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36" r:id="rId3"/>
    <p:sldId id="354" r:id="rId4"/>
    <p:sldId id="352" r:id="rId5"/>
    <p:sldId id="355" r:id="rId6"/>
    <p:sldId id="353" r:id="rId7"/>
    <p:sldId id="360" r:id="rId8"/>
    <p:sldId id="363" r:id="rId9"/>
    <p:sldId id="364" r:id="rId10"/>
    <p:sldId id="358" r:id="rId11"/>
    <p:sldId id="362" r:id="rId12"/>
    <p:sldId id="3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Funkcije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Funkcije (1.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</a:t>
            </a:r>
            <a:r>
              <a:rPr lang="en-US"/>
              <a:t>1</a:t>
            </a:r>
            <a:r>
              <a:rPr lang="sr-Latn-RS"/>
              <a:t> – </a:t>
            </a:r>
            <a:r>
              <a:rPr lang="en-US"/>
              <a:t>Funkcije (1. dio)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59431"/>
            <a:ext cx="7772400" cy="2715970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 err="1"/>
              <a:t>Dra</a:t>
            </a:r>
            <a:r>
              <a:rPr lang="sr-Latn-RS" b="1" dirty="0"/>
              <a:t>ž</a:t>
            </a:r>
            <a:r>
              <a:rPr lang="en-US" b="1" dirty="0"/>
              <a:t>en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ule Hanoja: Prebaciti svih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prstenova sa kule A na kulu B, pri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čemu: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jednom potezu može da se prebaciti samo jedan prsten,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manji prsten može da se stavi samo na veći prsten,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za premještanje je dozvoljeno koristiti pomoćnu kulu P.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ight Arrow 36"/>
          <p:cNvSpPr>
            <a:spLocks noChangeArrowheads="1"/>
          </p:cNvSpPr>
          <p:nvPr/>
        </p:nvSpPr>
        <p:spPr bwMode="auto">
          <a:xfrm>
            <a:off x="4284663" y="3020713"/>
            <a:ext cx="503237" cy="288925"/>
          </a:xfrm>
          <a:prstGeom prst="rightArrow">
            <a:avLst>
              <a:gd name="adj1" fmla="val 50000"/>
              <a:gd name="adj2" fmla="val 49761"/>
            </a:avLst>
          </a:prstGeom>
          <a:solidFill>
            <a:schemeClr val="accent6">
              <a:lumMod val="7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r-Latn-BA"/>
          </a:p>
        </p:txBody>
      </p:sp>
      <p:grpSp>
        <p:nvGrpSpPr>
          <p:cNvPr id="31" name="Group 30"/>
          <p:cNvGrpSpPr/>
          <p:nvPr/>
        </p:nvGrpSpPr>
        <p:grpSpPr>
          <a:xfrm>
            <a:off x="395288" y="2590513"/>
            <a:ext cx="3503612" cy="1452967"/>
            <a:chOff x="395288" y="2590513"/>
            <a:chExt cx="3503612" cy="145296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804863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089150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373438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2" name="Rounded Rectangle 17"/>
            <p:cNvSpPr>
              <a:spLocks noChangeArrowheads="1"/>
            </p:cNvSpPr>
            <p:nvPr/>
          </p:nvSpPr>
          <p:spPr bwMode="auto">
            <a:xfrm>
              <a:off x="454025" y="3420763"/>
              <a:ext cx="817563" cy="1746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3" name="Rounded Rectangle 18"/>
            <p:cNvSpPr>
              <a:spLocks noChangeArrowheads="1"/>
            </p:cNvSpPr>
            <p:nvPr/>
          </p:nvSpPr>
          <p:spPr bwMode="auto">
            <a:xfrm>
              <a:off x="571500" y="3244551"/>
              <a:ext cx="582613" cy="1762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4" name="Rounded Rectangle 19"/>
            <p:cNvSpPr>
              <a:spLocks noChangeArrowheads="1"/>
            </p:cNvSpPr>
            <p:nvPr/>
          </p:nvSpPr>
          <p:spPr bwMode="auto">
            <a:xfrm>
              <a:off x="687388" y="3069926"/>
              <a:ext cx="350837" cy="1746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15" name="TextBox 20"/>
            <p:cNvSpPr txBox="1">
              <a:spLocks noChangeArrowheads="1"/>
            </p:cNvSpPr>
            <p:nvPr/>
          </p:nvSpPr>
          <p:spPr bwMode="auto">
            <a:xfrm flipH="1">
              <a:off x="731500" y="3704926"/>
              <a:ext cx="196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16" name="TextBox 21"/>
            <p:cNvSpPr txBox="1">
              <a:spLocks noChangeArrowheads="1"/>
            </p:cNvSpPr>
            <p:nvPr/>
          </p:nvSpPr>
          <p:spPr bwMode="auto">
            <a:xfrm flipH="1">
              <a:off x="2068513" y="3704926"/>
              <a:ext cx="195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17" name="TextBox 22"/>
            <p:cNvSpPr txBox="1">
              <a:spLocks noChangeArrowheads="1"/>
            </p:cNvSpPr>
            <p:nvPr/>
          </p:nvSpPr>
          <p:spPr bwMode="auto">
            <a:xfrm flipH="1">
              <a:off x="3297550" y="3704926"/>
              <a:ext cx="3143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5288" y="3595388"/>
              <a:ext cx="3503612" cy="1174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16538" y="2590513"/>
            <a:ext cx="3503612" cy="1452967"/>
            <a:chOff x="5316538" y="2590513"/>
            <a:chExt cx="3503612" cy="1452967"/>
          </a:xfrm>
        </p:grpSpPr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5724525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7010400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8294688" y="2590513"/>
              <a:ext cx="137160" cy="1005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3" name="Rounded Rectangle 28"/>
            <p:cNvSpPr>
              <a:spLocks noChangeArrowheads="1"/>
            </p:cNvSpPr>
            <p:nvPr/>
          </p:nvSpPr>
          <p:spPr bwMode="auto">
            <a:xfrm>
              <a:off x="6659563" y="3420234"/>
              <a:ext cx="817562" cy="1751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4" name="Rounded Rectangle 29"/>
            <p:cNvSpPr>
              <a:spLocks noChangeArrowheads="1"/>
            </p:cNvSpPr>
            <p:nvPr/>
          </p:nvSpPr>
          <p:spPr bwMode="auto">
            <a:xfrm>
              <a:off x="6776357" y="3245080"/>
              <a:ext cx="583973" cy="1751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5" name="Rounded Rectangle 30"/>
            <p:cNvSpPr>
              <a:spLocks noChangeArrowheads="1"/>
            </p:cNvSpPr>
            <p:nvPr/>
          </p:nvSpPr>
          <p:spPr bwMode="auto">
            <a:xfrm>
              <a:off x="6893152" y="3069926"/>
              <a:ext cx="350383" cy="1751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200"/>
            </a:p>
          </p:txBody>
        </p: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 flipH="1">
              <a:off x="5703888" y="3704926"/>
              <a:ext cx="196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</a:p>
          </p:txBody>
        </p:sp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 flipH="1">
              <a:off x="6988175" y="3704926"/>
              <a:ext cx="196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28" name="TextBox 33"/>
            <p:cNvSpPr txBox="1">
              <a:spLocks noChangeArrowheads="1"/>
            </p:cNvSpPr>
            <p:nvPr/>
          </p:nvSpPr>
          <p:spPr bwMode="auto">
            <a:xfrm flipH="1">
              <a:off x="8210066" y="3704926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sr-Latn-BA" sz="1600" b="1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5316538" y="3595388"/>
              <a:ext cx="3503612" cy="1174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16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ule Hanoja: Prebaciti svih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prstenova sa kule A na kulu B, pri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čemu: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jednom potezu može da se prebaciti samo jedan prsten,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manji prsten može da se stavi samo na veći prsten,</a:t>
            </a:r>
          </a:p>
          <a:p>
            <a:pPr marL="457200" indent="-222250">
              <a:buFont typeface="+mj-lt"/>
              <a:buAutoNum type="arabicPeriod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za premještanje je dozvoljeno koristiti pomoćnu kulu P.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238829"/>
            <a:ext cx="65105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prebaci(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preko)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1)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 -&gt; %c\n"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sa, na);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prebaci(n - 1, sa, preko, 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 -&gt; %c\n"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sa, na);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prebaci(n - 1, preko, na, sa);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prebaci(n,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431" y="3021126"/>
            <a:ext cx="2841969" cy="212475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 -&gt; B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 -&gt; P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B -&gt; P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 -&gt; B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P -&gt; A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P -&gt; B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 -&gt; B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7049715" y="1278320"/>
            <a:ext cx="1938860" cy="658736"/>
            <a:chOff x="7049715" y="1124700"/>
            <a:chExt cx="1938860" cy="658736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049715" y="1522978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7275915" y="1124700"/>
              <a:ext cx="1486460" cy="398278"/>
              <a:chOff x="5772889" y="1630501"/>
              <a:chExt cx="2686409" cy="93440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1" name="Rectangle 91"/>
              <p:cNvSpPr>
                <a:spLocks noChangeArrowheads="1"/>
              </p:cNvSpPr>
              <p:nvPr/>
            </p:nvSpPr>
            <p:spPr bwMode="auto">
              <a:xfrm>
                <a:off x="5772889" y="1630501"/>
                <a:ext cx="116800" cy="93440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 sz="700"/>
              </a:p>
            </p:txBody>
          </p:sp>
          <p:sp>
            <p:nvSpPr>
              <p:cNvPr id="92" name="Rectangle 92"/>
              <p:cNvSpPr>
                <a:spLocks noChangeArrowheads="1"/>
              </p:cNvSpPr>
              <p:nvPr/>
            </p:nvSpPr>
            <p:spPr bwMode="auto">
              <a:xfrm>
                <a:off x="7057693" y="1630501"/>
                <a:ext cx="116800" cy="93440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 sz="700"/>
              </a:p>
            </p:txBody>
          </p:sp>
          <p:sp>
            <p:nvSpPr>
              <p:cNvPr id="93" name="Rectangle 93"/>
              <p:cNvSpPr>
                <a:spLocks noChangeArrowheads="1"/>
              </p:cNvSpPr>
              <p:nvPr/>
            </p:nvSpPr>
            <p:spPr bwMode="auto">
              <a:xfrm>
                <a:off x="8342498" y="1630501"/>
                <a:ext cx="116800" cy="934403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r-Latn-BA" sz="700"/>
              </a:p>
            </p:txBody>
          </p:sp>
        </p:grpSp>
        <p:sp>
          <p:nvSpPr>
            <p:cNvPr id="13" name="Rounded Rectangle 11"/>
            <p:cNvSpPr>
              <a:spLocks noChangeArrowheads="1"/>
            </p:cNvSpPr>
            <p:nvPr/>
          </p:nvSpPr>
          <p:spPr bwMode="auto">
            <a:xfrm>
              <a:off x="7082029" y="1426074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14" name="Rounded Rectangle 12"/>
            <p:cNvSpPr>
              <a:spLocks noChangeArrowheads="1"/>
            </p:cNvSpPr>
            <p:nvPr/>
          </p:nvSpPr>
          <p:spPr bwMode="auto">
            <a:xfrm>
              <a:off x="7146659" y="1329170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15" name="Rounded Rectangle 13"/>
            <p:cNvSpPr>
              <a:spLocks noChangeArrowheads="1"/>
            </p:cNvSpPr>
            <p:nvPr/>
          </p:nvSpPr>
          <p:spPr bwMode="auto">
            <a:xfrm>
              <a:off x="7211287" y="1232267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 flipH="1">
              <a:off x="7264118" y="1583413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 flipH="1">
              <a:off x="7975033" y="1583413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 flipH="1">
              <a:off x="8523938" y="1583413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049715" y="1901061"/>
            <a:ext cx="1938860" cy="658736"/>
            <a:chOff x="7049715" y="1747441"/>
            <a:chExt cx="1938860" cy="658736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049715" y="2145720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275915" y="1747441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697746" y="1747441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2" name="Rounded Rectangle 20"/>
            <p:cNvSpPr>
              <a:spLocks noChangeArrowheads="1"/>
            </p:cNvSpPr>
            <p:nvPr/>
          </p:nvSpPr>
          <p:spPr bwMode="auto">
            <a:xfrm>
              <a:off x="7082029" y="2048815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3" name="Rounded Rectangle 21"/>
            <p:cNvSpPr>
              <a:spLocks noChangeArrowheads="1"/>
            </p:cNvSpPr>
            <p:nvPr/>
          </p:nvSpPr>
          <p:spPr bwMode="auto">
            <a:xfrm>
              <a:off x="7146659" y="1951912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7986830" y="1747441"/>
              <a:ext cx="64628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90" name="Rounded Rectangle 90"/>
            <p:cNvSpPr>
              <a:spLocks noChangeArrowheads="1"/>
            </p:cNvSpPr>
            <p:nvPr/>
          </p:nvSpPr>
          <p:spPr bwMode="auto">
            <a:xfrm>
              <a:off x="7922202" y="2048815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 flipH="1">
              <a:off x="7264118" y="2206154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 flipH="1">
              <a:off x="7975033" y="2206154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 flipH="1">
              <a:off x="8523938" y="2206154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049715" y="2512983"/>
            <a:ext cx="1938860" cy="658736"/>
            <a:chOff x="7049715" y="2359363"/>
            <a:chExt cx="1938860" cy="658736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049715" y="2757642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7275915" y="235936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8693040" y="235936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1" name="Rounded Rectangle 31"/>
            <p:cNvSpPr>
              <a:spLocks noChangeArrowheads="1"/>
            </p:cNvSpPr>
            <p:nvPr/>
          </p:nvSpPr>
          <p:spPr bwMode="auto">
            <a:xfrm>
              <a:off x="7082029" y="2660737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2" name="Rounded Rectangle 32"/>
            <p:cNvSpPr>
              <a:spLocks noChangeArrowheads="1"/>
            </p:cNvSpPr>
            <p:nvPr/>
          </p:nvSpPr>
          <p:spPr bwMode="auto">
            <a:xfrm>
              <a:off x="8563783" y="2660737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7986830" y="2359363"/>
              <a:ext cx="64628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8" name="Rounded Rectangle 88"/>
            <p:cNvSpPr>
              <a:spLocks noChangeArrowheads="1"/>
            </p:cNvSpPr>
            <p:nvPr/>
          </p:nvSpPr>
          <p:spPr bwMode="auto">
            <a:xfrm>
              <a:off x="7922202" y="2660737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 flipH="1">
              <a:off x="7264118" y="2818076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35" name="TextBox 35"/>
            <p:cNvSpPr txBox="1">
              <a:spLocks noChangeArrowheads="1"/>
            </p:cNvSpPr>
            <p:nvPr/>
          </p:nvSpPr>
          <p:spPr bwMode="auto">
            <a:xfrm flipH="1">
              <a:off x="7975033" y="2818076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36" name="TextBox 36"/>
            <p:cNvSpPr txBox="1">
              <a:spLocks noChangeArrowheads="1"/>
            </p:cNvSpPr>
            <p:nvPr/>
          </p:nvSpPr>
          <p:spPr bwMode="auto">
            <a:xfrm flipH="1">
              <a:off x="8523938" y="2818076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49715" y="3135725"/>
            <a:ext cx="1938860" cy="658735"/>
            <a:chOff x="7049715" y="2982105"/>
            <a:chExt cx="1938860" cy="658735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7049715" y="3380383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7275915" y="298210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8693040" y="298210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0" name="Rounded Rectangle 40"/>
            <p:cNvSpPr>
              <a:spLocks noChangeArrowheads="1"/>
            </p:cNvSpPr>
            <p:nvPr/>
          </p:nvSpPr>
          <p:spPr bwMode="auto">
            <a:xfrm>
              <a:off x="7082029" y="3283479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1" name="Rounded Rectangle 41"/>
            <p:cNvSpPr>
              <a:spLocks noChangeArrowheads="1"/>
            </p:cNvSpPr>
            <p:nvPr/>
          </p:nvSpPr>
          <p:spPr bwMode="auto">
            <a:xfrm>
              <a:off x="8563783" y="3283479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7986831" y="298210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3" name="Rounded Rectangle 43"/>
            <p:cNvSpPr>
              <a:spLocks noChangeArrowheads="1"/>
            </p:cNvSpPr>
            <p:nvPr/>
          </p:nvSpPr>
          <p:spPr bwMode="auto">
            <a:xfrm>
              <a:off x="8628412" y="3185740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4" name="TextBox 44"/>
            <p:cNvSpPr txBox="1">
              <a:spLocks noChangeArrowheads="1"/>
            </p:cNvSpPr>
            <p:nvPr/>
          </p:nvSpPr>
          <p:spPr bwMode="auto">
            <a:xfrm flipH="1">
              <a:off x="7264118" y="344081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45" name="TextBox 45"/>
            <p:cNvSpPr txBox="1">
              <a:spLocks noChangeArrowheads="1"/>
            </p:cNvSpPr>
            <p:nvPr/>
          </p:nvSpPr>
          <p:spPr bwMode="auto">
            <a:xfrm flipH="1">
              <a:off x="7975033" y="344081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46" name="TextBox 46"/>
            <p:cNvSpPr txBox="1">
              <a:spLocks noChangeArrowheads="1"/>
            </p:cNvSpPr>
            <p:nvPr/>
          </p:nvSpPr>
          <p:spPr bwMode="auto">
            <a:xfrm flipH="1">
              <a:off x="8523938" y="3440817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49715" y="3772970"/>
            <a:ext cx="1938860" cy="658735"/>
            <a:chOff x="7049715" y="3619350"/>
            <a:chExt cx="1938860" cy="658735"/>
          </a:xfrm>
        </p:grpSpPr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7049715" y="4017628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7275915" y="3619350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8693040" y="3619350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0" name="Rounded Rectangle 50"/>
            <p:cNvSpPr>
              <a:spLocks noChangeArrowheads="1"/>
            </p:cNvSpPr>
            <p:nvPr/>
          </p:nvSpPr>
          <p:spPr bwMode="auto">
            <a:xfrm>
              <a:off x="8563783" y="3920724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7986831" y="3619350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2" name="Rounded Rectangle 52"/>
            <p:cNvSpPr>
              <a:spLocks noChangeArrowheads="1"/>
            </p:cNvSpPr>
            <p:nvPr/>
          </p:nvSpPr>
          <p:spPr bwMode="auto">
            <a:xfrm>
              <a:off x="8628412" y="3822985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 flipH="1">
              <a:off x="7264118" y="4078062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54" name="TextBox 54"/>
            <p:cNvSpPr txBox="1">
              <a:spLocks noChangeArrowheads="1"/>
            </p:cNvSpPr>
            <p:nvPr/>
          </p:nvSpPr>
          <p:spPr bwMode="auto">
            <a:xfrm flipH="1">
              <a:off x="7975033" y="4078062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55" name="TextBox 55"/>
            <p:cNvSpPr txBox="1">
              <a:spLocks noChangeArrowheads="1"/>
            </p:cNvSpPr>
            <p:nvPr/>
          </p:nvSpPr>
          <p:spPr bwMode="auto">
            <a:xfrm flipH="1">
              <a:off x="8523938" y="4078062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  <p:sp>
          <p:nvSpPr>
            <p:cNvPr id="56" name="Rounded Rectangle 56"/>
            <p:cNvSpPr>
              <a:spLocks noChangeArrowheads="1"/>
            </p:cNvSpPr>
            <p:nvPr/>
          </p:nvSpPr>
          <p:spPr bwMode="auto">
            <a:xfrm>
              <a:off x="7792631" y="3920724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049715" y="4410215"/>
            <a:ext cx="1938860" cy="658736"/>
            <a:chOff x="7049715" y="4256595"/>
            <a:chExt cx="1938860" cy="658736"/>
          </a:xfrm>
        </p:grpSpPr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049715" y="4654874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7275915" y="425659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8693040" y="425659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0" name="Rounded Rectangle 60"/>
            <p:cNvSpPr>
              <a:spLocks noChangeArrowheads="1"/>
            </p:cNvSpPr>
            <p:nvPr/>
          </p:nvSpPr>
          <p:spPr bwMode="auto">
            <a:xfrm>
              <a:off x="8563783" y="4557970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7986831" y="4256595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2" name="Rounded Rectangle 62"/>
            <p:cNvSpPr>
              <a:spLocks noChangeArrowheads="1"/>
            </p:cNvSpPr>
            <p:nvPr/>
          </p:nvSpPr>
          <p:spPr bwMode="auto">
            <a:xfrm>
              <a:off x="7211287" y="4557970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3" name="TextBox 63"/>
            <p:cNvSpPr txBox="1">
              <a:spLocks noChangeArrowheads="1"/>
            </p:cNvSpPr>
            <p:nvPr/>
          </p:nvSpPr>
          <p:spPr bwMode="auto">
            <a:xfrm flipH="1">
              <a:off x="7264118" y="4715308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64" name="TextBox 64"/>
            <p:cNvSpPr txBox="1">
              <a:spLocks noChangeArrowheads="1"/>
            </p:cNvSpPr>
            <p:nvPr/>
          </p:nvSpPr>
          <p:spPr bwMode="auto">
            <a:xfrm flipH="1">
              <a:off x="7975033" y="4715308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65" name="TextBox 65"/>
            <p:cNvSpPr txBox="1">
              <a:spLocks noChangeArrowheads="1"/>
            </p:cNvSpPr>
            <p:nvPr/>
          </p:nvSpPr>
          <p:spPr bwMode="auto">
            <a:xfrm flipH="1">
              <a:off x="8523938" y="4715308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  <p:sp>
          <p:nvSpPr>
            <p:cNvPr id="66" name="Rounded Rectangle 66"/>
            <p:cNvSpPr>
              <a:spLocks noChangeArrowheads="1"/>
            </p:cNvSpPr>
            <p:nvPr/>
          </p:nvSpPr>
          <p:spPr bwMode="auto">
            <a:xfrm>
              <a:off x="7792631" y="4557970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043887" y="5094133"/>
            <a:ext cx="1938860" cy="658737"/>
            <a:chOff x="7043887" y="4940513"/>
            <a:chExt cx="1938860" cy="658737"/>
          </a:xfrm>
        </p:grpSpPr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7043887" y="5338793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7270087" y="49405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8687212" y="49405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7981002" y="49405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1" name="Rounded Rectangle 71"/>
            <p:cNvSpPr>
              <a:spLocks noChangeArrowheads="1"/>
            </p:cNvSpPr>
            <p:nvPr/>
          </p:nvSpPr>
          <p:spPr bwMode="auto">
            <a:xfrm>
              <a:off x="7205458" y="5241888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2" name="TextBox 72"/>
            <p:cNvSpPr txBox="1">
              <a:spLocks noChangeArrowheads="1"/>
            </p:cNvSpPr>
            <p:nvPr/>
          </p:nvSpPr>
          <p:spPr bwMode="auto">
            <a:xfrm flipH="1">
              <a:off x="7258290" y="539922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73" name="TextBox 73"/>
            <p:cNvSpPr txBox="1">
              <a:spLocks noChangeArrowheads="1"/>
            </p:cNvSpPr>
            <p:nvPr/>
          </p:nvSpPr>
          <p:spPr bwMode="auto">
            <a:xfrm flipH="1">
              <a:off x="7969205" y="539922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74" name="TextBox 74"/>
            <p:cNvSpPr txBox="1">
              <a:spLocks noChangeArrowheads="1"/>
            </p:cNvSpPr>
            <p:nvPr/>
          </p:nvSpPr>
          <p:spPr bwMode="auto">
            <a:xfrm flipH="1">
              <a:off x="8518110" y="5399227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  <p:sp>
          <p:nvSpPr>
            <p:cNvPr id="75" name="Rounded Rectangle 75"/>
            <p:cNvSpPr>
              <a:spLocks noChangeArrowheads="1"/>
            </p:cNvSpPr>
            <p:nvPr/>
          </p:nvSpPr>
          <p:spPr bwMode="auto">
            <a:xfrm>
              <a:off x="7786802" y="5241888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6" name="Rounded Rectangle 76"/>
            <p:cNvSpPr>
              <a:spLocks noChangeArrowheads="1"/>
            </p:cNvSpPr>
            <p:nvPr/>
          </p:nvSpPr>
          <p:spPr bwMode="auto">
            <a:xfrm>
              <a:off x="7846667" y="5145881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049715" y="5731333"/>
            <a:ext cx="1938860" cy="658737"/>
            <a:chOff x="7049715" y="5577713"/>
            <a:chExt cx="1938860" cy="658737"/>
          </a:xfrm>
        </p:grpSpPr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7049715" y="5975993"/>
              <a:ext cx="1938860" cy="646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7275915" y="55777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8693040" y="55777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7986831" y="5577713"/>
              <a:ext cx="64629" cy="3982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1" name="Rounded Rectangle 81"/>
            <p:cNvSpPr>
              <a:spLocks noChangeArrowheads="1"/>
            </p:cNvSpPr>
            <p:nvPr/>
          </p:nvSpPr>
          <p:spPr bwMode="auto">
            <a:xfrm>
              <a:off x="7921097" y="5687702"/>
              <a:ext cx="193886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2" name="TextBox 82"/>
            <p:cNvSpPr txBox="1">
              <a:spLocks noChangeArrowheads="1"/>
            </p:cNvSpPr>
            <p:nvPr/>
          </p:nvSpPr>
          <p:spPr bwMode="auto">
            <a:xfrm flipH="1">
              <a:off x="7264118" y="603642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A</a:t>
              </a:r>
            </a:p>
          </p:txBody>
        </p:sp>
        <p:sp>
          <p:nvSpPr>
            <p:cNvPr id="83" name="TextBox 83"/>
            <p:cNvSpPr txBox="1">
              <a:spLocks noChangeArrowheads="1"/>
            </p:cNvSpPr>
            <p:nvPr/>
          </p:nvSpPr>
          <p:spPr bwMode="auto">
            <a:xfrm flipH="1">
              <a:off x="7975033" y="6036427"/>
              <a:ext cx="108740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B</a:t>
              </a:r>
            </a:p>
          </p:txBody>
        </p:sp>
        <p:sp>
          <p:nvSpPr>
            <p:cNvPr id="84" name="TextBox 84"/>
            <p:cNvSpPr txBox="1">
              <a:spLocks noChangeArrowheads="1"/>
            </p:cNvSpPr>
            <p:nvPr/>
          </p:nvSpPr>
          <p:spPr bwMode="auto">
            <a:xfrm flipH="1">
              <a:off x="8523938" y="6036427"/>
              <a:ext cx="398439" cy="20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sr-Latn-BA" sz="700" b="1"/>
                <a:t>P</a:t>
              </a:r>
            </a:p>
          </p:txBody>
        </p:sp>
        <p:sp>
          <p:nvSpPr>
            <p:cNvPr id="85" name="Rounded Rectangle 85"/>
            <p:cNvSpPr>
              <a:spLocks noChangeArrowheads="1"/>
            </p:cNvSpPr>
            <p:nvPr/>
          </p:nvSpPr>
          <p:spPr bwMode="auto">
            <a:xfrm>
              <a:off x="7792631" y="5879088"/>
              <a:ext cx="452401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  <p:sp>
          <p:nvSpPr>
            <p:cNvPr id="86" name="Rounded Rectangle 86"/>
            <p:cNvSpPr>
              <a:spLocks noChangeArrowheads="1"/>
            </p:cNvSpPr>
            <p:nvPr/>
          </p:nvSpPr>
          <p:spPr bwMode="auto">
            <a:xfrm>
              <a:off x="7852495" y="5783081"/>
              <a:ext cx="323143" cy="969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r-Latn-BA" sz="7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en-US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1.	Napisati program koji učitava (neoznačen)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ispisuje sumu cifara broja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 Računanje sume cifara treba da se vrši u rekurzivnoj funkciji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suma_cifara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koji učitava (neoznačen)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ispisuje cifre broja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počevši od najteže. Ispis cifara treba da se vrši u rekurzivnoj funkciji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cifra</a:t>
            </a:r>
            <a:r>
              <a:rPr lang="pl-PL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 startAt="2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ispisuje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-ti član niza:</a:t>
            </a:r>
          </a:p>
          <a:p>
            <a:pPr marL="914400" indent="0">
              <a:spcBef>
                <a:spcPts val="300"/>
              </a:spcBef>
              <a:buNone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= 1, f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        f</a:t>
            </a:r>
            <a:r>
              <a:rPr lang="en-US" sz="1800" b="1" baseline="-250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+3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= f</a:t>
            </a:r>
            <a:r>
              <a:rPr lang="en-US" sz="1800" b="1" baseline="-250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+2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+ f</a:t>
            </a:r>
            <a:r>
              <a:rPr lang="en-US" sz="1800" b="1" baseline="-250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1800" b="1" baseline="-25000">
                <a:solidFill>
                  <a:schemeClr val="tx2">
                    <a:lumMod val="75000"/>
                  </a:schemeClr>
                </a:solidFill>
              </a:rPr>
              <a:t>+1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+ f</a:t>
            </a:r>
            <a:r>
              <a:rPr lang="en-US" sz="1800" b="1" baseline="-250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 n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&gt; 0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0">
              <a:spcBef>
                <a:spcPts val="300"/>
              </a:spcBef>
              <a:buNone/>
            </a:pP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-ti član datog niza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treba da se računa u rekurzivnoj funkciji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clan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sz="1800" b="1" i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Napisati program koji učitava (neoznačen) broj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a zatim ga ispisuje u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faktoradiks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brojnom sistemu. Faktoradiks je brojni sistem kod kojeg težina cifre na poziciji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≥0) iznosi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!. Dodatno još važi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k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≤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, gdje je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sr-Latn-BA" sz="1800" b="1" i="1" baseline="-2500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 cifra na poziciji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 Ispis cifara u faktoradiks brojnom sistemu treba da se vrši u rekurzivnoj funkciji </a:t>
            </a:r>
            <a:r>
              <a:rPr lang="sr-Latn-BA" sz="1800" b="1" i="1">
                <a:solidFill>
                  <a:schemeClr val="tx2">
                    <a:lumMod val="75000"/>
                  </a:schemeClr>
                </a:solidFill>
              </a:rPr>
              <a:t>factoradic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0">
              <a:spcBef>
                <a:spcPts val="3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Primjer:</a:t>
            </a:r>
          </a:p>
          <a:p>
            <a:pPr marL="914400" indent="0">
              <a:spcBef>
                <a:spcPts val="3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Neka je n=13	Rezultat:  2010</a:t>
            </a:r>
          </a:p>
          <a:p>
            <a:pPr marL="914400" indent="0">
              <a:spcBef>
                <a:spcPts val="300"/>
              </a:spcBef>
              <a:buNone/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Provjera: 2*3! + 0*2! + 1*1! + 0*0! = 2*6 + 1 = 12 + 1 = 13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učitava (neoznačen) broj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a zatim izračunava i ispisuje n!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n! treba da se računa u rekurzivnoj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fakt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4880" y="1737360"/>
            <a:ext cx="40988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fakt(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&lt;= 1)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 * fakt(n - 1);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"%u!=%u\n"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n, fakt(n));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760" y="1737360"/>
            <a:ext cx="512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Matematički opis rekurzije: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6373" y="2103120"/>
            <a:ext cx="347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n! = n * (n - 1)!, n &gt; 1;  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! = 1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1!=1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86375" y="2660900"/>
            <a:ext cx="1439255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3! = 3 * 2!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15550" y="3596293"/>
            <a:ext cx="1439255" cy="457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2! = 2 * 1!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32132" y="4531685"/>
            <a:ext cx="1439255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1! = 1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48695" y="3596293"/>
            <a:ext cx="1439255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* 1 = 2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77880" y="2660900"/>
            <a:ext cx="1439255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* 2 = 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619277" y="3240930"/>
            <a:ext cx="431800" cy="23463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1977090" y="4180670"/>
            <a:ext cx="431800" cy="23463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16200000">
            <a:off x="2894610" y="4168335"/>
            <a:ext cx="431800" cy="23463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ight Arrow 26"/>
          <p:cNvSpPr/>
          <p:nvPr/>
        </p:nvSpPr>
        <p:spPr>
          <a:xfrm rot="16200000">
            <a:off x="3252422" y="3229805"/>
            <a:ext cx="431800" cy="23463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4880" y="1737360"/>
            <a:ext cx="409882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fakt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1 ? 1 :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fakt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"%u!=%u\n"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fakt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(n));</a:t>
            </a:r>
          </a:p>
          <a:p>
            <a:r>
              <a:rPr lang="sr-Latn-R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6729" y="5222772"/>
            <a:ext cx="1958655" cy="11374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5!=120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9" grpId="0"/>
      <p:bldP spid="30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učitava niz od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realnih brojeva, a zatim ispisuje sumu brojeva datog niza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Elementi niza treba da se sumiraju u rekurzivnoj funkciji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suma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737360"/>
            <a:ext cx="651054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- 1] + suma(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(!n || n &gt; </a:t>
            </a:r>
            <a:r>
              <a:rPr lang="pt-BR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 scanf(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 + i);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"Suma: %.2lf"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suma(niz, n));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0225" y="4197100"/>
            <a:ext cx="2765159" cy="21631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1.1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2.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2.2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3.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4.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4.4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5. broj: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5.5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Suma: 16.50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učitava (neoznačen) broj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a zatim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ispisuje broj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brojnom sistemu sa osnovom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bo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bo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≤ 10)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Ispis (neoz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načenog)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broja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brojnom sistemu sa osnovom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bo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treba da se vr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ši u rekurzivnoj funkciji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konv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2011680"/>
            <a:ext cx="6510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konv(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/ bo)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konv(n / bo, bo);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 % bo);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bo;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"bo="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&amp;bo);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(bo &lt; 2 || bo &gt; 10);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konv(n, bo);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6729" y="5222772"/>
            <a:ext cx="1958655" cy="11374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bo=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(neoznačen broj) 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(realan broj), a zatim ispisuje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stepen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stepen broja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treba da se računa u rekurzivnoj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stepen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8" y="1737360"/>
            <a:ext cx="65105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stepen(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* stepen(a, n - 1);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"%.2lf^%u=%.2lf"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n, stepen(a, 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6729" y="5222772"/>
            <a:ext cx="1958655" cy="11374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a=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2.5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2.50^2=6.25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8" y="1737360"/>
            <a:ext cx="651054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stepen(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2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stepen(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2);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stepen(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"%.2lf^%u=%.2lf"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n, stepen(a, 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 build="allAtOnce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Euklidovim algoritmom određuje NZD (mjeru) dva broja. NZD dva broja treba da se računa u rekurzivnoj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nzd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1540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562697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543855" y="292974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en-US" sz="16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7260" y="2328849"/>
            <a:ext cx="2597689" cy="365760"/>
            <a:chOff x="5116985" y="1867989"/>
            <a:chExt cx="2597689" cy="365760"/>
          </a:xfrm>
        </p:grpSpPr>
        <p:sp>
          <p:nvSpPr>
            <p:cNvPr id="12" name="Rectangle 11"/>
            <p:cNvSpPr/>
            <p:nvPr/>
          </p:nvSpPr>
          <p:spPr>
            <a:xfrm>
              <a:off x="5116985" y="1867989"/>
              <a:ext cx="36576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8142" y="1867989"/>
              <a:ext cx="36576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0274" y="1867989"/>
              <a:ext cx="91440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ostatak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79025" y="2772986"/>
            <a:ext cx="2743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4173" y="1931205"/>
            <a:ext cx="237744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Npr. NZD(200,120)=?</a:t>
            </a:r>
          </a:p>
        </p:txBody>
      </p:sp>
      <p:sp>
        <p:nvSpPr>
          <p:cNvPr id="17" name="Oval 16"/>
          <p:cNvSpPr/>
          <p:nvPr/>
        </p:nvSpPr>
        <p:spPr>
          <a:xfrm>
            <a:off x="2543855" y="356982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18" name="Oval 17"/>
          <p:cNvSpPr/>
          <p:nvPr/>
        </p:nvSpPr>
        <p:spPr>
          <a:xfrm>
            <a:off x="2543855" y="427757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Right Arrow 18"/>
          <p:cNvSpPr/>
          <p:nvPr/>
        </p:nvSpPr>
        <p:spPr>
          <a:xfrm rot="8892966">
            <a:off x="864731" y="3280353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>
          <a:xfrm rot="8892966">
            <a:off x="1865710" y="3280353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8892966">
            <a:off x="1865710" y="3962454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8892966">
            <a:off x="1865710" y="4653744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0640" y="5508443"/>
            <a:ext cx="2273215" cy="646331"/>
            <a:chOff x="4760365" y="5047583"/>
            <a:chExt cx="2273215" cy="646331"/>
          </a:xfrm>
        </p:grpSpPr>
        <p:sp>
          <p:nvSpPr>
            <p:cNvPr id="24" name="Rectangle 23"/>
            <p:cNvSpPr/>
            <p:nvPr/>
          </p:nvSpPr>
          <p:spPr>
            <a:xfrm>
              <a:off x="4760365" y="5047583"/>
              <a:ext cx="1079000" cy="36576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MJERA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28464" y="5047583"/>
              <a:ext cx="1505116" cy="646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IZLAZNI</a:t>
              </a:r>
            </a:p>
            <a:p>
              <a:pPr algn="ctr"/>
              <a:r>
                <a:rPr lang="en-US" b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KRITERIJUM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581540" y="362224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</a:p>
        </p:txBody>
      </p:sp>
      <p:sp>
        <p:nvSpPr>
          <p:cNvPr id="27" name="Oval 26"/>
          <p:cNvSpPr/>
          <p:nvPr/>
        </p:nvSpPr>
        <p:spPr>
          <a:xfrm>
            <a:off x="1562697" y="500726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1562697" y="3622248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29" name="Right Arrow 28"/>
          <p:cNvSpPr/>
          <p:nvPr/>
        </p:nvSpPr>
        <p:spPr>
          <a:xfrm rot="8892966">
            <a:off x="864731" y="3976726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1540" y="431475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Oval 30"/>
          <p:cNvSpPr/>
          <p:nvPr/>
        </p:nvSpPr>
        <p:spPr>
          <a:xfrm>
            <a:off x="1562697" y="431475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2" name="Right Arrow 31"/>
          <p:cNvSpPr/>
          <p:nvPr/>
        </p:nvSpPr>
        <p:spPr>
          <a:xfrm rot="8892966">
            <a:off x="864731" y="4673099"/>
            <a:ext cx="822960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1540" y="500726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23360" y="1737360"/>
            <a:ext cx="49246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nzd(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nzd(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%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"x="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&amp;x);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&amp;y);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(!x || !y);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"NZD(%u,%u)=%u"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nzd(x, y));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106729" y="5222772"/>
            <a:ext cx="1958655" cy="11374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x=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y=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NZD(200,120)=40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/>
          <p:cNvCxnSpPr>
            <a:stCxn id="12" idx="2"/>
            <a:endCxn id="13" idx="0"/>
          </p:cNvCxnSpPr>
          <p:nvPr/>
        </p:nvCxnSpPr>
        <p:spPr>
          <a:xfrm>
            <a:off x="7042421" y="2799713"/>
            <a:ext cx="1173983" cy="3448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0"/>
            <a:endCxn id="22" idx="0"/>
          </p:cNvCxnSpPr>
          <p:nvPr/>
        </p:nvCxnSpPr>
        <p:spPr>
          <a:xfrm flipH="1">
            <a:off x="5868439" y="2810151"/>
            <a:ext cx="1173982" cy="3343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2"/>
            <a:endCxn id="14" idx="0"/>
          </p:cNvCxnSpPr>
          <p:nvPr/>
        </p:nvCxnSpPr>
        <p:spPr>
          <a:xfrm flipH="1">
            <a:off x="7890198" y="3418838"/>
            <a:ext cx="326206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3" idx="0"/>
            <a:endCxn id="15" idx="0"/>
          </p:cNvCxnSpPr>
          <p:nvPr/>
        </p:nvCxnSpPr>
        <p:spPr>
          <a:xfrm>
            <a:off x="8216404" y="3429762"/>
            <a:ext cx="326205" cy="29260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2"/>
            <a:endCxn id="24" idx="0"/>
          </p:cNvCxnSpPr>
          <p:nvPr/>
        </p:nvCxnSpPr>
        <p:spPr>
          <a:xfrm flipH="1">
            <a:off x="5153985" y="3418838"/>
            <a:ext cx="714454" cy="34321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2" idx="2"/>
            <a:endCxn id="29" idx="0"/>
          </p:cNvCxnSpPr>
          <p:nvPr/>
        </p:nvCxnSpPr>
        <p:spPr>
          <a:xfrm>
            <a:off x="5868439" y="3418838"/>
            <a:ext cx="714454" cy="34321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  <a:endCxn id="16" idx="0"/>
          </p:cNvCxnSpPr>
          <p:nvPr/>
        </p:nvCxnSpPr>
        <p:spPr>
          <a:xfrm flipH="1">
            <a:off x="7552645" y="3996688"/>
            <a:ext cx="337553" cy="3129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  <a:endCxn id="17" idx="0"/>
          </p:cNvCxnSpPr>
          <p:nvPr/>
        </p:nvCxnSpPr>
        <p:spPr>
          <a:xfrm>
            <a:off x="7890198" y="3996688"/>
            <a:ext cx="332581" cy="31141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3" idx="0"/>
          </p:cNvCxnSpPr>
          <p:nvPr/>
        </p:nvCxnSpPr>
        <p:spPr>
          <a:xfrm flipH="1">
            <a:off x="4828548" y="4036375"/>
            <a:ext cx="325437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27" idx="0"/>
          </p:cNvCxnSpPr>
          <p:nvPr/>
        </p:nvCxnSpPr>
        <p:spPr>
          <a:xfrm>
            <a:off x="5153985" y="4036375"/>
            <a:ext cx="325438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9" idx="2"/>
            <a:endCxn id="30" idx="0"/>
          </p:cNvCxnSpPr>
          <p:nvPr/>
        </p:nvCxnSpPr>
        <p:spPr>
          <a:xfrm flipH="1">
            <a:off x="6252058" y="4036375"/>
            <a:ext cx="330835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9" idx="0"/>
            <a:endCxn id="31" idx="0"/>
          </p:cNvCxnSpPr>
          <p:nvPr/>
        </p:nvCxnSpPr>
        <p:spPr>
          <a:xfrm>
            <a:off x="6582893" y="4045843"/>
            <a:ext cx="330836" cy="29406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3" idx="2"/>
            <a:endCxn id="32" idx="0"/>
          </p:cNvCxnSpPr>
          <p:nvPr/>
        </p:nvCxnSpPr>
        <p:spPr>
          <a:xfrm flipH="1">
            <a:off x="4520170" y="4614225"/>
            <a:ext cx="308378" cy="2606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3" idx="2"/>
            <a:endCxn id="33" idx="0"/>
          </p:cNvCxnSpPr>
          <p:nvPr/>
        </p:nvCxnSpPr>
        <p:spPr>
          <a:xfrm>
            <a:off x="4828548" y="4614225"/>
            <a:ext cx="340910" cy="2606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FUNKCIJE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prirodan broj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član Fibonačijevog niza.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-ti član Fibonačijevog niza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treba da se računa u rekurzivnoj funkciji 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fib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1737360"/>
            <a:ext cx="37837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fib(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&lt;= 1)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fib(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 + fib(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- 2);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"f%u=%u"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n, fib(n));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880" y="1743611"/>
            <a:ext cx="393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sr-Latn-RS" sz="1600" b="1" baseline="-2500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= 1, f</a:t>
            </a:r>
            <a:r>
              <a:rPr lang="sr-Latn-RS" sz="1600" b="1" baseline="-2500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        f</a:t>
            </a:r>
            <a:r>
              <a:rPr lang="en-US" sz="1600" b="1" baseline="-2500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= f</a:t>
            </a:r>
            <a:r>
              <a:rPr lang="en-US" sz="1600" b="1" baseline="-25000">
                <a:solidFill>
                  <a:schemeClr val="tx2">
                    <a:lumMod val="75000"/>
                  </a:schemeClr>
                </a:solidFill>
              </a:rPr>
              <a:t>n-1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+ f</a:t>
            </a:r>
            <a:r>
              <a:rPr lang="en-US" sz="1600" b="1" baseline="-25000">
                <a:solidFill>
                  <a:schemeClr val="tx2">
                    <a:lumMod val="75000"/>
                  </a:schemeClr>
                </a:solidFill>
              </a:rPr>
              <a:t>n-2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,  n = 2, 3, 4, 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6729" y="5502870"/>
            <a:ext cx="1958655" cy="85738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n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f5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8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880" y="2082165"/>
            <a:ext cx="393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1, 1, 2, 3, 5, 8, 13, 21, 34, 55, 89, 144, 233, ...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6813821" y="2525393"/>
            <a:ext cx="457200" cy="274320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F(5)</a:t>
            </a:r>
          </a:p>
        </p:txBody>
      </p:sp>
      <p:sp>
        <p:nvSpPr>
          <p:cNvPr id="13" name="Oval 33"/>
          <p:cNvSpPr>
            <a:spLocks noChangeArrowheads="1"/>
          </p:cNvSpPr>
          <p:nvPr/>
        </p:nvSpPr>
        <p:spPr bwMode="auto">
          <a:xfrm>
            <a:off x="7987804" y="3144518"/>
            <a:ext cx="457200" cy="274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F(3)</a:t>
            </a:r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7661598" y="3722368"/>
            <a:ext cx="457200" cy="274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>
            <a:off x="8314009" y="3722368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6" name="Oval 36"/>
          <p:cNvSpPr>
            <a:spLocks noChangeArrowheads="1"/>
          </p:cNvSpPr>
          <p:nvPr/>
        </p:nvSpPr>
        <p:spPr bwMode="auto">
          <a:xfrm>
            <a:off x="7324045" y="4309686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7" name="Oval 37"/>
          <p:cNvSpPr>
            <a:spLocks noChangeArrowheads="1"/>
          </p:cNvSpPr>
          <p:nvPr/>
        </p:nvSpPr>
        <p:spPr bwMode="auto">
          <a:xfrm>
            <a:off x="7994179" y="4308099"/>
            <a:ext cx="457200" cy="2743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2" name="Oval 45"/>
          <p:cNvSpPr>
            <a:spLocks noChangeArrowheads="1"/>
          </p:cNvSpPr>
          <p:nvPr/>
        </p:nvSpPr>
        <p:spPr bwMode="auto">
          <a:xfrm>
            <a:off x="5639839" y="3144518"/>
            <a:ext cx="457200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F(4)</a:t>
            </a:r>
          </a:p>
        </p:txBody>
      </p:sp>
      <p:sp>
        <p:nvSpPr>
          <p:cNvPr id="23" name="Oval 46"/>
          <p:cNvSpPr>
            <a:spLocks noChangeArrowheads="1"/>
          </p:cNvSpPr>
          <p:nvPr/>
        </p:nvSpPr>
        <p:spPr bwMode="auto">
          <a:xfrm>
            <a:off x="4599948" y="4339905"/>
            <a:ext cx="457200" cy="274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4" name="Oval 47"/>
          <p:cNvSpPr>
            <a:spLocks noChangeArrowheads="1"/>
          </p:cNvSpPr>
          <p:nvPr/>
        </p:nvSpPr>
        <p:spPr bwMode="auto">
          <a:xfrm>
            <a:off x="4925385" y="3762055"/>
            <a:ext cx="457200" cy="274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7" name="Oval 51"/>
          <p:cNvSpPr>
            <a:spLocks noChangeArrowheads="1"/>
          </p:cNvSpPr>
          <p:nvPr/>
        </p:nvSpPr>
        <p:spPr bwMode="auto">
          <a:xfrm>
            <a:off x="5250823" y="4339905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F(1)</a:t>
            </a:r>
          </a:p>
        </p:txBody>
      </p:sp>
      <p:sp>
        <p:nvSpPr>
          <p:cNvPr id="29" name="Oval 55"/>
          <p:cNvSpPr>
            <a:spLocks noChangeArrowheads="1"/>
          </p:cNvSpPr>
          <p:nvPr/>
        </p:nvSpPr>
        <p:spPr bwMode="auto">
          <a:xfrm>
            <a:off x="6354293" y="3762055"/>
            <a:ext cx="457200" cy="274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0" name="Oval 56"/>
          <p:cNvSpPr>
            <a:spLocks noChangeArrowheads="1"/>
          </p:cNvSpPr>
          <p:nvPr/>
        </p:nvSpPr>
        <p:spPr bwMode="auto">
          <a:xfrm>
            <a:off x="6023458" y="4339905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F(1)</a:t>
            </a:r>
          </a:p>
        </p:txBody>
      </p:sp>
      <p:sp>
        <p:nvSpPr>
          <p:cNvPr id="31" name="Oval 57"/>
          <p:cNvSpPr>
            <a:spLocks noChangeArrowheads="1"/>
          </p:cNvSpPr>
          <p:nvPr/>
        </p:nvSpPr>
        <p:spPr bwMode="auto">
          <a:xfrm>
            <a:off x="6685129" y="4339905"/>
            <a:ext cx="457200" cy="2743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2" name="Oval 59"/>
          <p:cNvSpPr>
            <a:spLocks noChangeArrowheads="1"/>
          </p:cNvSpPr>
          <p:nvPr/>
        </p:nvSpPr>
        <p:spPr bwMode="auto">
          <a:xfrm>
            <a:off x="4291570" y="4874893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3" name="Oval 60"/>
          <p:cNvSpPr>
            <a:spLocks noChangeArrowheads="1"/>
          </p:cNvSpPr>
          <p:nvPr/>
        </p:nvSpPr>
        <p:spPr bwMode="auto">
          <a:xfrm>
            <a:off x="4940858" y="4874893"/>
            <a:ext cx="457200" cy="2743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7502952" y="4592899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8173086" y="4586549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3" name="Text Box 90"/>
          <p:cNvSpPr txBox="1">
            <a:spLocks noChangeArrowheads="1"/>
          </p:cNvSpPr>
          <p:nvPr/>
        </p:nvSpPr>
        <p:spPr bwMode="auto">
          <a:xfrm>
            <a:off x="6864036" y="462946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5429730" y="462311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5" name="Text Box 92"/>
          <p:cNvSpPr txBox="1">
            <a:spLocks noChangeArrowheads="1"/>
          </p:cNvSpPr>
          <p:nvPr/>
        </p:nvSpPr>
        <p:spPr bwMode="auto">
          <a:xfrm>
            <a:off x="4470477" y="515951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6" name="Text Box 93"/>
          <p:cNvSpPr txBox="1">
            <a:spLocks noChangeArrowheads="1"/>
          </p:cNvSpPr>
          <p:nvPr/>
        </p:nvSpPr>
        <p:spPr bwMode="auto">
          <a:xfrm>
            <a:off x="5119765" y="515951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7" name="Text Box 94"/>
          <p:cNvSpPr txBox="1">
            <a:spLocks noChangeArrowheads="1"/>
          </p:cNvSpPr>
          <p:nvPr/>
        </p:nvSpPr>
        <p:spPr bwMode="auto">
          <a:xfrm>
            <a:off x="6202365" y="462311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48" name="Text Box 95"/>
          <p:cNvSpPr txBox="1">
            <a:spLocks noChangeArrowheads="1"/>
          </p:cNvSpPr>
          <p:nvPr/>
        </p:nvSpPr>
        <p:spPr bwMode="auto">
          <a:xfrm>
            <a:off x="4778855" y="462946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9" name="Text Box 96"/>
          <p:cNvSpPr txBox="1">
            <a:spLocks noChangeArrowheads="1"/>
          </p:cNvSpPr>
          <p:nvPr/>
        </p:nvSpPr>
        <p:spPr bwMode="auto">
          <a:xfrm>
            <a:off x="6533200" y="4045843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0" name="Text Box 97"/>
          <p:cNvSpPr txBox="1">
            <a:spLocks noChangeArrowheads="1"/>
          </p:cNvSpPr>
          <p:nvPr/>
        </p:nvSpPr>
        <p:spPr bwMode="auto">
          <a:xfrm>
            <a:off x="5104292" y="4046426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 Box 98"/>
          <p:cNvSpPr txBox="1">
            <a:spLocks noChangeArrowheads="1"/>
          </p:cNvSpPr>
          <p:nvPr/>
        </p:nvSpPr>
        <p:spPr bwMode="auto">
          <a:xfrm>
            <a:off x="7840505" y="4010105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2" name="Text Box 99"/>
          <p:cNvSpPr txBox="1">
            <a:spLocks noChangeArrowheads="1"/>
          </p:cNvSpPr>
          <p:nvPr/>
        </p:nvSpPr>
        <p:spPr bwMode="auto">
          <a:xfrm>
            <a:off x="8492916" y="4012506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53" name="Text Box 100"/>
          <p:cNvSpPr txBox="1">
            <a:spLocks noChangeArrowheads="1"/>
          </p:cNvSpPr>
          <p:nvPr/>
        </p:nvSpPr>
        <p:spPr bwMode="auto">
          <a:xfrm>
            <a:off x="8166711" y="3429762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</a:p>
        </p:txBody>
      </p: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6992728" y="281015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55" name="Text Box 103"/>
          <p:cNvSpPr txBox="1">
            <a:spLocks noChangeArrowheads="1"/>
          </p:cNvSpPr>
          <p:nvPr/>
        </p:nvSpPr>
        <p:spPr bwMode="auto">
          <a:xfrm>
            <a:off x="5818746" y="342765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58" y="1737360"/>
            <a:ext cx="469139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100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fib(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static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memo[</a:t>
            </a:r>
            <a:r>
              <a:rPr lang="en-US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{ 1, 1 };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(memo[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memo[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memo[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fib(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 + fib(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- 2);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&gt;= 100);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f%u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=%u"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n, fib(n));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cxnSp>
        <p:nvCxnSpPr>
          <p:cNvPr id="136" name="Straight Arrow Connector 135"/>
          <p:cNvCxnSpPr>
            <a:stCxn id="144" idx="2"/>
            <a:endCxn id="145" idx="0"/>
          </p:cNvCxnSpPr>
          <p:nvPr/>
        </p:nvCxnSpPr>
        <p:spPr>
          <a:xfrm>
            <a:off x="7042421" y="2799713"/>
            <a:ext cx="1173983" cy="3448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59" idx="0"/>
            <a:endCxn id="146" idx="0"/>
          </p:cNvCxnSpPr>
          <p:nvPr/>
        </p:nvCxnSpPr>
        <p:spPr>
          <a:xfrm flipH="1">
            <a:off x="5868439" y="2810151"/>
            <a:ext cx="1173982" cy="3343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6" idx="2"/>
            <a:endCxn id="148" idx="0"/>
          </p:cNvCxnSpPr>
          <p:nvPr/>
        </p:nvCxnSpPr>
        <p:spPr>
          <a:xfrm flipH="1">
            <a:off x="5153985" y="3418838"/>
            <a:ext cx="714454" cy="34321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46" idx="2"/>
            <a:endCxn id="150" idx="0"/>
          </p:cNvCxnSpPr>
          <p:nvPr/>
        </p:nvCxnSpPr>
        <p:spPr>
          <a:xfrm>
            <a:off x="5868439" y="3418838"/>
            <a:ext cx="714454" cy="34321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48" idx="2"/>
            <a:endCxn id="147" idx="0"/>
          </p:cNvCxnSpPr>
          <p:nvPr/>
        </p:nvCxnSpPr>
        <p:spPr>
          <a:xfrm flipH="1">
            <a:off x="4828548" y="4036375"/>
            <a:ext cx="325437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48" idx="2"/>
            <a:endCxn id="149" idx="0"/>
          </p:cNvCxnSpPr>
          <p:nvPr/>
        </p:nvCxnSpPr>
        <p:spPr>
          <a:xfrm>
            <a:off x="5153985" y="4036375"/>
            <a:ext cx="325438" cy="3035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7" idx="2"/>
            <a:endCxn id="151" idx="0"/>
          </p:cNvCxnSpPr>
          <p:nvPr/>
        </p:nvCxnSpPr>
        <p:spPr>
          <a:xfrm flipH="1">
            <a:off x="4520170" y="4614225"/>
            <a:ext cx="308378" cy="2606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7" idx="2"/>
            <a:endCxn id="152" idx="0"/>
          </p:cNvCxnSpPr>
          <p:nvPr/>
        </p:nvCxnSpPr>
        <p:spPr>
          <a:xfrm>
            <a:off x="4828548" y="4614225"/>
            <a:ext cx="340910" cy="26066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7"/>
          <p:cNvSpPr>
            <a:spLocks noChangeArrowheads="1"/>
          </p:cNvSpPr>
          <p:nvPr/>
        </p:nvSpPr>
        <p:spPr bwMode="auto">
          <a:xfrm>
            <a:off x="6813821" y="2525393"/>
            <a:ext cx="457200" cy="274320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F(5)</a:t>
            </a: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7987804" y="3144518"/>
            <a:ext cx="457200" cy="274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F(3)</a:t>
            </a:r>
          </a:p>
        </p:txBody>
      </p:sp>
      <p:sp>
        <p:nvSpPr>
          <p:cNvPr id="146" name="Oval 45"/>
          <p:cNvSpPr>
            <a:spLocks noChangeArrowheads="1"/>
          </p:cNvSpPr>
          <p:nvPr/>
        </p:nvSpPr>
        <p:spPr bwMode="auto">
          <a:xfrm>
            <a:off x="5639839" y="3144518"/>
            <a:ext cx="457200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F(4)</a:t>
            </a:r>
          </a:p>
        </p:txBody>
      </p:sp>
      <p:sp>
        <p:nvSpPr>
          <p:cNvPr id="147" name="Oval 46"/>
          <p:cNvSpPr>
            <a:spLocks noChangeArrowheads="1"/>
          </p:cNvSpPr>
          <p:nvPr/>
        </p:nvSpPr>
        <p:spPr bwMode="auto">
          <a:xfrm>
            <a:off x="4599948" y="4339905"/>
            <a:ext cx="457200" cy="274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8" name="Oval 47"/>
          <p:cNvSpPr>
            <a:spLocks noChangeArrowheads="1"/>
          </p:cNvSpPr>
          <p:nvPr/>
        </p:nvSpPr>
        <p:spPr bwMode="auto">
          <a:xfrm>
            <a:off x="4925385" y="3762055"/>
            <a:ext cx="457200" cy="274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9" name="Oval 51"/>
          <p:cNvSpPr>
            <a:spLocks noChangeArrowheads="1"/>
          </p:cNvSpPr>
          <p:nvPr/>
        </p:nvSpPr>
        <p:spPr bwMode="auto">
          <a:xfrm>
            <a:off x="5250823" y="4339905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F(1)</a:t>
            </a:r>
          </a:p>
        </p:txBody>
      </p:sp>
      <p:sp>
        <p:nvSpPr>
          <p:cNvPr id="150" name="Oval 55"/>
          <p:cNvSpPr>
            <a:spLocks noChangeArrowheads="1"/>
          </p:cNvSpPr>
          <p:nvPr/>
        </p:nvSpPr>
        <p:spPr bwMode="auto">
          <a:xfrm>
            <a:off x="6354293" y="3762055"/>
            <a:ext cx="457200" cy="274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1" name="Oval 59"/>
          <p:cNvSpPr>
            <a:spLocks noChangeArrowheads="1"/>
          </p:cNvSpPr>
          <p:nvPr/>
        </p:nvSpPr>
        <p:spPr bwMode="auto">
          <a:xfrm>
            <a:off x="4291570" y="4874893"/>
            <a:ext cx="457200" cy="274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2" name="Oval 60"/>
          <p:cNvSpPr>
            <a:spLocks noChangeArrowheads="1"/>
          </p:cNvSpPr>
          <p:nvPr/>
        </p:nvSpPr>
        <p:spPr bwMode="auto">
          <a:xfrm>
            <a:off x="4940858" y="4874893"/>
            <a:ext cx="457200" cy="2743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F(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hr-H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53" name="Text Box 91"/>
          <p:cNvSpPr txBox="1">
            <a:spLocks noChangeArrowheads="1"/>
          </p:cNvSpPr>
          <p:nvPr/>
        </p:nvSpPr>
        <p:spPr bwMode="auto">
          <a:xfrm>
            <a:off x="5429730" y="462311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54" name="Text Box 92"/>
          <p:cNvSpPr txBox="1">
            <a:spLocks noChangeArrowheads="1"/>
          </p:cNvSpPr>
          <p:nvPr/>
        </p:nvSpPr>
        <p:spPr bwMode="auto">
          <a:xfrm>
            <a:off x="4470477" y="515951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55" name="Text Box 93"/>
          <p:cNvSpPr txBox="1">
            <a:spLocks noChangeArrowheads="1"/>
          </p:cNvSpPr>
          <p:nvPr/>
        </p:nvSpPr>
        <p:spPr bwMode="auto">
          <a:xfrm>
            <a:off x="5119765" y="515951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1</a:t>
            </a:r>
          </a:p>
        </p:txBody>
      </p:sp>
      <p:sp>
        <p:nvSpPr>
          <p:cNvPr id="156" name="Text Box 95"/>
          <p:cNvSpPr txBox="1">
            <a:spLocks noChangeArrowheads="1"/>
          </p:cNvSpPr>
          <p:nvPr/>
        </p:nvSpPr>
        <p:spPr bwMode="auto">
          <a:xfrm>
            <a:off x="4778855" y="462946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57" name="Text Box 97"/>
          <p:cNvSpPr txBox="1">
            <a:spLocks noChangeArrowheads="1"/>
          </p:cNvSpPr>
          <p:nvPr/>
        </p:nvSpPr>
        <p:spPr bwMode="auto">
          <a:xfrm>
            <a:off x="5104292" y="4046426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Text Box 100"/>
          <p:cNvSpPr txBox="1">
            <a:spLocks noChangeArrowheads="1"/>
          </p:cNvSpPr>
          <p:nvPr/>
        </p:nvSpPr>
        <p:spPr bwMode="auto">
          <a:xfrm>
            <a:off x="8166711" y="3429762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</a:t>
            </a:r>
          </a:p>
        </p:txBody>
      </p:sp>
      <p:sp>
        <p:nvSpPr>
          <p:cNvPr id="159" name="Text Box 101"/>
          <p:cNvSpPr txBox="1">
            <a:spLocks noChangeArrowheads="1"/>
          </p:cNvSpPr>
          <p:nvPr/>
        </p:nvSpPr>
        <p:spPr bwMode="auto">
          <a:xfrm>
            <a:off x="6992728" y="2810151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60" name="Text Box 103"/>
          <p:cNvSpPr txBox="1">
            <a:spLocks noChangeArrowheads="1"/>
          </p:cNvSpPr>
          <p:nvPr/>
        </p:nvSpPr>
        <p:spPr bwMode="auto">
          <a:xfrm>
            <a:off x="5818746" y="3427658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r-HR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61" name="Text Box 95"/>
          <p:cNvSpPr txBox="1">
            <a:spLocks noChangeArrowheads="1"/>
          </p:cNvSpPr>
          <p:nvPr/>
        </p:nvSpPr>
        <p:spPr bwMode="auto">
          <a:xfrm>
            <a:off x="6533200" y="4046426"/>
            <a:ext cx="9938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</a:t>
            </a:r>
            <a:endParaRPr lang="hr-HR" sz="1400" b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6649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46649 4.8148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000"/>
                            </p:stCondLst>
                            <p:childTnLst>
                              <p:par>
                                <p:cTn id="3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4000"/>
                            </p:stCondLst>
                            <p:childTnLst>
                              <p:par>
                                <p:cTn id="3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0"/>
                            </p:stCondLst>
                            <p:childTnLst>
                              <p:par>
                                <p:cTn id="3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6000"/>
                            </p:stCondLst>
                            <p:childTnLst>
                              <p:par>
                                <p:cTn id="3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000"/>
                            </p:stCondLst>
                            <p:childTnLst>
                              <p:par>
                                <p:cTn id="3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9000"/>
                            </p:stCondLst>
                            <p:childTnLst>
                              <p:par>
                                <p:cTn id="3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0" grpId="0" build="allAtOnce" animBg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87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koji učitava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(neoz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načene) brojeve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≤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 a zatim ispisuje vrijednost binomnog koeficijenta.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Računanje vrijednosti binomnog koeficijenta treba da se vrši u rekurzivnoj funkciji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bin_koef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9" y="4009215"/>
            <a:ext cx="43982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bin_koef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bin_koef(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- 1,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 *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 </a:t>
            </a:r>
            <a:r>
              <a:rPr lang="pt-B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2020610"/>
            <a:ext cx="8882504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" y="3198570"/>
            <a:ext cx="2171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570" y="2704840"/>
            <a:ext cx="809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4917646" y="3390595"/>
            <a:ext cx="39941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k;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"k="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&amp;k);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(k &gt; n);</a:t>
            </a:r>
          </a:p>
          <a:p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"C(%u,%u)=%u"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n, k, bin_koef(n, k));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6729" y="5222772"/>
            <a:ext cx="1958655" cy="11374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k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C(15,8)=6435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FUNKCIJE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Funkcije (1.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učitava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prirodan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prirodnih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a zatim ispisuje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najmanji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zajedni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čki sadrž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lac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unesenih brojeva. </a:t>
            </a:r>
            <a:r>
              <a:rPr lang="sr-Latn-BA" b="1" dirty="0" err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ajmanji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zajedni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čki sadrž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lac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treba da se računa u rekurzivnoj funkciji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nzs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7" y="2014953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nzs(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1)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nzsp = nzs(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- 1), rez = nzsp;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(rez %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- 1] != 0)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rez += nzsp;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rez;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n, *niz, i;</a:t>
            </a: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(!n);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*)calloc(n,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scanf(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"%u"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&amp;niz[i]);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(!niz[i]);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"NZS: %u"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nzs(niz, n));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  <a:endParaRPr lang="pt-BR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0225" y="4197100"/>
            <a:ext cx="2765159" cy="216316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n=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1. broj: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2. broj: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3. broj: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4. broj: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5. broj: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NZS</a:t>
            </a:r>
            <a:r>
              <a:rPr lang="sr-Latn-BA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60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2604</Words>
  <Application>Microsoft Office PowerPoint</Application>
  <PresentationFormat>On-screen Show (4:3)</PresentationFormat>
  <Paragraphs>456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FUNKCIJE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929</cp:revision>
  <dcterms:created xsi:type="dcterms:W3CDTF">2006-08-16T00:00:00Z</dcterms:created>
  <dcterms:modified xsi:type="dcterms:W3CDTF">2023-02-26T16:38:21Z</dcterms:modified>
</cp:coreProperties>
</file>