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364" r:id="rId3"/>
    <p:sldId id="368" r:id="rId4"/>
    <p:sldId id="375" r:id="rId5"/>
    <p:sldId id="376" r:id="rId6"/>
    <p:sldId id="370" r:id="rId7"/>
    <p:sldId id="378" r:id="rId8"/>
    <p:sldId id="379" r:id="rId9"/>
    <p:sldId id="371" r:id="rId10"/>
    <p:sldId id="369" r:id="rId11"/>
    <p:sldId id="373" r:id="rId12"/>
    <p:sldId id="374" r:id="rId13"/>
    <p:sldId id="33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5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008A"/>
    <a:srgbClr val="A31515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2" autoAdjust="0"/>
    <p:restoredTop sz="98387" autoAdjust="0"/>
  </p:normalViewPr>
  <p:slideViewPr>
    <p:cSldViewPr snapToObjects="1">
      <p:cViewPr varScale="1">
        <p:scale>
          <a:sx n="82" d="100"/>
          <a:sy n="82" d="100"/>
        </p:scale>
        <p:origin x="1507" y="72"/>
      </p:cViewPr>
      <p:guideLst>
        <p:guide orient="horz" pos="335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F6195-2D21-4430-98F9-D0C0974578AC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EF0F2-23DF-4901-9AEF-0D671259D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142999"/>
          </a:xfrm>
        </p:spPr>
        <p:txBody>
          <a:bodyPr anchor="b" anchorCtr="0"/>
          <a:lstStyle>
            <a:lvl1pPr>
              <a:defRPr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34733"/>
            <a:ext cx="7772400" cy="1066800"/>
          </a:xfrm>
        </p:spPr>
        <p:txBody>
          <a:bodyPr anchor="ctr" anchorCtr="0"/>
          <a:lstStyle>
            <a:lvl1pPr marL="0" indent="0" algn="ctr">
              <a:buNone/>
              <a:defRPr b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1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366153"/>
            <a:ext cx="7772400" cy="1444628"/>
          </a:xfrm>
        </p:spPr>
        <p:txBody>
          <a:bodyPr>
            <a:noAutofit/>
          </a:bodyPr>
          <a:lstStyle>
            <a:lvl1pPr algn="l">
              <a:spcBef>
                <a:spcPts val="30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to edit Authors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6375400"/>
            <a:ext cx="7772400" cy="381000"/>
          </a:xfrm>
        </p:spPr>
        <p:txBody>
          <a:bodyPr>
            <a:noAutofit/>
          </a:bodyPr>
          <a:lstStyle>
            <a:lvl1pPr algn="ctr">
              <a:buNone/>
              <a:defRPr sz="2000" b="1" baseline="0"/>
            </a:lvl1pPr>
          </a:lstStyle>
          <a:p>
            <a:pPr lvl="0"/>
            <a:r>
              <a:rPr lang="en-US" dirty="0"/>
              <a:t>Click to edit Year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 (2. dio)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 (2. dio)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2700"/>
            <a:ext cx="7818120" cy="9144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079858"/>
            <a:ext cx="8778240" cy="5334000"/>
          </a:xfrm>
        </p:spPr>
        <p:txBody>
          <a:bodyPr/>
          <a:lstStyle>
            <a:lvl3pPr>
              <a:buFont typeface="Wingdings" pitchFamily="2" charset="2"/>
              <a:buChar char="§"/>
              <a:defRPr/>
            </a:lvl3pPr>
            <a:lvl4pPr>
              <a:buFont typeface="Courier New" pitchFamily="49" charset="0"/>
              <a:buChar char="o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356" y="6496844"/>
            <a:ext cx="8321040" cy="320040"/>
          </a:xfrm>
        </p:spPr>
        <p:txBody>
          <a:bodyPr tIns="0" rIns="0" bIns="0"/>
          <a:lstStyle>
            <a:lvl1pPr algn="l">
              <a:defRPr b="1" i="1"/>
            </a:lvl1pPr>
          </a:lstStyle>
          <a:p>
            <a:r>
              <a:rPr lang="en-US"/>
              <a:t>Funkcije (2. dio)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3920" y="6496844"/>
            <a:ext cx="457200" cy="320040"/>
          </a:xfrm>
        </p:spPr>
        <p:txBody>
          <a:bodyPr lIns="0" tIns="0" rIns="0" bIns="0"/>
          <a:lstStyle>
            <a:lvl1pPr algn="r">
              <a:defRPr b="1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92725"/>
            <a:ext cx="9144000" cy="1587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465351"/>
            <a:ext cx="9144000" cy="158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182880" y="2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" y="27432"/>
            <a:ext cx="914400" cy="914400"/>
          </a:xfr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sr-Latn-RS" dirty="0"/>
              <a:t>A0X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 (2. dio)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 (2. dio)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 (2. dio)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 (2.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 (2. dio)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 (2. dio)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 (2. dio)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Funkcije (2. dio)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PROGRAMIRANJE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/>
              <a:t>A0</a:t>
            </a:r>
            <a:r>
              <a:rPr lang="en-US"/>
              <a:t>2</a:t>
            </a:r>
            <a:r>
              <a:rPr lang="sr-Latn-RS"/>
              <a:t> – </a:t>
            </a:r>
            <a:r>
              <a:rPr lang="en-US"/>
              <a:t>Funkcije (2. dio)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5800" y="3659430"/>
            <a:ext cx="7772400" cy="2715970"/>
          </a:xfrm>
        </p:spPr>
        <p:txBody>
          <a:bodyPr/>
          <a:lstStyle/>
          <a:p>
            <a:pPr>
              <a:tabLst>
                <a:tab pos="1943100" algn="l"/>
              </a:tabLst>
            </a:pPr>
            <a:r>
              <a:rPr lang="sr-Latn-RS" b="1" dirty="0"/>
              <a:t>dr </a:t>
            </a:r>
            <a:r>
              <a:rPr lang="en-US" b="1" dirty="0"/>
              <a:t>Dra</a:t>
            </a:r>
            <a:r>
              <a:rPr lang="sr-Latn-RS" b="1" dirty="0"/>
              <a:t>ž</a:t>
            </a:r>
            <a:r>
              <a:rPr lang="en-US" b="1" dirty="0" err="1"/>
              <a:t>en</a:t>
            </a:r>
            <a:r>
              <a:rPr lang="en-US" b="1" dirty="0"/>
              <a:t> Br</a:t>
            </a:r>
            <a:r>
              <a:rPr lang="sr-Latn-RS" b="1" dirty="0"/>
              <a:t>đanin	</a:t>
            </a:r>
            <a:r>
              <a:rPr lang="sr-Latn-RS" dirty="0"/>
              <a:t>(drazen</a:t>
            </a:r>
            <a:r>
              <a:rPr lang="en-US" dirty="0"/>
              <a:t>.</a:t>
            </a:r>
            <a:r>
              <a:rPr lang="en-US" dirty="0" err="1"/>
              <a:t>brdjanin</a:t>
            </a:r>
            <a:r>
              <a:rPr lang="sr-Latn-RS" dirty="0"/>
              <a:t>@etf.unibl.org)</a:t>
            </a:r>
          </a:p>
          <a:p>
            <a:pPr>
              <a:tabLst>
                <a:tab pos="1943100" algn="l"/>
              </a:tabLst>
            </a:pPr>
            <a:r>
              <a:rPr lang="sr-Latn-RS" b="1" dirty="0"/>
              <a:t>Goran Banjac	</a:t>
            </a:r>
            <a:r>
              <a:rPr lang="sr-Latn-RS" dirty="0"/>
              <a:t>(goran.banjac@etf.unibl.org)</a:t>
            </a:r>
          </a:p>
          <a:p>
            <a:pPr>
              <a:tabLst>
                <a:tab pos="1943100" algn="l"/>
              </a:tabLst>
            </a:pPr>
            <a:r>
              <a:rPr lang="sr-Latn-RS" b="1" dirty="0"/>
              <a:t>Danijela </a:t>
            </a:r>
            <a:r>
              <a:rPr lang="en-US" b="1" dirty="0" err="1"/>
              <a:t>Banjac</a:t>
            </a:r>
            <a:r>
              <a:rPr lang="sr-Latn-RS" b="1" dirty="0"/>
              <a:t>	</a:t>
            </a:r>
            <a:r>
              <a:rPr lang="sr-Latn-RS" dirty="0"/>
              <a:t>(danijela.</a:t>
            </a:r>
            <a:r>
              <a:rPr lang="en-US" dirty="0" err="1"/>
              <a:t>banjac</a:t>
            </a:r>
            <a:r>
              <a:rPr lang="sr-Latn-RS" dirty="0"/>
              <a:t>@etf.unibl.org)</a:t>
            </a:r>
          </a:p>
          <a:p>
            <a:pPr>
              <a:tabLst>
                <a:tab pos="1943100" algn="l"/>
              </a:tabLst>
            </a:pPr>
            <a:r>
              <a:rPr lang="sr-Latn-BA" b="1" dirty="0"/>
              <a:t>Bojan Bulatović</a:t>
            </a:r>
            <a:r>
              <a:rPr lang="sr-Latn-RS" b="1" dirty="0"/>
              <a:t>	</a:t>
            </a:r>
            <a:r>
              <a:rPr lang="sr-Latn-RS" dirty="0"/>
              <a:t>(bojan.bulatovic@etf.unibl.org)</a:t>
            </a:r>
            <a:endParaRPr lang="en-US" dirty="0"/>
          </a:p>
          <a:p>
            <a:pPr>
              <a:tabLst>
                <a:tab pos="1943100" algn="l"/>
              </a:tabLst>
            </a:pPr>
            <a:r>
              <a:rPr lang="en-US" b="1" dirty="0"/>
              <a:t>Nikola </a:t>
            </a:r>
            <a:r>
              <a:rPr lang="en-US" b="1" dirty="0" err="1"/>
              <a:t>Obradovi</a:t>
            </a:r>
            <a:r>
              <a:rPr lang="sr-Latn-BA" b="1" dirty="0"/>
              <a:t>ć</a:t>
            </a:r>
            <a:r>
              <a:rPr lang="sr-Latn-BA" dirty="0"/>
              <a:t>	(nikola.obradovic@</a:t>
            </a:r>
            <a:r>
              <a:rPr lang="sr-Latn-RS" dirty="0"/>
              <a:t>etf.unibl.org</a:t>
            </a:r>
            <a:r>
              <a:rPr lang="sr-Latn-BA" dirty="0"/>
              <a:t>) </a:t>
            </a:r>
          </a:p>
          <a:p>
            <a:pPr>
              <a:tabLst>
                <a:tab pos="1943100" algn="l"/>
              </a:tabLst>
            </a:pPr>
            <a:r>
              <a:rPr lang="sr-Latn-BA" b="1" i="1" dirty="0"/>
              <a:t>Igor Ševo</a:t>
            </a:r>
          </a:p>
          <a:p>
            <a:pPr>
              <a:tabLst>
                <a:tab pos="1943100" algn="l"/>
              </a:tabLst>
            </a:pPr>
            <a:r>
              <a:rPr lang="sr-Latn-BA" b="1" i="1" dirty="0"/>
              <a:t>Aleksandar Keleč</a:t>
            </a:r>
            <a:endParaRPr lang="en-US" b="1" i="1" dirty="0"/>
          </a:p>
          <a:p>
            <a:pPr>
              <a:tabLst>
                <a:tab pos="1943100" algn="l"/>
              </a:tabLst>
            </a:pPr>
            <a:r>
              <a:rPr lang="sr-Latn-RS" b="1" i="1" dirty="0"/>
              <a:t>Dragiša Stjepanović</a:t>
            </a:r>
            <a:endParaRPr lang="en-US" b="1" i="1" dirty="0"/>
          </a:p>
          <a:p>
            <a:pPr>
              <a:tabLst>
                <a:tab pos="1943100" algn="l"/>
              </a:tabLst>
            </a:pPr>
            <a:r>
              <a:rPr lang="en-US" b="1" i="1" dirty="0" err="1"/>
              <a:t>Dragana</a:t>
            </a:r>
            <a:r>
              <a:rPr lang="en-US" b="1" i="1" dirty="0"/>
              <a:t> Vola</a:t>
            </a:r>
            <a:r>
              <a:rPr lang="sr-Latn-BA" b="1" i="1" dirty="0"/>
              <a:t>š</a:t>
            </a:r>
            <a:endParaRPr lang="en-US" b="1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sr-Latn-RS" dirty="0"/>
              <a:t>20</a:t>
            </a:r>
            <a:r>
              <a:rPr lang="sr-Cyrl-BA" dirty="0"/>
              <a:t>2</a:t>
            </a:r>
            <a:r>
              <a:rPr lang="en-US" dirty="0"/>
              <a:t>3</a:t>
            </a:r>
            <a:r>
              <a:rPr lang="sr-Latn-R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ARGUMENTI KOMANDNE LINIJE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 (2.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A02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869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Argumenti komandne linije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58" y="1463040"/>
            <a:ext cx="439826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"Broj argumenata: %d\n"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pt-BR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&lt;= </a:t>
            </a:r>
            <a:r>
              <a:rPr lang="nn-NO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i++)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"argv[%d]: %s\n"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i, </a:t>
            </a:r>
            <a:r>
              <a:rPr lang="pt-BR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5378505" y="1097281"/>
            <a:ext cx="3686879" cy="5262980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sr-Latn-BA" sz="14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D:\&gt;</a:t>
            </a:r>
            <a:r>
              <a:rPr lang="sr-Latn-BA" sz="14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test.exe</a:t>
            </a:r>
          </a:p>
          <a:p>
            <a:r>
              <a:rPr lang="sr-Latn-BA" sz="1400" b="1">
                <a:latin typeface="Consolas" pitchFamily="49" charset="0"/>
                <a:cs typeface="Consolas" pitchFamily="49" charset="0"/>
              </a:rPr>
              <a:t>Broj argumenata: 1</a:t>
            </a:r>
          </a:p>
          <a:p>
            <a:r>
              <a:rPr lang="sr-Latn-BA" sz="1400" b="1">
                <a:latin typeface="Consolas" pitchFamily="49" charset="0"/>
                <a:cs typeface="Consolas" pitchFamily="49" charset="0"/>
              </a:rPr>
              <a:t>argv[0]: test.exe</a:t>
            </a:r>
          </a:p>
          <a:p>
            <a:r>
              <a:rPr lang="sr-Latn-BA" sz="1400" b="1">
                <a:latin typeface="Consolas" pitchFamily="49" charset="0"/>
                <a:cs typeface="Consolas" pitchFamily="49" charset="0"/>
              </a:rPr>
              <a:t>argv[1]: (null)</a:t>
            </a:r>
          </a:p>
          <a:p>
            <a:endParaRPr lang="sr-Latn-BA" sz="1400" b="1">
              <a:latin typeface="Consolas" pitchFamily="49" charset="0"/>
              <a:cs typeface="Consolas" pitchFamily="49" charset="0"/>
            </a:endParaRPr>
          </a:p>
          <a:p>
            <a:r>
              <a:rPr lang="sr-Latn-BA" sz="14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D:\&gt;</a:t>
            </a:r>
            <a:r>
              <a:rPr lang="sr-Latn-BA" sz="14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test.exe prvi drugi</a:t>
            </a:r>
          </a:p>
          <a:p>
            <a:r>
              <a:rPr lang="sr-Latn-BA" sz="1400" b="1">
                <a:latin typeface="Consolas" pitchFamily="49" charset="0"/>
                <a:cs typeface="Consolas" pitchFamily="49" charset="0"/>
              </a:rPr>
              <a:t>Broj argumenata: 3</a:t>
            </a:r>
          </a:p>
          <a:p>
            <a:r>
              <a:rPr lang="sr-Latn-BA" sz="1400" b="1">
                <a:latin typeface="Consolas" pitchFamily="49" charset="0"/>
                <a:cs typeface="Consolas" pitchFamily="49" charset="0"/>
              </a:rPr>
              <a:t>argv[0]: test.exe</a:t>
            </a:r>
          </a:p>
          <a:p>
            <a:r>
              <a:rPr lang="sr-Latn-BA" sz="1400" b="1">
                <a:latin typeface="Consolas" pitchFamily="49" charset="0"/>
                <a:cs typeface="Consolas" pitchFamily="49" charset="0"/>
              </a:rPr>
              <a:t>argv[1]: prvi</a:t>
            </a:r>
          </a:p>
          <a:p>
            <a:r>
              <a:rPr lang="sr-Latn-BA" sz="1400" b="1">
                <a:latin typeface="Consolas" pitchFamily="49" charset="0"/>
                <a:cs typeface="Consolas" pitchFamily="49" charset="0"/>
              </a:rPr>
              <a:t>argv[2]: drugi</a:t>
            </a:r>
          </a:p>
          <a:p>
            <a:r>
              <a:rPr lang="sr-Latn-BA" sz="1400" b="1">
                <a:latin typeface="Consolas" pitchFamily="49" charset="0"/>
                <a:cs typeface="Consolas" pitchFamily="49" charset="0"/>
              </a:rPr>
              <a:t>argv[3]: (null)</a:t>
            </a:r>
          </a:p>
          <a:p>
            <a:endParaRPr lang="sr-Latn-BA" sz="1400" b="1">
              <a:latin typeface="Consolas" pitchFamily="49" charset="0"/>
              <a:cs typeface="Consolas" pitchFamily="49" charset="0"/>
            </a:endParaRPr>
          </a:p>
          <a:p>
            <a:r>
              <a:rPr lang="sr-Latn-BA" sz="14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D:\&gt;</a:t>
            </a:r>
            <a:r>
              <a:rPr lang="sr-Latn-BA" sz="14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test.exe "prvi drugi"</a:t>
            </a:r>
          </a:p>
          <a:p>
            <a:r>
              <a:rPr lang="sr-Latn-BA" sz="1400" b="1">
                <a:latin typeface="Consolas" pitchFamily="49" charset="0"/>
                <a:cs typeface="Consolas" pitchFamily="49" charset="0"/>
              </a:rPr>
              <a:t>Broj argumenata: 2</a:t>
            </a:r>
          </a:p>
          <a:p>
            <a:r>
              <a:rPr lang="sr-Latn-BA" sz="1400" b="1">
                <a:latin typeface="Consolas" pitchFamily="49" charset="0"/>
                <a:cs typeface="Consolas" pitchFamily="49" charset="0"/>
              </a:rPr>
              <a:t>argv[0]: test.exe</a:t>
            </a:r>
          </a:p>
          <a:p>
            <a:r>
              <a:rPr lang="sr-Latn-BA" sz="1400" b="1">
                <a:latin typeface="Consolas" pitchFamily="49" charset="0"/>
                <a:cs typeface="Consolas" pitchFamily="49" charset="0"/>
              </a:rPr>
              <a:t>argv[1]: prvi drugi</a:t>
            </a:r>
          </a:p>
          <a:p>
            <a:r>
              <a:rPr lang="sr-Latn-BA" sz="1400" b="1">
                <a:latin typeface="Consolas" pitchFamily="49" charset="0"/>
                <a:cs typeface="Consolas" pitchFamily="49" charset="0"/>
              </a:rPr>
              <a:t>argv[2]: (null)</a:t>
            </a:r>
          </a:p>
          <a:p>
            <a:endParaRPr lang="sr-Latn-BA" sz="1400" b="1">
              <a:latin typeface="Consolas" pitchFamily="49" charset="0"/>
              <a:cs typeface="Consolas" pitchFamily="49" charset="0"/>
            </a:endParaRPr>
          </a:p>
          <a:p>
            <a:r>
              <a:rPr lang="sr-Latn-BA" sz="14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D:\&gt;</a:t>
            </a:r>
            <a:r>
              <a:rPr lang="sr-Latn-BA" sz="14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D:\test.exe prvi</a:t>
            </a:r>
          </a:p>
          <a:p>
            <a:r>
              <a:rPr lang="sr-Latn-BA" sz="1400" b="1">
                <a:latin typeface="Consolas" pitchFamily="49" charset="0"/>
                <a:cs typeface="Consolas" pitchFamily="49" charset="0"/>
              </a:rPr>
              <a:t>Broj argumenata: 2</a:t>
            </a:r>
          </a:p>
          <a:p>
            <a:r>
              <a:rPr lang="sr-Latn-BA" sz="1400" b="1">
                <a:latin typeface="Consolas" pitchFamily="49" charset="0"/>
                <a:cs typeface="Consolas" pitchFamily="49" charset="0"/>
              </a:rPr>
              <a:t>argv[0]: D:\test.exe</a:t>
            </a:r>
          </a:p>
          <a:p>
            <a:r>
              <a:rPr lang="sr-Latn-BA" sz="1400" b="1">
                <a:latin typeface="Consolas" pitchFamily="49" charset="0"/>
                <a:cs typeface="Consolas" pitchFamily="49" charset="0"/>
              </a:rPr>
              <a:t>argv[1]: prvi</a:t>
            </a:r>
          </a:p>
          <a:p>
            <a:r>
              <a:rPr lang="sr-Latn-BA" sz="1400" b="1">
                <a:latin typeface="Consolas" pitchFamily="49" charset="0"/>
                <a:cs typeface="Consolas" pitchFamily="49" charset="0"/>
              </a:rPr>
              <a:t>argv[2]: (null)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ARGUMENTI KOMANDNE LINIJE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 (2.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A02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869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Napisati program koji izračunava i ispisuje sumu cijelih brojeva koji se navode kao argumenti komandne linije (pretpostaviti da će argumenti biti pravilno navedeni).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58" y="1645920"/>
            <a:ext cx="439826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&lt;stdlib.h&gt;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suma = 0, i;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1; i &lt; </a:t>
            </a:r>
            <a:r>
              <a:rPr lang="nn-NO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i++)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suma += atoi(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"Suma: %d"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suma);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764025" y="3966670"/>
            <a:ext cx="4301359" cy="2393591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es-ES" sz="14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D:\&gt;</a:t>
            </a:r>
            <a:r>
              <a:rPr lang="es-ES" sz="14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suma.exe 1 2 3</a:t>
            </a:r>
          </a:p>
          <a:p>
            <a:r>
              <a:rPr lang="es-ES" sz="1400" b="1">
                <a:latin typeface="Consolas" pitchFamily="49" charset="0"/>
                <a:cs typeface="Consolas" pitchFamily="49" charset="0"/>
              </a:rPr>
              <a:t>Suma: 6</a:t>
            </a:r>
          </a:p>
          <a:p>
            <a:r>
              <a:rPr lang="es-ES" sz="14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D:\&gt;</a:t>
            </a:r>
            <a:r>
              <a:rPr lang="es-ES" sz="14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suma.exe 594 1258 47931 57</a:t>
            </a:r>
          </a:p>
          <a:p>
            <a:r>
              <a:rPr lang="es-ES" sz="1400" b="1">
                <a:latin typeface="Consolas" pitchFamily="49" charset="0"/>
                <a:cs typeface="Consolas" pitchFamily="49" charset="0"/>
              </a:rPr>
              <a:t>Suma: 49840</a:t>
            </a:r>
          </a:p>
          <a:p>
            <a:r>
              <a:rPr lang="es-ES" sz="14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D:\&gt;</a:t>
            </a:r>
            <a:r>
              <a:rPr lang="es-ES" sz="14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suma.exe 547 12 -793</a:t>
            </a:r>
          </a:p>
          <a:p>
            <a:r>
              <a:rPr lang="es-ES" sz="1400" b="1">
                <a:latin typeface="Consolas" pitchFamily="49" charset="0"/>
                <a:cs typeface="Consolas" pitchFamily="49" charset="0"/>
              </a:rPr>
              <a:t>Suma: -234</a:t>
            </a:r>
            <a:endParaRPr lang="sr-Latn-BA" sz="1400" b="1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ARGUMENTI KOMANDNE LINIJE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 (2.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A02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869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Napisati program koji provjerava da li se string </a:t>
            </a:r>
            <a:r>
              <a:rPr lang="sr-Latn-RS" b="1" i="1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 nalazi u stringu </a:t>
            </a:r>
            <a:r>
              <a:rPr lang="sr-Latn-RS" b="1" i="1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. Stringovi </a:t>
            </a:r>
            <a:r>
              <a:rPr lang="sr-Latn-RS" b="1" i="1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 i </a:t>
            </a:r>
            <a:r>
              <a:rPr lang="sr-Latn-RS" b="1" i="1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e navode kao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 argumenti komandne linije.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58" y="1645920"/>
            <a:ext cx="631851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&lt;string.h&gt;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 = 0, *s = 0;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1; i &lt;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i++) {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(strcmp(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[i],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"-p"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== 0) {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(++i &lt;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p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else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(strcmp(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[i],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"-s"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== 0) {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(++i &lt;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s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else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"Greska. Nepoznata opcija."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1;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(!p)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"Greska. Nije naveden string p."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1;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(!s)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"Greska. Nije naveden string s."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1;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"String '%s' se %s nalazi u stringu '%s'."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p, strstr(s, p) ?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"ne"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s);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19849" y="3774644"/>
            <a:ext cx="5645535" cy="2585617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es-ES" sz="14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D:\&gt;</a:t>
            </a:r>
            <a:r>
              <a:rPr lang="es-ES" sz="14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podstring.exe -s "nikola nikolic" -p nik</a:t>
            </a:r>
          </a:p>
          <a:p>
            <a:r>
              <a:rPr lang="es-ES" sz="14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String 'nik' se  nalazi u stringu 'nikola nikolic'.</a:t>
            </a:r>
          </a:p>
          <a:p>
            <a:r>
              <a:rPr lang="es-ES" sz="14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D:\&gt;</a:t>
            </a:r>
            <a:r>
              <a:rPr lang="es-ES" sz="14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podstring.exe -p nik -s "nikola nikolic"</a:t>
            </a:r>
          </a:p>
          <a:p>
            <a:r>
              <a:rPr lang="es-ES" sz="14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String 'nik' se  nalazi u stringu 'nikola nikolic'.</a:t>
            </a:r>
          </a:p>
          <a:p>
            <a:r>
              <a:rPr lang="es-ES" sz="14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D:\&gt;</a:t>
            </a:r>
            <a:r>
              <a:rPr lang="es-ES" sz="14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podstring.exe -p niki -s "nikola nikolic"</a:t>
            </a:r>
          </a:p>
          <a:p>
            <a:r>
              <a:rPr lang="es-ES" sz="14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String 'niki' se ne nalazi u stringu 'nikola nikolic'.</a:t>
            </a:r>
          </a:p>
          <a:p>
            <a:r>
              <a:rPr lang="es-ES" sz="14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D:\&gt;</a:t>
            </a:r>
            <a:r>
              <a:rPr lang="es-ES" sz="14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podstring.exe -p nik -s "nikola nikolic" -n 3</a:t>
            </a:r>
          </a:p>
          <a:p>
            <a:r>
              <a:rPr lang="es-ES" sz="14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Greska. Nepoznata opcija.</a:t>
            </a:r>
          </a:p>
          <a:p>
            <a:r>
              <a:rPr lang="es-ES" sz="14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D:\&gt;</a:t>
            </a:r>
            <a:r>
              <a:rPr lang="es-ES" sz="14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podstring.exe -p nik</a:t>
            </a:r>
          </a:p>
          <a:p>
            <a:r>
              <a:rPr lang="es-ES" sz="14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Greska. Nije naveden string s.</a:t>
            </a:r>
            <a:endParaRPr lang="sr-Latn-BA" sz="1400" b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ZADACI ZA </a:t>
            </a:r>
            <a:r>
              <a:rPr lang="sr-Latn-RS"/>
              <a:t>VJEŽBU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 (2.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BA"/>
              <a:t>A0</a:t>
            </a:r>
            <a:r>
              <a:rPr lang="en-US"/>
              <a:t>2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88719"/>
            <a:ext cx="8778240" cy="5308125"/>
          </a:xfrm>
        </p:spPr>
        <p:txBody>
          <a:bodyPr>
            <a:noAutofit/>
          </a:bodyPr>
          <a:lstStyle/>
          <a:p>
            <a:pPr marL="457200" indent="-457200">
              <a:spcBef>
                <a:spcPts val="600"/>
              </a:spcBef>
              <a:buNone/>
            </a:pP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1.	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Napisati f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unkcij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u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 sa promjenljivim brojem argumenata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 koja računa proizvod proizvoljnog broja realnih brojeva</a:t>
            </a:r>
            <a:r>
              <a:rPr lang="pl-PL" sz="1800" b="1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BA" sz="1800" b="1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AutoNum type="arabicPeriod" startAt="2"/>
            </a:pP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Napisati f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unkcij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u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 sa promjenljivim brojem argumenata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 koja 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formira dinami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čki string na osnovu zadatog formata (%d, %s, %f, %lf, %c)</a:t>
            </a:r>
            <a:r>
              <a:rPr lang="pl-PL" sz="1800" b="1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RS" sz="1800" b="1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 startAt="3"/>
            </a:pP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Napisati f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unkcij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u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koja na osnovu niza realnih brojeva </a:t>
            </a:r>
            <a:r>
              <a:rPr lang="sr-Latn-RS" sz="1800" b="1" i="1">
                <a:solidFill>
                  <a:schemeClr val="tx2">
                    <a:lumMod val="75000"/>
                  </a:schemeClr>
                </a:solidFill>
              </a:rPr>
              <a:t>a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formira niz realnih brojeva </a:t>
            </a:r>
            <a:r>
              <a:rPr lang="sr-Latn-RS" sz="1800" b="1" i="1">
                <a:solidFill>
                  <a:schemeClr val="tx2">
                    <a:lumMod val="75000"/>
                  </a:schemeClr>
                </a:solidFill>
              </a:rPr>
              <a:t>b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pri čemu se element </a:t>
            </a:r>
            <a:r>
              <a:rPr lang="sr-Latn-RS" sz="1800" b="1" i="1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sr-Latn-RS" sz="1800" b="1" i="1" baseline="-2500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 dobije tako što se nad elementom </a:t>
            </a:r>
            <a:r>
              <a:rPr lang="sr-Latn-RS" sz="1800" b="1" i="1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sr-Latn-RS" sz="1800" b="1" i="1" baseline="-2500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 primjeni odgovarajuća transformacija. Prototip funkcije je:</a:t>
            </a:r>
            <a:endParaRPr lang="sr-Latn-BA" sz="1800" b="1">
              <a:solidFill>
                <a:schemeClr val="tx2">
                  <a:lumMod val="75000"/>
                </a:schemeClr>
              </a:solidFill>
            </a:endParaRPr>
          </a:p>
          <a:p>
            <a:pPr marL="914400" indent="0">
              <a:spcBef>
                <a:spcPts val="300"/>
              </a:spcBef>
              <a:buNone/>
            </a:pPr>
            <a:r>
              <a:rPr lang="sr-Latn-RS" sz="16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 formiraj(double a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sr-Latn-RS" sz="16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double b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sr-Latn-RS" sz="16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 n, </a:t>
            </a:r>
            <a:r>
              <a:rPr lang="sr-Latn-RS" sz="16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 (*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sr-Latn-RS" sz="16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)(double));</a:t>
            </a:r>
            <a:endParaRPr lang="en-US" sz="1600" b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57200" indent="0">
              <a:spcBef>
                <a:spcPts val="300"/>
              </a:spcBef>
              <a:buNone/>
            </a:pP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Napisati program u kojem se učitava niz </a:t>
            </a:r>
            <a:r>
              <a:rPr lang="sr-Latn-BA" sz="1800" b="1" i="1">
                <a:solidFill>
                  <a:schemeClr val="tx2">
                    <a:lumMod val="75000"/>
                  </a:schemeClr>
                </a:solidFill>
              </a:rPr>
              <a:t>a 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od </a:t>
            </a:r>
            <a:r>
              <a:rPr lang="sr-Latn-BA" sz="1800" b="1" i="1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realnih brojeva, a zatim se formira (korištenjem funkcije </a:t>
            </a:r>
            <a:r>
              <a:rPr lang="sr-Latn-BA" sz="1800" b="1" i="1">
                <a:solidFill>
                  <a:schemeClr val="tx2">
                    <a:lumMod val="75000"/>
                  </a:schemeClr>
                </a:solidFill>
              </a:rPr>
              <a:t>formiraj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) i ispisuje niz </a:t>
            </a:r>
            <a:r>
              <a:rPr lang="sr-Latn-BA" sz="1800" b="1" i="1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 takav da je element </a:t>
            </a:r>
            <a:r>
              <a:rPr lang="sr-Latn-BA" sz="1800" b="1" i="1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sr-Latn-BA" sz="1800" b="1" i="1" baseline="-2500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 jednak decimalnom dijelu elemen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a </a:t>
            </a:r>
            <a:r>
              <a:rPr lang="sr-Latn-BA" sz="1800" b="1" i="1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sr-Latn-BA" sz="1800" b="1" i="1" baseline="-2500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BA" sz="1800" b="1" i="1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 startAt="4"/>
            </a:pP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Napisati funkciju koja u nizu cijelih broj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va određuje najdužu seriju elemenata koji zadovoljavaju dato svojstvo (parametar funkcije).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Napisati program u kojem se učitava niz od </a:t>
            </a:r>
            <a:r>
              <a:rPr lang="sr-Latn-BA" sz="1800" b="1" i="1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cijelih brojeva, a zatim se ispisuje najduža serija parnih, kao i najduža serija pozitivnih elemenata niza.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5"/>
            </a:pP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Napisati program koji provjerava da li se string </a:t>
            </a:r>
            <a:r>
              <a:rPr lang="sr-Latn-RS" sz="1800" b="1" i="1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 nalazi u stringu </a:t>
            </a:r>
            <a:r>
              <a:rPr lang="sr-Latn-RS" sz="1800" b="1" i="1">
                <a:solidFill>
                  <a:schemeClr val="tx2">
                    <a:lumMod val="75000"/>
                  </a:schemeClr>
                </a:solidFill>
              </a:rPr>
              <a:t>s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barem </a:t>
            </a:r>
            <a:r>
              <a:rPr lang="sr-Latn-RS" sz="1800" b="1" i="1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puta. Stringovi </a:t>
            </a:r>
            <a:r>
              <a:rPr lang="sr-Latn-RS" sz="1800" b="1" i="1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 i </a:t>
            </a:r>
            <a:r>
              <a:rPr lang="sr-Latn-RS" sz="1800" b="1" i="1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, kao i broj </a:t>
            </a:r>
            <a:r>
              <a:rPr lang="sr-Latn-RS" sz="1800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 navode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e kao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 argumenti komandne linije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FUNKCIJE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 (2.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A02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58" y="1645920"/>
            <a:ext cx="766269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&lt;stdarg.h&gt;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prosjek(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...)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double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 = 0.0;</a:t>
            </a:r>
          </a:p>
          <a:p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va_list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argumenti;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  va_start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(argumenti,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for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 = 0; i &lt; </a:t>
            </a:r>
            <a:r>
              <a:rPr lang="nn-NO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i++)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s += 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va_arg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(argumenti,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  va_end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(argumenti);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? s /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0.0;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"Prosjek(10.0, 20.0) = %.2lf\n"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prosjek(2, 10.0, 20.0));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"Prosjek(2.0, 3.5, 4.2) = %.2lf\n"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prosjek(3, 2.0, 3.5, 4.2));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82880" y="1097280"/>
            <a:ext cx="8778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Napisati funkciju sa promjenljivim brojem argumenata koja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računa prosječnu vrijednost proizvoljnog broja realnih brojeva.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78505" y="1645920"/>
            <a:ext cx="3686879" cy="1514245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nn-NO" sz="1600" b="1">
                <a:latin typeface="Consolas" pitchFamily="49" charset="0"/>
                <a:cs typeface="Consolas" pitchFamily="49" charset="0"/>
              </a:rPr>
              <a:t>Prosjek(10.0, 20.0) = 15.00</a:t>
            </a:r>
          </a:p>
          <a:p>
            <a:r>
              <a:rPr lang="nn-NO" sz="1600" b="1">
                <a:latin typeface="Consolas" pitchFamily="49" charset="0"/>
                <a:cs typeface="Consolas" pitchFamily="49" charset="0"/>
              </a:rPr>
              <a:t>Prosjek(2.0, 3.5, 4.2) = 3.23</a:t>
            </a:r>
            <a:endParaRPr lang="sr-Latn-BA" sz="1600" b="1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FUNKCIJE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 (2.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A02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58" y="1463040"/>
            <a:ext cx="355335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&lt;stdlib.h&gt;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&lt;string.h&gt;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&lt;stdarg.h&gt;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konkatenacija(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n, ...);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*s;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 = konkatenacija(3,</a:t>
            </a:r>
          </a:p>
          <a:p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pl-PL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"Banja"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pl-PL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"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pl-PL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"Luka"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pl-PL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s);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free(s);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82880" y="1097280"/>
            <a:ext cx="8869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Napisati f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unkcij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u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sa promjenljivim brojem argumenata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 koja spaja proizvoljan broj stringova.</a:t>
            </a:r>
          </a:p>
        </p:txBody>
      </p:sp>
      <p:sp>
        <p:nvSpPr>
          <p:cNvPr id="9" name="Rectangle 8"/>
          <p:cNvSpPr/>
          <p:nvPr/>
        </p:nvSpPr>
        <p:spPr>
          <a:xfrm>
            <a:off x="3919115" y="1463040"/>
            <a:ext cx="5042005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konkatenacija(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...)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*result = 0, *next;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i;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va_list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args;</a:t>
            </a:r>
          </a:p>
          <a:p>
            <a:r>
              <a:rPr lang="sr-Latn-R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va_start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(args,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</a:t>
            </a:r>
            <a:r>
              <a:rPr lang="nn-NO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i++)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 = result ? strlen(result) : 0;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next = 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va_arg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(args,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*tmp = 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*)malloc(len +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strlen(next) + 1);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strcpy(tmp, result ? result :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strcat(tmp, next);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free(result);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result = tmp;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va_end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(args);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result;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69795" y="5222772"/>
            <a:ext cx="2995589" cy="1137488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Banja Luka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FUNKCIJE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 (2.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A02</a:t>
            </a:r>
          </a:p>
        </p:txBody>
      </p:sp>
      <p:sp>
        <p:nvSpPr>
          <p:cNvPr id="8" name="Rectangle 7"/>
          <p:cNvSpPr/>
          <p:nvPr/>
        </p:nvSpPr>
        <p:spPr>
          <a:xfrm>
            <a:off x="182880" y="1097280"/>
            <a:ext cx="8869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Napisati f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unkcij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u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sa promjenljivim brojem argumenata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 koja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formira dinami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čki string na osnovu zadatog formata (%d, %s).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756" y="1645920"/>
            <a:ext cx="758588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&lt;stdlib.h&gt;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&lt;string.h&gt;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&lt;stdarg.h&gt;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formiraj(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*format, ...);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*s;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 = formiraj(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"Petar ima %d godina i ide u %s razred."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7,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"drugi"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s);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free(s);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FUNKCIJE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 (2.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A02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56" y="1032757"/>
            <a:ext cx="859536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formiraj(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format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...)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*res = 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*)calloc(1,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val_int[12], *val_str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*pos_int, *pos_str;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va_list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args;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va_start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(args,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format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pos_int = strstr(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format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pos_str = strstr(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format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(pos_int &amp;&amp; (!pos_str || pos_int &lt; pos_str))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itoa(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va_arg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(args,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val_int, 10); 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nestandardna f-ja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 = 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*)realloc(res, strlen(res) + (pos_int -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format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+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strlen(val_int) + 1);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strncat(res,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format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pos_int -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format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strcat(res, val_int);</a:t>
            </a:r>
          </a:p>
          <a:p>
            <a:r>
              <a:rPr lang="sr-Latn-R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format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pos_int + 2;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(pos_str &amp;&amp; (!pos_int || pos_str &lt; pos_int))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val_str = 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va_arg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(args,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 = 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*)realloc(res, strlen(res) + (pos_str -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format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+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strlen(val_str) + 1);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strncat(res,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format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pos_str -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format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strcat(res, val_str);</a:t>
            </a:r>
          </a:p>
          <a:p>
            <a:r>
              <a:rPr lang="sr-Latn-R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format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pos_str + 2;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(pos_int || pos_str);</a:t>
            </a:r>
          </a:p>
          <a:p>
            <a:r>
              <a:rPr lang="sr-Latn-R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va_end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(args);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 = 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*)realloc(res, strlen(res) + strlen(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format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+ 1);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strcat(res,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format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0281" y="5222772"/>
            <a:ext cx="5415104" cy="1137488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Petar ima 7 godina i ide u drugi razred.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POKAZIVAČI NA FUNKCIJE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 (2.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A02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869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Napisati f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unkcij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u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koja na osnovu niza </a:t>
            </a:r>
            <a:r>
              <a:rPr lang="sr-Latn-RS" b="1" i="1">
                <a:solidFill>
                  <a:schemeClr val="tx2">
                    <a:lumMod val="75000"/>
                  </a:schemeClr>
                </a:solidFill>
              </a:rPr>
              <a:t>a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formira niz </a:t>
            </a:r>
            <a:r>
              <a:rPr lang="sr-Latn-RS" b="1" i="1">
                <a:solidFill>
                  <a:schemeClr val="tx2">
                    <a:lumMod val="75000"/>
                  </a:schemeClr>
                </a:solidFill>
              </a:rPr>
              <a:t>b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pri čemu se element </a:t>
            </a:r>
            <a:r>
              <a:rPr lang="sr-Latn-RS" b="1" i="1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sr-Latn-RS" b="1" i="1" baseline="-2500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 dobije tako što se nad elementom </a:t>
            </a:r>
            <a:r>
              <a:rPr lang="sr-Latn-RS" b="1" i="1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sr-Latn-RS" b="1" i="1" baseline="-2500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 primjeni odgovarajuća transformacija.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57" y="1645920"/>
            <a:ext cx="447507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a[],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b[],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n,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(*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*niz,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n);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a[] = { 1, 22, 333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},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 =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(a) /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b[n];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"Original:"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(a, n);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f(a, b, n, &amp;in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pt-BR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//f(a, b, n, in</a:t>
            </a:r>
            <a:r>
              <a:rPr lang="sr-Latn-R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</a:t>
            </a:r>
            <a:r>
              <a:rPr lang="pt-BR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pt-BR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"Inkrement:"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(b, n);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f(a, b, n, &amp;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t-BR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//f(a, b, n, </a:t>
            </a:r>
            <a:r>
              <a:rPr lang="sr-Latn-R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</a:t>
            </a:r>
            <a:r>
              <a:rPr lang="pt-BR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pt-BR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"Mnozenje (x2):"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(b, n);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f(a, b, n, &amp;sum); </a:t>
            </a:r>
            <a:r>
              <a:rPr lang="pt-BR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//f(a, b, n, sum);</a:t>
            </a:r>
            <a:endParaRPr lang="pt-BR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"Suma cifara:"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(b, n);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840835" y="1645920"/>
            <a:ext cx="425196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[],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 = 0; i &lt; </a:t>
            </a:r>
            <a:r>
              <a:rPr lang="nn-NO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i++)</a:t>
            </a:r>
          </a:p>
          <a:p>
            <a:r>
              <a:rPr lang="sr-Latn-R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 = (*t)(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+ 1;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2 *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sum(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 = 0;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 +=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% 10;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/= 10;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 = 0; i &lt; </a:t>
            </a:r>
            <a:r>
              <a:rPr lang="nn-NO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i++)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nn-NO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%u"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nn-NO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78505" y="4965200"/>
            <a:ext cx="3686879" cy="1395060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Original: 1 22 333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Inkrement: 2 23 334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Mnozenje (x2): 2 44 666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Suma cifara: 1 4 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POKA</a:t>
            </a:r>
            <a:r>
              <a:rPr lang="sr-Latn-RS"/>
              <a:t>ZIVAČI NA </a:t>
            </a:r>
            <a:r>
              <a:rPr lang="en-US"/>
              <a:t>FUNKCIJE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 (2.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A02</a:t>
            </a:r>
          </a:p>
        </p:txBody>
      </p:sp>
      <p:sp>
        <p:nvSpPr>
          <p:cNvPr id="8" name="Rectangle 7"/>
          <p:cNvSpPr/>
          <p:nvPr/>
        </p:nvSpPr>
        <p:spPr>
          <a:xfrm>
            <a:off x="182880" y="1097280"/>
            <a:ext cx="88696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Napisati funkciju koja na osnovu niza riječi </a:t>
            </a:r>
            <a:r>
              <a:rPr lang="en-US" b="1" i="1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kreira i vraća dinamički niz riječi, pri čemu se </a:t>
            </a:r>
            <a:r>
              <a:rPr lang="en-US" b="1" i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-ta riječ (dinamički string) niza koji se formira dobije tako što se na riječ </a:t>
            </a:r>
            <a:r>
              <a:rPr lang="en-US" b="1" i="1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b="1" i="1" baseline="-2500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primjeni odgovarajuća transformacija, a da se pri tome ne mijenja riječ </a:t>
            </a:r>
            <a:r>
              <a:rPr lang="en-US" b="1" i="1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b="1" i="1" baseline="-2500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RS" b="1">
              <a:solidFill>
                <a:schemeClr val="tx2">
                  <a:lumMod val="75000"/>
                </a:schemeClr>
              </a:solidFill>
            </a:endParaRPr>
          </a:p>
          <a:p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Napisati program u kojem treba sa standardnog ulaza učitavati riječi</a:t>
            </a:r>
            <a:r>
              <a:rPr lang="sr-Cyrl-RS" b="1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dok se ne učita riječ koja počinje znakom #</a:t>
            </a:r>
            <a:r>
              <a:rPr lang="sr-Cyrl-RS" b="1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 i formirati odgovarajući dinamički niz riječi </a:t>
            </a:r>
            <a:r>
              <a:rPr lang="sr-Latn-RS" b="1" i="1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, a zatim formirati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dinamički niz riječi takav da je </a:t>
            </a:r>
            <a:r>
              <a:rPr lang="en-US" b="1" i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-ta riječ formiranog niza jednaka inverzu riječi </a:t>
            </a:r>
            <a:r>
              <a:rPr lang="en-US" b="1" i="1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b="1" i="1" baseline="-2500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. Inverz riječi je riječ koja se sastoji od istih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znakova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, ali u obrnutom redoslijedu.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Ispisati učitane riječi, kao i njihove inverze,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na standarni izlaz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R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5756" y="3300722"/>
            <a:ext cx="758588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&lt;stdlib.h&gt;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&lt;string.h&gt;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fr-F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** transformisi(</a:t>
            </a:r>
            <a:r>
              <a:rPr lang="fr-F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fr-F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</a:t>
            </a:r>
            <a:r>
              <a:rPr lang="fr-FR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fr-F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fr-F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fr-F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(*</a:t>
            </a:r>
            <a:r>
              <a:rPr lang="fr-FR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fr-F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)(</a:t>
            </a:r>
            <a:r>
              <a:rPr lang="fr-F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fr-F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*))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i;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**rez = 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**)malloc(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*));</a:t>
            </a:r>
          </a:p>
          <a:p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for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</a:t>
            </a:r>
            <a:r>
              <a:rPr lang="nn-NO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i++)</a:t>
            </a:r>
          </a:p>
          <a:p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rez[i] = 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rez;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inverz(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 = strlen(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i;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*rez = 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*)calloc(d + 1,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for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d; i++)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rez[i]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[d - i - 1];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rez;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POKAZIVAČI NA FUNKCIJE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 (2.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A02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56" y="1032757"/>
            <a:ext cx="8595364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 {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**a, **b, rijec[101]; </a:t>
            </a:r>
            <a:r>
              <a:rPr lang="pt-B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 = 0, c = 20, i;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a = 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**)malloc(c *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do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"%d. rijec: 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n + 1);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rijec);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(rijec[0] !=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'#'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(n == c)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a = 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**)realloc(a, (c *= 2) *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a[n] = 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*)calloc(strlen(rijec) + 1,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strcpy(a[n++], rijec);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(rijec[0] !=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'#'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|| n == 0);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b = transformisi(a, n, &amp;inverz);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"REZULTAT:\n"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for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n; i++)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 - %s\n"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a[i], b[i]);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free(a[i]);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free(b[i]);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free(a);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free(b);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5378505" y="3813050"/>
            <a:ext cx="3686879" cy="2547210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1. rijec: </a:t>
            </a:r>
            <a:r>
              <a:rPr lang="sr-Latn-BA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jabuka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2. rijec: </a:t>
            </a:r>
            <a:r>
              <a:rPr lang="sr-Latn-BA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blok13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3. rijec: </a:t>
            </a:r>
            <a:r>
              <a:rPr lang="sr-Latn-BA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jastuk!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4. rijec: </a:t>
            </a:r>
            <a:r>
              <a:rPr lang="sr-Latn-BA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REZULTAT: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jabuka - akubaj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blok13 - 31kolb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jastuk! - !kutsaj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POKAZIVAČI NA FUNKCIJE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 (2.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A02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869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Napisati f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unkcij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u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koja sortira elemente niza proizvoljnog tipa u rastućem redoslijedu.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57" y="1463040"/>
            <a:ext cx="4475078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&lt;stdlib.h&gt;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ssort(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size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void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swap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*),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int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cmp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- 1; i++)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 = i + 1; j &lt;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j++)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cmp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)((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i *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size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j *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size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&gt; 0)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swap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)((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i *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size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j *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size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swap_int(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t, *pa = 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*pb = 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t = *pa; *pa = *pb; *pb = t; }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swap_double(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t, *pa = 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*pb = 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t = *pa; *pa = *pb; *pb = t; }</a:t>
            </a:r>
          </a:p>
        </p:txBody>
      </p:sp>
      <p:sp>
        <p:nvSpPr>
          <p:cNvPr id="9" name="Rectangle 8"/>
          <p:cNvSpPr/>
          <p:nvPr/>
        </p:nvSpPr>
        <p:spPr>
          <a:xfrm>
            <a:off x="4840835" y="1463040"/>
            <a:ext cx="425196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cmp_int(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*(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cmp_double(</a:t>
            </a:r>
            <a:r>
              <a:rPr lang="fr-F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fr-F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fr-FR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fr-F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fr-F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fr-FR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fr-F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  <a:r>
              <a:rPr lang="fr-F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fr-F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 = *(</a:t>
            </a:r>
            <a:r>
              <a:rPr lang="fr-F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fr-F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</a:t>
            </a:r>
            <a:r>
              <a:rPr lang="fr-FR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fr-F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*(</a:t>
            </a:r>
            <a:r>
              <a:rPr lang="fr-F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fr-F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</a:t>
            </a:r>
            <a:r>
              <a:rPr lang="fr-FR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fr-F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 &gt; 0 ? 1 : (d &lt; 0 ? -1 : 0); }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a[] = { 1, 5, 3, 2, 4 };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double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b[] = { 1.1, 3.3, 2.2, 4.4 };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ssort(a, 5,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&amp;swap_int, &amp;cmp_int);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ssort(b, 4,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&amp;swap_double, &amp;cmp_double);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"Niz a:"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5; i++)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%d"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a[i]);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"\nNiz b:"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4; i++)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%.2lf"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b[i]);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78505" y="5502870"/>
            <a:ext cx="3686879" cy="857390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Niz a: 1 2 3 4 5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Niz b: 1.10 2.20 3.30 4.40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build="allAtOnce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6890</TotalTime>
  <Words>3432</Words>
  <Application>Microsoft Office PowerPoint</Application>
  <PresentationFormat>On-screen Show (4:3)</PresentationFormat>
  <Paragraphs>408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Courier New</vt:lpstr>
      <vt:lpstr>Wingdings</vt:lpstr>
      <vt:lpstr>Office Theme</vt:lpstr>
      <vt:lpstr>PROGRAMIRANJE II</vt:lpstr>
      <vt:lpstr>FUNKCIJE</vt:lpstr>
      <vt:lpstr>FUNKCIJE</vt:lpstr>
      <vt:lpstr>FUNKCIJE</vt:lpstr>
      <vt:lpstr>FUNKCIJE</vt:lpstr>
      <vt:lpstr>POKAZIVAČI NA FUNKCIJE</vt:lpstr>
      <vt:lpstr>POKAZIVAČI NA FUNKCIJE</vt:lpstr>
      <vt:lpstr>POKAZIVAČI NA FUNKCIJE</vt:lpstr>
      <vt:lpstr>POKAZIVAČI NA FUNKCIJE</vt:lpstr>
      <vt:lpstr>ARGUMENTI KOMANDNE LINIJE</vt:lpstr>
      <vt:lpstr>ARGUMENTI KOMANDNE LINIJE</vt:lpstr>
      <vt:lpstr>ARGUMENTI KOMANDNE LINIJE</vt:lpstr>
      <vt:lpstr>ZADACI ZA VJEŽBU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PROGRAMIRANJE I (1101)</dc:title>
  <dc:creator>Goran</dc:creator>
  <cp:lastModifiedBy>nikola</cp:lastModifiedBy>
  <cp:revision>992</cp:revision>
  <dcterms:created xsi:type="dcterms:W3CDTF">2006-08-16T00:00:00Z</dcterms:created>
  <dcterms:modified xsi:type="dcterms:W3CDTF">2023-03-07T07:07:13Z</dcterms:modified>
</cp:coreProperties>
</file>