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336" r:id="rId3"/>
    <p:sldId id="357" r:id="rId4"/>
    <p:sldId id="374" r:id="rId5"/>
    <p:sldId id="358" r:id="rId6"/>
    <p:sldId id="364" r:id="rId7"/>
    <p:sldId id="359" r:id="rId8"/>
    <p:sldId id="362" r:id="rId9"/>
    <p:sldId id="363" r:id="rId10"/>
    <p:sldId id="366" r:id="rId11"/>
    <p:sldId id="367" r:id="rId12"/>
    <p:sldId id="368" r:id="rId13"/>
    <p:sldId id="373" r:id="rId14"/>
    <p:sldId id="369" r:id="rId15"/>
    <p:sldId id="370" r:id="rId16"/>
    <p:sldId id="372" r:id="rId17"/>
    <p:sldId id="371" r:id="rId18"/>
    <p:sldId id="33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8387" autoAdjust="0"/>
  </p:normalViewPr>
  <p:slideViewPr>
    <p:cSldViewPr snapToObjects="1">
      <p:cViewPr varScale="1">
        <p:scale>
          <a:sx n="82" d="100"/>
          <a:sy n="82" d="100"/>
        </p:scale>
        <p:origin x="1507" y="72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Tekstualne datoteke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Tekstualne datoteke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A0</a:t>
            </a:r>
            <a:r>
              <a:rPr lang="en-US" dirty="0"/>
              <a:t>3</a:t>
            </a:r>
            <a:r>
              <a:rPr lang="sr-Latn-RS" dirty="0"/>
              <a:t> – </a:t>
            </a:r>
            <a:r>
              <a:rPr lang="en-US" dirty="0" err="1"/>
              <a:t>Tekstualne</a:t>
            </a:r>
            <a:r>
              <a:rPr lang="en-US" dirty="0"/>
              <a:t> </a:t>
            </a:r>
            <a:r>
              <a:rPr lang="en-US" dirty="0" err="1"/>
              <a:t>datoteke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659430"/>
            <a:ext cx="7772400" cy="2880375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/>
              <a:t>dr </a:t>
            </a:r>
            <a:r>
              <a:rPr lang="en-US" b="1" dirty="0"/>
              <a:t>Dra</a:t>
            </a:r>
            <a:r>
              <a:rPr lang="sr-Latn-RS" b="1" dirty="0"/>
              <a:t>ž</a:t>
            </a:r>
            <a:r>
              <a:rPr lang="en-US" b="1" dirty="0" err="1"/>
              <a:t>en</a:t>
            </a:r>
            <a:r>
              <a:rPr lang="en-US" b="1" dirty="0"/>
              <a:t> Br</a:t>
            </a:r>
            <a:r>
              <a:rPr lang="sr-Latn-RS" b="1" dirty="0"/>
              <a:t>đanin	</a:t>
            </a:r>
            <a:r>
              <a:rPr lang="sr-Latn-RS" dirty="0"/>
              <a:t>(drazen</a:t>
            </a:r>
            <a:r>
              <a:rPr lang="en-US" dirty="0"/>
              <a:t>.</a:t>
            </a:r>
            <a:r>
              <a:rPr lang="en-US" dirty="0" err="1"/>
              <a:t>brdjanin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Goran Banjac	</a:t>
            </a:r>
            <a:r>
              <a:rPr lang="sr-Latn-RS" dirty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Danijela </a:t>
            </a:r>
            <a:r>
              <a:rPr lang="en-US" b="1" dirty="0" err="1"/>
              <a:t>Banjac</a:t>
            </a:r>
            <a:r>
              <a:rPr lang="sr-Latn-RS" b="1" dirty="0"/>
              <a:t>	</a:t>
            </a:r>
            <a:r>
              <a:rPr lang="sr-Latn-RS" dirty="0"/>
              <a:t>(danijela.</a:t>
            </a:r>
            <a:r>
              <a:rPr lang="en-US" dirty="0" err="1"/>
              <a:t>banjac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BA" b="1" dirty="0"/>
              <a:t>Bojan Bulatović</a:t>
            </a:r>
            <a:r>
              <a:rPr lang="sr-Latn-RS" b="1" dirty="0"/>
              <a:t>	</a:t>
            </a:r>
            <a:r>
              <a:rPr lang="sr-Latn-RS" dirty="0"/>
              <a:t>(bojan.bulatovic@etf.unibl.org)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BA" dirty="0"/>
              <a:t>	(nikola.obradovic@</a:t>
            </a:r>
            <a:r>
              <a:rPr lang="sr-Latn-RS" dirty="0"/>
              <a:t>etf.unibl.org</a:t>
            </a:r>
            <a:r>
              <a:rPr lang="sr-Latn-BA" dirty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Aleksandar Keleč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sr-Latn-RS" b="1" i="1" dirty="0"/>
              <a:t>Dragiša Stjepanović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en-US" b="1" i="1" dirty="0" err="1"/>
              <a:t>Dragana</a:t>
            </a:r>
            <a:r>
              <a:rPr lang="en-US" b="1" i="1" dirty="0"/>
              <a:t> Vola</a:t>
            </a:r>
            <a:r>
              <a:rPr lang="sr-Latn-BA" b="1" i="1" dirty="0"/>
              <a:t>š</a:t>
            </a:r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</a:t>
            </a:r>
            <a:r>
              <a:rPr lang="sr-Latn-BA" dirty="0"/>
              <a:t>3</a:t>
            </a:r>
            <a:r>
              <a:rPr lang="sr-Latn-R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koji omogućava učitavanje artikala sa standardnog ulaza i njihovo smještanje u tekstualnu datoteku u formatiranom obliku. Atributi artikla su naziv, količina i cijena. Naziv datoteke se navodi kao argument komandne linije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(pretpostaviti da će argument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biti pravilno navedeni)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7199" y="2286000"/>
            <a:ext cx="859392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naziv[21];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kol, cijena;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*niz;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}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niz = 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i++)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"Podaci o %d. artiklu:\n"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1);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citaj(niz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i);}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ispis_u_fajl(niz, n, dat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fclose(dat);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free(niz);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92512" y="1097280"/>
            <a:ext cx="455765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pisi_u_fajl(</a:t>
            </a:r>
            <a:r>
              <a:rPr lang="da-DK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a-DK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lvl="0"/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0"/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</a:t>
            </a:r>
            <a:r>
              <a:rPr lang="nl-NL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"%-20s %6.2lf %6.2lf %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6.2lf"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lvl="0"/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&gt;naziv,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-&gt;cijena, </a:t>
            </a:r>
          </a:p>
          <a:p>
            <a:pPr lvl="0"/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&gt;kol *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pPr lvl="0"/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sr-Latn-B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7199" y="1097280"/>
            <a:ext cx="68163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Naziv: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Kolicina: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Cijena: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NAZIV                KOL.   CIJENA UKUPNO\n"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pisi_u_fajl(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1280160"/>
            <a:ext cx="3566160" cy="274320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artikli.exe artikli.txt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n=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pl-PL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Podaci o 1. artiklu: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Banane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Podaci o 2. artiklu: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Jabuke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2.5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4910" y="4312315"/>
            <a:ext cx="38004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  <p:bldP spid="9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sadr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žaj datoteke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SVI.TXT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razdvaja u datoteke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RI.TXT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ET.TXT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. U datoteci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SVI.TXT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se nalaze podaci o studentima sa dva studijska programa (RI i ET), pri čemu se o studentu vode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sljede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ći podaci: ime, prezime, broj indeksa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stud. pr.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 prosjek. Studente je potrebno razvrstati u datoteke prema studijskom programu koji pohađaju.</a:t>
            </a:r>
            <a:endParaRPr lang="sr-Latn-BA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760" y="2286000"/>
            <a:ext cx="766125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indeks[11], ime[21], prezime[21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sp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[4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double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prosjek;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pisi_studenta_u_fajl(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pisi_header_u_fajl(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pisi_footer_u_fajl(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split(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main()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*svi_dat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fopen(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"SVI.TXT"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*ri_dat = fopen(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"RI.TXT"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*et_dat = fopen(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"ET.TXT"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(svi_dat &amp;&amp; ri_dat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et_dat)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split(svi_dat, ri_dat, et_dat);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fclose(svi_dat);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fclose(ri_dat);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fclose(et_dat);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" y="1097280"/>
            <a:ext cx="75273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split(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svi_dat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et_dat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pom[100];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broj = 0, rb_ri = 0, rb_et = 0;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fgets(pom, 100,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svi_dat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fgets(pom, 100,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svi_dat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fgets(pom, 100,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svi_dat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</a:t>
            </a:r>
            <a:r>
              <a:rPr lang="sr-Latn-BA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preskakanje header-a (prve tri linije)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pisi_header_u_fajl(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pisi_header_u_fajl(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et_dat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(fscanf(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svi_dat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%s %s %s %s %lf\n"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&amp;broj, st.indeks,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st.prezime, st.ime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st.s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&amp;st.prosjek) == 6)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(!strcmp(st.s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"RI"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pisi_studenta_u_fajl(st,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++rb_ri);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(!strcmp(st.sp, </a:t>
            </a:r>
            <a:r>
              <a:rPr lang="da-DK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"ET"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pisi_studenta_u_fajl(st, </a:t>
            </a:r>
            <a:r>
              <a:rPr lang="da-DK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et_dat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++rb_et);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pisi_footer_u_fajl(ri_dat); 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pisi_footer_u_fajl(et_dat);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65761" y="1097280"/>
            <a:ext cx="81381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pisi_header_u_fajl(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========== ==================== ==================== === 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RB. BR.INDEKSA PREZIME              IME                  SP  PROSJEK\n"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========== ==================== ==================== === 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pisi_footer_u_fajl(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========== ==================== ==================== === ======="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pisi_studenta_u_fajl(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rb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%-10s %-20s %-20s %-3s %7.2lf\n"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rb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.indeks,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.prezime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.ime,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.prosjek);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5670" y="855865"/>
            <a:ext cx="55054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5670" y="2968694"/>
            <a:ext cx="55054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5670" y="4734770"/>
            <a:ext cx="55054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sadr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žaj datotek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RI.TXT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ET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.TXT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spaja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u datotek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SVI.TXT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Sadr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žaj datoteka je sličan kao u prethodnom zadatku. Podaci o studentima u datoteci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SVI.TXT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treba da budu sortirani prema prosjeku, u opadajućem redoslijedu.</a:t>
            </a:r>
            <a:endParaRPr lang="sr-Latn-BA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760" y="2011680"/>
            <a:ext cx="79684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indeks[11], ime[21], prezime[21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[4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double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prosjek;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pisi_studenta_u_fajl(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pisi_header_u_fajl(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pisi_footer_u_fajl(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merge(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*,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*svi_dat = fopen(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"SVI.TXT"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*ri_dat = fopen(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"RI.TXT"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*et_dat = fopen(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"ET.TXT"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(svi_dat &amp;&amp; ri_dat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et_dat)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merge(svi_dat, ri_dat, et_dat);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fclose(svi_dat);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fclose(ri_dat);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fclose(et_dat);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1" y="1097280"/>
            <a:ext cx="813863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merge(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svi_dat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et_dat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pom[100];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0,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rb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0,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ri_params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et_params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st_ri, st_et;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fgets(pom, 100,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fgets(pom, 100,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fgets(pom, 100,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fgets(pom, 100,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et_dat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fgets(pom, 100,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et_dat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fgets(pom, 100,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et_dat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pisi_header_u_fajl(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svi_dat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ri_params = fscanf(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%s %s %s %s %lf\n"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&amp;broj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st_ri.indeks,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st_ri.prezime, st_ri.ime, st_ri.s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&amp;st_ri.prosjek);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et_params = fscanf(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et_dat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%s %s %s %s %lf\n"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&amp;broj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st_et.indeks,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st_et.prezime, st_et.ime, st_et.s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&amp;st_et.prosjek);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(ri_params == 6 || et_params == 6)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ri_params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6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(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et_params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6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|| st_ri.prosjek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&gt;= </a:t>
            </a:r>
            <a:r>
              <a:rPr lang="en-US" sz="1400" b="1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st_et.prosjek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pisi_studenta_u_fajl(st_ri,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svi_dat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++rb);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ri_params = fscanf(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%s %s %s %s %lf\n"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&amp;broj, st_ri.indeks,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st_ri.prezime, st_ri.ime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st_ri.s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&amp;st_ri.prosjek);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(et_params ==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6)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pisi_studenta_u_fajl(st_et,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svi_dat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++rb);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et_params = fscanf(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et_dat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%s %s %s %s %lf\n"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&amp;broj, st_et.indeks,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st_et.prezime, st_et.ime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st_et.s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&amp;st_et.prosjek);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pisi_footer_u_fajl(svi_dat);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5760" y="1097280"/>
            <a:ext cx="870913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pisi_header_u_fajl(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 ==================== ==================== === 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BR.INDEKSA PREZIME              IME                  SP  PROSJEK\n"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 ==================== ==================== === 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pisi_footer_u_fajl(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 ==================== ==================== === ======="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pisi_studenta_u_fajl(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rb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%-10s %-20s %-20s %-3s %7.2lf\n"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rb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.indeks,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.prezime,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.ime,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.prosjek);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9635" y="2814520"/>
            <a:ext cx="5261485" cy="164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9634" y="779055"/>
            <a:ext cx="5261485" cy="202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9635" y="4487397"/>
            <a:ext cx="5261484" cy="232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A03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63105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u datoteku, čije se ime navodi kao argument komandne linije, upisuje prvih </a:t>
            </a:r>
            <a:r>
              <a:rPr lang="sr-Latn-BA" sz="1700" b="1" i="1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prirodnih brojeva (</a:t>
            </a:r>
            <a:r>
              <a:rPr lang="sr-Latn-BA" sz="1700" b="1" i="1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se zadaje sa standardnog ulaza), a zatim računa veličinu datoteke u bajtovima.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u datoteci, čije se ime navodi kao prvi argument komandne linije, zamjenjuje sva pojavljivanja karaktera koji se navodi kao drugi argument komandne linije karakterom koji se navodi kao treći argument komandne linije.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u datoteci, čije se ime navodi kao prvi argument komandne linije, zamjenjuje sva pojavljivanja stringa koji se navodi kao drugi argument komandne linije stringom koji se navodi kao treći argument komandne linije.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u datoteci, čije se ime navodi kao argument komandne linije, pronalazi i ispisuje sve stringove koji su palindromi.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U datoteci </a:t>
            </a:r>
            <a:r>
              <a:rPr lang="sr-Latn-BA" sz="1700" b="1" i="1" dirty="0">
                <a:solidFill>
                  <a:schemeClr val="tx2">
                    <a:lumMod val="75000"/>
                  </a:schemeClr>
                </a:solidFill>
              </a:rPr>
              <a:t>TROUGAO.DAT </a:t>
            </a: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upisani su podaci o različitim trouglovima. U svakom redu datoteke upisan je podatak o jednom trouglu u obliku: (x1,y1) (x2,y2) (x3,y3) gdje su: (x1,y1), (x2,y2) i (x3,y3) – cjelobrojne koordinate vrhova trougla, npr.</a:t>
            </a:r>
            <a:b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	(0,0) (4,0) (4,3)</a:t>
            </a:r>
            <a:b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	(1,0) (1,1) (2,4) </a:t>
            </a:r>
            <a:b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iz datoteke </a:t>
            </a:r>
            <a:r>
              <a:rPr lang="sr-Latn-BA" sz="1700" b="1" i="1" dirty="0">
                <a:solidFill>
                  <a:schemeClr val="tx2">
                    <a:lumMod val="75000"/>
                  </a:schemeClr>
                </a:solidFill>
              </a:rPr>
              <a:t>TROUGAO.DAT</a:t>
            </a: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 čita podatke i pronalazi trougao sa najvećom površinom te trougao sa najvećim obimom, a rezultat upisuje u datoteku </a:t>
            </a:r>
            <a:r>
              <a:rPr lang="sr-Latn-BA" sz="1700" b="1" i="1" dirty="0">
                <a:solidFill>
                  <a:schemeClr val="tx2">
                    <a:lumMod val="75000"/>
                  </a:schemeClr>
                </a:solidFill>
              </a:rPr>
              <a:t>MJERA.TXT</a:t>
            </a: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br>
              <a:rPr lang="sr-Latn-BA" sz="1700" dirty="0"/>
            </a:br>
            <a:br>
              <a:rPr lang="sr-Latn-BA" sz="1700" dirty="0"/>
            </a:br>
            <a:r>
              <a:rPr lang="sr-Latn-BA" sz="1700" dirty="0"/>
              <a:t> </a:t>
            </a:r>
            <a:br>
              <a:rPr lang="sr-Latn-BA" sz="1700" dirty="0"/>
            </a:br>
            <a:br>
              <a:rPr lang="sr-Latn-BA" sz="1700" dirty="0"/>
            </a:br>
            <a:endParaRPr lang="sr-Latn-BA" sz="17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None/>
            </a:pPr>
            <a:br>
              <a:rPr lang="sr-Latn-BA" sz="1700" dirty="0">
                <a:solidFill>
                  <a:srgbClr val="000000"/>
                </a:solidFill>
                <a:latin typeface="CMTI12~4d"/>
              </a:rPr>
            </a:br>
            <a:br>
              <a:rPr lang="sr-Latn-BA" sz="1700" dirty="0">
                <a:solidFill>
                  <a:srgbClr val="000000"/>
                </a:solidFill>
                <a:latin typeface="CMTI12~4d"/>
              </a:rPr>
            </a:br>
            <a:endParaRPr lang="sr-Latn-BA" sz="17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Otvaranje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zatvaranje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datoteke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7200" y="1463040"/>
            <a:ext cx="50881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dirty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*fp;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f_ime[40], f_mode[4];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"Ime datoteke: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gets(f_ime);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"Mod rada: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gets(f_mode);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fopen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f_ime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f_mode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en-US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"Datoteka uspjesno otvorena\n"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fclose(fp);</a:t>
            </a:r>
          </a:p>
          <a:p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"Datoteka %s zatvorena\n"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f_ime);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u otvaranju\n"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86400" y="1645920"/>
            <a:ext cx="3566160" cy="137160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Ime datoteke: </a:t>
            </a:r>
            <a:r>
              <a:rPr lang="sr-Latn-C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proba.txt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Mod rada: </a:t>
            </a:r>
            <a:r>
              <a:rPr lang="sr-Latn-C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Datoteka uspjesno otvorena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Datoteka proba.txt zatvorena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30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Upisivanje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čitanje znak po znak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7199" y="1463040"/>
            <a:ext cx="66243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*fp;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((fp = fopen(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"tekst.txt"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 &lt; 26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 fputc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i, fp);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fclose(fp);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((fp = fopen(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"tekst.txt"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datoteke:\n"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while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fgetc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!=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"%c"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fclose(fp);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kod otvaranja datoteke za citanje\n"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kod otvaranja datoteke za pisanje\n"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3108960"/>
            <a:ext cx="3566160" cy="137160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Sadrzaj datoteke: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abcdefghijklmnopqrstuvwxyz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9365" y="1280159"/>
            <a:ext cx="2772763" cy="14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8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Upisivanje i čitanje stringova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7199" y="1463040"/>
            <a:ext cx="662431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*fp;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*tekst[] = { 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"AUTO\n"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"BLOK\n"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"KRUG\n"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((fp = fopen(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"tekst.txt"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3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 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fputs(tekst[i], fp);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fclose(fp);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((fp = fopen(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"tekst.txt"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s[10];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datoteke:\n"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while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fgets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(s, 10,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!= </a:t>
            </a:r>
            <a:r>
              <a:rPr lang="en-US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fclose(fp);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kod otvaranja datoteke za citanje\n"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kod otvaranja datoteke za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pisanje\n"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3108960"/>
            <a:ext cx="3566160" cy="137160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Sadrzaj datoteke: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BLOK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KRUG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8866" y="1280160"/>
            <a:ext cx="2741816" cy="156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8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Upisivanje i čitanje stringova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7200" y="1463040"/>
            <a:ext cx="66243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dirty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*fp;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s[10];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((fp = fopen(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"tekst.txt"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26; i++) fputc(</a:t>
            </a:r>
            <a:r>
              <a:rPr lang="nn-NO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i, fp);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fclose(fp);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((fp = fopen(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"tekst.txt"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datoteke:\n"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while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fgets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(s, 10,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!= </a:t>
            </a:r>
            <a:r>
              <a:rPr lang="en-US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fclose(fp);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kod otvaranja datoteke za citanje\n"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kod otvaranja datoteke za pisanje\n"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108960"/>
            <a:ext cx="3566160" cy="137160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Sadrzaj datoteke: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abcdefghi</a:t>
            </a:r>
            <a:endParaRPr lang="sr-Latn-C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jklmnopqr</a:t>
            </a:r>
            <a:endParaRPr lang="sr-Latn-C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stuvwxyz</a:t>
            </a:r>
            <a:endParaRPr lang="sr-Latn-C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3357" y="1280159"/>
            <a:ext cx="2772763" cy="14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Formatirano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u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pisivanje i čitanje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7199" y="1463040"/>
            <a:ext cx="708517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stdio.h&gt;</a:t>
            </a:r>
            <a:endParaRPr lang="en-US" sz="1400" b="1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*fp;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((fp = fopen(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"brojevi.txt"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1; i &lt;= 5; i++)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fprintf(fp,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fclose(fp);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fopen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"brojevi.txt"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en-US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datoteke:\n"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(fscanf(fp,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"%f"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&amp;x) !=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"%5.2f\n"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x);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fclose(fp);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kod otvaranja datoteke za citanje\n"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 kod otvaranja datoteke za pisanje\n"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3474720"/>
            <a:ext cx="3566160" cy="173736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Sadrzaj datoteke: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1.00</a:t>
            </a:r>
            <a:endParaRPr lang="sr-Latn-C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2.00</a:t>
            </a:r>
            <a:endParaRPr lang="sr-Latn-C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3.00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4.00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5.00</a:t>
            </a:r>
            <a:endParaRPr lang="sr-Latn-C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8838" y="1278115"/>
            <a:ext cx="2932497" cy="188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8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Pristup datoteci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7200" y="1463040"/>
            <a:ext cx="547216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 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"datoteka.txt"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fopen(f,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 pocetku: %d\n"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ftell(dat));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fputc(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dat);</a:t>
            </a:r>
          </a:p>
          <a:p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"Nakon A: %d\n"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ftell(dat));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fputs(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dat);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"Nakon STRING: %d\n"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ftell(dat));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rewind(dat);</a:t>
            </a:r>
          </a:p>
          <a:p>
            <a:r>
              <a:rPr lang="nb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nb-NO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"Nakon premotavanja: %d\n"</a:t>
            </a:r>
            <a:r>
              <a:rPr lang="nb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ftell(dat));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fseek(dat, 2,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SEEK_SET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nl-N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"Nakon S: %d\n"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ftell(dat));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fseek(dat, 0,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SEEK_END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"Kraj: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%d\n"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ftell(dat));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kod otvaranja datoteke\n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399" y="1645920"/>
            <a:ext cx="3566160" cy="182880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 pocetku: 0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Nakon A: 1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Nakon STRING: 7</a:t>
            </a:r>
            <a:endParaRPr lang="en-U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Nakon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premotavanja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0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Nakon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S: 2</a:t>
            </a:r>
            <a:endParaRPr lang="sr-Latn-C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Kraj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7</a:t>
            </a:r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8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koji utvrđuje broj pojavljivanja svakog ASCII znaka u datoteci.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7199" y="1463040"/>
            <a:ext cx="735401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naziv[100], znak;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broj[256] = { 0 }, i;</a:t>
            </a:r>
          </a:p>
          <a:p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"Datoteka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 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gets(naziv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fopen(naziv,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datoteke:\n"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((znak = fgetc(dat)) !=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"%c"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znak);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broj[znak]++;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"\n\nStatistika:\n"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256; i++)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(broj[i])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"%3d. %c: %d puta\n"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i, i, broj[i]);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fclose(dat);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kod otvaranja datoteke\n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1645920"/>
            <a:ext cx="3566160" cy="411480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Datoteka: </a:t>
            </a:r>
            <a:r>
              <a:rPr lang="sr-Latn-C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tekst.txt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Sadrzaj datoteke: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Banja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Luka </a:t>
            </a:r>
          </a:p>
          <a:p>
            <a:endParaRPr lang="sr-Latn-C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Statistika: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10.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1 puta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66. B: 1 puta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76. L: 1 puta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97. a: 3 puta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106. j: 1 puta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107. k: 1 puta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110. n: 1 puta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117. u: 1 puta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8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TEKSTUALNE DATOTEKE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Tekstualne datoteke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koji broji riječi u datoteci i pronalazi i ispisuje najdužu riječ.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N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aziv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datotek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 se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navod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kao argument komandne linije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(pretpostaviti da će argument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biti pravilno navedeni)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7199" y="2008015"/>
            <a:ext cx="73540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string.h&gt;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 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rijec[100], naj[100] =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broj = 0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*dat;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"\nRijeci:\n"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while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(fscanf(dat, </a:t>
            </a:r>
            <a:r>
              <a:rPr lang="nl-N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rijec) != </a:t>
            </a:r>
            <a:r>
              <a:rPr lang="nl-NL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rijec); broj++;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(strlen(rijec)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strlen(naj)) strcpy(naj, rijec);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"\nBroj rijeci: 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broj);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"\nNajduza: %s"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naj);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kod otvaranja datoteke\n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2011680"/>
            <a:ext cx="3566160" cy="310896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najduza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.exe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tekst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.txt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Rijeci: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Univerzitet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Elektrotehnicki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fakultet</a:t>
            </a:r>
          </a:p>
          <a:p>
            <a:endParaRPr lang="sr-Latn-CS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Broj rijeci: 5</a:t>
            </a:r>
          </a:p>
          <a:p>
            <a:r>
              <a:rPr lang="sr-Latn-C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Najduza: Elektrotehnicki</a:t>
            </a:r>
          </a:p>
          <a:p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  <p:bldP spid="9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6827</TotalTime>
  <Words>4119</Words>
  <Application>Microsoft Office PowerPoint</Application>
  <PresentationFormat>On-screen Show (4:3)</PresentationFormat>
  <Paragraphs>511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CMTI12~4d</vt:lpstr>
      <vt:lpstr>Consolas</vt:lpstr>
      <vt:lpstr>Courier New</vt:lpstr>
      <vt:lpstr>Wingdings</vt:lpstr>
      <vt:lpstr>Office Theme</vt:lpstr>
      <vt:lpstr>PROGRAMIRANJE II</vt:lpstr>
      <vt:lpstr>TEKSTUALNE DATOTEKE</vt:lpstr>
      <vt:lpstr>TEKSTUALNE DATOTEKE</vt:lpstr>
      <vt:lpstr>TEKSTUALNE DATOTEKE</vt:lpstr>
      <vt:lpstr>TEKSTUALNE DATOTEKE</vt:lpstr>
      <vt:lpstr>TEKSTUALNE DATOTEKE</vt:lpstr>
      <vt:lpstr>TEKSTUALNE DATOTEKE</vt:lpstr>
      <vt:lpstr>TEKSTUALNE DATOTEKE</vt:lpstr>
      <vt:lpstr>TEKSTUALNE DATOTEKE</vt:lpstr>
      <vt:lpstr>TEKSTUALNE DATOTEKE</vt:lpstr>
      <vt:lpstr>TEKSTUALNE DATOTEKE</vt:lpstr>
      <vt:lpstr>TEKSTUALNE DATOTEKE</vt:lpstr>
      <vt:lpstr>TEKSTUALNE DATOTEKE</vt:lpstr>
      <vt:lpstr>TEKSTUALNE DATOTEKE</vt:lpstr>
      <vt:lpstr>TEKSTUALNE DATOTEKE</vt:lpstr>
      <vt:lpstr>TEKSTUALNE DATOTEKE</vt:lpstr>
      <vt:lpstr>TEKSTUALNE DATOTEKE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nikola</cp:lastModifiedBy>
  <cp:revision>1123</cp:revision>
  <dcterms:created xsi:type="dcterms:W3CDTF">2006-08-16T00:00:00Z</dcterms:created>
  <dcterms:modified xsi:type="dcterms:W3CDTF">2023-03-14T12:02:17Z</dcterms:modified>
</cp:coreProperties>
</file>