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377" r:id="rId3"/>
    <p:sldId id="379" r:id="rId4"/>
    <p:sldId id="381" r:id="rId5"/>
    <p:sldId id="383" r:id="rId6"/>
    <p:sldId id="385" r:id="rId7"/>
    <p:sldId id="386" r:id="rId8"/>
    <p:sldId id="378" r:id="rId9"/>
    <p:sldId id="380" r:id="rId10"/>
    <p:sldId id="384" r:id="rId11"/>
    <p:sldId id="33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1639"/>
    <a:srgbClr val="E2897D"/>
    <a:srgbClr val="391652"/>
    <a:srgbClr val="6F008A"/>
    <a:srgbClr val="A3151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2" autoAdjust="0"/>
    <p:restoredTop sz="98387" autoAdjust="0"/>
  </p:normalViewPr>
  <p:slideViewPr>
    <p:cSldViewPr snapToObjects="1">
      <p:cViewPr varScale="1">
        <p:scale>
          <a:sx n="82" d="100"/>
          <a:sy n="82" d="100"/>
        </p:scale>
        <p:origin x="1507" y="72"/>
      </p:cViewPr>
      <p:guideLst>
        <p:guide orient="horz" pos="33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6195-2D21-4430-98F9-D0C0974578AC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EF0F2-23DF-4901-9AEF-0D671259D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2999"/>
          </a:xfrm>
        </p:spPr>
        <p:txBody>
          <a:bodyPr anchor="b" anchorCtr="0"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34733"/>
            <a:ext cx="7772400" cy="1066800"/>
          </a:xfrm>
        </p:spPr>
        <p:txBody>
          <a:bodyPr anchor="ctr" anchorCtr="0"/>
          <a:lstStyle>
            <a:lvl1pPr marL="0" indent="0" algn="ctr">
              <a:buNone/>
              <a:defRPr b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366153"/>
            <a:ext cx="7772400" cy="1444628"/>
          </a:xfrm>
        </p:spPr>
        <p:txBody>
          <a:bodyPr>
            <a:noAutofit/>
          </a:bodyPr>
          <a:lstStyle>
            <a:lvl1pPr algn="l">
              <a:spcBef>
                <a:spcPts val="30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6375400"/>
            <a:ext cx="7772400" cy="381000"/>
          </a:xfrm>
        </p:spPr>
        <p:txBody>
          <a:bodyPr>
            <a:noAutofit/>
          </a:bodyPr>
          <a:lstStyle>
            <a:lvl1pPr algn="ctr">
              <a:buNone/>
              <a:defRPr sz="2000" b="1" baseline="0"/>
            </a:lvl1pPr>
          </a:lstStyle>
          <a:p>
            <a:pPr lvl="0"/>
            <a:r>
              <a:rPr lang="en-US" dirty="0"/>
              <a:t>Click to edit Year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Binarne datoteke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Binarne datoteke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700"/>
            <a:ext cx="7818120" cy="9144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79858"/>
            <a:ext cx="8778240" cy="5334000"/>
          </a:xfrm>
        </p:spPr>
        <p:txBody>
          <a:bodyPr/>
          <a:lstStyle>
            <a:lvl3pPr>
              <a:buFont typeface="Wingdings" pitchFamily="2" charset="2"/>
              <a:buChar char="§"/>
              <a:defRPr/>
            </a:lvl3pPr>
            <a:lvl4pP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356" y="6496844"/>
            <a:ext cx="8321040" cy="320040"/>
          </a:xfrm>
        </p:spPr>
        <p:txBody>
          <a:bodyPr tIns="0" rIns="0" bIns="0"/>
          <a:lstStyle>
            <a:lvl1pPr algn="l">
              <a:defRPr b="1" i="1"/>
            </a:lvl1pPr>
          </a:lstStyle>
          <a:p>
            <a:r>
              <a:rPr lang="en-US"/>
              <a:t>Binarne datoteke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496844"/>
            <a:ext cx="457200" cy="320040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92725"/>
            <a:ext cx="9144000" cy="1587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465351"/>
            <a:ext cx="9144000" cy="15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82880" y="2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27432"/>
            <a:ext cx="914400" cy="914400"/>
          </a:xfr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r-Latn-RS" dirty="0"/>
              <a:t>A0X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Binarne datoteke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Binarne datoteke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Binarne datoteke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Binarne datoteke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Binarne datoteke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Binarne datoteke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Binarne datoteke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Binarne datoteke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PROGRAMIRANJE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A0</a:t>
            </a:r>
            <a:r>
              <a:rPr lang="en-US"/>
              <a:t>4</a:t>
            </a:r>
            <a:r>
              <a:rPr lang="sr-Latn-RS"/>
              <a:t> – </a:t>
            </a:r>
            <a:r>
              <a:rPr lang="en-US"/>
              <a:t>Binarne datoteke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3505811"/>
            <a:ext cx="7772400" cy="2869590"/>
          </a:xfrm>
        </p:spPr>
        <p:txBody>
          <a:bodyPr/>
          <a:lstStyle/>
          <a:p>
            <a:pPr>
              <a:tabLst>
                <a:tab pos="1943100" algn="l"/>
              </a:tabLst>
            </a:pPr>
            <a:r>
              <a:rPr lang="sr-Latn-RS" b="1" dirty="0"/>
              <a:t>dr </a:t>
            </a:r>
            <a:r>
              <a:rPr lang="en-US" b="1" dirty="0"/>
              <a:t>Dra</a:t>
            </a:r>
            <a:r>
              <a:rPr lang="sr-Latn-RS" b="1" dirty="0"/>
              <a:t>ž</a:t>
            </a:r>
            <a:r>
              <a:rPr lang="en-US" b="1" dirty="0" err="1"/>
              <a:t>en</a:t>
            </a:r>
            <a:r>
              <a:rPr lang="en-US" b="1" dirty="0"/>
              <a:t> Br</a:t>
            </a:r>
            <a:r>
              <a:rPr lang="sr-Latn-RS" b="1" dirty="0"/>
              <a:t>đanin	</a:t>
            </a:r>
            <a:r>
              <a:rPr lang="sr-Latn-RS" dirty="0"/>
              <a:t>(drazen</a:t>
            </a:r>
            <a:r>
              <a:rPr lang="en-US" dirty="0"/>
              <a:t>.</a:t>
            </a:r>
            <a:r>
              <a:rPr lang="en-US" dirty="0" err="1"/>
              <a:t>brdjanin</a:t>
            </a:r>
            <a:r>
              <a:rPr lang="sr-Latn-RS" dirty="0"/>
              <a:t>@etf.unibl.org)</a:t>
            </a:r>
          </a:p>
          <a:p>
            <a:pPr>
              <a:tabLst>
                <a:tab pos="1943100" algn="l"/>
              </a:tabLst>
            </a:pPr>
            <a:r>
              <a:rPr lang="sr-Latn-RS" b="1" dirty="0"/>
              <a:t>Goran Banjac	</a:t>
            </a:r>
            <a:r>
              <a:rPr lang="sr-Latn-RS" dirty="0"/>
              <a:t>(goran.banjac@etf.unibl.org)</a:t>
            </a:r>
          </a:p>
          <a:p>
            <a:pPr>
              <a:tabLst>
                <a:tab pos="1943100" algn="l"/>
              </a:tabLst>
            </a:pPr>
            <a:r>
              <a:rPr lang="sr-Latn-RS" b="1" dirty="0"/>
              <a:t>Danijela </a:t>
            </a:r>
            <a:r>
              <a:rPr lang="en-US" b="1" dirty="0" err="1"/>
              <a:t>Banjac</a:t>
            </a:r>
            <a:r>
              <a:rPr lang="sr-Latn-RS" b="1" dirty="0"/>
              <a:t>	</a:t>
            </a:r>
            <a:r>
              <a:rPr lang="sr-Latn-RS" dirty="0"/>
              <a:t>(danijela.</a:t>
            </a:r>
            <a:r>
              <a:rPr lang="en-US" dirty="0" err="1"/>
              <a:t>banjac</a:t>
            </a:r>
            <a:r>
              <a:rPr lang="sr-Latn-RS" dirty="0"/>
              <a:t>@etf.unibl.org)</a:t>
            </a:r>
          </a:p>
          <a:p>
            <a:pPr>
              <a:tabLst>
                <a:tab pos="1943100" algn="l"/>
              </a:tabLst>
            </a:pPr>
            <a:r>
              <a:rPr lang="sr-Latn-BA" b="1" dirty="0"/>
              <a:t>Bojan Bulatović</a:t>
            </a:r>
            <a:r>
              <a:rPr lang="sr-Latn-RS" b="1" dirty="0"/>
              <a:t>	</a:t>
            </a:r>
            <a:r>
              <a:rPr lang="sr-Latn-RS" dirty="0"/>
              <a:t>(bojan.bulatovic@etf.unibl.org)</a:t>
            </a:r>
            <a:endParaRPr lang="en-US" dirty="0"/>
          </a:p>
          <a:p>
            <a:pPr>
              <a:tabLst>
                <a:tab pos="1943100" algn="l"/>
              </a:tabLst>
            </a:pPr>
            <a:r>
              <a:rPr lang="en-US" b="1" dirty="0"/>
              <a:t>Nikola </a:t>
            </a:r>
            <a:r>
              <a:rPr lang="en-US" b="1" dirty="0" err="1"/>
              <a:t>Obradovi</a:t>
            </a:r>
            <a:r>
              <a:rPr lang="sr-Latn-BA" b="1" dirty="0"/>
              <a:t>ć</a:t>
            </a:r>
            <a:r>
              <a:rPr lang="sr-Latn-BA" dirty="0"/>
              <a:t>	(nikola.obradovic@</a:t>
            </a:r>
            <a:r>
              <a:rPr lang="sr-Latn-RS" dirty="0"/>
              <a:t>etf.unibl.org</a:t>
            </a:r>
            <a:r>
              <a:rPr lang="sr-Latn-BA" dirty="0"/>
              <a:t>) </a:t>
            </a:r>
          </a:p>
          <a:p>
            <a:pPr>
              <a:tabLst>
                <a:tab pos="1943100" algn="l"/>
              </a:tabLst>
            </a:pPr>
            <a:r>
              <a:rPr lang="sr-Latn-BA" b="1" i="1" dirty="0"/>
              <a:t>Igor Ševo</a:t>
            </a:r>
          </a:p>
          <a:p>
            <a:pPr>
              <a:tabLst>
                <a:tab pos="1943100" algn="l"/>
              </a:tabLst>
            </a:pPr>
            <a:r>
              <a:rPr lang="sr-Latn-BA" b="1" i="1" dirty="0"/>
              <a:t>Aleksandar Keleč</a:t>
            </a:r>
            <a:endParaRPr lang="en-US" b="1" i="1" dirty="0"/>
          </a:p>
          <a:p>
            <a:pPr>
              <a:tabLst>
                <a:tab pos="1943100" algn="l"/>
              </a:tabLst>
            </a:pPr>
            <a:r>
              <a:rPr lang="sr-Latn-RS" b="1" i="1" dirty="0"/>
              <a:t>Dragiša Stjepanović</a:t>
            </a:r>
            <a:endParaRPr lang="en-US" b="1" i="1" dirty="0"/>
          </a:p>
          <a:p>
            <a:pPr>
              <a:tabLst>
                <a:tab pos="1943100" algn="l"/>
              </a:tabLst>
            </a:pPr>
            <a:r>
              <a:rPr lang="en-US" b="1" i="1" dirty="0" err="1"/>
              <a:t>Dragana</a:t>
            </a:r>
            <a:r>
              <a:rPr lang="en-US" b="1" i="1" dirty="0"/>
              <a:t> Vola</a:t>
            </a:r>
            <a:r>
              <a:rPr lang="sr-Latn-BA" b="1" i="1" dirty="0"/>
              <a:t>š</a:t>
            </a:r>
            <a:endParaRPr lang="en-US" b="1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dirty="0"/>
              <a:t>20</a:t>
            </a:r>
            <a:r>
              <a:rPr lang="en-US" dirty="0"/>
              <a:t>2</a:t>
            </a:r>
            <a:r>
              <a:rPr lang="sr-Latn-BA" dirty="0"/>
              <a:t>3</a:t>
            </a:r>
            <a:r>
              <a:rPr lang="sr-Latn-R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5756" y="1032757"/>
            <a:ext cx="859536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*fin, *fout;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3)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"Greska. Nema dovoljno argumenata."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((fin = fopen(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!=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BMP_FILE_HEADER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BMP_INFO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info;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*buffer;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size;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fread(&amp;h,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BMP_FILE_HEADER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1, fin);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citanje zaglavlja fajla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fread(&amp;info,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BMP_INFO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1, fin);    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citanje zaglavlja slike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(h.file_type != 0x4D42)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"Greska. Nepoznat tip fajla."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(info.compression != 0)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v-SE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v-SE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"Greska. Fajl je kompresovan."</a:t>
            </a:r>
            <a:r>
              <a:rPr lang="sv-SE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(info.bit_per_px != 24)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"Greska. Fajl nije 24-bitni bmp."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size = h.file_size - h.offset;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odredjivanje velicine buffera-a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buffer =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*)calloc(size, 1);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alokacija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fread(buffer, 1, size, fin);  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citanje vrijednosti piksela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size; i++)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buffer[i] = 0xFF - buffer[i];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form</a:t>
            </a:r>
            <a:r>
              <a:rPr lang="sr-Latn-R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negativa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((fout = fopen(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[2],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"wb"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!=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fwrite(&amp;h,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BMP_FILE_HEADER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1, fout); 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upis zaglavlja fajla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fwrite(&amp;info,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BMP_INFO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1, fout);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upis zaglavlja slike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fwrite(buffer, 1, size, fout);          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upis vrijednosti piksela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fclose(fout);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 prilikom otvaranja izlazne datoteka."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free(buffer);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fclose(fin);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 prilikom otvaranja ulazne datoteka."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BINARNE DATOTEKE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Binarne datoteke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A04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8810" y="1761920"/>
            <a:ext cx="4416575" cy="630146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es-ES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sr-Latn-RS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kopija</a:t>
            </a:r>
            <a:r>
              <a:rPr lang="es-ES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.exe </a:t>
            </a:r>
            <a:r>
              <a:rPr lang="sr-Latn-RS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Lena.bmp Lena_neg.bmp</a:t>
            </a:r>
            <a:endParaRPr lang="es-ES" sz="1600" b="1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9621" y="2455707"/>
            <a:ext cx="3108960" cy="335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5614" y="3045733"/>
            <a:ext cx="3108960" cy="335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ZADACI ZA </a:t>
            </a:r>
            <a:r>
              <a:rPr lang="sr-Latn-RS"/>
              <a:t>VJEŽBU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Binarne datoteke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/>
              <a:t>A0</a:t>
            </a:r>
            <a:r>
              <a:rPr lang="en-US"/>
              <a:t>4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88719"/>
            <a:ext cx="8778240" cy="5308125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None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1.	Napisati program u kojem treba sa standardnog ulaza učitati podatke za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studenata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 i formirati odgovarajući dinamički niz, a potom učitani niz podataka o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studentima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 upisati u binarnom obliku u datoteku čiji je naziv prvi argument komandne linije.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Podaci koji se vode o studentu su: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i="1">
                <a:solidFill>
                  <a:schemeClr val="tx2">
                    <a:lumMod val="75000"/>
                  </a:schemeClr>
                </a:solidFill>
              </a:rPr>
              <a:t>broj indeksa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800" b="1" i="1">
                <a:solidFill>
                  <a:schemeClr val="tx2">
                    <a:lumMod val="75000"/>
                  </a:schemeClr>
                </a:solidFill>
              </a:rPr>
              <a:t>prezime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800" b="1" i="1">
                <a:solidFill>
                  <a:schemeClr val="tx2">
                    <a:lumMod val="75000"/>
                  </a:schemeClr>
                </a:solidFill>
              </a:rPr>
              <a:t>ime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i </a:t>
            </a:r>
            <a:r>
              <a:rPr lang="en-US" sz="1800" b="1" i="1">
                <a:solidFill>
                  <a:schemeClr val="tx2">
                    <a:lumMod val="75000"/>
                  </a:schemeClr>
                </a:solidFill>
              </a:rPr>
              <a:t>prosje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čna ocjena</a:t>
            </a:r>
            <a:r>
              <a:rPr lang="pl-PL" sz="1800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sz="1800" b="1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AutoNum type="arabicPeriod" startAt="2"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Napisati program u kojem treba iz datoteke, čiji je naziv prvi argument komandne linije, pročitati (binarno upisane) podatke o nepoznatom broju studenata i formatirano ih ispisati na standardni izlaz.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Podaci koji se vode o studentu su: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i="1">
                <a:solidFill>
                  <a:schemeClr val="tx2">
                    <a:lumMod val="75000"/>
                  </a:schemeClr>
                </a:solidFill>
              </a:rPr>
              <a:t>broj indeksa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800" b="1" i="1">
                <a:solidFill>
                  <a:schemeClr val="tx2">
                    <a:lumMod val="75000"/>
                  </a:schemeClr>
                </a:solidFill>
              </a:rPr>
              <a:t>prezime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800" b="1" i="1">
                <a:solidFill>
                  <a:schemeClr val="tx2">
                    <a:lumMod val="75000"/>
                  </a:schemeClr>
                </a:solidFill>
              </a:rPr>
              <a:t>ime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i </a:t>
            </a:r>
            <a:r>
              <a:rPr lang="en-US" sz="1800" b="1" i="1">
                <a:solidFill>
                  <a:schemeClr val="tx2">
                    <a:lumMod val="75000"/>
                  </a:schemeClr>
                </a:solidFill>
              </a:rPr>
              <a:t>prosje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čna ocjena</a:t>
            </a:r>
            <a:r>
              <a:rPr lang="pl-PL" sz="1800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RS" sz="1800" b="1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 startAt="3"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Napisati program u kojem treba iz datoteke, čiji je naziv prvi argument komandne linije, pročitati (binarno upisane, nesortirane) podatke o nepoznatom broju studenata i formirati odgovarajući dinamički niz, a zatim učitani niz podataka o studentima sortirati opadajuće prema prosječnoj ocjeni i formatirano ispisati na standardni izlaz.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Podaci koji se vode o studentu su: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i="1">
                <a:solidFill>
                  <a:schemeClr val="tx2">
                    <a:lumMod val="75000"/>
                  </a:schemeClr>
                </a:solidFill>
              </a:rPr>
              <a:t>broj indeksa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800" b="1" i="1">
                <a:solidFill>
                  <a:schemeClr val="tx2">
                    <a:lumMod val="75000"/>
                  </a:schemeClr>
                </a:solidFill>
              </a:rPr>
              <a:t>prezime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800" b="1" i="1">
                <a:solidFill>
                  <a:schemeClr val="tx2">
                    <a:lumMod val="75000"/>
                  </a:schemeClr>
                </a:solidFill>
              </a:rPr>
              <a:t>ime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i </a:t>
            </a:r>
            <a:r>
              <a:rPr lang="en-US" sz="1800" b="1" i="1">
                <a:solidFill>
                  <a:schemeClr val="tx2">
                    <a:lumMod val="75000"/>
                  </a:schemeClr>
                </a:solidFill>
              </a:rPr>
              <a:t>prosje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čna ocjena</a:t>
            </a:r>
            <a:r>
              <a:rPr lang="pl-PL" sz="1800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sz="1800" b="1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 startAt="4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Napisati program koji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rotira BMP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sliku (nekompresovana, 24 bpp)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kao da se gleda u ogledalu. Naziv ulazne datoteke je prvi argument komandne linije. Naziv izlazne datoteke (slika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u ogledalu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) je drugi argument komandne linije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9690" y="5610453"/>
            <a:ext cx="731520" cy="789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67687" y="5610453"/>
            <a:ext cx="731520" cy="789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BINARNE DATOTEKE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Binarne datoteke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A04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Napisati program koji kreira kopiju binarne datoteke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čiji je naziv prvi argument komandne linije. Naziv izlazne datoteke je drugi argument komandne linije.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8" y="1645920"/>
            <a:ext cx="766269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*fin, *fout;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3)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"Greska. Nema dovoljno argumenata."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((fin = fopen(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!=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((fout = fopen(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[2],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"wb"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!=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((c = fgetc(fin)) !=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fputc(c, fout);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fclose(fout);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 prilikom otvaranja izlazne datoteka."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fclose(fin);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 prilikom otvaranja ulazne datoteka."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9621" y="2455707"/>
            <a:ext cx="3108960" cy="335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5614" y="3045734"/>
            <a:ext cx="3108960" cy="335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648810" y="1761920"/>
            <a:ext cx="4416575" cy="630146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es-ES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sr-Latn-RS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kopija</a:t>
            </a:r>
            <a:r>
              <a:rPr lang="es-ES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.exe </a:t>
            </a:r>
            <a:r>
              <a:rPr lang="sr-Latn-RS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Lena.bmp Kopija.bmp</a:t>
            </a:r>
            <a:endParaRPr lang="es-ES" sz="1600" b="1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BINARNE DATOTEKE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Binarne datoteke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A04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4350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Tekstualne datoteke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1097280"/>
            <a:ext cx="4350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Binarne datoteke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758" y="1371600"/>
            <a:ext cx="429768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*f1 = fopen(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"BR.TXT"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"w"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niz[] =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0x1, 0xA, 0x41, 0x61, 0x71, 0xFF };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n =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(niz) /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(f1) 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fprintf(f1,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 ?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niz[i]);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fclose(f1);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"BR.TXT:"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(f1 = fopen(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"BR.TXT"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((fscanf(f1,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,&amp;i)) !=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fclose(f1);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"Greska."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"Greska."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54880" y="1371600"/>
            <a:ext cx="429768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l-NL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*f1 = fopen(</a:t>
            </a:r>
            <a:r>
              <a:rPr lang="nl-NL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"BR.DAT"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l-NL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"wb"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niz[] =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0x1, 0xA, 0x41, 0x61, 0x71, 0xFF };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n =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(niz) /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nizr[n];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(f1) 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fwrite(niz,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n, f1);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fclose(f1);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(f1 = fopen(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"BR.DAT"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fread(nizr,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n, f1);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"BR.DAT:"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nizr[i]);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fclose(f1);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"Greska."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"Greska."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1159" y="2739119"/>
            <a:ext cx="3686879" cy="82296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en-US" sz="1600" b="1">
                <a:latin typeface="Consolas" pitchFamily="49" charset="0"/>
                <a:cs typeface="Consolas" pitchFamily="49" charset="0"/>
              </a:rPr>
              <a:t>BR.TXT: 1 10 65 97 113 255</a:t>
            </a:r>
            <a:endParaRPr lang="sr-Latn-BA" sz="1600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60281" y="2739119"/>
            <a:ext cx="3686879" cy="82296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en-US" sz="1600" b="1">
                <a:latin typeface="Consolas" pitchFamily="49" charset="0"/>
                <a:cs typeface="Consolas" pitchFamily="49" charset="0"/>
              </a:rPr>
              <a:t>BR.</a:t>
            </a:r>
            <a:r>
              <a:rPr lang="sr-Latn-RS" sz="1600" b="1">
                <a:latin typeface="Consolas" pitchFamily="49" charset="0"/>
                <a:cs typeface="Consolas" pitchFamily="49" charset="0"/>
              </a:rPr>
              <a:t>DAT</a:t>
            </a:r>
            <a:r>
              <a:rPr lang="en-US" sz="1600" b="1">
                <a:latin typeface="Consolas" pitchFamily="49" charset="0"/>
                <a:cs typeface="Consolas" pitchFamily="49" charset="0"/>
              </a:rPr>
              <a:t>: 1 10 65 97 113 255</a:t>
            </a:r>
            <a:endParaRPr lang="sr-Latn-BA" sz="1600" b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45033" y="5050215"/>
            <a:ext cx="3713005" cy="1342795"/>
            <a:chOff x="645033" y="5076341"/>
            <a:chExt cx="3713005" cy="1342795"/>
          </a:xfrm>
        </p:grpSpPr>
        <p:sp>
          <p:nvSpPr>
            <p:cNvPr id="14" name="TextBox 13"/>
            <p:cNvSpPr txBox="1"/>
            <p:nvPr/>
          </p:nvSpPr>
          <p:spPr>
            <a:xfrm>
              <a:off x="645033" y="5076341"/>
              <a:ext cx="35533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r>
                <a:rPr lang="sr-Latn-RS" b="1">
                  <a:solidFill>
                    <a:schemeClr val="tx2">
                      <a:lumMod val="75000"/>
                    </a:schemeClr>
                  </a:solidFill>
                </a:rPr>
                <a:t>Sadržaj datoteke BR.TXT (HEX): </a:t>
              </a:r>
              <a:endParaRPr lang="en-US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1159" y="5464465"/>
              <a:ext cx="3686879" cy="954671"/>
            </a:xfrm>
            <a:prstGeom prst="rect">
              <a:avLst/>
            </a:prstGeom>
            <a:solidFill>
              <a:schemeClr val="bg1"/>
            </a:solidFill>
            <a:ln w="50800" cmpd="sng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91440" rIns="91440" bIns="91440" rtlCol="0" anchor="t" anchorCtr="0">
              <a:noAutofit/>
            </a:bodyPr>
            <a:lstStyle/>
            <a:p>
              <a:r>
                <a:rPr lang="sr-Latn-BA" sz="1600" b="1">
                  <a:latin typeface="Consolas" pitchFamily="49" charset="0"/>
                  <a:cs typeface="Consolas" pitchFamily="49" charset="0"/>
                </a:rPr>
                <a:t>31 20 31 30 20 36 35 20</a:t>
              </a:r>
            </a:p>
            <a:p>
              <a:r>
                <a:rPr lang="sr-Latn-BA" sz="1600" b="1">
                  <a:latin typeface="Consolas" pitchFamily="49" charset="0"/>
                  <a:cs typeface="Consolas" pitchFamily="49" charset="0"/>
                </a:rPr>
                <a:t>39 37 20 31 31 33 20 32</a:t>
              </a:r>
            </a:p>
            <a:p>
              <a:r>
                <a:rPr lang="sr-Latn-BA" sz="1600" b="1">
                  <a:latin typeface="Consolas" pitchFamily="49" charset="0"/>
                  <a:cs typeface="Consolas" pitchFamily="49" charset="0"/>
                </a:rPr>
                <a:t>35 35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47218" y="5050215"/>
            <a:ext cx="3713005" cy="1342795"/>
            <a:chOff x="4877401" y="5076341"/>
            <a:chExt cx="3713005" cy="1342795"/>
          </a:xfrm>
        </p:grpSpPr>
        <p:sp>
          <p:nvSpPr>
            <p:cNvPr id="17" name="TextBox 16"/>
            <p:cNvSpPr txBox="1"/>
            <p:nvPr/>
          </p:nvSpPr>
          <p:spPr>
            <a:xfrm>
              <a:off x="4877401" y="5076341"/>
              <a:ext cx="35533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r>
                <a:rPr lang="sr-Latn-RS" b="1">
                  <a:solidFill>
                    <a:schemeClr val="tx2">
                      <a:lumMod val="75000"/>
                    </a:schemeClr>
                  </a:solidFill>
                </a:rPr>
                <a:t>Sadržaj datoteke BR.DAT (HEX): </a:t>
              </a:r>
              <a:endParaRPr lang="en-US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03527" y="5464465"/>
              <a:ext cx="3686879" cy="954671"/>
            </a:xfrm>
            <a:prstGeom prst="rect">
              <a:avLst/>
            </a:prstGeom>
            <a:solidFill>
              <a:schemeClr val="bg1"/>
            </a:solidFill>
            <a:ln w="50800" cmpd="sng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91440" rIns="91440" bIns="91440" rtlCol="0" anchor="t" anchorCtr="0">
              <a:noAutofit/>
            </a:bodyPr>
            <a:lstStyle/>
            <a:p>
              <a:r>
                <a:rPr lang="sr-Latn-BA" sz="1600" b="1">
                  <a:latin typeface="Consolas" pitchFamily="49" charset="0"/>
                  <a:cs typeface="Consolas" pitchFamily="49" charset="0"/>
                </a:rPr>
                <a:t>01 0A 41 61 71 FF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2295" y="3631349"/>
            <a:ext cx="2964607" cy="13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0699" y="3631349"/>
            <a:ext cx="2966043" cy="1380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build="allAtOnce" animBg="1"/>
      <p:bldP spid="12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BINARNE DATOTEKE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Binarne datoteke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A04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u kojem treba sa standardnog ulaza učitati podatke za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artikala i formirati odgovarajući dinamički niz , a potom učitani niz podataka o artiklima upisati u binarnom obliku u datoteku čiji je naziv prvi argument komandne linije. Atributi artikla su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naziv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količina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cijena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8" y="2194560"/>
            <a:ext cx="877824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naziv[21];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kol, cijena;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n;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*niz;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*dat;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2)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"Nije naveden naziv datoteke."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scanf(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 </a:t>
            </a:r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&lt; 1);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 = 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*)malloc(n *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"Podaci o %d. artiklu:\n"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+ 1), citaj(niz + i);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(dat = fopen(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"w</a:t>
            </a:r>
            <a:r>
              <a:rPr lang="sr-Latn-R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{fwrite(niz,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n, dat); fclose(dat);}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free(niz);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494500" y="2194560"/>
            <a:ext cx="35058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Naziv: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-&gt;naziv);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Kolicina: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"%lf"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-&gt;kol);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Cijena: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"%lf"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-&gt;cijena);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24885" y="3390595"/>
            <a:ext cx="3840500" cy="2969666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artikli_w.exe ARTIKLI.DAT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n=</a:t>
            </a:r>
            <a:r>
              <a:rPr lang="pl-PL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pl-PL" sz="1600" b="1">
              <a:latin typeface="Consolas" pitchFamily="49" charset="0"/>
              <a:cs typeface="Consolas" pitchFamily="49" charset="0"/>
            </a:endParaRP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Podaci o 1. artiklu: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  Naziv: </a:t>
            </a:r>
            <a:r>
              <a:rPr lang="pl-PL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Banane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  Kolicina: </a:t>
            </a:r>
            <a:r>
              <a:rPr lang="pl-PL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1.5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  Cijena: </a:t>
            </a:r>
            <a:r>
              <a:rPr lang="pl-PL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Podaci o 2. artiklu: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  Naziv: </a:t>
            </a:r>
            <a:r>
              <a:rPr lang="pl-PL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Jabuke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  Kolicina: </a:t>
            </a:r>
            <a:r>
              <a:rPr lang="pl-PL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2.5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  Cijena: </a:t>
            </a:r>
            <a:r>
              <a:rPr lang="pl-PL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1.5</a:t>
            </a:r>
          </a:p>
          <a:p>
            <a:endParaRPr lang="sr-Latn-BA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BINARNE DATOTEKE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Binarne datoteke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A04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u kojem treba iz datoteke, čiji je naziv prvi argument komandne linije, pročitati (binarno upisane) podatke o nepoznatom broju artikala i formatirano ih ispisati na standardni izlaz. Atributi artikla su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naziv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količina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cijena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8" y="1920240"/>
            <a:ext cx="877824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naziv[21];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kol, cijena;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art;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*dat;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2)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"Nije naveden naziv datoteke."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==================== ====== ====== ======\n"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"RB. NAZIV                KOL.   CIJENA UKUPNO\n"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==================== ====== ====== ======\n"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(dat = fopen(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(fread(&amp;art,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1, dat))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"%2d.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++i), pisi(&amp;art),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fclose(dat);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==================== ====== ====== ======"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917646" y="1920240"/>
            <a:ext cx="40826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"%-20s %6.2lf %6.2lf %6.2lf"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-&gt;naziv,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-&gt;kol,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-&gt;cijena,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-&gt;kol *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-&gt;cijena);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43040" y="3774645"/>
            <a:ext cx="5722345" cy="2585616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artikli_r.exe ARTIKLI.DAT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=== ==================== ====== ====== ======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RB. NAZIV                KOL.   CIJENA UKUPNO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=== ==================== ====== ====== ======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 1. Banane                 1.50   2.00   3.00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 2. Jabuke                 2.50   1.50   3.75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=== ==================== ====== ====== ======</a:t>
            </a:r>
            <a:endParaRPr lang="sr-Latn-BA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BINARNE DATOTEKE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Binarne datoteke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u kojem treba iz datoteke, čiji je naziv prvi argument komandne linije, pročitati (binarno upisane, nesortirane) podatke o nepoznatom broju artikala i formirati odgovarajući dinamički niz, a zatim učitani niz podataka o artiklima sortirati opadajuće prema ukupnoj cijeni i formatirano ispisati na standardni izlaz. Atributi artikla su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naziv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količina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cijena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8" y="2468880"/>
            <a:ext cx="87782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naziv[21];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kol, cijena;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sortiraj(</a:t>
            </a:r>
            <a:r>
              <a:rPr lang="pt-BR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pt-B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</a:t>
            </a:r>
            <a:r>
              <a:rPr lang="nn-NO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- 1; i++)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= i + 1; j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j++)</a:t>
            </a:r>
          </a:p>
          <a:p>
            <a:r>
              <a:rPr lang="pl-P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if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[i].kol * 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[i].cijena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[j].kol *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[j].cijena)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pom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pom;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"%-20s %6.2lf %6.2lf %6.2lf"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-&gt;naziv,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-&gt;kol,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-&gt;cijena,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-&gt;kol *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-&gt;cijena);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BINARNE DATOTEKE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Binarne datoteke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n = 0, c = 10, p;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*niz, art;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*dat;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2)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"Nije naveden naziv datoteke."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 = 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*)malloc(c *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(dat = fopen(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fread(&amp;art,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1, dat);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== c)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 = 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*)realloc(niz, (c *= 2) *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niz[n++] = art;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fclose(dat);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sortiraj(niz, n);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==================== ====== ====== ======\n"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"RB. NAZIV                KOL.   CIJENA UKUPNO\n"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==================== ====== ====== ======\n"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"%2d.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+ 1), pisi(niz + i),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==================== ====== ====== ======"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free(niz);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/>
          </a:p>
        </p:txBody>
      </p:sp>
      <p:sp>
        <p:nvSpPr>
          <p:cNvPr id="9" name="Rectangle 8"/>
          <p:cNvSpPr/>
          <p:nvPr/>
        </p:nvSpPr>
        <p:spPr>
          <a:xfrm>
            <a:off x="3343040" y="3774645"/>
            <a:ext cx="5722345" cy="2585616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artikli_ra.exe ARTIKLI.DAT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=== ==================== ====== ====== ======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RB. NAZIV                KOL.   CIJENA UKUPNO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=== ==================== ====== ====== ======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 1. Jabuke                 2.50   1.50   3.75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 2. Banane                 1.50   2.00   3.00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=== ==================== ====== ====== ======</a:t>
            </a:r>
            <a:endParaRPr lang="sr-Latn-BA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761085" y="5865490"/>
            <a:ext cx="822960" cy="164592"/>
          </a:xfrm>
          <a:prstGeom prst="rect">
            <a:avLst/>
          </a:prstGeom>
          <a:solidFill>
            <a:srgbClr val="52163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"/>
          </a:p>
        </p:txBody>
      </p:sp>
      <p:sp>
        <p:nvSpPr>
          <p:cNvPr id="11" name="TextBox 10"/>
          <p:cNvSpPr txBox="1"/>
          <p:nvPr/>
        </p:nvSpPr>
        <p:spPr>
          <a:xfrm>
            <a:off x="6761085" y="6058371"/>
            <a:ext cx="822960" cy="164592"/>
          </a:xfrm>
          <a:prstGeom prst="rect">
            <a:avLst/>
          </a:prstGeom>
          <a:solidFill>
            <a:srgbClr val="52163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86179" y="1970042"/>
          <a:ext cx="8353200" cy="4453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0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sr-Latn-RS" sz="1500" b="1" i="1"/>
                        <a:t>POMJERAJ</a:t>
                      </a:r>
                      <a:endParaRPr lang="en-US" sz="1500" b="1" i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500" b="1"/>
                        <a:t>VELIČINA</a:t>
                      </a:r>
                      <a:endParaRPr lang="en-US" sz="15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500" b="1"/>
                        <a:t>VRIJEDNOST (HEX)</a:t>
                      </a:r>
                      <a:endParaRPr lang="en-US" sz="15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500" b="1"/>
                        <a:t>VRIJEDNOST</a:t>
                      </a:r>
                      <a:endParaRPr lang="en-US" sz="15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500" b="1"/>
                        <a:t>OPIS</a:t>
                      </a:r>
                      <a:endParaRPr lang="en-US" sz="15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4">
                <a:tc gridSpan="5"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ZAGLAVLJE</a:t>
                      </a:r>
                      <a:r>
                        <a:rPr lang="sr-Latn-RS" sz="1200" b="1" baseline="0"/>
                        <a:t> BMP FAJLA</a:t>
                      </a:r>
                      <a:endParaRPr lang="en-US" sz="12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00</a:t>
                      </a:r>
                      <a:r>
                        <a:rPr lang="sr-Latn-RS" sz="1200" b="1" baseline="-25000"/>
                        <a:t>h</a:t>
                      </a:r>
                      <a:endParaRPr lang="en-US" sz="1200" b="1" baseline="-2500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2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latin typeface="Consolas" pitchFamily="49" charset="0"/>
                          <a:cs typeface="Consolas" pitchFamily="49" charset="0"/>
                        </a:rPr>
                        <a:t>42 4D</a:t>
                      </a: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"BM"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/>
                        <a:t>Identifikator</a:t>
                      </a:r>
                      <a:r>
                        <a:rPr lang="en-US" sz="1200" b="1" baseline="0"/>
                        <a:t>/tip fajla.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02</a:t>
                      </a:r>
                      <a:r>
                        <a:rPr lang="sr-Latn-RS" sz="1200" b="1" baseline="-25000"/>
                        <a:t>h</a:t>
                      </a:r>
                      <a:endParaRPr lang="en-US" sz="1200" b="1" baseline="-2500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4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latin typeface="Consolas" pitchFamily="49" charset="0"/>
                          <a:cs typeface="Consolas" pitchFamily="49" charset="0"/>
                        </a:rPr>
                        <a:t>38</a:t>
                      </a:r>
                      <a:r>
                        <a:rPr lang="en-US" sz="1200" b="1" baseline="0">
                          <a:latin typeface="Consolas" pitchFamily="49" charset="0"/>
                          <a:cs typeface="Consolas" pitchFamily="49" charset="0"/>
                        </a:rPr>
                        <a:t> 00 0C 00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786</a:t>
                      </a:r>
                      <a:r>
                        <a:rPr lang="sr-Latn-RS" sz="1200" b="1"/>
                        <a:t> </a:t>
                      </a:r>
                      <a:r>
                        <a:rPr lang="en-US" sz="1200" b="1"/>
                        <a:t>488</a:t>
                      </a:r>
                      <a:r>
                        <a:rPr lang="sr-Latn-RS" sz="1200" b="1"/>
                        <a:t> B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/>
                        <a:t>Veli</a:t>
                      </a:r>
                      <a:r>
                        <a:rPr lang="sr-Latn-RS" sz="1200" b="1"/>
                        <a:t>čina</a:t>
                      </a:r>
                      <a:r>
                        <a:rPr lang="sr-Latn-RS" sz="1200" b="1" baseline="0"/>
                        <a:t> fajla.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06</a:t>
                      </a:r>
                      <a:r>
                        <a:rPr lang="sr-Latn-RS" sz="1200" b="1" baseline="-25000"/>
                        <a:t>h</a:t>
                      </a:r>
                      <a:endParaRPr lang="en-US" sz="1200" b="1" baseline="-2500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2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>
                          <a:latin typeface="Consolas" pitchFamily="49" charset="0"/>
                          <a:cs typeface="Consolas" pitchFamily="49" charset="0"/>
                        </a:rPr>
                        <a:t>00 00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b="1"/>
                        <a:t>0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08</a:t>
                      </a:r>
                      <a:r>
                        <a:rPr lang="sr-Latn-RS" sz="1200" b="1" baseline="-25000"/>
                        <a:t>h</a:t>
                      </a:r>
                      <a:endParaRPr lang="en-US" sz="1200" b="1" baseline="-2500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2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>
                          <a:latin typeface="Consolas" pitchFamily="49" charset="0"/>
                          <a:cs typeface="Consolas" pitchFamily="49" charset="0"/>
                        </a:rPr>
                        <a:t>00 00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b="1"/>
                        <a:t>0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0A</a:t>
                      </a:r>
                      <a:r>
                        <a:rPr lang="sr-Latn-RS" sz="1200" b="1" baseline="-25000"/>
                        <a:t>h</a:t>
                      </a:r>
                      <a:endParaRPr lang="en-US" sz="1200" b="1" baseline="-2500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4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>
                          <a:latin typeface="Consolas" pitchFamily="49" charset="0"/>
                          <a:cs typeface="Consolas" pitchFamily="49" charset="0"/>
                        </a:rPr>
                        <a:t>36 00 00 00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b="1"/>
                        <a:t>54 B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/>
                        <a:t>Početak</a:t>
                      </a:r>
                      <a:r>
                        <a:rPr lang="sr-Latn-RS" sz="1200" b="1" baseline="0"/>
                        <a:t> vrijednosti piksela </a:t>
                      </a:r>
                      <a:r>
                        <a:rPr lang="sr-Latn-RS" sz="1200" b="1" i="1" baseline="0"/>
                        <a:t>(bitmap data</a:t>
                      </a:r>
                      <a:r>
                        <a:rPr lang="sr-Latn-RS" sz="1200" b="1" i="0" baseline="0"/>
                        <a:t>)</a:t>
                      </a:r>
                      <a:r>
                        <a:rPr lang="sr-Latn-RS" sz="1200" b="1" i="1" baseline="0"/>
                        <a:t>.</a:t>
                      </a:r>
                      <a:endParaRPr lang="en-US" sz="1200" b="1" i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24">
                <a:tc gridSpan="5"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ZAGLAVLJE</a:t>
                      </a:r>
                      <a:r>
                        <a:rPr lang="sr-Latn-RS" sz="1200" b="1" baseline="0"/>
                        <a:t> SLIKE</a:t>
                      </a:r>
                      <a:endParaRPr lang="en-US" sz="12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200" b="1"/>
                        <a:t>0E</a:t>
                      </a:r>
                      <a:r>
                        <a:rPr lang="sr-Latn-RS" sz="1200" b="1" baseline="-25000"/>
                        <a:t>h</a:t>
                      </a:r>
                      <a:endParaRPr lang="en-US" sz="1200" b="1" baseline="-2500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4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>
                          <a:latin typeface="Consolas" pitchFamily="49" charset="0"/>
                          <a:cs typeface="Consolas" pitchFamily="49" charset="0"/>
                        </a:rPr>
                        <a:t>28 00 00</a:t>
                      </a:r>
                      <a:r>
                        <a:rPr lang="sr-Latn-RS" sz="1200" b="1" baseline="0">
                          <a:latin typeface="Consolas" pitchFamily="49" charset="0"/>
                          <a:cs typeface="Consolas" pitchFamily="49" charset="0"/>
                        </a:rPr>
                        <a:t> 00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b="1"/>
                        <a:t>40 B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/>
                        <a:t>Veličina ovog zaglavlja.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200" b="1"/>
                        <a:t>12</a:t>
                      </a:r>
                      <a:r>
                        <a:rPr lang="sr-Latn-RS" sz="1200" b="1" baseline="-25000"/>
                        <a:t>h</a:t>
                      </a:r>
                      <a:endParaRPr lang="en-US" sz="1200" b="1" baseline="-2500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4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>
                          <a:latin typeface="Consolas" pitchFamily="49" charset="0"/>
                          <a:cs typeface="Consolas" pitchFamily="49" charset="0"/>
                        </a:rPr>
                        <a:t>00 02 00 00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b="1"/>
                        <a:t>512 px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/>
                        <a:t>Širina slike.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16</a:t>
                      </a:r>
                      <a:r>
                        <a:rPr lang="sr-Latn-RS" sz="1200" b="1" baseline="-25000"/>
                        <a:t>h</a:t>
                      </a:r>
                      <a:endParaRPr lang="en-US" sz="12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4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>
                          <a:latin typeface="Consolas" pitchFamily="49" charset="0"/>
                          <a:cs typeface="Consolas" pitchFamily="49" charset="0"/>
                        </a:rPr>
                        <a:t>00 02 00 00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b="1"/>
                        <a:t>512 px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/>
                        <a:t>Visina slike.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1A</a:t>
                      </a:r>
                      <a:r>
                        <a:rPr lang="sr-Latn-RS" sz="1200" b="1" baseline="-25000"/>
                        <a:t>h</a:t>
                      </a:r>
                      <a:endParaRPr lang="en-US" sz="12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2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>
                          <a:latin typeface="Consolas" pitchFamily="49" charset="0"/>
                          <a:cs typeface="Consolas" pitchFamily="49" charset="0"/>
                        </a:rPr>
                        <a:t>01 00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b="1"/>
                        <a:t>1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1C</a:t>
                      </a:r>
                      <a:r>
                        <a:rPr lang="sr-Latn-RS" sz="1200" b="1" baseline="-25000"/>
                        <a:t>h</a:t>
                      </a:r>
                      <a:endParaRPr lang="en-US" sz="12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2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>
                          <a:latin typeface="Consolas" pitchFamily="49" charset="0"/>
                          <a:cs typeface="Consolas" pitchFamily="49" charset="0"/>
                        </a:rPr>
                        <a:t>18 00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b="1"/>
                        <a:t>24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/>
                        <a:t>Broj bita po pikselu</a:t>
                      </a:r>
                      <a:r>
                        <a:rPr lang="sr-Latn-RS" sz="1200" b="1" baseline="0"/>
                        <a:t> (RGB, 8+8+8).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1E</a:t>
                      </a:r>
                      <a:r>
                        <a:rPr lang="sr-Latn-RS" sz="1200" b="1" baseline="-25000"/>
                        <a:t>h</a:t>
                      </a:r>
                      <a:endParaRPr lang="en-US" sz="12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4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>
                          <a:latin typeface="Consolas" pitchFamily="49" charset="0"/>
                          <a:cs typeface="Consolas" pitchFamily="49" charset="0"/>
                        </a:rPr>
                        <a:t>00 00 00 00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b="1"/>
                        <a:t>0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/>
                        <a:t>Kompresija (0 – nema kompresije).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22</a:t>
                      </a:r>
                      <a:r>
                        <a:rPr lang="sr-Latn-RS" sz="1200" b="1" baseline="-25000"/>
                        <a:t>h</a:t>
                      </a:r>
                      <a:endParaRPr lang="en-US" sz="12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4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>
                          <a:latin typeface="Consolas" pitchFamily="49" charset="0"/>
                          <a:cs typeface="Consolas" pitchFamily="49" charset="0"/>
                        </a:rPr>
                        <a:t>00 00 00 00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b="1"/>
                        <a:t>0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26</a:t>
                      </a:r>
                      <a:r>
                        <a:rPr lang="sr-Latn-RS" sz="1200" b="1" baseline="-25000"/>
                        <a:t>h</a:t>
                      </a:r>
                      <a:endParaRPr lang="en-US" sz="12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4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>
                          <a:latin typeface="Consolas" pitchFamily="49" charset="0"/>
                          <a:cs typeface="Consolas" pitchFamily="49" charset="0"/>
                        </a:rPr>
                        <a:t>81 B8 00 00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47233</a:t>
                      </a:r>
                      <a:r>
                        <a:rPr lang="sr-Latn-RS" sz="1200" b="1"/>
                        <a:t> px/m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2A</a:t>
                      </a:r>
                      <a:r>
                        <a:rPr lang="sr-Latn-RS" sz="1200" b="1" baseline="-25000"/>
                        <a:t>h</a:t>
                      </a:r>
                      <a:endParaRPr lang="en-US" sz="12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4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>
                          <a:latin typeface="Consolas" pitchFamily="49" charset="0"/>
                          <a:cs typeface="Consolas" pitchFamily="49" charset="0"/>
                        </a:rPr>
                        <a:t>81 B8 00 00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/>
                        <a:t>47233</a:t>
                      </a:r>
                      <a:r>
                        <a:rPr lang="sr-Latn-RS" sz="1200" b="1"/>
                        <a:t> px/m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2E</a:t>
                      </a:r>
                      <a:r>
                        <a:rPr lang="sr-Latn-RS" sz="1200" b="1" baseline="-25000"/>
                        <a:t>h</a:t>
                      </a:r>
                      <a:endParaRPr lang="en-US" sz="12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4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>
                          <a:latin typeface="Consolas" pitchFamily="49" charset="0"/>
                          <a:cs typeface="Consolas" pitchFamily="49" charset="0"/>
                        </a:rPr>
                        <a:t>00 00 00 00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b="1"/>
                        <a:t>0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32</a:t>
                      </a:r>
                      <a:r>
                        <a:rPr lang="sr-Latn-RS" sz="1200" b="1" baseline="-25000"/>
                        <a:t>h</a:t>
                      </a:r>
                      <a:endParaRPr lang="en-US" sz="12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4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>
                          <a:latin typeface="Consolas" pitchFamily="49" charset="0"/>
                          <a:cs typeface="Consolas" pitchFamily="49" charset="0"/>
                        </a:rPr>
                        <a:t>00 00 00 00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b="1"/>
                        <a:t>0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024">
                <a:tc gridSpan="5"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VRIJEDNOSTI PIKSELA (</a:t>
                      </a:r>
                      <a:r>
                        <a:rPr lang="sr-Latn-RS" sz="1200" b="1" i="1"/>
                        <a:t>BITMAP DATA</a:t>
                      </a:r>
                      <a:r>
                        <a:rPr lang="sr-Latn-RS" sz="1200" b="1" i="0"/>
                        <a:t>)</a:t>
                      </a:r>
                      <a:endParaRPr lang="en-US" sz="12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36</a:t>
                      </a:r>
                      <a:r>
                        <a:rPr lang="sr-Latn-RS" sz="1200" b="1" baseline="-25000"/>
                        <a:t>h</a:t>
                      </a:r>
                      <a:endParaRPr lang="en-US" sz="12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3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>
                          <a:latin typeface="Consolas" pitchFamily="49" charset="0"/>
                          <a:cs typeface="Consolas" pitchFamily="49" charset="0"/>
                        </a:rPr>
                        <a:t>39 16 52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b="1"/>
                        <a:t>RGB(82,22,57)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/>
                        <a:t>Piksel (0,511)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39</a:t>
                      </a:r>
                      <a:r>
                        <a:rPr lang="sr-Latn-RS" sz="1200" b="1" baseline="-25000"/>
                        <a:t>h</a:t>
                      </a:r>
                      <a:endParaRPr lang="en-US" sz="12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>
                          <a:latin typeface="Consolas" pitchFamily="49" charset="0"/>
                          <a:cs typeface="Consolas" pitchFamily="49" charset="0"/>
                        </a:rPr>
                        <a:t>39 16 52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200" b="1"/>
                        <a:t>RGB(82,22,57)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/>
                        <a:t>Piksel (1,511)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2024">
                <a:tc gridSpan="5">
                  <a:txBody>
                    <a:bodyPr/>
                    <a:lstStyle/>
                    <a:p>
                      <a:pPr algn="ctr"/>
                      <a:r>
                        <a:rPr lang="sr-Latn-RS" sz="1200" b="1"/>
                        <a:t>. . .</a:t>
                      </a:r>
                      <a:endParaRPr lang="en-US" sz="12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BINARNE DATOTEKE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Binarne datoteke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A04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Napisati program koji kreira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negativ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BMP slike (nekompresovana, 24 bpp)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čiji je naziv prvi argument komandne linije. Naziv izlazne datoteke je drugi argument komandne linije.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" y="1645920"/>
            <a:ext cx="3399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Primjer stukture BMP datoteke: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2088" y="1970043"/>
            <a:ext cx="4127291" cy="445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BINARNE DATOTEKE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Binarne datoteke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A04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#pragma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pack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( 1 )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file_type;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tip fajla - mora biti BM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file_size;  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velicina fajla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reserved1;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reserved2;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offset;     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pocetak vrijednosti piksela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BMP_FILE_HEADER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ZAGLAVLJE FAJLA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size;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velicina ovog zaglavlja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width;       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sirina (u px)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height;      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visina (u px)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planes;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bit_per_px;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broj bita po pikselu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compression; 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kompresija (0 - nema kompresije)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img_size;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x_px_m;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y_px_m;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clr_used;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clr_important;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BMP_INFO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ZAGLAVLJE SLIKE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7260</TotalTime>
  <Words>2956</Words>
  <Application>Microsoft Office PowerPoint</Application>
  <PresentationFormat>On-screen Show (4:3)</PresentationFormat>
  <Paragraphs>404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Wingdings</vt:lpstr>
      <vt:lpstr>Office Theme</vt:lpstr>
      <vt:lpstr>PROGRAMIRANJE II</vt:lpstr>
      <vt:lpstr>BINARNE DATOTEKE</vt:lpstr>
      <vt:lpstr>BINARNE DATOTEKE</vt:lpstr>
      <vt:lpstr>BINARNE DATOTEKE</vt:lpstr>
      <vt:lpstr>BINARNE DATOTEKE</vt:lpstr>
      <vt:lpstr>BINARNE DATOTEKE</vt:lpstr>
      <vt:lpstr>BINARNE DATOTEKE</vt:lpstr>
      <vt:lpstr>BINARNE DATOTEKE</vt:lpstr>
      <vt:lpstr>BINARNE DATOTEKE</vt:lpstr>
      <vt:lpstr>BINARNE DATOTEKE</vt:lpstr>
      <vt:lpstr>ZADACI ZA VJEŽBU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I (1101)</dc:title>
  <dc:creator>Goran</dc:creator>
  <cp:lastModifiedBy>nikola</cp:lastModifiedBy>
  <cp:revision>1064</cp:revision>
  <dcterms:created xsi:type="dcterms:W3CDTF">2006-08-16T00:00:00Z</dcterms:created>
  <dcterms:modified xsi:type="dcterms:W3CDTF">2023-03-20T08:51:35Z</dcterms:modified>
</cp:coreProperties>
</file>