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9" r:id="rId2"/>
    <p:sldId id="387" r:id="rId3"/>
    <p:sldId id="388" r:id="rId4"/>
    <p:sldId id="390" r:id="rId5"/>
    <p:sldId id="391" r:id="rId6"/>
    <p:sldId id="392" r:id="rId7"/>
    <p:sldId id="402" r:id="rId8"/>
    <p:sldId id="401" r:id="rId9"/>
    <p:sldId id="395" r:id="rId10"/>
    <p:sldId id="393" r:id="rId11"/>
    <p:sldId id="396" r:id="rId12"/>
    <p:sldId id="398" r:id="rId13"/>
    <p:sldId id="394" r:id="rId14"/>
    <p:sldId id="397" r:id="rId15"/>
    <p:sldId id="399" r:id="rId16"/>
    <p:sldId id="400" r:id="rId17"/>
    <p:sldId id="334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53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21639"/>
    <a:srgbClr val="E2897D"/>
    <a:srgbClr val="391652"/>
    <a:srgbClr val="6F008A"/>
    <a:srgbClr val="A31515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12" autoAdjust="0"/>
    <p:restoredTop sz="98387" autoAdjust="0"/>
  </p:normalViewPr>
  <p:slideViewPr>
    <p:cSldViewPr snapToObjects="1">
      <p:cViewPr varScale="1">
        <p:scale>
          <a:sx n="82" d="100"/>
          <a:sy n="82" d="100"/>
        </p:scale>
        <p:origin x="1507" y="72"/>
      </p:cViewPr>
      <p:guideLst>
        <p:guide orient="horz" pos="3353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8405" cy="384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3F6195-2D21-4430-98F9-D0C0974578AC}" type="datetimeFigureOut">
              <a:rPr lang="en-US" smtClean="0"/>
              <a:pPr/>
              <a:t>3/28/2023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6EF0F2-23DF-4901-9AEF-0D671259DEE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43000"/>
            <a:ext cx="7772400" cy="1142999"/>
          </a:xfrm>
        </p:spPr>
        <p:txBody>
          <a:bodyPr anchor="b" anchorCtr="0"/>
          <a:lstStyle>
            <a:lvl1pPr>
              <a:defRPr b="1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734733"/>
            <a:ext cx="7772400" cy="1066800"/>
          </a:xfrm>
        </p:spPr>
        <p:txBody>
          <a:bodyPr anchor="ctr" anchorCtr="0"/>
          <a:lstStyle>
            <a:lvl1pPr marL="0" indent="0" algn="ctr">
              <a:buNone/>
              <a:defRPr b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7" name="Picture 19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101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4366153"/>
            <a:ext cx="7772400" cy="1444628"/>
          </a:xfrm>
        </p:spPr>
        <p:txBody>
          <a:bodyPr>
            <a:noAutofit/>
          </a:bodyPr>
          <a:lstStyle>
            <a:lvl1pPr algn="l">
              <a:spcBef>
                <a:spcPts val="30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to edit Authors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685800" y="6375400"/>
            <a:ext cx="7772400" cy="381000"/>
          </a:xfrm>
        </p:spPr>
        <p:txBody>
          <a:bodyPr>
            <a:noAutofit/>
          </a:bodyPr>
          <a:lstStyle>
            <a:lvl1pPr algn="ctr">
              <a:buNone/>
              <a:defRPr sz="2000" b="1" baseline="0"/>
            </a:lvl1pPr>
          </a:lstStyle>
          <a:p>
            <a:pPr lvl="0"/>
            <a:r>
              <a:rPr lang="en-US" dirty="0"/>
              <a:t>Click to edit Year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Sortiranje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Sortiranje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2700"/>
            <a:ext cx="7818120" cy="914400"/>
          </a:xfrm>
        </p:spPr>
        <p:txBody>
          <a:bodyPr>
            <a:normAutofit/>
          </a:bodyPr>
          <a:lstStyle>
            <a:lvl1pPr algn="l">
              <a:defRPr sz="3600" b="1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" y="1079858"/>
            <a:ext cx="8778240" cy="5334000"/>
          </a:xfrm>
        </p:spPr>
        <p:txBody>
          <a:bodyPr/>
          <a:lstStyle>
            <a:lvl3pPr>
              <a:buFont typeface="Wingdings" pitchFamily="2" charset="2"/>
              <a:buChar char="§"/>
              <a:defRPr/>
            </a:lvl3pPr>
            <a:lvl4pPr>
              <a:buFont typeface="Courier New" pitchFamily="49" charset="0"/>
              <a:buChar char="o"/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3356" y="6496844"/>
            <a:ext cx="8321040" cy="320040"/>
          </a:xfrm>
        </p:spPr>
        <p:txBody>
          <a:bodyPr tIns="0" rIns="0" bIns="0"/>
          <a:lstStyle>
            <a:lvl1pPr algn="l">
              <a:defRPr b="1" i="1"/>
            </a:lvl1pPr>
          </a:lstStyle>
          <a:p>
            <a:r>
              <a:rPr lang="en-US"/>
              <a:t>Sortiranje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03920" y="6496844"/>
            <a:ext cx="457200" cy="320040"/>
          </a:xfrm>
        </p:spPr>
        <p:txBody>
          <a:bodyPr lIns="0" tIns="0" rIns="0" bIns="0"/>
          <a:lstStyle>
            <a:lvl1pPr algn="r">
              <a:defRPr b="1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992725"/>
            <a:ext cx="9144000" cy="1587"/>
          </a:xfrm>
          <a:prstGeom prst="line">
            <a:avLst/>
          </a:prstGeom>
          <a:ln w="57150">
            <a:solidFill>
              <a:schemeClr val="tx2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0" y="6465351"/>
            <a:ext cx="9144000" cy="1587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 userDrawn="1"/>
        </p:nvSpPr>
        <p:spPr>
          <a:xfrm>
            <a:off x="182880" y="254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182880" y="27432"/>
            <a:ext cx="914400" cy="914400"/>
          </a:xfrm>
          <a:solidFill>
            <a:schemeClr val="accent1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txBody>
          <a:bodyPr lIns="0" tIns="0" rIns="0" bIns="0" anchor="ctr" anchorCtr="0">
            <a:normAutofit/>
          </a:bodyPr>
          <a:lstStyle>
            <a:lvl1pPr algn="ctr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sr-Latn-RS" dirty="0"/>
              <a:t>A0X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Sortiranje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Sortiranje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Sortiranje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Sortiranje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Sortiranje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Sortiranje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Sortiranje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Sortiranje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PROGRAMIRANJE II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r-Latn-RS"/>
              <a:t>A05 – Sortiranje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685800" y="3544215"/>
            <a:ext cx="7772400" cy="2831185"/>
          </a:xfrm>
        </p:spPr>
        <p:txBody>
          <a:bodyPr/>
          <a:lstStyle/>
          <a:p>
            <a:pPr>
              <a:tabLst>
                <a:tab pos="1943100" algn="l"/>
              </a:tabLst>
            </a:pPr>
            <a:r>
              <a:rPr lang="sr-Latn-RS" b="1" dirty="0"/>
              <a:t>dr </a:t>
            </a:r>
            <a:r>
              <a:rPr lang="en-US" b="1" dirty="0"/>
              <a:t>Dra</a:t>
            </a:r>
            <a:r>
              <a:rPr lang="sr-Latn-RS" b="1" dirty="0"/>
              <a:t>ž</a:t>
            </a:r>
            <a:r>
              <a:rPr lang="en-US" b="1" dirty="0" err="1"/>
              <a:t>en</a:t>
            </a:r>
            <a:r>
              <a:rPr lang="en-US" b="1" dirty="0"/>
              <a:t> Br</a:t>
            </a:r>
            <a:r>
              <a:rPr lang="sr-Latn-RS" b="1" dirty="0"/>
              <a:t>đanin	</a:t>
            </a:r>
            <a:r>
              <a:rPr lang="sr-Latn-RS" dirty="0"/>
              <a:t>(drazen</a:t>
            </a:r>
            <a:r>
              <a:rPr lang="en-US" dirty="0"/>
              <a:t>.</a:t>
            </a:r>
            <a:r>
              <a:rPr lang="en-US" dirty="0" err="1"/>
              <a:t>brdjanin</a:t>
            </a:r>
            <a:r>
              <a:rPr lang="sr-Latn-RS" dirty="0"/>
              <a:t>@etf.unibl.org)</a:t>
            </a:r>
          </a:p>
          <a:p>
            <a:pPr>
              <a:tabLst>
                <a:tab pos="1943100" algn="l"/>
              </a:tabLst>
            </a:pPr>
            <a:r>
              <a:rPr lang="sr-Latn-RS" b="1" dirty="0"/>
              <a:t>Goran Banjac	</a:t>
            </a:r>
            <a:r>
              <a:rPr lang="sr-Latn-RS" dirty="0"/>
              <a:t>(goran.banjac@etf.unibl.org)</a:t>
            </a:r>
          </a:p>
          <a:p>
            <a:pPr>
              <a:tabLst>
                <a:tab pos="1943100" algn="l"/>
              </a:tabLst>
            </a:pPr>
            <a:r>
              <a:rPr lang="sr-Latn-RS" b="1" dirty="0"/>
              <a:t>Danijela </a:t>
            </a:r>
            <a:r>
              <a:rPr lang="en-US" b="1" dirty="0" err="1"/>
              <a:t>Banjac</a:t>
            </a:r>
            <a:r>
              <a:rPr lang="sr-Latn-RS" b="1" dirty="0"/>
              <a:t>	</a:t>
            </a:r>
            <a:r>
              <a:rPr lang="sr-Latn-RS" dirty="0"/>
              <a:t>(danijela.</a:t>
            </a:r>
            <a:r>
              <a:rPr lang="en-US" dirty="0" err="1"/>
              <a:t>banjac</a:t>
            </a:r>
            <a:r>
              <a:rPr lang="sr-Latn-RS" dirty="0"/>
              <a:t>@etf.unibl.org)</a:t>
            </a:r>
          </a:p>
          <a:p>
            <a:pPr>
              <a:tabLst>
                <a:tab pos="1943100" algn="l"/>
              </a:tabLst>
            </a:pPr>
            <a:r>
              <a:rPr lang="sr-Latn-BA" b="1" dirty="0"/>
              <a:t>Bojan Bulatović</a:t>
            </a:r>
            <a:r>
              <a:rPr lang="sr-Latn-RS" b="1" dirty="0"/>
              <a:t>	</a:t>
            </a:r>
            <a:r>
              <a:rPr lang="sr-Latn-RS" dirty="0"/>
              <a:t>(bojan.bulatovic@etf.unibl.org)</a:t>
            </a:r>
            <a:endParaRPr lang="en-US" dirty="0"/>
          </a:p>
          <a:p>
            <a:pPr>
              <a:tabLst>
                <a:tab pos="1943100" algn="l"/>
              </a:tabLst>
            </a:pPr>
            <a:r>
              <a:rPr lang="en-US" b="1" dirty="0"/>
              <a:t>Nikola </a:t>
            </a:r>
            <a:r>
              <a:rPr lang="en-US" b="1" dirty="0" err="1"/>
              <a:t>Obradovi</a:t>
            </a:r>
            <a:r>
              <a:rPr lang="sr-Latn-BA" b="1" dirty="0"/>
              <a:t>ć</a:t>
            </a:r>
            <a:r>
              <a:rPr lang="sr-Latn-BA" dirty="0"/>
              <a:t>	(nikola.obradovic@</a:t>
            </a:r>
            <a:r>
              <a:rPr lang="sr-Latn-RS" dirty="0"/>
              <a:t>etf.unibl.org</a:t>
            </a:r>
            <a:r>
              <a:rPr lang="sr-Latn-BA" dirty="0"/>
              <a:t>) </a:t>
            </a:r>
          </a:p>
          <a:p>
            <a:pPr>
              <a:tabLst>
                <a:tab pos="1943100" algn="l"/>
              </a:tabLst>
            </a:pPr>
            <a:r>
              <a:rPr lang="sr-Latn-BA" b="1" i="1" dirty="0"/>
              <a:t>Igor Ševo</a:t>
            </a:r>
          </a:p>
          <a:p>
            <a:pPr>
              <a:tabLst>
                <a:tab pos="1943100" algn="l"/>
              </a:tabLst>
            </a:pPr>
            <a:r>
              <a:rPr lang="sr-Latn-BA" b="1" i="1" dirty="0"/>
              <a:t>Aleksandar Keleč</a:t>
            </a:r>
            <a:endParaRPr lang="en-US" b="1" i="1" dirty="0"/>
          </a:p>
          <a:p>
            <a:pPr>
              <a:tabLst>
                <a:tab pos="1943100" algn="l"/>
              </a:tabLst>
            </a:pPr>
            <a:r>
              <a:rPr lang="sr-Latn-RS" b="1" i="1" dirty="0"/>
              <a:t>Dragiša Stjepanović</a:t>
            </a:r>
            <a:endParaRPr lang="en-US" b="1" i="1" dirty="0"/>
          </a:p>
          <a:p>
            <a:pPr>
              <a:tabLst>
                <a:tab pos="1943100" algn="l"/>
              </a:tabLst>
            </a:pPr>
            <a:r>
              <a:rPr lang="en-US" b="1" i="1" dirty="0" err="1"/>
              <a:t>Dragana</a:t>
            </a:r>
            <a:r>
              <a:rPr lang="en-US" b="1" i="1" dirty="0"/>
              <a:t> Vola</a:t>
            </a:r>
            <a:r>
              <a:rPr lang="sr-Latn-BA" b="1" i="1" dirty="0"/>
              <a:t>š</a:t>
            </a:r>
            <a:endParaRPr lang="en-US" b="1" i="1" dirty="0"/>
          </a:p>
          <a:p>
            <a:pPr>
              <a:tabLst>
                <a:tab pos="1943100" algn="l"/>
              </a:tabLst>
            </a:pP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sr-Latn-RS" dirty="0"/>
              <a:t>202</a:t>
            </a:r>
            <a:r>
              <a:rPr lang="en-US" dirty="0"/>
              <a:t>3</a:t>
            </a:r>
            <a:r>
              <a:rPr lang="sr-Latn-RS" dirty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/>
              <a:t>MERGE-SORT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Sortiranje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A05</a:t>
            </a:r>
          </a:p>
        </p:txBody>
      </p:sp>
      <p:sp>
        <p:nvSpPr>
          <p:cNvPr id="7" name="Rectangle 6"/>
          <p:cNvSpPr/>
          <p:nvPr/>
        </p:nvSpPr>
        <p:spPr>
          <a:xfrm>
            <a:off x="182880" y="1097280"/>
            <a:ext cx="877824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BA" b="1">
                <a:solidFill>
                  <a:schemeClr val="tx2">
                    <a:lumMod val="75000"/>
                  </a:schemeClr>
                </a:solidFill>
              </a:rPr>
              <a:t>Napisati program u kojem treba iz datoteke,</a:t>
            </a:r>
            <a:r>
              <a:rPr lang="en-US" b="1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sr-Latn-BA" b="1">
                <a:solidFill>
                  <a:schemeClr val="tx2">
                    <a:lumMod val="75000"/>
                  </a:schemeClr>
                </a:solidFill>
              </a:rPr>
              <a:t>čiji je naziv prvi argument komandne linije, pročitati podatke o nepoznatom broju studenata, i formirati odgovarajući dinamički niz, a zatim učitani niz podataka o studentima ispisati sortirano (primjenom </a:t>
            </a:r>
            <a:r>
              <a:rPr lang="sr-Latn-BA" b="1" i="1">
                <a:solidFill>
                  <a:schemeClr val="tx2">
                    <a:lumMod val="75000"/>
                  </a:schemeClr>
                </a:solidFill>
              </a:rPr>
              <a:t>merge</a:t>
            </a:r>
            <a:r>
              <a:rPr lang="sr-Latn-BA" b="1">
                <a:solidFill>
                  <a:schemeClr val="tx2">
                    <a:lumMod val="75000"/>
                  </a:schemeClr>
                </a:solidFill>
              </a:rPr>
              <a:t>-</a:t>
            </a:r>
            <a:r>
              <a:rPr lang="sr-Latn-BA" b="1" i="1">
                <a:solidFill>
                  <a:schemeClr val="tx2">
                    <a:lumMod val="75000"/>
                  </a:schemeClr>
                </a:solidFill>
              </a:rPr>
              <a:t>sort</a:t>
            </a:r>
            <a:r>
              <a:rPr lang="sr-Latn-BA" b="1">
                <a:solidFill>
                  <a:schemeClr val="tx2">
                    <a:lumMod val="75000"/>
                  </a:schemeClr>
                </a:solidFill>
              </a:rPr>
              <a:t>-a) opadajuće prema prosjeku na standardni izlaz. Podaci koji se vode o studentu su: </a:t>
            </a:r>
            <a:r>
              <a:rPr lang="sr-Latn-BA" b="1" i="1">
                <a:solidFill>
                  <a:schemeClr val="tx2">
                    <a:lumMod val="75000"/>
                  </a:schemeClr>
                </a:solidFill>
              </a:rPr>
              <a:t>indeks</a:t>
            </a:r>
            <a:r>
              <a:rPr lang="sr-Latn-BA" b="1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sr-Latn-BA" b="1" i="1">
                <a:solidFill>
                  <a:schemeClr val="tx2">
                    <a:lumMod val="75000"/>
                  </a:schemeClr>
                </a:solidFill>
              </a:rPr>
              <a:t>ime</a:t>
            </a:r>
            <a:r>
              <a:rPr lang="sr-Latn-BA" b="1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sr-Latn-BA" b="1" i="1">
                <a:solidFill>
                  <a:schemeClr val="tx2">
                    <a:lumMod val="75000"/>
                  </a:schemeClr>
                </a:solidFill>
              </a:rPr>
              <a:t>prezime</a:t>
            </a:r>
            <a:r>
              <a:rPr lang="sr-Latn-BA" b="1">
                <a:solidFill>
                  <a:schemeClr val="tx2">
                    <a:lumMod val="75000"/>
                  </a:schemeClr>
                </a:solidFill>
              </a:rPr>
              <a:t> i </a:t>
            </a:r>
            <a:r>
              <a:rPr lang="sr-Latn-BA" b="1" i="1">
                <a:solidFill>
                  <a:schemeClr val="tx2">
                    <a:lumMod val="75000"/>
                  </a:schemeClr>
                </a:solidFill>
              </a:rPr>
              <a:t>prosjek ocjena</a:t>
            </a:r>
            <a:r>
              <a:rPr lang="sr-Latn-BA" b="1">
                <a:solidFill>
                  <a:schemeClr val="tx2">
                    <a:lumMod val="75000"/>
                  </a:schemeClr>
                </a:solidFill>
              </a:rPr>
              <a:t>.</a:t>
            </a:r>
            <a:endParaRPr lang="sr-Latn-BA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65756" y="2468880"/>
            <a:ext cx="877824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#include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&lt;stdio.h&gt;</a:t>
            </a:r>
            <a:endParaRPr lang="en-U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#include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&lt;stdlib.h&gt;</a:t>
            </a:r>
            <a:endParaRPr lang="en-U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endParaRPr lang="en-U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typedef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struct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char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indeks[8], ime[21], prezime[21];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double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prosjek; } </a:t>
            </a:r>
            <a:r>
              <a:rPr lang="en-US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STUDENT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  <a:endParaRPr lang="sr-Latn-R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endParaRPr lang="sr-Latn-RS" sz="1400" b="1">
              <a:solidFill>
                <a:srgbClr val="0000FF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ucitaj(</a:t>
            </a:r>
            <a:r>
              <a:rPr lang="en-US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FILE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in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STUDENT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s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 {</a:t>
            </a:r>
          </a:p>
          <a:p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fscanf(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in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"%*d. %s %s %s %lf"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s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-&gt;indeks, 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s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-&gt;prezime, 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s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-&gt;ime, &amp;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s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-&gt;prosjek);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sr-Latn-R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ispis(</a:t>
            </a:r>
            <a:r>
              <a:rPr lang="en-US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STUDENT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niz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n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 {</a:t>
            </a:r>
          </a:p>
          <a:p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i;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printf(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"=== ======= ==================== ==================== =======\n"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printf(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"RB. INDEKS  PREZIME              IME                  PROSJEK\n"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printf(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"=== ======= ==================== ==================== =======\n"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for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(i = 0; i &lt; 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n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i++)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printf(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"%2d. %s %-20s %-20s %7.2lf\n"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i + 1,</a:t>
            </a:r>
          </a:p>
          <a:p>
            <a:r>
              <a:rPr lang="sr-Latn-R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niz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[i].indeks, 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niz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[i].prezime, 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niz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[i].ime, 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niz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[i].prosjek);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printf(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"=== ======= ==================== ==================== =======\n"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14500" y="2667000"/>
            <a:ext cx="5715000" cy="17220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65756" y="1032757"/>
            <a:ext cx="8686800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merge_sort(</a:t>
            </a:r>
            <a:r>
              <a:rPr lang="en-US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STUDENT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niz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begin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end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  <a:endParaRPr lang="sr-Latn-R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begin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&lt; 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end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  <a:endParaRPr lang="sr-Latn-R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sredina = (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begin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+ 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end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 / 2,</a:t>
            </a:r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i, j, k, len = 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end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- 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begin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+ 1;</a:t>
            </a:r>
          </a:p>
          <a:p>
            <a:r>
              <a:rPr lang="en-US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    STUDENT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*pom;</a:t>
            </a:r>
          </a:p>
          <a:p>
            <a:endParaRPr lang="sr-Latn-R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merge_sort(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niz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begin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sredina);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merge_sort(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niz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sredina + 1, 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end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endParaRPr lang="en-U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r-Latn-RS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pom = (</a:t>
            </a:r>
            <a:r>
              <a:rPr lang="en-US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STUDENT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*)malloc(len *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sizeof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STUDENT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));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 = 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begin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j = sredina + 1; k = 0;</a:t>
            </a:r>
          </a:p>
          <a:p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while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(i &lt;= sredina &amp;&amp; j &lt;= 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end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pom[k++] = (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niz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[i].prosjek &gt; 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niz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[j].prosjek) ? 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niz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[i++] : 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niz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[j++];</a:t>
            </a:r>
          </a:p>
          <a:p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while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(i &lt;= sredina)</a:t>
            </a:r>
            <a:endParaRPr lang="sr-Latn-R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pom[k++] = 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niz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[i++];</a:t>
            </a:r>
          </a:p>
          <a:p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while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(j &lt;= 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end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  <a:endParaRPr lang="sr-Latn-R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pom[k++] = 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niz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[j++];</a:t>
            </a:r>
          </a:p>
          <a:p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for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(i = 0; i &lt; len; i++)</a:t>
            </a:r>
            <a:endParaRPr lang="sr-Latn-R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niz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begin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+ i] = pom[i];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free(pom);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/>
              <a:t>MERGE-SORT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Sortiranje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sr-Latn-RS"/>
              <a:t>A05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65756" y="1032757"/>
            <a:ext cx="8686800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main(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argc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char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argv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[]) {</a:t>
            </a:r>
          </a:p>
          <a:p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i, p, n = 0, c = 10;</a:t>
            </a:r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char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s[100];</a:t>
            </a:r>
          </a:p>
          <a:p>
            <a:r>
              <a:rPr lang="sr-Latn-RS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FILE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*in;</a:t>
            </a:r>
            <a:endParaRPr lang="sr-Latn-R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endParaRPr lang="en-U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argc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&lt; 2)</a:t>
            </a:r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printf(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"Greska."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), 1;</a:t>
            </a:r>
            <a:endParaRPr lang="sr-Latn-RS" sz="1400" b="1">
              <a:solidFill>
                <a:srgbClr val="2B91AF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r-Latn-RS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STUDENT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st, *niz = (</a:t>
            </a:r>
            <a:r>
              <a:rPr lang="en-US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STUDENT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*)malloc(c *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sizeof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STUDENT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));</a:t>
            </a:r>
          </a:p>
          <a:p>
            <a:endParaRPr lang="en-U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(in = fopen(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argv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[1], 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"r"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)) {</a:t>
            </a:r>
            <a:endParaRPr lang="sr-Latn-R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fgets(s, 100, in); fgets(s, 100, in); fgets(s, 100, in);</a:t>
            </a:r>
          </a:p>
          <a:p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do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</a:t>
            </a:r>
          </a:p>
          <a:p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((p = ucitaj(in, &amp;st)) == 4) {</a:t>
            </a:r>
          </a:p>
          <a:p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(n == c)</a:t>
            </a:r>
            <a:endParaRPr lang="sr-Latn-R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niz = (</a:t>
            </a:r>
            <a:r>
              <a:rPr lang="en-US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STUDENT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*)realloc(niz, (c *= 2) *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sizeof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STUDENT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));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niz[n++] = st;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while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(p);</a:t>
            </a:r>
            <a:endParaRPr lang="sr-Latn-R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fclose(in);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endParaRPr lang="en-U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merge_sort(niz, 0, n - 1);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ispis(niz, n);</a:t>
            </a:r>
          </a:p>
          <a:p>
            <a:endParaRPr lang="en-U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free(niz);</a:t>
            </a:r>
          </a:p>
          <a:p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0;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sr-Latn-R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075675" y="4504340"/>
            <a:ext cx="6989711" cy="1855922"/>
          </a:xfrm>
          <a:prstGeom prst="rect">
            <a:avLst/>
          </a:prstGeom>
          <a:solidFill>
            <a:schemeClr val="bg1"/>
          </a:solidFill>
          <a:ln w="76200" cmpd="thickThin">
            <a:solidFill>
              <a:schemeClr val="tx2"/>
            </a:solidFill>
            <a:miter lim="800000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91440" rIns="91440" bIns="91440" rtlCol="0" anchor="t" anchorCtr="0">
            <a:noAutofit/>
          </a:bodyPr>
          <a:lstStyle/>
          <a:p>
            <a:r>
              <a:rPr lang="pl-PL" sz="1600" b="1">
                <a:latin typeface="Consolas" pitchFamily="49" charset="0"/>
                <a:cs typeface="Consolas" pitchFamily="49" charset="0"/>
              </a:rPr>
              <a:t>=== ======= ==================== ==================== =======</a:t>
            </a:r>
          </a:p>
          <a:p>
            <a:r>
              <a:rPr lang="pl-PL" sz="1600" b="1">
                <a:latin typeface="Consolas" pitchFamily="49" charset="0"/>
                <a:cs typeface="Consolas" pitchFamily="49" charset="0"/>
              </a:rPr>
              <a:t>RB. INDEKS  PREZIME              IME                  PROSJEK</a:t>
            </a:r>
          </a:p>
          <a:p>
            <a:r>
              <a:rPr lang="pl-PL" sz="1600" b="1">
                <a:latin typeface="Consolas" pitchFamily="49" charset="0"/>
                <a:cs typeface="Consolas" pitchFamily="49" charset="0"/>
              </a:rPr>
              <a:t>=== ======= ==================== ==================== =======</a:t>
            </a:r>
          </a:p>
          <a:p>
            <a:r>
              <a:rPr lang="pl-PL" sz="1600" b="1">
                <a:latin typeface="Consolas" pitchFamily="49" charset="0"/>
                <a:cs typeface="Consolas" pitchFamily="49" charset="0"/>
              </a:rPr>
              <a:t> 1. 1101/14 Jankovic             Janko                   9.50</a:t>
            </a:r>
          </a:p>
          <a:p>
            <a:r>
              <a:rPr lang="pl-PL" sz="1600" b="1">
                <a:latin typeface="Consolas" pitchFamily="49" charset="0"/>
                <a:cs typeface="Consolas" pitchFamily="49" charset="0"/>
              </a:rPr>
              <a:t> 2. 1102/14 Petrovic             Petar                   9.10</a:t>
            </a:r>
          </a:p>
          <a:p>
            <a:r>
              <a:rPr lang="pl-PL" sz="1600" b="1">
                <a:latin typeface="Consolas" pitchFamily="49" charset="0"/>
                <a:cs typeface="Consolas" pitchFamily="49" charset="0"/>
              </a:rPr>
              <a:t>=== ======= ==================== ==================== =======</a:t>
            </a:r>
            <a:endParaRPr lang="sr-Latn-BA" sz="1600" b="1" dirty="0">
              <a:solidFill>
                <a:schemeClr val="accent6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/>
              <a:t>MERGE-SORT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Sortiranje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sr-Latn-RS"/>
              <a:t>A05</a:t>
            </a:r>
            <a:endParaRPr lang="en-US"/>
          </a:p>
        </p:txBody>
      </p:sp>
      <p:pic>
        <p:nvPicPr>
          <p:cNvPr id="10" name="Picture 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13181" y="2507280"/>
            <a:ext cx="5715000" cy="17220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build="allAtOnce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/>
              <a:t>QUICK-SORT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Sortiranje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A05</a:t>
            </a:r>
          </a:p>
        </p:txBody>
      </p:sp>
      <p:sp>
        <p:nvSpPr>
          <p:cNvPr id="7" name="Rectangle 6"/>
          <p:cNvSpPr/>
          <p:nvPr/>
        </p:nvSpPr>
        <p:spPr>
          <a:xfrm>
            <a:off x="182880" y="1097280"/>
            <a:ext cx="877824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BA" sz="1600" b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void qsort(void *base, size_t num, size_t width,</a:t>
            </a:r>
          </a:p>
          <a:p>
            <a:r>
              <a:rPr lang="sr-Latn-BA" sz="1600" b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int (*compare)(const void *elem1, const void *elem2));</a:t>
            </a:r>
            <a:endParaRPr lang="sr-Latn-BA" sz="1600" b="1" dirty="0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65756" y="1645920"/>
            <a:ext cx="7201834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#include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&lt;stdio.h&gt;</a:t>
            </a:r>
            <a:endParaRPr lang="en-U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#include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&lt;stdlib.h&gt;</a:t>
            </a:r>
            <a:endParaRPr lang="en-U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#include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&lt;string.h&gt;</a:t>
            </a:r>
            <a:endParaRPr lang="en-U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endParaRPr lang="en-U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cmp_string(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const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a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const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b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strcmp(*(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char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**)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a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*(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char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**)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b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cmp_int(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const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a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const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b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*(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*)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a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- *(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*)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b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main()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i, a[] = { 1, 5, 3, 2, 4 };</a:t>
            </a:r>
          </a:p>
          <a:p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char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*b[] = { 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"BLOK"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"AUTO"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"KRUG"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};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qsort(a, 5,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sizeof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), cmp_int);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qsort(b, 3,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sizeof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char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*), cmp_string);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printf(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"Niz a:"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for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(i = 0; i &lt; 5; i++)</a:t>
            </a:r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printf(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 %d"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a[i]);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printf(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"\nNiz b:"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for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(i = 0; i &lt; 3; i++)</a:t>
            </a:r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printf(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 %s"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b[i]);</a:t>
            </a:r>
          </a:p>
          <a:p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0;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</p:txBody>
      </p:sp>
      <p:sp>
        <p:nvSpPr>
          <p:cNvPr id="9" name="Rectangle 8"/>
          <p:cNvSpPr/>
          <p:nvPr/>
        </p:nvSpPr>
        <p:spPr>
          <a:xfrm>
            <a:off x="5570530" y="5272440"/>
            <a:ext cx="3494855" cy="1087821"/>
          </a:xfrm>
          <a:prstGeom prst="rect">
            <a:avLst/>
          </a:prstGeom>
          <a:solidFill>
            <a:schemeClr val="bg1"/>
          </a:solidFill>
          <a:ln w="76200" cmpd="thickThin">
            <a:solidFill>
              <a:schemeClr val="tx2"/>
            </a:solidFill>
            <a:miter lim="800000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91440" rIns="91440" bIns="91440" rtlCol="0" anchor="t" anchorCtr="0">
            <a:noAutofit/>
          </a:bodyPr>
          <a:lstStyle/>
          <a:p>
            <a:r>
              <a:rPr lang="pl-PL" sz="1600" b="1">
                <a:latin typeface="Consolas" pitchFamily="49" charset="0"/>
                <a:cs typeface="Consolas" pitchFamily="49" charset="0"/>
              </a:rPr>
              <a:t>Niz a: 1 2 3 4 5</a:t>
            </a:r>
          </a:p>
          <a:p>
            <a:r>
              <a:rPr lang="pl-PL" sz="1600" b="1">
                <a:latin typeface="Consolas" pitchFamily="49" charset="0"/>
                <a:cs typeface="Consolas" pitchFamily="49" charset="0"/>
              </a:rPr>
              <a:t>Niz b: AUTO BLOK KRUG</a:t>
            </a:r>
            <a:endParaRPr lang="sr-Latn-BA" sz="1600" b="1" dirty="0">
              <a:solidFill>
                <a:schemeClr val="accent6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 build="allAtOnce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/>
              <a:t>POREĐENJE ALGORITAMA SORTIRANJA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Sortiranje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sr-Latn-RS"/>
              <a:t>A05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82880" y="1097280"/>
            <a:ext cx="87782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b="1">
                <a:solidFill>
                  <a:schemeClr val="tx2">
                    <a:lumMod val="75000"/>
                  </a:schemeClr>
                </a:solidFill>
              </a:rPr>
              <a:t>Napisati program kojim se porede brzine izvršavanja različitih algoritama sortiranja na istom nizu pseudoslučajnih vrijednosti.</a:t>
            </a:r>
            <a:endParaRPr lang="sr-Latn-BA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65757" y="1645920"/>
            <a:ext cx="4436674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#include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&lt;stdio.h&gt;</a:t>
            </a:r>
            <a:endParaRPr lang="en-U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#include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&lt;stdlib.h&gt;</a:t>
            </a:r>
            <a:endParaRPr lang="en-U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#include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&lt;time.h&gt;</a:t>
            </a:r>
            <a:endParaRPr lang="sr-Latn-RS" sz="1400" b="1">
              <a:solidFill>
                <a:srgbClr val="A31515"/>
              </a:solidFill>
              <a:highlight>
                <a:srgbClr val="FFFFFF"/>
              </a:highlight>
              <a:latin typeface="Consolas"/>
            </a:endParaRPr>
          </a:p>
          <a:p>
            <a:endParaRPr lang="en-U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selection_sort(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niz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n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i, j, min;</a:t>
            </a:r>
          </a:p>
          <a:p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for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(i = 0; i &lt; 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n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- 1; i++)</a:t>
            </a:r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for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(min = i, j = i + 1; j &lt; 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n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j++)</a:t>
            </a:r>
            <a:endParaRPr lang="sr-Latn-R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niz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[j] &lt; 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niz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[min]) min = j;</a:t>
            </a:r>
          </a:p>
          <a:p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(min != i)</a:t>
            </a:r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pom = 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niz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[i];</a:t>
            </a:r>
            <a:endParaRPr lang="sr-Latn-R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niz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[i] = 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niz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[min];</a:t>
            </a:r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niz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[min] = pom;</a:t>
            </a:r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sr-Latn-R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insertion_sort(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niz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n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i, j;</a:t>
            </a:r>
          </a:p>
          <a:p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for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(i = 1; i &lt; 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n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i++)</a:t>
            </a:r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x = 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niz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[i];</a:t>
            </a:r>
          </a:p>
          <a:p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for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(j=i; j&gt;0 &amp;&amp; x&lt;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niz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[j-1]; j--)</a:t>
            </a:r>
            <a:endParaRPr lang="sr-Latn-R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niz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[j] = 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niz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[j - 1];</a:t>
            </a:r>
          </a:p>
          <a:p>
            <a:r>
              <a:rPr lang="sr-Latn-R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niz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[j] = x;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</p:txBody>
      </p:sp>
      <p:sp>
        <p:nvSpPr>
          <p:cNvPr id="9" name="Rectangle 8"/>
          <p:cNvSpPr/>
          <p:nvPr/>
        </p:nvSpPr>
        <p:spPr>
          <a:xfrm>
            <a:off x="4621371" y="1645920"/>
            <a:ext cx="4522629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shell_sort(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niz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n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i, j, h;</a:t>
            </a:r>
          </a:p>
          <a:p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for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(h = 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n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/ 2; h &gt; 0; h /= 2)</a:t>
            </a:r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for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(i = h; i &lt; 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n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i++)</a:t>
            </a:r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x = 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niz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[i];</a:t>
            </a:r>
          </a:p>
          <a:p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for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(j=i; j&gt;=h &amp;&amp; x&lt;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niz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[j-h];</a:t>
            </a:r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j-=h)</a:t>
            </a:r>
            <a:endParaRPr lang="sr-Latn-R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niz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[j] = 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niz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[j - h];</a:t>
            </a:r>
          </a:p>
          <a:p>
            <a:r>
              <a:rPr lang="sr-Latn-R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niz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[j] = x;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sr-Latn-R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endParaRPr lang="sr-Latn-R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bubble_sort(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niz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n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for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 = 0; i &lt; 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n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- 1; i++)</a:t>
            </a:r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for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j = 0; j &lt; 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n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- i - 1; j++)</a:t>
            </a:r>
          </a:p>
          <a:p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niz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[j] &gt; 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niz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[j + 1])</a:t>
            </a:r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pom = 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niz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[j];</a:t>
            </a:r>
            <a:endParaRPr lang="sr-Latn-R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niz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[j] = 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niz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[j + 1];</a:t>
            </a:r>
          </a:p>
          <a:p>
            <a:r>
              <a:rPr lang="sr-Latn-R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niz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[j + 1] = pom;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/>
              <a:t>POREĐENJE ALGORITAMA SORTIRANJA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Sortiranje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sr-Latn-RS"/>
              <a:t>A05</a:t>
            </a: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65755" y="1033272"/>
            <a:ext cx="6035040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merge_sort(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niz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begin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end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begin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&lt; 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end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sredina = (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begin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+ 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end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 / 2,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len = 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end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- 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begin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+ 1,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*pom, i, j, k;</a:t>
            </a:r>
            <a:endParaRPr lang="sr-Latn-R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endParaRPr lang="en-U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merge_sort(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niz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begin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sredina);</a:t>
            </a:r>
            <a:endParaRPr lang="sr-Latn-R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merge_sort(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niz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sredina + 1, 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end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  <a:endParaRPr lang="sr-Latn-R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endParaRPr lang="en-U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pom = (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*)malloc(len *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sizeof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));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 = 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begin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j = sredina + 1;</a:t>
            </a:r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k = 0;</a:t>
            </a:r>
          </a:p>
          <a:p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while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(i &lt;= sredina &amp;&amp; j &lt;= 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end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pom[k++] = (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niz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[i] &lt; 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niz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[j])</a:t>
            </a:r>
            <a:endParaRPr lang="sr-Latn-R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? 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niz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[i++] : 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niz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[j++];</a:t>
            </a:r>
          </a:p>
          <a:p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while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(i &lt;= sredina)</a:t>
            </a:r>
            <a:endParaRPr lang="sr-Latn-R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pom[k++] = 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niz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[i++];</a:t>
            </a:r>
          </a:p>
          <a:p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while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(j &lt;= 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end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  <a:endParaRPr lang="sr-Latn-R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pom[k++] = 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niz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[j++];</a:t>
            </a:r>
          </a:p>
          <a:p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for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(i = 0; i &lt; len; i++)</a:t>
            </a:r>
            <a:endParaRPr lang="sr-Latn-R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niz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begin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+ i] = pom[i];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free(pom);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</p:txBody>
      </p:sp>
      <p:sp>
        <p:nvSpPr>
          <p:cNvPr id="9" name="Rectangle 8"/>
          <p:cNvSpPr/>
          <p:nvPr/>
        </p:nvSpPr>
        <p:spPr>
          <a:xfrm>
            <a:off x="4689020" y="1998043"/>
            <a:ext cx="445498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split(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niz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begin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end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 = 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begin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j = 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end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</a:t>
            </a:r>
            <a:endParaRPr lang="sr-Latn-R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pivot = 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niz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begin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];</a:t>
            </a:r>
          </a:p>
          <a:p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while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(i &lt; j)</a:t>
            </a:r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while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niz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[i] &lt;= pivot &amp;&amp; i&lt;j) i++;</a:t>
            </a:r>
          </a:p>
          <a:p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while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niz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[j] &gt; pivot) j--;</a:t>
            </a:r>
          </a:p>
          <a:p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(i &lt; j)</a:t>
            </a:r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pom = 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niz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[i];</a:t>
            </a:r>
          </a:p>
          <a:p>
            <a:r>
              <a:rPr lang="sr-Latn-R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niz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[i] = 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niz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[j];</a:t>
            </a:r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niz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[j] = pom;</a:t>
            </a:r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r>
              <a:rPr lang="sr-Latn-R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niz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begin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] = 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niz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[j];</a:t>
            </a:r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niz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[j] = pivot;</a:t>
            </a:r>
          </a:p>
          <a:p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j;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sr-Latn-R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quick_sort(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niz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</a:t>
            </a:r>
            <a:endParaRPr lang="sr-Latn-R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begin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end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begin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&lt; 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end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pivot = split(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niz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begin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end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  <a:endParaRPr lang="sr-Latn-R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quick_sort(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niz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begin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pivot - 1);</a:t>
            </a:r>
            <a:endParaRPr lang="sr-Latn-R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quick_sort(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niz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pivot + 1, 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end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sr-Latn-RS" sz="1400" b="1">
              <a:solidFill>
                <a:srgbClr val="0000FF"/>
              </a:solidFill>
              <a:highlight>
                <a:srgbClr val="FFFFFF"/>
              </a:highlight>
              <a:latin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/>
              <a:t>POREĐENJE ALGORITAMA SORTIRANJA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Sortiranje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sr-Latn-RS"/>
              <a:t>A05</a:t>
            </a: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65756" y="1033272"/>
            <a:ext cx="8686800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main()</a:t>
            </a:r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i, n, *n1, *n2, *n3, *n4, *n5, *n6;</a:t>
            </a:r>
          </a:p>
          <a:p>
            <a:r>
              <a:rPr lang="sr-Latn-RS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clock_t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p, k;</a:t>
            </a:r>
          </a:p>
          <a:p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do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printf(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"n="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), scanf(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"%d"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&amp;n);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while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(n &lt; 1);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n1 = (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*)malloc(n *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sizeof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));</a:t>
            </a:r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n2 = (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*)malloc(n *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sizeof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));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n3 = (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*)malloc(n *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sizeof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));</a:t>
            </a:r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n4 = (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*)malloc(n *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sizeof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));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n5 = (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*)malloc(n *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sizeof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));</a:t>
            </a:r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n6 = (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*)malloc(n *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sizeof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));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srand(time(0)); </a:t>
            </a:r>
            <a:r>
              <a:rPr lang="en-US" sz="1400" b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inicijalizacija</a:t>
            </a:r>
            <a:endParaRPr lang="en-U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for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(i = 0; i &lt; n; i++)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n1[i] = n2[i] = n3[i] = n4[i] = n5[i] = n6[i] = rand(); </a:t>
            </a:r>
            <a:r>
              <a:rPr lang="en-US" sz="1400" b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//generisanje </a:t>
            </a:r>
            <a:r>
              <a:rPr lang="sr-Latn-RS" sz="1400" b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broja</a:t>
            </a:r>
            <a:endParaRPr lang="en-U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 = clock(); selection_sort(n1, n); k = clock();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printf(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"SELECTION-SORT: %10lf [s]\n"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(k - p) / (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double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  <a:r>
              <a:rPr lang="en-US" sz="1400" b="1">
                <a:solidFill>
                  <a:srgbClr val="6F008A"/>
                </a:solidFill>
                <a:highlight>
                  <a:srgbClr val="FFFFFF"/>
                </a:highlight>
                <a:latin typeface="Consolas"/>
              </a:rPr>
              <a:t>CLOCKS_PER_SEC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 = clock(); insertion_sort(n2, n); k = clock();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printf(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"INSERTION-SORT: %10lf [s]\n"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(k - p) / (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double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  <a:r>
              <a:rPr lang="en-US" sz="1400" b="1">
                <a:solidFill>
                  <a:srgbClr val="6F008A"/>
                </a:solidFill>
                <a:highlight>
                  <a:srgbClr val="FFFFFF"/>
                </a:highlight>
                <a:latin typeface="Consolas"/>
              </a:rPr>
              <a:t>CLOCKS_PER_SEC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 = clock(); shell_sort(n3, n); k = clock();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printf(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"SHELL-SORT:     %10lf [s]\n"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(k - p) / (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double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  <a:r>
              <a:rPr lang="en-US" sz="1400" b="1">
                <a:solidFill>
                  <a:srgbClr val="6F008A"/>
                </a:solidFill>
                <a:highlight>
                  <a:srgbClr val="FFFFFF"/>
                </a:highlight>
                <a:latin typeface="Consolas"/>
              </a:rPr>
              <a:t>CLOCKS_PER_SEC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 = clock(); bubble_sort(n4, n); k = clock();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printf(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"BUBBLE-SORT:    %10lf [s]\n"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(k - p) / (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double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  <a:r>
              <a:rPr lang="en-US" sz="1400" b="1">
                <a:solidFill>
                  <a:srgbClr val="6F008A"/>
                </a:solidFill>
                <a:highlight>
                  <a:srgbClr val="FFFFFF"/>
                </a:highlight>
                <a:latin typeface="Consolas"/>
              </a:rPr>
              <a:t>CLOCKS_PER_SEC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 = clock(); merge_sort(n5, 0, n - 1); k = clock();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printf(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"MERGE-SORT:     %10lf [s]\n"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(k - p) / (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double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  <a:r>
              <a:rPr lang="en-US" sz="1400" b="1">
                <a:solidFill>
                  <a:srgbClr val="6F008A"/>
                </a:solidFill>
                <a:highlight>
                  <a:srgbClr val="FFFFFF"/>
                </a:highlight>
                <a:latin typeface="Consolas"/>
              </a:rPr>
              <a:t>CLOCKS_PER_SEC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 = clock(); quick_sort(n6, 0, n - 1); k = clock();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printf(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"QUICK-SORT:     %10lf [s]\n"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(k - p) / (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double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  <a:r>
              <a:rPr lang="en-US" sz="1400" b="1">
                <a:solidFill>
                  <a:srgbClr val="6F008A"/>
                </a:solidFill>
                <a:highlight>
                  <a:srgbClr val="FFFFFF"/>
                </a:highlight>
                <a:latin typeface="Consolas"/>
              </a:rPr>
              <a:t>CLOCKS_PER_SEC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free(n1); free(n2); free(n3);</a:t>
            </a:r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free(n4); free(n5); free(n6);</a:t>
            </a:r>
          </a:p>
          <a:p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0;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sr-Latn-R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301695" y="4235505"/>
            <a:ext cx="3763690" cy="2124757"/>
          </a:xfrm>
          <a:prstGeom prst="rect">
            <a:avLst/>
          </a:prstGeom>
          <a:solidFill>
            <a:schemeClr val="bg1"/>
          </a:solidFill>
          <a:ln w="76200" cmpd="thickThin">
            <a:solidFill>
              <a:schemeClr val="tx2"/>
            </a:solidFill>
            <a:miter lim="800000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91440" rIns="91440" bIns="91440" rtlCol="0" anchor="t" anchorCtr="0">
            <a:noAutofit/>
          </a:bodyPr>
          <a:lstStyle/>
          <a:p>
            <a:r>
              <a:rPr lang="pl-PL" sz="1600" b="1">
                <a:latin typeface="Consolas" pitchFamily="49" charset="0"/>
                <a:cs typeface="Consolas" pitchFamily="49" charset="0"/>
              </a:rPr>
              <a:t>n=</a:t>
            </a:r>
            <a:r>
              <a:rPr lang="pl-PL" sz="1600" b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100000</a:t>
            </a:r>
          </a:p>
          <a:p>
            <a:r>
              <a:rPr lang="pl-PL" sz="1600" b="1">
                <a:latin typeface="Consolas" pitchFamily="49" charset="0"/>
                <a:cs typeface="Consolas" pitchFamily="49" charset="0"/>
              </a:rPr>
              <a:t>SELECTION-SORT:  25.402000</a:t>
            </a:r>
            <a:r>
              <a:rPr lang="en-US" sz="1600" b="1">
                <a:latin typeface="Consolas" pitchFamily="49" charset="0"/>
                <a:cs typeface="Consolas" pitchFamily="49" charset="0"/>
              </a:rPr>
              <a:t> [s]</a:t>
            </a:r>
            <a:endParaRPr lang="pl-PL" sz="1600" b="1">
              <a:latin typeface="Consolas" pitchFamily="49" charset="0"/>
              <a:cs typeface="Consolas" pitchFamily="49" charset="0"/>
            </a:endParaRPr>
          </a:p>
          <a:p>
            <a:r>
              <a:rPr lang="pl-PL" sz="1600" b="1">
                <a:latin typeface="Consolas" pitchFamily="49" charset="0"/>
                <a:cs typeface="Consolas" pitchFamily="49" charset="0"/>
              </a:rPr>
              <a:t>INSERTION-SORT:  15.743000</a:t>
            </a:r>
            <a:r>
              <a:rPr lang="en-US" sz="1600" b="1">
                <a:latin typeface="Consolas" pitchFamily="49" charset="0"/>
                <a:cs typeface="Consolas" pitchFamily="49" charset="0"/>
              </a:rPr>
              <a:t> [s]</a:t>
            </a:r>
            <a:endParaRPr lang="pl-PL" sz="1600" b="1">
              <a:latin typeface="Consolas" pitchFamily="49" charset="0"/>
              <a:cs typeface="Consolas" pitchFamily="49" charset="0"/>
            </a:endParaRPr>
          </a:p>
          <a:p>
            <a:r>
              <a:rPr lang="pl-PL" sz="1600" b="1">
                <a:latin typeface="Consolas" pitchFamily="49" charset="0"/>
                <a:cs typeface="Consolas" pitchFamily="49" charset="0"/>
              </a:rPr>
              <a:t>SHELL-SORT:       0.048000</a:t>
            </a:r>
            <a:r>
              <a:rPr lang="en-US" sz="1600" b="1">
                <a:latin typeface="Consolas" pitchFamily="49" charset="0"/>
                <a:cs typeface="Consolas" pitchFamily="49" charset="0"/>
              </a:rPr>
              <a:t> [s]</a:t>
            </a:r>
            <a:endParaRPr lang="pl-PL" sz="1600" b="1">
              <a:latin typeface="Consolas" pitchFamily="49" charset="0"/>
              <a:cs typeface="Consolas" pitchFamily="49" charset="0"/>
            </a:endParaRPr>
          </a:p>
          <a:p>
            <a:r>
              <a:rPr lang="pl-PL" sz="1600" b="1">
                <a:latin typeface="Consolas" pitchFamily="49" charset="0"/>
                <a:cs typeface="Consolas" pitchFamily="49" charset="0"/>
              </a:rPr>
              <a:t>BUBBLE-SORT:     58.908000</a:t>
            </a:r>
            <a:r>
              <a:rPr lang="en-US" sz="1600" b="1">
                <a:latin typeface="Consolas" pitchFamily="49" charset="0"/>
                <a:cs typeface="Consolas" pitchFamily="49" charset="0"/>
              </a:rPr>
              <a:t> [s]</a:t>
            </a:r>
            <a:endParaRPr lang="pl-PL" sz="1600" b="1">
              <a:latin typeface="Consolas" pitchFamily="49" charset="0"/>
              <a:cs typeface="Consolas" pitchFamily="49" charset="0"/>
            </a:endParaRPr>
          </a:p>
          <a:p>
            <a:r>
              <a:rPr lang="pl-PL" sz="1600" b="1">
                <a:latin typeface="Consolas" pitchFamily="49" charset="0"/>
                <a:cs typeface="Consolas" pitchFamily="49" charset="0"/>
              </a:rPr>
              <a:t>MERGE-SORT:       0.043000</a:t>
            </a:r>
            <a:r>
              <a:rPr lang="en-US" sz="1600" b="1">
                <a:latin typeface="Consolas" pitchFamily="49" charset="0"/>
                <a:cs typeface="Consolas" pitchFamily="49" charset="0"/>
              </a:rPr>
              <a:t> [s]</a:t>
            </a:r>
            <a:endParaRPr lang="pl-PL" sz="1600" b="1">
              <a:latin typeface="Consolas" pitchFamily="49" charset="0"/>
              <a:cs typeface="Consolas" pitchFamily="49" charset="0"/>
            </a:endParaRPr>
          </a:p>
          <a:p>
            <a:r>
              <a:rPr lang="pl-PL" sz="1600" b="1">
                <a:latin typeface="Consolas" pitchFamily="49" charset="0"/>
                <a:cs typeface="Consolas" pitchFamily="49" charset="0"/>
              </a:rPr>
              <a:t>QUICK-SORT:       0.020000</a:t>
            </a:r>
            <a:r>
              <a:rPr lang="en-US" sz="1600" b="1">
                <a:latin typeface="Consolas" pitchFamily="49" charset="0"/>
                <a:cs typeface="Consolas" pitchFamily="49" charset="0"/>
              </a:rPr>
              <a:t> [s]</a:t>
            </a:r>
            <a:endParaRPr lang="sr-Latn-BA" sz="1600" b="1" dirty="0">
              <a:solidFill>
                <a:schemeClr val="accent6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288866" y="1931205"/>
            <a:ext cx="3763690" cy="2124757"/>
          </a:xfrm>
          <a:prstGeom prst="rect">
            <a:avLst/>
          </a:prstGeom>
          <a:solidFill>
            <a:schemeClr val="bg1"/>
          </a:solidFill>
          <a:ln w="76200" cmpd="thickThin">
            <a:solidFill>
              <a:schemeClr val="tx2"/>
            </a:solidFill>
            <a:miter lim="800000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91440" rIns="91440" bIns="91440" rtlCol="0" anchor="t" anchorCtr="0">
            <a:noAutofit/>
          </a:bodyPr>
          <a:lstStyle/>
          <a:p>
            <a:r>
              <a:rPr lang="pl-PL" sz="1600" b="1">
                <a:latin typeface="Consolas" pitchFamily="49" charset="0"/>
                <a:cs typeface="Consolas" pitchFamily="49" charset="0"/>
              </a:rPr>
              <a:t>n=</a:t>
            </a:r>
            <a:r>
              <a:rPr lang="pl-PL" sz="1600" b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10000</a:t>
            </a:r>
          </a:p>
          <a:p>
            <a:r>
              <a:rPr lang="pl-PL" sz="1600" b="1">
                <a:latin typeface="Consolas" pitchFamily="49" charset="0"/>
                <a:cs typeface="Consolas" pitchFamily="49" charset="0"/>
              </a:rPr>
              <a:t>SELECTION-SORT:   0.245000</a:t>
            </a:r>
            <a:r>
              <a:rPr lang="en-US" sz="1600" b="1">
                <a:latin typeface="Consolas" pitchFamily="49" charset="0"/>
                <a:cs typeface="Consolas" pitchFamily="49" charset="0"/>
              </a:rPr>
              <a:t> [s]</a:t>
            </a:r>
            <a:endParaRPr lang="pl-PL" sz="1600" b="1">
              <a:latin typeface="Consolas" pitchFamily="49" charset="0"/>
              <a:cs typeface="Consolas" pitchFamily="49" charset="0"/>
            </a:endParaRPr>
          </a:p>
          <a:p>
            <a:r>
              <a:rPr lang="pl-PL" sz="1600" b="1">
                <a:latin typeface="Consolas" pitchFamily="49" charset="0"/>
                <a:cs typeface="Consolas" pitchFamily="49" charset="0"/>
              </a:rPr>
              <a:t>INSERTION-SORT:   0.147000</a:t>
            </a:r>
            <a:r>
              <a:rPr lang="en-US" sz="1600" b="1">
                <a:latin typeface="Consolas" pitchFamily="49" charset="0"/>
                <a:cs typeface="Consolas" pitchFamily="49" charset="0"/>
              </a:rPr>
              <a:t> [s]</a:t>
            </a:r>
            <a:endParaRPr lang="pl-PL" sz="1600" b="1">
              <a:latin typeface="Consolas" pitchFamily="49" charset="0"/>
              <a:cs typeface="Consolas" pitchFamily="49" charset="0"/>
            </a:endParaRPr>
          </a:p>
          <a:p>
            <a:r>
              <a:rPr lang="pl-PL" sz="1600" b="1">
                <a:latin typeface="Consolas" pitchFamily="49" charset="0"/>
                <a:cs typeface="Consolas" pitchFamily="49" charset="0"/>
              </a:rPr>
              <a:t>SHELL-SORT:       0.003000</a:t>
            </a:r>
            <a:r>
              <a:rPr lang="en-US" sz="1600" b="1">
                <a:latin typeface="Consolas" pitchFamily="49" charset="0"/>
                <a:cs typeface="Consolas" pitchFamily="49" charset="0"/>
              </a:rPr>
              <a:t> [s]</a:t>
            </a:r>
            <a:endParaRPr lang="pl-PL" sz="1600" b="1">
              <a:latin typeface="Consolas" pitchFamily="49" charset="0"/>
              <a:cs typeface="Consolas" pitchFamily="49" charset="0"/>
            </a:endParaRPr>
          </a:p>
          <a:p>
            <a:r>
              <a:rPr lang="pl-PL" sz="1600" b="1">
                <a:latin typeface="Consolas" pitchFamily="49" charset="0"/>
                <a:cs typeface="Consolas" pitchFamily="49" charset="0"/>
              </a:rPr>
              <a:t>BUBBLE-SORT:      0.573000</a:t>
            </a:r>
            <a:r>
              <a:rPr lang="en-US" sz="1600" b="1">
                <a:latin typeface="Consolas" pitchFamily="49" charset="0"/>
                <a:cs typeface="Consolas" pitchFamily="49" charset="0"/>
              </a:rPr>
              <a:t> [s]</a:t>
            </a:r>
            <a:endParaRPr lang="pl-PL" sz="1600" b="1">
              <a:latin typeface="Consolas" pitchFamily="49" charset="0"/>
              <a:cs typeface="Consolas" pitchFamily="49" charset="0"/>
            </a:endParaRPr>
          </a:p>
          <a:p>
            <a:r>
              <a:rPr lang="pl-PL" sz="1600" b="1">
                <a:latin typeface="Consolas" pitchFamily="49" charset="0"/>
                <a:cs typeface="Consolas" pitchFamily="49" charset="0"/>
              </a:rPr>
              <a:t>MERGE-SORT:       0.006000</a:t>
            </a:r>
            <a:r>
              <a:rPr lang="en-US" sz="1600" b="1">
                <a:latin typeface="Consolas" pitchFamily="49" charset="0"/>
                <a:cs typeface="Consolas" pitchFamily="49" charset="0"/>
              </a:rPr>
              <a:t> [s]</a:t>
            </a:r>
            <a:endParaRPr lang="pl-PL" sz="1600" b="1">
              <a:latin typeface="Consolas" pitchFamily="49" charset="0"/>
              <a:cs typeface="Consolas" pitchFamily="49" charset="0"/>
            </a:endParaRPr>
          </a:p>
          <a:p>
            <a:r>
              <a:rPr lang="pl-PL" sz="1600" b="1">
                <a:latin typeface="Consolas" pitchFamily="49" charset="0"/>
                <a:cs typeface="Consolas" pitchFamily="49" charset="0"/>
              </a:rPr>
              <a:t>QUICK-SORT:       0.002000</a:t>
            </a:r>
            <a:r>
              <a:rPr lang="en-US" sz="1600" b="1">
                <a:latin typeface="Consolas" pitchFamily="49" charset="0"/>
                <a:cs typeface="Consolas" pitchFamily="49" charset="0"/>
              </a:rPr>
              <a:t> [s]</a:t>
            </a:r>
            <a:endParaRPr lang="sr-Latn-BA" sz="1600" b="1" dirty="0">
              <a:solidFill>
                <a:schemeClr val="accent6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1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1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7" grpId="0" build="allAtOnce" animBg="1"/>
      <p:bldP spid="9" grpId="0" build="allAtOnce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ZADACI ZA </a:t>
            </a:r>
            <a:r>
              <a:rPr lang="sr-Latn-RS"/>
              <a:t>VJEŽBU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Sortiranje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sr-Latn-BA"/>
              <a:t>A0</a:t>
            </a:r>
            <a:r>
              <a:rPr lang="sr-Latn-RS"/>
              <a:t>5</a:t>
            </a:r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28600" y="1188719"/>
            <a:ext cx="8778240" cy="5308125"/>
          </a:xfrm>
        </p:spPr>
        <p:txBody>
          <a:bodyPr>
            <a:noAutofit/>
          </a:bodyPr>
          <a:lstStyle/>
          <a:p>
            <a:pPr marL="457200" indent="-457200">
              <a:spcBef>
                <a:spcPts val="600"/>
              </a:spcBef>
              <a:buNone/>
            </a:pPr>
            <a:r>
              <a:rPr lang="sr-Latn-BA" sz="1800" b="1">
                <a:solidFill>
                  <a:schemeClr val="tx2">
                    <a:lumMod val="75000"/>
                  </a:schemeClr>
                </a:solidFill>
              </a:rPr>
              <a:t>1.	Napisati program u kojem treba učitati </a:t>
            </a:r>
            <a:r>
              <a:rPr lang="sr-Latn-BA" sz="1800" b="1" i="1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sr-Latn-BA" sz="1800" b="1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sr-Latn-RS" sz="1800" b="1">
                <a:solidFill>
                  <a:schemeClr val="tx2">
                    <a:lumMod val="75000"/>
                  </a:schemeClr>
                </a:solidFill>
              </a:rPr>
              <a:t>riječi </a:t>
            </a:r>
            <a:r>
              <a:rPr lang="sr-Latn-BA" sz="1800" b="1">
                <a:solidFill>
                  <a:schemeClr val="tx2">
                    <a:lumMod val="75000"/>
                  </a:schemeClr>
                </a:solidFill>
              </a:rPr>
              <a:t>i formirati odgovarajući dinamički niz, a potom učitani niz </a:t>
            </a:r>
            <a:r>
              <a:rPr lang="sr-Latn-RS" sz="1800" b="1">
                <a:solidFill>
                  <a:schemeClr val="tx2">
                    <a:lumMod val="75000"/>
                  </a:schemeClr>
                </a:solidFill>
              </a:rPr>
              <a:t>riječi ispisati sortirano u opadajućem redoslijedu, pri čemu je kriterijum poređenja broj samoglasnika u riječi</a:t>
            </a:r>
            <a:r>
              <a:rPr lang="sr-Latn-BA" sz="1800" b="1">
                <a:solidFill>
                  <a:schemeClr val="tx2">
                    <a:lumMod val="75000"/>
                  </a:schemeClr>
                </a:solidFill>
              </a:rPr>
              <a:t>.</a:t>
            </a:r>
          </a:p>
          <a:p>
            <a:pPr marL="457200" indent="-457200">
              <a:spcBef>
                <a:spcPts val="600"/>
              </a:spcBef>
              <a:buAutoNum type="arabicPeriod" startAt="2"/>
            </a:pPr>
            <a:r>
              <a:rPr lang="sr-Latn-BA" sz="1800" b="1">
                <a:solidFill>
                  <a:schemeClr val="tx2">
                    <a:lumMod val="75000"/>
                  </a:schemeClr>
                </a:solidFill>
              </a:rPr>
              <a:t>Napisati program u kojem treba iz tekstualne datoteke, čiji je naziv prvi argument komandne linije, pročitati upisane cijele brojeve, </a:t>
            </a:r>
            <a:r>
              <a:rPr lang="sr-Latn-RS" sz="1800" b="1">
                <a:solidFill>
                  <a:schemeClr val="tx2">
                    <a:lumMod val="75000"/>
                  </a:schemeClr>
                </a:solidFill>
              </a:rPr>
              <a:t>a potom ispisati dva broja koja se najmanje razlikuju (ukoliko ima više parova koji se isto razlikuju, ispisati ih sve)</a:t>
            </a:r>
            <a:r>
              <a:rPr lang="pl-PL" sz="1800" b="1">
                <a:solidFill>
                  <a:schemeClr val="tx2">
                    <a:lumMod val="75000"/>
                  </a:schemeClr>
                </a:solidFill>
              </a:rPr>
              <a:t>.</a:t>
            </a:r>
            <a:endParaRPr lang="sr-Latn-RS" sz="1800" b="1">
              <a:solidFill>
                <a:schemeClr val="tx2">
                  <a:lumMod val="75000"/>
                </a:schemeClr>
              </a:solidFill>
            </a:endParaRPr>
          </a:p>
          <a:p>
            <a:pPr marL="457200" indent="-457200">
              <a:spcBef>
                <a:spcPts val="600"/>
              </a:spcBef>
              <a:buFont typeface="+mj-lt"/>
              <a:buAutoNum type="arabicPeriod" startAt="3"/>
            </a:pPr>
            <a:r>
              <a:rPr lang="sr-Latn-BA" sz="1800" b="1">
                <a:solidFill>
                  <a:schemeClr val="tx2">
                    <a:lumMod val="75000"/>
                  </a:schemeClr>
                </a:solidFill>
              </a:rPr>
              <a:t>Napisati program u kojem treba učitati podatke za </a:t>
            </a:r>
            <a:r>
              <a:rPr lang="sr-Latn-BA" sz="1800" b="1" i="1">
                <a:solidFill>
                  <a:schemeClr val="tx2">
                    <a:lumMod val="75000"/>
                  </a:schemeClr>
                </a:solidFill>
              </a:rPr>
              <a:t>n </a:t>
            </a:r>
            <a:r>
              <a:rPr lang="sr-Latn-BA" sz="1800" b="1">
                <a:solidFill>
                  <a:schemeClr val="tx2">
                    <a:lumMod val="75000"/>
                  </a:schemeClr>
                </a:solidFill>
              </a:rPr>
              <a:t>tačaka i formirati odgovarajući dinamički niz, a zatim učitani niz tačaka </a:t>
            </a:r>
            <a:r>
              <a:rPr lang="sr-Latn-RS" sz="1800" b="1">
                <a:solidFill>
                  <a:schemeClr val="tx2">
                    <a:lumMod val="75000"/>
                  </a:schemeClr>
                </a:solidFill>
              </a:rPr>
              <a:t>ispisati u rastućem redoslijedu pri čemu se niz tačaka sortira po </a:t>
            </a:r>
            <a:r>
              <a:rPr lang="sr-Latn-RS" sz="1800" b="1" i="1">
                <a:solidFill>
                  <a:schemeClr val="tx2">
                    <a:lumMod val="75000"/>
                  </a:schemeClr>
                </a:solidFill>
              </a:rPr>
              <a:t>x</a:t>
            </a:r>
            <a:r>
              <a:rPr lang="sr-Latn-RS" sz="1800" b="1">
                <a:solidFill>
                  <a:schemeClr val="tx2">
                    <a:lumMod val="75000"/>
                  </a:schemeClr>
                </a:solidFill>
              </a:rPr>
              <a:t> koordinati (ukoliko dvije tačke imaju istu </a:t>
            </a:r>
            <a:r>
              <a:rPr lang="sr-Latn-RS" sz="1800" b="1" i="1">
                <a:solidFill>
                  <a:schemeClr val="tx2">
                    <a:lumMod val="75000"/>
                  </a:schemeClr>
                </a:solidFill>
              </a:rPr>
              <a:t>x</a:t>
            </a:r>
            <a:r>
              <a:rPr lang="sr-Latn-RS" sz="1800" b="1">
                <a:solidFill>
                  <a:schemeClr val="tx2">
                    <a:lumMod val="75000"/>
                  </a:schemeClr>
                </a:solidFill>
              </a:rPr>
              <a:t> koordinatu, u obzir uzeti </a:t>
            </a:r>
            <a:r>
              <a:rPr lang="sr-Latn-RS" sz="1800" b="1" i="1">
                <a:solidFill>
                  <a:schemeClr val="tx2">
                    <a:lumMod val="75000"/>
                  </a:schemeClr>
                </a:solidFill>
              </a:rPr>
              <a:t>y</a:t>
            </a:r>
            <a:r>
              <a:rPr lang="sr-Latn-RS" sz="1800" b="1">
                <a:solidFill>
                  <a:schemeClr val="tx2">
                    <a:lumMod val="75000"/>
                  </a:schemeClr>
                </a:solidFill>
              </a:rPr>
              <a:t> koordinatu)</a:t>
            </a:r>
            <a:r>
              <a:rPr lang="pl-PL" sz="1800" b="1">
                <a:solidFill>
                  <a:schemeClr val="tx2">
                    <a:lumMod val="75000"/>
                  </a:schemeClr>
                </a:solidFill>
              </a:rPr>
              <a:t>.</a:t>
            </a:r>
            <a:endParaRPr lang="sr-Latn-BA" sz="1800" b="1">
              <a:solidFill>
                <a:schemeClr val="tx2">
                  <a:lumMod val="75000"/>
                </a:schemeClr>
              </a:solidFill>
            </a:endParaRPr>
          </a:p>
          <a:p>
            <a:pPr marL="457200" indent="-457200">
              <a:spcBef>
                <a:spcPts val="600"/>
              </a:spcBef>
              <a:buFont typeface="+mj-lt"/>
              <a:buAutoNum type="arabicPeriod" startAt="4"/>
            </a:pPr>
            <a:r>
              <a:rPr lang="sr-Latn-BA" sz="1800" b="1">
                <a:solidFill>
                  <a:schemeClr val="tx2">
                    <a:lumMod val="75000"/>
                  </a:schemeClr>
                </a:solidFill>
              </a:rPr>
              <a:t>Napisati program u kojem treba iz datoteke,</a:t>
            </a:r>
            <a:r>
              <a:rPr lang="en-US" sz="1800" b="1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sr-Latn-BA" sz="1800" b="1">
                <a:solidFill>
                  <a:schemeClr val="tx2">
                    <a:lumMod val="75000"/>
                  </a:schemeClr>
                </a:solidFill>
              </a:rPr>
              <a:t>čiji je naziv prvi argument komandne linije, pročitati podatke o nepoznatom broju studenata, i formirati odgovarajući dinamički niz, a zatim učitani niz podataka o studentima upisati, sortirano opadajuće prema broju bodova, u datoteku čiji je naziv drugi argument komandne linije. Podaci koji se vode o studentu su: </a:t>
            </a:r>
            <a:r>
              <a:rPr lang="sr-Latn-BA" sz="1800" b="1" i="1">
                <a:solidFill>
                  <a:schemeClr val="tx2">
                    <a:lumMod val="75000"/>
                  </a:schemeClr>
                </a:solidFill>
              </a:rPr>
              <a:t>indeks</a:t>
            </a:r>
            <a:r>
              <a:rPr lang="sr-Latn-BA" sz="1800" b="1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sr-Latn-BA" sz="1800" b="1" i="1">
                <a:solidFill>
                  <a:schemeClr val="tx2">
                    <a:lumMod val="75000"/>
                  </a:schemeClr>
                </a:solidFill>
              </a:rPr>
              <a:t>ime</a:t>
            </a:r>
            <a:r>
              <a:rPr lang="sr-Latn-BA" sz="1800" b="1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sr-Latn-BA" sz="1800" b="1" i="1">
                <a:solidFill>
                  <a:schemeClr val="tx2">
                    <a:lumMod val="75000"/>
                  </a:schemeClr>
                </a:solidFill>
              </a:rPr>
              <a:t>prezime</a:t>
            </a:r>
            <a:r>
              <a:rPr lang="sr-Latn-BA" sz="1800" b="1">
                <a:solidFill>
                  <a:schemeClr val="tx2">
                    <a:lumMod val="75000"/>
                  </a:schemeClr>
                </a:solidFill>
              </a:rPr>
              <a:t> i </a:t>
            </a:r>
            <a:r>
              <a:rPr lang="sr-Latn-BA" sz="1800" b="1" i="1">
                <a:solidFill>
                  <a:schemeClr val="tx2">
                    <a:lumMod val="75000"/>
                  </a:schemeClr>
                </a:solidFill>
              </a:rPr>
              <a:t>broj bodova </a:t>
            </a:r>
            <a:r>
              <a:rPr lang="sr-Latn-BA" sz="1800" b="1">
                <a:solidFill>
                  <a:schemeClr val="tx2">
                    <a:lumMod val="75000"/>
                  </a:schemeClr>
                </a:solidFill>
              </a:rPr>
              <a:t>(na ispitu).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SELECTION-SORT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Sortiranje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A05</a:t>
            </a:r>
          </a:p>
        </p:txBody>
      </p:sp>
      <p:sp>
        <p:nvSpPr>
          <p:cNvPr id="7" name="Rectangle 6"/>
          <p:cNvSpPr/>
          <p:nvPr/>
        </p:nvSpPr>
        <p:spPr>
          <a:xfrm>
            <a:off x="182880" y="1097280"/>
            <a:ext cx="87782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BA" b="1">
                <a:solidFill>
                  <a:schemeClr val="tx2">
                    <a:lumMod val="75000"/>
                  </a:schemeClr>
                </a:solidFill>
              </a:rPr>
              <a:t>Napisati program u kojem treba učitati podatke za </a:t>
            </a:r>
            <a:r>
              <a:rPr lang="sr-Latn-BA" b="1" i="1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sr-Latn-BA" b="1">
                <a:solidFill>
                  <a:schemeClr val="tx2">
                    <a:lumMod val="75000"/>
                  </a:schemeClr>
                </a:solidFill>
              </a:rPr>
              <a:t> osoba i formirati odgovarajući dinamički niz, a zatim učitani niz podataka o osobama, primjenom </a:t>
            </a:r>
            <a:r>
              <a:rPr lang="sr-Latn-BA" b="1" i="1">
                <a:solidFill>
                  <a:schemeClr val="tx2">
                    <a:lumMod val="75000"/>
                  </a:schemeClr>
                </a:solidFill>
              </a:rPr>
              <a:t>selection-sort</a:t>
            </a:r>
            <a:r>
              <a:rPr lang="sr-Latn-BA" b="1">
                <a:solidFill>
                  <a:schemeClr val="tx2">
                    <a:lumMod val="75000"/>
                  </a:schemeClr>
                </a:solidFill>
              </a:rPr>
              <a:t>-a, sortirati leksikografski po prezimenima i imenima. Sortirani niz podataka o osobama ispisati na standardni izlaz. Podaci koji se vode o osobi su: </a:t>
            </a:r>
            <a:r>
              <a:rPr lang="sr-Latn-BA" b="1" i="1">
                <a:solidFill>
                  <a:schemeClr val="tx2">
                    <a:lumMod val="75000"/>
                  </a:schemeClr>
                </a:solidFill>
              </a:rPr>
              <a:t>prezime</a:t>
            </a:r>
            <a:r>
              <a:rPr lang="sr-Latn-BA" b="1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sr-Latn-BA" b="1" i="1">
                <a:solidFill>
                  <a:schemeClr val="tx2">
                    <a:lumMod val="75000"/>
                  </a:schemeClr>
                </a:solidFill>
              </a:rPr>
              <a:t>ime</a:t>
            </a:r>
            <a:r>
              <a:rPr lang="sr-Latn-BA" b="1">
                <a:solidFill>
                  <a:schemeClr val="tx2">
                    <a:lumMod val="75000"/>
                  </a:schemeClr>
                </a:solidFill>
              </a:rPr>
              <a:t> i </a:t>
            </a:r>
            <a:r>
              <a:rPr lang="sr-Latn-BA" b="1" i="1">
                <a:solidFill>
                  <a:schemeClr val="tx2">
                    <a:lumMod val="75000"/>
                  </a:schemeClr>
                </a:solidFill>
              </a:rPr>
              <a:t>datum rođenja</a:t>
            </a:r>
            <a:r>
              <a:rPr lang="sr-Latn-BA" b="1">
                <a:solidFill>
                  <a:schemeClr val="tx2">
                    <a:lumMod val="75000"/>
                  </a:schemeClr>
                </a:solidFill>
              </a:rPr>
              <a:t>.</a:t>
            </a:r>
            <a:endParaRPr lang="sr-Latn-BA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65756" y="2194560"/>
            <a:ext cx="8778240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#include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&lt;stdio.h&gt;</a:t>
            </a:r>
            <a:endParaRPr lang="en-U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#include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&lt;stdlib.h&gt;</a:t>
            </a:r>
            <a:endParaRPr lang="en-U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#include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&lt;string.h&gt;</a:t>
            </a:r>
            <a:endParaRPr lang="en-U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struct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datum</a:t>
            </a:r>
            <a:r>
              <a:rPr lang="sr-Latn-RS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dan, mjesec, godina;</a:t>
            </a:r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};</a:t>
            </a:r>
          </a:p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typedef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struct</a:t>
            </a:r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char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ime[21], prezime[21];</a:t>
            </a:r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struct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datum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rodjen;</a:t>
            </a:r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 </a:t>
            </a:r>
            <a:r>
              <a:rPr lang="en-US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OSOBA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citaj(</a:t>
            </a:r>
            <a:r>
              <a:rPr lang="en-US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OSOBA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o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printf(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  Ime: "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scanf(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"%s"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o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-&gt;ime);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printf(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  Prezime: "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scanf(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"%s"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o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-&gt;prezime);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printf(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  Datum rodjenja: "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  <a:endParaRPr lang="sr-Latn-R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scanf(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"%d.%d.%d."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&amp;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o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-&gt;rodjen.dan, &amp;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o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-&gt;rodjen.mjesec, &amp;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o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-&gt;rodjen.godina);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ispisi(</a:t>
            </a:r>
            <a:r>
              <a:rPr lang="en-US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OSOBA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o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printf(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"%-20s %-20s %02d.%02d.%d."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o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-&gt;prezime, 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o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-&gt;ime,</a:t>
            </a:r>
            <a:endParaRPr lang="sr-Latn-R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o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-&gt;rodjen.dan, 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o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-&gt;rodjen.mjesec, 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o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-&gt;rodjen.godina);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uporedi(</a:t>
            </a:r>
            <a:r>
              <a:rPr lang="en-US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OSOBA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a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OSOBA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b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p;</a:t>
            </a:r>
          </a:p>
          <a:p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(p = strcmp(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a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-&gt;prezime, 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b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-&gt;prezime))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p;</a:t>
            </a:r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else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strcmp(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a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-&gt;ime, 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b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-&gt;ime);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SELECTION-SORT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Sortiranje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A05</a:t>
            </a:r>
          </a:p>
        </p:txBody>
      </p:sp>
      <p:sp>
        <p:nvSpPr>
          <p:cNvPr id="7" name="Rectangle 6"/>
          <p:cNvSpPr/>
          <p:nvPr/>
        </p:nvSpPr>
        <p:spPr>
          <a:xfrm>
            <a:off x="365756" y="1032757"/>
            <a:ext cx="8686800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selection_sort(</a:t>
            </a:r>
            <a:r>
              <a:rPr lang="en-US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OSOBA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niz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n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int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i, j, min;</a:t>
            </a:r>
          </a:p>
          <a:p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for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(i = 0; i &lt; 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n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- 1; i++)</a:t>
            </a:r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for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(min = i, j = i + 1; j &lt; 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n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j++)</a:t>
            </a:r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(uporedi(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niz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+ j, 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niz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+ min) &lt; 0)</a:t>
            </a:r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min = j;</a:t>
            </a:r>
          </a:p>
          <a:p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if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(min != i)</a:t>
            </a:r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OSOBA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pom = 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niz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[i];</a:t>
            </a:r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niz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[i] = 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niz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[min];</a:t>
            </a:r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niz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[min] = pom;</a:t>
            </a:r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}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sr-Latn-R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endParaRPr lang="sr-Latn-R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main()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i, n = 0;</a:t>
            </a:r>
          </a:p>
          <a:p>
            <a:r>
              <a:rPr lang="sr-Latn-RS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OSOBA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*niz;</a:t>
            </a:r>
          </a:p>
          <a:p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do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printf(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"n="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), scanf(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"%d"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&amp;n);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while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(n &lt; 1);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niz = (</a:t>
            </a:r>
            <a:r>
              <a:rPr lang="en-US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OSOBA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*)malloc(n *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sizeof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OSOBA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));</a:t>
            </a:r>
          </a:p>
          <a:p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for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(i = 0; i &lt; n; i++)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printf(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"Podaci o %d. osobi:\n"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i + 1), citaj(niz + i);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selection_sort(niz, n);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printf(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"=== ==================== ==================== ===========\n"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printf(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"RB. PREZIME              IME                  RODJEN\n"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printf(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"=== ==================== ==================== ===========\n"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for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(i = 0; i &lt; n; i++) printf(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"%2d. "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i + 1), ispisi(niz + i), printf(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"\n"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printf(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"=== ==================== ==================== ===========\n"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free(niz);</a:t>
            </a:r>
          </a:p>
          <a:p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0;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US" sz="1400" b="1"/>
          </a:p>
        </p:txBody>
      </p:sp>
      <p:sp>
        <p:nvSpPr>
          <p:cNvPr id="9" name="Rectangle 8"/>
          <p:cNvSpPr/>
          <p:nvPr/>
        </p:nvSpPr>
        <p:spPr>
          <a:xfrm>
            <a:off x="2344510" y="1201510"/>
            <a:ext cx="6720876" cy="5158752"/>
          </a:xfrm>
          <a:prstGeom prst="rect">
            <a:avLst/>
          </a:prstGeom>
          <a:solidFill>
            <a:schemeClr val="bg1"/>
          </a:solidFill>
          <a:ln w="76200" cmpd="thickThin">
            <a:solidFill>
              <a:schemeClr val="tx2"/>
            </a:solidFill>
            <a:miter lim="800000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91440" rIns="91440" bIns="91440" rtlCol="0" anchor="t" anchorCtr="0">
            <a:noAutofit/>
          </a:bodyPr>
          <a:lstStyle/>
          <a:p>
            <a:r>
              <a:rPr lang="sr-Latn-BA" sz="1600" b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n=</a:t>
            </a:r>
            <a:r>
              <a:rPr lang="sr-Latn-BA" sz="1600" b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3</a:t>
            </a:r>
          </a:p>
          <a:p>
            <a:r>
              <a:rPr lang="sr-Latn-BA" sz="1600" b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Podaci o 1. osobi:</a:t>
            </a:r>
          </a:p>
          <a:p>
            <a:r>
              <a:rPr lang="sr-Latn-BA" sz="1600" b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Ime: </a:t>
            </a:r>
            <a:r>
              <a:rPr lang="sr-Latn-BA" sz="1600" b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Mirko</a:t>
            </a:r>
          </a:p>
          <a:p>
            <a:r>
              <a:rPr lang="sr-Latn-BA" sz="1600" b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Prezime: </a:t>
            </a:r>
            <a:r>
              <a:rPr lang="sr-Latn-BA" sz="1600" b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Markovic</a:t>
            </a:r>
          </a:p>
          <a:p>
            <a:r>
              <a:rPr lang="sr-Latn-BA" sz="1600" b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Datum rodjenja: </a:t>
            </a:r>
            <a:r>
              <a:rPr lang="sr-Latn-BA" sz="1600" b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01.03.1993.</a:t>
            </a:r>
          </a:p>
          <a:p>
            <a:r>
              <a:rPr lang="sr-Latn-BA" sz="1600" b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Podaci o 2. osobi:</a:t>
            </a:r>
          </a:p>
          <a:p>
            <a:r>
              <a:rPr lang="sr-Latn-BA" sz="1600" b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Ime: </a:t>
            </a:r>
            <a:r>
              <a:rPr lang="sr-Latn-BA" sz="1600" b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Petar</a:t>
            </a:r>
          </a:p>
          <a:p>
            <a:r>
              <a:rPr lang="sr-Latn-BA" sz="1600" b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Prezime: </a:t>
            </a:r>
            <a:r>
              <a:rPr lang="sr-Latn-BA" sz="1600" b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Petrovic</a:t>
            </a:r>
          </a:p>
          <a:p>
            <a:r>
              <a:rPr lang="sr-Latn-BA" sz="1600" b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Datum rodjenja: </a:t>
            </a:r>
            <a:r>
              <a:rPr lang="sr-Latn-BA" sz="1600" b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17.11.1992.</a:t>
            </a:r>
          </a:p>
          <a:p>
            <a:r>
              <a:rPr lang="sr-Latn-BA" sz="1600" b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Podaci o 3. osobi:</a:t>
            </a:r>
          </a:p>
          <a:p>
            <a:r>
              <a:rPr lang="sr-Latn-BA" sz="1600" b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Ime: </a:t>
            </a:r>
            <a:r>
              <a:rPr lang="sr-Latn-BA" sz="1600" b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Marko</a:t>
            </a:r>
          </a:p>
          <a:p>
            <a:r>
              <a:rPr lang="sr-Latn-BA" sz="1600" b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Prezime: </a:t>
            </a:r>
            <a:r>
              <a:rPr lang="sr-Latn-BA" sz="1600" b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Markovic</a:t>
            </a:r>
          </a:p>
          <a:p>
            <a:r>
              <a:rPr lang="sr-Latn-BA" sz="1600" b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Datum rodjenja: </a:t>
            </a:r>
            <a:r>
              <a:rPr lang="sr-Latn-BA" sz="1600" b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10.10.1995.</a:t>
            </a:r>
          </a:p>
          <a:p>
            <a:r>
              <a:rPr lang="sr-Latn-BA" sz="1600" b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=== ==================== ==================== ===========</a:t>
            </a:r>
          </a:p>
          <a:p>
            <a:r>
              <a:rPr lang="sr-Latn-BA" sz="1600" b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RB. PREZIME              IME                  RODJEN</a:t>
            </a:r>
          </a:p>
          <a:p>
            <a:r>
              <a:rPr lang="sr-Latn-BA" sz="1600" b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=== ==================== ==================== ===========</a:t>
            </a:r>
          </a:p>
          <a:p>
            <a:r>
              <a:rPr lang="sr-Latn-BA" sz="1600" b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1. Markovic             Marko                10.10.1995.</a:t>
            </a:r>
          </a:p>
          <a:p>
            <a:r>
              <a:rPr lang="sr-Latn-BA" sz="1600" b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2. Markovic             Mirko                01.03.1993.</a:t>
            </a:r>
          </a:p>
          <a:p>
            <a:r>
              <a:rPr lang="sr-Latn-BA" sz="1600" b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3. Petrovic             Petar                17.11.1992.</a:t>
            </a:r>
          </a:p>
          <a:p>
            <a:r>
              <a:rPr lang="sr-Latn-BA" sz="1600" b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=== ==================== ==================== ===========</a:t>
            </a:r>
            <a:endParaRPr lang="sr-Latn-BA" sz="1600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0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000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1000"/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1000"/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1000"/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1000"/>
                                        <p:tgtEl>
                                          <p:spTgt spid="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1000"/>
                                        <p:tgtEl>
                                          <p:spTgt spid="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1000"/>
                                        <p:tgtEl>
                                          <p:spTgt spid="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1000"/>
                                        <p:tgtEl>
                                          <p:spTgt spid="9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1000"/>
                                        <p:tgtEl>
                                          <p:spTgt spid="9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build="allAtOnce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INSERTION-SORT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Sortiranje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A05</a:t>
            </a:r>
          </a:p>
        </p:txBody>
      </p:sp>
      <p:sp>
        <p:nvSpPr>
          <p:cNvPr id="7" name="Rectangle 6"/>
          <p:cNvSpPr/>
          <p:nvPr/>
        </p:nvSpPr>
        <p:spPr>
          <a:xfrm>
            <a:off x="182880" y="1097280"/>
            <a:ext cx="87782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BA" b="1">
                <a:solidFill>
                  <a:schemeClr val="tx2">
                    <a:lumMod val="75000"/>
                  </a:schemeClr>
                </a:solidFill>
              </a:rPr>
              <a:t>Napisati program u kojem tre</a:t>
            </a:r>
            <a:r>
              <a:rPr lang="en-US" b="1">
                <a:solidFill>
                  <a:schemeClr val="tx2">
                    <a:lumMod val="75000"/>
                  </a:schemeClr>
                </a:solidFill>
              </a:rPr>
              <a:t>b</a:t>
            </a:r>
            <a:r>
              <a:rPr lang="sr-Latn-BA" b="1">
                <a:solidFill>
                  <a:schemeClr val="tx2">
                    <a:lumMod val="75000"/>
                  </a:schemeClr>
                </a:solidFill>
              </a:rPr>
              <a:t>a provjeriti da li su dva stringa koji se navode kao argumenti komandne linije anagrami. Dva stringa su anagrami ako se sastoje od istog broja istih znakova. Npr. stringovi "kosa" i "sako" su anagrami.</a:t>
            </a:r>
            <a:endParaRPr lang="sr-Latn-BA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65756" y="1920240"/>
            <a:ext cx="8778240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#include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&lt;stdio.h&gt;</a:t>
            </a:r>
            <a:endParaRPr lang="en-U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#include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&lt;string.h&gt;</a:t>
            </a:r>
            <a:endParaRPr lang="en-U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insertion_sort(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char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s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i, j, n = strlen(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s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for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(i = 1; i &lt; n; i++)</a:t>
            </a:r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char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c = 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s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[i];</a:t>
            </a:r>
          </a:p>
          <a:p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for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(j = i; j &gt; 0 &amp;&amp; c &lt; 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s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[j - 1]; j--)</a:t>
            </a:r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s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[j] = 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s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[j - 1];</a:t>
            </a:r>
          </a:p>
          <a:p>
            <a:r>
              <a:rPr lang="sr-Latn-R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s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[j] = c;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anagram(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char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s1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char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s2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char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p1[101], p2[101];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strcpy(p1, 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s1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strcpy(p2, 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s2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insertion_sort(p1);</a:t>
            </a:r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insertion_sort(p2);</a:t>
            </a:r>
          </a:p>
          <a:p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!strcmp(p1, p2);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sr-Latn-R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endParaRPr lang="en-U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main(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argc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char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argv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[])</a:t>
            </a:r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argc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&lt; 3)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printf(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"Greska. Nema dovoljno argumenata."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1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printf(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"Stringovi %s i %s %s anagrami."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</a:t>
            </a:r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argv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[1], 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argv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[2],</a:t>
            </a:r>
            <a:endParaRPr lang="sr-Latn-R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anagram(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argv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[1], 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argv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[2]) ? 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"su"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: 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"nisu"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0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</p:txBody>
      </p:sp>
      <p:sp>
        <p:nvSpPr>
          <p:cNvPr id="9" name="Rectangle 8"/>
          <p:cNvSpPr/>
          <p:nvPr/>
        </p:nvSpPr>
        <p:spPr>
          <a:xfrm>
            <a:off x="4533595" y="5310845"/>
            <a:ext cx="4531791" cy="1049416"/>
          </a:xfrm>
          <a:prstGeom prst="rect">
            <a:avLst/>
          </a:prstGeom>
          <a:solidFill>
            <a:schemeClr val="bg1"/>
          </a:solidFill>
          <a:ln w="76200" cmpd="thickThin">
            <a:solidFill>
              <a:schemeClr val="tx2"/>
            </a:solidFill>
            <a:miter lim="800000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91440" rIns="91440" bIns="91440" rtlCol="0" anchor="t" anchorCtr="0">
            <a:noAutofit/>
          </a:bodyPr>
          <a:lstStyle/>
          <a:p>
            <a:r>
              <a:rPr lang="sr-Latn-BA" sz="1600" b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D:\&gt;</a:t>
            </a:r>
            <a:r>
              <a:rPr lang="sr-Latn-RS" sz="1600" b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anagram</a:t>
            </a:r>
            <a:r>
              <a:rPr lang="sr-Latn-BA" sz="1600" b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.exe </a:t>
            </a:r>
            <a:r>
              <a:rPr lang="sr-Latn-RS" sz="1600" b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sako kosa</a:t>
            </a:r>
            <a:endParaRPr lang="sr-Latn-BA" sz="1600" b="1">
              <a:solidFill>
                <a:schemeClr val="accent6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l-PL" sz="1600" b="1">
                <a:latin typeface="Consolas" pitchFamily="49" charset="0"/>
                <a:cs typeface="Consolas" pitchFamily="49" charset="0"/>
              </a:rPr>
              <a:t>Stringovi sako i kosa su anagrami.</a:t>
            </a:r>
            <a:endParaRPr lang="sr-Latn-BA" sz="1600" b="1" dirty="0">
              <a:solidFill>
                <a:schemeClr val="accent6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 build="allAtOnce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/>
              <a:t>SHELL-SORT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Sortiranje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A05</a:t>
            </a:r>
          </a:p>
        </p:txBody>
      </p:sp>
      <p:sp>
        <p:nvSpPr>
          <p:cNvPr id="7" name="Rectangle 6"/>
          <p:cNvSpPr/>
          <p:nvPr/>
        </p:nvSpPr>
        <p:spPr>
          <a:xfrm>
            <a:off x="182880" y="1097280"/>
            <a:ext cx="87782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BA" b="1">
                <a:solidFill>
                  <a:schemeClr val="tx2">
                    <a:lumMod val="75000"/>
                  </a:schemeClr>
                </a:solidFill>
              </a:rPr>
              <a:t>Napisati program koji ispisuje presjek elemenata dva niza cijelih brojeva.</a:t>
            </a:r>
            <a:endParaRPr lang="sr-Latn-BA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65756" y="1371600"/>
            <a:ext cx="877824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#include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&lt;stdio.h&gt;</a:t>
            </a:r>
            <a:endParaRPr lang="en-U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shell_sort(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niz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n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i, j, h;</a:t>
            </a:r>
          </a:p>
          <a:p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for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(h = 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n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/ 2; h &gt; 0; h /= 2)</a:t>
            </a:r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for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(i = h; i &lt; 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n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i++)</a:t>
            </a:r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x = 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niz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[i];</a:t>
            </a:r>
          </a:p>
          <a:p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for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(j = i; j &gt;= h &amp;&amp; x &lt; 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niz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[j - h]; j -= h)</a:t>
            </a:r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niz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[j] = 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niz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[j - h];</a:t>
            </a:r>
          </a:p>
          <a:p>
            <a:r>
              <a:rPr lang="sr-Latn-R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niz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[j] = x;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sr-Latn-R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endParaRPr lang="en-U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presjek(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a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na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b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nb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 = 0, j = 0;</a:t>
            </a:r>
          </a:p>
          <a:p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while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(i &lt; 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na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&amp;&amp; j &lt; 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nb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  <a:endParaRPr lang="sr-Latn-R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a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[i] == 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b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[j])</a:t>
            </a:r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  <a:endParaRPr lang="sr-Latn-R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printf(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 %d"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a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[i]);</a:t>
            </a:r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i++;</a:t>
            </a:r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j++;</a:t>
            </a:r>
            <a:endParaRPr lang="sr-Latn-R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else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a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[i] &lt; 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b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[j])</a:t>
            </a:r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i++;</a:t>
            </a:r>
          </a:p>
          <a:p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else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j++;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</p:txBody>
      </p:sp>
      <p:sp>
        <p:nvSpPr>
          <p:cNvPr id="9" name="Rectangle 8"/>
          <p:cNvSpPr/>
          <p:nvPr/>
        </p:nvSpPr>
        <p:spPr>
          <a:xfrm>
            <a:off x="5495521" y="3023793"/>
            <a:ext cx="3648475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main()</a:t>
            </a:r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a[] = { 1, 2, -3, 4, 5 },</a:t>
            </a:r>
            <a:endParaRPr lang="sr-Latn-R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b[] = { 7, 4, -1, 5 }, i;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shell_sort(a, 5);</a:t>
            </a:r>
            <a:endParaRPr lang="sr-Latn-R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shell_sort(b, 4);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printf(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"Niz a:"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  <a:endParaRPr lang="sr-Latn-R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for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(i = 0; i &lt; 5; i++)</a:t>
            </a:r>
            <a:endParaRPr lang="sr-Latn-R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printf(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 %d"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a[i]);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printf(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"\nNiz b:"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  <a:endParaRPr lang="sr-Latn-R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for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(i = 0; i &lt; 4; i++)</a:t>
            </a:r>
            <a:endParaRPr lang="sr-Latn-R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printf(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 %d"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b[i]);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printf(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"\nPresjek:"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  <a:endParaRPr lang="sr-Latn-R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presjek(a, 5, b, 4);</a:t>
            </a:r>
            <a:endParaRPr lang="sr-Latn-R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0;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</p:txBody>
      </p:sp>
      <p:sp>
        <p:nvSpPr>
          <p:cNvPr id="10" name="Rectangle 9"/>
          <p:cNvSpPr/>
          <p:nvPr/>
        </p:nvSpPr>
        <p:spPr>
          <a:xfrm>
            <a:off x="4533595" y="5310845"/>
            <a:ext cx="4531791" cy="1049416"/>
          </a:xfrm>
          <a:prstGeom prst="rect">
            <a:avLst/>
          </a:prstGeom>
          <a:solidFill>
            <a:schemeClr val="bg1"/>
          </a:solidFill>
          <a:ln w="76200" cmpd="thickThin">
            <a:solidFill>
              <a:schemeClr val="tx2"/>
            </a:solidFill>
            <a:miter lim="800000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91440" rIns="91440" bIns="91440" rtlCol="0" anchor="t" anchorCtr="0">
            <a:noAutofit/>
          </a:bodyPr>
          <a:lstStyle/>
          <a:p>
            <a:r>
              <a:rPr lang="sr-Latn-BA" sz="1600" b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Niz a: -3 1 2 4 5</a:t>
            </a:r>
          </a:p>
          <a:p>
            <a:r>
              <a:rPr lang="sr-Latn-BA" sz="1600" b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Niz b: -1 4 5 7</a:t>
            </a:r>
          </a:p>
          <a:p>
            <a:r>
              <a:rPr lang="sr-Latn-BA" sz="1600" b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Presjek: 4 5</a:t>
            </a:r>
            <a:endParaRPr lang="sr-Latn-BA" sz="1600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 build="allAtOnce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SHELL</a:t>
            </a:r>
            <a:r>
              <a:rPr lang="sr-Latn-RS"/>
              <a:t>-SORT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Sortiranje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A05</a:t>
            </a:r>
          </a:p>
        </p:txBody>
      </p:sp>
      <p:sp>
        <p:nvSpPr>
          <p:cNvPr id="7" name="Rectangle 6"/>
          <p:cNvSpPr/>
          <p:nvPr/>
        </p:nvSpPr>
        <p:spPr>
          <a:xfrm>
            <a:off x="182880" y="1097280"/>
            <a:ext cx="877824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BA" b="1">
                <a:solidFill>
                  <a:schemeClr val="tx2">
                    <a:lumMod val="75000"/>
                  </a:schemeClr>
                </a:solidFill>
              </a:rPr>
              <a:t>Napisati program u kojem treba iz datoteka </a:t>
            </a:r>
            <a:r>
              <a:rPr lang="sr-Latn-BA" b="1" i="1">
                <a:solidFill>
                  <a:schemeClr val="tx2">
                    <a:lumMod val="75000"/>
                  </a:schemeClr>
                </a:solidFill>
              </a:rPr>
              <a:t>PROFESORI.DAT </a:t>
            </a:r>
            <a:r>
              <a:rPr lang="sr-Latn-BA" b="1">
                <a:solidFill>
                  <a:schemeClr val="tx2">
                    <a:lumMod val="75000"/>
                  </a:schemeClr>
                </a:solidFill>
              </a:rPr>
              <a:t>i </a:t>
            </a:r>
            <a:r>
              <a:rPr lang="sr-Latn-BA" b="1" i="1">
                <a:solidFill>
                  <a:schemeClr val="tx2">
                    <a:lumMod val="75000"/>
                  </a:schemeClr>
                </a:solidFill>
              </a:rPr>
              <a:t>ASISTENTI.DAT </a:t>
            </a:r>
            <a:r>
              <a:rPr lang="sr-Latn-BA" b="1">
                <a:solidFill>
                  <a:schemeClr val="tx2">
                    <a:lumMod val="75000"/>
                  </a:schemeClr>
                </a:solidFill>
              </a:rPr>
              <a:t>pročitati (binarno upisane, nesortirane) podatke o nepoznatom broju profesora, odnosno asistenata na fakultetu, a zatim pročitane podatke o zaposlenima (profesori i asistenti) upisati sortirano u tekstualnu datoteku </a:t>
            </a:r>
            <a:r>
              <a:rPr lang="sr-Latn-BA" b="1" i="1">
                <a:solidFill>
                  <a:schemeClr val="tx2">
                    <a:lumMod val="75000"/>
                  </a:schemeClr>
                </a:solidFill>
              </a:rPr>
              <a:t>ZAPOSLENI.TXT</a:t>
            </a:r>
            <a:r>
              <a:rPr lang="sr-Latn-BA" b="1">
                <a:solidFill>
                  <a:schemeClr val="tx2">
                    <a:lumMod val="75000"/>
                  </a:schemeClr>
                </a:solidFill>
              </a:rPr>
              <a:t>. Podatke o zaposlenima je potrebno sortirati rastuće po matičnom broju </a:t>
            </a:r>
            <a:r>
              <a:rPr lang="sr-Latn-BA" b="1" i="1">
                <a:solidFill>
                  <a:schemeClr val="tx2">
                    <a:lumMod val="75000"/>
                  </a:schemeClr>
                </a:solidFill>
              </a:rPr>
              <a:t>shell-sort</a:t>
            </a:r>
            <a:r>
              <a:rPr lang="sr-Latn-BA" b="1">
                <a:solidFill>
                  <a:schemeClr val="tx2">
                    <a:lumMod val="75000"/>
                  </a:schemeClr>
                </a:solidFill>
              </a:rPr>
              <a:t> algoritmom</a:t>
            </a:r>
            <a:r>
              <a:rPr lang="en-US" b="1">
                <a:solidFill>
                  <a:schemeClr val="tx2">
                    <a:lumMod val="75000"/>
                  </a:schemeClr>
                </a:solidFill>
              </a:rPr>
              <a:t>. Podaci koji se vode o zaposlenom su: </a:t>
            </a:r>
            <a:r>
              <a:rPr lang="en-US" b="1" i="1">
                <a:solidFill>
                  <a:schemeClr val="tx2">
                    <a:lumMod val="75000"/>
                  </a:schemeClr>
                </a:solidFill>
              </a:rPr>
              <a:t>matični broj </a:t>
            </a:r>
            <a:r>
              <a:rPr lang="en-US" b="1">
                <a:solidFill>
                  <a:schemeClr val="tx2">
                    <a:lumMod val="75000"/>
                  </a:schemeClr>
                </a:solidFill>
              </a:rPr>
              <a:t>(string od 13 znakova), </a:t>
            </a:r>
            <a:r>
              <a:rPr lang="en-US" b="1" i="1">
                <a:solidFill>
                  <a:schemeClr val="tx2">
                    <a:lumMod val="75000"/>
                  </a:schemeClr>
                </a:solidFill>
              </a:rPr>
              <a:t>prezime</a:t>
            </a:r>
            <a:r>
              <a:rPr lang="en-US" b="1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en-US" b="1" i="1">
                <a:solidFill>
                  <a:schemeClr val="tx2">
                    <a:lumMod val="75000"/>
                  </a:schemeClr>
                </a:solidFill>
              </a:rPr>
              <a:t>ime</a:t>
            </a:r>
            <a:r>
              <a:rPr lang="en-US" b="1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en-US" b="1" i="1">
                <a:solidFill>
                  <a:schemeClr val="tx2">
                    <a:lumMod val="75000"/>
                  </a:schemeClr>
                </a:solidFill>
              </a:rPr>
              <a:t>zvanje</a:t>
            </a:r>
            <a:r>
              <a:rPr lang="en-US" b="1">
                <a:solidFill>
                  <a:schemeClr val="tx2">
                    <a:lumMod val="75000"/>
                  </a:schemeClr>
                </a:solidFill>
              </a:rPr>
              <a:t> i </a:t>
            </a:r>
            <a:r>
              <a:rPr lang="en-US" b="1" i="1">
                <a:solidFill>
                  <a:schemeClr val="tx2">
                    <a:lumMod val="75000"/>
                  </a:schemeClr>
                </a:solidFill>
              </a:rPr>
              <a:t>plata</a:t>
            </a:r>
            <a:r>
              <a:rPr lang="en-US" b="1">
                <a:solidFill>
                  <a:schemeClr val="tx2">
                    <a:lumMod val="75000"/>
                  </a:schemeClr>
                </a:solidFill>
              </a:rPr>
              <a:t>.</a:t>
            </a:r>
            <a:endParaRPr lang="sr-Latn-BA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65756" y="2750773"/>
            <a:ext cx="8778240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#include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&lt;stdio.h&gt;</a:t>
            </a:r>
            <a:endParaRPr lang="en-U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#include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&lt;stdlib.h&gt;</a:t>
            </a:r>
            <a:endParaRPr lang="en-U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#include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&lt;string.h&gt;</a:t>
            </a:r>
            <a:endParaRPr lang="en-U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endParaRPr lang="en-U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typedef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struct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char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jmb[14], pr[21], ime[21], zvanje[18];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double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plata; } </a:t>
            </a:r>
            <a:r>
              <a:rPr lang="en-US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ZAPOSLENI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endParaRPr lang="en-U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shell_sort(</a:t>
            </a:r>
            <a:r>
              <a:rPr lang="en-US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ZAPOSLENI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niz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n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 {</a:t>
            </a:r>
          </a:p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int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i, j, h;</a:t>
            </a:r>
          </a:p>
          <a:p>
            <a:r>
              <a:rPr lang="pt-BR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for</a:t>
            </a:r>
            <a:r>
              <a:rPr lang="pt-BR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(h = </a:t>
            </a:r>
            <a:r>
              <a:rPr lang="pt-BR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n</a:t>
            </a:r>
            <a:r>
              <a:rPr lang="pt-BR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/ 2; h &gt; 0; h /= 2)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for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(i = h; i &lt; 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n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i++) {</a:t>
            </a:r>
          </a:p>
          <a:p>
            <a:r>
              <a:rPr lang="en-US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      ZAPOSLENI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x = 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niz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[i];</a:t>
            </a:r>
          </a:p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  for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(j = i; j &gt;= h &amp;&amp; strcmp(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niz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[j - h].jmb, x.jmb) &gt; 0; j -= h)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niz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[j] = 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niz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[j - h];</a:t>
            </a:r>
          </a:p>
          <a:p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      niz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[j] = x;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}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}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65756" y="1032757"/>
            <a:ext cx="8686800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main() { </a:t>
            </a:r>
            <a:r>
              <a:rPr lang="en-US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FILE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*in, *out; </a:t>
            </a:r>
            <a:r>
              <a:rPr lang="en-US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ZAPOSLENI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*niz, z;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c = 20, n = 0, p, i;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niz = (</a:t>
            </a:r>
            <a:r>
              <a:rPr lang="en-US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ZAPOSLENI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*)malloc(c *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sizeof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ZAPOSLENI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));</a:t>
            </a:r>
          </a:p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if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(in = fopen(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"PROFESORI.DAT"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"rb"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)) {</a:t>
            </a:r>
          </a:p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do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(p = </a:t>
            </a:r>
            <a:r>
              <a:rPr lang="pl-PL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fread(&amp;z, </a:t>
            </a:r>
            <a:r>
              <a:rPr lang="pl-PL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sizeof</a:t>
            </a:r>
            <a:r>
              <a:rPr lang="pl-PL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pl-PL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ZAPOSLENI</a:t>
            </a:r>
            <a:r>
              <a:rPr lang="pl-PL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), 1, in)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 {</a:t>
            </a:r>
          </a:p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       if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(n == c) niz = (</a:t>
            </a:r>
            <a:r>
              <a:rPr lang="en-US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ZAPOSLENI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*)realloc(niz, (c *= 2) *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sizeof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ZAPOSLENI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));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niz[n++] = z;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}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}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while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(p); fclose(in);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}</a:t>
            </a:r>
          </a:p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if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(in = fopen(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"ASISTENTI.DAT"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"rb"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)) {</a:t>
            </a:r>
          </a:p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do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(p = </a:t>
            </a:r>
            <a:r>
              <a:rPr lang="pl-PL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fread(&amp;z, </a:t>
            </a:r>
            <a:r>
              <a:rPr lang="pl-PL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sizeof</a:t>
            </a:r>
            <a:r>
              <a:rPr lang="pl-PL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pl-PL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ZAPOSLENI</a:t>
            </a:r>
            <a:r>
              <a:rPr lang="pl-PL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), 1, in)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 {</a:t>
            </a:r>
          </a:p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       if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(n == c) niz = (</a:t>
            </a:r>
            <a:r>
              <a:rPr lang="en-US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ZAPOSLENI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*)realloc(niz, (c *= 2) *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sizeof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ZAPOSLENI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));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niz[n++] = z;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}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}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while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(p); fclose(in);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}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shell_sort(niz, n);</a:t>
            </a:r>
          </a:p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if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(out = fopen(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"ZAPOSLENI.TXT"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"w"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)) { </a:t>
            </a:r>
            <a:r>
              <a:rPr lang="en-US" sz="1400" b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pisi header ...</a:t>
            </a:r>
            <a:endParaRPr lang="en-U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nn-NO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for</a:t>
            </a:r>
            <a:r>
              <a:rPr lang="nn-NO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(i = 0; i &lt; n; i++)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fprintf(out, 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"%2d. %s %-20s %-20s %-17s %8.2lf\n"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i + 1,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pl-PL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niz[i].jmb, niz[i].pr, niz[i].ime, niz[i].zvanje, niz[i].plata);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b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pisi footer ...</a:t>
            </a:r>
            <a:endParaRPr lang="en-U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fclose(out);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}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free(niz);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0;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SHELL</a:t>
            </a:r>
            <a:r>
              <a:rPr lang="sr-Latn-RS"/>
              <a:t>-SORT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Sortiranje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sr-Latn-RS"/>
              <a:t>A05</a:t>
            </a:r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33065" y="4420578"/>
            <a:ext cx="7132320" cy="19396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/>
              <a:t>BUBBLE-SORT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Sortiranje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A05</a:t>
            </a:r>
          </a:p>
        </p:txBody>
      </p:sp>
      <p:sp>
        <p:nvSpPr>
          <p:cNvPr id="7" name="Rectangle 6"/>
          <p:cNvSpPr/>
          <p:nvPr/>
        </p:nvSpPr>
        <p:spPr>
          <a:xfrm>
            <a:off x="182880" y="1097280"/>
            <a:ext cx="87782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BA" b="1">
                <a:solidFill>
                  <a:schemeClr val="tx2">
                    <a:lumMod val="75000"/>
                  </a:schemeClr>
                </a:solidFill>
              </a:rPr>
              <a:t>Napisati program u kojem treba sa standardnog ulaza učitati podatke za </a:t>
            </a:r>
            <a:r>
              <a:rPr lang="sr-Latn-BA" b="1" i="1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sr-Latn-BA" b="1">
                <a:solidFill>
                  <a:schemeClr val="tx2">
                    <a:lumMod val="75000"/>
                  </a:schemeClr>
                </a:solidFill>
              </a:rPr>
              <a:t> artikala i formirati odgovaraju</a:t>
            </a:r>
            <a:r>
              <a:rPr lang="sr-Latn-RS" b="1">
                <a:solidFill>
                  <a:schemeClr val="tx2">
                    <a:lumMod val="75000"/>
                  </a:schemeClr>
                </a:solidFill>
              </a:rPr>
              <a:t>ć</a:t>
            </a:r>
            <a:r>
              <a:rPr lang="sr-Latn-BA" b="1">
                <a:solidFill>
                  <a:schemeClr val="tx2">
                    <a:lumMod val="75000"/>
                  </a:schemeClr>
                </a:solidFill>
              </a:rPr>
              <a:t>i dinamički niz, a zatim učitani niz podataka o artiklima ispisati sortirano (primjenom </a:t>
            </a:r>
            <a:r>
              <a:rPr lang="sr-Latn-BA" b="1" i="1">
                <a:solidFill>
                  <a:schemeClr val="tx2">
                    <a:lumMod val="75000"/>
                  </a:schemeClr>
                </a:solidFill>
              </a:rPr>
              <a:t>bubble</a:t>
            </a:r>
            <a:r>
              <a:rPr lang="sr-Latn-BA" b="1">
                <a:solidFill>
                  <a:schemeClr val="tx2">
                    <a:lumMod val="75000"/>
                  </a:schemeClr>
                </a:solidFill>
              </a:rPr>
              <a:t>-</a:t>
            </a:r>
            <a:r>
              <a:rPr lang="sr-Latn-BA" b="1" i="1">
                <a:solidFill>
                  <a:schemeClr val="tx2">
                    <a:lumMod val="75000"/>
                  </a:schemeClr>
                </a:solidFill>
              </a:rPr>
              <a:t>sort</a:t>
            </a:r>
            <a:r>
              <a:rPr lang="sr-Latn-BA" b="1">
                <a:solidFill>
                  <a:schemeClr val="tx2">
                    <a:lumMod val="75000"/>
                  </a:schemeClr>
                </a:solidFill>
              </a:rPr>
              <a:t>-a) opadajuće prema ukupnoj cijeni. Atributi artikla su: </a:t>
            </a:r>
            <a:r>
              <a:rPr lang="sr-Latn-BA" b="1" i="1">
                <a:solidFill>
                  <a:schemeClr val="tx2">
                    <a:lumMod val="75000"/>
                  </a:schemeClr>
                </a:solidFill>
              </a:rPr>
              <a:t>naziv</a:t>
            </a:r>
            <a:r>
              <a:rPr lang="sr-Latn-BA" b="1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sr-Latn-BA" b="1" i="1">
                <a:solidFill>
                  <a:schemeClr val="tx2">
                    <a:lumMod val="75000"/>
                  </a:schemeClr>
                </a:solidFill>
              </a:rPr>
              <a:t>količina</a:t>
            </a:r>
            <a:r>
              <a:rPr lang="sr-Latn-BA" b="1">
                <a:solidFill>
                  <a:schemeClr val="tx2">
                    <a:lumMod val="75000"/>
                  </a:schemeClr>
                </a:solidFill>
              </a:rPr>
              <a:t> i </a:t>
            </a:r>
            <a:r>
              <a:rPr lang="sr-Latn-BA" b="1" i="1">
                <a:solidFill>
                  <a:schemeClr val="tx2">
                    <a:lumMod val="75000"/>
                  </a:schemeClr>
                </a:solidFill>
              </a:rPr>
              <a:t>cijena</a:t>
            </a:r>
            <a:r>
              <a:rPr lang="sr-Latn-BA" b="1">
                <a:solidFill>
                  <a:schemeClr val="tx2">
                    <a:lumMod val="75000"/>
                  </a:schemeClr>
                </a:solidFill>
              </a:rPr>
              <a:t>.</a:t>
            </a:r>
            <a:endParaRPr lang="sr-Latn-BA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65756" y="2194560"/>
            <a:ext cx="8778240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#include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&lt;stdio.h&gt;</a:t>
            </a:r>
            <a:endParaRPr lang="en-U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#include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&lt;stdlib.h&gt;</a:t>
            </a:r>
            <a:endParaRPr lang="en-U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typedef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struct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</a:t>
            </a:r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char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naziv[21];</a:t>
            </a:r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double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kol, cijena;</a:t>
            </a:r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 </a:t>
            </a:r>
            <a:r>
              <a:rPr lang="en-US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ARTIKAL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citaj(</a:t>
            </a:r>
            <a:r>
              <a:rPr lang="en-US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ARTIKAL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*);</a:t>
            </a:r>
          </a:p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bubble_sort(</a:t>
            </a:r>
            <a:r>
              <a:rPr lang="en-US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ARTIKAL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**,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ispis(</a:t>
            </a:r>
            <a:r>
              <a:rPr lang="en-US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ARTIKAL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**,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main()</a:t>
            </a:r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i, n;</a:t>
            </a:r>
          </a:p>
          <a:p>
            <a:r>
              <a:rPr lang="sr-Latn-RS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ARTIKAL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*niz, **p;</a:t>
            </a:r>
          </a:p>
          <a:p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do</a:t>
            </a:r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printf(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"n="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scanf(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"%d"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&amp;n);</a:t>
            </a:r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while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(n &lt; 1);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niz = (</a:t>
            </a:r>
            <a:r>
              <a:rPr lang="en-US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ARTIKAL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*)malloc(n *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sizeof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ARTIKAL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));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 = (</a:t>
            </a:r>
            <a:r>
              <a:rPr lang="en-US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ARTIKAL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**)malloc(n *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sizeof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ARTIKAL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*));</a:t>
            </a:r>
          </a:p>
          <a:p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for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(i = 0; i &lt; n; i++)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printf(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"Podaci o %d. artiklu:\n"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i + 1)</a:t>
            </a:r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citaj(niz + i)</a:t>
            </a:r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p[i] = niz + i;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bubble_sort(p, n);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ispis(p, n);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free(niz);</a:t>
            </a:r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free(p);</a:t>
            </a:r>
          </a:p>
          <a:p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0;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/>
              <a:t>BUBBLE-SORT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Sortiranje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sr-Latn-RS"/>
              <a:t>A05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5756" y="1032757"/>
            <a:ext cx="86868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citaj(</a:t>
            </a:r>
            <a:r>
              <a:rPr lang="en-US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ARTIKAL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art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printf(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  Naziv: "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scanf(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"%s"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art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-&gt;naziv);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printf(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  Kolicina: "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scanf(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"%lf"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&amp;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art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-&gt;kol);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printf(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  Cijena: "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scanf(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"%lf"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&amp;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art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-&gt;cijena);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sr-Latn-R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endParaRPr lang="en-U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bubble_sort(</a:t>
            </a:r>
            <a:r>
              <a:rPr lang="en-US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ARTIKAL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**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niz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n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i, j;</a:t>
            </a:r>
          </a:p>
          <a:p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for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(i = 0; i &lt; 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n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- 1; i++)</a:t>
            </a:r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for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(j = 0; j &lt; 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n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- i - 1; j++)</a:t>
            </a:r>
          </a:p>
          <a:p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niz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[j]-&gt;kol * 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niz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[j]-&gt;cijena &lt;</a:t>
            </a:r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niz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[j + 1]-&gt;kol * 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niz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[j + 1]-&gt;cijena)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ARTIKAL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*pom = 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niz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[j];</a:t>
            </a:r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niz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[j] = 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niz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[j + 1];</a:t>
            </a:r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niz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[j + 1] = pom;</a:t>
            </a:r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endParaRPr lang="en-U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ispis(</a:t>
            </a:r>
            <a:r>
              <a:rPr lang="en-US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ARTIKAL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**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niz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n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printf(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"=== ==================== ====== ====== ======\n"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printf(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"RB. NAZIV                KOL.   CIJENA UKUPNO\n"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printf(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"=== ==================== ====== ====== ======\n"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for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 = 0; i &lt; 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n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i++)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printf(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"%2d. %-20s %6.2lf %6.2lf %6.2lf\n"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i + 1,</a:t>
            </a:r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niz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[i]-&gt;naziv, 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niz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[i]-&gt;kol, 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niz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[i]-&gt;cijena, 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niz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[i]-&gt;kol * 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niz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[i]-&gt;cijena);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printf(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"=== ==================== ====== ====== ======\n"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</p:txBody>
      </p:sp>
      <p:sp>
        <p:nvSpPr>
          <p:cNvPr id="9" name="Rectangle 8"/>
          <p:cNvSpPr/>
          <p:nvPr/>
        </p:nvSpPr>
        <p:spPr>
          <a:xfrm>
            <a:off x="3266230" y="2276850"/>
            <a:ext cx="5799155" cy="4083411"/>
          </a:xfrm>
          <a:prstGeom prst="rect">
            <a:avLst/>
          </a:prstGeom>
          <a:solidFill>
            <a:schemeClr val="bg1"/>
          </a:solidFill>
          <a:ln w="76200" cmpd="thickThin">
            <a:solidFill>
              <a:schemeClr val="tx2"/>
            </a:solidFill>
            <a:miter lim="800000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91440" rIns="91440" bIns="91440" rtlCol="0" anchor="t" anchorCtr="0">
            <a:noAutofit/>
          </a:bodyPr>
          <a:lstStyle/>
          <a:p>
            <a:r>
              <a:rPr lang="pl-PL" sz="1600" b="1">
                <a:latin typeface="Consolas" pitchFamily="49" charset="0"/>
                <a:cs typeface="Consolas" pitchFamily="49" charset="0"/>
              </a:rPr>
              <a:t>n=</a:t>
            </a:r>
            <a:r>
              <a:rPr lang="pl-PL" sz="1600" b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pl-PL" sz="1600" b="1">
              <a:latin typeface="Consolas" pitchFamily="49" charset="0"/>
              <a:cs typeface="Consolas" pitchFamily="49" charset="0"/>
            </a:endParaRPr>
          </a:p>
          <a:p>
            <a:r>
              <a:rPr lang="pl-PL" sz="1600" b="1">
                <a:latin typeface="Consolas" pitchFamily="49" charset="0"/>
                <a:cs typeface="Consolas" pitchFamily="49" charset="0"/>
              </a:rPr>
              <a:t>Podaci o 1. artiklu:</a:t>
            </a:r>
          </a:p>
          <a:p>
            <a:r>
              <a:rPr lang="pl-PL" sz="1600" b="1">
                <a:latin typeface="Consolas" pitchFamily="49" charset="0"/>
                <a:cs typeface="Consolas" pitchFamily="49" charset="0"/>
              </a:rPr>
              <a:t>  Naziv: </a:t>
            </a:r>
            <a:r>
              <a:rPr lang="pl-PL" sz="1600" b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Banane</a:t>
            </a:r>
          </a:p>
          <a:p>
            <a:r>
              <a:rPr lang="pl-PL" sz="1600" b="1">
                <a:latin typeface="Consolas" pitchFamily="49" charset="0"/>
                <a:cs typeface="Consolas" pitchFamily="49" charset="0"/>
              </a:rPr>
              <a:t>  Kolicina: </a:t>
            </a:r>
            <a:r>
              <a:rPr lang="pl-PL" sz="1600" b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1.5</a:t>
            </a:r>
          </a:p>
          <a:p>
            <a:r>
              <a:rPr lang="pl-PL" sz="1600" b="1">
                <a:latin typeface="Consolas" pitchFamily="49" charset="0"/>
                <a:cs typeface="Consolas" pitchFamily="49" charset="0"/>
              </a:rPr>
              <a:t>  Cijena: </a:t>
            </a:r>
            <a:r>
              <a:rPr lang="pl-PL" sz="1600" b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2</a:t>
            </a:r>
          </a:p>
          <a:p>
            <a:r>
              <a:rPr lang="pl-PL" sz="1600" b="1">
                <a:latin typeface="Consolas" pitchFamily="49" charset="0"/>
                <a:cs typeface="Consolas" pitchFamily="49" charset="0"/>
              </a:rPr>
              <a:t>Podaci o 2. artiklu:</a:t>
            </a:r>
          </a:p>
          <a:p>
            <a:r>
              <a:rPr lang="pl-PL" sz="1600" b="1">
                <a:latin typeface="Consolas" pitchFamily="49" charset="0"/>
                <a:cs typeface="Consolas" pitchFamily="49" charset="0"/>
              </a:rPr>
              <a:t>  Naziv: </a:t>
            </a:r>
            <a:r>
              <a:rPr lang="pl-PL" sz="1600" b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Jabuke</a:t>
            </a:r>
          </a:p>
          <a:p>
            <a:r>
              <a:rPr lang="pl-PL" sz="1600" b="1">
                <a:latin typeface="Consolas" pitchFamily="49" charset="0"/>
                <a:cs typeface="Consolas" pitchFamily="49" charset="0"/>
              </a:rPr>
              <a:t>  Kolicina: </a:t>
            </a:r>
            <a:r>
              <a:rPr lang="pl-PL" sz="1600" b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2.5</a:t>
            </a:r>
          </a:p>
          <a:p>
            <a:r>
              <a:rPr lang="pl-PL" sz="1600" b="1">
                <a:latin typeface="Consolas" pitchFamily="49" charset="0"/>
                <a:cs typeface="Consolas" pitchFamily="49" charset="0"/>
              </a:rPr>
              <a:t>  Cijena: </a:t>
            </a:r>
            <a:r>
              <a:rPr lang="pl-PL" sz="1600" b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1.5</a:t>
            </a:r>
          </a:p>
          <a:p>
            <a:r>
              <a:rPr lang="pl-PL" sz="1600" b="1">
                <a:latin typeface="Consolas" pitchFamily="49" charset="0"/>
                <a:cs typeface="Consolas" pitchFamily="49" charset="0"/>
              </a:rPr>
              <a:t>=== ==================== ====== ====== ======</a:t>
            </a:r>
          </a:p>
          <a:p>
            <a:r>
              <a:rPr lang="pl-PL" sz="1600" b="1">
                <a:latin typeface="Consolas" pitchFamily="49" charset="0"/>
                <a:cs typeface="Consolas" pitchFamily="49" charset="0"/>
              </a:rPr>
              <a:t>RB. NAZIV                KOL.   CIJENA UKUPNO</a:t>
            </a:r>
          </a:p>
          <a:p>
            <a:r>
              <a:rPr lang="pl-PL" sz="1600" b="1">
                <a:latin typeface="Consolas" pitchFamily="49" charset="0"/>
                <a:cs typeface="Consolas" pitchFamily="49" charset="0"/>
              </a:rPr>
              <a:t>=== ==================== ====== ====== ======</a:t>
            </a:r>
          </a:p>
          <a:p>
            <a:r>
              <a:rPr lang="pl-PL" sz="1600" b="1">
                <a:latin typeface="Consolas" pitchFamily="49" charset="0"/>
                <a:cs typeface="Consolas" pitchFamily="49" charset="0"/>
              </a:rPr>
              <a:t> 1. Jabuke                 2.50   1.50   3.75</a:t>
            </a:r>
          </a:p>
          <a:p>
            <a:r>
              <a:rPr lang="pl-PL" sz="1600" b="1">
                <a:latin typeface="Consolas" pitchFamily="49" charset="0"/>
                <a:cs typeface="Consolas" pitchFamily="49" charset="0"/>
              </a:rPr>
              <a:t> 2. Banane                 1.50   2.00   3.00</a:t>
            </a:r>
          </a:p>
          <a:p>
            <a:r>
              <a:rPr lang="pl-PL" sz="1600" b="1">
                <a:latin typeface="Consolas" pitchFamily="49" charset="0"/>
                <a:cs typeface="Consolas" pitchFamily="49" charset="0"/>
              </a:rPr>
              <a:t>=== ==================== ====== ====== ======</a:t>
            </a:r>
            <a:endParaRPr lang="sr-Latn-BA" sz="1600" b="1">
              <a:solidFill>
                <a:schemeClr val="accent6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endParaRPr lang="pl-PL" sz="1600" b="1">
              <a:solidFill>
                <a:schemeClr val="accent6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endParaRPr lang="sr-Latn-BA" sz="1600" b="1" dirty="0">
              <a:solidFill>
                <a:schemeClr val="accent6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0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000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1000"/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1000"/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1000"/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build="allAtOnce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7653</TotalTime>
  <Words>5271</Words>
  <Application>Microsoft Office PowerPoint</Application>
  <PresentationFormat>On-screen Show (4:3)</PresentationFormat>
  <Paragraphs>538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Consolas</vt:lpstr>
      <vt:lpstr>Courier New</vt:lpstr>
      <vt:lpstr>Wingdings</vt:lpstr>
      <vt:lpstr>Office Theme</vt:lpstr>
      <vt:lpstr>PROGRAMIRANJE II</vt:lpstr>
      <vt:lpstr>SELECTION-SORT</vt:lpstr>
      <vt:lpstr>SELECTION-SORT</vt:lpstr>
      <vt:lpstr>INSERTION-SORT</vt:lpstr>
      <vt:lpstr>SHELL-SORT</vt:lpstr>
      <vt:lpstr>SHELL-SORT</vt:lpstr>
      <vt:lpstr>SHELL-SORT</vt:lpstr>
      <vt:lpstr>BUBBLE-SORT</vt:lpstr>
      <vt:lpstr>BUBBLE-SORT</vt:lpstr>
      <vt:lpstr>MERGE-SORT</vt:lpstr>
      <vt:lpstr>MERGE-SORT</vt:lpstr>
      <vt:lpstr>MERGE-SORT</vt:lpstr>
      <vt:lpstr>QUICK-SORT</vt:lpstr>
      <vt:lpstr>POREĐENJE ALGORITAMA SORTIRANJA</vt:lpstr>
      <vt:lpstr>POREĐENJE ALGORITAMA SORTIRANJA</vt:lpstr>
      <vt:lpstr>POREĐENJE ALGORITAMA SORTIRANJA</vt:lpstr>
      <vt:lpstr>ZADACI ZA VJEŽBU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PROGRAMIRANJE I (1101)</dc:title>
  <dc:creator>Goran</dc:creator>
  <cp:lastModifiedBy>nikola</cp:lastModifiedBy>
  <cp:revision>1127</cp:revision>
  <dcterms:created xsi:type="dcterms:W3CDTF">2006-08-16T00:00:00Z</dcterms:created>
  <dcterms:modified xsi:type="dcterms:W3CDTF">2023-03-28T13:40:45Z</dcterms:modified>
</cp:coreProperties>
</file>