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12" r:id="rId2"/>
    <p:sldId id="387" r:id="rId3"/>
    <p:sldId id="388" r:id="rId4"/>
    <p:sldId id="409" r:id="rId5"/>
    <p:sldId id="410" r:id="rId6"/>
    <p:sldId id="393" r:id="rId7"/>
    <p:sldId id="411" r:id="rId8"/>
    <p:sldId id="401" r:id="rId9"/>
    <p:sldId id="408" r:id="rId10"/>
    <p:sldId id="402" r:id="rId11"/>
    <p:sldId id="40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1639"/>
    <a:srgbClr val="E2897D"/>
    <a:srgbClr val="391652"/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2" autoAdjust="0"/>
    <p:restoredTop sz="98387" autoAdjust="0"/>
  </p:normalViewPr>
  <p:slideViewPr>
    <p:cSldViewPr snapToObjects="1">
      <p:cViewPr varScale="1">
        <p:scale>
          <a:sx n="82" d="100"/>
          <a:sy n="82" d="100"/>
        </p:scale>
        <p:origin x="1507" y="72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A</a:t>
            </a:r>
            <a:r>
              <a:rPr lang="en-US" dirty="0"/>
              <a:t>11</a:t>
            </a:r>
            <a:r>
              <a:rPr lang="sr-Latn-RS" dirty="0"/>
              <a:t> – </a:t>
            </a:r>
            <a:r>
              <a:rPr lang="en-US" dirty="0" err="1"/>
              <a:t>Stabla</a:t>
            </a:r>
            <a:r>
              <a:rPr lang="en-US" dirty="0"/>
              <a:t> (1.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544215"/>
            <a:ext cx="7772400" cy="2726755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/>
              <a:t>dr </a:t>
            </a:r>
            <a:r>
              <a:rPr lang="en-US" b="1" dirty="0"/>
              <a:t>Dra</a:t>
            </a:r>
            <a:r>
              <a:rPr lang="sr-Latn-RS" b="1" dirty="0"/>
              <a:t>ž</a:t>
            </a:r>
            <a:r>
              <a:rPr lang="en-US" b="1" dirty="0" err="1"/>
              <a:t>en</a:t>
            </a:r>
            <a:r>
              <a:rPr lang="en-US" b="1" dirty="0"/>
              <a:t> Br</a:t>
            </a:r>
            <a:r>
              <a:rPr lang="sr-Latn-RS" b="1" dirty="0"/>
              <a:t>đanin	</a:t>
            </a:r>
            <a:r>
              <a:rPr lang="sr-Latn-RS" dirty="0"/>
              <a:t>(drazen</a:t>
            </a:r>
            <a:r>
              <a:rPr lang="en-US" dirty="0"/>
              <a:t>.</a:t>
            </a:r>
            <a:r>
              <a:rPr lang="en-US" dirty="0" err="1"/>
              <a:t>brdjanin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Goran Banjac	</a:t>
            </a:r>
            <a:r>
              <a:rPr lang="sr-Latn-RS" dirty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Danijela </a:t>
            </a:r>
            <a:r>
              <a:rPr lang="en-US" b="1" dirty="0" err="1"/>
              <a:t>Banjac</a:t>
            </a:r>
            <a:r>
              <a:rPr lang="sr-Latn-RS" b="1" dirty="0"/>
              <a:t>	</a:t>
            </a:r>
            <a:r>
              <a:rPr lang="sr-Latn-RS" dirty="0"/>
              <a:t>(danijela.</a:t>
            </a:r>
            <a:r>
              <a:rPr lang="en-US" dirty="0" err="1"/>
              <a:t>banjac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BA" b="1" dirty="0"/>
              <a:t>Bojan Bulatović</a:t>
            </a:r>
            <a:r>
              <a:rPr lang="sr-Latn-RS" b="1" dirty="0"/>
              <a:t>	</a:t>
            </a:r>
            <a:r>
              <a:rPr lang="sr-Latn-RS" dirty="0"/>
              <a:t>(bojan.bulatovic@etf.unibl.org)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BA" dirty="0"/>
              <a:t>	(nikola.obradovic@</a:t>
            </a:r>
            <a:r>
              <a:rPr lang="sr-Latn-RS" dirty="0"/>
              <a:t>etf.unibl.org</a:t>
            </a:r>
            <a:r>
              <a:rPr lang="sr-Latn-BA" dirty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Aleksandar Keleč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sr-Latn-RS" b="1" i="1" dirty="0"/>
              <a:t>Dragiša Stjepanović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en-US" b="1" i="1" dirty="0" err="1"/>
              <a:t>Dragana</a:t>
            </a:r>
            <a:r>
              <a:rPr lang="en-US" b="1" i="1" dirty="0"/>
              <a:t> Vola</a:t>
            </a:r>
            <a:r>
              <a:rPr lang="sr-Latn-BA" b="1" i="1" dirty="0"/>
              <a:t>š</a:t>
            </a:r>
            <a:endParaRPr lang="en-US" b="1" i="1" dirty="0"/>
          </a:p>
          <a:p>
            <a:pPr>
              <a:tabLst>
                <a:tab pos="1943100" algn="l"/>
              </a:tabLst>
            </a:pPr>
            <a:endParaRPr lang="en-US" dirty="0"/>
          </a:p>
          <a:p>
            <a:pPr>
              <a:tabLst>
                <a:tab pos="1943100" algn="l"/>
              </a:tabLst>
            </a:pPr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202</a:t>
            </a:r>
            <a:r>
              <a:rPr lang="en-US" dirty="0"/>
              <a:t>3</a:t>
            </a:r>
            <a:r>
              <a:rPr lang="sr-Latn-R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BINARNA STABLA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7782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kopiraj_stablo(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*kopija =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kopija = novi_c_stablo(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-&gt;i_stablo);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kopija-&gt;lijevi = kopiraj_stablo(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kopija-&gt;desni = kopiraj_stablo(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kopija;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2968140"/>
            <a:ext cx="87782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*korijen = novi_c_stablo(10), *kopija;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korijen-&gt;lijevi = novi_c_stablo(5);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korijen-&gt;lijevi-&gt;lijevi = novi_c_stablo(1);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korijen-&gt;lijevi-&gt;desni = novi_c_stablo(8);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korijen-&gt;lijevi-&gt;desni-&gt;lijevi = novi_c_stablo(6);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korijen-&gt;lijevi-&gt;desni-&gt;desni = novi_c_stablo(4);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korijen-&gt;desni = novi_c_stablo(3);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korijen-&gt;desni-&gt;desni = novi_c_stablo(9);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korijen-&gt;desni-&gt;desni-&gt;lijevi = novi_c_stablo(2);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"Stablo (preorder):"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preorder(korijen);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"\nStablo (inorder):"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inorder(korijen);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kopija = kopiraj_stablo(korijen);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"\nKopija (inorder):"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inorder(kopija);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brisi_stablo(korijen);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brisi_stablo(kopija);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0405" y="5195630"/>
            <a:ext cx="4454980" cy="116463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>
                <a:latin typeface="Consolas" pitchFamily="49" charset="0"/>
                <a:cs typeface="Consolas" pitchFamily="49" charset="0"/>
              </a:rPr>
              <a:t>Stablo (preorder): 10 5 1 8 6 4 3 9 2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Stablo (inorder): 1 5 6 8 4 10 3 2 9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Kopija (inorder): 1 5 6 8 4 10 3 2 9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U prvi zadatak sa prezentacije dodati funkciju koja omogućava pretragu binarnog stabla, pa u glavnom programu ilustrovati rad sa implementiranom funkcijom.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U prvi zadatak sa prezentacije dodati funkciju koja računa i vraća sumu vrijednosti svih listova, pa u glavnom programu ilustrovati rad sa implementiranom funkcijom.</a:t>
            </a:r>
            <a:endParaRPr lang="en-US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U prvi zadatak sa prezentacije dodati funkciju koja računa i vraća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ukupan broj lijevih podstabala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, pa u glavnom programu ilustrovati rad sa implementiranom funkcijom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U prvi zadatak sa prezentacije dodati funkciju koja računa i vraća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ukupan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broj desnih podstabala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, pa u glavnom programu ilustrovati rad sa implementiranom funkcijom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sz="1800" b="1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Modifikovati prvi zadatak sa prezentacije tako da informacioni sadržaj čvora binarnog stabla predstavljaju podaci o studentu. Podaci koji se vode o studentu su: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broj indeksa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prosječna ocjena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Modifikovati prvi zadatak sa prezentacije tako da je omogućeno da informacioni sadržaj čvora binarnog stabla bude proizvoljnog tipa.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U drugi zadatak sa prezentacije dodati funkciju koja ispisuje sadržaj stabla u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postorder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redoslijedu obilaska (iterativna realizacija), pa u glavnom programu ilustrovati rad sa implementiranom funkcijom.</a:t>
            </a:r>
            <a:endParaRPr lang="sr-Latn-R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BINARNA STABLA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479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treba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tip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reprezentuje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čvor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binarnog stabla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(informacioni sadržaj treba da bude cijeli broj),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dodaje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lijev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og sina zadatom čvoru,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dodaje desnog sina zadatom čvoru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funkciju koja briše zadati čvor iz stabla,</a:t>
            </a:r>
            <a:endParaRPr lang="sr-Latn-RS" sz="16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briše stablo,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funkciju koja ispisuje sadržaj stabla u </a:t>
            </a:r>
            <a:r>
              <a:rPr lang="sr-Latn-RS" b="1" i="1" dirty="0">
                <a:solidFill>
                  <a:schemeClr val="tx2">
                    <a:lumMod val="75000"/>
                  </a:schemeClr>
                </a:solidFill>
              </a:rPr>
              <a:t>preorder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redoslijedu obilaska,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ispisuje sadržaj stabla u </a:t>
            </a:r>
            <a:r>
              <a:rPr lang="sr-Latn-RS" b="1" i="1" dirty="0">
                <a:solidFill>
                  <a:schemeClr val="tx2">
                    <a:lumMod val="75000"/>
                  </a:schemeClr>
                </a:solidFill>
              </a:rPr>
              <a:t>inorder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redoslijedu obilaska,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ispisuje sadržaj stabla u </a:t>
            </a:r>
            <a:r>
              <a:rPr lang="sr-Latn-RS" b="1" i="1" dirty="0">
                <a:solidFill>
                  <a:schemeClr val="tx2">
                    <a:lumMod val="75000"/>
                  </a:schemeClr>
                </a:solidFill>
              </a:rPr>
              <a:t>postorder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redoslijedu obilaska,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računa i vraća ukupan broj čvorova stabla,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računa i vraća sumu vr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ij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ednosti svih čvorova stabla,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računa i vraća ukupan broj listova stabla,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računa i vraća dubinu stabla,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glavnom programu ilustrovati rad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sa binarnim stablom tj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. definisanim funkcijama.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BINARNA STABLA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info;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*roditelj, *lijevi, *desni; 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pomocna funkcija - kreiranje novog cvora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novi_cvor(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novi-&gt;roditelj = novi-&gt;lijevi = novi-&gt;desni = 0;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novi-&gt;info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dodaj_lijevi(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novi_cvor(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novi-&gt;lijevi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novi-&gt;lijevi-&gt;roditelj = novi;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 novi;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novi-&gt;roditelj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dodaj_desni(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novi_cvor(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info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novi-&gt;desni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novi-&gt;desni-&gt;roditelj = novi;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= novi;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novi-&gt;roditelj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BINARNA STABLA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397581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preorder(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 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preorder(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preorder(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inorder(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 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inorder(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inorder(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postorder(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 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postorder(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postorder(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6784" y="1032757"/>
            <a:ext cx="468721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broj_cvorova(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broj_cvorova(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 + 1 +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broj_cvorova(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suma(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suma(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 +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 +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suma(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broj_listova(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== 0 &amp;&amp;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== 0)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broj_listova(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 +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broj_listova(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dubina(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dl = dubina(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dd = dubina(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 + (dl &gt; dd ? dl : dd);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BINARNA STABLA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brisi_cvor(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*roditelj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-&gt;roditelj;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(roditelj == 0)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(roditelj-&gt;lijevi ==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roditelj-&gt;lijevi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roditelj-&gt;desni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-&gt;lijevi-&gt;roditelj = roditelj;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(roditelj == 0)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(roditelj-&gt;lijevi ==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roditelj-&gt;lijevi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roditelj-&gt;desni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-&gt;desni-&gt;roditelj = roditelj;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-&gt;info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-&gt;lijevi-&gt;info;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brisi_cvor(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brisi_stablo(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BINARNA STABLA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*korijen = novi_cvor(10), *c1, *c2, *c3, *c4, *c5;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c1 = dodaj_lijevi(korijen, 5);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c3 = dodaj_lijevi(c1, 3);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c2 = dodaj_desni(c1, 11);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dodaj_lijevi(c2, 8);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c4 = dodaj_desni(c1, 4);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c5 = c1 = dodaj_desni(korijen, 6);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dodaj_lijevi(c1, 7);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c2 = dodaj_desni(c1, 12);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dodaj_desni(c1, 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dodaj_lijevi(c2, 1);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dodaj_desni(c2, 9);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"Stablo (preorder):"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preorder(korijen);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"\nStablo (inorder):"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inorder(korijen);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"\nStablo (postorder):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postorder(korijen);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"\nBroj cvorova: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broj_cvorova(korijen));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"\nSuma: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suma(korijen));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"\nBroj listova: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broj_listova(korijen));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"\nDubina stabla: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dubina(korijen));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"\nStablo (inorder nakon brisanja %d):"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c3-&gt;info);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brisi_cvor(&amp;korijen, c3);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inorder(korijen);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"\nStablo (inorder nakon brisanja %d):"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c4-&gt;info);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brisi_cvor(&amp;korijen, c4);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inorder(korijen);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"\nStablo (inorder nakon brisanja %d):"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c5-&gt;info);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brisi_cvor(&amp;korijen, c5);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inorder(korijen);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"\nStablo (inorder nakon brisanja %d):"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korijen-&gt;info);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brisi_cvor(&amp;korijen, korijen);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inorder(korijen);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brisi_stablo(korijen);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3220" y="3352190"/>
            <a:ext cx="7307900" cy="300807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Stablo (preorder): 10 5 3 4 11 8 6 7 2 12 1 9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Stablo (inorder): 3 5 4 8 11 10 7 6 2 1 12 9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Stablo (postorder): 3 8 11 4 5 7 1 9 12 2 6 10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Broj cvorova: 12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Suma: 78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Broj listova: 5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Dubina stabla: 5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Stablo (inorder nakon brisanja 3): 5 4 8 11 10 7 6 2 1 12 9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Stablo (inorder nakon brisanja 4): 5 8 11 10 7 6 2 1 12 9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Stablo (inorder nakon brisanja 6): 5 8 11 10 7 2 1 12 9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Stablo (inorder nakon brisanja 10): 8 11 5 7 2 1 12 9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BINARNA STABLA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2905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program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treba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efinisati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tip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reprezentuje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čvor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binarnog stabla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(informacioni sadržaj treba da bude cijeli broj),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ispisuje sadržaj stabla u </a:t>
            </a:r>
            <a:r>
              <a:rPr lang="sr-Latn-RS" b="1" i="1" dirty="0">
                <a:solidFill>
                  <a:schemeClr val="tx2">
                    <a:lumMod val="75000"/>
                  </a:schemeClr>
                </a:solidFill>
              </a:rPr>
              <a:t>preorder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redoslijedu obilaska (iterativna realizacija),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definisati funkciju koja ispisuje sadržaj stabla u </a:t>
            </a:r>
            <a:r>
              <a:rPr lang="sr-Latn-RS" b="1" i="1" dirty="0">
                <a:solidFill>
                  <a:schemeClr val="tx2">
                    <a:lumMod val="75000"/>
                  </a:schemeClr>
                </a:solidFill>
              </a:rPr>
              <a:t>inorder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redoslijedu obilaska (iterativna realizacija),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kreira kopiju stabla,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glavnom programu ilustrovati rad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sa definisanim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funkcijama.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BINARNA STABLA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i_stablo;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*lijevi, *desni; 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*i_stek;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*sljedeci; 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novi_c_stablo(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novi-&gt;lijevi = novi-&gt;desni = 0;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novi-&gt;i_stablo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novi_c_stek(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0;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novi-&gt;i_stek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novi_c_stek(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12645" y="4479854"/>
            <a:ext cx="36484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pop(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*stari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*i = stari-&gt;i_stek;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ptos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stari-&gt;sljedeci;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free(stari);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BINARNA STABLA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Stabla</a:t>
            </a:r>
            <a:r>
              <a:rPr lang="en-US" dirty="0"/>
              <a:t> (</a:t>
            </a:r>
            <a:r>
              <a:rPr lang="sr-Latn-BA" dirty="0"/>
              <a:t>1</a:t>
            </a:r>
            <a:r>
              <a:rPr lang="en-US" dirty="0"/>
              <a:t>. </a:t>
            </a:r>
            <a:r>
              <a:rPr lang="en-US" dirty="0" err="1"/>
              <a:t>dio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sr-Latn-BA"/>
              <a:t>1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439826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preorder(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*tos = 0;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push(&amp;tos,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(tos)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sljedeci = pop(&amp;tos);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(sljedeci)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sljedeci-&gt;i_stablo);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(sljedeci-&gt;desni)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push(&amp;tos, sljedeci-&gt;desni);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sljedeci = sljedeci-&gt;lijevi;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6695" y="1032757"/>
            <a:ext cx="42355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inorder(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kraj = 0;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C_STEK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*tos = 0;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*sljedeci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(!kraj)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(sljedeci)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push(&amp;tos, sljedeci);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sljedeci = sljedeci-&gt;lijevi;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(tos)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sljedeci = pop(&amp;tos);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sljedeci-&gt;i_stablo);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sljedeci = sljedeci-&gt;desni;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sr-Latn-RS" sz="1400" b="1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kraj = 1;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56" y="4478507"/>
            <a:ext cx="454093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brisi_stablo(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C_STABLO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brisi_stablo(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korijen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8560</TotalTime>
  <Words>2771</Words>
  <Application>Microsoft Office PowerPoint</Application>
  <PresentationFormat>On-screen Show (4:3)</PresentationFormat>
  <Paragraphs>314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Wingdings</vt:lpstr>
      <vt:lpstr>Office Theme</vt:lpstr>
      <vt:lpstr>PROGRAMIRANJE II</vt:lpstr>
      <vt:lpstr>BINARNA STABLA</vt:lpstr>
      <vt:lpstr>BINARNA STABLA</vt:lpstr>
      <vt:lpstr>BINARNA STABLA</vt:lpstr>
      <vt:lpstr>BINARNA STABLA</vt:lpstr>
      <vt:lpstr>BINARNA STABLA</vt:lpstr>
      <vt:lpstr>BINARNA STABLA</vt:lpstr>
      <vt:lpstr>BINARNA STABLA</vt:lpstr>
      <vt:lpstr>BINARNA STABLA</vt:lpstr>
      <vt:lpstr>BINARNA STABLA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Bojan Bulatovic</cp:lastModifiedBy>
  <cp:revision>1286</cp:revision>
  <dcterms:created xsi:type="dcterms:W3CDTF">2006-08-16T00:00:00Z</dcterms:created>
  <dcterms:modified xsi:type="dcterms:W3CDTF">2023-05-08T05:45:12Z</dcterms:modified>
</cp:coreProperties>
</file>