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9" r:id="rId2"/>
    <p:sldId id="433" r:id="rId3"/>
    <p:sldId id="432" r:id="rId4"/>
    <p:sldId id="434" r:id="rId5"/>
    <p:sldId id="435" r:id="rId6"/>
    <p:sldId id="387" r:id="rId7"/>
    <p:sldId id="408" r:id="rId8"/>
    <p:sldId id="406" r:id="rId9"/>
    <p:sldId id="436" r:id="rId10"/>
    <p:sldId id="437" r:id="rId11"/>
    <p:sldId id="438" r:id="rId12"/>
    <p:sldId id="439" r:id="rId13"/>
    <p:sldId id="440" r:id="rId14"/>
    <p:sldId id="443" r:id="rId15"/>
    <p:sldId id="444" r:id="rId16"/>
    <p:sldId id="441" r:id="rId17"/>
    <p:sldId id="423" r:id="rId18"/>
    <p:sldId id="44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5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1639"/>
    <a:srgbClr val="E2897D"/>
    <a:srgbClr val="391652"/>
    <a:srgbClr val="6F008A"/>
    <a:srgbClr val="A31515"/>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12" autoAdjust="0"/>
    <p:restoredTop sz="98387" autoAdjust="0"/>
  </p:normalViewPr>
  <p:slideViewPr>
    <p:cSldViewPr snapToObjects="1">
      <p:cViewPr varScale="1">
        <p:scale>
          <a:sx n="79" d="100"/>
          <a:sy n="79" d="100"/>
        </p:scale>
        <p:origin x="1613" y="62"/>
      </p:cViewPr>
      <p:guideLst>
        <p:guide orient="horz" pos="3353"/>
        <p:guide pos="2880"/>
      </p:guideLst>
    </p:cSldViewPr>
  </p:slideViewPr>
  <p:notesTextViewPr>
    <p:cViewPr>
      <p:scale>
        <a:sx n="100" d="100"/>
        <a:sy n="100" d="100"/>
      </p:scale>
      <p:origin x="0" y="0"/>
    </p:cViewPr>
  </p:notesTextViewPr>
  <p:sorterViewPr>
    <p:cViewPr>
      <p:scale>
        <a:sx n="66" d="100"/>
        <a:sy n="66" d="100"/>
      </p:scale>
      <p:origin x="0" y="0"/>
    </p:cViewPr>
  </p:sorter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3F6195-2D21-4430-98F9-D0C0974578AC}" type="datetimeFigureOut">
              <a:rPr lang="en-US" smtClean="0"/>
              <a:pPr/>
              <a:t>5/22/2023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6EF0F2-23DF-4901-9AEF-0D671259DEE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142999"/>
          </a:xfrm>
        </p:spPr>
        <p:txBody>
          <a:bodyPr anchor="b" anchorCtr="0"/>
          <a:lstStyle>
            <a:lvl1pPr>
              <a:defRPr b="1">
                <a:solidFill>
                  <a:schemeClr val="tx2">
                    <a:lumMod val="50000"/>
                  </a:schemeClr>
                </a:solidFill>
              </a:defRPr>
            </a:lvl1pPr>
          </a:lstStyle>
          <a:p>
            <a:r>
              <a:rPr lang="en-US" dirty="0"/>
              <a:t>Click to edit Master title style</a:t>
            </a:r>
          </a:p>
        </p:txBody>
      </p:sp>
      <p:sp>
        <p:nvSpPr>
          <p:cNvPr id="3" name="Subtitle 2"/>
          <p:cNvSpPr>
            <a:spLocks noGrp="1"/>
          </p:cNvSpPr>
          <p:nvPr>
            <p:ph type="subTitle" idx="1"/>
          </p:nvPr>
        </p:nvSpPr>
        <p:spPr>
          <a:xfrm>
            <a:off x="685800" y="2734733"/>
            <a:ext cx="7772400" cy="1066800"/>
          </a:xfrm>
        </p:spPr>
        <p:txBody>
          <a:bodyPr anchor="ctr" anchorCtr="0"/>
          <a:lstStyle>
            <a:lvl1pPr marL="0" indent="0" algn="ctr">
              <a:buNone/>
              <a:defRPr b="0">
                <a:ln>
                  <a:solidFill>
                    <a:schemeClr val="accent1">
                      <a:lumMod val="75000"/>
                    </a:schemeClr>
                  </a:solidFill>
                </a:ln>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7" name="Picture 19"/>
          <p:cNvPicPr>
            <a:picLocks noChangeAspect="1" noChangeArrowheads="1"/>
          </p:cNvPicPr>
          <p:nvPr userDrawn="1"/>
        </p:nvPicPr>
        <p:blipFill>
          <a:blip r:embed="rId2" cstate="print"/>
          <a:srcRect/>
          <a:stretch>
            <a:fillRect/>
          </a:stretch>
        </p:blipFill>
        <p:spPr bwMode="auto">
          <a:xfrm>
            <a:off x="0" y="0"/>
            <a:ext cx="9144000" cy="1019175"/>
          </a:xfrm>
          <a:prstGeom prst="rect">
            <a:avLst/>
          </a:prstGeom>
          <a:noFill/>
          <a:ln w="9525">
            <a:noFill/>
            <a:miter lim="800000"/>
            <a:headEnd/>
            <a:tailEnd/>
          </a:ln>
        </p:spPr>
      </p:pic>
      <p:sp>
        <p:nvSpPr>
          <p:cNvPr id="9" name="Text Placeholder 8"/>
          <p:cNvSpPr>
            <a:spLocks noGrp="1"/>
          </p:cNvSpPr>
          <p:nvPr>
            <p:ph type="body" sz="quarter" idx="10" hasCustomPrompt="1"/>
          </p:nvPr>
        </p:nvSpPr>
        <p:spPr>
          <a:xfrm>
            <a:off x="685800" y="4366153"/>
            <a:ext cx="7772400" cy="1444628"/>
          </a:xfrm>
        </p:spPr>
        <p:txBody>
          <a:bodyPr>
            <a:noAutofit/>
          </a:bodyPr>
          <a:lstStyle>
            <a:lvl1pPr algn="l">
              <a:spcBef>
                <a:spcPts val="300"/>
              </a:spcBef>
              <a:buNone/>
              <a:defRPr sz="1800" baseline="0"/>
            </a:lvl1pPr>
          </a:lstStyle>
          <a:p>
            <a:pPr lvl="0"/>
            <a:r>
              <a:rPr lang="en-US" dirty="0"/>
              <a:t>Click to edit Authors</a:t>
            </a:r>
          </a:p>
        </p:txBody>
      </p:sp>
      <p:sp>
        <p:nvSpPr>
          <p:cNvPr id="11" name="Text Placeholder 10"/>
          <p:cNvSpPr>
            <a:spLocks noGrp="1"/>
          </p:cNvSpPr>
          <p:nvPr>
            <p:ph type="body" sz="quarter" idx="11" hasCustomPrompt="1"/>
          </p:nvPr>
        </p:nvSpPr>
        <p:spPr>
          <a:xfrm>
            <a:off x="685800" y="6375400"/>
            <a:ext cx="7772400" cy="381000"/>
          </a:xfrm>
        </p:spPr>
        <p:txBody>
          <a:bodyPr>
            <a:noAutofit/>
          </a:bodyPr>
          <a:lstStyle>
            <a:lvl1pPr algn="ctr">
              <a:buNone/>
              <a:defRPr sz="2000" b="1" baseline="0"/>
            </a:lvl1pPr>
          </a:lstStyle>
          <a:p>
            <a:pPr lvl="0"/>
            <a:r>
              <a:rPr lang="en-US" dirty="0"/>
              <a:t>Click to edit Year</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Liste (2. dio)</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Liste (2. dio)</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3000" y="12700"/>
            <a:ext cx="7818120" cy="914400"/>
          </a:xfrm>
        </p:spPr>
        <p:txBody>
          <a:bodyPr>
            <a:normAutofit/>
          </a:bodyPr>
          <a:lstStyle>
            <a:lvl1pPr algn="l">
              <a:defRPr sz="3600" b="1">
                <a:solidFill>
                  <a:schemeClr val="tx2">
                    <a:lumMod val="75000"/>
                  </a:schemeClr>
                </a:solidFill>
              </a:defRPr>
            </a:lvl1pPr>
          </a:lstStyle>
          <a:p>
            <a:r>
              <a:rPr lang="en-US" dirty="0"/>
              <a:t>Click to edit Master title</a:t>
            </a:r>
          </a:p>
        </p:txBody>
      </p:sp>
      <p:sp>
        <p:nvSpPr>
          <p:cNvPr id="3" name="Content Placeholder 2"/>
          <p:cNvSpPr>
            <a:spLocks noGrp="1"/>
          </p:cNvSpPr>
          <p:nvPr>
            <p:ph idx="1"/>
          </p:nvPr>
        </p:nvSpPr>
        <p:spPr>
          <a:xfrm>
            <a:off x="182880" y="1079858"/>
            <a:ext cx="8778240" cy="5334000"/>
          </a:xfrm>
        </p:spPr>
        <p:txBody>
          <a:bodyPr/>
          <a:lstStyle>
            <a:lvl3pPr>
              <a:buFont typeface="Wingdings" pitchFamily="2" charset="2"/>
              <a:buChar char="§"/>
              <a:defRPr/>
            </a:lvl3pPr>
            <a:lvl4pPr>
              <a:buFont typeface="Courier New" pitchFamily="49" charset="0"/>
              <a:buChar char="o"/>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183356" y="6496844"/>
            <a:ext cx="8321040" cy="320040"/>
          </a:xfrm>
        </p:spPr>
        <p:txBody>
          <a:bodyPr tIns="0" rIns="0" bIns="0"/>
          <a:lstStyle>
            <a:lvl1pPr algn="l">
              <a:defRPr b="1" i="1"/>
            </a:lvl1pPr>
          </a:lstStyle>
          <a:p>
            <a:r>
              <a:rPr lang="en-US"/>
              <a:t>Liste (2. dio)</a:t>
            </a:r>
          </a:p>
        </p:txBody>
      </p:sp>
      <p:sp>
        <p:nvSpPr>
          <p:cNvPr id="6" name="Slide Number Placeholder 5"/>
          <p:cNvSpPr>
            <a:spLocks noGrp="1"/>
          </p:cNvSpPr>
          <p:nvPr>
            <p:ph type="sldNum" sz="quarter" idx="12"/>
          </p:nvPr>
        </p:nvSpPr>
        <p:spPr>
          <a:xfrm>
            <a:off x="8503920" y="6496844"/>
            <a:ext cx="457200" cy="320040"/>
          </a:xfrm>
        </p:spPr>
        <p:txBody>
          <a:bodyPr lIns="0" tIns="0" rIns="0" bIns="0"/>
          <a:lstStyle>
            <a:lvl1pPr algn="r">
              <a:defRPr b="1"/>
            </a:lvl1pPr>
          </a:lstStyle>
          <a:p>
            <a:fld id="{B6F15528-21DE-4FAA-801E-634DDDAF4B2B}" type="slidenum">
              <a:rPr lang="en-US" smtClean="0"/>
              <a:pPr/>
              <a:t>‹#›</a:t>
            </a:fld>
            <a:endParaRPr lang="en-US"/>
          </a:p>
        </p:txBody>
      </p:sp>
      <p:cxnSp>
        <p:nvCxnSpPr>
          <p:cNvPr id="7" name="Straight Connector 6"/>
          <p:cNvCxnSpPr/>
          <p:nvPr userDrawn="1"/>
        </p:nvCxnSpPr>
        <p:spPr>
          <a:xfrm>
            <a:off x="0" y="992725"/>
            <a:ext cx="9144000" cy="1587"/>
          </a:xfrm>
          <a:prstGeom prst="line">
            <a:avLst/>
          </a:prstGeom>
          <a:ln w="57150">
            <a:solidFill>
              <a:schemeClr val="tx2">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0" y="6465351"/>
            <a:ext cx="9144000" cy="1587"/>
          </a:xfrm>
          <a:prstGeom prst="line">
            <a:avLst/>
          </a:prstGeom>
          <a:ln w="19050">
            <a:solidFill>
              <a:schemeClr val="accent1">
                <a:lumMod val="75000"/>
              </a:schemeClr>
            </a:solidFill>
          </a:ln>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82880" y="254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11" name="Text Placeholder 10"/>
          <p:cNvSpPr>
            <a:spLocks noGrp="1"/>
          </p:cNvSpPr>
          <p:nvPr>
            <p:ph type="body" sz="quarter" idx="13" hasCustomPrompt="1"/>
          </p:nvPr>
        </p:nvSpPr>
        <p:spPr>
          <a:xfrm>
            <a:off x="182880" y="27432"/>
            <a:ext cx="914400" cy="914400"/>
          </a:xfrm>
          <a:solidFill>
            <a:schemeClr val="accent1">
              <a:lumMod val="75000"/>
            </a:schemeClr>
          </a:solidFill>
          <a:ln>
            <a:solidFill>
              <a:schemeClr val="tx2">
                <a:lumMod val="75000"/>
              </a:schemeClr>
            </a:solidFill>
          </a:ln>
        </p:spPr>
        <p:txBody>
          <a:bodyPr lIns="0" tIns="0" rIns="0" bIns="0" anchor="ctr" anchorCtr="0">
            <a:normAutofit/>
          </a:bodyPr>
          <a:lstStyle>
            <a:lvl1pPr algn="ctr">
              <a:buNone/>
              <a:defRPr sz="3600" b="1">
                <a:solidFill>
                  <a:schemeClr val="bg1"/>
                </a:solidFill>
              </a:defRPr>
            </a:lvl1pPr>
          </a:lstStyle>
          <a:p>
            <a:pPr lvl="0"/>
            <a:r>
              <a:rPr lang="sr-Latn-RS" dirty="0"/>
              <a:t>A0X</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Liste (2. dio)</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Liste (2. dio)</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Liste (2. dio)</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Liste (2. dio)</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Liste (2. dio)</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Liste (2. dio)</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Liste (2. dio)</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Liste (2. dio)</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PROGRAMIRANJE II</a:t>
            </a:r>
          </a:p>
        </p:txBody>
      </p:sp>
      <p:sp>
        <p:nvSpPr>
          <p:cNvPr id="3" name="Subtitle 2"/>
          <p:cNvSpPr>
            <a:spLocks noGrp="1"/>
          </p:cNvSpPr>
          <p:nvPr>
            <p:ph type="subTitle" idx="1"/>
          </p:nvPr>
        </p:nvSpPr>
        <p:spPr/>
        <p:txBody>
          <a:bodyPr/>
          <a:lstStyle/>
          <a:p>
            <a:r>
              <a:rPr lang="sr-Latn-RS" dirty="0"/>
              <a:t>A</a:t>
            </a:r>
            <a:r>
              <a:rPr lang="en-US" dirty="0"/>
              <a:t>13</a:t>
            </a:r>
            <a:r>
              <a:rPr lang="sr-Latn-RS" dirty="0"/>
              <a:t> – </a:t>
            </a:r>
            <a:r>
              <a:rPr lang="en-US" dirty="0" err="1"/>
              <a:t>Grafovi</a:t>
            </a:r>
            <a:endParaRPr lang="en-US" dirty="0"/>
          </a:p>
        </p:txBody>
      </p:sp>
      <p:sp>
        <p:nvSpPr>
          <p:cNvPr id="4" name="Text Placeholder 3"/>
          <p:cNvSpPr>
            <a:spLocks noGrp="1"/>
          </p:cNvSpPr>
          <p:nvPr>
            <p:ph type="body" sz="quarter" idx="10"/>
          </p:nvPr>
        </p:nvSpPr>
        <p:spPr>
          <a:xfrm>
            <a:off x="685800" y="3621026"/>
            <a:ext cx="7772400" cy="2754374"/>
          </a:xfrm>
        </p:spPr>
        <p:txBody>
          <a:bodyPr/>
          <a:lstStyle/>
          <a:p>
            <a:pPr>
              <a:tabLst>
                <a:tab pos="1943100" algn="l"/>
              </a:tabLst>
            </a:pPr>
            <a:r>
              <a:rPr lang="sr-Latn-RS" b="1" dirty="0"/>
              <a:t>dr </a:t>
            </a:r>
            <a:r>
              <a:rPr lang="en-US" b="1" dirty="0"/>
              <a:t>Dra</a:t>
            </a:r>
            <a:r>
              <a:rPr lang="sr-Latn-RS" b="1" dirty="0"/>
              <a:t>ž</a:t>
            </a:r>
            <a:r>
              <a:rPr lang="en-US" b="1" dirty="0" err="1"/>
              <a:t>en</a:t>
            </a:r>
            <a:r>
              <a:rPr lang="en-US" b="1" dirty="0"/>
              <a:t> Br</a:t>
            </a:r>
            <a:r>
              <a:rPr lang="sr-Latn-RS" b="1" dirty="0"/>
              <a:t>đanin	</a:t>
            </a:r>
            <a:r>
              <a:rPr lang="sr-Latn-RS" dirty="0"/>
              <a:t>(drazen</a:t>
            </a:r>
            <a:r>
              <a:rPr lang="en-US" dirty="0"/>
              <a:t>.</a:t>
            </a:r>
            <a:r>
              <a:rPr lang="en-US" dirty="0" err="1"/>
              <a:t>brdjanin</a:t>
            </a:r>
            <a:r>
              <a:rPr lang="sr-Latn-RS" dirty="0"/>
              <a:t>@etf.unibl.org)</a:t>
            </a:r>
          </a:p>
          <a:p>
            <a:pPr>
              <a:tabLst>
                <a:tab pos="1943100" algn="l"/>
              </a:tabLst>
            </a:pPr>
            <a:r>
              <a:rPr lang="sr-Latn-RS" b="1" dirty="0"/>
              <a:t>Goran Banjac	</a:t>
            </a:r>
            <a:r>
              <a:rPr lang="sr-Latn-RS" dirty="0"/>
              <a:t>(goran.banjac@etf.unibl.org)</a:t>
            </a:r>
          </a:p>
          <a:p>
            <a:pPr>
              <a:tabLst>
                <a:tab pos="1943100" algn="l"/>
              </a:tabLst>
            </a:pPr>
            <a:r>
              <a:rPr lang="sr-Latn-RS" b="1" dirty="0"/>
              <a:t>Danijela </a:t>
            </a:r>
            <a:r>
              <a:rPr lang="en-US" b="1" dirty="0" err="1"/>
              <a:t>Banjac</a:t>
            </a:r>
            <a:r>
              <a:rPr lang="sr-Latn-RS" b="1" dirty="0"/>
              <a:t>	</a:t>
            </a:r>
            <a:r>
              <a:rPr lang="sr-Latn-RS" dirty="0"/>
              <a:t>(danijela.</a:t>
            </a:r>
            <a:r>
              <a:rPr lang="en-US" dirty="0" err="1"/>
              <a:t>banjac</a:t>
            </a:r>
            <a:r>
              <a:rPr lang="sr-Latn-RS" dirty="0"/>
              <a:t>@etf.unibl.org)</a:t>
            </a:r>
          </a:p>
          <a:p>
            <a:pPr>
              <a:tabLst>
                <a:tab pos="1943100" algn="l"/>
              </a:tabLst>
            </a:pPr>
            <a:r>
              <a:rPr lang="sr-Latn-BA" b="1" dirty="0"/>
              <a:t>Bojan Bulatović</a:t>
            </a:r>
            <a:r>
              <a:rPr lang="sr-Latn-RS" b="1" dirty="0"/>
              <a:t>	</a:t>
            </a:r>
            <a:r>
              <a:rPr lang="sr-Latn-RS" dirty="0"/>
              <a:t>(bojan.bulatovic@etf.unibl.org)</a:t>
            </a:r>
            <a:endParaRPr lang="en-US" dirty="0"/>
          </a:p>
          <a:p>
            <a:pPr>
              <a:tabLst>
                <a:tab pos="1943100" algn="l"/>
              </a:tabLst>
            </a:pPr>
            <a:r>
              <a:rPr lang="en-US" b="1" dirty="0"/>
              <a:t>Nikola </a:t>
            </a:r>
            <a:r>
              <a:rPr lang="en-US" b="1" dirty="0" err="1"/>
              <a:t>Obradovi</a:t>
            </a:r>
            <a:r>
              <a:rPr lang="sr-Latn-BA" b="1" dirty="0"/>
              <a:t>ć</a:t>
            </a:r>
            <a:r>
              <a:rPr lang="sr-Latn-BA" dirty="0"/>
              <a:t>	(nikola.obradovic@</a:t>
            </a:r>
            <a:r>
              <a:rPr lang="sr-Latn-RS" dirty="0"/>
              <a:t>etf.unibl.org</a:t>
            </a:r>
            <a:r>
              <a:rPr lang="sr-Latn-BA" dirty="0"/>
              <a:t>) </a:t>
            </a:r>
          </a:p>
          <a:p>
            <a:pPr>
              <a:tabLst>
                <a:tab pos="1943100" algn="l"/>
              </a:tabLst>
            </a:pPr>
            <a:r>
              <a:rPr lang="sr-Latn-BA" b="1" i="1" dirty="0"/>
              <a:t>Igor Ševo</a:t>
            </a:r>
          </a:p>
          <a:p>
            <a:pPr>
              <a:tabLst>
                <a:tab pos="1943100" algn="l"/>
              </a:tabLst>
            </a:pPr>
            <a:r>
              <a:rPr lang="sr-Latn-BA" b="1" i="1" dirty="0"/>
              <a:t>Aleksandar Keleč</a:t>
            </a:r>
            <a:endParaRPr lang="en-US" b="1" i="1" dirty="0"/>
          </a:p>
          <a:p>
            <a:pPr>
              <a:tabLst>
                <a:tab pos="1943100" algn="l"/>
              </a:tabLst>
            </a:pPr>
            <a:r>
              <a:rPr lang="sr-Latn-RS" b="1" i="1" dirty="0"/>
              <a:t>Dragiša Stjepanović</a:t>
            </a:r>
            <a:endParaRPr lang="en-US" b="1" i="1" dirty="0"/>
          </a:p>
          <a:p>
            <a:pPr>
              <a:tabLst>
                <a:tab pos="1943100" algn="l"/>
              </a:tabLst>
            </a:pPr>
            <a:r>
              <a:rPr lang="en-US" b="1" i="1" dirty="0" err="1"/>
              <a:t>Dragana</a:t>
            </a:r>
            <a:r>
              <a:rPr lang="en-US" b="1" i="1" dirty="0"/>
              <a:t> Vola</a:t>
            </a:r>
            <a:r>
              <a:rPr lang="sr-Latn-BA" b="1" i="1" dirty="0"/>
              <a:t>š</a:t>
            </a:r>
            <a:endParaRPr lang="en-US" b="1" i="1" dirty="0"/>
          </a:p>
        </p:txBody>
      </p:sp>
      <p:sp>
        <p:nvSpPr>
          <p:cNvPr id="5" name="Text Placeholder 4"/>
          <p:cNvSpPr>
            <a:spLocks noGrp="1"/>
          </p:cNvSpPr>
          <p:nvPr>
            <p:ph type="body" sz="quarter" idx="11"/>
          </p:nvPr>
        </p:nvSpPr>
        <p:spPr/>
        <p:txBody>
          <a:bodyPr/>
          <a:lstStyle/>
          <a:p>
            <a:r>
              <a:rPr lang="en-US" dirty="0"/>
              <a:t>2023</a:t>
            </a:r>
            <a:r>
              <a:rPr lang="sr-Latn-RS" dirty="0"/>
              <a: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GRAFOVI</a:t>
            </a:r>
          </a:p>
        </p:txBody>
      </p:sp>
      <p:sp>
        <p:nvSpPr>
          <p:cNvPr id="4" name="Footer Placeholder 3"/>
          <p:cNvSpPr>
            <a:spLocks noGrp="1"/>
          </p:cNvSpPr>
          <p:nvPr>
            <p:ph type="ftr" sz="quarter" idx="11"/>
          </p:nvPr>
        </p:nvSpPr>
        <p:spPr/>
        <p:txBody>
          <a:bodyPr/>
          <a:lstStyle/>
          <a:p>
            <a:r>
              <a:rPr lang="en-US" dirty="0"/>
              <a:t>G</a:t>
            </a:r>
            <a:r>
              <a:rPr lang="sr-Latn-BA" dirty="0"/>
              <a:t>rafovi</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6" name="Text Placeholder 5"/>
          <p:cNvSpPr>
            <a:spLocks noGrp="1"/>
          </p:cNvSpPr>
          <p:nvPr>
            <p:ph type="body" sz="quarter" idx="13"/>
          </p:nvPr>
        </p:nvSpPr>
        <p:spPr/>
        <p:txBody>
          <a:bodyPr/>
          <a:lstStyle/>
          <a:p>
            <a:r>
              <a:rPr lang="en-US" dirty="0"/>
              <a:t>A</a:t>
            </a:r>
            <a:r>
              <a:rPr lang="sr-Latn-BA" dirty="0"/>
              <a:t>1</a:t>
            </a:r>
            <a:r>
              <a:rPr lang="en-US" dirty="0"/>
              <a:t>3</a:t>
            </a:r>
          </a:p>
        </p:txBody>
      </p:sp>
      <p:sp>
        <p:nvSpPr>
          <p:cNvPr id="12" name="Rectangle 11"/>
          <p:cNvSpPr/>
          <p:nvPr/>
        </p:nvSpPr>
        <p:spPr>
          <a:xfrm>
            <a:off x="365756" y="1047890"/>
            <a:ext cx="8778244" cy="5693866"/>
          </a:xfrm>
          <a:prstGeom prst="rect">
            <a:avLst/>
          </a:prstGeom>
        </p:spPr>
        <p:txBody>
          <a:bodyPr wrap="square">
            <a:spAutoFit/>
          </a:bodyPr>
          <a:lstStyle/>
          <a:p>
            <a:r>
              <a:rPr lang="sr-Latn-BA" sz="1400" b="1" dirty="0">
                <a:solidFill>
                  <a:srgbClr val="0000FF"/>
                </a:solidFill>
                <a:highlight>
                  <a:srgbClr val="FFFFFF"/>
                </a:highlight>
                <a:latin typeface="Consolas"/>
              </a:rPr>
              <a:t>#include</a:t>
            </a:r>
            <a:r>
              <a:rPr lang="sr-Latn-BA" sz="1400" b="1" dirty="0">
                <a:solidFill>
                  <a:srgbClr val="000000"/>
                </a:solidFill>
                <a:highlight>
                  <a:srgbClr val="FFFFFF"/>
                </a:highlight>
                <a:latin typeface="Consolas"/>
              </a:rPr>
              <a:t> </a:t>
            </a:r>
            <a:r>
              <a:rPr lang="sr-Latn-BA" sz="1400" b="1" dirty="0">
                <a:solidFill>
                  <a:srgbClr val="A31515"/>
                </a:solidFill>
                <a:highlight>
                  <a:srgbClr val="FFFFFF"/>
                </a:highlight>
                <a:latin typeface="Consolas"/>
              </a:rPr>
              <a:t>&lt;stdio.h&gt;</a:t>
            </a:r>
            <a:endParaRPr lang="sr-Latn-BA" sz="1400" b="1" dirty="0">
              <a:solidFill>
                <a:srgbClr val="000000"/>
              </a:solidFill>
              <a:highlight>
                <a:srgbClr val="FFFFFF"/>
              </a:highlight>
              <a:latin typeface="Consolas"/>
            </a:endParaRPr>
          </a:p>
          <a:p>
            <a:r>
              <a:rPr lang="sr-Latn-BA" sz="1400" b="1" dirty="0">
                <a:solidFill>
                  <a:srgbClr val="0000FF"/>
                </a:solidFill>
                <a:highlight>
                  <a:srgbClr val="FFFFFF"/>
                </a:highlight>
                <a:latin typeface="Consolas"/>
              </a:rPr>
              <a:t>#include</a:t>
            </a:r>
            <a:r>
              <a:rPr lang="sr-Latn-BA" sz="1400" b="1" dirty="0">
                <a:solidFill>
                  <a:srgbClr val="000000"/>
                </a:solidFill>
                <a:highlight>
                  <a:srgbClr val="FFFFFF"/>
                </a:highlight>
                <a:latin typeface="Consolas"/>
              </a:rPr>
              <a:t> </a:t>
            </a:r>
            <a:r>
              <a:rPr lang="sr-Latn-BA" sz="1400" b="1" dirty="0">
                <a:solidFill>
                  <a:srgbClr val="A31515"/>
                </a:solidFill>
                <a:highlight>
                  <a:srgbClr val="FFFFFF"/>
                </a:highlight>
                <a:latin typeface="Consolas"/>
              </a:rPr>
              <a:t>&lt;stdlib.h&gt;</a:t>
            </a:r>
            <a:endParaRPr lang="sr-Latn-BA" sz="1400" b="1" dirty="0">
              <a:solidFill>
                <a:srgbClr val="000000"/>
              </a:solidFill>
              <a:highlight>
                <a:srgbClr val="FFFFFF"/>
              </a:highlight>
              <a:latin typeface="Consolas"/>
            </a:endParaRPr>
          </a:p>
          <a:p>
            <a:r>
              <a:rPr lang="sr-Latn-BA" sz="1400" b="1" dirty="0">
                <a:solidFill>
                  <a:srgbClr val="0000FF"/>
                </a:solidFill>
                <a:highlight>
                  <a:srgbClr val="FFFFFF"/>
                </a:highlight>
                <a:latin typeface="Consolas"/>
              </a:rPr>
              <a:t>#include</a:t>
            </a:r>
            <a:r>
              <a:rPr lang="sr-Latn-BA" sz="1400" b="1" dirty="0">
                <a:solidFill>
                  <a:srgbClr val="000000"/>
                </a:solidFill>
                <a:highlight>
                  <a:srgbClr val="FFFFFF"/>
                </a:highlight>
                <a:latin typeface="Consolas"/>
              </a:rPr>
              <a:t> </a:t>
            </a:r>
            <a:r>
              <a:rPr lang="sr-Latn-BA" sz="1400" b="1" dirty="0">
                <a:solidFill>
                  <a:srgbClr val="A31515"/>
                </a:solidFill>
                <a:highlight>
                  <a:srgbClr val="FFFFFF"/>
                </a:highlight>
                <a:latin typeface="Consolas"/>
              </a:rPr>
              <a:t>&lt;math.h&gt;</a:t>
            </a:r>
            <a:endParaRPr lang="sr-Latn-BA" sz="1400" b="1" dirty="0">
              <a:solidFill>
                <a:srgbClr val="000000"/>
              </a:solidFill>
              <a:highlight>
                <a:srgbClr val="FFFFFF"/>
              </a:highlight>
              <a:latin typeface="Consolas"/>
            </a:endParaRPr>
          </a:p>
          <a:p>
            <a:r>
              <a:rPr lang="sr-Latn-BA" sz="1400" b="1" dirty="0">
                <a:solidFill>
                  <a:srgbClr val="0000FF"/>
                </a:solidFill>
                <a:highlight>
                  <a:srgbClr val="FFFFFF"/>
                </a:highlight>
                <a:latin typeface="Consolas"/>
              </a:rPr>
              <a:t>#define</a:t>
            </a:r>
            <a:r>
              <a:rPr lang="sr-Latn-BA" sz="1400" b="1" dirty="0">
                <a:solidFill>
                  <a:srgbClr val="000000"/>
                </a:solidFill>
                <a:highlight>
                  <a:srgbClr val="FFFFFF"/>
                </a:highlight>
                <a:latin typeface="Consolas"/>
              </a:rPr>
              <a:t> </a:t>
            </a:r>
            <a:r>
              <a:rPr lang="sr-Latn-BA" sz="1400" b="1" dirty="0">
                <a:solidFill>
                  <a:srgbClr val="6F008A"/>
                </a:solidFill>
                <a:highlight>
                  <a:srgbClr val="FFFFFF"/>
                </a:highlight>
                <a:latin typeface="Consolas"/>
              </a:rPr>
              <a:t>MAX</a:t>
            </a:r>
            <a:r>
              <a:rPr lang="sr-Latn-BA" sz="1400" b="1" dirty="0">
                <a:solidFill>
                  <a:srgbClr val="000000"/>
                </a:solidFill>
                <a:highlight>
                  <a:srgbClr val="FFFFFF"/>
                </a:highlight>
                <a:latin typeface="Consolas"/>
              </a:rPr>
              <a:t> 10</a:t>
            </a:r>
          </a:p>
          <a:p>
            <a:endParaRPr lang="sr-Latn-BA" sz="1400" b="1" dirty="0">
              <a:solidFill>
                <a:srgbClr val="000000"/>
              </a:solidFill>
              <a:highlight>
                <a:srgbClr val="FFFFFF"/>
              </a:highlight>
              <a:latin typeface="Consolas"/>
            </a:endParaRPr>
          </a:p>
          <a:p>
            <a:r>
              <a:rPr lang="sr-Latn-BA" sz="1400" b="1" dirty="0">
                <a:solidFill>
                  <a:srgbClr val="0000FF"/>
                </a:solidFill>
                <a:highlight>
                  <a:srgbClr val="FFFFFF"/>
                </a:highlight>
                <a:latin typeface="Consolas"/>
              </a:rPr>
              <a:t>typedef</a:t>
            </a:r>
            <a:r>
              <a:rPr lang="sr-Latn-BA" sz="1400" b="1" dirty="0">
                <a:solidFill>
                  <a:srgbClr val="000000"/>
                </a:solidFill>
                <a:highlight>
                  <a:srgbClr val="FFFFFF"/>
                </a:highlight>
                <a:latin typeface="Consolas"/>
              </a:rPr>
              <a:t> </a:t>
            </a:r>
            <a:r>
              <a:rPr lang="sr-Latn-BA" sz="1400" b="1" dirty="0">
                <a:solidFill>
                  <a:srgbClr val="0000FF"/>
                </a:solidFill>
                <a:highlight>
                  <a:srgbClr val="FFFFFF"/>
                </a:highlight>
                <a:latin typeface="Consolas"/>
              </a:rPr>
              <a:t>struct</a:t>
            </a:r>
            <a:r>
              <a:rPr lang="sr-Latn-BA" sz="1400" b="1" dirty="0">
                <a:solidFill>
                  <a:srgbClr val="000000"/>
                </a:solidFill>
                <a:highlight>
                  <a:srgbClr val="FFFFFF"/>
                </a:highlight>
                <a:latin typeface="Consolas"/>
              </a:rPr>
              <a:t> </a:t>
            </a:r>
            <a:r>
              <a:rPr lang="sr-Latn-BA" sz="1400" b="1" dirty="0">
                <a:solidFill>
                  <a:srgbClr val="2B91AF"/>
                </a:solidFill>
                <a:highlight>
                  <a:srgbClr val="FFFFFF"/>
                </a:highlight>
                <a:latin typeface="Consolas"/>
              </a:rPr>
              <a:t>g</a:t>
            </a:r>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int</a:t>
            </a:r>
            <a:r>
              <a:rPr lang="sr-Latn-BA" sz="1400" b="1" dirty="0">
                <a:solidFill>
                  <a:srgbClr val="000000"/>
                </a:solidFill>
                <a:highlight>
                  <a:srgbClr val="FFFFFF"/>
                </a:highlight>
                <a:latin typeface="Consolas"/>
              </a:rPr>
              <a:t> n;</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double</a:t>
            </a:r>
            <a:r>
              <a:rPr lang="sr-Latn-BA" sz="1400" b="1" dirty="0">
                <a:solidFill>
                  <a:srgbClr val="000000"/>
                </a:solidFill>
                <a:highlight>
                  <a:srgbClr val="FFFFFF"/>
                </a:highlight>
                <a:latin typeface="Consolas"/>
              </a:rPr>
              <a:t> nodes[</a:t>
            </a:r>
            <a:r>
              <a:rPr lang="sr-Latn-BA" sz="1400" b="1" dirty="0">
                <a:solidFill>
                  <a:srgbClr val="6F008A"/>
                </a:solidFill>
                <a:highlight>
                  <a:srgbClr val="FFFFFF"/>
                </a:highlight>
                <a:latin typeface="Consolas"/>
              </a:rPr>
              <a:t>MAX</a:t>
            </a:r>
            <a:r>
              <a:rPr lang="sr-Latn-BA" sz="1400" b="1" dirty="0">
                <a:solidFill>
                  <a:srgbClr val="000000"/>
                </a:solidFill>
                <a:highlight>
                  <a:srgbClr val="FFFFFF"/>
                </a:highlight>
                <a:latin typeface="Consolas"/>
              </a:rPr>
              <a:t>];</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double</a:t>
            </a:r>
            <a:r>
              <a:rPr lang="sr-Latn-BA" sz="1400" b="1" dirty="0">
                <a:solidFill>
                  <a:srgbClr val="000000"/>
                </a:solidFill>
                <a:highlight>
                  <a:srgbClr val="FFFFFF"/>
                </a:highlight>
                <a:latin typeface="Consolas"/>
              </a:rPr>
              <a:t> ms[</a:t>
            </a:r>
            <a:r>
              <a:rPr lang="sr-Latn-BA" sz="1400" b="1" dirty="0">
                <a:solidFill>
                  <a:srgbClr val="6F008A"/>
                </a:solidFill>
                <a:highlight>
                  <a:srgbClr val="FFFFFF"/>
                </a:highlight>
                <a:latin typeface="Consolas"/>
              </a:rPr>
              <a:t>MAX</a:t>
            </a:r>
            <a:r>
              <a:rPr lang="sr-Latn-BA" sz="1400" b="1" dirty="0">
                <a:solidFill>
                  <a:srgbClr val="000000"/>
                </a:solidFill>
                <a:highlight>
                  <a:srgbClr val="FFFFFF"/>
                </a:highlight>
                <a:latin typeface="Consolas"/>
              </a:rPr>
              <a:t>][</a:t>
            </a:r>
            <a:r>
              <a:rPr lang="sr-Latn-BA" sz="1400" b="1" dirty="0">
                <a:solidFill>
                  <a:srgbClr val="6F008A"/>
                </a:solidFill>
                <a:highlight>
                  <a:srgbClr val="FFFFFF"/>
                </a:highlight>
                <a:latin typeface="Consolas"/>
              </a:rPr>
              <a:t>MAX</a:t>
            </a:r>
            <a:r>
              <a:rPr lang="sr-Latn-BA" sz="1400" b="1" dirty="0">
                <a:solidFill>
                  <a:srgbClr val="000000"/>
                </a:solidFill>
                <a:highlight>
                  <a:srgbClr val="FFFFFF"/>
                </a:highlight>
                <a:latin typeface="Consolas"/>
              </a:rPr>
              <a:t>];</a:t>
            </a:r>
          </a:p>
          <a:p>
            <a:r>
              <a:rPr lang="sr-Latn-BA" sz="1400" b="1" dirty="0">
                <a:solidFill>
                  <a:srgbClr val="000000"/>
                </a:solidFill>
                <a:highlight>
                  <a:srgbClr val="FFFFFF"/>
                </a:highlight>
                <a:latin typeface="Consolas"/>
              </a:rPr>
              <a:t>} </a:t>
            </a:r>
            <a:r>
              <a:rPr lang="sr-Latn-BA" sz="1400" b="1" dirty="0">
                <a:solidFill>
                  <a:srgbClr val="2B91AF"/>
                </a:solidFill>
                <a:highlight>
                  <a:srgbClr val="FFFFFF"/>
                </a:highlight>
                <a:latin typeface="Consolas"/>
              </a:rPr>
              <a:t>GRAF</a:t>
            </a:r>
            <a:r>
              <a:rPr lang="sr-Latn-BA" sz="1400" b="1" dirty="0">
                <a:solidFill>
                  <a:srgbClr val="000000"/>
                </a:solidFill>
                <a:highlight>
                  <a:srgbClr val="FFFFFF"/>
                </a:highlight>
                <a:latin typeface="Consolas"/>
              </a:rPr>
              <a:t>;</a:t>
            </a:r>
          </a:p>
          <a:p>
            <a:endParaRPr lang="sr-Latn-BA" sz="1400" b="1" dirty="0">
              <a:solidFill>
                <a:srgbClr val="000000"/>
              </a:solidFill>
              <a:highlight>
                <a:srgbClr val="FFFFFF"/>
              </a:highlight>
              <a:latin typeface="Consolas"/>
            </a:endParaRPr>
          </a:p>
          <a:p>
            <a:r>
              <a:rPr lang="sr-Latn-BA" sz="1400" b="1" dirty="0">
                <a:solidFill>
                  <a:srgbClr val="0000FF"/>
                </a:solidFill>
                <a:highlight>
                  <a:srgbClr val="FFFFFF"/>
                </a:highlight>
                <a:latin typeface="Consolas"/>
              </a:rPr>
              <a:t>double</a:t>
            </a:r>
            <a:r>
              <a:rPr lang="sr-Latn-BA" sz="1400" b="1" dirty="0">
                <a:solidFill>
                  <a:srgbClr val="000000"/>
                </a:solidFill>
                <a:highlight>
                  <a:srgbClr val="FFFFFF"/>
                </a:highlight>
                <a:latin typeface="Consolas"/>
              </a:rPr>
              <a:t> t_sin(</a:t>
            </a:r>
            <a:r>
              <a:rPr lang="sr-Latn-BA" sz="1400" b="1" dirty="0">
                <a:solidFill>
                  <a:srgbClr val="0000FF"/>
                </a:solidFill>
                <a:highlight>
                  <a:srgbClr val="FFFFFF"/>
                </a:highlight>
                <a:latin typeface="Consolas"/>
              </a:rPr>
              <a:t>double</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x</a:t>
            </a:r>
            <a:r>
              <a:rPr lang="sr-Latn-BA" sz="1400" b="1" dirty="0">
                <a:solidFill>
                  <a:srgbClr val="000000"/>
                </a:solidFill>
                <a:highlight>
                  <a:srgbClr val="FFFFFF"/>
                </a:highlight>
                <a:latin typeface="Consolas"/>
              </a:rPr>
              <a:t>){</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return</a:t>
            </a:r>
            <a:r>
              <a:rPr lang="sr-Latn-BA" sz="1400" b="1" dirty="0">
                <a:solidFill>
                  <a:srgbClr val="000000"/>
                </a:solidFill>
                <a:highlight>
                  <a:srgbClr val="FFFFFF"/>
                </a:highlight>
                <a:latin typeface="Consolas"/>
              </a:rPr>
              <a:t> sin(</a:t>
            </a:r>
            <a:r>
              <a:rPr lang="sr-Latn-BA" sz="1400" b="1" dirty="0">
                <a:solidFill>
                  <a:srgbClr val="808080"/>
                </a:solidFill>
                <a:highlight>
                  <a:srgbClr val="FFFFFF"/>
                </a:highlight>
                <a:latin typeface="Consolas"/>
              </a:rPr>
              <a:t>x</a:t>
            </a:r>
            <a:r>
              <a:rPr lang="sr-Latn-BA" sz="1400" b="1" dirty="0">
                <a:solidFill>
                  <a:srgbClr val="000000"/>
                </a:solidFill>
                <a:highlight>
                  <a:srgbClr val="FFFFFF"/>
                </a:highlight>
                <a:latin typeface="Consolas"/>
              </a:rPr>
              <a:t>);</a:t>
            </a:r>
          </a:p>
          <a:p>
            <a:r>
              <a:rPr lang="sr-Latn-BA" sz="1400" b="1" dirty="0">
                <a:solidFill>
                  <a:srgbClr val="000000"/>
                </a:solidFill>
                <a:highlight>
                  <a:srgbClr val="FFFFFF"/>
                </a:highlight>
                <a:latin typeface="Consolas"/>
              </a:rPr>
              <a:t>}</a:t>
            </a:r>
          </a:p>
          <a:p>
            <a:endParaRPr lang="sr-Latn-BA" sz="1400" b="1" dirty="0">
              <a:solidFill>
                <a:srgbClr val="000000"/>
              </a:solidFill>
              <a:highlight>
                <a:srgbClr val="FFFFFF"/>
              </a:highlight>
              <a:latin typeface="Consolas"/>
            </a:endParaRPr>
          </a:p>
          <a:p>
            <a:r>
              <a:rPr lang="sr-Latn-BA" sz="1400" b="1" dirty="0">
                <a:solidFill>
                  <a:srgbClr val="0000FF"/>
                </a:solidFill>
                <a:highlight>
                  <a:srgbClr val="FFFFFF"/>
                </a:highlight>
                <a:latin typeface="Consolas"/>
              </a:rPr>
              <a:t>double</a:t>
            </a:r>
            <a:r>
              <a:rPr lang="sr-Latn-BA" sz="1400" b="1" dirty="0">
                <a:solidFill>
                  <a:srgbClr val="000000"/>
                </a:solidFill>
                <a:highlight>
                  <a:srgbClr val="FFFFFF"/>
                </a:highlight>
                <a:latin typeface="Consolas"/>
              </a:rPr>
              <a:t> t_cos(</a:t>
            </a:r>
            <a:r>
              <a:rPr lang="sr-Latn-BA" sz="1400" b="1" dirty="0">
                <a:solidFill>
                  <a:srgbClr val="0000FF"/>
                </a:solidFill>
                <a:highlight>
                  <a:srgbClr val="FFFFFF"/>
                </a:highlight>
                <a:latin typeface="Consolas"/>
              </a:rPr>
              <a:t>double</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x</a:t>
            </a:r>
            <a:r>
              <a:rPr lang="sr-Latn-BA" sz="1400" b="1" dirty="0">
                <a:solidFill>
                  <a:srgbClr val="000000"/>
                </a:solidFill>
                <a:highlight>
                  <a:srgbClr val="FFFFFF"/>
                </a:highlight>
                <a:latin typeface="Consolas"/>
              </a:rPr>
              <a:t>){</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return</a:t>
            </a:r>
            <a:r>
              <a:rPr lang="sr-Latn-BA" sz="1400" b="1" dirty="0">
                <a:solidFill>
                  <a:srgbClr val="000000"/>
                </a:solidFill>
                <a:highlight>
                  <a:srgbClr val="FFFFFF"/>
                </a:highlight>
                <a:latin typeface="Consolas"/>
              </a:rPr>
              <a:t> cos(</a:t>
            </a:r>
            <a:r>
              <a:rPr lang="sr-Latn-BA" sz="1400" b="1" dirty="0">
                <a:solidFill>
                  <a:srgbClr val="808080"/>
                </a:solidFill>
                <a:highlight>
                  <a:srgbClr val="FFFFFF"/>
                </a:highlight>
                <a:latin typeface="Consolas"/>
              </a:rPr>
              <a:t>x</a:t>
            </a:r>
            <a:r>
              <a:rPr lang="sr-Latn-BA" sz="1400" b="1" dirty="0">
                <a:solidFill>
                  <a:srgbClr val="000000"/>
                </a:solidFill>
                <a:highlight>
                  <a:srgbClr val="FFFFFF"/>
                </a:highlight>
                <a:latin typeface="Consolas"/>
              </a:rPr>
              <a:t>);</a:t>
            </a:r>
          </a:p>
          <a:p>
            <a:r>
              <a:rPr lang="sr-Latn-BA" sz="1400" b="1" dirty="0">
                <a:solidFill>
                  <a:srgbClr val="000000"/>
                </a:solidFill>
                <a:highlight>
                  <a:srgbClr val="FFFFFF"/>
                </a:highlight>
                <a:latin typeface="Consolas"/>
              </a:rPr>
              <a:t>}</a:t>
            </a:r>
            <a:endParaRPr lang="en-US" sz="1400" b="1" dirty="0">
              <a:solidFill>
                <a:srgbClr val="000000"/>
              </a:solidFill>
              <a:highlight>
                <a:srgbClr val="FFFFFF"/>
              </a:highlight>
              <a:latin typeface="Consolas"/>
            </a:endParaRPr>
          </a:p>
          <a:p>
            <a:endParaRPr lang="en-US" sz="1400" b="1" dirty="0">
              <a:solidFill>
                <a:srgbClr val="000000"/>
              </a:solidFill>
              <a:highlight>
                <a:srgbClr val="FFFFFF"/>
              </a:highlight>
              <a:latin typeface="Consolas"/>
            </a:endParaRPr>
          </a:p>
          <a:p>
            <a:r>
              <a:rPr lang="sr-Latn-BA" sz="1400" b="1" dirty="0">
                <a:solidFill>
                  <a:srgbClr val="0000FF"/>
                </a:solidFill>
                <a:highlight>
                  <a:srgbClr val="FFFFFF"/>
                </a:highlight>
                <a:latin typeface="Consolas"/>
              </a:rPr>
              <a:t>double</a:t>
            </a:r>
            <a:r>
              <a:rPr lang="sr-Latn-BA" sz="1400" b="1" dirty="0">
                <a:solidFill>
                  <a:srgbClr val="000000"/>
                </a:solidFill>
                <a:highlight>
                  <a:srgbClr val="FFFFFF"/>
                </a:highlight>
                <a:latin typeface="Consolas"/>
              </a:rPr>
              <a:t> t_pow(</a:t>
            </a:r>
            <a:r>
              <a:rPr lang="sr-Latn-BA" sz="1400" b="1" dirty="0">
                <a:solidFill>
                  <a:srgbClr val="0000FF"/>
                </a:solidFill>
                <a:highlight>
                  <a:srgbClr val="FFFFFF"/>
                </a:highlight>
                <a:latin typeface="Consolas"/>
              </a:rPr>
              <a:t>double</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x</a:t>
            </a:r>
            <a:r>
              <a:rPr lang="sr-Latn-BA" sz="1400" b="1" dirty="0">
                <a:solidFill>
                  <a:srgbClr val="000000"/>
                </a:solidFill>
                <a:highlight>
                  <a:srgbClr val="FFFFFF"/>
                </a:highlight>
                <a:latin typeface="Consolas"/>
              </a:rPr>
              <a:t>){</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return</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x</a:t>
            </a:r>
            <a:r>
              <a:rPr lang="sr-Latn-BA" sz="1400" b="1" dirty="0">
                <a:solidFill>
                  <a:srgbClr val="000000"/>
                </a:solidFill>
                <a:highlight>
                  <a:srgbClr val="FFFFFF"/>
                </a:highlight>
                <a:latin typeface="Consolas"/>
              </a:rPr>
              <a:t>*</a:t>
            </a:r>
            <a:r>
              <a:rPr lang="sr-Latn-BA" sz="1400" b="1" dirty="0">
                <a:solidFill>
                  <a:srgbClr val="808080"/>
                </a:solidFill>
                <a:highlight>
                  <a:srgbClr val="FFFFFF"/>
                </a:highlight>
                <a:latin typeface="Consolas"/>
              </a:rPr>
              <a:t>x</a:t>
            </a:r>
            <a:r>
              <a:rPr lang="sr-Latn-BA" sz="1400" b="1" dirty="0">
                <a:solidFill>
                  <a:srgbClr val="000000"/>
                </a:solidFill>
                <a:highlight>
                  <a:srgbClr val="FFFFFF"/>
                </a:highlight>
                <a:latin typeface="Consolas"/>
              </a:rPr>
              <a:t>;</a:t>
            </a:r>
          </a:p>
          <a:p>
            <a:r>
              <a:rPr lang="sr-Latn-BA" sz="1400" b="1" dirty="0">
                <a:solidFill>
                  <a:srgbClr val="000000"/>
                </a:solidFill>
                <a:highlight>
                  <a:srgbClr val="FFFFFF"/>
                </a:highlight>
                <a:latin typeface="Consolas"/>
              </a:rPr>
              <a:t>}</a:t>
            </a:r>
          </a:p>
          <a:p>
            <a:r>
              <a:rPr lang="sr-Latn-BA" sz="1400" b="1" dirty="0">
                <a:solidFill>
                  <a:srgbClr val="0000FF"/>
                </a:solidFill>
                <a:highlight>
                  <a:srgbClr val="FFFFFF"/>
                </a:highlight>
                <a:latin typeface="Consolas"/>
              </a:rPr>
              <a:t>double</a:t>
            </a:r>
            <a:r>
              <a:rPr lang="sr-Latn-BA" sz="1400" b="1" dirty="0">
                <a:solidFill>
                  <a:srgbClr val="000000"/>
                </a:solidFill>
                <a:highlight>
                  <a:srgbClr val="FFFFFF"/>
                </a:highlight>
                <a:latin typeface="Consolas"/>
              </a:rPr>
              <a:t> t_sqrt(</a:t>
            </a:r>
            <a:r>
              <a:rPr lang="sr-Latn-BA" sz="1400" b="1" dirty="0">
                <a:solidFill>
                  <a:srgbClr val="0000FF"/>
                </a:solidFill>
                <a:highlight>
                  <a:srgbClr val="FFFFFF"/>
                </a:highlight>
                <a:latin typeface="Consolas"/>
              </a:rPr>
              <a:t>double</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x</a:t>
            </a:r>
            <a:r>
              <a:rPr lang="sr-Latn-BA" sz="1400" b="1" dirty="0">
                <a:solidFill>
                  <a:srgbClr val="000000"/>
                </a:solidFill>
                <a:highlight>
                  <a:srgbClr val="FFFFFF"/>
                </a:highlight>
                <a:latin typeface="Consolas"/>
              </a:rPr>
              <a:t>){</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return</a:t>
            </a:r>
            <a:r>
              <a:rPr lang="sr-Latn-BA" sz="1400" b="1" dirty="0">
                <a:solidFill>
                  <a:srgbClr val="000000"/>
                </a:solidFill>
                <a:highlight>
                  <a:srgbClr val="FFFFFF"/>
                </a:highlight>
                <a:latin typeface="Consolas"/>
              </a:rPr>
              <a:t> sqrt(</a:t>
            </a:r>
            <a:r>
              <a:rPr lang="sr-Latn-BA" sz="1400" b="1" dirty="0">
                <a:solidFill>
                  <a:srgbClr val="808080"/>
                </a:solidFill>
                <a:highlight>
                  <a:srgbClr val="FFFFFF"/>
                </a:highlight>
                <a:latin typeface="Consolas"/>
              </a:rPr>
              <a:t>x</a:t>
            </a:r>
            <a:r>
              <a:rPr lang="sr-Latn-BA" sz="1400" b="1" dirty="0">
                <a:solidFill>
                  <a:srgbClr val="000000"/>
                </a:solidFill>
                <a:highlight>
                  <a:srgbClr val="FFFFFF"/>
                </a:highlight>
                <a:latin typeface="Consolas"/>
              </a:rPr>
              <a:t>);</a:t>
            </a:r>
          </a:p>
          <a:p>
            <a:r>
              <a:rPr lang="sr-Latn-BA" sz="1400" b="1" dirty="0">
                <a:solidFill>
                  <a:srgbClr val="000000"/>
                </a:solidFill>
                <a:highlight>
                  <a:srgbClr val="FFFFFF"/>
                </a:highlight>
                <a:latin typeface="Consolas"/>
              </a:rPr>
              <a:t>}</a:t>
            </a:r>
            <a:endParaRPr lang="en-US" sz="1400" b="1" dirty="0">
              <a:solidFill>
                <a:srgbClr val="0000FF"/>
              </a:solidFill>
              <a:highlight>
                <a:srgbClr val="FFFFFF"/>
              </a:highlight>
              <a:latin typeface="Consolas"/>
            </a:endParaRPr>
          </a:p>
        </p:txBody>
      </p:sp>
      <p:sp>
        <p:nvSpPr>
          <p:cNvPr id="7" name="Rectangle 6"/>
          <p:cNvSpPr/>
          <p:nvPr/>
        </p:nvSpPr>
        <p:spPr>
          <a:xfrm>
            <a:off x="3304635" y="1047890"/>
            <a:ext cx="5530320" cy="2246769"/>
          </a:xfrm>
          <a:prstGeom prst="rect">
            <a:avLst/>
          </a:prstGeom>
        </p:spPr>
        <p:txBody>
          <a:bodyPr wrap="square">
            <a:spAutoFit/>
          </a:bodyPr>
          <a:lstStyle/>
          <a:p>
            <a:r>
              <a:rPr lang="fr-FR" sz="1400" b="1" dirty="0" err="1">
                <a:solidFill>
                  <a:srgbClr val="0000FF"/>
                </a:solidFill>
                <a:highlight>
                  <a:srgbClr val="FFFFFF"/>
                </a:highlight>
                <a:latin typeface="Consolas"/>
              </a:rPr>
              <a:t>void</a:t>
            </a:r>
            <a:r>
              <a:rPr lang="fr-FR" sz="1400" b="1" dirty="0">
                <a:solidFill>
                  <a:srgbClr val="000000"/>
                </a:solidFill>
                <a:highlight>
                  <a:srgbClr val="FFFFFF"/>
                </a:highlight>
                <a:latin typeface="Consolas"/>
              </a:rPr>
              <a:t> </a:t>
            </a:r>
            <a:r>
              <a:rPr lang="fr-FR" sz="1400" b="1" dirty="0" err="1">
                <a:solidFill>
                  <a:srgbClr val="000000"/>
                </a:solidFill>
                <a:highlight>
                  <a:srgbClr val="FFFFFF"/>
                </a:highlight>
                <a:latin typeface="Consolas"/>
              </a:rPr>
              <a:t>floyd</a:t>
            </a:r>
            <a:r>
              <a:rPr lang="fr-FR" sz="1400" b="1" dirty="0">
                <a:solidFill>
                  <a:srgbClr val="000000"/>
                </a:solidFill>
                <a:highlight>
                  <a:srgbClr val="FFFFFF"/>
                </a:highlight>
                <a:latin typeface="Consolas"/>
              </a:rPr>
              <a:t>(</a:t>
            </a:r>
            <a:r>
              <a:rPr lang="fr-FR" sz="1400" b="1" dirty="0">
                <a:solidFill>
                  <a:srgbClr val="2B91AF"/>
                </a:solidFill>
                <a:highlight>
                  <a:srgbClr val="FFFFFF"/>
                </a:highlight>
                <a:latin typeface="Consolas"/>
              </a:rPr>
              <a:t>GRAF</a:t>
            </a:r>
            <a:r>
              <a:rPr lang="fr-FR" sz="1400" b="1" dirty="0">
                <a:solidFill>
                  <a:srgbClr val="000000"/>
                </a:solidFill>
                <a:highlight>
                  <a:srgbClr val="FFFFFF"/>
                </a:highlight>
                <a:latin typeface="Consolas"/>
              </a:rPr>
              <a:t> *</a:t>
            </a:r>
            <a:r>
              <a:rPr lang="fr-FR" sz="1400" b="1" dirty="0">
                <a:solidFill>
                  <a:srgbClr val="808080"/>
                </a:solidFill>
                <a:highlight>
                  <a:srgbClr val="FFFFFF"/>
                </a:highlight>
                <a:latin typeface="Consolas"/>
              </a:rPr>
              <a:t>g</a:t>
            </a:r>
            <a:r>
              <a:rPr lang="fr-FR" sz="1400" b="1" dirty="0">
                <a:solidFill>
                  <a:srgbClr val="000000"/>
                </a:solidFill>
                <a:highlight>
                  <a:srgbClr val="FFFFFF"/>
                </a:highlight>
                <a:latin typeface="Consolas"/>
              </a:rPr>
              <a:t>, </a:t>
            </a:r>
            <a:r>
              <a:rPr lang="fr-FR" sz="1400" b="1" dirty="0">
                <a:solidFill>
                  <a:srgbClr val="0000FF"/>
                </a:solidFill>
                <a:highlight>
                  <a:srgbClr val="FFFFFF"/>
                </a:highlight>
                <a:latin typeface="Consolas"/>
              </a:rPr>
              <a:t>double</a:t>
            </a:r>
            <a:r>
              <a:rPr lang="fr-FR" sz="1400" b="1" dirty="0">
                <a:solidFill>
                  <a:srgbClr val="000000"/>
                </a:solidFill>
                <a:highlight>
                  <a:srgbClr val="FFFFFF"/>
                </a:highlight>
                <a:latin typeface="Consolas"/>
              </a:rPr>
              <a:t> </a:t>
            </a:r>
            <a:r>
              <a:rPr lang="fr-FR" sz="1400" b="1" dirty="0">
                <a:solidFill>
                  <a:srgbClr val="808080"/>
                </a:solidFill>
                <a:highlight>
                  <a:srgbClr val="FFFFFF"/>
                </a:highlight>
                <a:latin typeface="Consolas"/>
              </a:rPr>
              <a:t>d</a:t>
            </a:r>
            <a:r>
              <a:rPr lang="fr-FR" sz="1400" b="1" dirty="0">
                <a:solidFill>
                  <a:srgbClr val="000000"/>
                </a:solidFill>
                <a:highlight>
                  <a:srgbClr val="FFFFFF"/>
                </a:highlight>
                <a:latin typeface="Consolas"/>
              </a:rPr>
              <a:t>[][</a:t>
            </a:r>
            <a:r>
              <a:rPr lang="fr-FR" sz="1400" b="1" dirty="0">
                <a:solidFill>
                  <a:srgbClr val="6F008A"/>
                </a:solidFill>
                <a:highlight>
                  <a:srgbClr val="FFFFFF"/>
                </a:highlight>
                <a:latin typeface="Consolas"/>
              </a:rPr>
              <a:t>MAX</a:t>
            </a:r>
            <a:r>
              <a:rPr lang="fr-FR" sz="1400" b="1" dirty="0">
                <a:solidFill>
                  <a:srgbClr val="000000"/>
                </a:solidFill>
                <a:highlight>
                  <a:srgbClr val="FFFFFF"/>
                </a:highlight>
                <a:latin typeface="Consolas"/>
              </a:rPr>
              <a:t>], </a:t>
            </a:r>
            <a:r>
              <a:rPr lang="fr-FR" sz="1400" b="1" dirty="0" err="1">
                <a:solidFill>
                  <a:srgbClr val="0000FF"/>
                </a:solidFill>
                <a:highlight>
                  <a:srgbClr val="FFFFFF"/>
                </a:highlight>
                <a:latin typeface="Consolas"/>
              </a:rPr>
              <a:t>int</a:t>
            </a:r>
            <a:r>
              <a:rPr lang="fr-FR" sz="1400" b="1" dirty="0">
                <a:solidFill>
                  <a:srgbClr val="000000"/>
                </a:solidFill>
                <a:highlight>
                  <a:srgbClr val="FFFFFF"/>
                </a:highlight>
                <a:latin typeface="Consolas"/>
              </a:rPr>
              <a:t> </a:t>
            </a:r>
            <a:r>
              <a:rPr lang="fr-FR" sz="1400" b="1" dirty="0">
                <a:solidFill>
                  <a:srgbClr val="808080"/>
                </a:solidFill>
                <a:highlight>
                  <a:srgbClr val="FFFFFF"/>
                </a:highlight>
                <a:latin typeface="Consolas"/>
              </a:rPr>
              <a:t>t</a:t>
            </a:r>
            <a:r>
              <a:rPr lang="fr-FR" sz="1400" b="1" dirty="0">
                <a:solidFill>
                  <a:srgbClr val="000000"/>
                </a:solidFill>
                <a:highlight>
                  <a:srgbClr val="FFFFFF"/>
                </a:highlight>
                <a:latin typeface="Consolas"/>
              </a:rPr>
              <a:t>[][</a:t>
            </a:r>
            <a:r>
              <a:rPr lang="fr-FR" sz="1400" b="1" dirty="0">
                <a:solidFill>
                  <a:srgbClr val="6F008A"/>
                </a:solidFill>
                <a:highlight>
                  <a:srgbClr val="FFFFFF"/>
                </a:highlight>
                <a:latin typeface="Consolas"/>
              </a:rPr>
              <a:t>MAX</a:t>
            </a:r>
            <a:r>
              <a:rPr lang="fr-FR"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int</a:t>
            </a:r>
            <a:r>
              <a:rPr lang="sr-Latn-BA" sz="1400" b="1" dirty="0">
                <a:solidFill>
                  <a:srgbClr val="000000"/>
                </a:solidFill>
                <a:highlight>
                  <a:srgbClr val="FFFFFF"/>
                </a:highlight>
                <a:latin typeface="Consolas"/>
              </a:rPr>
              <a:t> i, j, k;</a:t>
            </a:r>
          </a:p>
          <a:p>
            <a:r>
              <a:rPr lang="nn-NO" sz="1400" b="1" dirty="0">
                <a:solidFill>
                  <a:srgbClr val="0000FF"/>
                </a:solidFill>
                <a:highlight>
                  <a:srgbClr val="FFFFFF"/>
                </a:highlight>
                <a:latin typeface="Consolas"/>
              </a:rPr>
              <a:t>  for</a:t>
            </a:r>
            <a:r>
              <a:rPr lang="nn-NO" sz="1400" b="1" dirty="0">
                <a:solidFill>
                  <a:srgbClr val="000000"/>
                </a:solidFill>
                <a:highlight>
                  <a:srgbClr val="FFFFFF"/>
                </a:highlight>
                <a:latin typeface="Consolas"/>
              </a:rPr>
              <a:t> (k = 0; k&lt;</a:t>
            </a:r>
            <a:r>
              <a:rPr lang="nn-NO" sz="1400" b="1" dirty="0">
                <a:solidFill>
                  <a:srgbClr val="808080"/>
                </a:solidFill>
                <a:highlight>
                  <a:srgbClr val="FFFFFF"/>
                </a:highlight>
                <a:latin typeface="Consolas"/>
              </a:rPr>
              <a:t>g</a:t>
            </a:r>
            <a:r>
              <a:rPr lang="nn-NO" sz="1400" b="1" dirty="0">
                <a:solidFill>
                  <a:srgbClr val="000000"/>
                </a:solidFill>
                <a:highlight>
                  <a:srgbClr val="FFFFFF"/>
                </a:highlight>
                <a:latin typeface="Consolas"/>
              </a:rPr>
              <a:t>-&gt;n; k++)</a:t>
            </a:r>
          </a:p>
          <a:p>
            <a:r>
              <a:rPr lang="nn-NO" sz="1400" b="1" dirty="0">
                <a:solidFill>
                  <a:srgbClr val="0000FF"/>
                </a:solidFill>
                <a:highlight>
                  <a:srgbClr val="FFFFFF"/>
                </a:highlight>
                <a:latin typeface="Consolas"/>
              </a:rPr>
              <a:t>    for</a:t>
            </a:r>
            <a:r>
              <a:rPr lang="nn-NO" sz="1400" b="1" dirty="0">
                <a:solidFill>
                  <a:srgbClr val="000000"/>
                </a:solidFill>
                <a:highlight>
                  <a:srgbClr val="FFFFFF"/>
                </a:highlight>
                <a:latin typeface="Consolas"/>
              </a:rPr>
              <a:t> (i = 0; i&lt;</a:t>
            </a:r>
            <a:r>
              <a:rPr lang="nn-NO" sz="1400" b="1" dirty="0">
                <a:solidFill>
                  <a:srgbClr val="808080"/>
                </a:solidFill>
                <a:highlight>
                  <a:srgbClr val="FFFFFF"/>
                </a:highlight>
                <a:latin typeface="Consolas"/>
              </a:rPr>
              <a:t>g</a:t>
            </a:r>
            <a:r>
              <a:rPr lang="nn-NO" sz="1400" b="1" dirty="0">
                <a:solidFill>
                  <a:srgbClr val="000000"/>
                </a:solidFill>
                <a:highlight>
                  <a:srgbClr val="FFFFFF"/>
                </a:highlight>
                <a:latin typeface="Consolas"/>
              </a:rPr>
              <a:t>-&gt;n; i++)</a:t>
            </a:r>
          </a:p>
          <a:p>
            <a:r>
              <a:rPr lang="da-DK" sz="1400" b="1" dirty="0">
                <a:solidFill>
                  <a:srgbClr val="0000FF"/>
                </a:solidFill>
                <a:highlight>
                  <a:srgbClr val="FFFFFF"/>
                </a:highlight>
                <a:latin typeface="Consolas"/>
              </a:rPr>
              <a:t>      for</a:t>
            </a:r>
            <a:r>
              <a:rPr lang="da-DK" sz="1400" b="1" dirty="0">
                <a:solidFill>
                  <a:srgbClr val="000000"/>
                </a:solidFill>
                <a:highlight>
                  <a:srgbClr val="FFFFFF"/>
                </a:highlight>
                <a:latin typeface="Consolas"/>
              </a:rPr>
              <a:t> (j = 0; j&lt;</a:t>
            </a:r>
            <a:r>
              <a:rPr lang="da-DK" sz="1400" b="1" dirty="0">
                <a:solidFill>
                  <a:srgbClr val="808080"/>
                </a:solidFill>
                <a:highlight>
                  <a:srgbClr val="FFFFFF"/>
                </a:highlight>
                <a:latin typeface="Consolas"/>
              </a:rPr>
              <a:t>g</a:t>
            </a:r>
            <a:r>
              <a:rPr lang="da-DK" sz="1400" b="1" dirty="0">
                <a:solidFill>
                  <a:srgbClr val="000000"/>
                </a:solidFill>
                <a:highlight>
                  <a:srgbClr val="FFFFFF"/>
                </a:highlight>
                <a:latin typeface="Consolas"/>
              </a:rPr>
              <a:t>-&gt;n; j++)</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if</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d</a:t>
            </a:r>
            <a:r>
              <a:rPr lang="sr-Latn-BA" sz="1400" b="1" dirty="0">
                <a:solidFill>
                  <a:srgbClr val="000000"/>
                </a:solidFill>
                <a:highlight>
                  <a:srgbClr val="FFFFFF"/>
                </a:highlight>
                <a:latin typeface="Consolas"/>
              </a:rPr>
              <a:t>[i][j]&gt;</a:t>
            </a:r>
            <a:r>
              <a:rPr lang="sr-Latn-BA" sz="1400" b="1" dirty="0">
                <a:solidFill>
                  <a:srgbClr val="808080"/>
                </a:solidFill>
                <a:highlight>
                  <a:srgbClr val="FFFFFF"/>
                </a:highlight>
                <a:latin typeface="Consolas"/>
              </a:rPr>
              <a:t>d</a:t>
            </a:r>
            <a:r>
              <a:rPr lang="sr-Latn-BA" sz="1400" b="1" dirty="0">
                <a:solidFill>
                  <a:srgbClr val="000000"/>
                </a:solidFill>
                <a:highlight>
                  <a:srgbClr val="FFFFFF"/>
                </a:highlight>
                <a:latin typeface="Consolas"/>
              </a:rPr>
              <a:t>[i][k] + </a:t>
            </a:r>
            <a:r>
              <a:rPr lang="sr-Latn-BA" sz="1400" b="1" dirty="0">
                <a:solidFill>
                  <a:srgbClr val="808080"/>
                </a:solidFill>
                <a:highlight>
                  <a:srgbClr val="FFFFFF"/>
                </a:highlight>
                <a:latin typeface="Consolas"/>
              </a:rPr>
              <a:t>d</a:t>
            </a:r>
            <a:r>
              <a:rPr lang="sr-Latn-BA" sz="1400" b="1" dirty="0">
                <a:solidFill>
                  <a:srgbClr val="000000"/>
                </a:solidFill>
                <a:highlight>
                  <a:srgbClr val="FFFFFF"/>
                </a:highlight>
                <a:latin typeface="Consolas"/>
              </a:rPr>
              <a:t>[k][j])</a:t>
            </a:r>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en-US" sz="1400" b="1" dirty="0">
                <a:solidFill>
                  <a:srgbClr val="808080"/>
                </a:solidFill>
                <a:highlight>
                  <a:srgbClr val="FFFFFF"/>
                </a:highlight>
                <a:latin typeface="Consolas"/>
              </a:rPr>
              <a:t>          </a:t>
            </a:r>
            <a:r>
              <a:rPr lang="sr-Latn-BA" sz="1400" b="1" dirty="0">
                <a:solidFill>
                  <a:srgbClr val="808080"/>
                </a:solidFill>
                <a:highlight>
                  <a:srgbClr val="FFFFFF"/>
                </a:highlight>
                <a:latin typeface="Consolas"/>
              </a:rPr>
              <a:t>d</a:t>
            </a:r>
            <a:r>
              <a:rPr lang="sr-Latn-BA" sz="1400" b="1" dirty="0">
                <a:solidFill>
                  <a:srgbClr val="000000"/>
                </a:solidFill>
                <a:highlight>
                  <a:srgbClr val="FFFFFF"/>
                </a:highlight>
                <a:latin typeface="Consolas"/>
              </a:rPr>
              <a:t>[i][j] = </a:t>
            </a:r>
            <a:r>
              <a:rPr lang="sr-Latn-BA" sz="1400" b="1" dirty="0">
                <a:solidFill>
                  <a:srgbClr val="808080"/>
                </a:solidFill>
                <a:highlight>
                  <a:srgbClr val="FFFFFF"/>
                </a:highlight>
                <a:latin typeface="Consolas"/>
              </a:rPr>
              <a:t>d</a:t>
            </a:r>
            <a:r>
              <a:rPr lang="sr-Latn-BA" sz="1400" b="1" dirty="0">
                <a:solidFill>
                  <a:srgbClr val="000000"/>
                </a:solidFill>
                <a:highlight>
                  <a:srgbClr val="FFFFFF"/>
                </a:highlight>
                <a:latin typeface="Consolas"/>
              </a:rPr>
              <a:t>[i][k] + </a:t>
            </a:r>
            <a:r>
              <a:rPr lang="sr-Latn-BA" sz="1400" b="1" dirty="0">
                <a:solidFill>
                  <a:srgbClr val="808080"/>
                </a:solidFill>
                <a:highlight>
                  <a:srgbClr val="FFFFFF"/>
                </a:highlight>
                <a:latin typeface="Consolas"/>
              </a:rPr>
              <a:t>d</a:t>
            </a:r>
            <a:r>
              <a:rPr lang="sr-Latn-BA" sz="1400" b="1" dirty="0">
                <a:solidFill>
                  <a:srgbClr val="000000"/>
                </a:solidFill>
                <a:highlight>
                  <a:srgbClr val="FFFFFF"/>
                </a:highlight>
                <a:latin typeface="Consolas"/>
              </a:rPr>
              <a:t>[k][j];</a:t>
            </a:r>
          </a:p>
          <a:p>
            <a:r>
              <a:rPr lang="en-US" sz="1400" b="1" dirty="0">
                <a:solidFill>
                  <a:srgbClr val="808080"/>
                </a:solidFill>
                <a:highlight>
                  <a:srgbClr val="FFFFFF"/>
                </a:highlight>
                <a:latin typeface="Consolas"/>
              </a:rPr>
              <a:t>          </a:t>
            </a:r>
            <a:r>
              <a:rPr lang="sr-Latn-BA" sz="1400" b="1" dirty="0">
                <a:solidFill>
                  <a:srgbClr val="808080"/>
                </a:solidFill>
                <a:highlight>
                  <a:srgbClr val="FFFFFF"/>
                </a:highlight>
                <a:latin typeface="Consolas"/>
              </a:rPr>
              <a:t>t</a:t>
            </a:r>
            <a:r>
              <a:rPr lang="sr-Latn-BA" sz="1400" b="1" dirty="0">
                <a:solidFill>
                  <a:srgbClr val="000000"/>
                </a:solidFill>
                <a:highlight>
                  <a:srgbClr val="FFFFFF"/>
                </a:highlight>
                <a:latin typeface="Consolas"/>
              </a:rPr>
              <a:t>[i][j] = </a:t>
            </a:r>
            <a:r>
              <a:rPr lang="sr-Latn-BA" sz="1400" b="1" dirty="0">
                <a:solidFill>
                  <a:srgbClr val="808080"/>
                </a:solidFill>
                <a:highlight>
                  <a:srgbClr val="FFFFFF"/>
                </a:highlight>
                <a:latin typeface="Consolas"/>
              </a:rPr>
              <a:t>t</a:t>
            </a:r>
            <a:r>
              <a:rPr lang="sr-Latn-BA" sz="1400" b="1" dirty="0">
                <a:solidFill>
                  <a:srgbClr val="000000"/>
                </a:solidFill>
                <a:highlight>
                  <a:srgbClr val="FFFFFF"/>
                </a:highlight>
                <a:latin typeface="Consolas"/>
              </a:rPr>
              <a:t>[k][j];</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sr-Latn-BA" sz="1400" b="1" dirty="0">
                <a:solidFill>
                  <a:srgbClr val="000000"/>
                </a:solidFill>
                <a:highlight>
                  <a:srgbClr val="FFFFFF"/>
                </a:highlight>
                <a:latin typeface="Consolas"/>
              </a:rPr>
              <a:t>}</a:t>
            </a:r>
          </a:p>
        </p:txBody>
      </p:sp>
      <p:sp>
        <p:nvSpPr>
          <p:cNvPr id="8" name="Rectangle 7"/>
          <p:cNvSpPr/>
          <p:nvPr/>
        </p:nvSpPr>
        <p:spPr>
          <a:xfrm>
            <a:off x="3343040" y="3409721"/>
            <a:ext cx="5491916" cy="2893100"/>
          </a:xfrm>
          <a:prstGeom prst="rect">
            <a:avLst/>
          </a:prstGeom>
        </p:spPr>
        <p:txBody>
          <a:bodyPr wrap="square">
            <a:spAutoFit/>
          </a:bodyPr>
          <a:lstStyle/>
          <a:p>
            <a:r>
              <a:rPr lang="fr-FR" sz="1400" b="1" dirty="0" err="1">
                <a:solidFill>
                  <a:srgbClr val="0000FF"/>
                </a:solidFill>
                <a:highlight>
                  <a:srgbClr val="FFFFFF"/>
                </a:highlight>
                <a:latin typeface="Consolas"/>
              </a:rPr>
              <a:t>void</a:t>
            </a:r>
            <a:r>
              <a:rPr lang="fr-FR" sz="1400" b="1" dirty="0">
                <a:solidFill>
                  <a:srgbClr val="000000"/>
                </a:solidFill>
                <a:highlight>
                  <a:srgbClr val="FFFFFF"/>
                </a:highlight>
                <a:latin typeface="Consolas"/>
              </a:rPr>
              <a:t> </a:t>
            </a:r>
            <a:r>
              <a:rPr lang="fr-FR" sz="1400" b="1" dirty="0" err="1">
                <a:solidFill>
                  <a:srgbClr val="000000"/>
                </a:solidFill>
                <a:highlight>
                  <a:srgbClr val="FFFFFF"/>
                </a:highlight>
                <a:latin typeface="Consolas"/>
              </a:rPr>
              <a:t>putanja</a:t>
            </a:r>
            <a:r>
              <a:rPr lang="fr-FR" sz="1400" b="1" dirty="0">
                <a:solidFill>
                  <a:srgbClr val="000000"/>
                </a:solidFill>
                <a:highlight>
                  <a:srgbClr val="FFFFFF"/>
                </a:highlight>
                <a:latin typeface="Consolas"/>
              </a:rPr>
              <a:t>(</a:t>
            </a:r>
            <a:r>
              <a:rPr lang="fr-FR" sz="1400" b="1" dirty="0" err="1">
                <a:solidFill>
                  <a:srgbClr val="0000FF"/>
                </a:solidFill>
                <a:highlight>
                  <a:srgbClr val="FFFFFF"/>
                </a:highlight>
                <a:latin typeface="Consolas"/>
              </a:rPr>
              <a:t>int</a:t>
            </a:r>
            <a:r>
              <a:rPr lang="fr-FR" sz="1400" b="1" dirty="0">
                <a:solidFill>
                  <a:srgbClr val="000000"/>
                </a:solidFill>
                <a:highlight>
                  <a:srgbClr val="FFFFFF"/>
                </a:highlight>
                <a:latin typeface="Consolas"/>
              </a:rPr>
              <a:t> </a:t>
            </a:r>
            <a:r>
              <a:rPr lang="fr-FR" sz="1400" b="1" dirty="0">
                <a:solidFill>
                  <a:srgbClr val="808080"/>
                </a:solidFill>
                <a:highlight>
                  <a:srgbClr val="FFFFFF"/>
                </a:highlight>
                <a:latin typeface="Consolas"/>
              </a:rPr>
              <a:t>i</a:t>
            </a:r>
            <a:r>
              <a:rPr lang="fr-FR" sz="1400" b="1" dirty="0">
                <a:solidFill>
                  <a:srgbClr val="000000"/>
                </a:solidFill>
                <a:highlight>
                  <a:srgbClr val="FFFFFF"/>
                </a:highlight>
                <a:latin typeface="Consolas"/>
              </a:rPr>
              <a:t>, </a:t>
            </a:r>
            <a:r>
              <a:rPr lang="fr-FR" sz="1400" b="1" dirty="0" err="1">
                <a:solidFill>
                  <a:srgbClr val="0000FF"/>
                </a:solidFill>
                <a:highlight>
                  <a:srgbClr val="FFFFFF"/>
                </a:highlight>
                <a:latin typeface="Consolas"/>
              </a:rPr>
              <a:t>int</a:t>
            </a:r>
            <a:r>
              <a:rPr lang="fr-FR" sz="1400" b="1" dirty="0">
                <a:solidFill>
                  <a:srgbClr val="000000"/>
                </a:solidFill>
                <a:highlight>
                  <a:srgbClr val="FFFFFF"/>
                </a:highlight>
                <a:latin typeface="Consolas"/>
              </a:rPr>
              <a:t> </a:t>
            </a:r>
            <a:r>
              <a:rPr lang="fr-FR" sz="1400" b="1" dirty="0">
                <a:solidFill>
                  <a:srgbClr val="808080"/>
                </a:solidFill>
                <a:highlight>
                  <a:srgbClr val="FFFFFF"/>
                </a:highlight>
                <a:latin typeface="Consolas"/>
              </a:rPr>
              <a:t>j</a:t>
            </a:r>
            <a:r>
              <a:rPr lang="fr-FR" sz="1400" b="1" dirty="0">
                <a:solidFill>
                  <a:srgbClr val="000000"/>
                </a:solidFill>
                <a:highlight>
                  <a:srgbClr val="FFFFFF"/>
                </a:highlight>
                <a:latin typeface="Consolas"/>
              </a:rPr>
              <a:t>, </a:t>
            </a:r>
            <a:r>
              <a:rPr lang="fr-FR" sz="1400" b="1" dirty="0">
                <a:solidFill>
                  <a:srgbClr val="2B91AF"/>
                </a:solidFill>
                <a:highlight>
                  <a:srgbClr val="FFFFFF"/>
                </a:highlight>
                <a:latin typeface="Consolas"/>
              </a:rPr>
              <a:t>GRAF</a:t>
            </a:r>
            <a:r>
              <a:rPr lang="fr-FR" sz="1400" b="1" dirty="0">
                <a:solidFill>
                  <a:srgbClr val="000000"/>
                </a:solidFill>
                <a:highlight>
                  <a:srgbClr val="FFFFFF"/>
                </a:highlight>
                <a:latin typeface="Consolas"/>
              </a:rPr>
              <a:t> *</a:t>
            </a:r>
            <a:r>
              <a:rPr lang="fr-FR" sz="1400" b="1" dirty="0">
                <a:solidFill>
                  <a:srgbClr val="808080"/>
                </a:solidFill>
                <a:highlight>
                  <a:srgbClr val="FFFFFF"/>
                </a:highlight>
                <a:latin typeface="Consolas"/>
              </a:rPr>
              <a:t>g</a:t>
            </a:r>
            <a:r>
              <a:rPr lang="fr-FR" sz="1400" b="1" dirty="0">
                <a:solidFill>
                  <a:srgbClr val="000000"/>
                </a:solidFill>
                <a:highlight>
                  <a:srgbClr val="FFFFFF"/>
                </a:highlight>
                <a:latin typeface="Consolas"/>
              </a:rPr>
              <a:t>, </a:t>
            </a:r>
            <a:r>
              <a:rPr lang="fr-FR" sz="1400" b="1" dirty="0" err="1">
                <a:solidFill>
                  <a:srgbClr val="0000FF"/>
                </a:solidFill>
                <a:highlight>
                  <a:srgbClr val="FFFFFF"/>
                </a:highlight>
                <a:latin typeface="Consolas"/>
              </a:rPr>
              <a:t>int</a:t>
            </a:r>
            <a:r>
              <a:rPr lang="fr-FR" sz="1400" b="1" dirty="0">
                <a:solidFill>
                  <a:srgbClr val="000000"/>
                </a:solidFill>
                <a:highlight>
                  <a:srgbClr val="FFFFFF"/>
                </a:highlight>
                <a:latin typeface="Consolas"/>
              </a:rPr>
              <a:t> </a:t>
            </a:r>
            <a:r>
              <a:rPr lang="fr-FR" sz="1400" b="1" dirty="0">
                <a:solidFill>
                  <a:srgbClr val="808080"/>
                </a:solidFill>
                <a:highlight>
                  <a:srgbClr val="FFFFFF"/>
                </a:highlight>
                <a:latin typeface="Consolas"/>
              </a:rPr>
              <a:t>t</a:t>
            </a:r>
            <a:r>
              <a:rPr lang="fr-FR" sz="1400" b="1" dirty="0">
                <a:solidFill>
                  <a:srgbClr val="000000"/>
                </a:solidFill>
                <a:highlight>
                  <a:srgbClr val="FFFFFF"/>
                </a:highlight>
                <a:latin typeface="Consolas"/>
              </a:rPr>
              <a:t>[][</a:t>
            </a:r>
            <a:r>
              <a:rPr lang="fr-FR" sz="1400" b="1" dirty="0">
                <a:solidFill>
                  <a:srgbClr val="6F008A"/>
                </a:solidFill>
                <a:highlight>
                  <a:srgbClr val="FFFFFF"/>
                </a:highlight>
                <a:latin typeface="Consolas"/>
              </a:rPr>
              <a:t>MAX</a:t>
            </a:r>
            <a:r>
              <a:rPr lang="fr-FR" sz="1400" b="1" dirty="0">
                <a:solidFill>
                  <a:srgbClr val="000000"/>
                </a:solidFill>
                <a:highlight>
                  <a:srgbClr val="FFFFFF"/>
                </a:highlight>
                <a:latin typeface="Consolas"/>
              </a:rPr>
              <a:t>], 	  		    </a:t>
            </a:r>
            <a:r>
              <a:rPr lang="fr-FR" sz="1400" b="1" dirty="0">
                <a:solidFill>
                  <a:srgbClr val="0000FF"/>
                </a:solidFill>
                <a:highlight>
                  <a:srgbClr val="FFFFFF"/>
                </a:highlight>
                <a:latin typeface="Consolas"/>
              </a:rPr>
              <a:t>double</a:t>
            </a:r>
            <a:r>
              <a:rPr lang="fr-FR" sz="1400" b="1" dirty="0">
                <a:solidFill>
                  <a:srgbClr val="000000"/>
                </a:solidFill>
                <a:highlight>
                  <a:srgbClr val="FFFFFF"/>
                </a:highlight>
                <a:latin typeface="Consolas"/>
              </a:rPr>
              <a:t>(*</a:t>
            </a:r>
            <a:r>
              <a:rPr lang="fr-FR" sz="1400" b="1" dirty="0">
                <a:solidFill>
                  <a:srgbClr val="808080"/>
                </a:solidFill>
                <a:highlight>
                  <a:srgbClr val="FFFFFF"/>
                </a:highlight>
                <a:latin typeface="Consolas"/>
              </a:rPr>
              <a:t>f</a:t>
            </a:r>
            <a:r>
              <a:rPr lang="fr-FR" sz="1400" b="1" dirty="0">
                <a:solidFill>
                  <a:srgbClr val="000000"/>
                </a:solidFill>
                <a:highlight>
                  <a:srgbClr val="FFFFFF"/>
                </a:highlight>
                <a:latin typeface="Consolas"/>
              </a:rPr>
              <a:t>)(</a:t>
            </a:r>
            <a:r>
              <a:rPr lang="fr-FR" sz="1400" b="1" dirty="0">
                <a:solidFill>
                  <a:srgbClr val="0000FF"/>
                </a:solidFill>
                <a:highlight>
                  <a:srgbClr val="FFFFFF"/>
                </a:highlight>
                <a:latin typeface="Consolas"/>
              </a:rPr>
              <a:t>double</a:t>
            </a:r>
            <a:r>
              <a:rPr lang="fr-FR" sz="1400" b="1" dirty="0">
                <a:solidFill>
                  <a:srgbClr val="000000"/>
                </a:solidFill>
                <a:highlight>
                  <a:srgbClr val="FFFFFF"/>
                </a:highlight>
                <a:latin typeface="Consolas"/>
              </a:rPr>
              <a:t>)) </a:t>
            </a:r>
          </a:p>
          <a:p>
            <a:r>
              <a:rPr lang="sr-Latn-BA" sz="1400" b="1" dirty="0">
                <a:solidFill>
                  <a:srgbClr val="000000"/>
                </a:solidFill>
                <a:highlight>
                  <a:srgbClr val="FFFFFF"/>
                </a:highlight>
                <a:latin typeface="Consolas"/>
              </a:rPr>
              <a:t>{</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if</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i</a:t>
            </a:r>
            <a:r>
              <a:rPr lang="sr-Latn-BA" sz="1400" b="1" dirty="0">
                <a:solidFill>
                  <a:srgbClr val="000000"/>
                </a:solidFill>
                <a:highlight>
                  <a:srgbClr val="FFFFFF"/>
                </a:highlight>
                <a:latin typeface="Consolas"/>
              </a:rPr>
              <a:t> == </a:t>
            </a:r>
            <a:r>
              <a:rPr lang="sr-Latn-BA" sz="1400" b="1" dirty="0">
                <a:solidFill>
                  <a:srgbClr val="808080"/>
                </a:solidFill>
                <a:highlight>
                  <a:srgbClr val="FFFFFF"/>
                </a:highlight>
                <a:latin typeface="Consolas"/>
              </a:rPr>
              <a:t>j</a:t>
            </a:r>
            <a:r>
              <a:rPr lang="sr-Latn-BA" sz="1400" b="1" dirty="0">
                <a:solidFill>
                  <a:srgbClr val="000000"/>
                </a:solidFill>
                <a:highlight>
                  <a:srgbClr val="FFFFFF"/>
                </a:highlight>
                <a:latin typeface="Consolas"/>
              </a:rPr>
              <a:t>)</a:t>
            </a:r>
            <a:endParaRPr lang="en-US" sz="1400" b="1" dirty="0">
              <a:solidFill>
                <a:srgbClr val="000000"/>
              </a:solidFill>
              <a:highlight>
                <a:srgbClr val="FFFFFF"/>
              </a:highlight>
              <a:latin typeface="Consolas"/>
            </a:endParaRPr>
          </a:p>
          <a:p>
            <a:r>
              <a:rPr lang="sr-Latn-BA" sz="1400" b="1" dirty="0">
                <a:solidFill>
                  <a:srgbClr val="000000"/>
                </a:solidFill>
                <a:highlight>
                  <a:srgbClr val="FFFFFF"/>
                </a:highlight>
                <a:latin typeface="Consolas"/>
              </a:rPr>
              <a:t> </a:t>
            </a:r>
            <a:r>
              <a:rPr lang="en-US" sz="1400" b="1" dirty="0">
                <a:solidFill>
                  <a:srgbClr val="000000"/>
                </a:solidFill>
                <a:highlight>
                  <a:srgbClr val="FFFFFF"/>
                </a:highlight>
                <a:latin typeface="Consolas"/>
              </a:rPr>
              <a:t>   </a:t>
            </a:r>
            <a:r>
              <a:rPr lang="nn-NO" sz="1400" b="1" dirty="0">
                <a:solidFill>
                  <a:srgbClr val="000000"/>
                </a:solidFill>
                <a:highlight>
                  <a:srgbClr val="FFFFFF"/>
                </a:highlight>
                <a:latin typeface="Consolas"/>
              </a:rPr>
              <a:t>printf(</a:t>
            </a:r>
            <a:r>
              <a:rPr lang="nn-NO" sz="1400" b="1" dirty="0">
                <a:solidFill>
                  <a:srgbClr val="A31515"/>
                </a:solidFill>
                <a:highlight>
                  <a:srgbClr val="FFFFFF"/>
                </a:highlight>
                <a:latin typeface="Consolas"/>
              </a:rPr>
              <a:t>"%.2lf "</a:t>
            </a:r>
            <a:r>
              <a:rPr lang="nn-NO" sz="1400" b="1" dirty="0">
                <a:solidFill>
                  <a:srgbClr val="000000"/>
                </a:solidFill>
                <a:highlight>
                  <a:srgbClr val="FFFFFF"/>
                </a:highlight>
                <a:latin typeface="Consolas"/>
              </a:rPr>
              <a:t>, (*</a:t>
            </a:r>
            <a:r>
              <a:rPr lang="nn-NO" sz="1400" b="1" dirty="0">
                <a:solidFill>
                  <a:srgbClr val="808080"/>
                </a:solidFill>
                <a:highlight>
                  <a:srgbClr val="FFFFFF"/>
                </a:highlight>
                <a:latin typeface="Consolas"/>
              </a:rPr>
              <a:t>f</a:t>
            </a:r>
            <a:r>
              <a:rPr lang="nn-NO" sz="1400" b="1" dirty="0">
                <a:solidFill>
                  <a:srgbClr val="000000"/>
                </a:solidFill>
                <a:highlight>
                  <a:srgbClr val="FFFFFF"/>
                </a:highlight>
                <a:latin typeface="Consolas"/>
              </a:rPr>
              <a:t>)(</a:t>
            </a:r>
            <a:r>
              <a:rPr lang="nn-NO" sz="1400" b="1" dirty="0">
                <a:solidFill>
                  <a:srgbClr val="808080"/>
                </a:solidFill>
                <a:highlight>
                  <a:srgbClr val="FFFFFF"/>
                </a:highlight>
                <a:latin typeface="Consolas"/>
              </a:rPr>
              <a:t>g</a:t>
            </a:r>
            <a:r>
              <a:rPr lang="nn-NO" sz="1400" b="1" dirty="0">
                <a:solidFill>
                  <a:srgbClr val="000000"/>
                </a:solidFill>
                <a:highlight>
                  <a:srgbClr val="FFFFFF"/>
                </a:highlight>
                <a:latin typeface="Consolas"/>
              </a:rPr>
              <a:t>-&gt;nodes[</a:t>
            </a:r>
            <a:r>
              <a:rPr lang="nn-NO" sz="1400" b="1" dirty="0">
                <a:solidFill>
                  <a:srgbClr val="808080"/>
                </a:solidFill>
                <a:highlight>
                  <a:srgbClr val="FFFFFF"/>
                </a:highlight>
                <a:latin typeface="Consolas"/>
              </a:rPr>
              <a:t>i</a:t>
            </a:r>
            <a:r>
              <a:rPr lang="nn-NO" sz="1400" b="1" dirty="0">
                <a:solidFill>
                  <a:srgbClr val="000000"/>
                </a:solidFill>
                <a:highlight>
                  <a:srgbClr val="FFFFFF"/>
                </a:highlight>
                <a:latin typeface="Consolas"/>
              </a:rPr>
              <a:t>]));</a:t>
            </a:r>
          </a:p>
          <a:p>
            <a:r>
              <a:rPr lang="en-US" sz="1400" b="1" dirty="0">
                <a:solidFill>
                  <a:srgbClr val="0000FF"/>
                </a:solidFill>
                <a:highlight>
                  <a:srgbClr val="FFFFFF"/>
                </a:highlight>
                <a:latin typeface="Consolas"/>
              </a:rPr>
              <a:t>  else</a:t>
            </a:r>
            <a:r>
              <a:rPr lang="en-US" sz="1400" b="1" dirty="0">
                <a:solidFill>
                  <a:srgbClr val="000000"/>
                </a:solidFill>
                <a:highlight>
                  <a:srgbClr val="FFFFFF"/>
                </a:highlight>
                <a:latin typeface="Consolas"/>
              </a:rPr>
              <a:t> </a:t>
            </a:r>
            <a:r>
              <a:rPr lang="en-US" sz="1400" b="1" dirty="0">
                <a:solidFill>
                  <a:srgbClr val="0000FF"/>
                </a:solidFill>
                <a:highlight>
                  <a:srgbClr val="FFFFFF"/>
                </a:highlight>
                <a:latin typeface="Consolas"/>
              </a:rPr>
              <a:t>if</a:t>
            </a:r>
            <a:r>
              <a:rPr lang="en-US" sz="1400" b="1" dirty="0">
                <a:solidFill>
                  <a:srgbClr val="000000"/>
                </a:solidFill>
                <a:highlight>
                  <a:srgbClr val="FFFFFF"/>
                </a:highlight>
                <a:latin typeface="Consolas"/>
              </a:rPr>
              <a:t> (</a:t>
            </a:r>
            <a:r>
              <a:rPr lang="en-US" sz="1400" b="1" dirty="0">
                <a:solidFill>
                  <a:srgbClr val="808080"/>
                </a:solidFill>
                <a:highlight>
                  <a:srgbClr val="FFFFFF"/>
                </a:highlight>
                <a:latin typeface="Consolas"/>
              </a:rPr>
              <a:t>t</a:t>
            </a:r>
            <a:r>
              <a:rPr lang="en-US" sz="1400" b="1" dirty="0">
                <a:solidFill>
                  <a:srgbClr val="000000"/>
                </a:solidFill>
                <a:highlight>
                  <a:srgbClr val="FFFFFF"/>
                </a:highlight>
                <a:latin typeface="Consolas"/>
              </a:rPr>
              <a:t>[</a:t>
            </a:r>
            <a:r>
              <a:rPr lang="en-US" sz="1400" b="1" dirty="0" err="1">
                <a:solidFill>
                  <a:srgbClr val="808080"/>
                </a:solidFill>
                <a:highlight>
                  <a:srgbClr val="FFFFFF"/>
                </a:highlight>
                <a:latin typeface="Consolas"/>
              </a:rPr>
              <a:t>i</a:t>
            </a:r>
            <a:r>
              <a:rPr lang="en-US" sz="1400" b="1" dirty="0">
                <a:solidFill>
                  <a:srgbClr val="000000"/>
                </a:solidFill>
                <a:highlight>
                  <a:srgbClr val="FFFFFF"/>
                </a:highlight>
                <a:latin typeface="Consolas"/>
              </a:rPr>
              <a:t>][</a:t>
            </a:r>
            <a:r>
              <a:rPr lang="en-US" sz="1400" b="1" dirty="0">
                <a:solidFill>
                  <a:srgbClr val="808080"/>
                </a:solidFill>
                <a:highlight>
                  <a:srgbClr val="FFFFFF"/>
                </a:highlight>
                <a:latin typeface="Consolas"/>
              </a:rPr>
              <a:t>j</a:t>
            </a:r>
            <a:r>
              <a:rPr lang="en-US" sz="1400" b="1" dirty="0">
                <a:solidFill>
                  <a:srgbClr val="000000"/>
                </a:solidFill>
                <a:highlight>
                  <a:srgbClr val="FFFFFF"/>
                </a:highlight>
                <a:latin typeface="Consolas"/>
              </a:rPr>
              <a:t>] == -1)</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printf(</a:t>
            </a:r>
            <a:r>
              <a:rPr lang="sr-Latn-BA" sz="1400" b="1" dirty="0">
                <a:solidFill>
                  <a:srgbClr val="A31515"/>
                </a:solidFill>
                <a:highlight>
                  <a:srgbClr val="FFFFFF"/>
                </a:highlight>
                <a:latin typeface="Consolas"/>
              </a:rPr>
              <a:t>"Nema putanje\n"</a:t>
            </a:r>
            <a:r>
              <a:rPr lang="sr-Latn-BA" sz="1400" b="1" dirty="0">
                <a:solidFill>
                  <a:srgbClr val="000000"/>
                </a:solidFill>
                <a:highlight>
                  <a:srgbClr val="FFFFFF"/>
                </a:highlight>
                <a:latin typeface="Consolas"/>
              </a:rPr>
              <a:t>);</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else</a:t>
            </a:r>
            <a:endParaRPr lang="sr-Latn-BA" sz="1400" b="1" dirty="0">
              <a:solidFill>
                <a:srgbClr val="000000"/>
              </a:solidFill>
              <a:highlight>
                <a:srgbClr val="FFFFFF"/>
              </a:highlight>
              <a:latin typeface="Consolas"/>
            </a:endParaRP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nn-NO" sz="1400" b="1" dirty="0">
                <a:solidFill>
                  <a:srgbClr val="000000"/>
                </a:solidFill>
                <a:highlight>
                  <a:srgbClr val="FFFFFF"/>
                </a:highlight>
                <a:latin typeface="Consolas"/>
              </a:rPr>
              <a:t>    putanja(</a:t>
            </a:r>
            <a:r>
              <a:rPr lang="nn-NO" sz="1400" b="1" dirty="0">
                <a:solidFill>
                  <a:srgbClr val="808080"/>
                </a:solidFill>
                <a:highlight>
                  <a:srgbClr val="FFFFFF"/>
                </a:highlight>
                <a:latin typeface="Consolas"/>
              </a:rPr>
              <a:t>i</a:t>
            </a:r>
            <a:r>
              <a:rPr lang="nn-NO" sz="1400" b="1" dirty="0">
                <a:solidFill>
                  <a:srgbClr val="000000"/>
                </a:solidFill>
                <a:highlight>
                  <a:srgbClr val="FFFFFF"/>
                </a:highlight>
                <a:latin typeface="Consolas"/>
              </a:rPr>
              <a:t>, </a:t>
            </a:r>
            <a:r>
              <a:rPr lang="nn-NO" sz="1400" b="1" dirty="0">
                <a:solidFill>
                  <a:srgbClr val="808080"/>
                </a:solidFill>
                <a:highlight>
                  <a:srgbClr val="FFFFFF"/>
                </a:highlight>
                <a:latin typeface="Consolas"/>
              </a:rPr>
              <a:t>t</a:t>
            </a:r>
            <a:r>
              <a:rPr lang="nn-NO" sz="1400" b="1" dirty="0">
                <a:solidFill>
                  <a:srgbClr val="000000"/>
                </a:solidFill>
                <a:highlight>
                  <a:srgbClr val="FFFFFF"/>
                </a:highlight>
                <a:latin typeface="Consolas"/>
              </a:rPr>
              <a:t>[</a:t>
            </a:r>
            <a:r>
              <a:rPr lang="nn-NO" sz="1400" b="1" dirty="0">
                <a:solidFill>
                  <a:srgbClr val="808080"/>
                </a:solidFill>
                <a:highlight>
                  <a:srgbClr val="FFFFFF"/>
                </a:highlight>
                <a:latin typeface="Consolas"/>
              </a:rPr>
              <a:t>i</a:t>
            </a:r>
            <a:r>
              <a:rPr lang="nn-NO" sz="1400" b="1" dirty="0">
                <a:solidFill>
                  <a:srgbClr val="000000"/>
                </a:solidFill>
                <a:highlight>
                  <a:srgbClr val="FFFFFF"/>
                </a:highlight>
                <a:latin typeface="Consolas"/>
              </a:rPr>
              <a:t>][</a:t>
            </a:r>
            <a:r>
              <a:rPr lang="nn-NO" sz="1400" b="1" dirty="0">
                <a:solidFill>
                  <a:srgbClr val="808080"/>
                </a:solidFill>
                <a:highlight>
                  <a:srgbClr val="FFFFFF"/>
                </a:highlight>
                <a:latin typeface="Consolas"/>
              </a:rPr>
              <a:t>j</a:t>
            </a:r>
            <a:r>
              <a:rPr lang="nn-NO" sz="1400" b="1" dirty="0">
                <a:solidFill>
                  <a:srgbClr val="000000"/>
                </a:solidFill>
                <a:highlight>
                  <a:srgbClr val="FFFFFF"/>
                </a:highlight>
                <a:latin typeface="Consolas"/>
              </a:rPr>
              <a:t>], </a:t>
            </a:r>
            <a:r>
              <a:rPr lang="nn-NO" sz="1400" b="1" dirty="0">
                <a:solidFill>
                  <a:srgbClr val="808080"/>
                </a:solidFill>
                <a:highlight>
                  <a:srgbClr val="FFFFFF"/>
                </a:highlight>
                <a:latin typeface="Consolas"/>
              </a:rPr>
              <a:t>g</a:t>
            </a:r>
            <a:r>
              <a:rPr lang="nn-NO" sz="1400" b="1" dirty="0">
                <a:solidFill>
                  <a:srgbClr val="000000"/>
                </a:solidFill>
                <a:highlight>
                  <a:srgbClr val="FFFFFF"/>
                </a:highlight>
                <a:latin typeface="Consolas"/>
              </a:rPr>
              <a:t>, </a:t>
            </a:r>
            <a:r>
              <a:rPr lang="nn-NO" sz="1400" b="1" dirty="0">
                <a:solidFill>
                  <a:srgbClr val="808080"/>
                </a:solidFill>
                <a:highlight>
                  <a:srgbClr val="FFFFFF"/>
                </a:highlight>
                <a:latin typeface="Consolas"/>
              </a:rPr>
              <a:t>t</a:t>
            </a:r>
            <a:r>
              <a:rPr lang="nn-NO" sz="1400" b="1" dirty="0">
                <a:solidFill>
                  <a:srgbClr val="000000"/>
                </a:solidFill>
                <a:highlight>
                  <a:srgbClr val="FFFFFF"/>
                </a:highlight>
                <a:latin typeface="Consolas"/>
              </a:rPr>
              <a:t>, </a:t>
            </a:r>
            <a:r>
              <a:rPr lang="nn-NO" sz="1400" b="1" dirty="0">
                <a:solidFill>
                  <a:srgbClr val="808080"/>
                </a:solidFill>
                <a:highlight>
                  <a:srgbClr val="FFFFFF"/>
                </a:highlight>
                <a:latin typeface="Consolas"/>
              </a:rPr>
              <a:t>f</a:t>
            </a:r>
            <a:r>
              <a:rPr lang="nn-NO" sz="1400" b="1" dirty="0">
                <a:solidFill>
                  <a:srgbClr val="000000"/>
                </a:solidFill>
                <a:highlight>
                  <a:srgbClr val="FFFFFF"/>
                </a:highlight>
                <a:latin typeface="Consolas"/>
              </a:rPr>
              <a:t>);</a:t>
            </a:r>
          </a:p>
          <a:p>
            <a:r>
              <a:rPr lang="nn-NO"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printf(</a:t>
            </a:r>
            <a:r>
              <a:rPr lang="sr-Latn-BA" sz="1400" b="1" dirty="0">
                <a:solidFill>
                  <a:srgbClr val="A31515"/>
                </a:solidFill>
                <a:highlight>
                  <a:srgbClr val="FFFFFF"/>
                </a:highlight>
                <a:latin typeface="Consolas"/>
              </a:rPr>
              <a:t>"%.2lf "</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f</a:t>
            </a:r>
            <a:r>
              <a:rPr lang="sr-Latn-BA" sz="1400" b="1" dirty="0">
                <a:solidFill>
                  <a:srgbClr val="000000"/>
                </a:solidFill>
                <a:highlight>
                  <a:srgbClr val="FFFFFF"/>
                </a:highlight>
                <a:latin typeface="Consolas"/>
              </a:rPr>
              <a:t>)(</a:t>
            </a:r>
            <a:r>
              <a:rPr lang="sr-Latn-BA" sz="1400" b="1" dirty="0">
                <a:solidFill>
                  <a:srgbClr val="808080"/>
                </a:solidFill>
                <a:highlight>
                  <a:srgbClr val="FFFFFF"/>
                </a:highlight>
                <a:latin typeface="Consolas"/>
              </a:rPr>
              <a:t>g</a:t>
            </a:r>
            <a:r>
              <a:rPr lang="sr-Latn-BA" sz="1400" b="1" dirty="0">
                <a:solidFill>
                  <a:srgbClr val="000000"/>
                </a:solidFill>
                <a:highlight>
                  <a:srgbClr val="FFFFFF"/>
                </a:highlight>
                <a:latin typeface="Consolas"/>
              </a:rPr>
              <a:t>-&gt;nodes[</a:t>
            </a:r>
            <a:r>
              <a:rPr lang="sr-Latn-BA" sz="1400" b="1" dirty="0">
                <a:solidFill>
                  <a:srgbClr val="808080"/>
                </a:solidFill>
                <a:highlight>
                  <a:srgbClr val="FFFFFF"/>
                </a:highlight>
                <a:latin typeface="Consolas"/>
              </a:rPr>
              <a:t>j</a:t>
            </a:r>
            <a:r>
              <a:rPr lang="sr-Latn-BA" sz="1400" b="1" dirty="0">
                <a:solidFill>
                  <a:srgbClr val="000000"/>
                </a:solidFill>
                <a:highlight>
                  <a:srgbClr val="FFFFFF"/>
                </a:highlight>
                <a:latin typeface="Consolas"/>
              </a:rPr>
              <a: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sr-Latn-BA" sz="1400" b="1" dirty="0">
                <a:solidFill>
                  <a:srgbClr val="000000"/>
                </a:solidFill>
                <a:highlight>
                  <a:srgbClr val="FFFFFF"/>
                </a:highlight>
                <a:latin typeface="Consola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GRAFOVI</a:t>
            </a:r>
          </a:p>
        </p:txBody>
      </p:sp>
      <p:sp>
        <p:nvSpPr>
          <p:cNvPr id="4" name="Footer Placeholder 3"/>
          <p:cNvSpPr>
            <a:spLocks noGrp="1"/>
          </p:cNvSpPr>
          <p:nvPr>
            <p:ph type="ftr" sz="quarter" idx="11"/>
          </p:nvPr>
        </p:nvSpPr>
        <p:spPr/>
        <p:txBody>
          <a:bodyPr/>
          <a:lstStyle/>
          <a:p>
            <a:r>
              <a:rPr lang="en-US" dirty="0"/>
              <a:t>G</a:t>
            </a:r>
            <a:r>
              <a:rPr lang="sr-Latn-BA" dirty="0"/>
              <a:t>rafovi</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
        <p:nvSpPr>
          <p:cNvPr id="6" name="Text Placeholder 5"/>
          <p:cNvSpPr>
            <a:spLocks noGrp="1"/>
          </p:cNvSpPr>
          <p:nvPr>
            <p:ph type="body" sz="quarter" idx="13"/>
          </p:nvPr>
        </p:nvSpPr>
        <p:spPr/>
        <p:txBody>
          <a:bodyPr/>
          <a:lstStyle/>
          <a:p>
            <a:r>
              <a:rPr lang="en-US" dirty="0"/>
              <a:t>A</a:t>
            </a:r>
            <a:r>
              <a:rPr lang="sr-Latn-BA" dirty="0"/>
              <a:t>1</a:t>
            </a:r>
            <a:r>
              <a:rPr lang="en-US" dirty="0"/>
              <a:t>3</a:t>
            </a:r>
          </a:p>
        </p:txBody>
      </p:sp>
      <p:sp>
        <p:nvSpPr>
          <p:cNvPr id="8" name="Rectangle 7"/>
          <p:cNvSpPr/>
          <p:nvPr/>
        </p:nvSpPr>
        <p:spPr>
          <a:xfrm>
            <a:off x="365756" y="1047890"/>
            <a:ext cx="8686800" cy="5693866"/>
          </a:xfrm>
          <a:prstGeom prst="rect">
            <a:avLst/>
          </a:prstGeom>
        </p:spPr>
        <p:txBody>
          <a:bodyPr wrap="square">
            <a:spAutoFit/>
          </a:bodyPr>
          <a:lstStyle/>
          <a:p>
            <a:r>
              <a:rPr lang="sr-Latn-BA" sz="1400" b="1" dirty="0">
                <a:solidFill>
                  <a:srgbClr val="0000FF"/>
                </a:solidFill>
                <a:highlight>
                  <a:srgbClr val="FFFFFF"/>
                </a:highlight>
                <a:latin typeface="Consolas"/>
              </a:rPr>
              <a:t>int</a:t>
            </a:r>
            <a:r>
              <a:rPr lang="sr-Latn-BA" sz="1400" b="1" dirty="0">
                <a:solidFill>
                  <a:srgbClr val="000000"/>
                </a:solidFill>
                <a:highlight>
                  <a:srgbClr val="FFFFFF"/>
                </a:highlight>
                <a:latin typeface="Consolas"/>
              </a:rPr>
              <a:t> main(</a:t>
            </a:r>
            <a:r>
              <a:rPr lang="sr-Latn-BA" sz="1400" b="1" dirty="0">
                <a:solidFill>
                  <a:srgbClr val="0000FF"/>
                </a:solidFill>
                <a:highlight>
                  <a:srgbClr val="FFFFFF"/>
                </a:highlight>
                <a:latin typeface="Consolas"/>
              </a:rPr>
              <a:t>int</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argc</a:t>
            </a:r>
            <a:r>
              <a:rPr lang="sr-Latn-BA" sz="1400" b="1" dirty="0">
                <a:solidFill>
                  <a:srgbClr val="000000"/>
                </a:solidFill>
                <a:highlight>
                  <a:srgbClr val="FFFFFF"/>
                </a:highlight>
                <a:latin typeface="Consolas"/>
              </a:rPr>
              <a:t>, </a:t>
            </a:r>
            <a:r>
              <a:rPr lang="sr-Latn-BA" sz="1400" b="1" dirty="0">
                <a:solidFill>
                  <a:srgbClr val="0000FF"/>
                </a:solidFill>
                <a:highlight>
                  <a:srgbClr val="FFFFFF"/>
                </a:highlight>
                <a:latin typeface="Consolas"/>
              </a:rPr>
              <a:t>char</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argv</a:t>
            </a:r>
            <a:r>
              <a:rPr lang="sr-Latn-BA" sz="1400" b="1" dirty="0">
                <a:solidFill>
                  <a:srgbClr val="000000"/>
                </a:solidFill>
                <a:highlight>
                  <a:srgbClr val="FFFFFF"/>
                </a:highlight>
                <a:latin typeface="Consolas"/>
              </a:rPr>
              <a:t>)</a:t>
            </a:r>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en-US" sz="1400" b="1" dirty="0">
                <a:solidFill>
                  <a:srgbClr val="2B91AF"/>
                </a:solidFill>
                <a:highlight>
                  <a:srgbClr val="FFFFFF"/>
                </a:highlight>
                <a:latin typeface="Consolas"/>
              </a:rPr>
              <a:t>  </a:t>
            </a:r>
            <a:r>
              <a:rPr lang="sr-Latn-BA" sz="1400" b="1" dirty="0">
                <a:solidFill>
                  <a:srgbClr val="2B91AF"/>
                </a:solidFill>
                <a:highlight>
                  <a:srgbClr val="FFFFFF"/>
                </a:highlight>
                <a:latin typeface="Consolas"/>
              </a:rPr>
              <a:t>FILE</a:t>
            </a:r>
            <a:r>
              <a:rPr lang="sr-Latn-BA" sz="1400" b="1" dirty="0">
                <a:solidFill>
                  <a:srgbClr val="000000"/>
                </a:solidFill>
                <a:highlight>
                  <a:srgbClr val="FFFFFF"/>
                </a:highlight>
                <a:latin typeface="Consolas"/>
              </a:rPr>
              <a:t> *dat;</a:t>
            </a:r>
            <a:r>
              <a:rPr lang="en-US" sz="1400" b="1" dirty="0">
                <a:solidFill>
                  <a:srgbClr val="000000"/>
                </a:solidFill>
                <a:highlight>
                  <a:srgbClr val="FFFFFF"/>
                </a:highlight>
                <a:latin typeface="Consolas"/>
              </a:rPr>
              <a:t> </a:t>
            </a:r>
            <a:r>
              <a:rPr lang="sr-Latn-BA" sz="1400" b="1" dirty="0">
                <a:solidFill>
                  <a:srgbClr val="2B91AF"/>
                </a:solidFill>
                <a:highlight>
                  <a:srgbClr val="FFFFFF"/>
                </a:highlight>
                <a:latin typeface="Consolas"/>
              </a:rPr>
              <a:t>GRAF</a:t>
            </a:r>
            <a:r>
              <a:rPr lang="sr-Latn-BA" sz="1400" b="1" dirty="0">
                <a:solidFill>
                  <a:srgbClr val="000000"/>
                </a:solidFill>
                <a:highlight>
                  <a:srgbClr val="FFFFFF"/>
                </a:highlight>
                <a:latin typeface="Consolas"/>
              </a:rPr>
              <a:t> g;</a:t>
            </a:r>
          </a:p>
          <a:p>
            <a:r>
              <a:rPr lang="fr-FR" sz="1400" b="1" dirty="0">
                <a:solidFill>
                  <a:srgbClr val="0000FF"/>
                </a:solidFill>
                <a:highlight>
                  <a:srgbClr val="FFFFFF"/>
                </a:highlight>
                <a:latin typeface="Consolas"/>
              </a:rPr>
              <a:t>  </a:t>
            </a:r>
            <a:r>
              <a:rPr lang="fr-FR" sz="1400" b="1" dirty="0" err="1">
                <a:solidFill>
                  <a:srgbClr val="0000FF"/>
                </a:solidFill>
                <a:highlight>
                  <a:srgbClr val="FFFFFF"/>
                </a:highlight>
                <a:latin typeface="Consolas"/>
              </a:rPr>
              <a:t>int</a:t>
            </a:r>
            <a:r>
              <a:rPr lang="fr-FR" sz="1400" b="1" dirty="0">
                <a:solidFill>
                  <a:srgbClr val="000000"/>
                </a:solidFill>
                <a:highlight>
                  <a:srgbClr val="FFFFFF"/>
                </a:highlight>
                <a:latin typeface="Consolas"/>
              </a:rPr>
              <a:t> i, j, t[</a:t>
            </a:r>
            <a:r>
              <a:rPr lang="fr-FR" sz="1400" b="1" dirty="0">
                <a:solidFill>
                  <a:srgbClr val="6F008A"/>
                </a:solidFill>
                <a:highlight>
                  <a:srgbClr val="FFFFFF"/>
                </a:highlight>
                <a:latin typeface="Consolas"/>
              </a:rPr>
              <a:t>MAX</a:t>
            </a:r>
            <a:r>
              <a:rPr lang="fr-FR" sz="1400" b="1" dirty="0">
                <a:solidFill>
                  <a:srgbClr val="000000"/>
                </a:solidFill>
                <a:highlight>
                  <a:srgbClr val="FFFFFF"/>
                </a:highlight>
                <a:latin typeface="Consolas"/>
              </a:rPr>
              <a:t>][</a:t>
            </a:r>
            <a:r>
              <a:rPr lang="fr-FR" sz="1400" b="1" dirty="0">
                <a:solidFill>
                  <a:srgbClr val="6F008A"/>
                </a:solidFill>
                <a:highlight>
                  <a:srgbClr val="FFFFFF"/>
                </a:highlight>
                <a:latin typeface="Consolas"/>
              </a:rPr>
              <a:t>MAX</a:t>
            </a:r>
            <a:r>
              <a:rPr lang="fr-FR" sz="1400" b="1" dirty="0">
                <a:solidFill>
                  <a:srgbClr val="000000"/>
                </a:solidFill>
                <a:highlight>
                  <a:srgbClr val="FFFFFF"/>
                </a:highlight>
                <a:latin typeface="Consolas"/>
              </a:rPr>
              <a:t>], c1, c2;</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double</a:t>
            </a:r>
            <a:r>
              <a:rPr lang="sr-Latn-BA" sz="1400" b="1" dirty="0">
                <a:solidFill>
                  <a:srgbClr val="000000"/>
                </a:solidFill>
                <a:highlight>
                  <a:srgbClr val="FFFFFF"/>
                </a:highlight>
                <a:latin typeface="Consolas"/>
              </a:rPr>
              <a:t> d[</a:t>
            </a:r>
            <a:r>
              <a:rPr lang="sr-Latn-BA" sz="1400" b="1" dirty="0">
                <a:solidFill>
                  <a:srgbClr val="6F008A"/>
                </a:solidFill>
                <a:highlight>
                  <a:srgbClr val="FFFFFF"/>
                </a:highlight>
                <a:latin typeface="Consolas"/>
              </a:rPr>
              <a:t>MAX</a:t>
            </a:r>
            <a:r>
              <a:rPr lang="sr-Latn-BA" sz="1400" b="1" dirty="0">
                <a:solidFill>
                  <a:srgbClr val="000000"/>
                </a:solidFill>
                <a:highlight>
                  <a:srgbClr val="FFFFFF"/>
                </a:highlight>
                <a:latin typeface="Consolas"/>
              </a:rPr>
              <a:t>][</a:t>
            </a:r>
            <a:r>
              <a:rPr lang="sr-Latn-BA" sz="1400" b="1" dirty="0">
                <a:solidFill>
                  <a:srgbClr val="6F008A"/>
                </a:solidFill>
                <a:highlight>
                  <a:srgbClr val="FFFFFF"/>
                </a:highlight>
                <a:latin typeface="Consolas"/>
              </a:rPr>
              <a:t>MAX</a:t>
            </a:r>
            <a:r>
              <a:rPr lang="sr-Latn-BA" sz="1400" b="1" dirty="0">
                <a:solidFill>
                  <a:srgbClr val="000000"/>
                </a:solidFill>
                <a:highlight>
                  <a:srgbClr val="FFFFFF"/>
                </a:highlight>
                <a:latin typeface="Consolas"/>
              </a:rPr>
              <a:t>];</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if</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argc</a:t>
            </a:r>
            <a:r>
              <a:rPr lang="sr-Latn-BA" sz="1400" b="1" dirty="0">
                <a:solidFill>
                  <a:srgbClr val="000000"/>
                </a:solidFill>
                <a:highlight>
                  <a:srgbClr val="FFFFFF"/>
                </a:highlight>
                <a:latin typeface="Consolas"/>
              </a:rPr>
              <a:t>&lt;3)</a:t>
            </a:r>
            <a:r>
              <a:rPr lang="en-US" sz="1400" b="1" dirty="0">
                <a:solidFill>
                  <a:srgbClr val="000000"/>
                </a:solidFill>
                <a:highlight>
                  <a:srgbClr val="FFFFFF"/>
                </a:highlight>
                <a:latin typeface="Consolas"/>
              </a:rPr>
              <a:t> </a:t>
            </a:r>
            <a:r>
              <a:rPr lang="sr-Latn-BA" sz="1400" b="1" dirty="0">
                <a:solidFill>
                  <a:srgbClr val="0000FF"/>
                </a:solidFill>
                <a:highlight>
                  <a:srgbClr val="FFFFFF"/>
                </a:highlight>
                <a:latin typeface="Consolas"/>
              </a:rPr>
              <a:t>return</a:t>
            </a:r>
            <a:r>
              <a:rPr lang="sr-Latn-BA" sz="1400" b="1" dirty="0">
                <a:solidFill>
                  <a:srgbClr val="000000"/>
                </a:solidFill>
                <a:highlight>
                  <a:srgbClr val="FFFFFF"/>
                </a:highlight>
                <a:latin typeface="Consolas"/>
              </a:rPr>
              <a:t> printf(</a:t>
            </a:r>
            <a:r>
              <a:rPr lang="sr-Latn-BA" sz="1400" b="1" dirty="0">
                <a:solidFill>
                  <a:srgbClr val="A31515"/>
                </a:solidFill>
                <a:highlight>
                  <a:srgbClr val="FFFFFF"/>
                </a:highlight>
                <a:latin typeface="Consolas"/>
              </a:rPr>
              <a:t>"Greska!"</a:t>
            </a:r>
            <a:r>
              <a:rPr lang="sr-Latn-BA" sz="1400" b="1" dirty="0">
                <a:solidFill>
                  <a:srgbClr val="000000"/>
                </a:solidFill>
                <a:highlight>
                  <a:srgbClr val="FFFFFF"/>
                </a:highlight>
                <a:latin typeface="Consolas"/>
              </a:rPr>
              <a:t>), 1;</a:t>
            </a:r>
            <a:endParaRPr lang="en-US" sz="1400" b="1" dirty="0">
              <a:solidFill>
                <a:srgbClr val="0000FF"/>
              </a:solidFill>
              <a:highlight>
                <a:srgbClr val="FFFFFF"/>
              </a:highlight>
              <a:latin typeface="Consolas"/>
            </a:endParaRP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if</a:t>
            </a:r>
            <a:r>
              <a:rPr lang="sr-Latn-BA" sz="1400" b="1" dirty="0">
                <a:solidFill>
                  <a:srgbClr val="000000"/>
                </a:solidFill>
                <a:highlight>
                  <a:srgbClr val="FFFFFF"/>
                </a:highlight>
                <a:latin typeface="Consolas"/>
              </a:rPr>
              <a:t> (dat = fopen(</a:t>
            </a:r>
            <a:r>
              <a:rPr lang="sr-Latn-BA" sz="1400" b="1" dirty="0">
                <a:solidFill>
                  <a:srgbClr val="808080"/>
                </a:solidFill>
                <a:highlight>
                  <a:srgbClr val="FFFFFF"/>
                </a:highlight>
                <a:latin typeface="Consolas"/>
              </a:rPr>
              <a:t>argv</a:t>
            </a:r>
            <a:r>
              <a:rPr lang="sr-Latn-BA" sz="1400" b="1" dirty="0">
                <a:solidFill>
                  <a:srgbClr val="000000"/>
                </a:solidFill>
                <a:highlight>
                  <a:srgbClr val="FFFFFF"/>
                </a:highlight>
                <a:latin typeface="Consolas"/>
              </a:rPr>
              <a:t>[1], </a:t>
            </a:r>
            <a:r>
              <a:rPr lang="sr-Latn-BA" sz="1400" b="1" dirty="0">
                <a:solidFill>
                  <a:srgbClr val="A31515"/>
                </a:solidFill>
                <a:highlight>
                  <a:srgbClr val="FFFFFF"/>
                </a:highlight>
                <a:latin typeface="Consolas"/>
              </a:rPr>
              <a:t>"r"</a:t>
            </a:r>
            <a:r>
              <a:rPr lang="sr-Latn-BA" sz="1400" b="1" dirty="0">
                <a:solidFill>
                  <a:srgbClr val="000000"/>
                </a:solidFill>
                <a:highlight>
                  <a:srgbClr val="FFFFFF"/>
                </a:highlight>
                <a:latin typeface="Consolas"/>
              </a:rPr>
              <a:t>))</a:t>
            </a:r>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c1 = atoi(</a:t>
            </a:r>
            <a:r>
              <a:rPr lang="sr-Latn-BA" sz="1400" b="1" dirty="0">
                <a:solidFill>
                  <a:srgbClr val="808080"/>
                </a:solidFill>
                <a:highlight>
                  <a:srgbClr val="FFFFFF"/>
                </a:highlight>
                <a:latin typeface="Consolas"/>
              </a:rPr>
              <a:t>argv</a:t>
            </a:r>
            <a:r>
              <a:rPr lang="sr-Latn-BA" sz="1400" b="1" dirty="0">
                <a:solidFill>
                  <a:srgbClr val="000000"/>
                </a:solidFill>
                <a:highlight>
                  <a:srgbClr val="FFFFFF"/>
                </a:highlight>
                <a:latin typeface="Consolas"/>
              </a:rPr>
              <a:t>[2]);</a:t>
            </a:r>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c2 = atoi(</a:t>
            </a:r>
            <a:r>
              <a:rPr lang="sr-Latn-BA" sz="1400" b="1" dirty="0">
                <a:solidFill>
                  <a:srgbClr val="808080"/>
                </a:solidFill>
                <a:highlight>
                  <a:srgbClr val="FFFFFF"/>
                </a:highlight>
                <a:latin typeface="Consolas"/>
              </a:rPr>
              <a:t>argv</a:t>
            </a:r>
            <a:r>
              <a:rPr lang="sr-Latn-BA" sz="1400" b="1" dirty="0">
                <a:solidFill>
                  <a:srgbClr val="000000"/>
                </a:solidFill>
                <a:highlight>
                  <a:srgbClr val="FFFFFF"/>
                </a:highlight>
                <a:latin typeface="Consolas"/>
              </a:rPr>
              <a:t>[3]);</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fscanf(dat, </a:t>
            </a:r>
            <a:r>
              <a:rPr lang="sr-Latn-BA" sz="1400" b="1" dirty="0">
                <a:solidFill>
                  <a:srgbClr val="A31515"/>
                </a:solidFill>
                <a:highlight>
                  <a:srgbClr val="FFFFFF"/>
                </a:highlight>
                <a:latin typeface="Consolas"/>
              </a:rPr>
              <a:t>"%d"</a:t>
            </a:r>
            <a:r>
              <a:rPr lang="sr-Latn-BA" sz="1400" b="1" dirty="0">
                <a:solidFill>
                  <a:srgbClr val="000000"/>
                </a:solidFill>
                <a:highlight>
                  <a:srgbClr val="FFFFFF"/>
                </a:highlight>
                <a:latin typeface="Consolas"/>
              </a:rPr>
              <a:t>, &amp;g.n);</a:t>
            </a:r>
          </a:p>
          <a:p>
            <a:r>
              <a:rPr lang="nn-NO" sz="1400" b="1" dirty="0">
                <a:solidFill>
                  <a:srgbClr val="0000FF"/>
                </a:solidFill>
                <a:highlight>
                  <a:srgbClr val="FFFFFF"/>
                </a:highlight>
                <a:latin typeface="Consolas"/>
              </a:rPr>
              <a:t>    for</a:t>
            </a:r>
            <a:r>
              <a:rPr lang="nn-NO" sz="1400" b="1" dirty="0">
                <a:solidFill>
                  <a:srgbClr val="000000"/>
                </a:solidFill>
                <a:highlight>
                  <a:srgbClr val="FFFFFF"/>
                </a:highlight>
                <a:latin typeface="Consolas"/>
              </a:rPr>
              <a:t> (i = 0; i&lt;g.n; i++){</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g.nodes[i] = 1.0 + i;</a:t>
            </a:r>
          </a:p>
          <a:p>
            <a:r>
              <a:rPr lang="da-DK" sz="1400" b="1" dirty="0">
                <a:solidFill>
                  <a:srgbClr val="0000FF"/>
                </a:solidFill>
                <a:highlight>
                  <a:srgbClr val="FFFFFF"/>
                </a:highlight>
                <a:latin typeface="Consolas"/>
              </a:rPr>
              <a:t>      for</a:t>
            </a:r>
            <a:r>
              <a:rPr lang="da-DK" sz="1400" b="1" dirty="0">
                <a:solidFill>
                  <a:srgbClr val="000000"/>
                </a:solidFill>
                <a:highlight>
                  <a:srgbClr val="FFFFFF"/>
                </a:highlight>
                <a:latin typeface="Consolas"/>
              </a:rPr>
              <a:t> (j = 0; j&lt;g.n; j++){</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fscanf(dat, </a:t>
            </a:r>
            <a:r>
              <a:rPr lang="sr-Latn-BA" sz="1400" b="1" dirty="0">
                <a:solidFill>
                  <a:srgbClr val="A31515"/>
                </a:solidFill>
                <a:highlight>
                  <a:srgbClr val="FFFFFF"/>
                </a:highlight>
                <a:latin typeface="Consolas"/>
              </a:rPr>
              <a:t>"%lf"</a:t>
            </a:r>
            <a:r>
              <a:rPr lang="sr-Latn-BA" sz="1400" b="1" dirty="0">
                <a:solidFill>
                  <a:srgbClr val="000000"/>
                </a:solidFill>
                <a:highlight>
                  <a:srgbClr val="FFFFFF"/>
                </a:highlight>
                <a:latin typeface="Consolas"/>
              </a:rPr>
              <a:t>, &amp;g.ms[i][j]);</a:t>
            </a:r>
          </a:p>
          <a:p>
            <a:r>
              <a:rPr lang="en-US" sz="1400" b="1" dirty="0">
                <a:solidFill>
                  <a:srgbClr val="000000"/>
                </a:solidFill>
                <a:highlight>
                  <a:srgbClr val="FFFFFF"/>
                </a:highlight>
                <a:latin typeface="Consolas"/>
              </a:rPr>
              <a:t>        </a:t>
            </a:r>
            <a:r>
              <a:rPr lang="pl-PL" sz="1400" b="1" dirty="0">
                <a:solidFill>
                  <a:srgbClr val="000000"/>
                </a:solidFill>
                <a:highlight>
                  <a:srgbClr val="FFFFFF"/>
                </a:highlight>
                <a:latin typeface="Consolas"/>
              </a:rPr>
              <a:t>d[i][j] = i == j ? 0 : (g.ms[i][j] ? g.ms[i][j] : </a:t>
            </a:r>
            <a:r>
              <a:rPr lang="pl-PL" sz="1400" b="1" dirty="0">
                <a:solidFill>
                  <a:srgbClr val="6F008A"/>
                </a:solidFill>
                <a:highlight>
                  <a:srgbClr val="FFFFFF"/>
                </a:highlight>
                <a:latin typeface="Consolas"/>
              </a:rPr>
              <a:t>INFINITY</a:t>
            </a:r>
            <a:r>
              <a:rPr lang="pl-PL" sz="1400" b="1" dirty="0">
                <a:solidFill>
                  <a:srgbClr val="000000"/>
                </a:solidFill>
                <a:highlight>
                  <a:srgbClr val="FFFFFF"/>
                </a:highlight>
                <a:latin typeface="Consolas"/>
              </a:rPr>
              <a: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init(&amp;g, 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floyd(&amp;g, d, t);</a:t>
            </a:r>
          </a:p>
          <a:p>
            <a:r>
              <a:rPr lang="pt-BR" sz="1400" b="1" dirty="0">
                <a:solidFill>
                  <a:srgbClr val="000000"/>
                </a:solidFill>
                <a:highlight>
                  <a:srgbClr val="FFFFFF"/>
                </a:highlight>
                <a:latin typeface="Consolas"/>
              </a:rPr>
              <a:t>    printf(</a:t>
            </a:r>
            <a:r>
              <a:rPr lang="pt-BR" sz="1400" b="1" dirty="0">
                <a:solidFill>
                  <a:srgbClr val="A31515"/>
                </a:solidFill>
                <a:highlight>
                  <a:srgbClr val="FFFFFF"/>
                </a:highlight>
                <a:latin typeface="Consolas"/>
              </a:rPr>
              <a:t>"Putanja od cvora %d do cvora %d: "</a:t>
            </a:r>
            <a:r>
              <a:rPr lang="pt-BR" sz="1400" b="1" dirty="0">
                <a:solidFill>
                  <a:srgbClr val="000000"/>
                </a:solidFill>
                <a:highlight>
                  <a:srgbClr val="FFFFFF"/>
                </a:highlight>
                <a:latin typeface="Consolas"/>
              </a:rPr>
              <a:t>, c1, c2);</a:t>
            </a:r>
          </a:p>
          <a:p>
            <a:r>
              <a:rPr lang="sv-SE" sz="1400" b="1" dirty="0">
                <a:solidFill>
                  <a:srgbClr val="000000"/>
                </a:solidFill>
                <a:highlight>
                  <a:srgbClr val="FFFFFF"/>
                </a:highlight>
                <a:latin typeface="Consolas"/>
              </a:rPr>
              <a:t>    printf(</a:t>
            </a:r>
            <a:r>
              <a:rPr lang="sv-SE" sz="1400" b="1" dirty="0">
                <a:solidFill>
                  <a:srgbClr val="A31515"/>
                </a:solidFill>
                <a:highlight>
                  <a:srgbClr val="FFFFFF"/>
                </a:highlight>
                <a:latin typeface="Consolas"/>
              </a:rPr>
              <a:t>"\n  sin(x):  "</a:t>
            </a:r>
            <a:r>
              <a:rPr lang="sv-SE" sz="1400" b="1" dirty="0">
                <a:solidFill>
                  <a:srgbClr val="000000"/>
                </a:solidFill>
                <a:highlight>
                  <a:srgbClr val="FFFFFF"/>
                </a:highlight>
                <a:latin typeface="Consolas"/>
              </a:rPr>
              <a:t>); putanja(c1-1, c2-1, &amp;g, t, t_sin);</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printf(</a:t>
            </a:r>
            <a:r>
              <a:rPr lang="sr-Latn-BA" sz="1400" b="1" dirty="0">
                <a:solidFill>
                  <a:srgbClr val="A31515"/>
                </a:solidFill>
                <a:highlight>
                  <a:srgbClr val="FFFFFF"/>
                </a:highlight>
                <a:latin typeface="Consolas"/>
              </a:rPr>
              <a:t>"\n  cos(x):  "</a:t>
            </a:r>
            <a:r>
              <a:rPr lang="sr-Latn-BA" sz="1400" b="1" dirty="0">
                <a:solidFill>
                  <a:srgbClr val="000000"/>
                </a:solidFill>
                <a:highlight>
                  <a:srgbClr val="FFFFFF"/>
                </a:highlight>
                <a:latin typeface="Consolas"/>
              </a:rPr>
              <a:t>); putanja(c1</a:t>
            </a:r>
            <a:r>
              <a:rPr lang="en-US" sz="1400" b="1" dirty="0">
                <a:solidFill>
                  <a:srgbClr val="000000"/>
                </a:solidFill>
                <a:highlight>
                  <a:srgbClr val="FFFFFF"/>
                </a:highlight>
                <a:latin typeface="Consolas"/>
              </a:rPr>
              <a:t>-1</a:t>
            </a:r>
            <a:r>
              <a:rPr lang="sr-Latn-BA" sz="1400" b="1" dirty="0">
                <a:solidFill>
                  <a:srgbClr val="000000"/>
                </a:solidFill>
                <a:highlight>
                  <a:srgbClr val="FFFFFF"/>
                </a:highlight>
                <a:latin typeface="Consolas"/>
              </a:rPr>
              <a:t>, c2</a:t>
            </a:r>
            <a:r>
              <a:rPr lang="en-US" sz="1400" b="1" dirty="0">
                <a:solidFill>
                  <a:srgbClr val="000000"/>
                </a:solidFill>
                <a:highlight>
                  <a:srgbClr val="FFFFFF"/>
                </a:highlight>
                <a:latin typeface="Consolas"/>
              </a:rPr>
              <a:t>-1</a:t>
            </a:r>
            <a:r>
              <a:rPr lang="sr-Latn-BA" sz="1400" b="1" dirty="0">
                <a:solidFill>
                  <a:srgbClr val="000000"/>
                </a:solidFill>
                <a:highlight>
                  <a:srgbClr val="FFFFFF"/>
                </a:highlight>
                <a:latin typeface="Consolas"/>
              </a:rPr>
              <a:t>, &amp;g, t, t_cos);</a:t>
            </a:r>
          </a:p>
          <a:p>
            <a:r>
              <a:rPr lang="fr-FR" sz="1400" b="1" dirty="0">
                <a:solidFill>
                  <a:srgbClr val="000000"/>
                </a:solidFill>
                <a:highlight>
                  <a:srgbClr val="FFFFFF"/>
                </a:highlight>
                <a:latin typeface="Consolas"/>
              </a:rPr>
              <a:t>    </a:t>
            </a:r>
            <a:r>
              <a:rPr lang="fr-FR" sz="1400" b="1" dirty="0" err="1">
                <a:solidFill>
                  <a:srgbClr val="000000"/>
                </a:solidFill>
                <a:highlight>
                  <a:srgbClr val="FFFFFF"/>
                </a:highlight>
                <a:latin typeface="Consolas"/>
              </a:rPr>
              <a:t>printf</a:t>
            </a:r>
            <a:r>
              <a:rPr lang="fr-FR" sz="1400" b="1" dirty="0">
                <a:solidFill>
                  <a:srgbClr val="000000"/>
                </a:solidFill>
                <a:highlight>
                  <a:srgbClr val="FFFFFF"/>
                </a:highlight>
                <a:latin typeface="Consolas"/>
              </a:rPr>
              <a:t>(</a:t>
            </a:r>
            <a:r>
              <a:rPr lang="fr-FR" sz="1400" b="1" dirty="0">
                <a:solidFill>
                  <a:srgbClr val="A31515"/>
                </a:solidFill>
                <a:highlight>
                  <a:srgbClr val="FFFFFF"/>
                </a:highlight>
                <a:latin typeface="Consolas"/>
              </a:rPr>
              <a:t>"\n  </a:t>
            </a:r>
            <a:r>
              <a:rPr lang="fr-FR" sz="1400" b="1" dirty="0" err="1">
                <a:solidFill>
                  <a:srgbClr val="A31515"/>
                </a:solidFill>
                <a:highlight>
                  <a:srgbClr val="FFFFFF"/>
                </a:highlight>
                <a:latin typeface="Consolas"/>
              </a:rPr>
              <a:t>pow</a:t>
            </a:r>
            <a:r>
              <a:rPr lang="fr-FR" sz="1400" b="1" dirty="0">
                <a:solidFill>
                  <a:srgbClr val="A31515"/>
                </a:solidFill>
                <a:highlight>
                  <a:srgbClr val="FFFFFF"/>
                </a:highlight>
                <a:latin typeface="Consolas"/>
              </a:rPr>
              <a:t>(x):  "</a:t>
            </a:r>
            <a:r>
              <a:rPr lang="fr-FR" sz="1400" b="1" dirty="0">
                <a:solidFill>
                  <a:srgbClr val="000000"/>
                </a:solidFill>
                <a:highlight>
                  <a:srgbClr val="FFFFFF"/>
                </a:highlight>
                <a:latin typeface="Consolas"/>
              </a:rPr>
              <a:t>); </a:t>
            </a:r>
            <a:r>
              <a:rPr lang="fr-FR" sz="1400" b="1" dirty="0" err="1">
                <a:solidFill>
                  <a:srgbClr val="000000"/>
                </a:solidFill>
                <a:highlight>
                  <a:srgbClr val="FFFFFF"/>
                </a:highlight>
                <a:latin typeface="Consolas"/>
              </a:rPr>
              <a:t>putanja</a:t>
            </a:r>
            <a:r>
              <a:rPr lang="fr-FR" sz="1400" b="1" dirty="0">
                <a:solidFill>
                  <a:srgbClr val="000000"/>
                </a:solidFill>
                <a:highlight>
                  <a:srgbClr val="FFFFFF"/>
                </a:highlight>
                <a:latin typeface="Consolas"/>
              </a:rPr>
              <a:t>(c1-1, c2-1, &amp;g, t, </a:t>
            </a:r>
            <a:r>
              <a:rPr lang="fr-FR" sz="1400" b="1" dirty="0" err="1">
                <a:solidFill>
                  <a:srgbClr val="000000"/>
                </a:solidFill>
                <a:highlight>
                  <a:srgbClr val="FFFFFF"/>
                </a:highlight>
                <a:latin typeface="Consolas"/>
              </a:rPr>
              <a:t>t_pow</a:t>
            </a:r>
            <a:r>
              <a:rPr lang="fr-FR" sz="1400" b="1" dirty="0">
                <a:solidFill>
                  <a:srgbClr val="000000"/>
                </a:solidFill>
                <a:highlight>
                  <a:srgbClr val="FFFFFF"/>
                </a:highlight>
                <a:latin typeface="Consolas"/>
              </a:rPr>
              <a: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printf(</a:t>
            </a:r>
            <a:r>
              <a:rPr lang="sr-Latn-BA" sz="1400" b="1" dirty="0">
                <a:solidFill>
                  <a:srgbClr val="A31515"/>
                </a:solidFill>
                <a:highlight>
                  <a:srgbClr val="FFFFFF"/>
                </a:highlight>
                <a:latin typeface="Consolas"/>
              </a:rPr>
              <a:t>"\n  sqrt(x): "</a:t>
            </a:r>
            <a:r>
              <a:rPr lang="sr-Latn-BA" sz="1400" b="1" dirty="0">
                <a:solidFill>
                  <a:srgbClr val="000000"/>
                </a:solidFill>
                <a:highlight>
                  <a:srgbClr val="FFFFFF"/>
                </a:highlight>
                <a:latin typeface="Consolas"/>
              </a:rPr>
              <a:t>); putanja(c1</a:t>
            </a:r>
            <a:r>
              <a:rPr lang="en-US" sz="1400" b="1" dirty="0">
                <a:solidFill>
                  <a:srgbClr val="000000"/>
                </a:solidFill>
                <a:highlight>
                  <a:srgbClr val="FFFFFF"/>
                </a:highlight>
                <a:latin typeface="Consolas"/>
              </a:rPr>
              <a:t>-1</a:t>
            </a:r>
            <a:r>
              <a:rPr lang="sr-Latn-BA" sz="1400" b="1" dirty="0">
                <a:solidFill>
                  <a:srgbClr val="000000"/>
                </a:solidFill>
                <a:highlight>
                  <a:srgbClr val="FFFFFF"/>
                </a:highlight>
                <a:latin typeface="Consolas"/>
              </a:rPr>
              <a:t>, c2</a:t>
            </a:r>
            <a:r>
              <a:rPr lang="en-US" sz="1400" b="1" dirty="0">
                <a:solidFill>
                  <a:srgbClr val="000000"/>
                </a:solidFill>
                <a:highlight>
                  <a:srgbClr val="FFFFFF"/>
                </a:highlight>
                <a:latin typeface="Consolas"/>
              </a:rPr>
              <a:t>-1</a:t>
            </a:r>
            <a:r>
              <a:rPr lang="sr-Latn-BA" sz="1400" b="1" dirty="0">
                <a:solidFill>
                  <a:srgbClr val="000000"/>
                </a:solidFill>
                <a:highlight>
                  <a:srgbClr val="FFFFFF"/>
                </a:highlight>
                <a:latin typeface="Consolas"/>
              </a:rPr>
              <a:t>, &amp;g, t, t_sqrt);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else</a:t>
            </a:r>
            <a:r>
              <a:rPr lang="sr-Latn-BA" sz="1400" b="1" dirty="0">
                <a:solidFill>
                  <a:srgbClr val="000000"/>
                </a:solidFill>
                <a:highlight>
                  <a:srgbClr val="FFFFFF"/>
                </a:highlight>
                <a:latin typeface="Consolas"/>
              </a:rPr>
              <a:t> printf(</a:t>
            </a:r>
            <a:r>
              <a:rPr lang="sr-Latn-BA" sz="1400" b="1" dirty="0">
                <a:solidFill>
                  <a:srgbClr val="A31515"/>
                </a:solidFill>
                <a:highlight>
                  <a:srgbClr val="FFFFFF"/>
                </a:highlight>
                <a:latin typeface="Consolas"/>
              </a:rPr>
              <a:t>"Greska kod otvaranja datoteke\n"</a:t>
            </a:r>
            <a:r>
              <a:rPr lang="sr-Latn-BA" sz="1400" b="1" dirty="0">
                <a:solidFill>
                  <a:srgbClr val="000000"/>
                </a:solidFill>
                <a:highlight>
                  <a:srgbClr val="FFFFFF"/>
                </a:highlight>
                <a:latin typeface="Consolas"/>
              </a:rPr>
              <a:t>);</a:t>
            </a:r>
            <a:r>
              <a:rPr lang="en-US" sz="1400" b="1" dirty="0">
                <a:solidFill>
                  <a:srgbClr val="000000"/>
                </a:solidFill>
                <a:highlight>
                  <a:srgbClr val="FFFFFF"/>
                </a:highlight>
                <a:latin typeface="Consolas"/>
              </a:rPr>
              <a:t> </a:t>
            </a:r>
            <a:r>
              <a:rPr lang="sr-Latn-BA" sz="1400" b="1" dirty="0">
                <a:solidFill>
                  <a:srgbClr val="0000FF"/>
                </a:solidFill>
                <a:highlight>
                  <a:srgbClr val="FFFFFF"/>
                </a:highlight>
                <a:latin typeface="Consolas"/>
              </a:rPr>
              <a:t>return</a:t>
            </a:r>
            <a:r>
              <a:rPr lang="sr-Latn-BA" sz="1400" b="1" dirty="0">
                <a:solidFill>
                  <a:srgbClr val="000000"/>
                </a:solidFill>
                <a:highlight>
                  <a:srgbClr val="FFFFFF"/>
                </a:highlight>
                <a:latin typeface="Consolas"/>
              </a:rPr>
              <a:t> 0;</a:t>
            </a:r>
          </a:p>
          <a:p>
            <a:r>
              <a:rPr lang="sr-Latn-BA" sz="1400" b="1" dirty="0">
                <a:solidFill>
                  <a:srgbClr val="000000"/>
                </a:solidFill>
                <a:highlight>
                  <a:srgbClr val="FFFFFF"/>
                </a:highlight>
                <a:latin typeface="Consolas"/>
              </a:rPr>
              <a:t>}</a:t>
            </a:r>
            <a:endParaRPr lang="en-US" sz="1400" b="1" dirty="0">
              <a:solidFill>
                <a:srgbClr val="000000"/>
              </a:solidFill>
              <a:highlight>
                <a:srgbClr val="FFFFFF"/>
              </a:highlight>
              <a:latin typeface="Consolas"/>
            </a:endParaRPr>
          </a:p>
        </p:txBody>
      </p:sp>
      <p:sp>
        <p:nvSpPr>
          <p:cNvPr id="9" name="Rectangle 8"/>
          <p:cNvSpPr/>
          <p:nvPr/>
        </p:nvSpPr>
        <p:spPr>
          <a:xfrm>
            <a:off x="5224884" y="1047890"/>
            <a:ext cx="3955716" cy="2031325"/>
          </a:xfrm>
          <a:prstGeom prst="rect">
            <a:avLst/>
          </a:prstGeom>
        </p:spPr>
        <p:txBody>
          <a:bodyPr wrap="square">
            <a:spAutoFit/>
          </a:bodyPr>
          <a:lstStyle/>
          <a:p>
            <a:r>
              <a:rPr lang="sr-Latn-BA" sz="1400" b="1" dirty="0">
                <a:solidFill>
                  <a:srgbClr val="0000FF"/>
                </a:solidFill>
                <a:highlight>
                  <a:srgbClr val="FFFFFF"/>
                </a:highlight>
                <a:latin typeface="Consolas"/>
              </a:rPr>
              <a:t>void</a:t>
            </a:r>
            <a:r>
              <a:rPr lang="sr-Latn-BA" sz="1400" b="1" dirty="0">
                <a:solidFill>
                  <a:srgbClr val="000000"/>
                </a:solidFill>
                <a:highlight>
                  <a:srgbClr val="FFFFFF"/>
                </a:highlight>
                <a:latin typeface="Consolas"/>
              </a:rPr>
              <a:t> init(</a:t>
            </a:r>
            <a:r>
              <a:rPr lang="sr-Latn-BA" sz="1400" b="1" dirty="0">
                <a:solidFill>
                  <a:srgbClr val="2B91AF"/>
                </a:solidFill>
                <a:highlight>
                  <a:srgbClr val="FFFFFF"/>
                </a:highlight>
                <a:latin typeface="Consolas"/>
              </a:rPr>
              <a:t>GRAF</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g</a:t>
            </a:r>
            <a:r>
              <a:rPr lang="sr-Latn-BA" sz="1400" b="1" dirty="0">
                <a:solidFill>
                  <a:srgbClr val="000000"/>
                </a:solidFill>
                <a:highlight>
                  <a:srgbClr val="FFFFFF"/>
                </a:highlight>
                <a:latin typeface="Consolas"/>
              </a:rPr>
              <a:t>, </a:t>
            </a:r>
            <a:r>
              <a:rPr lang="sr-Latn-BA" sz="1400" b="1" dirty="0">
                <a:solidFill>
                  <a:srgbClr val="0000FF"/>
                </a:solidFill>
                <a:highlight>
                  <a:srgbClr val="FFFFFF"/>
                </a:highlight>
                <a:latin typeface="Consolas"/>
              </a:rPr>
              <a:t>int</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t</a:t>
            </a:r>
            <a:r>
              <a:rPr lang="sr-Latn-BA" sz="1400" b="1" dirty="0">
                <a:solidFill>
                  <a:srgbClr val="000000"/>
                </a:solidFill>
                <a:highlight>
                  <a:srgbClr val="FFFFFF"/>
                </a:highlight>
                <a:latin typeface="Consolas"/>
              </a:rPr>
              <a:t>[][</a:t>
            </a:r>
            <a:r>
              <a:rPr lang="sr-Latn-BA" sz="1400" b="1" dirty="0">
                <a:solidFill>
                  <a:srgbClr val="6F008A"/>
                </a:solidFill>
                <a:highlight>
                  <a:srgbClr val="FFFFFF"/>
                </a:highlight>
                <a:latin typeface="Consolas"/>
              </a:rPr>
              <a:t>MAX</a:t>
            </a:r>
            <a:r>
              <a:rPr lang="sr-Latn-BA" sz="1400" b="1" dirty="0">
                <a:solidFill>
                  <a:srgbClr val="000000"/>
                </a:solidFill>
                <a:highlight>
                  <a:srgbClr val="FFFFFF"/>
                </a:highlight>
                <a:latin typeface="Consolas"/>
              </a:rPr>
              <a:t>]){</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int</a:t>
            </a:r>
            <a:r>
              <a:rPr lang="sr-Latn-BA" sz="1400" b="1" dirty="0">
                <a:solidFill>
                  <a:srgbClr val="000000"/>
                </a:solidFill>
                <a:highlight>
                  <a:srgbClr val="FFFFFF"/>
                </a:highlight>
                <a:latin typeface="Consolas"/>
              </a:rPr>
              <a:t> i, j;</a:t>
            </a:r>
          </a:p>
          <a:p>
            <a:r>
              <a:rPr lang="nn-NO" sz="1400" b="1" dirty="0">
                <a:solidFill>
                  <a:srgbClr val="0000FF"/>
                </a:solidFill>
                <a:highlight>
                  <a:srgbClr val="FFFFFF"/>
                </a:highlight>
                <a:latin typeface="Consolas"/>
              </a:rPr>
              <a:t>  for</a:t>
            </a:r>
            <a:r>
              <a:rPr lang="nn-NO" sz="1400" b="1" dirty="0">
                <a:solidFill>
                  <a:srgbClr val="000000"/>
                </a:solidFill>
                <a:highlight>
                  <a:srgbClr val="FFFFFF"/>
                </a:highlight>
                <a:latin typeface="Consolas"/>
              </a:rPr>
              <a:t> (i = 0; i&lt;</a:t>
            </a:r>
            <a:r>
              <a:rPr lang="nn-NO" sz="1400" b="1" dirty="0">
                <a:solidFill>
                  <a:srgbClr val="808080"/>
                </a:solidFill>
                <a:highlight>
                  <a:srgbClr val="FFFFFF"/>
                </a:highlight>
                <a:latin typeface="Consolas"/>
              </a:rPr>
              <a:t>g</a:t>
            </a:r>
            <a:r>
              <a:rPr lang="nn-NO" sz="1400" b="1" dirty="0">
                <a:solidFill>
                  <a:srgbClr val="000000"/>
                </a:solidFill>
                <a:highlight>
                  <a:srgbClr val="FFFFFF"/>
                </a:highlight>
                <a:latin typeface="Consolas"/>
              </a:rPr>
              <a:t>-&gt;n; i++)</a:t>
            </a:r>
          </a:p>
          <a:p>
            <a:r>
              <a:rPr lang="da-DK" sz="1400" b="1" dirty="0">
                <a:solidFill>
                  <a:srgbClr val="0000FF"/>
                </a:solidFill>
                <a:highlight>
                  <a:srgbClr val="FFFFFF"/>
                </a:highlight>
                <a:latin typeface="Consolas"/>
              </a:rPr>
              <a:t>    for</a:t>
            </a:r>
            <a:r>
              <a:rPr lang="da-DK" sz="1400" b="1" dirty="0">
                <a:solidFill>
                  <a:srgbClr val="000000"/>
                </a:solidFill>
                <a:highlight>
                  <a:srgbClr val="FFFFFF"/>
                </a:highlight>
                <a:latin typeface="Consolas"/>
              </a:rPr>
              <a:t> (j = 0; j&lt;</a:t>
            </a:r>
            <a:r>
              <a:rPr lang="da-DK" sz="1400" b="1" dirty="0">
                <a:solidFill>
                  <a:srgbClr val="808080"/>
                </a:solidFill>
                <a:highlight>
                  <a:srgbClr val="FFFFFF"/>
                </a:highlight>
                <a:latin typeface="Consolas"/>
              </a:rPr>
              <a:t>g</a:t>
            </a:r>
            <a:r>
              <a:rPr lang="da-DK" sz="1400" b="1" dirty="0">
                <a:solidFill>
                  <a:srgbClr val="000000"/>
                </a:solidFill>
                <a:highlight>
                  <a:srgbClr val="FFFFFF"/>
                </a:highlight>
                <a:latin typeface="Consolas"/>
              </a:rPr>
              <a:t>-&gt;n; j++)</a:t>
            </a:r>
          </a:p>
          <a:p>
            <a:r>
              <a:rPr lang="en-US" sz="1400" b="1" dirty="0">
                <a:solidFill>
                  <a:srgbClr val="0000FF"/>
                </a:solidFill>
                <a:highlight>
                  <a:srgbClr val="FFFFFF"/>
                </a:highlight>
                <a:latin typeface="Consolas"/>
              </a:rPr>
              <a:t>      if</a:t>
            </a:r>
            <a:r>
              <a:rPr lang="en-US" sz="1400" b="1" dirty="0">
                <a:solidFill>
                  <a:srgbClr val="000000"/>
                </a:solidFill>
                <a:highlight>
                  <a:srgbClr val="FFFFFF"/>
                </a:highlight>
                <a:latin typeface="Consolas"/>
              </a:rPr>
              <a:t> (</a:t>
            </a:r>
            <a:r>
              <a:rPr lang="en-US" sz="1400" b="1" dirty="0" err="1">
                <a:solidFill>
                  <a:srgbClr val="000000"/>
                </a:solidFill>
                <a:highlight>
                  <a:srgbClr val="FFFFFF"/>
                </a:highlight>
                <a:latin typeface="Consolas"/>
              </a:rPr>
              <a:t>i</a:t>
            </a:r>
            <a:r>
              <a:rPr lang="en-US" sz="1400" b="1" dirty="0">
                <a:solidFill>
                  <a:srgbClr val="000000"/>
                </a:solidFill>
                <a:highlight>
                  <a:srgbClr val="FFFFFF"/>
                </a:highlight>
                <a:latin typeface="Consolas"/>
              </a:rPr>
              <a:t> == j || </a:t>
            </a:r>
            <a:r>
              <a:rPr lang="en-US" sz="1400" b="1" dirty="0">
                <a:solidFill>
                  <a:srgbClr val="808080"/>
                </a:solidFill>
                <a:highlight>
                  <a:srgbClr val="FFFFFF"/>
                </a:highlight>
                <a:latin typeface="Consolas"/>
              </a:rPr>
              <a:t>g</a:t>
            </a:r>
            <a:r>
              <a:rPr lang="en-US" sz="1400" b="1" dirty="0">
                <a:solidFill>
                  <a:srgbClr val="000000"/>
                </a:solidFill>
                <a:highlight>
                  <a:srgbClr val="FFFFFF"/>
                </a:highlight>
                <a:latin typeface="Consolas"/>
              </a:rPr>
              <a:t>-&gt;ms[</a:t>
            </a:r>
            <a:r>
              <a:rPr lang="en-US" sz="1400" b="1" dirty="0" err="1">
                <a:solidFill>
                  <a:srgbClr val="000000"/>
                </a:solidFill>
                <a:highlight>
                  <a:srgbClr val="FFFFFF"/>
                </a:highlight>
                <a:latin typeface="Consolas"/>
              </a:rPr>
              <a:t>i</a:t>
            </a:r>
            <a:r>
              <a:rPr lang="en-US" sz="1400" b="1" dirty="0">
                <a:solidFill>
                  <a:srgbClr val="000000"/>
                </a:solidFill>
                <a:highlight>
                  <a:srgbClr val="FFFFFF"/>
                </a:highlight>
                <a:latin typeface="Consolas"/>
              </a:rPr>
              <a:t>][j] == 0)</a:t>
            </a:r>
          </a:p>
          <a:p>
            <a:r>
              <a:rPr lang="en-US" sz="1400" b="1" dirty="0">
                <a:solidFill>
                  <a:srgbClr val="808080"/>
                </a:solidFill>
                <a:highlight>
                  <a:srgbClr val="FFFFFF"/>
                </a:highlight>
                <a:latin typeface="Consolas"/>
              </a:rPr>
              <a:t>        </a:t>
            </a:r>
            <a:r>
              <a:rPr lang="sr-Latn-BA" sz="1400" b="1" dirty="0">
                <a:solidFill>
                  <a:srgbClr val="808080"/>
                </a:solidFill>
                <a:highlight>
                  <a:srgbClr val="FFFFFF"/>
                </a:highlight>
                <a:latin typeface="Consolas"/>
              </a:rPr>
              <a:t>t</a:t>
            </a:r>
            <a:r>
              <a:rPr lang="sr-Latn-BA" sz="1400" b="1" dirty="0">
                <a:solidFill>
                  <a:srgbClr val="000000"/>
                </a:solidFill>
                <a:highlight>
                  <a:srgbClr val="FFFFFF"/>
                </a:highlight>
                <a:latin typeface="Consolas"/>
              </a:rPr>
              <a:t>[i][j] = -1;</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else</a:t>
            </a:r>
            <a:endParaRPr lang="sr-Latn-BA" sz="1400" b="1" dirty="0">
              <a:solidFill>
                <a:srgbClr val="000000"/>
              </a:solidFill>
              <a:highlight>
                <a:srgbClr val="FFFFFF"/>
              </a:highlight>
              <a:latin typeface="Consolas"/>
            </a:endParaRPr>
          </a:p>
          <a:p>
            <a:r>
              <a:rPr lang="en-US" sz="1400" b="1" dirty="0">
                <a:solidFill>
                  <a:srgbClr val="808080"/>
                </a:solidFill>
                <a:highlight>
                  <a:srgbClr val="FFFFFF"/>
                </a:highlight>
                <a:latin typeface="Consolas"/>
              </a:rPr>
              <a:t>        </a:t>
            </a:r>
            <a:r>
              <a:rPr lang="sr-Latn-BA" sz="1400" b="1" dirty="0">
                <a:solidFill>
                  <a:srgbClr val="808080"/>
                </a:solidFill>
                <a:highlight>
                  <a:srgbClr val="FFFFFF"/>
                </a:highlight>
                <a:latin typeface="Consolas"/>
              </a:rPr>
              <a:t>t</a:t>
            </a:r>
            <a:r>
              <a:rPr lang="sr-Latn-BA" sz="1400" b="1" dirty="0">
                <a:solidFill>
                  <a:srgbClr val="000000"/>
                </a:solidFill>
                <a:highlight>
                  <a:srgbClr val="FFFFFF"/>
                </a:highlight>
                <a:latin typeface="Consolas"/>
              </a:rPr>
              <a:t>[i][j] = i;</a:t>
            </a:r>
          </a:p>
          <a:p>
            <a:r>
              <a:rPr lang="sr-Latn-BA" sz="1400" b="1" dirty="0">
                <a:solidFill>
                  <a:srgbClr val="000000"/>
                </a:solidFill>
                <a:highlight>
                  <a:srgbClr val="FFFFFF"/>
                </a:highlight>
                <a:latin typeface="Consolas"/>
              </a:rPr>
              <a:t>}</a:t>
            </a:r>
          </a:p>
        </p:txBody>
      </p:sp>
      <p:sp>
        <p:nvSpPr>
          <p:cNvPr id="10" name="Rectangle 9"/>
          <p:cNvSpPr/>
          <p:nvPr/>
        </p:nvSpPr>
        <p:spPr>
          <a:xfrm>
            <a:off x="2920585" y="4581149"/>
            <a:ext cx="6144800" cy="1766631"/>
          </a:xfrm>
          <a:prstGeom prst="rect">
            <a:avLst/>
          </a:prstGeom>
          <a:solidFill>
            <a:schemeClr val="bg1"/>
          </a:solidFill>
          <a:ln w="76200" cmpd="thickThin">
            <a:solidFill>
              <a:schemeClr val="tx2"/>
            </a:solidFill>
            <a:miter lim="800000"/>
          </a:ln>
        </p:spPr>
        <p:style>
          <a:lnRef idx="2">
            <a:schemeClr val="accent1"/>
          </a:lnRef>
          <a:fillRef idx="1">
            <a:schemeClr val="lt1"/>
          </a:fillRef>
          <a:effectRef idx="0">
            <a:schemeClr val="accent1"/>
          </a:effectRef>
          <a:fontRef idx="minor">
            <a:schemeClr val="dk1"/>
          </a:fontRef>
        </p:style>
        <p:txBody>
          <a:bodyPr wrap="square" lIns="91440" tIns="91440" rIns="91440" bIns="91440" rtlCol="0" anchor="t" anchorCtr="0">
            <a:noAutofit/>
          </a:bodyPr>
          <a:lstStyle/>
          <a:p>
            <a:r>
              <a:rPr lang="es-ES" sz="1600" b="1" dirty="0">
                <a:solidFill>
                  <a:schemeClr val="tx2">
                    <a:lumMod val="75000"/>
                  </a:schemeClr>
                </a:solidFill>
                <a:latin typeface="Consolas" pitchFamily="49" charset="0"/>
                <a:cs typeface="Consolas" pitchFamily="49" charset="0"/>
              </a:rPr>
              <a:t>D:\&gt;</a:t>
            </a:r>
            <a:r>
              <a:rPr lang="es-ES" sz="1600" b="1" dirty="0">
                <a:solidFill>
                  <a:schemeClr val="accent6">
                    <a:lumMod val="75000"/>
                  </a:schemeClr>
                </a:solidFill>
                <a:latin typeface="Consolas" pitchFamily="49" charset="0"/>
                <a:cs typeface="Consolas" pitchFamily="49" charset="0"/>
              </a:rPr>
              <a:t>najkraci_put.exe graf.txt 1 2</a:t>
            </a:r>
            <a:endParaRPr lang="en-US" sz="1600" b="1" dirty="0">
              <a:latin typeface="Consolas" pitchFamily="49" charset="0"/>
              <a:cs typeface="Consolas" pitchFamily="49" charset="0"/>
            </a:endParaRPr>
          </a:p>
          <a:p>
            <a:r>
              <a:rPr lang="pl-PL" sz="1600" b="1" dirty="0">
                <a:latin typeface="Consolas" pitchFamily="49" charset="0"/>
                <a:cs typeface="Consolas" pitchFamily="49" charset="0"/>
              </a:rPr>
              <a:t>Putanja od cvora 1 do cvora 2:</a:t>
            </a:r>
          </a:p>
          <a:p>
            <a:r>
              <a:rPr lang="pl-PL" sz="1600" b="1" dirty="0">
                <a:latin typeface="Consolas" pitchFamily="49" charset="0"/>
                <a:cs typeface="Consolas" pitchFamily="49" charset="0"/>
              </a:rPr>
              <a:t>  sin(x):  0.84 0.14 0.91</a:t>
            </a:r>
          </a:p>
          <a:p>
            <a:r>
              <a:rPr lang="pl-PL" sz="1600" b="1" dirty="0">
                <a:latin typeface="Consolas" pitchFamily="49" charset="0"/>
                <a:cs typeface="Consolas" pitchFamily="49" charset="0"/>
              </a:rPr>
              <a:t>  cos(x):  0.54 -0.99 -0.42</a:t>
            </a:r>
          </a:p>
          <a:p>
            <a:r>
              <a:rPr lang="pl-PL" sz="1600" b="1" dirty="0">
                <a:latin typeface="Consolas" pitchFamily="49" charset="0"/>
                <a:cs typeface="Consolas" pitchFamily="49" charset="0"/>
              </a:rPr>
              <a:t>  pow(x):  1.00 9.00 4.00</a:t>
            </a:r>
          </a:p>
          <a:p>
            <a:r>
              <a:rPr lang="pl-PL" sz="1600" b="1" dirty="0">
                <a:latin typeface="Consolas" pitchFamily="49" charset="0"/>
                <a:cs typeface="Consolas" pitchFamily="49" charset="0"/>
              </a:rPr>
              <a:t>  sqrt(x): 1.00 1.73 1.41</a:t>
            </a:r>
            <a:endParaRPr lang="pl-PL" sz="1600" b="1" dirty="0">
              <a:solidFill>
                <a:schemeClr val="tx1"/>
              </a:solidFill>
              <a:latin typeface="Consolas" pitchFamily="49" charset="0"/>
              <a:cs typeface="Consolas" pitchFamily="49" charset="0"/>
            </a:endParaRPr>
          </a:p>
        </p:txBody>
      </p:sp>
      <p:pic>
        <p:nvPicPr>
          <p:cNvPr id="1026" name="Picture 2" descr="C:\Users\Korisnik\Desktop\Untitl2ed.png"/>
          <p:cNvPicPr>
            <a:picLocks noChangeAspect="1" noChangeArrowheads="1"/>
          </p:cNvPicPr>
          <p:nvPr/>
        </p:nvPicPr>
        <p:blipFill>
          <a:blip r:embed="rId2" cstate="print"/>
          <a:srcRect/>
          <a:stretch>
            <a:fillRect/>
          </a:stretch>
        </p:blipFill>
        <p:spPr bwMode="auto">
          <a:xfrm>
            <a:off x="6953110" y="2818110"/>
            <a:ext cx="2105025" cy="16478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bg/>
                                          </p:spTgt>
                                        </p:tgtEl>
                                        <p:attrNameLst>
                                          <p:attrName>style.visibility</p:attrName>
                                        </p:attrNameLst>
                                      </p:cBhvr>
                                      <p:to>
                                        <p:strVal val="visible"/>
                                      </p:to>
                                    </p:set>
                                    <p:animEffect transition="in" filter="fade">
                                      <p:cBhvr>
                                        <p:cTn id="17" dur="1000"/>
                                        <p:tgtEl>
                                          <p:spTgt spid="10">
                                            <p:bg/>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wipe(left)">
                                      <p:cBhvr>
                                        <p:cTn id="22" dur="10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animEffect transition="in" filter="wipe(left)">
                                      <p:cBhvr>
                                        <p:cTn id="27" dur="1000"/>
                                        <p:tgtEl>
                                          <p:spTgt spid="1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xEl>
                                              <p:pRg st="2" end="2"/>
                                            </p:txEl>
                                          </p:spTgt>
                                        </p:tgtEl>
                                        <p:attrNameLst>
                                          <p:attrName>style.visibility</p:attrName>
                                        </p:attrNameLst>
                                      </p:cBhvr>
                                      <p:to>
                                        <p:strVal val="visible"/>
                                      </p:to>
                                    </p:set>
                                    <p:animEffect transition="in" filter="wipe(left)">
                                      <p:cBhvr>
                                        <p:cTn id="32" dur="1000"/>
                                        <p:tgtEl>
                                          <p:spTgt spid="10">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xEl>
                                              <p:pRg st="3" end="3"/>
                                            </p:txEl>
                                          </p:spTgt>
                                        </p:tgtEl>
                                        <p:attrNameLst>
                                          <p:attrName>style.visibility</p:attrName>
                                        </p:attrNameLst>
                                      </p:cBhvr>
                                      <p:to>
                                        <p:strVal val="visible"/>
                                      </p:to>
                                    </p:set>
                                    <p:animEffect transition="in" filter="wipe(left)">
                                      <p:cBhvr>
                                        <p:cTn id="37" dur="1000"/>
                                        <p:tgtEl>
                                          <p:spTgt spid="10">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
                                            <p:txEl>
                                              <p:pRg st="4" end="4"/>
                                            </p:txEl>
                                          </p:spTgt>
                                        </p:tgtEl>
                                        <p:attrNameLst>
                                          <p:attrName>style.visibility</p:attrName>
                                        </p:attrNameLst>
                                      </p:cBhvr>
                                      <p:to>
                                        <p:strVal val="visible"/>
                                      </p:to>
                                    </p:set>
                                    <p:animEffect transition="in" filter="wipe(left)">
                                      <p:cBhvr>
                                        <p:cTn id="42" dur="1000"/>
                                        <p:tgtEl>
                                          <p:spTgt spid="10">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0">
                                            <p:txEl>
                                              <p:pRg st="5" end="5"/>
                                            </p:txEl>
                                          </p:spTgt>
                                        </p:tgtEl>
                                        <p:attrNameLst>
                                          <p:attrName>style.visibility</p:attrName>
                                        </p:attrNameLst>
                                      </p:cBhvr>
                                      <p:to>
                                        <p:strVal val="visible"/>
                                      </p:to>
                                    </p:set>
                                    <p:animEffect transition="in" filter="wipe(left)">
                                      <p:cBhvr>
                                        <p:cTn id="47" dur="1000"/>
                                        <p:tgtEl>
                                          <p:spTgt spid="10">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26"/>
                                        </p:tgtEl>
                                        <p:attrNameLst>
                                          <p:attrName>style.visibility</p:attrName>
                                        </p:attrNameLst>
                                      </p:cBhvr>
                                      <p:to>
                                        <p:strVal val="visible"/>
                                      </p:to>
                                    </p:set>
                                    <p:animEffect transition="in" filter="fade">
                                      <p:cBhvr>
                                        <p:cTn id="52"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build="allAtOnce"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GRAFOVI</a:t>
            </a:r>
          </a:p>
        </p:txBody>
      </p:sp>
      <p:sp>
        <p:nvSpPr>
          <p:cNvPr id="4" name="Footer Placeholder 3"/>
          <p:cNvSpPr>
            <a:spLocks noGrp="1"/>
          </p:cNvSpPr>
          <p:nvPr>
            <p:ph type="ftr" sz="quarter" idx="11"/>
          </p:nvPr>
        </p:nvSpPr>
        <p:spPr/>
        <p:txBody>
          <a:bodyPr/>
          <a:lstStyle/>
          <a:p>
            <a:r>
              <a:rPr lang="en-US" dirty="0"/>
              <a:t>G</a:t>
            </a:r>
            <a:r>
              <a:rPr lang="sr-Latn-BA" dirty="0"/>
              <a:t>rafovi</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
        <p:nvSpPr>
          <p:cNvPr id="6" name="Text Placeholder 5"/>
          <p:cNvSpPr>
            <a:spLocks noGrp="1"/>
          </p:cNvSpPr>
          <p:nvPr>
            <p:ph type="body" sz="quarter" idx="13"/>
          </p:nvPr>
        </p:nvSpPr>
        <p:spPr/>
        <p:txBody>
          <a:bodyPr/>
          <a:lstStyle/>
          <a:p>
            <a:r>
              <a:rPr lang="en-US" dirty="0"/>
              <a:t>A</a:t>
            </a:r>
            <a:r>
              <a:rPr lang="sr-Latn-BA" dirty="0"/>
              <a:t>1</a:t>
            </a:r>
            <a:r>
              <a:rPr lang="en-US" dirty="0"/>
              <a:t>3</a:t>
            </a:r>
          </a:p>
        </p:txBody>
      </p:sp>
      <p:sp>
        <p:nvSpPr>
          <p:cNvPr id="9" name="Rectangle 8"/>
          <p:cNvSpPr/>
          <p:nvPr/>
        </p:nvSpPr>
        <p:spPr>
          <a:xfrm>
            <a:off x="182880" y="1097280"/>
            <a:ext cx="8778240" cy="4524315"/>
          </a:xfrm>
          <a:prstGeom prst="rect">
            <a:avLst/>
          </a:prstGeom>
        </p:spPr>
        <p:txBody>
          <a:bodyPr wrap="square">
            <a:spAutoFit/>
          </a:bodyPr>
          <a:lstStyle/>
          <a:p>
            <a:r>
              <a:rPr lang="sr-Latn-RS" b="1" dirty="0">
                <a:solidFill>
                  <a:schemeClr val="tx2">
                    <a:lumMod val="75000"/>
                  </a:schemeClr>
                </a:solidFill>
              </a:rPr>
              <a:t>Napisati program</a:t>
            </a:r>
            <a:r>
              <a:rPr lang="en-US" b="1" dirty="0">
                <a:solidFill>
                  <a:schemeClr val="tx2">
                    <a:lumMod val="75000"/>
                  </a:schemeClr>
                </a:solidFill>
              </a:rPr>
              <a:t> </a:t>
            </a:r>
            <a:r>
              <a:rPr lang="sr-Latn-BA" b="1" dirty="0">
                <a:solidFill>
                  <a:schemeClr val="tx2">
                    <a:lumMod val="75000"/>
                  </a:schemeClr>
                </a:solidFill>
              </a:rPr>
              <a:t>koji iz ulazne datoteke čiji je naziv argument komandne linije učitava broj </a:t>
            </a:r>
            <a:r>
              <a:rPr lang="sr-Latn-BA" b="1" i="1" dirty="0">
                <a:solidFill>
                  <a:schemeClr val="tx2">
                    <a:lumMod val="75000"/>
                  </a:schemeClr>
                </a:solidFill>
              </a:rPr>
              <a:t>n</a:t>
            </a:r>
            <a:r>
              <a:rPr lang="sr-Latn-BA" b="1" dirty="0">
                <a:solidFill>
                  <a:schemeClr val="tx2">
                    <a:lumMod val="75000"/>
                  </a:schemeClr>
                </a:solidFill>
              </a:rPr>
              <a:t> koji predstavlja broj gradova. Potom, iz iste ulazne datoteke, program učitava nazive </a:t>
            </a:r>
            <a:r>
              <a:rPr lang="sr-Latn-BA" b="1" i="1" dirty="0">
                <a:solidFill>
                  <a:schemeClr val="tx2">
                    <a:lumMod val="75000"/>
                  </a:schemeClr>
                </a:solidFill>
              </a:rPr>
              <a:t>n</a:t>
            </a:r>
            <a:r>
              <a:rPr lang="sr-Latn-BA" b="1" dirty="0">
                <a:solidFill>
                  <a:schemeClr val="tx2">
                    <a:lumMod val="75000"/>
                  </a:schemeClr>
                </a:solidFill>
              </a:rPr>
              <a:t> gradova (koji se nalaze u odvojenim linijama tekstualne datoteke). Poslije liste naziva gradova u ulaznoj datoteci slijedi matrica susjednosti težinskog neusmjerenog grafa kojim su predstavljeni gradovi i njihova povezanost. Program treba da pronađe najkraće rastojanje između dva grada čiji se nazivi unose sa standardnog ulaza i ispiše ga na standardnom izlazu zajedno sa svim gradovima na najkraćoj putanji. Neophodno je implementirati odvojene funkcije za učitavanje podataka (grafa) iz datoteke i pronalaženje najkraćeg rastojanja i najkraće putanje između zadata dva grada.</a:t>
            </a:r>
            <a:endParaRPr lang="en-US" b="1" dirty="0">
              <a:solidFill>
                <a:schemeClr val="tx2">
                  <a:lumMod val="75000"/>
                </a:schemeClr>
              </a:solidFill>
            </a:endParaRPr>
          </a:p>
          <a:p>
            <a:br>
              <a:rPr lang="vi-VN" b="1" dirty="0">
                <a:solidFill>
                  <a:schemeClr val="tx2">
                    <a:lumMod val="75000"/>
                  </a:schemeClr>
                </a:solidFill>
                <a:latin typeface="Calibri"/>
              </a:rPr>
            </a:br>
            <a:br>
              <a:rPr lang="vi-VN" b="1" dirty="0">
                <a:solidFill>
                  <a:schemeClr val="tx2">
                    <a:lumMod val="75000"/>
                  </a:schemeClr>
                </a:solidFill>
                <a:latin typeface="Calibri"/>
              </a:rPr>
            </a:br>
            <a:r>
              <a:rPr lang="vi-VN" b="1" dirty="0">
                <a:solidFill>
                  <a:schemeClr val="tx2">
                    <a:lumMod val="75000"/>
                  </a:schemeClr>
                </a:solidFill>
                <a:latin typeface="Calibri"/>
              </a:rPr>
              <a:t> </a:t>
            </a:r>
            <a:br>
              <a:rPr lang="vi-VN" b="1" dirty="0">
                <a:solidFill>
                  <a:schemeClr val="tx2">
                    <a:lumMod val="75000"/>
                  </a:schemeClr>
                </a:solidFill>
                <a:latin typeface="Calibri"/>
              </a:rPr>
            </a:br>
            <a:br>
              <a:rPr lang="vi-VN" b="1" dirty="0">
                <a:solidFill>
                  <a:schemeClr val="tx2">
                    <a:lumMod val="75000"/>
                  </a:schemeClr>
                </a:solidFill>
                <a:latin typeface="Calibri"/>
              </a:rPr>
            </a:br>
            <a:r>
              <a:rPr lang="sr-Latn-BA" b="1" dirty="0">
                <a:solidFill>
                  <a:schemeClr val="tx2">
                    <a:lumMod val="75000"/>
                  </a:schemeClr>
                </a:solidFill>
              </a:rPr>
              <a:t> </a:t>
            </a:r>
            <a:br>
              <a:rPr lang="sr-Latn-BA" b="1" dirty="0">
                <a:solidFill>
                  <a:schemeClr val="tx2">
                    <a:lumMod val="75000"/>
                  </a:schemeClr>
                </a:solidFill>
              </a:rPr>
            </a:br>
            <a:br>
              <a:rPr lang="sr-Latn-BA" b="1" dirty="0">
                <a:solidFill>
                  <a:schemeClr val="tx2">
                    <a:lumMod val="75000"/>
                  </a:schemeClr>
                </a:solidFill>
              </a:rPr>
            </a:br>
            <a:endParaRPr lang="sr-Latn-BA" b="1" dirty="0">
              <a:solidFill>
                <a:schemeClr val="tx2">
                  <a:lumMod val="75000"/>
                </a:schemeClr>
              </a:solidFill>
            </a:endParaRPr>
          </a:p>
        </p:txBody>
      </p:sp>
      <p:sp>
        <p:nvSpPr>
          <p:cNvPr id="8" name="Rectangle 7"/>
          <p:cNvSpPr/>
          <p:nvPr/>
        </p:nvSpPr>
        <p:spPr>
          <a:xfrm>
            <a:off x="365756" y="3746934"/>
            <a:ext cx="4359864" cy="2677656"/>
          </a:xfrm>
          <a:prstGeom prst="rect">
            <a:avLst/>
          </a:prstGeom>
        </p:spPr>
        <p:txBody>
          <a:bodyPr wrap="square">
            <a:spAutoFit/>
          </a:bodyPr>
          <a:lstStyle/>
          <a:p>
            <a:r>
              <a:rPr lang="sr-Latn-BA" sz="1400" b="1" dirty="0">
                <a:solidFill>
                  <a:srgbClr val="0000FF"/>
                </a:solidFill>
                <a:highlight>
                  <a:srgbClr val="FFFFFF"/>
                </a:highlight>
                <a:latin typeface="Consolas"/>
              </a:rPr>
              <a:t>#include</a:t>
            </a:r>
            <a:r>
              <a:rPr lang="sr-Latn-BA" sz="1400" b="1" dirty="0">
                <a:solidFill>
                  <a:srgbClr val="000000"/>
                </a:solidFill>
                <a:highlight>
                  <a:srgbClr val="FFFFFF"/>
                </a:highlight>
                <a:latin typeface="Consolas"/>
              </a:rPr>
              <a:t> </a:t>
            </a:r>
            <a:r>
              <a:rPr lang="sr-Latn-BA" sz="1400" b="1" dirty="0">
                <a:solidFill>
                  <a:srgbClr val="A31515"/>
                </a:solidFill>
                <a:highlight>
                  <a:srgbClr val="FFFFFF"/>
                </a:highlight>
                <a:latin typeface="Consolas"/>
              </a:rPr>
              <a:t>&lt;stdio.h&gt;</a:t>
            </a:r>
            <a:endParaRPr lang="sr-Latn-BA" sz="1400" b="1" dirty="0">
              <a:solidFill>
                <a:srgbClr val="000000"/>
              </a:solidFill>
              <a:highlight>
                <a:srgbClr val="FFFFFF"/>
              </a:highlight>
              <a:latin typeface="Consolas"/>
            </a:endParaRPr>
          </a:p>
          <a:p>
            <a:r>
              <a:rPr lang="sr-Latn-BA" sz="1400" b="1" dirty="0">
                <a:solidFill>
                  <a:srgbClr val="0000FF"/>
                </a:solidFill>
                <a:highlight>
                  <a:srgbClr val="FFFFFF"/>
                </a:highlight>
                <a:latin typeface="Consolas"/>
              </a:rPr>
              <a:t>#include</a:t>
            </a:r>
            <a:r>
              <a:rPr lang="sr-Latn-BA" sz="1400" b="1" dirty="0">
                <a:solidFill>
                  <a:srgbClr val="000000"/>
                </a:solidFill>
                <a:highlight>
                  <a:srgbClr val="FFFFFF"/>
                </a:highlight>
                <a:latin typeface="Consolas"/>
              </a:rPr>
              <a:t> </a:t>
            </a:r>
            <a:r>
              <a:rPr lang="sr-Latn-BA" sz="1400" b="1" dirty="0">
                <a:solidFill>
                  <a:srgbClr val="A31515"/>
                </a:solidFill>
                <a:highlight>
                  <a:srgbClr val="FFFFFF"/>
                </a:highlight>
                <a:latin typeface="Consolas"/>
              </a:rPr>
              <a:t>&lt;stdlib.h&gt;</a:t>
            </a:r>
            <a:endParaRPr lang="sr-Latn-BA" sz="1400" b="1" dirty="0">
              <a:solidFill>
                <a:srgbClr val="000000"/>
              </a:solidFill>
              <a:highlight>
                <a:srgbClr val="FFFFFF"/>
              </a:highlight>
              <a:latin typeface="Consolas"/>
            </a:endParaRPr>
          </a:p>
          <a:p>
            <a:r>
              <a:rPr lang="sr-Latn-BA" sz="1400" b="1" dirty="0">
                <a:solidFill>
                  <a:srgbClr val="0000FF"/>
                </a:solidFill>
                <a:highlight>
                  <a:srgbClr val="FFFFFF"/>
                </a:highlight>
                <a:latin typeface="Consolas"/>
              </a:rPr>
              <a:t>#include</a:t>
            </a:r>
            <a:r>
              <a:rPr lang="sr-Latn-BA" sz="1400" b="1" dirty="0">
                <a:solidFill>
                  <a:srgbClr val="000000"/>
                </a:solidFill>
                <a:highlight>
                  <a:srgbClr val="FFFFFF"/>
                </a:highlight>
                <a:latin typeface="Consolas"/>
              </a:rPr>
              <a:t> </a:t>
            </a:r>
            <a:r>
              <a:rPr lang="sr-Latn-BA" sz="1400" b="1" dirty="0">
                <a:solidFill>
                  <a:srgbClr val="A31515"/>
                </a:solidFill>
                <a:highlight>
                  <a:srgbClr val="FFFFFF"/>
                </a:highlight>
                <a:latin typeface="Consolas"/>
              </a:rPr>
              <a:t>&lt;string.h&gt;</a:t>
            </a:r>
            <a:endParaRPr lang="sr-Latn-BA" sz="1400" b="1" dirty="0">
              <a:solidFill>
                <a:srgbClr val="000000"/>
              </a:solidFill>
              <a:highlight>
                <a:srgbClr val="FFFFFF"/>
              </a:highlight>
              <a:latin typeface="Consolas"/>
            </a:endParaRPr>
          </a:p>
          <a:p>
            <a:r>
              <a:rPr lang="sr-Latn-BA" sz="1400" b="1" dirty="0">
                <a:solidFill>
                  <a:srgbClr val="0000FF"/>
                </a:solidFill>
                <a:highlight>
                  <a:srgbClr val="FFFFFF"/>
                </a:highlight>
                <a:latin typeface="Consolas"/>
              </a:rPr>
              <a:t>#include</a:t>
            </a:r>
            <a:r>
              <a:rPr lang="sr-Latn-BA" sz="1400" b="1" dirty="0">
                <a:solidFill>
                  <a:srgbClr val="000000"/>
                </a:solidFill>
                <a:highlight>
                  <a:srgbClr val="FFFFFF"/>
                </a:highlight>
                <a:latin typeface="Consolas"/>
              </a:rPr>
              <a:t> </a:t>
            </a:r>
            <a:r>
              <a:rPr lang="sr-Latn-BA" sz="1400" b="1" dirty="0">
                <a:solidFill>
                  <a:srgbClr val="A31515"/>
                </a:solidFill>
                <a:highlight>
                  <a:srgbClr val="FFFFFF"/>
                </a:highlight>
                <a:latin typeface="Consolas"/>
              </a:rPr>
              <a:t>&lt;math.h&gt;</a:t>
            </a:r>
            <a:endParaRPr lang="sr-Latn-BA" sz="1400" b="1" dirty="0">
              <a:solidFill>
                <a:srgbClr val="000000"/>
              </a:solidFill>
              <a:highlight>
                <a:srgbClr val="FFFFFF"/>
              </a:highlight>
              <a:latin typeface="Consolas"/>
            </a:endParaRPr>
          </a:p>
          <a:p>
            <a:r>
              <a:rPr lang="sr-Latn-BA" sz="1400" b="1" dirty="0">
                <a:solidFill>
                  <a:srgbClr val="0000FF"/>
                </a:solidFill>
                <a:highlight>
                  <a:srgbClr val="FFFFFF"/>
                </a:highlight>
                <a:latin typeface="Consolas"/>
              </a:rPr>
              <a:t>#define</a:t>
            </a:r>
            <a:r>
              <a:rPr lang="sr-Latn-BA" sz="1400" b="1" dirty="0">
                <a:solidFill>
                  <a:srgbClr val="000000"/>
                </a:solidFill>
                <a:highlight>
                  <a:srgbClr val="FFFFFF"/>
                </a:highlight>
                <a:latin typeface="Consolas"/>
              </a:rPr>
              <a:t> </a:t>
            </a:r>
            <a:r>
              <a:rPr lang="sr-Latn-BA" sz="1400" b="1" dirty="0">
                <a:solidFill>
                  <a:srgbClr val="6F008A"/>
                </a:solidFill>
                <a:highlight>
                  <a:srgbClr val="FFFFFF"/>
                </a:highlight>
                <a:latin typeface="Consolas"/>
              </a:rPr>
              <a:t>MAX</a:t>
            </a:r>
            <a:r>
              <a:rPr lang="sr-Latn-BA" sz="1400" b="1" dirty="0">
                <a:solidFill>
                  <a:srgbClr val="000000"/>
                </a:solidFill>
                <a:highlight>
                  <a:srgbClr val="FFFFFF"/>
                </a:highlight>
                <a:latin typeface="Consolas"/>
              </a:rPr>
              <a:t> 20</a:t>
            </a:r>
            <a:endParaRPr lang="en-US" sz="1400" b="1" dirty="0">
              <a:solidFill>
                <a:srgbClr val="000000"/>
              </a:solidFill>
              <a:highlight>
                <a:srgbClr val="FFFFFF"/>
              </a:highlight>
              <a:latin typeface="Consolas"/>
            </a:endParaRPr>
          </a:p>
          <a:p>
            <a:endParaRPr lang="en-US" sz="1400" b="1" dirty="0">
              <a:solidFill>
                <a:srgbClr val="000000"/>
              </a:solidFill>
              <a:highlight>
                <a:srgbClr val="FFFFFF"/>
              </a:highlight>
              <a:latin typeface="Consolas"/>
            </a:endParaRPr>
          </a:p>
          <a:p>
            <a:r>
              <a:rPr lang="sr-Latn-BA" sz="1400" b="1" dirty="0">
                <a:solidFill>
                  <a:srgbClr val="0000FF"/>
                </a:solidFill>
                <a:highlight>
                  <a:srgbClr val="FFFFFF"/>
                </a:highlight>
                <a:latin typeface="Consolas"/>
              </a:rPr>
              <a:t>typedef</a:t>
            </a:r>
            <a:r>
              <a:rPr lang="sr-Latn-BA" sz="1400" b="1" dirty="0">
                <a:solidFill>
                  <a:srgbClr val="000000"/>
                </a:solidFill>
                <a:highlight>
                  <a:srgbClr val="FFFFFF"/>
                </a:highlight>
                <a:latin typeface="Consolas"/>
              </a:rPr>
              <a:t> </a:t>
            </a:r>
            <a:r>
              <a:rPr lang="sr-Latn-BA" sz="1400" b="1" dirty="0">
                <a:solidFill>
                  <a:srgbClr val="0000FF"/>
                </a:solidFill>
                <a:highlight>
                  <a:srgbClr val="FFFFFF"/>
                </a:highlight>
                <a:latin typeface="Consolas"/>
              </a:rPr>
              <a:t>struct</a:t>
            </a:r>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r>
              <a:rPr lang="en-US" sz="1400" b="1" dirty="0">
                <a:solidFill>
                  <a:srgbClr val="000000"/>
                </a:solidFill>
                <a:highlight>
                  <a:srgbClr val="FFFFFF"/>
                </a:highlight>
                <a:latin typeface="Consolas"/>
              </a:rPr>
              <a:t> </a:t>
            </a:r>
            <a:r>
              <a:rPr lang="sr-Latn-BA" sz="1400" b="1" dirty="0">
                <a:solidFill>
                  <a:srgbClr val="0000FF"/>
                </a:solidFill>
                <a:highlight>
                  <a:srgbClr val="FFFFFF"/>
                </a:highlight>
                <a:latin typeface="Consolas"/>
              </a:rPr>
              <a:t>int</a:t>
            </a:r>
            <a:r>
              <a:rPr lang="en-US" sz="1400" b="1" dirty="0">
                <a:solidFill>
                  <a:srgbClr val="0000FF"/>
                </a:solidFill>
                <a:highlight>
                  <a:srgbClr val="FFFFFF"/>
                </a:highlight>
                <a:latin typeface="Consolas"/>
              </a:rPr>
              <a:t> </a:t>
            </a:r>
            <a:r>
              <a:rPr lang="sr-Latn-BA" sz="1400" b="1" dirty="0">
                <a:solidFill>
                  <a:srgbClr val="000000"/>
                </a:solidFill>
                <a:highlight>
                  <a:srgbClr val="FFFFFF"/>
                </a:highlight>
                <a:latin typeface="Consolas"/>
              </a:rPr>
              <a:t>index;</a:t>
            </a:r>
            <a:r>
              <a:rPr lang="en-US" sz="1400" b="1" dirty="0">
                <a:solidFill>
                  <a:srgbClr val="000000"/>
                </a:solidFill>
                <a:highlight>
                  <a:srgbClr val="FFFFFF"/>
                </a:highlight>
                <a:latin typeface="Consolas"/>
              </a:rPr>
              <a:t> </a:t>
            </a:r>
            <a:r>
              <a:rPr lang="sr-Latn-BA" sz="1400" b="1" dirty="0">
                <a:solidFill>
                  <a:srgbClr val="0000FF"/>
                </a:solidFill>
                <a:highlight>
                  <a:srgbClr val="FFFFFF"/>
                </a:highlight>
                <a:latin typeface="Consolas"/>
              </a:rPr>
              <a:t>char</a:t>
            </a:r>
            <a:r>
              <a:rPr lang="sr-Latn-BA" sz="1400" b="1" dirty="0">
                <a:solidFill>
                  <a:srgbClr val="000000"/>
                </a:solidFill>
                <a:highlight>
                  <a:srgbClr val="FFFFFF"/>
                </a:highlight>
                <a:latin typeface="Consolas"/>
              </a:rPr>
              <a:t>* naziv;</a:t>
            </a:r>
          </a:p>
          <a:p>
            <a:r>
              <a:rPr lang="sr-Latn-BA" sz="1400" b="1" dirty="0">
                <a:solidFill>
                  <a:srgbClr val="000000"/>
                </a:solidFill>
                <a:highlight>
                  <a:srgbClr val="FFFFFF"/>
                </a:highlight>
                <a:latin typeface="Consolas"/>
              </a:rPr>
              <a:t>} </a:t>
            </a:r>
            <a:r>
              <a:rPr lang="sr-Latn-BA" sz="1400" b="1" dirty="0">
                <a:solidFill>
                  <a:srgbClr val="2B91AF"/>
                </a:solidFill>
                <a:highlight>
                  <a:srgbClr val="FFFFFF"/>
                </a:highlight>
                <a:latin typeface="Consolas"/>
              </a:rPr>
              <a:t>CVOR_GRAFA</a:t>
            </a:r>
            <a:r>
              <a:rPr lang="sr-Latn-BA" sz="1400" b="1" dirty="0">
                <a:solidFill>
                  <a:srgbClr val="000000"/>
                </a:solidFill>
                <a:highlight>
                  <a:srgbClr val="FFFFFF"/>
                </a:highlight>
                <a:latin typeface="Consolas"/>
              </a:rPr>
              <a:t>;</a:t>
            </a:r>
            <a:endParaRPr lang="en-US" sz="1400" b="1" dirty="0">
              <a:solidFill>
                <a:srgbClr val="000000"/>
              </a:solidFill>
              <a:highlight>
                <a:srgbClr val="FFFFFF"/>
              </a:highlight>
              <a:latin typeface="Consolas"/>
            </a:endParaRPr>
          </a:p>
          <a:p>
            <a:endParaRPr lang="en-US" sz="1400" b="1" dirty="0">
              <a:solidFill>
                <a:srgbClr val="000000"/>
              </a:solidFill>
              <a:highlight>
                <a:srgbClr val="FFFFFF"/>
              </a:highlight>
              <a:latin typeface="Consolas"/>
            </a:endParaRPr>
          </a:p>
          <a:p>
            <a:r>
              <a:rPr lang="sr-Latn-BA" sz="1400" b="1" dirty="0">
                <a:solidFill>
                  <a:srgbClr val="0000FF"/>
                </a:solidFill>
                <a:highlight>
                  <a:srgbClr val="FFFFFF"/>
                </a:highlight>
                <a:latin typeface="Consolas"/>
              </a:rPr>
              <a:t>typedef</a:t>
            </a:r>
            <a:r>
              <a:rPr lang="sr-Latn-BA" sz="1400" b="1" dirty="0">
                <a:solidFill>
                  <a:srgbClr val="000000"/>
                </a:solidFill>
                <a:highlight>
                  <a:srgbClr val="FFFFFF"/>
                </a:highlight>
                <a:latin typeface="Consolas"/>
              </a:rPr>
              <a:t> </a:t>
            </a:r>
            <a:r>
              <a:rPr lang="sr-Latn-BA" sz="1400" b="1" dirty="0">
                <a:solidFill>
                  <a:srgbClr val="0000FF"/>
                </a:solidFill>
                <a:highlight>
                  <a:srgbClr val="FFFFFF"/>
                </a:highlight>
                <a:latin typeface="Consolas"/>
              </a:rPr>
              <a:t>struct</a:t>
            </a:r>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r>
              <a:rPr lang="en-US" sz="1400" b="1" dirty="0">
                <a:solidFill>
                  <a:srgbClr val="000000"/>
                </a:solidFill>
                <a:highlight>
                  <a:srgbClr val="FFFFFF"/>
                </a:highlight>
                <a:latin typeface="Consolas"/>
              </a:rPr>
              <a:t> </a:t>
            </a:r>
            <a:r>
              <a:rPr lang="sr-Latn-BA" sz="1400" b="1" dirty="0">
                <a:solidFill>
                  <a:srgbClr val="0000FF"/>
                </a:solidFill>
                <a:highlight>
                  <a:srgbClr val="FFFFFF"/>
                </a:highlight>
                <a:latin typeface="Consolas"/>
              </a:rPr>
              <a:t>int</a:t>
            </a:r>
            <a:r>
              <a:rPr lang="sr-Latn-BA" sz="1400" b="1" dirty="0">
                <a:solidFill>
                  <a:srgbClr val="000000"/>
                </a:solidFill>
                <a:highlight>
                  <a:srgbClr val="FFFFFF"/>
                </a:highlight>
                <a:latin typeface="Consolas"/>
              </a:rPr>
              <a:t> n;</a:t>
            </a:r>
            <a:r>
              <a:rPr lang="en-US" sz="1400" b="1" dirty="0">
                <a:solidFill>
                  <a:srgbClr val="000000"/>
                </a:solidFill>
                <a:highlight>
                  <a:srgbClr val="FFFFFF"/>
                </a:highlight>
                <a:latin typeface="Consolas"/>
              </a:rPr>
              <a:t> </a:t>
            </a:r>
            <a:r>
              <a:rPr lang="sr-Latn-BA" sz="1400" b="1" dirty="0">
                <a:solidFill>
                  <a:srgbClr val="2B91AF"/>
                </a:solidFill>
                <a:highlight>
                  <a:srgbClr val="FFFFFF"/>
                </a:highlight>
                <a:latin typeface="Consolas"/>
              </a:rPr>
              <a:t>CVOR_GRAFA</a:t>
            </a:r>
            <a:r>
              <a:rPr lang="sr-Latn-BA" sz="1400" b="1" dirty="0">
                <a:solidFill>
                  <a:srgbClr val="000000"/>
                </a:solidFill>
                <a:highlight>
                  <a:srgbClr val="FFFFFF"/>
                </a:highlight>
                <a:latin typeface="Consolas"/>
              </a:rPr>
              <a:t> *nodes;</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double</a:t>
            </a:r>
            <a:r>
              <a:rPr lang="sr-Latn-BA" sz="1400" b="1" dirty="0">
                <a:solidFill>
                  <a:srgbClr val="000000"/>
                </a:solidFill>
                <a:highlight>
                  <a:srgbClr val="FFFFFF"/>
                </a:highlight>
                <a:latin typeface="Consolas"/>
              </a:rPr>
              <a:t>** ms;</a:t>
            </a:r>
          </a:p>
          <a:p>
            <a:r>
              <a:rPr lang="sr-Latn-BA" sz="1400" b="1" dirty="0">
                <a:solidFill>
                  <a:srgbClr val="000000"/>
                </a:solidFill>
                <a:highlight>
                  <a:srgbClr val="FFFFFF"/>
                </a:highlight>
                <a:latin typeface="Consolas"/>
              </a:rPr>
              <a:t>} </a:t>
            </a:r>
            <a:r>
              <a:rPr lang="sr-Latn-BA" sz="1400" b="1" dirty="0">
                <a:solidFill>
                  <a:srgbClr val="2B91AF"/>
                </a:solidFill>
                <a:highlight>
                  <a:srgbClr val="FFFFFF"/>
                </a:highlight>
                <a:latin typeface="Consolas"/>
              </a:rPr>
              <a:t>GRAF</a:t>
            </a:r>
            <a:r>
              <a:rPr lang="sr-Latn-BA" sz="1400" b="1" dirty="0">
                <a:solidFill>
                  <a:srgbClr val="000000"/>
                </a:solidFill>
                <a:highlight>
                  <a:srgbClr val="FFFFFF"/>
                </a:highlight>
                <a:latin typeface="Consolas"/>
              </a:rPr>
              <a:t>;</a:t>
            </a:r>
            <a:endParaRPr lang="en-US" sz="1400" b="1" dirty="0">
              <a:solidFill>
                <a:srgbClr val="0000FF"/>
              </a:solidFill>
              <a:highlight>
                <a:srgbClr val="FFFFFF"/>
              </a:highlight>
              <a:latin typeface="Consolas"/>
            </a:endParaRPr>
          </a:p>
        </p:txBody>
      </p:sp>
      <p:sp>
        <p:nvSpPr>
          <p:cNvPr id="10" name="Rectangle 9"/>
          <p:cNvSpPr/>
          <p:nvPr/>
        </p:nvSpPr>
        <p:spPr>
          <a:xfrm>
            <a:off x="5175530" y="3774645"/>
            <a:ext cx="3968469" cy="2246769"/>
          </a:xfrm>
          <a:prstGeom prst="rect">
            <a:avLst/>
          </a:prstGeom>
        </p:spPr>
        <p:txBody>
          <a:bodyPr wrap="square">
            <a:spAutoFit/>
          </a:bodyPr>
          <a:lstStyle/>
          <a:p>
            <a:r>
              <a:rPr lang="sr-Latn-BA" sz="1400" b="1" dirty="0">
                <a:solidFill>
                  <a:srgbClr val="0000FF"/>
                </a:solidFill>
                <a:highlight>
                  <a:srgbClr val="FFFFFF"/>
                </a:highlight>
                <a:latin typeface="Consolas"/>
              </a:rPr>
              <a:t>void</a:t>
            </a:r>
            <a:r>
              <a:rPr lang="sr-Latn-BA" sz="1400" b="1" dirty="0">
                <a:solidFill>
                  <a:srgbClr val="000000"/>
                </a:solidFill>
                <a:highlight>
                  <a:srgbClr val="FFFFFF"/>
                </a:highlight>
                <a:latin typeface="Consolas"/>
              </a:rPr>
              <a:t> initT(</a:t>
            </a:r>
            <a:r>
              <a:rPr lang="sr-Latn-BA" sz="1400" b="1" dirty="0">
                <a:solidFill>
                  <a:srgbClr val="2B91AF"/>
                </a:solidFill>
                <a:highlight>
                  <a:srgbClr val="FFFFFF"/>
                </a:highlight>
                <a:latin typeface="Consolas"/>
              </a:rPr>
              <a:t>GRAF</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g</a:t>
            </a:r>
            <a:r>
              <a:rPr lang="sr-Latn-BA" sz="1400" b="1" dirty="0">
                <a:solidFill>
                  <a:srgbClr val="000000"/>
                </a:solidFill>
                <a:highlight>
                  <a:srgbClr val="FFFFFF"/>
                </a:highlight>
                <a:latin typeface="Consolas"/>
              </a:rPr>
              <a:t>, </a:t>
            </a:r>
            <a:r>
              <a:rPr lang="sr-Latn-BA" sz="1400" b="1" dirty="0">
                <a:solidFill>
                  <a:srgbClr val="0000FF"/>
                </a:solidFill>
                <a:highlight>
                  <a:srgbClr val="FFFFFF"/>
                </a:highlight>
                <a:latin typeface="Consolas"/>
              </a:rPr>
              <a:t>int</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t</a:t>
            </a:r>
            <a:r>
              <a:rPr lang="sr-Latn-BA" sz="1400" b="1" dirty="0">
                <a:solidFill>
                  <a:srgbClr val="000000"/>
                </a:solidFill>
                <a:highlight>
                  <a:srgbClr val="FFFFFF"/>
                </a:highlight>
                <a:latin typeface="Consolas"/>
              </a:rPr>
              <a:t>[][</a:t>
            </a:r>
            <a:r>
              <a:rPr lang="sr-Latn-BA" sz="1400" b="1" dirty="0">
                <a:solidFill>
                  <a:srgbClr val="6F008A"/>
                </a:solidFill>
                <a:highlight>
                  <a:srgbClr val="FFFFFF"/>
                </a:highlight>
                <a:latin typeface="Consolas"/>
              </a:rPr>
              <a:t>MAX</a:t>
            </a:r>
            <a:r>
              <a:rPr lang="sr-Latn-BA" sz="1400" b="1" dirty="0">
                <a:solidFill>
                  <a:srgbClr val="000000"/>
                </a:solidFill>
                <a:highlight>
                  <a:srgbClr val="FFFFFF"/>
                </a:highlight>
                <a:latin typeface="Consolas"/>
              </a:rPr>
              <a:t>])</a:t>
            </a:r>
          </a:p>
          <a:p>
            <a:r>
              <a:rPr lang="sr-Latn-BA" sz="1400" b="1" dirty="0">
                <a:solidFill>
                  <a:srgbClr val="000000"/>
                </a:solidFill>
                <a:highlight>
                  <a:srgbClr val="FFFFFF"/>
                </a:highlight>
                <a:latin typeface="Consolas"/>
              </a:rPr>
              <a:t>{</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int</a:t>
            </a:r>
            <a:r>
              <a:rPr lang="sr-Latn-BA" sz="1400" b="1" dirty="0">
                <a:solidFill>
                  <a:srgbClr val="000000"/>
                </a:solidFill>
                <a:highlight>
                  <a:srgbClr val="FFFFFF"/>
                </a:highlight>
                <a:latin typeface="Consolas"/>
              </a:rPr>
              <a:t> i, j;</a:t>
            </a:r>
          </a:p>
          <a:p>
            <a:r>
              <a:rPr lang="nn-NO" sz="1400" b="1" dirty="0">
                <a:solidFill>
                  <a:srgbClr val="0000FF"/>
                </a:solidFill>
                <a:highlight>
                  <a:srgbClr val="FFFFFF"/>
                </a:highlight>
                <a:latin typeface="Consolas"/>
              </a:rPr>
              <a:t>  for</a:t>
            </a:r>
            <a:r>
              <a:rPr lang="nn-NO" sz="1400" b="1" dirty="0">
                <a:solidFill>
                  <a:srgbClr val="000000"/>
                </a:solidFill>
                <a:highlight>
                  <a:srgbClr val="FFFFFF"/>
                </a:highlight>
                <a:latin typeface="Consolas"/>
              </a:rPr>
              <a:t> (i = 0; i&lt;</a:t>
            </a:r>
            <a:r>
              <a:rPr lang="nn-NO" sz="1400" b="1" dirty="0">
                <a:solidFill>
                  <a:srgbClr val="808080"/>
                </a:solidFill>
                <a:highlight>
                  <a:srgbClr val="FFFFFF"/>
                </a:highlight>
                <a:latin typeface="Consolas"/>
              </a:rPr>
              <a:t>g</a:t>
            </a:r>
            <a:r>
              <a:rPr lang="nn-NO" sz="1400" b="1" dirty="0">
                <a:solidFill>
                  <a:srgbClr val="000000"/>
                </a:solidFill>
                <a:highlight>
                  <a:srgbClr val="FFFFFF"/>
                </a:highlight>
                <a:latin typeface="Consolas"/>
              </a:rPr>
              <a:t>-&gt;n; i++)</a:t>
            </a:r>
          </a:p>
          <a:p>
            <a:r>
              <a:rPr lang="da-DK" sz="1400" b="1" dirty="0">
                <a:solidFill>
                  <a:srgbClr val="0000FF"/>
                </a:solidFill>
                <a:highlight>
                  <a:srgbClr val="FFFFFF"/>
                </a:highlight>
                <a:latin typeface="Consolas"/>
              </a:rPr>
              <a:t>    for</a:t>
            </a:r>
            <a:r>
              <a:rPr lang="da-DK" sz="1400" b="1" dirty="0">
                <a:solidFill>
                  <a:srgbClr val="000000"/>
                </a:solidFill>
                <a:highlight>
                  <a:srgbClr val="FFFFFF"/>
                </a:highlight>
                <a:latin typeface="Consolas"/>
              </a:rPr>
              <a:t> (j = 0; j&lt;</a:t>
            </a:r>
            <a:r>
              <a:rPr lang="da-DK" sz="1400" b="1" dirty="0">
                <a:solidFill>
                  <a:srgbClr val="808080"/>
                </a:solidFill>
                <a:highlight>
                  <a:srgbClr val="FFFFFF"/>
                </a:highlight>
                <a:latin typeface="Consolas"/>
              </a:rPr>
              <a:t>g</a:t>
            </a:r>
            <a:r>
              <a:rPr lang="da-DK" sz="1400" b="1" dirty="0">
                <a:solidFill>
                  <a:srgbClr val="000000"/>
                </a:solidFill>
                <a:highlight>
                  <a:srgbClr val="FFFFFF"/>
                </a:highlight>
                <a:latin typeface="Consolas"/>
              </a:rPr>
              <a:t>-&gt;n; j++)</a:t>
            </a:r>
          </a:p>
          <a:p>
            <a:r>
              <a:rPr lang="en-US" sz="1400" b="1" dirty="0">
                <a:solidFill>
                  <a:srgbClr val="0000FF"/>
                </a:solidFill>
                <a:highlight>
                  <a:srgbClr val="FFFFFF"/>
                </a:highlight>
                <a:latin typeface="Consolas"/>
              </a:rPr>
              <a:t>      if</a:t>
            </a:r>
            <a:r>
              <a:rPr lang="en-US" sz="1400" b="1" dirty="0">
                <a:solidFill>
                  <a:srgbClr val="000000"/>
                </a:solidFill>
                <a:highlight>
                  <a:srgbClr val="FFFFFF"/>
                </a:highlight>
                <a:latin typeface="Consolas"/>
              </a:rPr>
              <a:t> (</a:t>
            </a:r>
            <a:r>
              <a:rPr lang="en-US" sz="1400" b="1" dirty="0" err="1">
                <a:solidFill>
                  <a:srgbClr val="000000"/>
                </a:solidFill>
                <a:highlight>
                  <a:srgbClr val="FFFFFF"/>
                </a:highlight>
                <a:latin typeface="Consolas"/>
              </a:rPr>
              <a:t>i</a:t>
            </a:r>
            <a:r>
              <a:rPr lang="en-US" sz="1400" b="1" dirty="0">
                <a:solidFill>
                  <a:srgbClr val="000000"/>
                </a:solidFill>
                <a:highlight>
                  <a:srgbClr val="FFFFFF"/>
                </a:highlight>
                <a:latin typeface="Consolas"/>
              </a:rPr>
              <a:t> == j || </a:t>
            </a:r>
            <a:r>
              <a:rPr lang="en-US" sz="1400" b="1" dirty="0">
                <a:solidFill>
                  <a:srgbClr val="808080"/>
                </a:solidFill>
                <a:highlight>
                  <a:srgbClr val="FFFFFF"/>
                </a:highlight>
                <a:latin typeface="Consolas"/>
              </a:rPr>
              <a:t>g</a:t>
            </a:r>
            <a:r>
              <a:rPr lang="en-US" sz="1400" b="1" dirty="0">
                <a:solidFill>
                  <a:srgbClr val="000000"/>
                </a:solidFill>
                <a:highlight>
                  <a:srgbClr val="FFFFFF"/>
                </a:highlight>
                <a:latin typeface="Consolas"/>
              </a:rPr>
              <a:t>-&gt;ms[</a:t>
            </a:r>
            <a:r>
              <a:rPr lang="en-US" sz="1400" b="1" dirty="0" err="1">
                <a:solidFill>
                  <a:srgbClr val="000000"/>
                </a:solidFill>
                <a:highlight>
                  <a:srgbClr val="FFFFFF"/>
                </a:highlight>
                <a:latin typeface="Consolas"/>
              </a:rPr>
              <a:t>i</a:t>
            </a:r>
            <a:r>
              <a:rPr lang="en-US" sz="1400" b="1" dirty="0">
                <a:solidFill>
                  <a:srgbClr val="000000"/>
                </a:solidFill>
                <a:highlight>
                  <a:srgbClr val="FFFFFF"/>
                </a:highlight>
                <a:latin typeface="Consolas"/>
              </a:rPr>
              <a:t>][j] == 0)</a:t>
            </a:r>
          </a:p>
          <a:p>
            <a:r>
              <a:rPr lang="en-US" sz="1400" b="1" dirty="0">
                <a:solidFill>
                  <a:srgbClr val="808080"/>
                </a:solidFill>
                <a:highlight>
                  <a:srgbClr val="FFFFFF"/>
                </a:highlight>
                <a:latin typeface="Consolas"/>
              </a:rPr>
              <a:t>        </a:t>
            </a:r>
            <a:r>
              <a:rPr lang="sr-Latn-BA" sz="1400" b="1" dirty="0">
                <a:solidFill>
                  <a:srgbClr val="808080"/>
                </a:solidFill>
                <a:highlight>
                  <a:srgbClr val="FFFFFF"/>
                </a:highlight>
                <a:latin typeface="Consolas"/>
              </a:rPr>
              <a:t>t</a:t>
            </a:r>
            <a:r>
              <a:rPr lang="sr-Latn-BA" sz="1400" b="1" dirty="0">
                <a:solidFill>
                  <a:srgbClr val="000000"/>
                </a:solidFill>
                <a:highlight>
                  <a:srgbClr val="FFFFFF"/>
                </a:highlight>
                <a:latin typeface="Consolas"/>
              </a:rPr>
              <a:t>[i][j] = -1;</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else</a:t>
            </a:r>
            <a:endParaRPr lang="sr-Latn-BA" sz="1400" b="1" dirty="0">
              <a:solidFill>
                <a:srgbClr val="000000"/>
              </a:solidFill>
              <a:highlight>
                <a:srgbClr val="FFFFFF"/>
              </a:highlight>
              <a:latin typeface="Consolas"/>
            </a:endParaRPr>
          </a:p>
          <a:p>
            <a:r>
              <a:rPr lang="en-US" sz="1400" b="1" dirty="0">
                <a:solidFill>
                  <a:srgbClr val="808080"/>
                </a:solidFill>
                <a:highlight>
                  <a:srgbClr val="FFFFFF"/>
                </a:highlight>
                <a:latin typeface="Consolas"/>
              </a:rPr>
              <a:t>        </a:t>
            </a:r>
            <a:r>
              <a:rPr lang="sr-Latn-BA" sz="1400" b="1" dirty="0">
                <a:solidFill>
                  <a:srgbClr val="808080"/>
                </a:solidFill>
                <a:highlight>
                  <a:srgbClr val="FFFFFF"/>
                </a:highlight>
                <a:latin typeface="Consolas"/>
              </a:rPr>
              <a:t>t</a:t>
            </a:r>
            <a:r>
              <a:rPr lang="sr-Latn-BA" sz="1400" b="1" dirty="0">
                <a:solidFill>
                  <a:srgbClr val="000000"/>
                </a:solidFill>
                <a:highlight>
                  <a:srgbClr val="FFFFFF"/>
                </a:highlight>
                <a:latin typeface="Consolas"/>
              </a:rPr>
              <a:t>[i][j] = i;</a:t>
            </a:r>
          </a:p>
          <a:p>
            <a:r>
              <a:rPr lang="sr-Latn-BA" sz="1400" b="1" dirty="0">
                <a:solidFill>
                  <a:srgbClr val="000000"/>
                </a:solidFill>
                <a:highlight>
                  <a:srgbClr val="FFFFFF"/>
                </a:highlight>
                <a:latin typeface="Consolas"/>
              </a:rPr>
              <a:t>}</a:t>
            </a:r>
            <a:endParaRPr lang="en-US" sz="1400" b="1" dirty="0">
              <a:solidFill>
                <a:srgbClr val="0000FF"/>
              </a:solidFill>
              <a:highlight>
                <a:srgbClr val="FFFFFF"/>
              </a:highlight>
              <a:latin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GRAFOVI</a:t>
            </a:r>
          </a:p>
        </p:txBody>
      </p:sp>
      <p:sp>
        <p:nvSpPr>
          <p:cNvPr id="4" name="Footer Placeholder 3"/>
          <p:cNvSpPr>
            <a:spLocks noGrp="1"/>
          </p:cNvSpPr>
          <p:nvPr>
            <p:ph type="ftr" sz="quarter" idx="11"/>
          </p:nvPr>
        </p:nvSpPr>
        <p:spPr/>
        <p:txBody>
          <a:bodyPr/>
          <a:lstStyle/>
          <a:p>
            <a:r>
              <a:rPr lang="en-US" dirty="0"/>
              <a:t>G</a:t>
            </a:r>
            <a:r>
              <a:rPr lang="sr-Latn-BA" dirty="0"/>
              <a:t>rafovi</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
        <p:nvSpPr>
          <p:cNvPr id="6" name="Text Placeholder 5"/>
          <p:cNvSpPr>
            <a:spLocks noGrp="1"/>
          </p:cNvSpPr>
          <p:nvPr>
            <p:ph type="body" sz="quarter" idx="13"/>
          </p:nvPr>
        </p:nvSpPr>
        <p:spPr/>
        <p:txBody>
          <a:bodyPr/>
          <a:lstStyle/>
          <a:p>
            <a:r>
              <a:rPr lang="en-US" dirty="0"/>
              <a:t>A</a:t>
            </a:r>
            <a:r>
              <a:rPr lang="sr-Latn-BA" dirty="0"/>
              <a:t>1</a:t>
            </a:r>
            <a:r>
              <a:rPr lang="en-US" dirty="0"/>
              <a:t>3</a:t>
            </a:r>
          </a:p>
        </p:txBody>
      </p:sp>
      <p:sp>
        <p:nvSpPr>
          <p:cNvPr id="12" name="Rectangle 11"/>
          <p:cNvSpPr/>
          <p:nvPr/>
        </p:nvSpPr>
        <p:spPr>
          <a:xfrm>
            <a:off x="365756" y="1047890"/>
            <a:ext cx="8778244" cy="3970318"/>
          </a:xfrm>
          <a:prstGeom prst="rect">
            <a:avLst/>
          </a:prstGeom>
        </p:spPr>
        <p:txBody>
          <a:bodyPr wrap="square">
            <a:spAutoFit/>
          </a:bodyPr>
          <a:lstStyle/>
          <a:p>
            <a:r>
              <a:rPr lang="sr-Latn-BA" sz="1400" b="1" dirty="0">
                <a:solidFill>
                  <a:srgbClr val="0000FF"/>
                </a:solidFill>
                <a:highlight>
                  <a:srgbClr val="FFFFFF"/>
                </a:highlight>
                <a:latin typeface="Consolas"/>
              </a:rPr>
              <a:t>char</a:t>
            </a:r>
            <a:r>
              <a:rPr lang="sr-Latn-BA" sz="1400" b="1" dirty="0">
                <a:solidFill>
                  <a:srgbClr val="000000"/>
                </a:solidFill>
                <a:highlight>
                  <a:srgbClr val="FFFFFF"/>
                </a:highlight>
                <a:latin typeface="Consolas"/>
              </a:rPr>
              <a:t>* readString(</a:t>
            </a:r>
            <a:r>
              <a:rPr lang="sr-Latn-BA" sz="1400" b="1" dirty="0">
                <a:solidFill>
                  <a:srgbClr val="2B91AF"/>
                </a:solidFill>
                <a:highlight>
                  <a:srgbClr val="FFFFFF"/>
                </a:highlight>
                <a:latin typeface="Consolas"/>
              </a:rPr>
              <a:t>FILE</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file</a:t>
            </a:r>
            <a:r>
              <a:rPr lang="sr-Latn-BA" sz="1400" b="1" dirty="0">
                <a:solidFill>
                  <a:srgbClr val="000000"/>
                </a:solidFill>
                <a:highlight>
                  <a:srgbClr val="FFFFFF"/>
                </a:highlight>
                <a:latin typeface="Consolas"/>
              </a:rPr>
              <a:t>)</a:t>
            </a:r>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char</a:t>
            </a:r>
            <a:r>
              <a:rPr lang="sr-Latn-BA" sz="1400" b="1" dirty="0">
                <a:solidFill>
                  <a:srgbClr val="000000"/>
                </a:solidFill>
                <a:highlight>
                  <a:srgbClr val="FFFFFF"/>
                </a:highlight>
                <a:latin typeface="Consolas"/>
              </a:rPr>
              <a:t> *str;</a:t>
            </a:r>
            <a:r>
              <a:rPr lang="en-US" sz="1400" b="1" dirty="0">
                <a:solidFill>
                  <a:srgbClr val="000000"/>
                </a:solidFill>
                <a:highlight>
                  <a:srgbClr val="FFFFFF"/>
                </a:highlight>
                <a:latin typeface="Consolas"/>
              </a:rPr>
              <a:t> </a:t>
            </a:r>
            <a:r>
              <a:rPr lang="sr-Latn-BA" sz="1400" b="1" dirty="0">
                <a:solidFill>
                  <a:srgbClr val="0000FF"/>
                </a:solidFill>
                <a:highlight>
                  <a:srgbClr val="FFFFFF"/>
                </a:highlight>
                <a:latin typeface="Consolas"/>
              </a:rPr>
              <a:t>int</a:t>
            </a:r>
            <a:r>
              <a:rPr lang="sr-Latn-BA" sz="1400" b="1" dirty="0">
                <a:solidFill>
                  <a:srgbClr val="000000"/>
                </a:solidFill>
                <a:highlight>
                  <a:srgbClr val="FFFFFF"/>
                </a:highlight>
                <a:latin typeface="Consolas"/>
              </a:rPr>
              <a:t> ch;</a:t>
            </a:r>
          </a:p>
          <a:p>
            <a:r>
              <a:rPr lang="en-US" sz="1400" b="1" dirty="0">
                <a:solidFill>
                  <a:srgbClr val="2B91AF"/>
                </a:solidFill>
                <a:highlight>
                  <a:srgbClr val="FFFFFF"/>
                </a:highlight>
                <a:latin typeface="Consolas"/>
              </a:rPr>
              <a:t>  </a:t>
            </a:r>
            <a:r>
              <a:rPr lang="sr-Latn-BA" sz="1400" b="1" dirty="0">
                <a:solidFill>
                  <a:srgbClr val="2B91AF"/>
                </a:solidFill>
                <a:highlight>
                  <a:srgbClr val="FFFFFF"/>
                </a:highlight>
                <a:latin typeface="Consolas"/>
              </a:rPr>
              <a:t>size_t</a:t>
            </a:r>
            <a:r>
              <a:rPr lang="sr-Latn-BA" sz="1400" b="1" dirty="0">
                <a:solidFill>
                  <a:srgbClr val="000000"/>
                </a:solidFill>
                <a:highlight>
                  <a:srgbClr val="FFFFFF"/>
                </a:highlight>
                <a:latin typeface="Consolas"/>
              </a:rPr>
              <a:t> len = 0;</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#define</a:t>
            </a:r>
            <a:r>
              <a:rPr lang="sr-Latn-BA" sz="1400" b="1" dirty="0">
                <a:solidFill>
                  <a:srgbClr val="000000"/>
                </a:solidFill>
                <a:highlight>
                  <a:srgbClr val="FFFFFF"/>
                </a:highlight>
                <a:latin typeface="Consolas"/>
              </a:rPr>
              <a:t> </a:t>
            </a:r>
            <a:r>
              <a:rPr lang="sr-Latn-BA" sz="1400" b="1" dirty="0">
                <a:solidFill>
                  <a:srgbClr val="6F008A"/>
                </a:solidFill>
                <a:highlight>
                  <a:srgbClr val="FFFFFF"/>
                </a:highlight>
                <a:latin typeface="Consolas"/>
              </a:rPr>
              <a:t>SIZE_INCREMENT</a:t>
            </a:r>
            <a:r>
              <a:rPr lang="sr-Latn-BA" sz="1400" b="1" dirty="0">
                <a:solidFill>
                  <a:srgbClr val="000000"/>
                </a:solidFill>
                <a:highlight>
                  <a:srgbClr val="FFFFFF"/>
                </a:highlight>
                <a:latin typeface="Consolas"/>
              </a:rPr>
              <a:t> 16</a:t>
            </a:r>
          </a:p>
          <a:p>
            <a:r>
              <a:rPr lang="en-US" sz="1400" b="1" dirty="0">
                <a:solidFill>
                  <a:srgbClr val="2B91AF"/>
                </a:solidFill>
                <a:highlight>
                  <a:srgbClr val="FFFFFF"/>
                </a:highlight>
                <a:latin typeface="Consolas"/>
              </a:rPr>
              <a:t>  </a:t>
            </a:r>
            <a:r>
              <a:rPr lang="sr-Latn-BA" sz="1400" b="1" dirty="0">
                <a:solidFill>
                  <a:srgbClr val="2B91AF"/>
                </a:solidFill>
                <a:highlight>
                  <a:srgbClr val="FFFFFF"/>
                </a:highlight>
                <a:latin typeface="Consolas"/>
              </a:rPr>
              <a:t>size_t</a:t>
            </a:r>
            <a:r>
              <a:rPr lang="sr-Latn-BA" sz="1400" b="1" dirty="0">
                <a:solidFill>
                  <a:srgbClr val="000000"/>
                </a:solidFill>
                <a:highlight>
                  <a:srgbClr val="FFFFFF"/>
                </a:highlight>
                <a:latin typeface="Consolas"/>
              </a:rPr>
              <a:t> size = </a:t>
            </a:r>
            <a:r>
              <a:rPr lang="sr-Latn-BA" sz="1400" b="1" dirty="0">
                <a:solidFill>
                  <a:srgbClr val="6F008A"/>
                </a:solidFill>
                <a:highlight>
                  <a:srgbClr val="FFFFFF"/>
                </a:highlight>
                <a:latin typeface="Consolas"/>
              </a:rPr>
              <a:t>SIZE_INCREMENT</a:t>
            </a:r>
            <a:r>
              <a:rPr lang="sr-Latn-BA" sz="1400" b="1" dirty="0">
                <a:solidFill>
                  <a:srgbClr val="000000"/>
                </a:solidFill>
                <a:highlight>
                  <a:srgbClr val="FFFFFF"/>
                </a:highlight>
                <a:latin typeface="Consolas"/>
              </a:rPr>
              <a: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str = realloc(</a:t>
            </a:r>
            <a:r>
              <a:rPr lang="sr-Latn-BA" sz="1400" b="1" dirty="0">
                <a:solidFill>
                  <a:srgbClr val="6F008A"/>
                </a:solidFill>
                <a:highlight>
                  <a:srgbClr val="FFFFFF"/>
                </a:highlight>
                <a:latin typeface="Consolas"/>
              </a:rPr>
              <a:t>NULL</a:t>
            </a:r>
            <a:r>
              <a:rPr lang="sr-Latn-BA" sz="1400" b="1" dirty="0">
                <a:solidFill>
                  <a:srgbClr val="000000"/>
                </a:solidFill>
                <a:highlight>
                  <a:srgbClr val="FFFFFF"/>
                </a:highlight>
                <a:latin typeface="Consolas"/>
              </a:rPr>
              <a:t>, </a:t>
            </a:r>
            <a:r>
              <a:rPr lang="sr-Latn-BA" sz="1400" b="1" dirty="0">
                <a:solidFill>
                  <a:srgbClr val="0000FF"/>
                </a:solidFill>
                <a:highlight>
                  <a:srgbClr val="FFFFFF"/>
                </a:highlight>
                <a:latin typeface="Consolas"/>
              </a:rPr>
              <a:t>sizeof</a:t>
            </a:r>
            <a:r>
              <a:rPr lang="sr-Latn-BA" sz="1400" b="1" dirty="0">
                <a:solidFill>
                  <a:srgbClr val="000000"/>
                </a:solidFill>
                <a:highlight>
                  <a:srgbClr val="FFFFFF"/>
                </a:highlight>
                <a:latin typeface="Consolas"/>
              </a:rPr>
              <a:t>(</a:t>
            </a:r>
            <a:r>
              <a:rPr lang="sr-Latn-BA" sz="1400" b="1" dirty="0">
                <a:solidFill>
                  <a:srgbClr val="0000FF"/>
                </a:solidFill>
                <a:highlight>
                  <a:srgbClr val="FFFFFF"/>
                </a:highlight>
                <a:latin typeface="Consolas"/>
              </a:rPr>
              <a:t>char</a:t>
            </a:r>
            <a:r>
              <a:rPr lang="sr-Latn-BA" sz="1400" b="1" dirty="0">
                <a:solidFill>
                  <a:srgbClr val="000000"/>
                </a:solidFill>
                <a:highlight>
                  <a:srgbClr val="FFFFFF"/>
                </a:highlight>
                <a:latin typeface="Consolas"/>
              </a:rPr>
              <a:t>)*size);</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if</a:t>
            </a:r>
            <a:r>
              <a:rPr lang="sr-Latn-BA" sz="1400" b="1" dirty="0">
                <a:solidFill>
                  <a:srgbClr val="000000"/>
                </a:solidFill>
                <a:highlight>
                  <a:srgbClr val="FFFFFF"/>
                </a:highlight>
                <a:latin typeface="Consolas"/>
              </a:rPr>
              <a:t> (!str)</a:t>
            </a:r>
            <a:r>
              <a:rPr lang="en-US" sz="1400" b="1" dirty="0">
                <a:solidFill>
                  <a:srgbClr val="000000"/>
                </a:solidFill>
                <a:highlight>
                  <a:srgbClr val="FFFFFF"/>
                </a:highlight>
                <a:latin typeface="Consolas"/>
              </a:rPr>
              <a:t> </a:t>
            </a:r>
            <a:r>
              <a:rPr lang="sr-Latn-BA" sz="1400" b="1" dirty="0">
                <a:solidFill>
                  <a:srgbClr val="0000FF"/>
                </a:solidFill>
                <a:highlight>
                  <a:srgbClr val="FFFFFF"/>
                </a:highlight>
                <a:latin typeface="Consolas"/>
              </a:rPr>
              <a:t>return</a:t>
            </a:r>
            <a:r>
              <a:rPr lang="sr-Latn-BA" sz="1400" b="1" dirty="0">
                <a:solidFill>
                  <a:srgbClr val="000000"/>
                </a:solidFill>
                <a:highlight>
                  <a:srgbClr val="FFFFFF"/>
                </a:highlight>
                <a:latin typeface="Consolas"/>
              </a:rPr>
              <a:t> str;</a:t>
            </a:r>
          </a:p>
          <a:p>
            <a:r>
              <a:rPr lang="en-US" sz="1400" b="1" dirty="0">
                <a:solidFill>
                  <a:srgbClr val="0000FF"/>
                </a:solidFill>
                <a:highlight>
                  <a:srgbClr val="FFFFFF"/>
                </a:highlight>
                <a:latin typeface="Consolas"/>
              </a:rPr>
              <a:t>  while</a:t>
            </a:r>
            <a:r>
              <a:rPr lang="en-US" sz="1400" b="1" dirty="0">
                <a:solidFill>
                  <a:srgbClr val="000000"/>
                </a:solidFill>
                <a:highlight>
                  <a:srgbClr val="FFFFFF"/>
                </a:highlight>
                <a:latin typeface="Consolas"/>
              </a:rPr>
              <a:t> (</a:t>
            </a:r>
            <a:r>
              <a:rPr lang="en-US" sz="1400" b="1" dirty="0">
                <a:solidFill>
                  <a:srgbClr val="6F008A"/>
                </a:solidFill>
                <a:highlight>
                  <a:srgbClr val="FFFFFF"/>
                </a:highlight>
                <a:latin typeface="Consolas"/>
              </a:rPr>
              <a:t>EOF</a:t>
            </a:r>
            <a:r>
              <a:rPr lang="en-US" sz="1400" b="1" dirty="0">
                <a:solidFill>
                  <a:srgbClr val="000000"/>
                </a:solidFill>
                <a:highlight>
                  <a:srgbClr val="FFFFFF"/>
                </a:highlight>
                <a:latin typeface="Consolas"/>
              </a:rPr>
              <a:t> != (</a:t>
            </a:r>
            <a:r>
              <a:rPr lang="en-US" sz="1400" b="1" dirty="0" err="1">
                <a:solidFill>
                  <a:srgbClr val="000000"/>
                </a:solidFill>
                <a:highlight>
                  <a:srgbClr val="FFFFFF"/>
                </a:highlight>
                <a:latin typeface="Consolas"/>
              </a:rPr>
              <a:t>ch</a:t>
            </a:r>
            <a:r>
              <a:rPr lang="en-US" sz="1400" b="1" dirty="0">
                <a:solidFill>
                  <a:srgbClr val="000000"/>
                </a:solidFill>
                <a:highlight>
                  <a:srgbClr val="FFFFFF"/>
                </a:highlight>
                <a:latin typeface="Consolas"/>
              </a:rPr>
              <a:t> = </a:t>
            </a:r>
            <a:r>
              <a:rPr lang="en-US" sz="1400" b="1" dirty="0" err="1">
                <a:solidFill>
                  <a:srgbClr val="000000"/>
                </a:solidFill>
                <a:highlight>
                  <a:srgbClr val="FFFFFF"/>
                </a:highlight>
                <a:latin typeface="Consolas"/>
              </a:rPr>
              <a:t>fgetc</a:t>
            </a:r>
            <a:r>
              <a:rPr lang="en-US" sz="1400" b="1" dirty="0">
                <a:solidFill>
                  <a:srgbClr val="000000"/>
                </a:solidFill>
                <a:highlight>
                  <a:srgbClr val="FFFFFF"/>
                </a:highlight>
                <a:latin typeface="Consolas"/>
              </a:rPr>
              <a:t>(</a:t>
            </a:r>
            <a:r>
              <a:rPr lang="en-US" sz="1400" b="1" dirty="0">
                <a:solidFill>
                  <a:srgbClr val="808080"/>
                </a:solidFill>
                <a:highlight>
                  <a:srgbClr val="FFFFFF"/>
                </a:highlight>
                <a:latin typeface="Consolas"/>
              </a:rPr>
              <a:t>file</a:t>
            </a:r>
            <a:r>
              <a:rPr lang="en-US" sz="1400" b="1" dirty="0">
                <a:solidFill>
                  <a:srgbClr val="000000"/>
                </a:solidFill>
                <a:highlight>
                  <a:srgbClr val="FFFFFF"/>
                </a:highlight>
                <a:latin typeface="Consolas"/>
              </a:rPr>
              <a:t>)) &amp;&amp; </a:t>
            </a:r>
            <a:r>
              <a:rPr lang="en-US" sz="1400" b="1" dirty="0" err="1">
                <a:solidFill>
                  <a:srgbClr val="000000"/>
                </a:solidFill>
                <a:highlight>
                  <a:srgbClr val="FFFFFF"/>
                </a:highlight>
                <a:latin typeface="Consolas"/>
              </a:rPr>
              <a:t>ch</a:t>
            </a:r>
            <a:r>
              <a:rPr lang="en-US" sz="1400" b="1" dirty="0">
                <a:solidFill>
                  <a:srgbClr val="000000"/>
                </a:solidFill>
                <a:highlight>
                  <a:srgbClr val="FFFFFF"/>
                </a:highlight>
                <a:latin typeface="Consolas"/>
              </a:rPr>
              <a:t> != </a:t>
            </a:r>
            <a:r>
              <a:rPr lang="en-US" sz="1400" b="1" dirty="0">
                <a:solidFill>
                  <a:srgbClr val="A31515"/>
                </a:solidFill>
                <a:highlight>
                  <a:srgbClr val="FFFFFF"/>
                </a:highlight>
                <a:latin typeface="Consolas"/>
              </a:rPr>
              <a:t>'\n'</a:t>
            </a:r>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str[len++] = ch;</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if</a:t>
            </a:r>
            <a:r>
              <a:rPr lang="sr-Latn-BA" sz="1400" b="1" dirty="0">
                <a:solidFill>
                  <a:srgbClr val="000000"/>
                </a:solidFill>
                <a:highlight>
                  <a:srgbClr val="FFFFFF"/>
                </a:highlight>
                <a:latin typeface="Consolas"/>
              </a:rPr>
              <a:t> (len == size)</a:t>
            </a:r>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en-US" sz="1400" b="1" dirty="0">
                <a:solidFill>
                  <a:srgbClr val="000000"/>
                </a:solidFill>
                <a:highlight>
                  <a:srgbClr val="FFFFFF"/>
                </a:highlight>
                <a:latin typeface="Consolas"/>
              </a:rPr>
              <a:t>      </a:t>
            </a:r>
            <a:r>
              <a:rPr lang="en-US" sz="1400" b="1" dirty="0" err="1">
                <a:solidFill>
                  <a:srgbClr val="000000"/>
                </a:solidFill>
                <a:highlight>
                  <a:srgbClr val="FFFFFF"/>
                </a:highlight>
                <a:latin typeface="Consolas"/>
              </a:rPr>
              <a:t>str</a:t>
            </a:r>
            <a:r>
              <a:rPr lang="en-US" sz="1400" b="1" dirty="0">
                <a:solidFill>
                  <a:srgbClr val="000000"/>
                </a:solidFill>
                <a:highlight>
                  <a:srgbClr val="FFFFFF"/>
                </a:highlight>
                <a:latin typeface="Consolas"/>
              </a:rPr>
              <a:t> = </a:t>
            </a:r>
            <a:r>
              <a:rPr lang="en-US" sz="1400" b="1" dirty="0" err="1">
                <a:solidFill>
                  <a:srgbClr val="000000"/>
                </a:solidFill>
                <a:highlight>
                  <a:srgbClr val="FFFFFF"/>
                </a:highlight>
                <a:latin typeface="Consolas"/>
              </a:rPr>
              <a:t>realloc</a:t>
            </a:r>
            <a:r>
              <a:rPr lang="en-US" sz="1400" b="1" dirty="0">
                <a:solidFill>
                  <a:srgbClr val="000000"/>
                </a:solidFill>
                <a:highlight>
                  <a:srgbClr val="FFFFFF"/>
                </a:highlight>
                <a:latin typeface="Consolas"/>
              </a:rPr>
              <a:t>(</a:t>
            </a:r>
            <a:r>
              <a:rPr lang="en-US" sz="1400" b="1" dirty="0" err="1">
                <a:solidFill>
                  <a:srgbClr val="000000"/>
                </a:solidFill>
                <a:highlight>
                  <a:srgbClr val="FFFFFF"/>
                </a:highlight>
                <a:latin typeface="Consolas"/>
              </a:rPr>
              <a:t>str</a:t>
            </a:r>
            <a:r>
              <a:rPr lang="en-US" sz="1400" b="1" dirty="0">
                <a:solidFill>
                  <a:srgbClr val="000000"/>
                </a:solidFill>
                <a:highlight>
                  <a:srgbClr val="FFFFFF"/>
                </a:highlight>
                <a:latin typeface="Consolas"/>
              </a:rPr>
              <a:t>, </a:t>
            </a:r>
            <a:r>
              <a:rPr lang="en-US" sz="1400" b="1" dirty="0" err="1">
                <a:solidFill>
                  <a:srgbClr val="0000FF"/>
                </a:solidFill>
                <a:highlight>
                  <a:srgbClr val="FFFFFF"/>
                </a:highlight>
                <a:latin typeface="Consolas"/>
              </a:rPr>
              <a:t>sizeof</a:t>
            </a:r>
            <a:r>
              <a:rPr lang="en-US" sz="1400" b="1" dirty="0">
                <a:solidFill>
                  <a:srgbClr val="000000"/>
                </a:solidFill>
                <a:highlight>
                  <a:srgbClr val="FFFFFF"/>
                </a:highlight>
                <a:latin typeface="Consolas"/>
              </a:rPr>
              <a:t>(</a:t>
            </a:r>
            <a:r>
              <a:rPr lang="en-US" sz="1400" b="1" dirty="0">
                <a:solidFill>
                  <a:srgbClr val="0000FF"/>
                </a:solidFill>
                <a:highlight>
                  <a:srgbClr val="FFFFFF"/>
                </a:highlight>
                <a:latin typeface="Consolas"/>
              </a:rPr>
              <a:t>char</a:t>
            </a:r>
            <a:r>
              <a:rPr lang="en-US" sz="1400" b="1" dirty="0">
                <a:solidFill>
                  <a:srgbClr val="000000"/>
                </a:solidFill>
                <a:highlight>
                  <a:srgbClr val="FFFFFF"/>
                </a:highlight>
                <a:latin typeface="Consolas"/>
              </a:rPr>
              <a:t>)*(size += </a:t>
            </a:r>
            <a:r>
              <a:rPr lang="en-US" sz="1400" b="1" dirty="0">
                <a:solidFill>
                  <a:srgbClr val="6F008A"/>
                </a:solidFill>
                <a:highlight>
                  <a:srgbClr val="FFFFFF"/>
                </a:highlight>
                <a:latin typeface="Consolas"/>
              </a:rPr>
              <a:t>SIZE_INCREMENT</a:t>
            </a:r>
            <a:r>
              <a:rPr lang="en-US" sz="1400" b="1" dirty="0">
                <a:solidFill>
                  <a:srgbClr val="000000"/>
                </a:solidFill>
                <a:highlight>
                  <a:srgbClr val="FFFFFF"/>
                </a:highlight>
                <a:latin typeface="Consolas"/>
              </a:rPr>
              <a:t>));</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if</a:t>
            </a:r>
            <a:r>
              <a:rPr lang="sr-Latn-BA" sz="1400" b="1" dirty="0">
                <a:solidFill>
                  <a:srgbClr val="000000"/>
                </a:solidFill>
                <a:highlight>
                  <a:srgbClr val="FFFFFF"/>
                </a:highlight>
                <a:latin typeface="Consolas"/>
              </a:rPr>
              <a:t> (!str)</a:t>
            </a:r>
            <a:r>
              <a:rPr lang="en-US" sz="1400" b="1" dirty="0">
                <a:solidFill>
                  <a:srgbClr val="000000"/>
                </a:solidFill>
                <a:highlight>
                  <a:srgbClr val="FFFFFF"/>
                </a:highlight>
                <a:latin typeface="Consolas"/>
              </a:rPr>
              <a:t> </a:t>
            </a:r>
            <a:r>
              <a:rPr lang="sr-Latn-BA" sz="1400" b="1" dirty="0">
                <a:solidFill>
                  <a:srgbClr val="0000FF"/>
                </a:solidFill>
                <a:highlight>
                  <a:srgbClr val="FFFFFF"/>
                </a:highlight>
                <a:latin typeface="Consolas"/>
              </a:rPr>
              <a:t>return</a:t>
            </a:r>
            <a:r>
              <a:rPr lang="sr-Latn-BA" sz="1400" b="1" dirty="0">
                <a:solidFill>
                  <a:srgbClr val="000000"/>
                </a:solidFill>
                <a:highlight>
                  <a:srgbClr val="FFFFFF"/>
                </a:highlight>
                <a:latin typeface="Consolas"/>
              </a:rPr>
              <a:t> str;</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#undef</a:t>
            </a:r>
            <a:r>
              <a:rPr lang="sr-Latn-BA" sz="1400" b="1" dirty="0">
                <a:solidFill>
                  <a:srgbClr val="000000"/>
                </a:solidFill>
                <a:highlight>
                  <a:srgbClr val="FFFFFF"/>
                </a:highlight>
                <a:latin typeface="Consolas"/>
              </a:rPr>
              <a:t> SIZE_INCREMENT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str[len++] = </a:t>
            </a:r>
            <a:r>
              <a:rPr lang="sr-Latn-BA" sz="1400" b="1" dirty="0">
                <a:solidFill>
                  <a:srgbClr val="A31515"/>
                </a:solidFill>
                <a:highlight>
                  <a:srgbClr val="FFFFFF"/>
                </a:highlight>
                <a:latin typeface="Consolas"/>
              </a:rPr>
              <a:t>'\0'</a:t>
            </a:r>
            <a:r>
              <a:rPr lang="sr-Latn-BA" sz="1400" b="1" dirty="0">
                <a:solidFill>
                  <a:srgbClr val="000000"/>
                </a:solidFill>
                <a:highlight>
                  <a:srgbClr val="FFFFFF"/>
                </a:highlight>
                <a:latin typeface="Consolas"/>
              </a:rPr>
              <a:t>;</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return</a:t>
            </a:r>
            <a:r>
              <a:rPr lang="sr-Latn-BA" sz="1400" b="1" dirty="0">
                <a:solidFill>
                  <a:srgbClr val="000000"/>
                </a:solidFill>
                <a:highlight>
                  <a:srgbClr val="FFFFFF"/>
                </a:highlight>
                <a:latin typeface="Consolas"/>
              </a:rPr>
              <a:t> realloc(str, </a:t>
            </a:r>
            <a:r>
              <a:rPr lang="sr-Latn-BA" sz="1400" b="1" dirty="0">
                <a:solidFill>
                  <a:srgbClr val="0000FF"/>
                </a:solidFill>
                <a:highlight>
                  <a:srgbClr val="FFFFFF"/>
                </a:highlight>
                <a:latin typeface="Consolas"/>
              </a:rPr>
              <a:t>sizeof</a:t>
            </a:r>
            <a:r>
              <a:rPr lang="sr-Latn-BA" sz="1400" b="1" dirty="0">
                <a:solidFill>
                  <a:srgbClr val="000000"/>
                </a:solidFill>
                <a:highlight>
                  <a:srgbClr val="FFFFFF"/>
                </a:highlight>
                <a:latin typeface="Consolas"/>
              </a:rPr>
              <a:t>(</a:t>
            </a:r>
            <a:r>
              <a:rPr lang="sr-Latn-BA" sz="1400" b="1" dirty="0">
                <a:solidFill>
                  <a:srgbClr val="0000FF"/>
                </a:solidFill>
                <a:highlight>
                  <a:srgbClr val="FFFFFF"/>
                </a:highlight>
                <a:latin typeface="Consolas"/>
              </a:rPr>
              <a:t>char</a:t>
            </a:r>
            <a:r>
              <a:rPr lang="sr-Latn-BA" sz="1400" b="1" dirty="0">
                <a:solidFill>
                  <a:srgbClr val="000000"/>
                </a:solidFill>
                <a:highlight>
                  <a:srgbClr val="FFFFFF"/>
                </a:highlight>
                <a:latin typeface="Consolas"/>
              </a:rPr>
              <a:t>)*len);</a:t>
            </a:r>
          </a:p>
          <a:p>
            <a:r>
              <a:rPr lang="sr-Latn-BA" sz="1400" b="1" dirty="0">
                <a:solidFill>
                  <a:srgbClr val="000000"/>
                </a:solidFill>
                <a:highlight>
                  <a:srgbClr val="FFFFFF"/>
                </a:highlight>
                <a:latin typeface="Consolas"/>
              </a:rPr>
              <a:t>}</a:t>
            </a:r>
            <a:endParaRPr lang="en-US" sz="1400" b="1" dirty="0">
              <a:solidFill>
                <a:srgbClr val="0000FF"/>
              </a:solidFill>
              <a:highlight>
                <a:srgbClr val="FFFFFF"/>
              </a:highlight>
              <a:latin typeface="Consolas"/>
            </a:endParaRPr>
          </a:p>
        </p:txBody>
      </p:sp>
      <p:sp>
        <p:nvSpPr>
          <p:cNvPr id="9" name="Rectangle 8"/>
          <p:cNvSpPr/>
          <p:nvPr/>
        </p:nvSpPr>
        <p:spPr>
          <a:xfrm>
            <a:off x="365756" y="4888390"/>
            <a:ext cx="5530320" cy="1600438"/>
          </a:xfrm>
          <a:prstGeom prst="rect">
            <a:avLst/>
          </a:prstGeom>
        </p:spPr>
        <p:txBody>
          <a:bodyPr wrap="square">
            <a:spAutoFit/>
          </a:bodyPr>
          <a:lstStyle/>
          <a:p>
            <a:r>
              <a:rPr lang="da-DK" sz="1400" b="1" dirty="0">
                <a:solidFill>
                  <a:srgbClr val="0000FF"/>
                </a:solidFill>
                <a:highlight>
                  <a:srgbClr val="FFFFFF"/>
                </a:highlight>
                <a:latin typeface="Consolas"/>
              </a:rPr>
              <a:t>int</a:t>
            </a:r>
            <a:r>
              <a:rPr lang="da-DK" sz="1400" b="1" dirty="0">
                <a:solidFill>
                  <a:srgbClr val="000000"/>
                </a:solidFill>
                <a:highlight>
                  <a:srgbClr val="FFFFFF"/>
                </a:highlight>
                <a:latin typeface="Consolas"/>
              </a:rPr>
              <a:t> indexOfNode(</a:t>
            </a:r>
            <a:r>
              <a:rPr lang="da-DK" sz="1400" b="1" dirty="0">
                <a:solidFill>
                  <a:srgbClr val="2B91AF"/>
                </a:solidFill>
                <a:highlight>
                  <a:srgbClr val="FFFFFF"/>
                </a:highlight>
                <a:latin typeface="Consolas"/>
              </a:rPr>
              <a:t>GRAF</a:t>
            </a:r>
            <a:r>
              <a:rPr lang="da-DK" sz="1400" b="1" dirty="0">
                <a:solidFill>
                  <a:srgbClr val="000000"/>
                </a:solidFill>
                <a:highlight>
                  <a:srgbClr val="FFFFFF"/>
                </a:highlight>
                <a:latin typeface="Consolas"/>
              </a:rPr>
              <a:t> </a:t>
            </a:r>
            <a:r>
              <a:rPr lang="da-DK" sz="1400" b="1" dirty="0">
                <a:solidFill>
                  <a:srgbClr val="808080"/>
                </a:solidFill>
                <a:highlight>
                  <a:srgbClr val="FFFFFF"/>
                </a:highlight>
                <a:latin typeface="Consolas"/>
              </a:rPr>
              <a:t>g</a:t>
            </a:r>
            <a:r>
              <a:rPr lang="da-DK" sz="1400" b="1" dirty="0">
                <a:solidFill>
                  <a:srgbClr val="000000"/>
                </a:solidFill>
                <a:highlight>
                  <a:srgbClr val="FFFFFF"/>
                </a:highlight>
                <a:latin typeface="Consolas"/>
              </a:rPr>
              <a:t>, </a:t>
            </a:r>
            <a:r>
              <a:rPr lang="da-DK" sz="1400" b="1" dirty="0">
                <a:solidFill>
                  <a:srgbClr val="0000FF"/>
                </a:solidFill>
                <a:highlight>
                  <a:srgbClr val="FFFFFF"/>
                </a:highlight>
                <a:latin typeface="Consolas"/>
              </a:rPr>
              <a:t>char</a:t>
            </a:r>
            <a:r>
              <a:rPr lang="da-DK" sz="1400" b="1" dirty="0">
                <a:solidFill>
                  <a:srgbClr val="000000"/>
                </a:solidFill>
                <a:highlight>
                  <a:srgbClr val="FFFFFF"/>
                </a:highlight>
                <a:latin typeface="Consolas"/>
              </a:rPr>
              <a:t> *</a:t>
            </a:r>
            <a:r>
              <a:rPr lang="da-DK" sz="1400" b="1" dirty="0">
                <a:solidFill>
                  <a:srgbClr val="808080"/>
                </a:solidFill>
                <a:highlight>
                  <a:srgbClr val="FFFFFF"/>
                </a:highlight>
                <a:latin typeface="Consolas"/>
              </a:rPr>
              <a:t>naziv</a:t>
            </a:r>
            <a:r>
              <a:rPr lang="da-DK"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int</a:t>
            </a:r>
            <a:r>
              <a:rPr lang="sr-Latn-BA" sz="1400" b="1" dirty="0">
                <a:solidFill>
                  <a:srgbClr val="000000"/>
                </a:solidFill>
                <a:highlight>
                  <a:srgbClr val="FFFFFF"/>
                </a:highlight>
                <a:latin typeface="Consolas"/>
              </a:rPr>
              <a:t> i;</a:t>
            </a:r>
          </a:p>
          <a:p>
            <a:r>
              <a:rPr lang="nn-NO" sz="1400" b="1" dirty="0">
                <a:solidFill>
                  <a:srgbClr val="0000FF"/>
                </a:solidFill>
                <a:highlight>
                  <a:srgbClr val="FFFFFF"/>
                </a:highlight>
                <a:latin typeface="Consolas"/>
              </a:rPr>
              <a:t>  for</a:t>
            </a:r>
            <a:r>
              <a:rPr lang="nn-NO" sz="1400" b="1" dirty="0">
                <a:solidFill>
                  <a:srgbClr val="000000"/>
                </a:solidFill>
                <a:highlight>
                  <a:srgbClr val="FFFFFF"/>
                </a:highlight>
                <a:latin typeface="Consolas"/>
              </a:rPr>
              <a:t> (i = 0; i &lt; </a:t>
            </a:r>
            <a:r>
              <a:rPr lang="nn-NO" sz="1400" b="1" dirty="0">
                <a:solidFill>
                  <a:srgbClr val="808080"/>
                </a:solidFill>
                <a:highlight>
                  <a:srgbClr val="FFFFFF"/>
                </a:highlight>
                <a:latin typeface="Consolas"/>
              </a:rPr>
              <a:t>g</a:t>
            </a:r>
            <a:r>
              <a:rPr lang="nn-NO" sz="1400" b="1" dirty="0">
                <a:solidFill>
                  <a:srgbClr val="000000"/>
                </a:solidFill>
                <a:highlight>
                  <a:srgbClr val="FFFFFF"/>
                </a:highlight>
                <a:latin typeface="Consolas"/>
              </a:rPr>
              <a:t>.n; ++i)</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if</a:t>
            </a:r>
            <a:r>
              <a:rPr lang="sr-Latn-BA" sz="1400" b="1" dirty="0">
                <a:solidFill>
                  <a:srgbClr val="000000"/>
                </a:solidFill>
                <a:highlight>
                  <a:srgbClr val="FFFFFF"/>
                </a:highlight>
                <a:latin typeface="Consolas"/>
              </a:rPr>
              <a:t> (!strcmp(</a:t>
            </a:r>
            <a:r>
              <a:rPr lang="sr-Latn-BA" sz="1400" b="1" dirty="0">
                <a:solidFill>
                  <a:srgbClr val="808080"/>
                </a:solidFill>
                <a:highlight>
                  <a:srgbClr val="FFFFFF"/>
                </a:highlight>
                <a:latin typeface="Consolas"/>
              </a:rPr>
              <a:t>g</a:t>
            </a:r>
            <a:r>
              <a:rPr lang="sr-Latn-BA" sz="1400" b="1" dirty="0">
                <a:solidFill>
                  <a:srgbClr val="000000"/>
                </a:solidFill>
                <a:highlight>
                  <a:srgbClr val="FFFFFF"/>
                </a:highlight>
                <a:latin typeface="Consolas"/>
              </a:rPr>
              <a:t>.nodes[i].naziv, </a:t>
            </a:r>
            <a:r>
              <a:rPr lang="sr-Latn-BA" sz="1400" b="1" dirty="0">
                <a:solidFill>
                  <a:srgbClr val="808080"/>
                </a:solidFill>
                <a:highlight>
                  <a:srgbClr val="FFFFFF"/>
                </a:highlight>
                <a:latin typeface="Consolas"/>
              </a:rPr>
              <a:t>naziv</a:t>
            </a:r>
            <a:r>
              <a:rPr lang="sr-Latn-BA" sz="1400" b="1" dirty="0">
                <a:solidFill>
                  <a:srgbClr val="000000"/>
                </a:solidFill>
                <a:highlight>
                  <a:srgbClr val="FFFFFF"/>
                </a:highlight>
                <a:latin typeface="Consolas"/>
              </a:rPr>
              <a:t>))</a:t>
            </a:r>
            <a:r>
              <a:rPr lang="en-US" sz="1400" b="1" dirty="0">
                <a:solidFill>
                  <a:srgbClr val="000000"/>
                </a:solidFill>
                <a:highlight>
                  <a:srgbClr val="FFFFFF"/>
                </a:highlight>
                <a:latin typeface="Consolas"/>
              </a:rPr>
              <a:t> </a:t>
            </a:r>
            <a:r>
              <a:rPr lang="sr-Latn-BA" sz="1400" b="1" dirty="0">
                <a:solidFill>
                  <a:srgbClr val="0000FF"/>
                </a:solidFill>
                <a:highlight>
                  <a:srgbClr val="FFFFFF"/>
                </a:highlight>
                <a:latin typeface="Consolas"/>
              </a:rPr>
              <a:t>return</a:t>
            </a:r>
            <a:r>
              <a:rPr lang="sr-Latn-BA" sz="1400" b="1" dirty="0">
                <a:solidFill>
                  <a:srgbClr val="000000"/>
                </a:solidFill>
                <a:highlight>
                  <a:srgbClr val="FFFFFF"/>
                </a:highlight>
                <a:latin typeface="Consolas"/>
              </a:rPr>
              <a:t> i;</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fprintf(</a:t>
            </a:r>
            <a:r>
              <a:rPr lang="sr-Latn-BA" sz="1400" b="1" dirty="0">
                <a:solidFill>
                  <a:srgbClr val="6F008A"/>
                </a:solidFill>
                <a:highlight>
                  <a:srgbClr val="FFFFFF"/>
                </a:highlight>
                <a:latin typeface="Consolas"/>
              </a:rPr>
              <a:t>stderr</a:t>
            </a:r>
            <a:r>
              <a:rPr lang="sr-Latn-BA" sz="1400" b="1" dirty="0">
                <a:solidFill>
                  <a:srgbClr val="000000"/>
                </a:solidFill>
                <a:highlight>
                  <a:srgbClr val="FFFFFF"/>
                </a:highlight>
                <a:latin typeface="Consolas"/>
              </a:rPr>
              <a:t>, </a:t>
            </a:r>
            <a:r>
              <a:rPr lang="sr-Latn-BA" sz="1400" b="1" dirty="0">
                <a:solidFill>
                  <a:srgbClr val="A31515"/>
                </a:solidFill>
                <a:highlight>
                  <a:srgbClr val="FFFFFF"/>
                </a:highlight>
                <a:latin typeface="Consolas"/>
              </a:rPr>
              <a:t>"Grad ne postoji."</a:t>
            </a:r>
            <a:r>
              <a:rPr lang="sr-Latn-BA" sz="1400" b="1" dirty="0">
                <a:solidFill>
                  <a:srgbClr val="000000"/>
                </a:solidFill>
                <a:highlight>
                  <a:srgbClr val="FFFFFF"/>
                </a:highlight>
                <a:latin typeface="Consolas"/>
              </a:rPr>
              <a: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exit(500);</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return</a:t>
            </a:r>
            <a:r>
              <a:rPr lang="sr-Latn-BA" sz="1400" b="1" dirty="0">
                <a:solidFill>
                  <a:srgbClr val="000000"/>
                </a:solidFill>
                <a:highlight>
                  <a:srgbClr val="FFFFFF"/>
                </a:highlight>
                <a:latin typeface="Consolas"/>
              </a:rPr>
              <a:t>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GRAFOVI</a:t>
            </a:r>
          </a:p>
        </p:txBody>
      </p:sp>
      <p:sp>
        <p:nvSpPr>
          <p:cNvPr id="4" name="Footer Placeholder 3"/>
          <p:cNvSpPr>
            <a:spLocks noGrp="1"/>
          </p:cNvSpPr>
          <p:nvPr>
            <p:ph type="ftr" sz="quarter" idx="11"/>
          </p:nvPr>
        </p:nvSpPr>
        <p:spPr/>
        <p:txBody>
          <a:bodyPr/>
          <a:lstStyle/>
          <a:p>
            <a:r>
              <a:rPr lang="en-US" dirty="0"/>
              <a:t>G</a:t>
            </a:r>
            <a:r>
              <a:rPr lang="sr-Latn-BA" dirty="0"/>
              <a:t>rafovi</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
        <p:nvSpPr>
          <p:cNvPr id="6" name="Text Placeholder 5"/>
          <p:cNvSpPr>
            <a:spLocks noGrp="1"/>
          </p:cNvSpPr>
          <p:nvPr>
            <p:ph type="body" sz="quarter" idx="13"/>
          </p:nvPr>
        </p:nvSpPr>
        <p:spPr/>
        <p:txBody>
          <a:bodyPr/>
          <a:lstStyle/>
          <a:p>
            <a:r>
              <a:rPr lang="en-US" dirty="0"/>
              <a:t>A</a:t>
            </a:r>
            <a:r>
              <a:rPr lang="sr-Latn-BA" dirty="0"/>
              <a:t>1</a:t>
            </a:r>
            <a:r>
              <a:rPr lang="en-US" dirty="0"/>
              <a:t>3</a:t>
            </a:r>
          </a:p>
        </p:txBody>
      </p:sp>
      <p:sp>
        <p:nvSpPr>
          <p:cNvPr id="12" name="Rectangle 11"/>
          <p:cNvSpPr/>
          <p:nvPr/>
        </p:nvSpPr>
        <p:spPr>
          <a:xfrm>
            <a:off x="365756" y="1047890"/>
            <a:ext cx="8778244" cy="3754874"/>
          </a:xfrm>
          <a:prstGeom prst="rect">
            <a:avLst/>
          </a:prstGeom>
        </p:spPr>
        <p:txBody>
          <a:bodyPr wrap="square">
            <a:spAutoFit/>
          </a:bodyPr>
          <a:lstStyle/>
          <a:p>
            <a:r>
              <a:rPr lang="fr-FR" sz="1400" b="1" dirty="0">
                <a:solidFill>
                  <a:srgbClr val="2B91AF"/>
                </a:solidFill>
                <a:highlight>
                  <a:srgbClr val="FFFFFF"/>
                </a:highlight>
                <a:latin typeface="Consolas"/>
              </a:rPr>
              <a:t>GRAF</a:t>
            </a:r>
            <a:r>
              <a:rPr lang="fr-FR" sz="1400" b="1" dirty="0">
                <a:solidFill>
                  <a:srgbClr val="000000"/>
                </a:solidFill>
                <a:highlight>
                  <a:srgbClr val="FFFFFF"/>
                </a:highlight>
                <a:latin typeface="Consolas"/>
              </a:rPr>
              <a:t> </a:t>
            </a:r>
            <a:r>
              <a:rPr lang="fr-FR" sz="1400" b="1" dirty="0" err="1">
                <a:solidFill>
                  <a:srgbClr val="000000"/>
                </a:solidFill>
                <a:highlight>
                  <a:srgbClr val="FFFFFF"/>
                </a:highlight>
                <a:latin typeface="Consolas"/>
              </a:rPr>
              <a:t>initG</a:t>
            </a:r>
            <a:r>
              <a:rPr lang="fr-FR" sz="1400" b="1" dirty="0">
                <a:solidFill>
                  <a:srgbClr val="000000"/>
                </a:solidFill>
                <a:highlight>
                  <a:srgbClr val="FFFFFF"/>
                </a:highlight>
                <a:latin typeface="Consolas"/>
              </a:rPr>
              <a:t>(</a:t>
            </a:r>
            <a:r>
              <a:rPr lang="fr-FR" sz="1400" b="1" dirty="0">
                <a:solidFill>
                  <a:srgbClr val="2B91AF"/>
                </a:solidFill>
                <a:highlight>
                  <a:srgbClr val="FFFFFF"/>
                </a:highlight>
                <a:latin typeface="Consolas"/>
              </a:rPr>
              <a:t>FILE</a:t>
            </a:r>
            <a:r>
              <a:rPr lang="fr-FR" sz="1400" b="1" dirty="0">
                <a:solidFill>
                  <a:srgbClr val="000000"/>
                </a:solidFill>
                <a:highlight>
                  <a:srgbClr val="FFFFFF"/>
                </a:highlight>
                <a:latin typeface="Consolas"/>
              </a:rPr>
              <a:t>* </a:t>
            </a:r>
            <a:r>
              <a:rPr lang="fr-FR" sz="1400" b="1" dirty="0">
                <a:solidFill>
                  <a:srgbClr val="808080"/>
                </a:solidFill>
                <a:highlight>
                  <a:srgbClr val="FFFFFF"/>
                </a:highlight>
                <a:latin typeface="Consolas"/>
              </a:rPr>
              <a:t>file</a:t>
            </a:r>
            <a:r>
              <a:rPr lang="fr-FR" sz="1400" b="1" dirty="0">
                <a:solidFill>
                  <a:srgbClr val="000000"/>
                </a:solidFill>
                <a:highlight>
                  <a:srgbClr val="FFFFFF"/>
                </a:highlight>
                <a:latin typeface="Consolas"/>
              </a:rPr>
              <a:t>, </a:t>
            </a:r>
            <a:r>
              <a:rPr lang="fr-FR" sz="1400" b="1" dirty="0">
                <a:solidFill>
                  <a:srgbClr val="0000FF"/>
                </a:solidFill>
                <a:highlight>
                  <a:srgbClr val="FFFFFF"/>
                </a:highlight>
                <a:latin typeface="Consolas"/>
              </a:rPr>
              <a:t>double</a:t>
            </a:r>
            <a:r>
              <a:rPr lang="fr-FR" sz="1400" b="1" dirty="0">
                <a:solidFill>
                  <a:srgbClr val="000000"/>
                </a:solidFill>
                <a:highlight>
                  <a:srgbClr val="FFFFFF"/>
                </a:highlight>
                <a:latin typeface="Consolas"/>
              </a:rPr>
              <a:t> </a:t>
            </a:r>
            <a:r>
              <a:rPr lang="fr-FR" sz="1400" b="1" dirty="0">
                <a:solidFill>
                  <a:srgbClr val="808080"/>
                </a:solidFill>
                <a:highlight>
                  <a:srgbClr val="FFFFFF"/>
                </a:highlight>
                <a:latin typeface="Consolas"/>
              </a:rPr>
              <a:t>d</a:t>
            </a:r>
            <a:r>
              <a:rPr lang="fr-FR" sz="1400" b="1" dirty="0">
                <a:solidFill>
                  <a:srgbClr val="000000"/>
                </a:solidFill>
                <a:highlight>
                  <a:srgbClr val="FFFFFF"/>
                </a:highlight>
                <a:latin typeface="Consolas"/>
              </a:rPr>
              <a:t>[</a:t>
            </a:r>
            <a:r>
              <a:rPr lang="fr-FR" sz="1400" b="1" dirty="0">
                <a:solidFill>
                  <a:srgbClr val="6F008A"/>
                </a:solidFill>
                <a:highlight>
                  <a:srgbClr val="FFFFFF"/>
                </a:highlight>
                <a:latin typeface="Consolas"/>
              </a:rPr>
              <a:t>MAX</a:t>
            </a:r>
            <a:r>
              <a:rPr lang="fr-FR" sz="1400" b="1" dirty="0">
                <a:solidFill>
                  <a:srgbClr val="000000"/>
                </a:solidFill>
                <a:highlight>
                  <a:srgbClr val="FFFFFF"/>
                </a:highlight>
                <a:latin typeface="Consolas"/>
              </a:rPr>
              <a:t>][</a:t>
            </a:r>
            <a:r>
              <a:rPr lang="fr-FR" sz="1400" b="1" dirty="0">
                <a:solidFill>
                  <a:srgbClr val="6F008A"/>
                </a:solidFill>
                <a:highlight>
                  <a:srgbClr val="FFFFFF"/>
                </a:highlight>
                <a:latin typeface="Consolas"/>
              </a:rPr>
              <a:t>MAX</a:t>
            </a:r>
            <a:r>
              <a:rPr lang="fr-FR" sz="1400" b="1" dirty="0">
                <a:solidFill>
                  <a:srgbClr val="000000"/>
                </a:solidFill>
                <a:highlight>
                  <a:srgbClr val="FFFFFF"/>
                </a:highlight>
                <a:latin typeface="Consolas"/>
              </a:rPr>
              <a:t>], </a:t>
            </a:r>
            <a:r>
              <a:rPr lang="fr-FR" sz="1400" b="1" dirty="0" err="1">
                <a:solidFill>
                  <a:srgbClr val="0000FF"/>
                </a:solidFill>
                <a:highlight>
                  <a:srgbClr val="FFFFFF"/>
                </a:highlight>
                <a:latin typeface="Consolas"/>
              </a:rPr>
              <a:t>int</a:t>
            </a:r>
            <a:r>
              <a:rPr lang="fr-FR" sz="1400" b="1" dirty="0">
                <a:solidFill>
                  <a:srgbClr val="000000"/>
                </a:solidFill>
                <a:highlight>
                  <a:srgbClr val="FFFFFF"/>
                </a:highlight>
                <a:latin typeface="Consolas"/>
              </a:rPr>
              <a:t> </a:t>
            </a:r>
            <a:r>
              <a:rPr lang="fr-FR" sz="1400" b="1" dirty="0">
                <a:solidFill>
                  <a:srgbClr val="808080"/>
                </a:solidFill>
                <a:highlight>
                  <a:srgbClr val="FFFFFF"/>
                </a:highlight>
                <a:latin typeface="Consolas"/>
              </a:rPr>
              <a:t>t</a:t>
            </a:r>
            <a:r>
              <a:rPr lang="fr-FR" sz="1400" b="1" dirty="0">
                <a:solidFill>
                  <a:srgbClr val="000000"/>
                </a:solidFill>
                <a:highlight>
                  <a:srgbClr val="FFFFFF"/>
                </a:highlight>
                <a:latin typeface="Consolas"/>
              </a:rPr>
              <a:t>[][</a:t>
            </a:r>
            <a:r>
              <a:rPr lang="fr-FR" sz="1400" b="1" dirty="0">
                <a:solidFill>
                  <a:srgbClr val="6F008A"/>
                </a:solidFill>
                <a:highlight>
                  <a:srgbClr val="FFFFFF"/>
                </a:highlight>
                <a:latin typeface="Consolas"/>
              </a:rPr>
              <a:t>MAX</a:t>
            </a:r>
            <a:r>
              <a:rPr lang="fr-FR"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int</a:t>
            </a:r>
            <a:r>
              <a:rPr lang="sr-Latn-BA" sz="1400" b="1" dirty="0">
                <a:solidFill>
                  <a:srgbClr val="000000"/>
                </a:solidFill>
                <a:highlight>
                  <a:srgbClr val="FFFFFF"/>
                </a:highlight>
                <a:latin typeface="Consolas"/>
              </a:rPr>
              <a:t> i, j;</a:t>
            </a:r>
            <a:r>
              <a:rPr lang="en-US" sz="1400" b="1" dirty="0">
                <a:solidFill>
                  <a:srgbClr val="000000"/>
                </a:solidFill>
                <a:highlight>
                  <a:srgbClr val="FFFFFF"/>
                </a:highlight>
                <a:latin typeface="Consolas"/>
              </a:rPr>
              <a:t> </a:t>
            </a:r>
            <a:r>
              <a:rPr lang="sr-Latn-BA" sz="1400" b="1" dirty="0">
                <a:solidFill>
                  <a:srgbClr val="2B91AF"/>
                </a:solidFill>
                <a:highlight>
                  <a:srgbClr val="FFFFFF"/>
                </a:highlight>
                <a:latin typeface="Consolas"/>
              </a:rPr>
              <a:t>GRAF</a:t>
            </a:r>
            <a:r>
              <a:rPr lang="sr-Latn-BA" sz="1400" b="1" dirty="0">
                <a:solidFill>
                  <a:srgbClr val="000000"/>
                </a:solidFill>
                <a:highlight>
                  <a:srgbClr val="FFFFFF"/>
                </a:highlight>
                <a:latin typeface="Consolas"/>
              </a:rPr>
              <a:t> gr;</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fscanf(</a:t>
            </a:r>
            <a:r>
              <a:rPr lang="sr-Latn-BA" sz="1400" b="1" dirty="0">
                <a:solidFill>
                  <a:srgbClr val="808080"/>
                </a:solidFill>
                <a:highlight>
                  <a:srgbClr val="FFFFFF"/>
                </a:highlight>
                <a:latin typeface="Consolas"/>
              </a:rPr>
              <a:t>file</a:t>
            </a:r>
            <a:r>
              <a:rPr lang="sr-Latn-BA" sz="1400" b="1" dirty="0">
                <a:solidFill>
                  <a:srgbClr val="000000"/>
                </a:solidFill>
                <a:highlight>
                  <a:srgbClr val="FFFFFF"/>
                </a:highlight>
                <a:latin typeface="Consolas"/>
              </a:rPr>
              <a:t>, </a:t>
            </a:r>
            <a:r>
              <a:rPr lang="sr-Latn-BA" sz="1400" b="1" dirty="0">
                <a:solidFill>
                  <a:srgbClr val="A31515"/>
                </a:solidFill>
                <a:highlight>
                  <a:srgbClr val="FFFFFF"/>
                </a:highlight>
                <a:latin typeface="Consolas"/>
              </a:rPr>
              <a:t>"%d\n"</a:t>
            </a:r>
            <a:r>
              <a:rPr lang="sr-Latn-BA" sz="1400" b="1" dirty="0">
                <a:solidFill>
                  <a:srgbClr val="000000"/>
                </a:solidFill>
                <a:highlight>
                  <a:srgbClr val="FFFFFF"/>
                </a:highlight>
                <a:latin typeface="Consolas"/>
              </a:rPr>
              <a:t>, &amp;gr.n);</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gr.nodes = malloc(</a:t>
            </a:r>
            <a:r>
              <a:rPr lang="sr-Latn-BA" sz="1400" b="1" dirty="0">
                <a:solidFill>
                  <a:srgbClr val="0000FF"/>
                </a:solidFill>
                <a:highlight>
                  <a:srgbClr val="FFFFFF"/>
                </a:highlight>
                <a:latin typeface="Consolas"/>
              </a:rPr>
              <a:t>sizeof</a:t>
            </a:r>
            <a:r>
              <a:rPr lang="sr-Latn-BA" sz="1400" b="1" dirty="0">
                <a:solidFill>
                  <a:srgbClr val="000000"/>
                </a:solidFill>
                <a:highlight>
                  <a:srgbClr val="FFFFFF"/>
                </a:highlight>
                <a:latin typeface="Consolas"/>
              </a:rPr>
              <a:t>(</a:t>
            </a:r>
            <a:r>
              <a:rPr lang="sr-Latn-BA" sz="1400" b="1" dirty="0">
                <a:solidFill>
                  <a:srgbClr val="2B91AF"/>
                </a:solidFill>
                <a:highlight>
                  <a:srgbClr val="FFFFFF"/>
                </a:highlight>
                <a:latin typeface="Consolas"/>
              </a:rPr>
              <a:t>CVOR_GRAFA</a:t>
            </a:r>
            <a:r>
              <a:rPr lang="sr-Latn-BA" sz="1400" b="1" dirty="0">
                <a:solidFill>
                  <a:srgbClr val="000000"/>
                </a:solidFill>
                <a:highlight>
                  <a:srgbClr val="FFFFFF"/>
                </a:highlight>
                <a:latin typeface="Consolas"/>
              </a:rPr>
              <a:t>)*gr.n);</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gr.ms = malloc(</a:t>
            </a:r>
            <a:r>
              <a:rPr lang="sr-Latn-BA" sz="1400" b="1" dirty="0">
                <a:solidFill>
                  <a:srgbClr val="0000FF"/>
                </a:solidFill>
                <a:highlight>
                  <a:srgbClr val="FFFFFF"/>
                </a:highlight>
                <a:latin typeface="Consolas"/>
              </a:rPr>
              <a:t>sizeof</a:t>
            </a:r>
            <a:r>
              <a:rPr lang="sr-Latn-BA" sz="1400" b="1" dirty="0">
                <a:solidFill>
                  <a:srgbClr val="000000"/>
                </a:solidFill>
                <a:highlight>
                  <a:srgbClr val="FFFFFF"/>
                </a:highlight>
                <a:latin typeface="Consolas"/>
              </a:rPr>
              <a:t>(</a:t>
            </a:r>
            <a:r>
              <a:rPr lang="sr-Latn-BA" sz="1400" b="1" dirty="0">
                <a:solidFill>
                  <a:srgbClr val="0000FF"/>
                </a:solidFill>
                <a:highlight>
                  <a:srgbClr val="FFFFFF"/>
                </a:highlight>
                <a:latin typeface="Consolas"/>
              </a:rPr>
              <a:t>double</a:t>
            </a:r>
            <a:r>
              <a:rPr lang="sr-Latn-BA" sz="1400" b="1" dirty="0">
                <a:solidFill>
                  <a:srgbClr val="000000"/>
                </a:solidFill>
                <a:highlight>
                  <a:srgbClr val="FFFFFF"/>
                </a:highlight>
                <a:latin typeface="Consolas"/>
              </a:rPr>
              <a:t>*)*gr.n);</a:t>
            </a:r>
          </a:p>
          <a:p>
            <a:r>
              <a:rPr lang="nn-NO" sz="1400" b="1" dirty="0">
                <a:solidFill>
                  <a:srgbClr val="0000FF"/>
                </a:solidFill>
                <a:highlight>
                  <a:srgbClr val="FFFFFF"/>
                </a:highlight>
                <a:latin typeface="Consolas"/>
              </a:rPr>
              <a:t>  for</a:t>
            </a:r>
            <a:r>
              <a:rPr lang="nn-NO" sz="1400" b="1" dirty="0">
                <a:solidFill>
                  <a:srgbClr val="000000"/>
                </a:solidFill>
                <a:highlight>
                  <a:srgbClr val="FFFFFF"/>
                </a:highlight>
                <a:latin typeface="Consolas"/>
              </a:rPr>
              <a:t> (i = 0; i &lt; gr.n; ++i) </a:t>
            </a:r>
            <a:r>
              <a:rPr lang="sr-Latn-BA" sz="1400" b="1" dirty="0">
                <a:solidFill>
                  <a:srgbClr val="000000"/>
                </a:solidFill>
                <a:highlight>
                  <a:srgbClr val="FFFFFF"/>
                </a:highlight>
                <a:latin typeface="Consolas"/>
              </a:rPr>
              <a: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gr.nodes[gr.nodes[i].index = i].naziv = readString(</a:t>
            </a:r>
            <a:r>
              <a:rPr lang="sr-Latn-BA" sz="1400" b="1" dirty="0">
                <a:solidFill>
                  <a:srgbClr val="808080"/>
                </a:solidFill>
                <a:highlight>
                  <a:srgbClr val="FFFFFF"/>
                </a:highlight>
                <a:latin typeface="Consolas"/>
              </a:rPr>
              <a:t>file</a:t>
            </a:r>
            <a:r>
              <a:rPr lang="sr-Latn-BA" sz="1400" b="1" dirty="0">
                <a:solidFill>
                  <a:srgbClr val="000000"/>
                </a:solidFill>
                <a:highlight>
                  <a:srgbClr val="FFFFFF"/>
                </a:highlight>
                <a:latin typeface="Consolas"/>
              </a:rPr>
              <a: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gr.ms[i] = malloc(</a:t>
            </a:r>
            <a:r>
              <a:rPr lang="sr-Latn-BA" sz="1400" b="1" dirty="0">
                <a:solidFill>
                  <a:srgbClr val="0000FF"/>
                </a:solidFill>
                <a:highlight>
                  <a:srgbClr val="FFFFFF"/>
                </a:highlight>
                <a:latin typeface="Consolas"/>
              </a:rPr>
              <a:t>sizeof</a:t>
            </a:r>
            <a:r>
              <a:rPr lang="sr-Latn-BA" sz="1400" b="1" dirty="0">
                <a:solidFill>
                  <a:srgbClr val="000000"/>
                </a:solidFill>
                <a:highlight>
                  <a:srgbClr val="FFFFFF"/>
                </a:highlight>
                <a:latin typeface="Consolas"/>
              </a:rPr>
              <a:t>(</a:t>
            </a:r>
            <a:r>
              <a:rPr lang="sr-Latn-BA" sz="1400" b="1" dirty="0">
                <a:solidFill>
                  <a:srgbClr val="0000FF"/>
                </a:solidFill>
                <a:highlight>
                  <a:srgbClr val="FFFFFF"/>
                </a:highlight>
                <a:latin typeface="Consolas"/>
              </a:rPr>
              <a:t>double</a:t>
            </a:r>
            <a:r>
              <a:rPr lang="sr-Latn-BA" sz="1400" b="1" dirty="0">
                <a:solidFill>
                  <a:srgbClr val="000000"/>
                </a:solidFill>
                <a:highlight>
                  <a:srgbClr val="FFFFFF"/>
                </a:highlight>
                <a:latin typeface="Consolas"/>
              </a:rPr>
              <a:t>)*gr.n);</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nn-NO" sz="1400" b="1" dirty="0">
                <a:solidFill>
                  <a:srgbClr val="0000FF"/>
                </a:solidFill>
                <a:highlight>
                  <a:srgbClr val="FFFFFF"/>
                </a:highlight>
                <a:latin typeface="Consolas"/>
              </a:rPr>
              <a:t>  for</a:t>
            </a:r>
            <a:r>
              <a:rPr lang="nn-NO" sz="1400" b="1" dirty="0">
                <a:solidFill>
                  <a:srgbClr val="000000"/>
                </a:solidFill>
                <a:highlight>
                  <a:srgbClr val="FFFFFF"/>
                </a:highlight>
                <a:latin typeface="Consolas"/>
              </a:rPr>
              <a:t> (i = 0; i &lt; gr.n; ++i)</a:t>
            </a:r>
          </a:p>
          <a:p>
            <a:r>
              <a:rPr lang="da-DK" sz="1400" b="1" dirty="0">
                <a:solidFill>
                  <a:srgbClr val="0000FF"/>
                </a:solidFill>
                <a:highlight>
                  <a:srgbClr val="FFFFFF"/>
                </a:highlight>
                <a:latin typeface="Consolas"/>
              </a:rPr>
              <a:t>    for</a:t>
            </a:r>
            <a:r>
              <a:rPr lang="da-DK" sz="1400" b="1" dirty="0">
                <a:solidFill>
                  <a:srgbClr val="000000"/>
                </a:solidFill>
                <a:highlight>
                  <a:srgbClr val="FFFFFF"/>
                </a:highlight>
                <a:latin typeface="Consolas"/>
              </a:rPr>
              <a:t> (j = 0; j &lt; gr.n; ++j) </a:t>
            </a:r>
            <a:r>
              <a:rPr lang="sr-Latn-BA" sz="1400" b="1" dirty="0">
                <a:solidFill>
                  <a:srgbClr val="000000"/>
                </a:solidFill>
                <a:highlight>
                  <a:srgbClr val="FFFFFF"/>
                </a:highlight>
                <a:latin typeface="Consolas"/>
              </a:rPr>
              <a: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fscanf(</a:t>
            </a:r>
            <a:r>
              <a:rPr lang="sr-Latn-BA" sz="1400" b="1" dirty="0">
                <a:solidFill>
                  <a:srgbClr val="808080"/>
                </a:solidFill>
                <a:highlight>
                  <a:srgbClr val="FFFFFF"/>
                </a:highlight>
                <a:latin typeface="Consolas"/>
              </a:rPr>
              <a:t>file</a:t>
            </a:r>
            <a:r>
              <a:rPr lang="sr-Latn-BA" sz="1400" b="1" dirty="0">
                <a:solidFill>
                  <a:srgbClr val="000000"/>
                </a:solidFill>
                <a:highlight>
                  <a:srgbClr val="FFFFFF"/>
                </a:highlight>
                <a:latin typeface="Consolas"/>
              </a:rPr>
              <a:t>, </a:t>
            </a:r>
            <a:r>
              <a:rPr lang="sr-Latn-BA" sz="1400" b="1" dirty="0">
                <a:solidFill>
                  <a:srgbClr val="A31515"/>
                </a:solidFill>
                <a:highlight>
                  <a:srgbClr val="FFFFFF"/>
                </a:highlight>
                <a:latin typeface="Consolas"/>
              </a:rPr>
              <a:t>"%lf"</a:t>
            </a:r>
            <a:r>
              <a:rPr lang="sr-Latn-BA" sz="1400" b="1" dirty="0">
                <a:solidFill>
                  <a:srgbClr val="000000"/>
                </a:solidFill>
                <a:highlight>
                  <a:srgbClr val="FFFFFF"/>
                </a:highlight>
                <a:latin typeface="Consolas"/>
              </a:rPr>
              <a:t>, &amp;gr.ms[i][j]);</a:t>
            </a:r>
          </a:p>
          <a:p>
            <a:r>
              <a:rPr lang="en-US" sz="1400" b="1" dirty="0">
                <a:solidFill>
                  <a:srgbClr val="808080"/>
                </a:solidFill>
                <a:highlight>
                  <a:srgbClr val="FFFFFF"/>
                </a:highlight>
                <a:latin typeface="Consolas"/>
              </a:rPr>
              <a:t>      </a:t>
            </a:r>
            <a:r>
              <a:rPr lang="pl-PL" sz="1400" b="1" dirty="0">
                <a:solidFill>
                  <a:srgbClr val="808080"/>
                </a:solidFill>
                <a:highlight>
                  <a:srgbClr val="FFFFFF"/>
                </a:highlight>
                <a:latin typeface="Consolas"/>
              </a:rPr>
              <a:t>d</a:t>
            </a:r>
            <a:r>
              <a:rPr lang="pl-PL" sz="1400" b="1" dirty="0">
                <a:solidFill>
                  <a:srgbClr val="000000"/>
                </a:solidFill>
                <a:highlight>
                  <a:srgbClr val="FFFFFF"/>
                </a:highlight>
                <a:latin typeface="Consolas"/>
              </a:rPr>
              <a:t>[i][j] = i == j ? 0 : (gr.ms[i][j] ? gr.ms[i][j] : </a:t>
            </a:r>
            <a:r>
              <a:rPr lang="pl-PL" sz="1400" b="1" dirty="0">
                <a:solidFill>
                  <a:srgbClr val="6F008A"/>
                </a:solidFill>
                <a:highlight>
                  <a:srgbClr val="FFFFFF"/>
                </a:highlight>
                <a:latin typeface="Consolas"/>
              </a:rPr>
              <a:t>INFINITY</a:t>
            </a:r>
            <a:r>
              <a:rPr lang="pl-PL" sz="1400" b="1" dirty="0">
                <a:solidFill>
                  <a:srgbClr val="000000"/>
                </a:solidFill>
                <a:highlight>
                  <a:srgbClr val="FFFFFF"/>
                </a:highlight>
                <a:latin typeface="Consolas"/>
              </a:rPr>
              <a: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initT(&amp;gr, </a:t>
            </a:r>
            <a:r>
              <a:rPr lang="sr-Latn-BA" sz="1400" b="1" dirty="0">
                <a:solidFill>
                  <a:srgbClr val="808080"/>
                </a:solidFill>
                <a:highlight>
                  <a:srgbClr val="FFFFFF"/>
                </a:highlight>
                <a:latin typeface="Consolas"/>
              </a:rPr>
              <a:t>t</a:t>
            </a:r>
            <a:r>
              <a:rPr lang="sr-Latn-BA" sz="1400" b="1" dirty="0">
                <a:solidFill>
                  <a:srgbClr val="000000"/>
                </a:solidFill>
                <a:highlight>
                  <a:srgbClr val="FFFFFF"/>
                </a:highlight>
                <a:latin typeface="Consolas"/>
              </a:rPr>
              <a:t>);</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return</a:t>
            </a:r>
            <a:r>
              <a:rPr lang="sr-Latn-BA" sz="1400" b="1" dirty="0">
                <a:solidFill>
                  <a:srgbClr val="000000"/>
                </a:solidFill>
                <a:highlight>
                  <a:srgbClr val="FFFFFF"/>
                </a:highlight>
                <a:latin typeface="Consolas"/>
              </a:rPr>
              <a:t> gr;</a:t>
            </a:r>
          </a:p>
          <a:p>
            <a:r>
              <a:rPr lang="sr-Latn-BA" sz="1400" b="1" dirty="0">
                <a:solidFill>
                  <a:srgbClr val="000000"/>
                </a:solidFill>
                <a:highlight>
                  <a:srgbClr val="FFFFFF"/>
                </a:highlight>
                <a:latin typeface="Consolas"/>
              </a:rPr>
              <a:t>}</a:t>
            </a:r>
            <a:endParaRPr lang="en-US" sz="1400" b="1" dirty="0">
              <a:solidFill>
                <a:srgbClr val="0000FF"/>
              </a:solidFill>
              <a:highlight>
                <a:srgbClr val="FFFFFF"/>
              </a:highlight>
              <a:latin typeface="Consolas"/>
            </a:endParaRPr>
          </a:p>
        </p:txBody>
      </p:sp>
      <p:sp>
        <p:nvSpPr>
          <p:cNvPr id="9" name="Rectangle 8"/>
          <p:cNvSpPr/>
          <p:nvPr/>
        </p:nvSpPr>
        <p:spPr>
          <a:xfrm>
            <a:off x="365756" y="4657960"/>
            <a:ext cx="5530320" cy="1815882"/>
          </a:xfrm>
          <a:prstGeom prst="rect">
            <a:avLst/>
          </a:prstGeom>
        </p:spPr>
        <p:txBody>
          <a:bodyPr wrap="square">
            <a:spAutoFit/>
          </a:bodyPr>
          <a:lstStyle/>
          <a:p>
            <a:r>
              <a:rPr lang="sr-Latn-BA" sz="1400" b="1" dirty="0">
                <a:solidFill>
                  <a:srgbClr val="0000FF"/>
                </a:solidFill>
                <a:highlight>
                  <a:srgbClr val="FFFFFF"/>
                </a:highlight>
                <a:latin typeface="Consolas"/>
              </a:rPr>
              <a:t>void</a:t>
            </a:r>
            <a:r>
              <a:rPr lang="sr-Latn-BA" sz="1400" b="1" dirty="0">
                <a:solidFill>
                  <a:srgbClr val="000000"/>
                </a:solidFill>
                <a:highlight>
                  <a:srgbClr val="FFFFFF"/>
                </a:highlight>
                <a:latin typeface="Consolas"/>
              </a:rPr>
              <a:t> freeG(</a:t>
            </a:r>
            <a:r>
              <a:rPr lang="sr-Latn-BA" sz="1400" b="1" dirty="0">
                <a:solidFill>
                  <a:srgbClr val="2B91AF"/>
                </a:solidFill>
                <a:highlight>
                  <a:srgbClr val="FFFFFF"/>
                </a:highlight>
                <a:latin typeface="Consolas"/>
              </a:rPr>
              <a:t>GRAF</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gr</a:t>
            </a:r>
            <a:r>
              <a:rPr lang="sr-Latn-BA" sz="1400" b="1" dirty="0">
                <a:solidFill>
                  <a:srgbClr val="000000"/>
                </a:solidFill>
                <a:highlight>
                  <a:srgbClr val="FFFFFF"/>
                </a:highlight>
                <a:latin typeface="Consolas"/>
              </a:rPr>
              <a:t>)</a:t>
            </a:r>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int</a:t>
            </a:r>
            <a:r>
              <a:rPr lang="sr-Latn-BA" sz="1400" b="1" dirty="0">
                <a:solidFill>
                  <a:srgbClr val="000000"/>
                </a:solidFill>
                <a:highlight>
                  <a:srgbClr val="FFFFFF"/>
                </a:highlight>
                <a:latin typeface="Consolas"/>
              </a:rPr>
              <a:t> i;</a:t>
            </a:r>
          </a:p>
          <a:p>
            <a:r>
              <a:rPr lang="nn-NO" sz="1400" b="1" dirty="0">
                <a:solidFill>
                  <a:srgbClr val="0000FF"/>
                </a:solidFill>
                <a:highlight>
                  <a:srgbClr val="FFFFFF"/>
                </a:highlight>
                <a:latin typeface="Consolas"/>
              </a:rPr>
              <a:t>  for</a:t>
            </a:r>
            <a:r>
              <a:rPr lang="nn-NO" sz="1400" b="1" dirty="0">
                <a:solidFill>
                  <a:srgbClr val="000000"/>
                </a:solidFill>
                <a:highlight>
                  <a:srgbClr val="FFFFFF"/>
                </a:highlight>
                <a:latin typeface="Consolas"/>
              </a:rPr>
              <a:t> (i = 0; i &lt; </a:t>
            </a:r>
            <a:r>
              <a:rPr lang="nn-NO" sz="1400" b="1" dirty="0">
                <a:solidFill>
                  <a:srgbClr val="808080"/>
                </a:solidFill>
                <a:highlight>
                  <a:srgbClr val="FFFFFF"/>
                </a:highlight>
                <a:latin typeface="Consolas"/>
              </a:rPr>
              <a:t>gr</a:t>
            </a:r>
            <a:r>
              <a:rPr lang="nn-NO" sz="1400" b="1" dirty="0">
                <a:solidFill>
                  <a:srgbClr val="000000"/>
                </a:solidFill>
                <a:highlight>
                  <a:srgbClr val="FFFFFF"/>
                </a:highlight>
                <a:latin typeface="Consolas"/>
              </a:rPr>
              <a:t>-&gt;n; ++i) </a:t>
            </a:r>
            <a:r>
              <a:rPr lang="sr-Latn-BA" sz="1400" b="1" dirty="0">
                <a:solidFill>
                  <a:srgbClr val="000000"/>
                </a:solidFill>
                <a:highlight>
                  <a:srgbClr val="FFFFFF"/>
                </a:highlight>
                <a:latin typeface="Consolas"/>
              </a:rPr>
              <a: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free(</a:t>
            </a:r>
            <a:r>
              <a:rPr lang="sr-Latn-BA" sz="1400" b="1" dirty="0">
                <a:solidFill>
                  <a:srgbClr val="808080"/>
                </a:solidFill>
                <a:highlight>
                  <a:srgbClr val="FFFFFF"/>
                </a:highlight>
                <a:latin typeface="Consolas"/>
              </a:rPr>
              <a:t>gr</a:t>
            </a:r>
            <a:r>
              <a:rPr lang="sr-Latn-BA" sz="1400" b="1" dirty="0">
                <a:solidFill>
                  <a:srgbClr val="000000"/>
                </a:solidFill>
                <a:highlight>
                  <a:srgbClr val="FFFFFF"/>
                </a:highlight>
                <a:latin typeface="Consolas"/>
              </a:rPr>
              <a:t>-&gt;nodes[i].naziv);</a:t>
            </a:r>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free(</a:t>
            </a:r>
            <a:r>
              <a:rPr lang="sr-Latn-BA" sz="1400" b="1" dirty="0">
                <a:solidFill>
                  <a:srgbClr val="808080"/>
                </a:solidFill>
                <a:highlight>
                  <a:srgbClr val="FFFFFF"/>
                </a:highlight>
                <a:latin typeface="Consolas"/>
              </a:rPr>
              <a:t>gr</a:t>
            </a:r>
            <a:r>
              <a:rPr lang="sr-Latn-BA" sz="1400" b="1" dirty="0">
                <a:solidFill>
                  <a:srgbClr val="000000"/>
                </a:solidFill>
                <a:highlight>
                  <a:srgbClr val="FFFFFF"/>
                </a:highlight>
                <a:latin typeface="Consolas"/>
              </a:rPr>
              <a:t>-&gt;ms[i]);</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free(</a:t>
            </a:r>
            <a:r>
              <a:rPr lang="sr-Latn-BA" sz="1400" b="1" dirty="0">
                <a:solidFill>
                  <a:srgbClr val="808080"/>
                </a:solidFill>
                <a:highlight>
                  <a:srgbClr val="FFFFFF"/>
                </a:highlight>
                <a:latin typeface="Consolas"/>
              </a:rPr>
              <a:t>gr</a:t>
            </a:r>
            <a:r>
              <a:rPr lang="sr-Latn-BA" sz="1400" b="1" dirty="0">
                <a:solidFill>
                  <a:srgbClr val="000000"/>
                </a:solidFill>
                <a:highlight>
                  <a:srgbClr val="FFFFFF"/>
                </a:highlight>
                <a:latin typeface="Consolas"/>
              </a:rPr>
              <a:t>-&gt;nodes);</a:t>
            </a:r>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free(</a:t>
            </a:r>
            <a:r>
              <a:rPr lang="sr-Latn-BA" sz="1400" b="1" dirty="0">
                <a:solidFill>
                  <a:srgbClr val="808080"/>
                </a:solidFill>
                <a:highlight>
                  <a:srgbClr val="FFFFFF"/>
                </a:highlight>
                <a:latin typeface="Consolas"/>
              </a:rPr>
              <a:t>gr</a:t>
            </a:r>
            <a:r>
              <a:rPr lang="sr-Latn-BA" sz="1400" b="1" dirty="0">
                <a:solidFill>
                  <a:srgbClr val="000000"/>
                </a:solidFill>
                <a:highlight>
                  <a:srgbClr val="FFFFFF"/>
                </a:highlight>
                <a:latin typeface="Consolas"/>
              </a:rPr>
              <a:t>-&gt;ms);</a:t>
            </a:r>
          </a:p>
          <a:p>
            <a:r>
              <a:rPr lang="en-US" sz="1400" b="1" dirty="0">
                <a:solidFill>
                  <a:srgbClr val="808080"/>
                </a:solidFill>
                <a:highlight>
                  <a:srgbClr val="FFFFFF"/>
                </a:highlight>
                <a:latin typeface="Consolas"/>
              </a:rPr>
              <a:t>  </a:t>
            </a:r>
            <a:r>
              <a:rPr lang="sr-Latn-BA" sz="1400" b="1" dirty="0">
                <a:solidFill>
                  <a:srgbClr val="808080"/>
                </a:solidFill>
                <a:highlight>
                  <a:srgbClr val="FFFFFF"/>
                </a:highlight>
                <a:latin typeface="Consolas"/>
              </a:rPr>
              <a:t>gr</a:t>
            </a:r>
            <a:r>
              <a:rPr lang="sr-Latn-BA" sz="1400" b="1" dirty="0">
                <a:solidFill>
                  <a:srgbClr val="000000"/>
                </a:solidFill>
                <a:highlight>
                  <a:srgbClr val="FFFFFF"/>
                </a:highlight>
                <a:latin typeface="Consolas"/>
              </a:rPr>
              <a:t>-&gt;ms = </a:t>
            </a:r>
            <a:r>
              <a:rPr lang="sr-Latn-BA" sz="1400" b="1" dirty="0">
                <a:solidFill>
                  <a:srgbClr val="6F008A"/>
                </a:solidFill>
                <a:highlight>
                  <a:srgbClr val="FFFFFF"/>
                </a:highlight>
                <a:latin typeface="Consolas"/>
              </a:rPr>
              <a:t>NULL</a:t>
            </a:r>
            <a:r>
              <a:rPr lang="sr-Latn-BA" sz="1400" b="1" dirty="0">
                <a:solidFill>
                  <a:srgbClr val="000000"/>
                </a:solidFill>
                <a:highlight>
                  <a:srgbClr val="FFFFFF"/>
                </a:highlight>
                <a:latin typeface="Consolas"/>
              </a:rPr>
              <a:t>;</a:t>
            </a:r>
            <a:r>
              <a:rPr lang="en-US"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gr</a:t>
            </a:r>
            <a:r>
              <a:rPr lang="sr-Latn-BA" sz="1400" b="1" dirty="0">
                <a:solidFill>
                  <a:srgbClr val="000000"/>
                </a:solidFill>
                <a:highlight>
                  <a:srgbClr val="FFFFFF"/>
                </a:highlight>
                <a:latin typeface="Consolas"/>
              </a:rPr>
              <a:t>-&gt;nodes = </a:t>
            </a:r>
            <a:r>
              <a:rPr lang="sr-Latn-BA" sz="1400" b="1" dirty="0">
                <a:solidFill>
                  <a:srgbClr val="6F008A"/>
                </a:solidFill>
                <a:highlight>
                  <a:srgbClr val="FFFFFF"/>
                </a:highlight>
                <a:latin typeface="Consolas"/>
              </a:rPr>
              <a:t>NULL</a:t>
            </a:r>
            <a:r>
              <a:rPr lang="sr-Latn-BA" sz="1400" b="1" dirty="0">
                <a:solidFill>
                  <a:srgbClr val="000000"/>
                </a:solidFill>
                <a:highlight>
                  <a:srgbClr val="FFFFFF"/>
                </a:highlight>
                <a:latin typeface="Consolas"/>
              </a:rPr>
              <a:t>;</a:t>
            </a:r>
            <a:r>
              <a:rPr lang="en-US"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gr</a:t>
            </a:r>
            <a:r>
              <a:rPr lang="sr-Latn-BA" sz="1400" b="1" dirty="0">
                <a:solidFill>
                  <a:srgbClr val="000000"/>
                </a:solidFill>
                <a:highlight>
                  <a:srgbClr val="FFFFFF"/>
                </a:highlight>
                <a:latin typeface="Consolas"/>
              </a:rPr>
              <a:t>-&gt;n = 0;</a:t>
            </a:r>
          </a:p>
          <a:p>
            <a:r>
              <a:rPr lang="sr-Latn-BA" sz="1400" b="1" dirty="0">
                <a:solidFill>
                  <a:srgbClr val="000000"/>
                </a:solidFill>
                <a:highlight>
                  <a:srgbClr val="FFFFFF"/>
                </a:highlight>
                <a:latin typeface="Consola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GRAFOVI</a:t>
            </a:r>
          </a:p>
        </p:txBody>
      </p:sp>
      <p:sp>
        <p:nvSpPr>
          <p:cNvPr id="4" name="Footer Placeholder 3"/>
          <p:cNvSpPr>
            <a:spLocks noGrp="1"/>
          </p:cNvSpPr>
          <p:nvPr>
            <p:ph type="ftr" sz="quarter" idx="11"/>
          </p:nvPr>
        </p:nvSpPr>
        <p:spPr/>
        <p:txBody>
          <a:bodyPr/>
          <a:lstStyle/>
          <a:p>
            <a:r>
              <a:rPr lang="en-US" dirty="0"/>
              <a:t>G</a:t>
            </a:r>
            <a:r>
              <a:rPr lang="sr-Latn-BA" dirty="0"/>
              <a:t>rafovi</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
        <p:nvSpPr>
          <p:cNvPr id="6" name="Text Placeholder 5"/>
          <p:cNvSpPr>
            <a:spLocks noGrp="1"/>
          </p:cNvSpPr>
          <p:nvPr>
            <p:ph type="body" sz="quarter" idx="13"/>
          </p:nvPr>
        </p:nvSpPr>
        <p:spPr/>
        <p:txBody>
          <a:bodyPr/>
          <a:lstStyle/>
          <a:p>
            <a:r>
              <a:rPr lang="en-US" dirty="0"/>
              <a:t>A</a:t>
            </a:r>
            <a:r>
              <a:rPr lang="sr-Latn-BA" dirty="0"/>
              <a:t>1</a:t>
            </a:r>
            <a:r>
              <a:rPr lang="en-US" dirty="0"/>
              <a:t>3</a:t>
            </a:r>
          </a:p>
        </p:txBody>
      </p:sp>
      <p:sp>
        <p:nvSpPr>
          <p:cNvPr id="12" name="Rectangle 11"/>
          <p:cNvSpPr/>
          <p:nvPr/>
        </p:nvSpPr>
        <p:spPr>
          <a:xfrm>
            <a:off x="365756" y="1047890"/>
            <a:ext cx="8778244" cy="2677656"/>
          </a:xfrm>
          <a:prstGeom prst="rect">
            <a:avLst/>
          </a:prstGeom>
        </p:spPr>
        <p:txBody>
          <a:bodyPr wrap="square">
            <a:spAutoFit/>
          </a:bodyPr>
          <a:lstStyle/>
          <a:p>
            <a:r>
              <a:rPr lang="fr-FR" sz="1400" b="1" dirty="0" err="1">
                <a:solidFill>
                  <a:srgbClr val="0000FF"/>
                </a:solidFill>
                <a:highlight>
                  <a:srgbClr val="FFFFFF"/>
                </a:highlight>
                <a:latin typeface="Consolas"/>
              </a:rPr>
              <a:t>void</a:t>
            </a:r>
            <a:r>
              <a:rPr lang="fr-FR" sz="1400" b="1" dirty="0">
                <a:solidFill>
                  <a:srgbClr val="000000"/>
                </a:solidFill>
                <a:highlight>
                  <a:srgbClr val="FFFFFF"/>
                </a:highlight>
                <a:latin typeface="Consolas"/>
              </a:rPr>
              <a:t> </a:t>
            </a:r>
            <a:r>
              <a:rPr lang="fr-FR" sz="1400" b="1" dirty="0" err="1">
                <a:solidFill>
                  <a:srgbClr val="000000"/>
                </a:solidFill>
                <a:highlight>
                  <a:srgbClr val="FFFFFF"/>
                </a:highlight>
                <a:latin typeface="Consolas"/>
              </a:rPr>
              <a:t>floyd</a:t>
            </a:r>
            <a:r>
              <a:rPr lang="fr-FR" sz="1400" b="1" dirty="0">
                <a:solidFill>
                  <a:srgbClr val="000000"/>
                </a:solidFill>
                <a:highlight>
                  <a:srgbClr val="FFFFFF"/>
                </a:highlight>
                <a:latin typeface="Consolas"/>
              </a:rPr>
              <a:t>(</a:t>
            </a:r>
            <a:r>
              <a:rPr lang="fr-FR" sz="1400" b="1" dirty="0">
                <a:solidFill>
                  <a:srgbClr val="2B91AF"/>
                </a:solidFill>
                <a:highlight>
                  <a:srgbClr val="FFFFFF"/>
                </a:highlight>
                <a:latin typeface="Consolas"/>
              </a:rPr>
              <a:t>GRAF</a:t>
            </a:r>
            <a:r>
              <a:rPr lang="fr-FR" sz="1400" b="1" dirty="0">
                <a:solidFill>
                  <a:srgbClr val="000000"/>
                </a:solidFill>
                <a:highlight>
                  <a:srgbClr val="FFFFFF"/>
                </a:highlight>
                <a:latin typeface="Consolas"/>
              </a:rPr>
              <a:t> *</a:t>
            </a:r>
            <a:r>
              <a:rPr lang="fr-FR" sz="1400" b="1" dirty="0">
                <a:solidFill>
                  <a:srgbClr val="808080"/>
                </a:solidFill>
                <a:highlight>
                  <a:srgbClr val="FFFFFF"/>
                </a:highlight>
                <a:latin typeface="Consolas"/>
              </a:rPr>
              <a:t>g</a:t>
            </a:r>
            <a:r>
              <a:rPr lang="fr-FR" sz="1400" b="1" dirty="0">
                <a:solidFill>
                  <a:srgbClr val="000000"/>
                </a:solidFill>
                <a:highlight>
                  <a:srgbClr val="FFFFFF"/>
                </a:highlight>
                <a:latin typeface="Consolas"/>
              </a:rPr>
              <a:t>, </a:t>
            </a:r>
            <a:r>
              <a:rPr lang="fr-FR" sz="1400" b="1" dirty="0">
                <a:solidFill>
                  <a:srgbClr val="0000FF"/>
                </a:solidFill>
                <a:highlight>
                  <a:srgbClr val="FFFFFF"/>
                </a:highlight>
                <a:latin typeface="Consolas"/>
              </a:rPr>
              <a:t>double</a:t>
            </a:r>
            <a:r>
              <a:rPr lang="fr-FR" sz="1400" b="1" dirty="0">
                <a:solidFill>
                  <a:srgbClr val="000000"/>
                </a:solidFill>
                <a:highlight>
                  <a:srgbClr val="FFFFFF"/>
                </a:highlight>
                <a:latin typeface="Consolas"/>
              </a:rPr>
              <a:t> </a:t>
            </a:r>
            <a:r>
              <a:rPr lang="fr-FR" sz="1400" b="1" dirty="0">
                <a:solidFill>
                  <a:srgbClr val="808080"/>
                </a:solidFill>
                <a:highlight>
                  <a:srgbClr val="FFFFFF"/>
                </a:highlight>
                <a:latin typeface="Consolas"/>
              </a:rPr>
              <a:t>d</a:t>
            </a:r>
            <a:r>
              <a:rPr lang="fr-FR" sz="1400" b="1" dirty="0">
                <a:solidFill>
                  <a:srgbClr val="000000"/>
                </a:solidFill>
                <a:highlight>
                  <a:srgbClr val="FFFFFF"/>
                </a:highlight>
                <a:latin typeface="Consolas"/>
              </a:rPr>
              <a:t>[][</a:t>
            </a:r>
            <a:r>
              <a:rPr lang="fr-FR" sz="1400" b="1" dirty="0">
                <a:solidFill>
                  <a:srgbClr val="6F008A"/>
                </a:solidFill>
                <a:highlight>
                  <a:srgbClr val="FFFFFF"/>
                </a:highlight>
                <a:latin typeface="Consolas"/>
              </a:rPr>
              <a:t>MAX</a:t>
            </a:r>
            <a:r>
              <a:rPr lang="fr-FR" sz="1400" b="1" dirty="0">
                <a:solidFill>
                  <a:srgbClr val="000000"/>
                </a:solidFill>
                <a:highlight>
                  <a:srgbClr val="FFFFFF"/>
                </a:highlight>
                <a:latin typeface="Consolas"/>
              </a:rPr>
              <a:t>], </a:t>
            </a:r>
            <a:r>
              <a:rPr lang="fr-FR" sz="1400" b="1" dirty="0" err="1">
                <a:solidFill>
                  <a:srgbClr val="0000FF"/>
                </a:solidFill>
                <a:highlight>
                  <a:srgbClr val="FFFFFF"/>
                </a:highlight>
                <a:latin typeface="Consolas"/>
              </a:rPr>
              <a:t>int</a:t>
            </a:r>
            <a:r>
              <a:rPr lang="fr-FR" sz="1400" b="1" dirty="0">
                <a:solidFill>
                  <a:srgbClr val="000000"/>
                </a:solidFill>
                <a:highlight>
                  <a:srgbClr val="FFFFFF"/>
                </a:highlight>
                <a:latin typeface="Consolas"/>
              </a:rPr>
              <a:t> </a:t>
            </a:r>
            <a:r>
              <a:rPr lang="fr-FR" sz="1400" b="1" dirty="0">
                <a:solidFill>
                  <a:srgbClr val="808080"/>
                </a:solidFill>
                <a:highlight>
                  <a:srgbClr val="FFFFFF"/>
                </a:highlight>
                <a:latin typeface="Consolas"/>
              </a:rPr>
              <a:t>t</a:t>
            </a:r>
            <a:r>
              <a:rPr lang="fr-FR" sz="1400" b="1" dirty="0">
                <a:solidFill>
                  <a:srgbClr val="000000"/>
                </a:solidFill>
                <a:highlight>
                  <a:srgbClr val="FFFFFF"/>
                </a:highlight>
                <a:latin typeface="Consolas"/>
              </a:rPr>
              <a:t>[][</a:t>
            </a:r>
            <a:r>
              <a:rPr lang="fr-FR" sz="1400" b="1" dirty="0">
                <a:solidFill>
                  <a:srgbClr val="6F008A"/>
                </a:solidFill>
                <a:highlight>
                  <a:srgbClr val="FFFFFF"/>
                </a:highlight>
                <a:latin typeface="Consolas"/>
              </a:rPr>
              <a:t>MAX</a:t>
            </a:r>
            <a:r>
              <a:rPr lang="fr-FR" sz="1400" b="1" dirty="0">
                <a:solidFill>
                  <a:srgbClr val="000000"/>
                </a:solidFill>
                <a:highlight>
                  <a:srgbClr val="FFFFFF"/>
                </a:highlight>
                <a:latin typeface="Consolas"/>
              </a:rPr>
              <a:t>])</a:t>
            </a:r>
          </a:p>
          <a:p>
            <a:r>
              <a:rPr lang="sr-Latn-BA" sz="1400" b="1" dirty="0">
                <a:solidFill>
                  <a:srgbClr val="000000"/>
                </a:solidFill>
                <a:highlight>
                  <a:srgbClr val="FFFFFF"/>
                </a:highlight>
                <a:latin typeface="Consolas"/>
              </a:rPr>
              <a:t>{</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int</a:t>
            </a:r>
            <a:r>
              <a:rPr lang="sr-Latn-BA" sz="1400" b="1" dirty="0">
                <a:solidFill>
                  <a:srgbClr val="000000"/>
                </a:solidFill>
                <a:highlight>
                  <a:srgbClr val="FFFFFF"/>
                </a:highlight>
                <a:latin typeface="Consolas"/>
              </a:rPr>
              <a:t> i, j, k;</a:t>
            </a:r>
          </a:p>
          <a:p>
            <a:r>
              <a:rPr lang="nn-NO" sz="1400" b="1" dirty="0">
                <a:solidFill>
                  <a:srgbClr val="0000FF"/>
                </a:solidFill>
                <a:highlight>
                  <a:srgbClr val="FFFFFF"/>
                </a:highlight>
                <a:latin typeface="Consolas"/>
              </a:rPr>
              <a:t>  for</a:t>
            </a:r>
            <a:r>
              <a:rPr lang="nn-NO" sz="1400" b="1" dirty="0">
                <a:solidFill>
                  <a:srgbClr val="000000"/>
                </a:solidFill>
                <a:highlight>
                  <a:srgbClr val="FFFFFF"/>
                </a:highlight>
                <a:latin typeface="Consolas"/>
              </a:rPr>
              <a:t> (k = 0; k&lt;</a:t>
            </a:r>
            <a:r>
              <a:rPr lang="nn-NO" sz="1400" b="1" dirty="0">
                <a:solidFill>
                  <a:srgbClr val="808080"/>
                </a:solidFill>
                <a:highlight>
                  <a:srgbClr val="FFFFFF"/>
                </a:highlight>
                <a:latin typeface="Consolas"/>
              </a:rPr>
              <a:t>g</a:t>
            </a:r>
            <a:r>
              <a:rPr lang="nn-NO" sz="1400" b="1" dirty="0">
                <a:solidFill>
                  <a:srgbClr val="000000"/>
                </a:solidFill>
                <a:highlight>
                  <a:srgbClr val="FFFFFF"/>
                </a:highlight>
                <a:latin typeface="Consolas"/>
              </a:rPr>
              <a:t>-&gt;n; k++)</a:t>
            </a:r>
          </a:p>
          <a:p>
            <a:r>
              <a:rPr lang="nn-NO" sz="1400" b="1" dirty="0">
                <a:solidFill>
                  <a:srgbClr val="0000FF"/>
                </a:solidFill>
                <a:highlight>
                  <a:srgbClr val="FFFFFF"/>
                </a:highlight>
                <a:latin typeface="Consolas"/>
              </a:rPr>
              <a:t>    for</a:t>
            </a:r>
            <a:r>
              <a:rPr lang="nn-NO" sz="1400" b="1" dirty="0">
                <a:solidFill>
                  <a:srgbClr val="000000"/>
                </a:solidFill>
                <a:highlight>
                  <a:srgbClr val="FFFFFF"/>
                </a:highlight>
                <a:latin typeface="Consolas"/>
              </a:rPr>
              <a:t> (i = 0; i&lt;</a:t>
            </a:r>
            <a:r>
              <a:rPr lang="nn-NO" sz="1400" b="1" dirty="0">
                <a:solidFill>
                  <a:srgbClr val="808080"/>
                </a:solidFill>
                <a:highlight>
                  <a:srgbClr val="FFFFFF"/>
                </a:highlight>
                <a:latin typeface="Consolas"/>
              </a:rPr>
              <a:t>g</a:t>
            </a:r>
            <a:r>
              <a:rPr lang="nn-NO" sz="1400" b="1" dirty="0">
                <a:solidFill>
                  <a:srgbClr val="000000"/>
                </a:solidFill>
                <a:highlight>
                  <a:srgbClr val="FFFFFF"/>
                </a:highlight>
                <a:latin typeface="Consolas"/>
              </a:rPr>
              <a:t>-&gt;n; i++)</a:t>
            </a:r>
          </a:p>
          <a:p>
            <a:r>
              <a:rPr lang="da-DK" sz="1400" b="1" dirty="0">
                <a:solidFill>
                  <a:srgbClr val="0000FF"/>
                </a:solidFill>
                <a:highlight>
                  <a:srgbClr val="FFFFFF"/>
                </a:highlight>
                <a:latin typeface="Consolas"/>
              </a:rPr>
              <a:t>      for</a:t>
            </a:r>
            <a:r>
              <a:rPr lang="da-DK" sz="1400" b="1" dirty="0">
                <a:solidFill>
                  <a:srgbClr val="000000"/>
                </a:solidFill>
                <a:highlight>
                  <a:srgbClr val="FFFFFF"/>
                </a:highlight>
                <a:latin typeface="Consolas"/>
              </a:rPr>
              <a:t> (j = 0; j&lt;</a:t>
            </a:r>
            <a:r>
              <a:rPr lang="da-DK" sz="1400" b="1" dirty="0">
                <a:solidFill>
                  <a:srgbClr val="808080"/>
                </a:solidFill>
                <a:highlight>
                  <a:srgbClr val="FFFFFF"/>
                </a:highlight>
                <a:latin typeface="Consolas"/>
              </a:rPr>
              <a:t>g</a:t>
            </a:r>
            <a:r>
              <a:rPr lang="da-DK" sz="1400" b="1" dirty="0">
                <a:solidFill>
                  <a:srgbClr val="000000"/>
                </a:solidFill>
                <a:highlight>
                  <a:srgbClr val="FFFFFF"/>
                </a:highlight>
                <a:latin typeface="Consolas"/>
              </a:rPr>
              <a:t>-&gt;n; j++)</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if</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d</a:t>
            </a:r>
            <a:r>
              <a:rPr lang="sr-Latn-BA" sz="1400" b="1" dirty="0">
                <a:solidFill>
                  <a:srgbClr val="000000"/>
                </a:solidFill>
                <a:highlight>
                  <a:srgbClr val="FFFFFF"/>
                </a:highlight>
                <a:latin typeface="Consolas"/>
              </a:rPr>
              <a:t>[i][j]&gt;</a:t>
            </a:r>
            <a:r>
              <a:rPr lang="sr-Latn-BA" sz="1400" b="1" dirty="0">
                <a:solidFill>
                  <a:srgbClr val="808080"/>
                </a:solidFill>
                <a:highlight>
                  <a:srgbClr val="FFFFFF"/>
                </a:highlight>
                <a:latin typeface="Consolas"/>
              </a:rPr>
              <a:t>d</a:t>
            </a:r>
            <a:r>
              <a:rPr lang="sr-Latn-BA" sz="1400" b="1" dirty="0">
                <a:solidFill>
                  <a:srgbClr val="000000"/>
                </a:solidFill>
                <a:highlight>
                  <a:srgbClr val="FFFFFF"/>
                </a:highlight>
                <a:latin typeface="Consolas"/>
              </a:rPr>
              <a:t>[i][k] + </a:t>
            </a:r>
            <a:r>
              <a:rPr lang="sr-Latn-BA" sz="1400" b="1" dirty="0">
                <a:solidFill>
                  <a:srgbClr val="808080"/>
                </a:solidFill>
                <a:highlight>
                  <a:srgbClr val="FFFFFF"/>
                </a:highlight>
                <a:latin typeface="Consolas"/>
              </a:rPr>
              <a:t>d</a:t>
            </a:r>
            <a:r>
              <a:rPr lang="sr-Latn-BA" sz="1400" b="1" dirty="0">
                <a:solidFill>
                  <a:srgbClr val="000000"/>
                </a:solidFill>
                <a:highlight>
                  <a:srgbClr val="FFFFFF"/>
                </a:highlight>
                <a:latin typeface="Consolas"/>
              </a:rPr>
              <a:t>[k][j])</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en-US" sz="1400" b="1" dirty="0">
                <a:solidFill>
                  <a:srgbClr val="808080"/>
                </a:solidFill>
                <a:highlight>
                  <a:srgbClr val="FFFFFF"/>
                </a:highlight>
                <a:latin typeface="Consolas"/>
              </a:rPr>
              <a:t>          </a:t>
            </a:r>
            <a:r>
              <a:rPr lang="sr-Latn-BA" sz="1400" b="1" dirty="0">
                <a:solidFill>
                  <a:srgbClr val="808080"/>
                </a:solidFill>
                <a:highlight>
                  <a:srgbClr val="FFFFFF"/>
                </a:highlight>
                <a:latin typeface="Consolas"/>
              </a:rPr>
              <a:t>d</a:t>
            </a:r>
            <a:r>
              <a:rPr lang="sr-Latn-BA" sz="1400" b="1" dirty="0">
                <a:solidFill>
                  <a:srgbClr val="000000"/>
                </a:solidFill>
                <a:highlight>
                  <a:srgbClr val="FFFFFF"/>
                </a:highlight>
                <a:latin typeface="Consolas"/>
              </a:rPr>
              <a:t>[i][j] = </a:t>
            </a:r>
            <a:r>
              <a:rPr lang="sr-Latn-BA" sz="1400" b="1" dirty="0">
                <a:solidFill>
                  <a:srgbClr val="808080"/>
                </a:solidFill>
                <a:highlight>
                  <a:srgbClr val="FFFFFF"/>
                </a:highlight>
                <a:latin typeface="Consolas"/>
              </a:rPr>
              <a:t>d</a:t>
            </a:r>
            <a:r>
              <a:rPr lang="sr-Latn-BA" sz="1400" b="1" dirty="0">
                <a:solidFill>
                  <a:srgbClr val="000000"/>
                </a:solidFill>
                <a:highlight>
                  <a:srgbClr val="FFFFFF"/>
                </a:highlight>
                <a:latin typeface="Consolas"/>
              </a:rPr>
              <a:t>[i][k] + </a:t>
            </a:r>
            <a:r>
              <a:rPr lang="sr-Latn-BA" sz="1400" b="1" dirty="0">
                <a:solidFill>
                  <a:srgbClr val="808080"/>
                </a:solidFill>
                <a:highlight>
                  <a:srgbClr val="FFFFFF"/>
                </a:highlight>
                <a:latin typeface="Consolas"/>
              </a:rPr>
              <a:t>d</a:t>
            </a:r>
            <a:r>
              <a:rPr lang="sr-Latn-BA" sz="1400" b="1" dirty="0">
                <a:solidFill>
                  <a:srgbClr val="000000"/>
                </a:solidFill>
                <a:highlight>
                  <a:srgbClr val="FFFFFF"/>
                </a:highlight>
                <a:latin typeface="Consolas"/>
              </a:rPr>
              <a:t>[k][j];</a:t>
            </a:r>
          </a:p>
          <a:p>
            <a:r>
              <a:rPr lang="en-US" sz="1400" b="1" dirty="0">
                <a:solidFill>
                  <a:srgbClr val="808080"/>
                </a:solidFill>
                <a:highlight>
                  <a:srgbClr val="FFFFFF"/>
                </a:highlight>
                <a:latin typeface="Consolas"/>
              </a:rPr>
              <a:t>          </a:t>
            </a:r>
            <a:r>
              <a:rPr lang="sr-Latn-BA" sz="1400" b="1" dirty="0">
                <a:solidFill>
                  <a:srgbClr val="808080"/>
                </a:solidFill>
                <a:highlight>
                  <a:srgbClr val="FFFFFF"/>
                </a:highlight>
                <a:latin typeface="Consolas"/>
              </a:rPr>
              <a:t>t</a:t>
            </a:r>
            <a:r>
              <a:rPr lang="sr-Latn-BA" sz="1400" b="1" dirty="0">
                <a:solidFill>
                  <a:srgbClr val="000000"/>
                </a:solidFill>
                <a:highlight>
                  <a:srgbClr val="FFFFFF"/>
                </a:highlight>
                <a:latin typeface="Consolas"/>
              </a:rPr>
              <a:t>[i][j] = </a:t>
            </a:r>
            <a:r>
              <a:rPr lang="sr-Latn-BA" sz="1400" b="1" dirty="0">
                <a:solidFill>
                  <a:srgbClr val="808080"/>
                </a:solidFill>
                <a:highlight>
                  <a:srgbClr val="FFFFFF"/>
                </a:highlight>
                <a:latin typeface="Consolas"/>
              </a:rPr>
              <a:t>t</a:t>
            </a:r>
            <a:r>
              <a:rPr lang="sr-Latn-BA" sz="1400" b="1" dirty="0">
                <a:solidFill>
                  <a:srgbClr val="000000"/>
                </a:solidFill>
                <a:highlight>
                  <a:srgbClr val="FFFFFF"/>
                </a:highlight>
                <a:latin typeface="Consolas"/>
              </a:rPr>
              <a:t>[k][j];</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sr-Latn-BA" sz="1400" b="1" dirty="0">
                <a:solidFill>
                  <a:srgbClr val="000000"/>
                </a:solidFill>
                <a:highlight>
                  <a:srgbClr val="FFFFFF"/>
                </a:highlight>
                <a:latin typeface="Consolas"/>
              </a:rPr>
              <a:t>}</a:t>
            </a:r>
          </a:p>
        </p:txBody>
      </p:sp>
      <p:sp>
        <p:nvSpPr>
          <p:cNvPr id="9" name="Rectangle 8"/>
          <p:cNvSpPr/>
          <p:nvPr/>
        </p:nvSpPr>
        <p:spPr>
          <a:xfrm>
            <a:off x="365756" y="3750019"/>
            <a:ext cx="6587354" cy="2677656"/>
          </a:xfrm>
          <a:prstGeom prst="rect">
            <a:avLst/>
          </a:prstGeom>
        </p:spPr>
        <p:txBody>
          <a:bodyPr wrap="square">
            <a:spAutoFit/>
          </a:bodyPr>
          <a:lstStyle/>
          <a:p>
            <a:r>
              <a:rPr lang="sr-Latn-BA" sz="1400" b="1" dirty="0">
                <a:solidFill>
                  <a:srgbClr val="0000FF"/>
                </a:solidFill>
                <a:highlight>
                  <a:srgbClr val="FFFFFF"/>
                </a:highlight>
                <a:latin typeface="Consolas"/>
              </a:rPr>
              <a:t>void</a:t>
            </a:r>
            <a:r>
              <a:rPr lang="sr-Latn-BA" sz="1400" b="1" dirty="0">
                <a:solidFill>
                  <a:srgbClr val="000000"/>
                </a:solidFill>
                <a:highlight>
                  <a:srgbClr val="FFFFFF"/>
                </a:highlight>
                <a:latin typeface="Consolas"/>
              </a:rPr>
              <a:t> putanja(</a:t>
            </a:r>
            <a:r>
              <a:rPr lang="sr-Latn-BA" sz="1400" b="1" dirty="0">
                <a:solidFill>
                  <a:srgbClr val="0000FF"/>
                </a:solidFill>
                <a:highlight>
                  <a:srgbClr val="FFFFFF"/>
                </a:highlight>
                <a:latin typeface="Consolas"/>
              </a:rPr>
              <a:t>int</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i</a:t>
            </a:r>
            <a:r>
              <a:rPr lang="sr-Latn-BA" sz="1400" b="1" dirty="0">
                <a:solidFill>
                  <a:srgbClr val="000000"/>
                </a:solidFill>
                <a:highlight>
                  <a:srgbClr val="FFFFFF"/>
                </a:highlight>
                <a:latin typeface="Consolas"/>
              </a:rPr>
              <a:t>, </a:t>
            </a:r>
            <a:r>
              <a:rPr lang="sr-Latn-BA" sz="1400" b="1" dirty="0">
                <a:solidFill>
                  <a:srgbClr val="0000FF"/>
                </a:solidFill>
                <a:highlight>
                  <a:srgbClr val="FFFFFF"/>
                </a:highlight>
                <a:latin typeface="Consolas"/>
              </a:rPr>
              <a:t>int</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j</a:t>
            </a:r>
            <a:r>
              <a:rPr lang="sr-Latn-BA" sz="1400" b="1" dirty="0">
                <a:solidFill>
                  <a:srgbClr val="000000"/>
                </a:solidFill>
                <a:highlight>
                  <a:srgbClr val="FFFFFF"/>
                </a:highlight>
                <a:latin typeface="Consolas"/>
              </a:rPr>
              <a:t>, </a:t>
            </a:r>
            <a:r>
              <a:rPr lang="sr-Latn-BA" sz="1400" b="1" dirty="0">
                <a:solidFill>
                  <a:srgbClr val="2B91AF"/>
                </a:solidFill>
                <a:highlight>
                  <a:srgbClr val="FFFFFF"/>
                </a:highlight>
                <a:latin typeface="Consolas"/>
              </a:rPr>
              <a:t>GRAF</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g</a:t>
            </a:r>
            <a:r>
              <a:rPr lang="sr-Latn-BA" sz="1400" b="1" dirty="0">
                <a:solidFill>
                  <a:srgbClr val="000000"/>
                </a:solidFill>
                <a:highlight>
                  <a:srgbClr val="FFFFFF"/>
                </a:highlight>
                <a:latin typeface="Consolas"/>
              </a:rPr>
              <a:t>, </a:t>
            </a:r>
            <a:r>
              <a:rPr lang="sr-Latn-BA" sz="1400" b="1" dirty="0">
                <a:solidFill>
                  <a:srgbClr val="0000FF"/>
                </a:solidFill>
                <a:highlight>
                  <a:srgbClr val="FFFFFF"/>
                </a:highlight>
                <a:latin typeface="Consolas"/>
              </a:rPr>
              <a:t>int</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t</a:t>
            </a:r>
            <a:r>
              <a:rPr lang="sr-Latn-BA" sz="1400" b="1" dirty="0">
                <a:solidFill>
                  <a:srgbClr val="000000"/>
                </a:solidFill>
                <a:highlight>
                  <a:srgbClr val="FFFFFF"/>
                </a:highlight>
                <a:latin typeface="Consolas"/>
              </a:rPr>
              <a:t>[][</a:t>
            </a:r>
            <a:r>
              <a:rPr lang="sr-Latn-BA" sz="1400" b="1" dirty="0">
                <a:solidFill>
                  <a:srgbClr val="6F008A"/>
                </a:solidFill>
                <a:highlight>
                  <a:srgbClr val="FFFFFF"/>
                </a:highlight>
                <a:latin typeface="Consolas"/>
              </a:rPr>
              <a:t>MAX</a:t>
            </a:r>
            <a:r>
              <a:rPr lang="sr-Latn-BA" sz="1400" b="1" dirty="0">
                <a:solidFill>
                  <a:srgbClr val="000000"/>
                </a:solidFill>
                <a:highlight>
                  <a:srgbClr val="FFFFFF"/>
                </a:highlight>
                <a:latin typeface="Consolas"/>
              </a:rPr>
              <a:t>], </a:t>
            </a:r>
            <a:r>
              <a:rPr lang="sr-Latn-BA" sz="1400" b="1" dirty="0">
                <a:solidFill>
                  <a:srgbClr val="0000FF"/>
                </a:solidFill>
                <a:highlight>
                  <a:srgbClr val="FFFFFF"/>
                </a:highlight>
                <a:latin typeface="Consolas"/>
              </a:rPr>
              <a:t>int</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dest</a:t>
            </a:r>
            <a:r>
              <a:rPr lang="sr-Latn-BA" sz="1400" b="1" dirty="0">
                <a:solidFill>
                  <a:srgbClr val="000000"/>
                </a:solidFill>
                <a:highlight>
                  <a:srgbClr val="FFFFFF"/>
                </a:highlight>
                <a:latin typeface="Consolas"/>
              </a:rPr>
              <a:t>)</a:t>
            </a:r>
          </a:p>
          <a:p>
            <a:r>
              <a:rPr lang="sr-Latn-BA" sz="1400" b="1" dirty="0">
                <a:solidFill>
                  <a:srgbClr val="000000"/>
                </a:solidFill>
                <a:highlight>
                  <a:srgbClr val="FFFFFF"/>
                </a:highlight>
                <a:latin typeface="Consolas"/>
              </a:rPr>
              <a:t>{</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if</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i</a:t>
            </a:r>
            <a:r>
              <a:rPr lang="sr-Latn-BA" sz="1400" b="1" dirty="0">
                <a:solidFill>
                  <a:srgbClr val="000000"/>
                </a:solidFill>
                <a:highlight>
                  <a:srgbClr val="FFFFFF"/>
                </a:highlight>
                <a:latin typeface="Consolas"/>
              </a:rPr>
              <a:t> == </a:t>
            </a:r>
            <a:r>
              <a:rPr lang="sr-Latn-BA" sz="1400" b="1" dirty="0">
                <a:solidFill>
                  <a:srgbClr val="808080"/>
                </a:solidFill>
                <a:highlight>
                  <a:srgbClr val="FFFFFF"/>
                </a:highlight>
                <a:latin typeface="Consolas"/>
              </a:rPr>
              <a:t>j</a:t>
            </a:r>
            <a:r>
              <a:rPr lang="sr-Latn-BA" sz="1400" b="1" dirty="0">
                <a:solidFill>
                  <a:srgbClr val="000000"/>
                </a:solidFill>
                <a:highlight>
                  <a:srgbClr val="FFFFFF"/>
                </a:highlight>
                <a:latin typeface="Consolas"/>
              </a:rPr>
              <a: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printf(</a:t>
            </a:r>
            <a:r>
              <a:rPr lang="sr-Latn-BA" sz="1400" b="1" dirty="0">
                <a:solidFill>
                  <a:srgbClr val="A31515"/>
                </a:solidFill>
                <a:highlight>
                  <a:srgbClr val="FFFFFF"/>
                </a:highlight>
                <a:latin typeface="Consolas"/>
              </a:rPr>
              <a:t>"%s -&gt; "</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g</a:t>
            </a:r>
            <a:r>
              <a:rPr lang="sr-Latn-BA" sz="1400" b="1" dirty="0">
                <a:solidFill>
                  <a:srgbClr val="000000"/>
                </a:solidFill>
                <a:highlight>
                  <a:srgbClr val="FFFFFF"/>
                </a:highlight>
                <a:latin typeface="Consolas"/>
              </a:rPr>
              <a:t>-&gt;nodes[</a:t>
            </a:r>
            <a:r>
              <a:rPr lang="sr-Latn-BA" sz="1400" b="1" dirty="0">
                <a:solidFill>
                  <a:srgbClr val="808080"/>
                </a:solidFill>
                <a:highlight>
                  <a:srgbClr val="FFFFFF"/>
                </a:highlight>
                <a:latin typeface="Consolas"/>
              </a:rPr>
              <a:t>i</a:t>
            </a:r>
            <a:r>
              <a:rPr lang="sr-Latn-BA" sz="1400" b="1" dirty="0">
                <a:solidFill>
                  <a:srgbClr val="000000"/>
                </a:solidFill>
                <a:highlight>
                  <a:srgbClr val="FFFFFF"/>
                </a:highlight>
                <a:latin typeface="Consolas"/>
              </a:rPr>
              <a:t>].naziv);</a:t>
            </a:r>
          </a:p>
          <a:p>
            <a:r>
              <a:rPr lang="en-US" sz="1400" b="1" dirty="0">
                <a:solidFill>
                  <a:srgbClr val="0000FF"/>
                </a:solidFill>
                <a:highlight>
                  <a:srgbClr val="FFFFFF"/>
                </a:highlight>
                <a:latin typeface="Consolas"/>
              </a:rPr>
              <a:t>  else</a:t>
            </a:r>
            <a:r>
              <a:rPr lang="en-US" sz="1400" b="1" dirty="0">
                <a:solidFill>
                  <a:srgbClr val="000000"/>
                </a:solidFill>
                <a:highlight>
                  <a:srgbClr val="FFFFFF"/>
                </a:highlight>
                <a:latin typeface="Consolas"/>
              </a:rPr>
              <a:t> </a:t>
            </a:r>
            <a:r>
              <a:rPr lang="en-US" sz="1400" b="1" dirty="0">
                <a:solidFill>
                  <a:srgbClr val="0000FF"/>
                </a:solidFill>
                <a:highlight>
                  <a:srgbClr val="FFFFFF"/>
                </a:highlight>
                <a:latin typeface="Consolas"/>
              </a:rPr>
              <a:t>if</a:t>
            </a:r>
            <a:r>
              <a:rPr lang="en-US" sz="1400" b="1" dirty="0">
                <a:solidFill>
                  <a:srgbClr val="000000"/>
                </a:solidFill>
                <a:highlight>
                  <a:srgbClr val="FFFFFF"/>
                </a:highlight>
                <a:latin typeface="Consolas"/>
              </a:rPr>
              <a:t> (</a:t>
            </a:r>
            <a:r>
              <a:rPr lang="en-US" sz="1400" b="1" dirty="0">
                <a:solidFill>
                  <a:srgbClr val="808080"/>
                </a:solidFill>
                <a:highlight>
                  <a:srgbClr val="FFFFFF"/>
                </a:highlight>
                <a:latin typeface="Consolas"/>
              </a:rPr>
              <a:t>t</a:t>
            </a:r>
            <a:r>
              <a:rPr lang="en-US" sz="1400" b="1" dirty="0">
                <a:solidFill>
                  <a:srgbClr val="000000"/>
                </a:solidFill>
                <a:highlight>
                  <a:srgbClr val="FFFFFF"/>
                </a:highlight>
                <a:latin typeface="Consolas"/>
              </a:rPr>
              <a:t>[</a:t>
            </a:r>
            <a:r>
              <a:rPr lang="en-US" sz="1400" b="1" dirty="0" err="1">
                <a:solidFill>
                  <a:srgbClr val="808080"/>
                </a:solidFill>
                <a:highlight>
                  <a:srgbClr val="FFFFFF"/>
                </a:highlight>
                <a:latin typeface="Consolas"/>
              </a:rPr>
              <a:t>i</a:t>
            </a:r>
            <a:r>
              <a:rPr lang="en-US" sz="1400" b="1" dirty="0">
                <a:solidFill>
                  <a:srgbClr val="000000"/>
                </a:solidFill>
                <a:highlight>
                  <a:srgbClr val="FFFFFF"/>
                </a:highlight>
                <a:latin typeface="Consolas"/>
              </a:rPr>
              <a:t>][</a:t>
            </a:r>
            <a:r>
              <a:rPr lang="en-US" sz="1400" b="1" dirty="0">
                <a:solidFill>
                  <a:srgbClr val="808080"/>
                </a:solidFill>
                <a:highlight>
                  <a:srgbClr val="FFFFFF"/>
                </a:highlight>
                <a:latin typeface="Consolas"/>
              </a:rPr>
              <a:t>j</a:t>
            </a:r>
            <a:r>
              <a:rPr lang="en-US" sz="1400" b="1" dirty="0">
                <a:solidFill>
                  <a:srgbClr val="000000"/>
                </a:solidFill>
                <a:highlight>
                  <a:srgbClr val="FFFFFF"/>
                </a:highlight>
                <a:latin typeface="Consolas"/>
              </a:rPr>
              <a:t>] == -1)</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printf(</a:t>
            </a:r>
            <a:r>
              <a:rPr lang="sr-Latn-BA" sz="1400" b="1" dirty="0">
                <a:solidFill>
                  <a:srgbClr val="A31515"/>
                </a:solidFill>
                <a:highlight>
                  <a:srgbClr val="FFFFFF"/>
                </a:highlight>
                <a:latin typeface="Consolas"/>
              </a:rPr>
              <a:t>"Nema putanje."</a:t>
            </a:r>
            <a:r>
              <a:rPr lang="sr-Latn-BA" sz="1400" b="1" dirty="0">
                <a:solidFill>
                  <a:srgbClr val="000000"/>
                </a:solidFill>
                <a:highlight>
                  <a:srgbClr val="FFFFFF"/>
                </a:highlight>
                <a:latin typeface="Consolas"/>
              </a:rPr>
              <a:t>);</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else</a:t>
            </a:r>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putanja(</a:t>
            </a:r>
            <a:r>
              <a:rPr lang="sr-Latn-BA" sz="1400" b="1" dirty="0">
                <a:solidFill>
                  <a:srgbClr val="808080"/>
                </a:solidFill>
                <a:highlight>
                  <a:srgbClr val="FFFFFF"/>
                </a:highlight>
                <a:latin typeface="Consolas"/>
              </a:rPr>
              <a:t>i</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t</a:t>
            </a:r>
            <a:r>
              <a:rPr lang="sr-Latn-BA" sz="1400" b="1" dirty="0">
                <a:solidFill>
                  <a:srgbClr val="000000"/>
                </a:solidFill>
                <a:highlight>
                  <a:srgbClr val="FFFFFF"/>
                </a:highlight>
                <a:latin typeface="Consolas"/>
              </a:rPr>
              <a:t>[</a:t>
            </a:r>
            <a:r>
              <a:rPr lang="sr-Latn-BA" sz="1400" b="1" dirty="0">
                <a:solidFill>
                  <a:srgbClr val="808080"/>
                </a:solidFill>
                <a:highlight>
                  <a:srgbClr val="FFFFFF"/>
                </a:highlight>
                <a:latin typeface="Consolas"/>
              </a:rPr>
              <a:t>i</a:t>
            </a:r>
            <a:r>
              <a:rPr lang="sr-Latn-BA" sz="1400" b="1" dirty="0">
                <a:solidFill>
                  <a:srgbClr val="000000"/>
                </a:solidFill>
                <a:highlight>
                  <a:srgbClr val="FFFFFF"/>
                </a:highlight>
                <a:latin typeface="Consolas"/>
              </a:rPr>
              <a:t>][</a:t>
            </a:r>
            <a:r>
              <a:rPr lang="sr-Latn-BA" sz="1400" b="1" dirty="0">
                <a:solidFill>
                  <a:srgbClr val="808080"/>
                </a:solidFill>
                <a:highlight>
                  <a:srgbClr val="FFFFFF"/>
                </a:highlight>
                <a:latin typeface="Consolas"/>
              </a:rPr>
              <a:t>j</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g</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t</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dest</a:t>
            </a:r>
            <a:r>
              <a:rPr lang="sr-Latn-BA" sz="1400" b="1" dirty="0">
                <a:solidFill>
                  <a:srgbClr val="000000"/>
                </a:solidFill>
                <a:highlight>
                  <a:srgbClr val="FFFFFF"/>
                </a:highlight>
                <a:latin typeface="Consolas"/>
              </a:rPr>
              <a:t>);</a:t>
            </a:r>
          </a:p>
          <a:p>
            <a:r>
              <a:rPr lang="nl-NL" sz="1400" b="1" dirty="0">
                <a:solidFill>
                  <a:srgbClr val="000000"/>
                </a:solidFill>
                <a:highlight>
                  <a:srgbClr val="FFFFFF"/>
                </a:highlight>
                <a:latin typeface="Consolas"/>
              </a:rPr>
              <a:t>    printf(</a:t>
            </a:r>
            <a:r>
              <a:rPr lang="nl-NL" sz="1400" b="1" dirty="0">
                <a:solidFill>
                  <a:srgbClr val="A31515"/>
                </a:solidFill>
                <a:highlight>
                  <a:srgbClr val="FFFFFF"/>
                </a:highlight>
                <a:latin typeface="Consolas"/>
              </a:rPr>
              <a:t>"%s"</a:t>
            </a:r>
            <a:r>
              <a:rPr lang="nl-NL" sz="1400" b="1" dirty="0">
                <a:solidFill>
                  <a:srgbClr val="000000"/>
                </a:solidFill>
                <a:highlight>
                  <a:srgbClr val="FFFFFF"/>
                </a:highlight>
                <a:latin typeface="Consolas"/>
              </a:rPr>
              <a:t>, </a:t>
            </a:r>
            <a:r>
              <a:rPr lang="nl-NL" sz="1400" b="1" dirty="0">
                <a:solidFill>
                  <a:srgbClr val="808080"/>
                </a:solidFill>
                <a:highlight>
                  <a:srgbClr val="FFFFFF"/>
                </a:highlight>
                <a:latin typeface="Consolas"/>
              </a:rPr>
              <a:t>g</a:t>
            </a:r>
            <a:r>
              <a:rPr lang="nl-NL" sz="1400" b="1" dirty="0">
                <a:solidFill>
                  <a:srgbClr val="000000"/>
                </a:solidFill>
                <a:highlight>
                  <a:srgbClr val="FFFFFF"/>
                </a:highlight>
                <a:latin typeface="Consolas"/>
              </a:rPr>
              <a:t>-&gt;nodes[</a:t>
            </a:r>
            <a:r>
              <a:rPr lang="nl-NL" sz="1400" b="1" dirty="0">
                <a:solidFill>
                  <a:srgbClr val="808080"/>
                </a:solidFill>
                <a:highlight>
                  <a:srgbClr val="FFFFFF"/>
                </a:highlight>
                <a:latin typeface="Consolas"/>
              </a:rPr>
              <a:t>j</a:t>
            </a:r>
            <a:r>
              <a:rPr lang="nl-NL" sz="1400" b="1" dirty="0">
                <a:solidFill>
                  <a:srgbClr val="000000"/>
                </a:solidFill>
                <a:highlight>
                  <a:srgbClr val="FFFFFF"/>
                </a:highlight>
                <a:latin typeface="Consolas"/>
              </a:rPr>
              <a:t>].naziv);</a:t>
            </a:r>
          </a:p>
          <a:p>
            <a:r>
              <a:rPr lang="en-US" sz="1400" b="1" dirty="0">
                <a:solidFill>
                  <a:srgbClr val="808080"/>
                </a:solidFill>
                <a:highlight>
                  <a:srgbClr val="FFFFFF"/>
                </a:highlight>
                <a:latin typeface="Consolas"/>
              </a:rPr>
              <a:t>    </a:t>
            </a:r>
            <a:r>
              <a:rPr lang="sr-Latn-BA" sz="1400" b="1" dirty="0">
                <a:solidFill>
                  <a:srgbClr val="808080"/>
                </a:solidFill>
                <a:highlight>
                  <a:srgbClr val="FFFFFF"/>
                </a:highlight>
                <a:latin typeface="Consolas"/>
              </a:rPr>
              <a:t>dest</a:t>
            </a:r>
            <a:r>
              <a:rPr lang="sr-Latn-BA" sz="1400" b="1" dirty="0">
                <a:solidFill>
                  <a:srgbClr val="000000"/>
                </a:solidFill>
                <a:highlight>
                  <a:srgbClr val="FFFFFF"/>
                </a:highlight>
                <a:latin typeface="Consolas"/>
              </a:rPr>
              <a:t> != </a:t>
            </a:r>
            <a:r>
              <a:rPr lang="sr-Latn-BA" sz="1400" b="1" dirty="0">
                <a:solidFill>
                  <a:srgbClr val="808080"/>
                </a:solidFill>
                <a:highlight>
                  <a:srgbClr val="FFFFFF"/>
                </a:highlight>
                <a:latin typeface="Consolas"/>
              </a:rPr>
              <a:t>j</a:t>
            </a:r>
            <a:r>
              <a:rPr lang="sr-Latn-BA" sz="1400" b="1" dirty="0">
                <a:solidFill>
                  <a:srgbClr val="000000"/>
                </a:solidFill>
                <a:highlight>
                  <a:srgbClr val="FFFFFF"/>
                </a:highlight>
                <a:latin typeface="Consolas"/>
              </a:rPr>
              <a:t> ? printf(</a:t>
            </a:r>
            <a:r>
              <a:rPr lang="sr-Latn-BA" sz="1400" b="1" dirty="0">
                <a:solidFill>
                  <a:srgbClr val="A31515"/>
                </a:solidFill>
                <a:highlight>
                  <a:srgbClr val="FFFFFF"/>
                </a:highlight>
                <a:latin typeface="Consolas"/>
              </a:rPr>
              <a:t>" -&gt; "</a:t>
            </a:r>
            <a:r>
              <a:rPr lang="sr-Latn-BA" sz="1400" b="1" dirty="0">
                <a:solidFill>
                  <a:srgbClr val="000000"/>
                </a:solidFill>
                <a:highlight>
                  <a:srgbClr val="FFFFFF"/>
                </a:highlight>
                <a:latin typeface="Consolas"/>
              </a:rPr>
              <a:t>) : printf(</a:t>
            </a:r>
            <a:r>
              <a:rPr lang="sr-Latn-BA" sz="1400" b="1" dirty="0">
                <a:solidFill>
                  <a:srgbClr val="A31515"/>
                </a:solidFill>
                <a:highlight>
                  <a:srgbClr val="FFFFFF"/>
                </a:highlight>
                <a:latin typeface="Consolas"/>
              </a:rPr>
              <a:t>""</a:t>
            </a:r>
            <a:r>
              <a:rPr lang="sr-Latn-BA" sz="1400" b="1" dirty="0">
                <a:solidFill>
                  <a:srgbClr val="000000"/>
                </a:solidFill>
                <a:highlight>
                  <a:srgbClr val="FFFFFF"/>
                </a:highlight>
                <a:latin typeface="Consolas"/>
              </a:rPr>
              <a: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sr-Latn-BA" sz="1400" b="1" dirty="0">
                <a:solidFill>
                  <a:srgbClr val="000000"/>
                </a:solidFill>
                <a:highlight>
                  <a:srgbClr val="FFFFFF"/>
                </a:highlight>
                <a:latin typeface="Consola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GRAFOVI</a:t>
            </a:r>
          </a:p>
        </p:txBody>
      </p:sp>
      <p:sp>
        <p:nvSpPr>
          <p:cNvPr id="4" name="Footer Placeholder 3"/>
          <p:cNvSpPr>
            <a:spLocks noGrp="1"/>
          </p:cNvSpPr>
          <p:nvPr>
            <p:ph type="ftr" sz="quarter" idx="11"/>
          </p:nvPr>
        </p:nvSpPr>
        <p:spPr/>
        <p:txBody>
          <a:bodyPr/>
          <a:lstStyle/>
          <a:p>
            <a:r>
              <a:rPr lang="en-US" dirty="0"/>
              <a:t>G</a:t>
            </a:r>
            <a:r>
              <a:rPr lang="sr-Latn-BA" dirty="0"/>
              <a:t>rafovi</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
        <p:nvSpPr>
          <p:cNvPr id="6" name="Text Placeholder 5"/>
          <p:cNvSpPr>
            <a:spLocks noGrp="1"/>
          </p:cNvSpPr>
          <p:nvPr>
            <p:ph type="body" sz="quarter" idx="13"/>
          </p:nvPr>
        </p:nvSpPr>
        <p:spPr/>
        <p:txBody>
          <a:bodyPr/>
          <a:lstStyle/>
          <a:p>
            <a:r>
              <a:rPr lang="en-US" dirty="0"/>
              <a:t>A</a:t>
            </a:r>
            <a:r>
              <a:rPr lang="sr-Latn-BA" dirty="0"/>
              <a:t>1</a:t>
            </a:r>
            <a:r>
              <a:rPr lang="en-US" dirty="0"/>
              <a:t>3</a:t>
            </a:r>
          </a:p>
        </p:txBody>
      </p:sp>
      <p:sp>
        <p:nvSpPr>
          <p:cNvPr id="8" name="Rectangle 7"/>
          <p:cNvSpPr/>
          <p:nvPr/>
        </p:nvSpPr>
        <p:spPr>
          <a:xfrm>
            <a:off x="365756" y="1047890"/>
            <a:ext cx="8686800" cy="5693866"/>
          </a:xfrm>
          <a:prstGeom prst="rect">
            <a:avLst/>
          </a:prstGeom>
        </p:spPr>
        <p:txBody>
          <a:bodyPr wrap="square">
            <a:spAutoFit/>
          </a:bodyPr>
          <a:lstStyle/>
          <a:p>
            <a:r>
              <a:rPr lang="sr-Latn-BA" sz="1400" b="1" dirty="0">
                <a:solidFill>
                  <a:srgbClr val="0000FF"/>
                </a:solidFill>
                <a:highlight>
                  <a:srgbClr val="FFFFFF"/>
                </a:highlight>
                <a:latin typeface="Consolas"/>
              </a:rPr>
              <a:t>int</a:t>
            </a:r>
            <a:r>
              <a:rPr lang="sr-Latn-BA" sz="1400" b="1" dirty="0">
                <a:solidFill>
                  <a:srgbClr val="000000"/>
                </a:solidFill>
                <a:highlight>
                  <a:srgbClr val="FFFFFF"/>
                </a:highlight>
                <a:latin typeface="Consolas"/>
              </a:rPr>
              <a:t> main()</a:t>
            </a:r>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en-US" sz="1400" b="1" dirty="0">
                <a:solidFill>
                  <a:srgbClr val="2B91AF"/>
                </a:solidFill>
                <a:highlight>
                  <a:srgbClr val="FFFFFF"/>
                </a:highlight>
                <a:latin typeface="Consolas"/>
              </a:rPr>
              <a:t>  </a:t>
            </a:r>
            <a:r>
              <a:rPr lang="sr-Latn-BA" sz="1400" b="1" dirty="0">
                <a:solidFill>
                  <a:srgbClr val="2B91AF"/>
                </a:solidFill>
                <a:highlight>
                  <a:srgbClr val="FFFFFF"/>
                </a:highlight>
                <a:latin typeface="Consolas"/>
              </a:rPr>
              <a:t>FILE</a:t>
            </a:r>
            <a:r>
              <a:rPr lang="sr-Latn-BA" sz="1400" b="1" dirty="0">
                <a:solidFill>
                  <a:srgbClr val="000000"/>
                </a:solidFill>
                <a:highlight>
                  <a:srgbClr val="FFFFFF"/>
                </a:highlight>
                <a:latin typeface="Consolas"/>
              </a:rPr>
              <a:t> *dat;</a:t>
            </a:r>
            <a:r>
              <a:rPr lang="en-US" sz="1400" b="1" dirty="0">
                <a:solidFill>
                  <a:srgbClr val="000000"/>
                </a:solidFill>
                <a:highlight>
                  <a:srgbClr val="FFFFFF"/>
                </a:highlight>
                <a:latin typeface="Consolas"/>
              </a:rPr>
              <a:t> </a:t>
            </a:r>
            <a:r>
              <a:rPr lang="sr-Latn-BA" sz="1400" b="1" dirty="0">
                <a:solidFill>
                  <a:srgbClr val="2B91AF"/>
                </a:solidFill>
                <a:highlight>
                  <a:srgbClr val="FFFFFF"/>
                </a:highlight>
                <a:latin typeface="Consolas"/>
              </a:rPr>
              <a:t>GRAF</a:t>
            </a:r>
            <a:r>
              <a:rPr lang="sr-Latn-BA" sz="1400" b="1" dirty="0">
                <a:solidFill>
                  <a:srgbClr val="000000"/>
                </a:solidFill>
                <a:highlight>
                  <a:srgbClr val="FFFFFF"/>
                </a:highlight>
                <a:latin typeface="Consolas"/>
              </a:rPr>
              <a:t> g;</a:t>
            </a:r>
          </a:p>
          <a:p>
            <a:r>
              <a:rPr lang="fr-FR" sz="1400" b="1" dirty="0">
                <a:solidFill>
                  <a:srgbClr val="0000FF"/>
                </a:solidFill>
                <a:highlight>
                  <a:srgbClr val="FFFFFF"/>
                </a:highlight>
                <a:latin typeface="Consolas"/>
              </a:rPr>
              <a:t>  </a:t>
            </a:r>
            <a:r>
              <a:rPr lang="fr-FR" sz="1400" b="1" dirty="0" err="1">
                <a:solidFill>
                  <a:srgbClr val="0000FF"/>
                </a:solidFill>
                <a:highlight>
                  <a:srgbClr val="FFFFFF"/>
                </a:highlight>
                <a:latin typeface="Consolas"/>
              </a:rPr>
              <a:t>int</a:t>
            </a:r>
            <a:r>
              <a:rPr lang="fr-FR" sz="1400" b="1" dirty="0">
                <a:solidFill>
                  <a:srgbClr val="000000"/>
                </a:solidFill>
                <a:highlight>
                  <a:srgbClr val="FFFFFF"/>
                </a:highlight>
                <a:latin typeface="Consolas"/>
              </a:rPr>
              <a:t> i, j, t[</a:t>
            </a:r>
            <a:r>
              <a:rPr lang="fr-FR" sz="1400" b="1" dirty="0">
                <a:solidFill>
                  <a:srgbClr val="6F008A"/>
                </a:solidFill>
                <a:highlight>
                  <a:srgbClr val="FFFFFF"/>
                </a:highlight>
                <a:latin typeface="Consolas"/>
              </a:rPr>
              <a:t>MAX</a:t>
            </a:r>
            <a:r>
              <a:rPr lang="fr-FR" sz="1400" b="1" dirty="0">
                <a:solidFill>
                  <a:srgbClr val="000000"/>
                </a:solidFill>
                <a:highlight>
                  <a:srgbClr val="FFFFFF"/>
                </a:highlight>
                <a:latin typeface="Consolas"/>
              </a:rPr>
              <a:t>][</a:t>
            </a:r>
            <a:r>
              <a:rPr lang="fr-FR" sz="1400" b="1" dirty="0">
                <a:solidFill>
                  <a:srgbClr val="6F008A"/>
                </a:solidFill>
                <a:highlight>
                  <a:srgbClr val="FFFFFF"/>
                </a:highlight>
                <a:latin typeface="Consolas"/>
              </a:rPr>
              <a:t>MAX</a:t>
            </a:r>
            <a:r>
              <a:rPr lang="fr-FR" sz="1400" b="1" dirty="0">
                <a:solidFill>
                  <a:srgbClr val="000000"/>
                </a:solidFill>
                <a:highlight>
                  <a:srgbClr val="FFFFFF"/>
                </a:highlight>
                <a:latin typeface="Consolas"/>
              </a:rPr>
              <a:t>], </a:t>
            </a:r>
            <a:r>
              <a:rPr lang="fr-FR" sz="1400" b="1" dirty="0" err="1">
                <a:solidFill>
                  <a:srgbClr val="000000"/>
                </a:solidFill>
                <a:highlight>
                  <a:srgbClr val="FFFFFF"/>
                </a:highlight>
                <a:latin typeface="Consolas"/>
              </a:rPr>
              <a:t>index_start</a:t>
            </a:r>
            <a:r>
              <a:rPr lang="fr-FR" sz="1400" b="1" dirty="0">
                <a:solidFill>
                  <a:srgbClr val="000000"/>
                </a:solidFill>
                <a:highlight>
                  <a:srgbClr val="FFFFFF"/>
                </a:highlight>
                <a:latin typeface="Consolas"/>
              </a:rPr>
              <a:t>, </a:t>
            </a:r>
            <a:r>
              <a:rPr lang="fr-FR" sz="1400" b="1" dirty="0" err="1">
                <a:solidFill>
                  <a:srgbClr val="000000"/>
                </a:solidFill>
                <a:highlight>
                  <a:srgbClr val="FFFFFF"/>
                </a:highlight>
                <a:latin typeface="Consolas"/>
              </a:rPr>
              <a:t>index_dest</a:t>
            </a:r>
            <a:r>
              <a:rPr lang="fr-FR" sz="1400" b="1" dirty="0">
                <a:solidFill>
                  <a:srgbClr val="000000"/>
                </a:solidFill>
                <a:highlight>
                  <a:srgbClr val="FFFFFF"/>
                </a:highlight>
                <a:latin typeface="Consolas"/>
              </a:rPr>
              <a:t>;</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char</a:t>
            </a:r>
            <a:r>
              <a:rPr lang="sr-Latn-BA" sz="1400" b="1" dirty="0">
                <a:solidFill>
                  <a:srgbClr val="000000"/>
                </a:solidFill>
                <a:highlight>
                  <a:srgbClr val="FFFFFF"/>
                </a:highlight>
                <a:latin typeface="Consolas"/>
              </a:rPr>
              <a:t> *start, *dest;</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double</a:t>
            </a:r>
            <a:r>
              <a:rPr lang="sr-Latn-BA" sz="1400" b="1" dirty="0">
                <a:solidFill>
                  <a:srgbClr val="000000"/>
                </a:solidFill>
                <a:highlight>
                  <a:srgbClr val="FFFFFF"/>
                </a:highlight>
                <a:latin typeface="Consolas"/>
              </a:rPr>
              <a:t> d[</a:t>
            </a:r>
            <a:r>
              <a:rPr lang="sr-Latn-BA" sz="1400" b="1" dirty="0">
                <a:solidFill>
                  <a:srgbClr val="6F008A"/>
                </a:solidFill>
                <a:highlight>
                  <a:srgbClr val="FFFFFF"/>
                </a:highlight>
                <a:latin typeface="Consolas"/>
              </a:rPr>
              <a:t>MAX</a:t>
            </a:r>
            <a:r>
              <a:rPr lang="sr-Latn-BA" sz="1400" b="1" dirty="0">
                <a:solidFill>
                  <a:srgbClr val="000000"/>
                </a:solidFill>
                <a:highlight>
                  <a:srgbClr val="FFFFFF"/>
                </a:highlight>
                <a:latin typeface="Consolas"/>
              </a:rPr>
              <a:t>][</a:t>
            </a:r>
            <a:r>
              <a:rPr lang="sr-Latn-BA" sz="1400" b="1" dirty="0">
                <a:solidFill>
                  <a:srgbClr val="6F008A"/>
                </a:solidFill>
                <a:highlight>
                  <a:srgbClr val="FFFFFF"/>
                </a:highlight>
                <a:latin typeface="Consolas"/>
              </a:rPr>
              <a:t>MAX</a:t>
            </a:r>
            <a:r>
              <a:rPr lang="sr-Latn-BA" sz="1400" b="1" dirty="0">
                <a:solidFill>
                  <a:srgbClr val="000000"/>
                </a:solidFill>
                <a:highlight>
                  <a:srgbClr val="FFFFFF"/>
                </a:highlight>
                <a:latin typeface="Consolas"/>
              </a:rPr>
              <a:t>];</a:t>
            </a:r>
          </a:p>
          <a:p>
            <a:r>
              <a:rPr lang="en-US" sz="1400" b="1" dirty="0">
                <a:solidFill>
                  <a:srgbClr val="0000FF"/>
                </a:solidFill>
                <a:highlight>
                  <a:srgbClr val="FFFFFF"/>
                </a:highlight>
                <a:latin typeface="Consolas"/>
              </a:rPr>
              <a:t>  if</a:t>
            </a:r>
            <a:r>
              <a:rPr lang="en-US" sz="1400" b="1" dirty="0">
                <a:solidFill>
                  <a:srgbClr val="000000"/>
                </a:solidFill>
                <a:highlight>
                  <a:srgbClr val="FFFFFF"/>
                </a:highlight>
                <a:latin typeface="Consolas"/>
              </a:rPr>
              <a:t> (</a:t>
            </a:r>
            <a:r>
              <a:rPr lang="en-US" sz="1400" b="1" dirty="0" err="1">
                <a:solidFill>
                  <a:srgbClr val="000000"/>
                </a:solidFill>
                <a:highlight>
                  <a:srgbClr val="FFFFFF"/>
                </a:highlight>
                <a:latin typeface="Consolas"/>
              </a:rPr>
              <a:t>dat</a:t>
            </a:r>
            <a:r>
              <a:rPr lang="en-US" sz="1400" b="1" dirty="0">
                <a:solidFill>
                  <a:srgbClr val="000000"/>
                </a:solidFill>
                <a:highlight>
                  <a:srgbClr val="FFFFFF"/>
                </a:highlight>
                <a:latin typeface="Consolas"/>
              </a:rPr>
              <a:t> = </a:t>
            </a:r>
            <a:r>
              <a:rPr lang="en-US" sz="1400" b="1" dirty="0" err="1">
                <a:solidFill>
                  <a:srgbClr val="000000"/>
                </a:solidFill>
                <a:highlight>
                  <a:srgbClr val="FFFFFF"/>
                </a:highlight>
                <a:latin typeface="Consolas"/>
              </a:rPr>
              <a:t>fopen</a:t>
            </a:r>
            <a:r>
              <a:rPr lang="en-US" sz="1400" b="1" dirty="0">
                <a:solidFill>
                  <a:srgbClr val="000000"/>
                </a:solidFill>
                <a:highlight>
                  <a:srgbClr val="FFFFFF"/>
                </a:highlight>
                <a:latin typeface="Consolas"/>
              </a:rPr>
              <a:t>(</a:t>
            </a:r>
            <a:r>
              <a:rPr lang="en-US" sz="1400" b="1" dirty="0">
                <a:solidFill>
                  <a:srgbClr val="A31515"/>
                </a:solidFill>
                <a:highlight>
                  <a:srgbClr val="FFFFFF"/>
                </a:highlight>
                <a:latin typeface="Consolas"/>
              </a:rPr>
              <a:t>"Cities.txt"</a:t>
            </a:r>
            <a:r>
              <a:rPr lang="en-US" sz="1400" b="1" dirty="0">
                <a:solidFill>
                  <a:srgbClr val="000000"/>
                </a:solidFill>
                <a:highlight>
                  <a:srgbClr val="FFFFFF"/>
                </a:highlight>
                <a:latin typeface="Consolas"/>
              </a:rPr>
              <a:t>, </a:t>
            </a:r>
            <a:r>
              <a:rPr lang="en-US" sz="1400" b="1" dirty="0">
                <a:solidFill>
                  <a:srgbClr val="A31515"/>
                </a:solidFill>
                <a:highlight>
                  <a:srgbClr val="FFFFFF"/>
                </a:highlight>
                <a:latin typeface="Consolas"/>
              </a:rPr>
              <a:t>"r"</a:t>
            </a:r>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g = initG(dat, d, 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fclose(dat);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printf(</a:t>
            </a:r>
            <a:r>
              <a:rPr lang="sr-Latn-BA" sz="1400" b="1" dirty="0">
                <a:solidFill>
                  <a:srgbClr val="A31515"/>
                </a:solidFill>
                <a:highlight>
                  <a:srgbClr val="FFFFFF"/>
                </a:highlight>
                <a:latin typeface="Consolas"/>
              </a:rPr>
              <a:t>"Start: "</a:t>
            </a:r>
            <a:r>
              <a:rPr lang="sr-Latn-BA" sz="1400" b="1" dirty="0">
                <a:solidFill>
                  <a:srgbClr val="000000"/>
                </a:solidFill>
                <a:highlight>
                  <a:srgbClr val="FFFFFF"/>
                </a:highlight>
                <a:latin typeface="Consolas"/>
              </a:rPr>
              <a: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start = readString(</a:t>
            </a:r>
            <a:r>
              <a:rPr lang="sr-Latn-BA" sz="1400" b="1" dirty="0">
                <a:solidFill>
                  <a:srgbClr val="6F008A"/>
                </a:solidFill>
                <a:highlight>
                  <a:srgbClr val="FFFFFF"/>
                </a:highlight>
                <a:latin typeface="Consolas"/>
              </a:rPr>
              <a:t>stdin</a:t>
            </a:r>
            <a:r>
              <a:rPr lang="sr-Latn-BA" sz="1400" b="1" dirty="0">
                <a:solidFill>
                  <a:srgbClr val="000000"/>
                </a:solidFill>
                <a:highlight>
                  <a:srgbClr val="FFFFFF"/>
                </a:highlight>
                <a:latin typeface="Consolas"/>
              </a:rPr>
              <a: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printf(</a:t>
            </a:r>
            <a:r>
              <a:rPr lang="sr-Latn-BA" sz="1400" b="1" dirty="0">
                <a:solidFill>
                  <a:srgbClr val="A31515"/>
                </a:solidFill>
                <a:highlight>
                  <a:srgbClr val="FFFFFF"/>
                </a:highlight>
                <a:latin typeface="Consolas"/>
              </a:rPr>
              <a:t>"Odrediste: "</a:t>
            </a:r>
            <a:r>
              <a:rPr lang="sr-Latn-BA" sz="1400" b="1" dirty="0">
                <a:solidFill>
                  <a:srgbClr val="000000"/>
                </a:solidFill>
                <a:highlight>
                  <a:srgbClr val="FFFFFF"/>
                </a:highlight>
                <a:latin typeface="Consolas"/>
              </a:rPr>
              <a: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dest = readString(</a:t>
            </a:r>
            <a:r>
              <a:rPr lang="sr-Latn-BA" sz="1400" b="1" dirty="0">
                <a:solidFill>
                  <a:srgbClr val="6F008A"/>
                </a:solidFill>
                <a:highlight>
                  <a:srgbClr val="FFFFFF"/>
                </a:highlight>
                <a:latin typeface="Consolas"/>
              </a:rPr>
              <a:t>stdin</a:t>
            </a:r>
            <a:r>
              <a:rPr lang="sr-Latn-BA" sz="1400" b="1" dirty="0">
                <a:solidFill>
                  <a:srgbClr val="000000"/>
                </a:solidFill>
                <a:highlight>
                  <a:srgbClr val="FFFFFF"/>
                </a:highlight>
                <a:latin typeface="Consolas"/>
              </a:rPr>
              <a: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floyd(&amp;g, d, 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index_start = indexOfNode(g, start);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index_dest = indexOfNode(g, dest);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printf(</a:t>
            </a:r>
            <a:r>
              <a:rPr lang="sr-Latn-BA" sz="1400" b="1" dirty="0">
                <a:solidFill>
                  <a:srgbClr val="A31515"/>
                </a:solidFill>
                <a:highlight>
                  <a:srgbClr val="FFFFFF"/>
                </a:highlight>
                <a:latin typeface="Consolas"/>
              </a:rPr>
              <a:t>"Najkraca ruta: "</a:t>
            </a:r>
            <a:r>
              <a:rPr lang="sr-Latn-BA" sz="1400" b="1" dirty="0">
                <a:solidFill>
                  <a:srgbClr val="000000"/>
                </a:solidFill>
                <a:highlight>
                  <a:srgbClr val="FFFFFF"/>
                </a:highlight>
                <a:latin typeface="Consolas"/>
              </a:rPr>
              <a: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putanja(index_start, index_dest, &amp;g, t, index_dest);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printf(</a:t>
            </a:r>
            <a:r>
              <a:rPr lang="sr-Latn-BA" sz="1400" b="1" dirty="0">
                <a:solidFill>
                  <a:srgbClr val="A31515"/>
                </a:solidFill>
                <a:highlight>
                  <a:srgbClr val="FFFFFF"/>
                </a:highlight>
                <a:latin typeface="Consolas"/>
              </a:rPr>
              <a:t>"\nDuzina: %.2lf km"</a:t>
            </a:r>
            <a:r>
              <a:rPr lang="sr-Latn-BA" sz="1400" b="1" dirty="0">
                <a:solidFill>
                  <a:srgbClr val="000000"/>
                </a:solidFill>
                <a:highlight>
                  <a:srgbClr val="FFFFFF"/>
                </a:highlight>
                <a:latin typeface="Consolas"/>
              </a:rPr>
              <a:t>, d[index_start][index_dest]);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free(start);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free(dest);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freeG(&amp;g);</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else</a:t>
            </a:r>
            <a:r>
              <a:rPr lang="sr-Latn-BA" sz="1400" b="1" dirty="0">
                <a:solidFill>
                  <a:srgbClr val="000000"/>
                </a:solidFill>
                <a:highlight>
                  <a:srgbClr val="FFFFFF"/>
                </a:highlight>
                <a:latin typeface="Consolas"/>
              </a:rPr>
              <a:t> printf(</a:t>
            </a:r>
            <a:r>
              <a:rPr lang="sr-Latn-BA" sz="1400" b="1" dirty="0">
                <a:solidFill>
                  <a:srgbClr val="A31515"/>
                </a:solidFill>
                <a:highlight>
                  <a:srgbClr val="FFFFFF"/>
                </a:highlight>
                <a:latin typeface="Consolas"/>
              </a:rPr>
              <a:t>"Greska kod otvaranja datoteke\n"</a:t>
            </a:r>
            <a:r>
              <a:rPr lang="sr-Latn-BA" sz="1400" b="1" dirty="0">
                <a:solidFill>
                  <a:srgbClr val="000000"/>
                </a:solidFill>
                <a:highlight>
                  <a:srgbClr val="FFFFFF"/>
                </a:highlight>
                <a:latin typeface="Consolas"/>
              </a:rPr>
              <a:t>);</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return</a:t>
            </a:r>
            <a:r>
              <a:rPr lang="sr-Latn-BA" sz="1400" b="1" dirty="0">
                <a:solidFill>
                  <a:srgbClr val="000000"/>
                </a:solidFill>
                <a:highlight>
                  <a:srgbClr val="FFFFFF"/>
                </a:highlight>
                <a:latin typeface="Consolas"/>
              </a:rPr>
              <a:t> 0;</a:t>
            </a:r>
          </a:p>
          <a:p>
            <a:r>
              <a:rPr lang="sr-Latn-BA" sz="1400" b="1" dirty="0">
                <a:solidFill>
                  <a:srgbClr val="000000"/>
                </a:solidFill>
                <a:highlight>
                  <a:srgbClr val="FFFFFF"/>
                </a:highlight>
                <a:latin typeface="Consolas"/>
              </a:rPr>
              <a:t>}</a:t>
            </a:r>
            <a:endParaRPr lang="en-US" sz="1400" b="1" dirty="0">
              <a:solidFill>
                <a:srgbClr val="000000"/>
              </a:solidFill>
              <a:highlight>
                <a:srgbClr val="FFFFFF"/>
              </a:highlight>
              <a:latin typeface="Consolas"/>
            </a:endParaRPr>
          </a:p>
        </p:txBody>
      </p:sp>
      <p:sp>
        <p:nvSpPr>
          <p:cNvPr id="10" name="Rectangle 9"/>
          <p:cNvSpPr/>
          <p:nvPr/>
        </p:nvSpPr>
        <p:spPr>
          <a:xfrm>
            <a:off x="2190890" y="3889859"/>
            <a:ext cx="6874495" cy="2457921"/>
          </a:xfrm>
          <a:prstGeom prst="rect">
            <a:avLst/>
          </a:prstGeom>
          <a:solidFill>
            <a:schemeClr val="bg1"/>
          </a:solidFill>
          <a:ln w="76200" cmpd="thickThin">
            <a:solidFill>
              <a:schemeClr val="tx2"/>
            </a:solidFill>
            <a:miter lim="800000"/>
          </a:ln>
        </p:spPr>
        <p:style>
          <a:lnRef idx="2">
            <a:schemeClr val="accent1"/>
          </a:lnRef>
          <a:fillRef idx="1">
            <a:schemeClr val="lt1"/>
          </a:fillRef>
          <a:effectRef idx="0">
            <a:schemeClr val="accent1"/>
          </a:effectRef>
          <a:fontRef idx="minor">
            <a:schemeClr val="dk1"/>
          </a:fontRef>
        </p:style>
        <p:txBody>
          <a:bodyPr wrap="square" lIns="91440" tIns="91440" rIns="91440" bIns="91440" rtlCol="0" anchor="t" anchorCtr="0">
            <a:noAutofit/>
          </a:bodyPr>
          <a:lstStyle/>
          <a:p>
            <a:r>
              <a:rPr lang="pl-PL" sz="1600" b="1" dirty="0">
                <a:latin typeface="Consolas" pitchFamily="49" charset="0"/>
                <a:cs typeface="Consolas" pitchFamily="49" charset="0"/>
              </a:rPr>
              <a:t>Start: </a:t>
            </a:r>
            <a:r>
              <a:rPr lang="pl-PL" sz="1600" b="1" dirty="0">
                <a:solidFill>
                  <a:schemeClr val="accent6">
                    <a:lumMod val="75000"/>
                  </a:schemeClr>
                </a:solidFill>
                <a:latin typeface="Consolas" pitchFamily="49" charset="0"/>
                <a:cs typeface="Consolas" pitchFamily="49" charset="0"/>
              </a:rPr>
              <a:t>Banja Luka</a:t>
            </a:r>
          </a:p>
          <a:p>
            <a:r>
              <a:rPr lang="pl-PL" sz="1600" b="1" dirty="0">
                <a:latin typeface="Consolas" pitchFamily="49" charset="0"/>
                <a:cs typeface="Consolas" pitchFamily="49" charset="0"/>
              </a:rPr>
              <a:t>Odrediste: </a:t>
            </a:r>
            <a:r>
              <a:rPr lang="pl-PL" sz="1600" b="1" dirty="0">
                <a:solidFill>
                  <a:schemeClr val="accent6">
                    <a:lumMod val="75000"/>
                  </a:schemeClr>
                </a:solidFill>
                <a:latin typeface="Consolas" pitchFamily="49" charset="0"/>
                <a:cs typeface="Consolas" pitchFamily="49" charset="0"/>
              </a:rPr>
              <a:t>Prijedor</a:t>
            </a:r>
          </a:p>
          <a:p>
            <a:r>
              <a:rPr lang="pl-PL" sz="1600" b="1" dirty="0">
                <a:latin typeface="Consolas" pitchFamily="49" charset="0"/>
                <a:cs typeface="Consolas" pitchFamily="49" charset="0"/>
              </a:rPr>
              <a:t>Najkraca ruta: Banja Luka -&gt; Prijedor</a:t>
            </a:r>
          </a:p>
          <a:p>
            <a:r>
              <a:rPr lang="pl-PL" sz="1600" b="1" dirty="0">
                <a:latin typeface="Consolas" pitchFamily="49" charset="0"/>
                <a:cs typeface="Consolas" pitchFamily="49" charset="0"/>
              </a:rPr>
              <a:t>Duzina: 55.00 km</a:t>
            </a:r>
            <a:endParaRPr lang="en-US" sz="1600" b="1" dirty="0">
              <a:latin typeface="Consolas" pitchFamily="49" charset="0"/>
              <a:cs typeface="Consolas" pitchFamily="49" charset="0"/>
            </a:endParaRPr>
          </a:p>
          <a:p>
            <a:r>
              <a:rPr lang="en-US" sz="1600" b="1" dirty="0">
                <a:solidFill>
                  <a:schemeClr val="tx1"/>
                </a:solidFill>
                <a:latin typeface="Consolas" pitchFamily="49" charset="0"/>
                <a:cs typeface="Consolas" pitchFamily="49" charset="0"/>
              </a:rPr>
              <a:t>...</a:t>
            </a:r>
          </a:p>
          <a:p>
            <a:r>
              <a:rPr lang="sv-SE" sz="1600" b="1" dirty="0">
                <a:latin typeface="Consolas" pitchFamily="49" charset="0"/>
                <a:cs typeface="Consolas" pitchFamily="49" charset="0"/>
              </a:rPr>
              <a:t>Start: </a:t>
            </a:r>
            <a:r>
              <a:rPr lang="sv-SE" sz="1600" b="1" dirty="0">
                <a:solidFill>
                  <a:schemeClr val="accent6">
                    <a:lumMod val="75000"/>
                  </a:schemeClr>
                </a:solidFill>
                <a:latin typeface="Consolas" pitchFamily="49" charset="0"/>
                <a:cs typeface="Consolas" pitchFamily="49" charset="0"/>
              </a:rPr>
              <a:t>Doboj</a:t>
            </a:r>
          </a:p>
          <a:p>
            <a:r>
              <a:rPr lang="sv-SE" sz="1600" b="1" dirty="0">
                <a:latin typeface="Consolas" pitchFamily="49" charset="0"/>
                <a:cs typeface="Consolas" pitchFamily="49" charset="0"/>
              </a:rPr>
              <a:t>Odrediste: </a:t>
            </a:r>
            <a:r>
              <a:rPr lang="sv-SE" sz="1600" b="1" dirty="0">
                <a:solidFill>
                  <a:schemeClr val="accent6">
                    <a:lumMod val="75000"/>
                  </a:schemeClr>
                </a:solidFill>
                <a:latin typeface="Consolas" pitchFamily="49" charset="0"/>
                <a:cs typeface="Consolas" pitchFamily="49" charset="0"/>
              </a:rPr>
              <a:t>Gradiska</a:t>
            </a:r>
          </a:p>
          <a:p>
            <a:r>
              <a:rPr lang="sv-SE" sz="1600" b="1" dirty="0">
                <a:latin typeface="Consolas" pitchFamily="49" charset="0"/>
                <a:cs typeface="Consolas" pitchFamily="49" charset="0"/>
              </a:rPr>
              <a:t>Najkraca ruta: Doboj -&gt; Prnjavor -&gt; Banja Luka -&gt; Gradiska</a:t>
            </a:r>
          </a:p>
          <a:p>
            <a:r>
              <a:rPr lang="sv-SE" sz="1600" b="1" dirty="0">
                <a:latin typeface="Consolas" pitchFamily="49" charset="0"/>
                <a:cs typeface="Consolas" pitchFamily="49" charset="0"/>
              </a:rPr>
              <a:t>Duzina: 150.00 km</a:t>
            </a:r>
            <a:endParaRPr lang="en-US" sz="1600" b="1" dirty="0">
              <a:latin typeface="Consolas" pitchFamily="49" charset="0"/>
              <a:cs typeface="Consolas" pitchFamily="49" charset="0"/>
            </a:endParaRPr>
          </a:p>
        </p:txBody>
      </p:sp>
      <p:pic>
        <p:nvPicPr>
          <p:cNvPr id="27651" name="Picture 3" descr="C:\Users\Korisnik\Desktop\Untitled1122.png"/>
          <p:cNvPicPr>
            <a:picLocks noChangeAspect="1" noChangeArrowheads="1"/>
          </p:cNvPicPr>
          <p:nvPr/>
        </p:nvPicPr>
        <p:blipFill>
          <a:blip r:embed="rId2" cstate="print"/>
          <a:srcRect/>
          <a:stretch>
            <a:fillRect/>
          </a:stretch>
        </p:blipFill>
        <p:spPr bwMode="auto">
          <a:xfrm>
            <a:off x="4610405" y="379413"/>
            <a:ext cx="4373165" cy="343323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bg/>
                                          </p:spTgt>
                                        </p:tgtEl>
                                        <p:attrNameLst>
                                          <p:attrName>style.visibility</p:attrName>
                                        </p:attrNameLst>
                                      </p:cBhvr>
                                      <p:to>
                                        <p:strVal val="visible"/>
                                      </p:to>
                                    </p:set>
                                    <p:animEffect transition="in" filter="fade">
                                      <p:cBhvr>
                                        <p:cTn id="12" dur="1000"/>
                                        <p:tgtEl>
                                          <p:spTgt spid="10">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wipe(left)">
                                      <p:cBhvr>
                                        <p:cTn id="17" dur="10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xEl>
                                              <p:pRg st="1" end="1"/>
                                            </p:txEl>
                                          </p:spTgt>
                                        </p:tgtEl>
                                        <p:attrNameLst>
                                          <p:attrName>style.visibility</p:attrName>
                                        </p:attrNameLst>
                                      </p:cBhvr>
                                      <p:to>
                                        <p:strVal val="visible"/>
                                      </p:to>
                                    </p:set>
                                    <p:animEffect transition="in" filter="wipe(left)">
                                      <p:cBhvr>
                                        <p:cTn id="22" dur="1000"/>
                                        <p:tgtEl>
                                          <p:spTgt spid="1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animEffect transition="in" filter="wipe(left)">
                                      <p:cBhvr>
                                        <p:cTn id="27" dur="1000"/>
                                        <p:tgtEl>
                                          <p:spTgt spid="10">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xEl>
                                              <p:pRg st="3" end="3"/>
                                            </p:txEl>
                                          </p:spTgt>
                                        </p:tgtEl>
                                        <p:attrNameLst>
                                          <p:attrName>style.visibility</p:attrName>
                                        </p:attrNameLst>
                                      </p:cBhvr>
                                      <p:to>
                                        <p:strVal val="visible"/>
                                      </p:to>
                                    </p:set>
                                    <p:animEffect transition="in" filter="wipe(left)">
                                      <p:cBhvr>
                                        <p:cTn id="32" dur="1000"/>
                                        <p:tgtEl>
                                          <p:spTgt spid="10">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xEl>
                                              <p:pRg st="4" end="4"/>
                                            </p:txEl>
                                          </p:spTgt>
                                        </p:tgtEl>
                                        <p:attrNameLst>
                                          <p:attrName>style.visibility</p:attrName>
                                        </p:attrNameLst>
                                      </p:cBhvr>
                                      <p:to>
                                        <p:strVal val="visible"/>
                                      </p:to>
                                    </p:set>
                                    <p:animEffect transition="in" filter="wipe(left)">
                                      <p:cBhvr>
                                        <p:cTn id="37" dur="1000"/>
                                        <p:tgtEl>
                                          <p:spTgt spid="10">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
                                            <p:txEl>
                                              <p:pRg st="5" end="5"/>
                                            </p:txEl>
                                          </p:spTgt>
                                        </p:tgtEl>
                                        <p:attrNameLst>
                                          <p:attrName>style.visibility</p:attrName>
                                        </p:attrNameLst>
                                      </p:cBhvr>
                                      <p:to>
                                        <p:strVal val="visible"/>
                                      </p:to>
                                    </p:set>
                                    <p:animEffect transition="in" filter="wipe(left)">
                                      <p:cBhvr>
                                        <p:cTn id="42" dur="1000"/>
                                        <p:tgtEl>
                                          <p:spTgt spid="10">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0">
                                            <p:txEl>
                                              <p:pRg st="6" end="6"/>
                                            </p:txEl>
                                          </p:spTgt>
                                        </p:tgtEl>
                                        <p:attrNameLst>
                                          <p:attrName>style.visibility</p:attrName>
                                        </p:attrNameLst>
                                      </p:cBhvr>
                                      <p:to>
                                        <p:strVal val="visible"/>
                                      </p:to>
                                    </p:set>
                                    <p:animEffect transition="in" filter="wipe(left)">
                                      <p:cBhvr>
                                        <p:cTn id="47" dur="1000"/>
                                        <p:tgtEl>
                                          <p:spTgt spid="10">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0">
                                            <p:txEl>
                                              <p:pRg st="7" end="7"/>
                                            </p:txEl>
                                          </p:spTgt>
                                        </p:tgtEl>
                                        <p:attrNameLst>
                                          <p:attrName>style.visibility</p:attrName>
                                        </p:attrNameLst>
                                      </p:cBhvr>
                                      <p:to>
                                        <p:strVal val="visible"/>
                                      </p:to>
                                    </p:set>
                                    <p:animEffect transition="in" filter="wipe(left)">
                                      <p:cBhvr>
                                        <p:cTn id="52" dur="1000"/>
                                        <p:tgtEl>
                                          <p:spTgt spid="10">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0">
                                            <p:txEl>
                                              <p:pRg st="8" end="8"/>
                                            </p:txEl>
                                          </p:spTgt>
                                        </p:tgtEl>
                                        <p:attrNameLst>
                                          <p:attrName>style.visibility</p:attrName>
                                        </p:attrNameLst>
                                      </p:cBhvr>
                                      <p:to>
                                        <p:strVal val="visible"/>
                                      </p:to>
                                    </p:set>
                                    <p:animEffect transition="in" filter="wipe(left)">
                                      <p:cBhvr>
                                        <p:cTn id="57" dur="1000"/>
                                        <p:tgtEl>
                                          <p:spTgt spid="10">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7651"/>
                                        </p:tgtEl>
                                        <p:attrNameLst>
                                          <p:attrName>style.visibility</p:attrName>
                                        </p:attrNameLst>
                                      </p:cBhvr>
                                      <p:to>
                                        <p:strVal val="visible"/>
                                      </p:to>
                                    </p:set>
                                    <p:animEffect transition="in" filter="fade">
                                      <p:cBhvr>
                                        <p:cTn id="62" dur="2000"/>
                                        <p:tgtEl>
                                          <p:spTgt spid="27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build="allAtOnce"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ZADACI ZA </a:t>
            </a:r>
            <a:r>
              <a:rPr lang="sr-Latn-RS" dirty="0"/>
              <a:t>VJEŽBU</a:t>
            </a:r>
            <a:endParaRPr lang="en-US" dirty="0"/>
          </a:p>
        </p:txBody>
      </p:sp>
      <p:sp>
        <p:nvSpPr>
          <p:cNvPr id="4" name="Footer Placeholder 3"/>
          <p:cNvSpPr>
            <a:spLocks noGrp="1"/>
          </p:cNvSpPr>
          <p:nvPr>
            <p:ph type="ftr" sz="quarter" idx="11"/>
          </p:nvPr>
        </p:nvSpPr>
        <p:spPr/>
        <p:txBody>
          <a:bodyPr/>
          <a:lstStyle/>
          <a:p>
            <a:r>
              <a:rPr lang="en-US" dirty="0" err="1"/>
              <a:t>Grafovi</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
        <p:nvSpPr>
          <p:cNvPr id="6" name="Text Placeholder 5"/>
          <p:cNvSpPr>
            <a:spLocks noGrp="1"/>
          </p:cNvSpPr>
          <p:nvPr>
            <p:ph type="body" sz="quarter" idx="13"/>
          </p:nvPr>
        </p:nvSpPr>
        <p:spPr/>
        <p:txBody>
          <a:bodyPr/>
          <a:lstStyle/>
          <a:p>
            <a:r>
              <a:rPr lang="en-US" dirty="0"/>
              <a:t>A</a:t>
            </a:r>
            <a:r>
              <a:rPr lang="sr-Latn-BA" dirty="0"/>
              <a:t>1</a:t>
            </a:r>
            <a:r>
              <a:rPr lang="en-US" dirty="0"/>
              <a:t>3</a:t>
            </a:r>
          </a:p>
        </p:txBody>
      </p:sp>
      <p:sp>
        <p:nvSpPr>
          <p:cNvPr id="7" name="Content Placeholder 2"/>
          <p:cNvSpPr>
            <a:spLocks noGrp="1"/>
          </p:cNvSpPr>
          <p:nvPr>
            <p:ph idx="1"/>
          </p:nvPr>
        </p:nvSpPr>
        <p:spPr>
          <a:xfrm>
            <a:off x="228600" y="1188719"/>
            <a:ext cx="8778240" cy="5308125"/>
          </a:xfrm>
        </p:spPr>
        <p:txBody>
          <a:bodyPr>
            <a:noAutofit/>
          </a:bodyPr>
          <a:lstStyle/>
          <a:p>
            <a:pPr marL="457200" indent="-457200">
              <a:spcBef>
                <a:spcPts val="600"/>
              </a:spcBef>
              <a:buFont typeface="+mj-lt"/>
              <a:buAutoNum type="arabicPeriod"/>
            </a:pPr>
            <a:r>
              <a:rPr lang="sr-Latn-RS" sz="1800" b="1" dirty="0">
                <a:solidFill>
                  <a:schemeClr val="tx2">
                    <a:lumMod val="75000"/>
                  </a:schemeClr>
                </a:solidFill>
              </a:rPr>
              <a:t>Napisati program</a:t>
            </a:r>
            <a:r>
              <a:rPr lang="en-US" sz="1800" b="1" dirty="0">
                <a:solidFill>
                  <a:schemeClr val="tx2">
                    <a:lumMod val="75000"/>
                  </a:schemeClr>
                </a:solidFill>
              </a:rPr>
              <a:t> </a:t>
            </a:r>
            <a:r>
              <a:rPr lang="sr-Latn-BA" sz="1800" b="1" dirty="0">
                <a:solidFill>
                  <a:schemeClr val="tx2">
                    <a:lumMod val="75000"/>
                  </a:schemeClr>
                </a:solidFill>
              </a:rPr>
              <a:t>koji iz ulazne datoteke čiji je naziv argument komandne linije učitava broj </a:t>
            </a:r>
            <a:r>
              <a:rPr lang="sr-Latn-BA" sz="1800" b="1" i="1" dirty="0">
                <a:solidFill>
                  <a:schemeClr val="tx2">
                    <a:lumMod val="75000"/>
                  </a:schemeClr>
                </a:solidFill>
              </a:rPr>
              <a:t>n</a:t>
            </a:r>
            <a:r>
              <a:rPr lang="sr-Latn-BA" sz="1800" b="1" dirty="0">
                <a:solidFill>
                  <a:schemeClr val="tx2">
                    <a:lumMod val="75000"/>
                  </a:schemeClr>
                </a:solidFill>
              </a:rPr>
              <a:t> koji predstavlja broj gradova. Potom, iz iste ulazne datoteke, program učitava nazive </a:t>
            </a:r>
            <a:r>
              <a:rPr lang="sr-Latn-BA" sz="1800" b="1" i="1" dirty="0">
                <a:solidFill>
                  <a:schemeClr val="tx2">
                    <a:lumMod val="75000"/>
                  </a:schemeClr>
                </a:solidFill>
              </a:rPr>
              <a:t>n</a:t>
            </a:r>
            <a:r>
              <a:rPr lang="sr-Latn-BA" sz="1800" b="1" dirty="0">
                <a:solidFill>
                  <a:schemeClr val="tx2">
                    <a:lumMod val="75000"/>
                  </a:schemeClr>
                </a:solidFill>
              </a:rPr>
              <a:t> gradova (koji se nalaze u odvojenim linijama tekstualne datoteke). Poslije liste naziva gradova u ulaznoj datoteci slijedi matrica susjednosti težinskog neusmjerenog grafa kojim su predstavljeni gradovi i njihova povezanost. Program treba da pronađe najkraće rastojanje između dva grada čiji se nazivi unose sa standardnog ulaza i ispiše ga na standardnom izlazu zajedno sa svim gradovima na najkraćoj putanji. Neophodno je implementirati odvojene funkcije za učitavanje podataka (grafa) iz datoteke i pronalaženje najkraćeg rastojanja i najkraće putanje između zadata dva grada.</a:t>
            </a:r>
            <a:r>
              <a:rPr lang="en-US" sz="1800" b="1" dirty="0">
                <a:solidFill>
                  <a:schemeClr val="tx2">
                    <a:lumMod val="75000"/>
                  </a:schemeClr>
                </a:solidFill>
              </a:rPr>
              <a:t> </a:t>
            </a:r>
            <a:r>
              <a:rPr lang="en-US" sz="1800" b="1" dirty="0" err="1">
                <a:solidFill>
                  <a:schemeClr val="tx2">
                    <a:lumMod val="75000"/>
                  </a:schemeClr>
                </a:solidFill>
              </a:rPr>
              <a:t>Za</a:t>
            </a:r>
            <a:r>
              <a:rPr lang="en-US" sz="1800" b="1" dirty="0">
                <a:solidFill>
                  <a:schemeClr val="tx2">
                    <a:lumMod val="75000"/>
                  </a:schemeClr>
                </a:solidFill>
              </a:rPr>
              <a:t> </a:t>
            </a:r>
            <a:r>
              <a:rPr lang="en-US" sz="1800" b="1" dirty="0" err="1">
                <a:solidFill>
                  <a:schemeClr val="tx2">
                    <a:lumMod val="75000"/>
                  </a:schemeClr>
                </a:solidFill>
              </a:rPr>
              <a:t>odre</a:t>
            </a:r>
            <a:r>
              <a:rPr lang="sr-Latn-BA" sz="1800" b="1" dirty="0">
                <a:solidFill>
                  <a:schemeClr val="tx2">
                    <a:lumMod val="75000"/>
                  </a:schemeClr>
                </a:solidFill>
              </a:rPr>
              <a:t>đivanje najkraćeg puta koristiti kombinaciju algoritama BFS i Dijkstra.</a:t>
            </a:r>
            <a:br>
              <a:rPr lang="vi-VN" sz="1800" b="1" dirty="0">
                <a:solidFill>
                  <a:schemeClr val="tx2">
                    <a:lumMod val="75000"/>
                  </a:schemeClr>
                </a:solidFill>
                <a:latin typeface="Calibri"/>
              </a:rPr>
            </a:br>
            <a:br>
              <a:rPr lang="vi-VN" sz="1800" b="1" dirty="0">
                <a:solidFill>
                  <a:schemeClr val="tx2">
                    <a:lumMod val="75000"/>
                  </a:schemeClr>
                </a:solidFill>
                <a:latin typeface="Calibri"/>
              </a:rPr>
            </a:br>
            <a:endParaRPr lang="en-US" sz="1800" b="1" dirty="0">
              <a:solidFill>
                <a:schemeClr val="tx2">
                  <a:lumMod val="75000"/>
                </a:schemeClr>
              </a:solidFill>
            </a:endParaRPr>
          </a:p>
        </p:txBody>
      </p:sp>
      <p:graphicFrame>
        <p:nvGraphicFramePr>
          <p:cNvPr id="28674" name="Object 2">
            <a:hlinkClick r:id="" action="ppaction://ole?verb=0"/>
          </p:cNvPr>
          <p:cNvGraphicFramePr>
            <a:graphicFrameLocks noChangeAspect="1"/>
          </p:cNvGraphicFramePr>
          <p:nvPr/>
        </p:nvGraphicFramePr>
        <p:xfrm>
          <a:off x="3354388" y="4677613"/>
          <a:ext cx="1793875" cy="1055687"/>
        </p:xfrm>
        <a:graphic>
          <a:graphicData uri="http://schemas.openxmlformats.org/presentationml/2006/ole">
            <mc:AlternateContent xmlns:mc="http://schemas.openxmlformats.org/markup-compatibility/2006">
              <mc:Choice xmlns:v="urn:schemas-microsoft-com:vml" Requires="v">
                <p:oleObj name="Packager Shell Object" showAsIcon="1" r:id="rId2" imgW="834120" imgH="491040" progId="Package">
                  <p:embed/>
                </p:oleObj>
              </mc:Choice>
              <mc:Fallback>
                <p:oleObj name="Packager Shell Object" showAsIcon="1" r:id="rId2" imgW="834120" imgH="491040" progId="Package">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4388" y="4677613"/>
                        <a:ext cx="1793875" cy="1055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1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674"/>
                                        </p:tgtEl>
                                        <p:attrNameLst>
                                          <p:attrName>style.visibility</p:attrName>
                                        </p:attrNameLst>
                                      </p:cBhvr>
                                      <p:to>
                                        <p:strVal val="visible"/>
                                      </p:to>
                                    </p:set>
                                    <p:animEffect transition="in" filter="fade">
                                      <p:cBhvr>
                                        <p:cTn id="12" dur="2000"/>
                                        <p:tgtEl>
                                          <p:spTgt spid="28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ZADACI ZA </a:t>
            </a:r>
            <a:r>
              <a:rPr lang="sr-Latn-RS" dirty="0"/>
              <a:t>VJEŽBU</a:t>
            </a:r>
            <a:endParaRPr lang="en-US" dirty="0"/>
          </a:p>
        </p:txBody>
      </p:sp>
      <p:sp>
        <p:nvSpPr>
          <p:cNvPr id="4" name="Footer Placeholder 3"/>
          <p:cNvSpPr>
            <a:spLocks noGrp="1"/>
          </p:cNvSpPr>
          <p:nvPr>
            <p:ph type="ftr" sz="quarter" idx="11"/>
          </p:nvPr>
        </p:nvSpPr>
        <p:spPr/>
        <p:txBody>
          <a:bodyPr/>
          <a:lstStyle/>
          <a:p>
            <a:r>
              <a:rPr lang="en-US" dirty="0" err="1"/>
              <a:t>Grafovi</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
        <p:nvSpPr>
          <p:cNvPr id="6" name="Text Placeholder 5"/>
          <p:cNvSpPr>
            <a:spLocks noGrp="1"/>
          </p:cNvSpPr>
          <p:nvPr>
            <p:ph type="body" sz="quarter" idx="13"/>
          </p:nvPr>
        </p:nvSpPr>
        <p:spPr/>
        <p:txBody>
          <a:bodyPr/>
          <a:lstStyle/>
          <a:p>
            <a:r>
              <a:rPr lang="en-US" dirty="0"/>
              <a:t>A</a:t>
            </a:r>
            <a:r>
              <a:rPr lang="sr-Latn-BA" dirty="0"/>
              <a:t>1</a:t>
            </a:r>
            <a:r>
              <a:rPr lang="en-US" dirty="0"/>
              <a:t>3</a:t>
            </a:r>
          </a:p>
        </p:txBody>
      </p:sp>
      <p:sp>
        <p:nvSpPr>
          <p:cNvPr id="7" name="Content Placeholder 2"/>
          <p:cNvSpPr>
            <a:spLocks noGrp="1"/>
          </p:cNvSpPr>
          <p:nvPr>
            <p:ph idx="1"/>
          </p:nvPr>
        </p:nvSpPr>
        <p:spPr>
          <a:xfrm>
            <a:off x="228600" y="1188719"/>
            <a:ext cx="8778240" cy="5308125"/>
          </a:xfrm>
        </p:spPr>
        <p:txBody>
          <a:bodyPr>
            <a:noAutofit/>
          </a:bodyPr>
          <a:lstStyle/>
          <a:p>
            <a:pPr marL="457200" indent="-457200">
              <a:spcBef>
                <a:spcPts val="600"/>
              </a:spcBef>
              <a:buFont typeface="+mj-lt"/>
              <a:buAutoNum type="arabicPeriod" startAt="2"/>
            </a:pPr>
            <a:r>
              <a:rPr lang="vi-VN" sz="1800" b="1" dirty="0">
                <a:solidFill>
                  <a:schemeClr val="tx2">
                    <a:lumMod val="75000"/>
                  </a:schemeClr>
                </a:solidFill>
                <a:latin typeface="Calibri"/>
              </a:rPr>
              <a:t>Neka je unaprijed definisana matrica susjednosti težinskog, usmjerenog grafa, dimenzija </a:t>
            </a:r>
            <a:r>
              <a:rPr lang="vi-VN" sz="1800" b="1" dirty="0">
                <a:solidFill>
                  <a:schemeClr val="tx2">
                    <a:lumMod val="75000"/>
                  </a:schemeClr>
                </a:solidFill>
                <a:latin typeface="Calibri Bold"/>
              </a:rPr>
              <a:t>NxN </a:t>
            </a:r>
            <a:r>
              <a:rPr lang="vi-VN" sz="1800" b="1" dirty="0">
                <a:solidFill>
                  <a:schemeClr val="tx2">
                    <a:lumMod val="75000"/>
                  </a:schemeClr>
                </a:solidFill>
                <a:latin typeface="Calibri"/>
              </a:rPr>
              <a:t>(pri tome je </a:t>
            </a:r>
            <a:r>
              <a:rPr lang="vi-VN" sz="1800" b="1" dirty="0">
                <a:solidFill>
                  <a:schemeClr val="tx2">
                    <a:lumMod val="75000"/>
                  </a:schemeClr>
                </a:solidFill>
                <a:latin typeface="Calibri Bold"/>
              </a:rPr>
              <a:t>N</a:t>
            </a:r>
            <a:r>
              <a:rPr lang="sr-Latn-BA" sz="1800" b="1" dirty="0">
                <a:solidFill>
                  <a:schemeClr val="tx2">
                    <a:lumMod val="75000"/>
                  </a:schemeClr>
                </a:solidFill>
                <a:latin typeface="Calibri Bold"/>
              </a:rPr>
              <a:t> </a:t>
            </a:r>
            <a:r>
              <a:rPr lang="vi-VN" sz="1800" b="1" dirty="0">
                <a:solidFill>
                  <a:schemeClr val="tx2">
                    <a:lumMod val="75000"/>
                  </a:schemeClr>
                </a:solidFill>
                <a:latin typeface="Calibri"/>
              </a:rPr>
              <a:t>konstanta definisana </a:t>
            </a:r>
            <a:r>
              <a:rPr lang="sr-Latn-BA" sz="1800" b="1" dirty="0">
                <a:solidFill>
                  <a:schemeClr val="tx2">
                    <a:lumMod val="75000"/>
                  </a:schemeClr>
                </a:solidFill>
                <a:latin typeface="Calibri"/>
              </a:rPr>
              <a:t> p</a:t>
            </a:r>
            <a:r>
              <a:rPr lang="vi-VN" sz="1800" b="1" dirty="0">
                <a:solidFill>
                  <a:schemeClr val="tx2">
                    <a:lumMod val="75000"/>
                  </a:schemeClr>
                </a:solidFill>
                <a:latin typeface="Calibri"/>
              </a:rPr>
              <a:t>retprocesorskom direktivom </a:t>
            </a:r>
            <a:r>
              <a:rPr lang="vi-VN" sz="1800" b="1" dirty="0">
                <a:solidFill>
                  <a:schemeClr val="tx2">
                    <a:lumMod val="75000"/>
                  </a:schemeClr>
                </a:solidFill>
                <a:latin typeface="Calibri Bold"/>
              </a:rPr>
              <a:t>#define</a:t>
            </a:r>
            <a:r>
              <a:rPr lang="vi-VN" sz="1800" b="1" dirty="0">
                <a:solidFill>
                  <a:schemeClr val="tx2">
                    <a:lumMod val="75000"/>
                  </a:schemeClr>
                </a:solidFill>
                <a:latin typeface="Calibri"/>
              </a:rPr>
              <a:t>). Težine su definisane kao podaci sa pokretnim zarezom, pri čemu</a:t>
            </a:r>
            <a:r>
              <a:rPr lang="sr-Latn-BA" sz="1800" b="1" dirty="0">
                <a:solidFill>
                  <a:schemeClr val="tx2">
                    <a:lumMod val="75000"/>
                  </a:schemeClr>
                </a:solidFill>
                <a:latin typeface="Calibri"/>
              </a:rPr>
              <a:t> </a:t>
            </a:r>
            <a:r>
              <a:rPr lang="vi-VN" sz="1800" b="1" dirty="0">
                <a:solidFill>
                  <a:schemeClr val="tx2">
                    <a:lumMod val="75000"/>
                  </a:schemeClr>
                </a:solidFill>
                <a:latin typeface="Calibri"/>
              </a:rPr>
              <a:t>se garantuje da su težine pozitivne, te da je graf povezan. Napisati funkciju čiji je prototip sljedeći:</a:t>
            </a:r>
            <a:br>
              <a:rPr lang="vi-VN" sz="1800" b="1" dirty="0">
                <a:solidFill>
                  <a:schemeClr val="tx2">
                    <a:lumMod val="75000"/>
                  </a:schemeClr>
                </a:solidFill>
                <a:latin typeface="Calibri"/>
              </a:rPr>
            </a:br>
            <a:r>
              <a:rPr lang="vi-VN" sz="1700" b="1" dirty="0">
                <a:solidFill>
                  <a:schemeClr val="tx2">
                    <a:lumMod val="75000"/>
                  </a:schemeClr>
                </a:solidFill>
                <a:latin typeface="Consolas" pitchFamily="49" charset="0"/>
              </a:rPr>
              <a:t>void pronadji_putanje_i_sortiraj(double matrica[][N]).</a:t>
            </a:r>
            <a:br>
              <a:rPr lang="vi-VN" sz="1800" b="1" dirty="0">
                <a:solidFill>
                  <a:schemeClr val="tx2">
                    <a:lumMod val="75000"/>
                  </a:schemeClr>
                </a:solidFill>
                <a:latin typeface="Calibri"/>
              </a:rPr>
            </a:br>
            <a:r>
              <a:rPr lang="vi-VN" sz="1800" b="1" dirty="0">
                <a:solidFill>
                  <a:schemeClr val="tx2">
                    <a:lumMod val="75000"/>
                  </a:schemeClr>
                </a:solidFill>
                <a:latin typeface="Calibri"/>
              </a:rPr>
              <a:t>Zadatak funkcije je da za svaki čvor grafa pronađe najkraću kružnu putanju do istoga. Nakon toga izvršiti ispis na standardni izlaz</a:t>
            </a:r>
            <a:r>
              <a:rPr lang="sr-Latn-BA" sz="1800" b="1" dirty="0">
                <a:solidFill>
                  <a:schemeClr val="tx2">
                    <a:lumMod val="75000"/>
                  </a:schemeClr>
                </a:solidFill>
                <a:latin typeface="Calibri"/>
              </a:rPr>
              <a:t> </a:t>
            </a:r>
            <a:r>
              <a:rPr lang="vi-VN" sz="1800" b="1" dirty="0">
                <a:solidFill>
                  <a:schemeClr val="tx2">
                    <a:lumMod val="75000"/>
                  </a:schemeClr>
                </a:solidFill>
                <a:latin typeface="Calibri"/>
              </a:rPr>
              <a:t>čvorova sa dužinama kružnih putanja. Za sve čvorove koji nemaju kružnu putanju dužina putanje je -1.</a:t>
            </a:r>
            <a:br>
              <a:rPr lang="vi-VN" sz="1800" b="1" dirty="0">
                <a:solidFill>
                  <a:schemeClr val="tx2">
                    <a:lumMod val="75000"/>
                  </a:schemeClr>
                </a:solidFill>
                <a:latin typeface="Calibri"/>
              </a:rPr>
            </a:br>
            <a:br>
              <a:rPr lang="vi-VN" sz="1800" b="1" dirty="0">
                <a:solidFill>
                  <a:schemeClr val="tx2">
                    <a:lumMod val="75000"/>
                  </a:schemeClr>
                </a:solidFill>
                <a:latin typeface="Calibri"/>
              </a:rPr>
            </a:br>
            <a:endParaRPr lang="en-US" sz="1800" b="1" dirty="0">
              <a:solidFill>
                <a:schemeClr val="tx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1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GRAFOVI</a:t>
            </a:r>
          </a:p>
        </p:txBody>
      </p:sp>
      <p:sp>
        <p:nvSpPr>
          <p:cNvPr id="4" name="Footer Placeholder 3"/>
          <p:cNvSpPr>
            <a:spLocks noGrp="1"/>
          </p:cNvSpPr>
          <p:nvPr>
            <p:ph type="ftr" sz="quarter" idx="11"/>
          </p:nvPr>
        </p:nvSpPr>
        <p:spPr/>
        <p:txBody>
          <a:bodyPr/>
          <a:lstStyle/>
          <a:p>
            <a:r>
              <a:rPr lang="en-US" dirty="0"/>
              <a:t>G</a:t>
            </a:r>
            <a:r>
              <a:rPr lang="sr-Latn-BA" dirty="0"/>
              <a:t>rafovi</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
        <p:nvSpPr>
          <p:cNvPr id="6" name="Text Placeholder 5"/>
          <p:cNvSpPr>
            <a:spLocks noGrp="1"/>
          </p:cNvSpPr>
          <p:nvPr>
            <p:ph type="body" sz="quarter" idx="13"/>
          </p:nvPr>
        </p:nvSpPr>
        <p:spPr/>
        <p:txBody>
          <a:bodyPr/>
          <a:lstStyle/>
          <a:p>
            <a:r>
              <a:rPr lang="en-US" dirty="0"/>
              <a:t>A</a:t>
            </a:r>
            <a:r>
              <a:rPr lang="sr-Latn-BA" dirty="0"/>
              <a:t>1</a:t>
            </a:r>
            <a:r>
              <a:rPr lang="en-US" dirty="0"/>
              <a:t>3</a:t>
            </a:r>
          </a:p>
        </p:txBody>
      </p:sp>
      <p:sp>
        <p:nvSpPr>
          <p:cNvPr id="9" name="Rectangle 8"/>
          <p:cNvSpPr/>
          <p:nvPr/>
        </p:nvSpPr>
        <p:spPr>
          <a:xfrm>
            <a:off x="182880" y="1097280"/>
            <a:ext cx="8778240" cy="1200329"/>
          </a:xfrm>
          <a:prstGeom prst="rect">
            <a:avLst/>
          </a:prstGeom>
        </p:spPr>
        <p:txBody>
          <a:bodyPr wrap="square">
            <a:spAutoFit/>
          </a:bodyPr>
          <a:lstStyle/>
          <a:p>
            <a:r>
              <a:rPr lang="sr-Latn-BA" b="1" dirty="0">
                <a:solidFill>
                  <a:schemeClr val="tx2">
                    <a:lumMod val="75000"/>
                  </a:schemeClr>
                </a:solidFill>
              </a:rPr>
              <a:t>Napisati program koji omogućava obilazak grafa po dubini (DFS) pri čemu je potrebno ispisivati informacioni sadržaj čvorova grafa. Potrebno je koristiti matričnu reprezentaciju grafa. Informacioni sadržaj čvora je znakovni podatak. Dodatno, realizovati funkciju koja ispisuje matricu susjednosti grafa.</a:t>
            </a:r>
          </a:p>
        </p:txBody>
      </p:sp>
      <p:sp>
        <p:nvSpPr>
          <p:cNvPr id="10" name="Rectangle 9"/>
          <p:cNvSpPr/>
          <p:nvPr/>
        </p:nvSpPr>
        <p:spPr>
          <a:xfrm>
            <a:off x="365755" y="2300652"/>
            <a:ext cx="4129435" cy="3970318"/>
          </a:xfrm>
          <a:prstGeom prst="rect">
            <a:avLst/>
          </a:prstGeom>
        </p:spPr>
        <p:txBody>
          <a:bodyPr wrap="square">
            <a:spAutoFit/>
          </a:bodyPr>
          <a:lstStyle/>
          <a:p>
            <a:r>
              <a:rPr lang="en-US" sz="1400" b="1" dirty="0">
                <a:solidFill>
                  <a:srgbClr val="0000FF"/>
                </a:solidFill>
                <a:highlight>
                  <a:srgbClr val="FFFFFF"/>
                </a:highlight>
                <a:latin typeface="Consolas"/>
              </a:rPr>
              <a:t>#include</a:t>
            </a:r>
            <a:r>
              <a:rPr lang="en-US" sz="1400" b="1" dirty="0">
                <a:solidFill>
                  <a:srgbClr val="000000"/>
                </a:solidFill>
                <a:highlight>
                  <a:srgbClr val="FFFFFF"/>
                </a:highlight>
                <a:latin typeface="Consolas"/>
              </a:rPr>
              <a:t> </a:t>
            </a:r>
            <a:r>
              <a:rPr lang="en-US" sz="1400" b="1" dirty="0">
                <a:solidFill>
                  <a:srgbClr val="A31515"/>
                </a:solidFill>
                <a:highlight>
                  <a:srgbClr val="FFFFFF"/>
                </a:highlight>
                <a:latin typeface="Consolas"/>
              </a:rPr>
              <a:t>&lt;</a:t>
            </a:r>
            <a:r>
              <a:rPr lang="en-US" sz="1400" b="1" dirty="0" err="1">
                <a:solidFill>
                  <a:srgbClr val="A31515"/>
                </a:solidFill>
                <a:highlight>
                  <a:srgbClr val="FFFFFF"/>
                </a:highlight>
                <a:latin typeface="Consolas"/>
              </a:rPr>
              <a:t>stdio.h</a:t>
            </a:r>
            <a:r>
              <a:rPr lang="en-US" sz="1400" b="1" dirty="0">
                <a:solidFill>
                  <a:srgbClr val="A31515"/>
                </a:solidFill>
                <a:highlight>
                  <a:srgbClr val="FFFFFF"/>
                </a:highlight>
                <a:latin typeface="Consolas"/>
              </a:rPr>
              <a:t>&gt;</a:t>
            </a:r>
            <a:endParaRPr lang="en-US" sz="1400" b="1" dirty="0">
              <a:solidFill>
                <a:srgbClr val="000000"/>
              </a:solidFill>
              <a:highlight>
                <a:srgbClr val="FFFFFF"/>
              </a:highlight>
              <a:latin typeface="Consolas"/>
            </a:endParaRPr>
          </a:p>
          <a:p>
            <a:r>
              <a:rPr lang="en-US" sz="1400" b="1" dirty="0">
                <a:solidFill>
                  <a:srgbClr val="0000FF"/>
                </a:solidFill>
                <a:highlight>
                  <a:srgbClr val="FFFFFF"/>
                </a:highlight>
                <a:latin typeface="Consolas"/>
              </a:rPr>
              <a:t>#</a:t>
            </a:r>
            <a:r>
              <a:rPr lang="sr-Latn-BA" sz="1400" b="1" dirty="0">
                <a:solidFill>
                  <a:srgbClr val="0000FF"/>
                </a:solidFill>
                <a:highlight>
                  <a:srgbClr val="FFFFFF"/>
                </a:highlight>
                <a:latin typeface="Consolas"/>
              </a:rPr>
              <a:t>define</a:t>
            </a:r>
            <a:r>
              <a:rPr lang="en-US" sz="1400" b="1" dirty="0">
                <a:solidFill>
                  <a:srgbClr val="000000"/>
                </a:solidFill>
                <a:highlight>
                  <a:srgbClr val="FFFFFF"/>
                </a:highlight>
                <a:latin typeface="Consolas"/>
              </a:rPr>
              <a:t> </a:t>
            </a:r>
            <a:r>
              <a:rPr lang="sr-Latn-BA" sz="1400" b="1" dirty="0">
                <a:solidFill>
                  <a:srgbClr val="6F008A"/>
                </a:solidFill>
                <a:highlight>
                  <a:srgbClr val="FFFFFF"/>
                </a:highlight>
                <a:latin typeface="Consolas"/>
              </a:rPr>
              <a:t>MAX</a:t>
            </a:r>
            <a:r>
              <a:rPr lang="sr-Latn-BA" sz="1400" b="1" dirty="0">
                <a:solidFill>
                  <a:srgbClr val="A31515"/>
                </a:solidFill>
                <a:highlight>
                  <a:srgbClr val="FFFFFF"/>
                </a:highlight>
                <a:latin typeface="Consolas"/>
              </a:rPr>
              <a:t> </a:t>
            </a:r>
            <a:r>
              <a:rPr lang="sr-Latn-BA" sz="1400" b="1" dirty="0">
                <a:solidFill>
                  <a:srgbClr val="000000"/>
                </a:solidFill>
                <a:highlight>
                  <a:srgbClr val="FFFFFF"/>
                </a:highlight>
                <a:latin typeface="Consolas"/>
              </a:rPr>
              <a:t>10</a:t>
            </a:r>
            <a:endParaRPr lang="en-US" sz="1400" b="1" dirty="0">
              <a:solidFill>
                <a:srgbClr val="000000"/>
              </a:solidFill>
              <a:highlight>
                <a:srgbClr val="FFFFFF"/>
              </a:highlight>
              <a:latin typeface="Consolas"/>
            </a:endParaRPr>
          </a:p>
          <a:p>
            <a:endParaRPr lang="en-US" sz="1400" b="1" dirty="0">
              <a:solidFill>
                <a:srgbClr val="A31515"/>
              </a:solidFill>
              <a:highlight>
                <a:srgbClr val="FFFFFF"/>
              </a:highlight>
              <a:latin typeface="Consolas"/>
            </a:endParaRPr>
          </a:p>
          <a:p>
            <a:r>
              <a:rPr lang="sr-Latn-BA" sz="1400" b="1" dirty="0">
                <a:solidFill>
                  <a:srgbClr val="0000FF"/>
                </a:solidFill>
                <a:highlight>
                  <a:srgbClr val="FFFFFF"/>
                </a:highlight>
                <a:latin typeface="Consolas"/>
              </a:rPr>
              <a:t>typedef</a:t>
            </a:r>
            <a:r>
              <a:rPr lang="sr-Latn-BA" sz="1400" b="1" dirty="0">
                <a:solidFill>
                  <a:srgbClr val="000000"/>
                </a:solidFill>
                <a:highlight>
                  <a:srgbClr val="FFFFFF"/>
                </a:highlight>
                <a:latin typeface="Consolas"/>
              </a:rPr>
              <a:t> </a:t>
            </a:r>
            <a:r>
              <a:rPr lang="sr-Latn-BA" sz="1400" b="1" dirty="0">
                <a:solidFill>
                  <a:srgbClr val="0000FF"/>
                </a:solidFill>
                <a:highlight>
                  <a:srgbClr val="FFFFFF"/>
                </a:highlight>
                <a:latin typeface="Consolas"/>
              </a:rPr>
              <a:t>struct</a:t>
            </a:r>
            <a:r>
              <a:rPr lang="sr-Latn-BA" sz="1400" b="1" dirty="0">
                <a:solidFill>
                  <a:srgbClr val="000000"/>
                </a:solidFill>
                <a:highlight>
                  <a:srgbClr val="FFFFFF"/>
                </a:highlight>
                <a:latin typeface="Consolas"/>
              </a:rPr>
              <a:t> </a:t>
            </a:r>
            <a:r>
              <a:rPr lang="sr-Latn-BA" sz="1400" b="1" dirty="0">
                <a:solidFill>
                  <a:srgbClr val="2B91AF"/>
                </a:solidFill>
                <a:highlight>
                  <a:srgbClr val="FFFFFF"/>
                </a:highlight>
                <a:latin typeface="Consolas"/>
              </a:rPr>
              <a:t>g</a:t>
            </a:r>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int</a:t>
            </a:r>
            <a:r>
              <a:rPr lang="sr-Latn-BA" sz="1400" b="1" dirty="0">
                <a:solidFill>
                  <a:srgbClr val="000000"/>
                </a:solidFill>
                <a:highlight>
                  <a:srgbClr val="FFFFFF"/>
                </a:highlight>
                <a:latin typeface="Consolas"/>
              </a:rPr>
              <a:t> n;</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char</a:t>
            </a:r>
            <a:r>
              <a:rPr lang="sr-Latn-BA" sz="1400" b="1" dirty="0">
                <a:solidFill>
                  <a:srgbClr val="000000"/>
                </a:solidFill>
                <a:highlight>
                  <a:srgbClr val="FFFFFF"/>
                </a:highlight>
                <a:latin typeface="Consolas"/>
              </a:rPr>
              <a:t> nodes[</a:t>
            </a:r>
            <a:r>
              <a:rPr lang="sr-Latn-BA" sz="1400" b="1" dirty="0">
                <a:solidFill>
                  <a:srgbClr val="6F008A"/>
                </a:solidFill>
                <a:highlight>
                  <a:srgbClr val="FFFFFF"/>
                </a:highlight>
                <a:latin typeface="Consolas"/>
              </a:rPr>
              <a:t>MAX</a:t>
            </a:r>
            <a:r>
              <a:rPr lang="sr-Latn-BA" sz="1400" b="1" dirty="0">
                <a:solidFill>
                  <a:srgbClr val="000000"/>
                </a:solidFill>
                <a:highlight>
                  <a:srgbClr val="FFFFFF"/>
                </a:highlight>
                <a:latin typeface="Consolas"/>
              </a:rPr>
              <a:t>];</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int</a:t>
            </a:r>
            <a:r>
              <a:rPr lang="sr-Latn-BA" sz="1400" b="1" dirty="0">
                <a:solidFill>
                  <a:srgbClr val="000000"/>
                </a:solidFill>
                <a:highlight>
                  <a:srgbClr val="FFFFFF"/>
                </a:highlight>
                <a:latin typeface="Consolas"/>
              </a:rPr>
              <a:t> ms[</a:t>
            </a:r>
            <a:r>
              <a:rPr lang="sr-Latn-BA" sz="1400" b="1" dirty="0">
                <a:solidFill>
                  <a:srgbClr val="6F008A"/>
                </a:solidFill>
                <a:highlight>
                  <a:srgbClr val="FFFFFF"/>
                </a:highlight>
                <a:latin typeface="Consolas"/>
              </a:rPr>
              <a:t>MAX</a:t>
            </a:r>
            <a:r>
              <a:rPr lang="sr-Latn-BA" sz="1400" b="1" dirty="0">
                <a:solidFill>
                  <a:srgbClr val="000000"/>
                </a:solidFill>
                <a:highlight>
                  <a:srgbClr val="FFFFFF"/>
                </a:highlight>
                <a:latin typeface="Consolas"/>
              </a:rPr>
              <a:t>][</a:t>
            </a:r>
            <a:r>
              <a:rPr lang="sr-Latn-BA" sz="1400" b="1" dirty="0">
                <a:solidFill>
                  <a:srgbClr val="6F008A"/>
                </a:solidFill>
                <a:highlight>
                  <a:srgbClr val="FFFFFF"/>
                </a:highlight>
                <a:latin typeface="Consolas"/>
              </a:rPr>
              <a:t>MAX</a:t>
            </a:r>
            <a:r>
              <a:rPr lang="sr-Latn-BA" sz="1400" b="1" dirty="0">
                <a:solidFill>
                  <a:srgbClr val="000000"/>
                </a:solidFill>
                <a:highlight>
                  <a:srgbClr val="FFFFFF"/>
                </a:highlight>
                <a:latin typeface="Consolas"/>
              </a:rPr>
              <a:t>];</a:t>
            </a:r>
          </a:p>
          <a:p>
            <a:r>
              <a:rPr lang="sr-Latn-BA" sz="1400" b="1" dirty="0">
                <a:solidFill>
                  <a:srgbClr val="000000"/>
                </a:solidFill>
                <a:highlight>
                  <a:srgbClr val="FFFFFF"/>
                </a:highlight>
                <a:latin typeface="Consolas"/>
              </a:rPr>
              <a:t>} </a:t>
            </a:r>
            <a:r>
              <a:rPr lang="sr-Latn-BA" sz="1400" b="1" dirty="0">
                <a:solidFill>
                  <a:srgbClr val="2B91AF"/>
                </a:solidFill>
                <a:highlight>
                  <a:srgbClr val="FFFFFF"/>
                </a:highlight>
                <a:latin typeface="Consolas"/>
              </a:rPr>
              <a:t>GRAF</a:t>
            </a:r>
            <a:r>
              <a:rPr lang="sr-Latn-BA" sz="1400" b="1" dirty="0">
                <a:solidFill>
                  <a:srgbClr val="000000"/>
                </a:solidFill>
                <a:highlight>
                  <a:srgbClr val="FFFFFF"/>
                </a:highlight>
                <a:latin typeface="Consolas"/>
              </a:rPr>
              <a:t>;</a:t>
            </a:r>
            <a:endParaRPr lang="en-US" sz="1400" b="1" dirty="0">
              <a:solidFill>
                <a:srgbClr val="000000"/>
              </a:solidFill>
              <a:highlight>
                <a:srgbClr val="FFFFFF"/>
              </a:highlight>
              <a:latin typeface="Consolas"/>
            </a:endParaRPr>
          </a:p>
          <a:p>
            <a:endParaRPr lang="en-US" sz="1400" b="1" dirty="0">
              <a:solidFill>
                <a:srgbClr val="000000"/>
              </a:solidFill>
              <a:highlight>
                <a:srgbClr val="FFFFFF"/>
              </a:highlight>
              <a:latin typeface="Consolas"/>
            </a:endParaRPr>
          </a:p>
          <a:p>
            <a:r>
              <a:rPr lang="sr-Latn-BA" sz="1400" b="1" dirty="0">
                <a:solidFill>
                  <a:srgbClr val="0000FF"/>
                </a:solidFill>
                <a:highlight>
                  <a:srgbClr val="FFFFFF"/>
                </a:highlight>
                <a:latin typeface="Consolas"/>
              </a:rPr>
              <a:t>void</a:t>
            </a:r>
            <a:r>
              <a:rPr lang="sr-Latn-BA" sz="1400" b="1" dirty="0">
                <a:solidFill>
                  <a:srgbClr val="000000"/>
                </a:solidFill>
                <a:highlight>
                  <a:srgbClr val="FFFFFF"/>
                </a:highlight>
                <a:latin typeface="Consolas"/>
              </a:rPr>
              <a:t> pisi_ms(</a:t>
            </a:r>
            <a:r>
              <a:rPr lang="sr-Latn-BA" sz="1400" b="1" dirty="0">
                <a:solidFill>
                  <a:srgbClr val="2B91AF"/>
                </a:solidFill>
                <a:highlight>
                  <a:srgbClr val="FFFFFF"/>
                </a:highlight>
                <a:latin typeface="Consolas"/>
              </a:rPr>
              <a:t>GRAF</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g</a:t>
            </a:r>
            <a:r>
              <a:rPr lang="sr-Latn-BA" sz="1400" b="1" dirty="0">
                <a:solidFill>
                  <a:srgbClr val="000000"/>
                </a:solidFill>
                <a:highlight>
                  <a:srgbClr val="FFFFFF"/>
                </a:highlight>
                <a:latin typeface="Consolas"/>
              </a:rPr>
              <a:t>)</a:t>
            </a:r>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printf(</a:t>
            </a:r>
            <a:r>
              <a:rPr lang="sr-Latn-BA" sz="1400" b="1" dirty="0">
                <a:solidFill>
                  <a:srgbClr val="A31515"/>
                </a:solidFill>
                <a:highlight>
                  <a:srgbClr val="FFFFFF"/>
                </a:highlight>
                <a:latin typeface="Consolas"/>
              </a:rPr>
              <a:t>"Matrica susjednosti:\n"</a:t>
            </a:r>
            <a:r>
              <a:rPr lang="sr-Latn-BA" sz="1400" b="1" dirty="0">
                <a:solidFill>
                  <a:srgbClr val="000000"/>
                </a:solidFill>
                <a:highlight>
                  <a:srgbClr val="FFFFFF"/>
                </a:highlight>
                <a:latin typeface="Consolas"/>
              </a:rPr>
              <a:t>);</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int</a:t>
            </a:r>
            <a:r>
              <a:rPr lang="sr-Latn-BA" sz="1400" b="1" dirty="0">
                <a:solidFill>
                  <a:srgbClr val="000000"/>
                </a:solidFill>
                <a:highlight>
                  <a:srgbClr val="FFFFFF"/>
                </a:highlight>
                <a:latin typeface="Consolas"/>
              </a:rPr>
              <a:t> i, j;</a:t>
            </a:r>
          </a:p>
          <a:p>
            <a:r>
              <a:rPr lang="nn-NO" sz="1400" b="1" dirty="0">
                <a:solidFill>
                  <a:srgbClr val="0000FF"/>
                </a:solidFill>
                <a:highlight>
                  <a:srgbClr val="FFFFFF"/>
                </a:highlight>
                <a:latin typeface="Consolas"/>
              </a:rPr>
              <a:t>  for</a:t>
            </a:r>
            <a:r>
              <a:rPr lang="nn-NO" sz="1400" b="1" dirty="0">
                <a:solidFill>
                  <a:srgbClr val="000000"/>
                </a:solidFill>
                <a:highlight>
                  <a:srgbClr val="FFFFFF"/>
                </a:highlight>
                <a:latin typeface="Consolas"/>
              </a:rPr>
              <a:t> (i = 0; i&lt;</a:t>
            </a:r>
            <a:r>
              <a:rPr lang="nn-NO" sz="1400" b="1" dirty="0">
                <a:solidFill>
                  <a:srgbClr val="808080"/>
                </a:solidFill>
                <a:highlight>
                  <a:srgbClr val="FFFFFF"/>
                </a:highlight>
                <a:latin typeface="Consolas"/>
              </a:rPr>
              <a:t>g</a:t>
            </a:r>
            <a:r>
              <a:rPr lang="nn-NO" sz="1400" b="1" dirty="0">
                <a:solidFill>
                  <a:srgbClr val="000000"/>
                </a:solidFill>
                <a:highlight>
                  <a:srgbClr val="FFFFFF"/>
                </a:highlight>
                <a:latin typeface="Consolas"/>
              </a:rPr>
              <a:t>-&gt;n; i++) </a:t>
            </a:r>
            <a:r>
              <a:rPr lang="sr-Latn-BA" sz="1400" b="1" dirty="0">
                <a:solidFill>
                  <a:srgbClr val="000000"/>
                </a:solidFill>
                <a:highlight>
                  <a:srgbClr val="FFFFFF"/>
                </a:highlight>
                <a:latin typeface="Consolas"/>
              </a:rPr>
              <a:t>{</a:t>
            </a:r>
          </a:p>
          <a:p>
            <a:r>
              <a:rPr lang="da-DK" sz="1400" b="1" dirty="0">
                <a:solidFill>
                  <a:srgbClr val="0000FF"/>
                </a:solidFill>
                <a:highlight>
                  <a:srgbClr val="FFFFFF"/>
                </a:highlight>
                <a:latin typeface="Consolas"/>
              </a:rPr>
              <a:t>    for</a:t>
            </a:r>
            <a:r>
              <a:rPr lang="da-DK" sz="1400" b="1" dirty="0">
                <a:solidFill>
                  <a:srgbClr val="000000"/>
                </a:solidFill>
                <a:highlight>
                  <a:srgbClr val="FFFFFF"/>
                </a:highlight>
                <a:latin typeface="Consolas"/>
              </a:rPr>
              <a:t> (j = 0; j&lt;</a:t>
            </a:r>
            <a:r>
              <a:rPr lang="da-DK" sz="1400" b="1" dirty="0">
                <a:solidFill>
                  <a:srgbClr val="808080"/>
                </a:solidFill>
                <a:highlight>
                  <a:srgbClr val="FFFFFF"/>
                </a:highlight>
                <a:latin typeface="Consolas"/>
              </a:rPr>
              <a:t>g</a:t>
            </a:r>
            <a:r>
              <a:rPr lang="da-DK" sz="1400" b="1" dirty="0">
                <a:solidFill>
                  <a:srgbClr val="000000"/>
                </a:solidFill>
                <a:highlight>
                  <a:srgbClr val="FFFFFF"/>
                </a:highlight>
                <a:latin typeface="Consolas"/>
              </a:rPr>
              <a:t>-&gt;n; j++)</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printf(</a:t>
            </a:r>
            <a:r>
              <a:rPr lang="sr-Latn-BA" sz="1400" b="1" dirty="0">
                <a:solidFill>
                  <a:srgbClr val="A31515"/>
                </a:solidFill>
                <a:highlight>
                  <a:srgbClr val="FFFFFF"/>
                </a:highlight>
                <a:latin typeface="Consolas"/>
              </a:rPr>
              <a:t>"%d "</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g</a:t>
            </a:r>
            <a:r>
              <a:rPr lang="sr-Latn-BA" sz="1400" b="1" dirty="0">
                <a:solidFill>
                  <a:srgbClr val="000000"/>
                </a:solidFill>
                <a:highlight>
                  <a:srgbClr val="FFFFFF"/>
                </a:highlight>
                <a:latin typeface="Consolas"/>
              </a:rPr>
              <a:t>-&gt;ms[i][j]);</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printf(</a:t>
            </a:r>
            <a:r>
              <a:rPr lang="sr-Latn-BA" sz="1400" b="1" dirty="0">
                <a:solidFill>
                  <a:srgbClr val="A31515"/>
                </a:solidFill>
                <a:highlight>
                  <a:srgbClr val="FFFFFF"/>
                </a:highlight>
                <a:latin typeface="Consolas"/>
              </a:rPr>
              <a:t>"\n"</a:t>
            </a:r>
            <a:r>
              <a:rPr lang="sr-Latn-BA" sz="1400" b="1" dirty="0">
                <a:solidFill>
                  <a:srgbClr val="000000"/>
                </a:solidFill>
                <a:highlight>
                  <a:srgbClr val="FFFFFF"/>
                </a:highlight>
                <a:latin typeface="Consolas"/>
              </a:rPr>
              <a: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sr-Latn-BA" sz="1400" b="1" dirty="0">
                <a:solidFill>
                  <a:srgbClr val="000000"/>
                </a:solidFill>
                <a:highlight>
                  <a:srgbClr val="FFFFFF"/>
                </a:highlight>
                <a:latin typeface="Consolas"/>
              </a:rPr>
              <a:t>}</a:t>
            </a:r>
            <a:endParaRPr lang="en-US" sz="1400" b="1" dirty="0">
              <a:solidFill>
                <a:srgbClr val="000000"/>
              </a:solidFill>
              <a:highlight>
                <a:srgbClr val="FFFFFF"/>
              </a:highlight>
              <a:latin typeface="Consolas"/>
            </a:endParaRPr>
          </a:p>
        </p:txBody>
      </p:sp>
      <p:sp>
        <p:nvSpPr>
          <p:cNvPr id="8" name="Rectangle 7"/>
          <p:cNvSpPr/>
          <p:nvPr/>
        </p:nvSpPr>
        <p:spPr>
          <a:xfrm>
            <a:off x="4370830" y="2287544"/>
            <a:ext cx="4540935" cy="2677656"/>
          </a:xfrm>
          <a:prstGeom prst="rect">
            <a:avLst/>
          </a:prstGeom>
        </p:spPr>
        <p:txBody>
          <a:bodyPr wrap="square">
            <a:spAutoFit/>
          </a:bodyPr>
          <a:lstStyle/>
          <a:p>
            <a:r>
              <a:rPr lang="sr-Latn-BA" sz="1400" b="1" dirty="0">
                <a:solidFill>
                  <a:srgbClr val="0000FF"/>
                </a:solidFill>
                <a:highlight>
                  <a:srgbClr val="FFFFFF"/>
                </a:highlight>
                <a:latin typeface="Consolas"/>
              </a:rPr>
              <a:t>void</a:t>
            </a:r>
            <a:r>
              <a:rPr lang="sr-Latn-BA" sz="1400" b="1" dirty="0">
                <a:solidFill>
                  <a:srgbClr val="000000"/>
                </a:solidFill>
                <a:highlight>
                  <a:srgbClr val="FFFFFF"/>
                </a:highlight>
                <a:latin typeface="Consolas"/>
              </a:rPr>
              <a:t> dfs(</a:t>
            </a:r>
            <a:r>
              <a:rPr lang="sr-Latn-BA" sz="1400" b="1" dirty="0">
                <a:solidFill>
                  <a:srgbClr val="2B91AF"/>
                </a:solidFill>
                <a:highlight>
                  <a:srgbClr val="FFFFFF"/>
                </a:highlight>
                <a:latin typeface="Consolas"/>
              </a:rPr>
              <a:t>GRAF</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g</a:t>
            </a:r>
            <a:r>
              <a:rPr lang="sr-Latn-BA" sz="1400" b="1" dirty="0">
                <a:solidFill>
                  <a:srgbClr val="000000"/>
                </a:solidFill>
                <a:highlight>
                  <a:srgbClr val="FFFFFF"/>
                </a:highlight>
                <a:latin typeface="Consolas"/>
              </a:rPr>
              <a:t>)</a:t>
            </a:r>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int</a:t>
            </a:r>
            <a:r>
              <a:rPr lang="sr-Latn-BA" sz="1400" b="1" dirty="0">
                <a:solidFill>
                  <a:srgbClr val="000000"/>
                </a:solidFill>
                <a:highlight>
                  <a:srgbClr val="FFFFFF"/>
                </a:highlight>
                <a:latin typeface="Consolas"/>
              </a:rPr>
              <a:t> visit[</a:t>
            </a:r>
            <a:r>
              <a:rPr lang="sr-Latn-BA" sz="1400" b="1" dirty="0">
                <a:solidFill>
                  <a:srgbClr val="6F008A"/>
                </a:solidFill>
                <a:highlight>
                  <a:srgbClr val="FFFFFF"/>
                </a:highlight>
                <a:latin typeface="Consolas"/>
              </a:rPr>
              <a:t>MAX</a:t>
            </a:r>
            <a:r>
              <a:rPr lang="sr-Latn-BA" sz="1400" b="1" dirty="0">
                <a:solidFill>
                  <a:srgbClr val="000000"/>
                </a:solidFill>
                <a:highlight>
                  <a:srgbClr val="FFFFFF"/>
                </a:highlight>
                <a:latin typeface="Consolas"/>
              </a:rPr>
              <a:t>] = {};</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void</a:t>
            </a:r>
            <a:r>
              <a:rPr lang="sr-Latn-BA" sz="1400" b="1" dirty="0">
                <a:solidFill>
                  <a:srgbClr val="000000"/>
                </a:solidFill>
                <a:highlight>
                  <a:srgbClr val="FFFFFF"/>
                </a:highlight>
                <a:latin typeface="Consolas"/>
              </a:rPr>
              <a:t> dfs_visit(</a:t>
            </a:r>
            <a:r>
              <a:rPr lang="sr-Latn-BA" sz="1400" b="1" dirty="0">
                <a:solidFill>
                  <a:srgbClr val="0000FF"/>
                </a:solidFill>
                <a:highlight>
                  <a:srgbClr val="FFFFFF"/>
                </a:highlight>
                <a:latin typeface="Consolas"/>
              </a:rPr>
              <a:t>int</a:t>
            </a:r>
            <a:r>
              <a:rPr lang="sr-Latn-BA" sz="1400" b="1" dirty="0">
                <a:solidFill>
                  <a:srgbClr val="000000"/>
                </a:solidFill>
                <a:highlight>
                  <a:srgbClr val="FFFFFF"/>
                </a:highlight>
                <a:latin typeface="Consolas"/>
              </a:rPr>
              <a:t> u)</a:t>
            </a:r>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int</a:t>
            </a:r>
            <a:r>
              <a:rPr lang="sr-Latn-BA" sz="1400" b="1" dirty="0">
                <a:solidFill>
                  <a:srgbClr val="000000"/>
                </a:solidFill>
                <a:highlight>
                  <a:srgbClr val="FFFFFF"/>
                </a:highlight>
                <a:latin typeface="Consolas"/>
              </a:rPr>
              <a:t> v;</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printf(</a:t>
            </a:r>
            <a:r>
              <a:rPr lang="sr-Latn-BA" sz="1400" b="1" dirty="0">
                <a:solidFill>
                  <a:srgbClr val="A31515"/>
                </a:solidFill>
                <a:highlight>
                  <a:srgbClr val="FFFFFF"/>
                </a:highlight>
                <a:latin typeface="Consolas"/>
              </a:rPr>
              <a:t>"%c"</a:t>
            </a:r>
            <a:r>
              <a:rPr lang="sr-Latn-BA" sz="1400" b="1" dirty="0">
                <a:solidFill>
                  <a:srgbClr val="000000"/>
                </a:solidFill>
                <a:highlight>
                  <a:srgbClr val="FFFFFF"/>
                </a:highlight>
                <a:latin typeface="Consolas"/>
              </a:rPr>
              <a:t>, g-&gt;nodes[u]);</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visit[u] = 1;</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for</a:t>
            </a:r>
            <a:r>
              <a:rPr lang="sr-Latn-BA" sz="1400" b="1" dirty="0">
                <a:solidFill>
                  <a:srgbClr val="000000"/>
                </a:solidFill>
                <a:highlight>
                  <a:srgbClr val="FFFFFF"/>
                </a:highlight>
                <a:latin typeface="Consolas"/>
              </a:rPr>
              <a:t> (v = 0; v&lt;g-&gt;n; v++)</a:t>
            </a:r>
          </a:p>
          <a:p>
            <a:r>
              <a:rPr lang="en-US" sz="1400" b="1" dirty="0">
                <a:solidFill>
                  <a:srgbClr val="0000FF"/>
                </a:solidFill>
                <a:highlight>
                  <a:srgbClr val="FFFFFF"/>
                </a:highlight>
                <a:latin typeface="Consolas"/>
              </a:rPr>
              <a:t>      if</a:t>
            </a:r>
            <a:r>
              <a:rPr lang="en-US" sz="1400" b="1" dirty="0">
                <a:solidFill>
                  <a:srgbClr val="000000"/>
                </a:solidFill>
                <a:highlight>
                  <a:srgbClr val="FFFFFF"/>
                </a:highlight>
                <a:latin typeface="Consolas"/>
              </a:rPr>
              <a:t> (g-&gt;ms[u][v] &amp;&amp; !visit[v])</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dfs_visit(v);</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dfs_visit(0);</a:t>
            </a:r>
          </a:p>
          <a:p>
            <a:r>
              <a:rPr lang="sr-Latn-BA" sz="1400" b="1" dirty="0">
                <a:solidFill>
                  <a:srgbClr val="000000"/>
                </a:solidFill>
                <a:highlight>
                  <a:srgbClr val="FFFFFF"/>
                </a:highlight>
                <a:latin typeface="Consola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GRAFOVI</a:t>
            </a:r>
          </a:p>
        </p:txBody>
      </p:sp>
      <p:sp>
        <p:nvSpPr>
          <p:cNvPr id="4" name="Footer Placeholder 3"/>
          <p:cNvSpPr>
            <a:spLocks noGrp="1"/>
          </p:cNvSpPr>
          <p:nvPr>
            <p:ph type="ftr" sz="quarter" idx="11"/>
          </p:nvPr>
        </p:nvSpPr>
        <p:spPr/>
        <p:txBody>
          <a:bodyPr/>
          <a:lstStyle/>
          <a:p>
            <a:r>
              <a:rPr lang="en-US" dirty="0"/>
              <a:t>G</a:t>
            </a:r>
            <a:r>
              <a:rPr lang="sr-Latn-BA" dirty="0"/>
              <a:t>rafovi</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6" name="Text Placeholder 5"/>
          <p:cNvSpPr>
            <a:spLocks noGrp="1"/>
          </p:cNvSpPr>
          <p:nvPr>
            <p:ph type="body" sz="quarter" idx="13"/>
          </p:nvPr>
        </p:nvSpPr>
        <p:spPr/>
        <p:txBody>
          <a:bodyPr/>
          <a:lstStyle/>
          <a:p>
            <a:r>
              <a:rPr lang="en-US" dirty="0"/>
              <a:t>A</a:t>
            </a:r>
            <a:r>
              <a:rPr lang="sr-Latn-BA" dirty="0"/>
              <a:t>1</a:t>
            </a:r>
            <a:r>
              <a:rPr lang="en-US" dirty="0"/>
              <a:t>3</a:t>
            </a:r>
          </a:p>
        </p:txBody>
      </p:sp>
      <p:sp>
        <p:nvSpPr>
          <p:cNvPr id="8" name="Rectangle 7"/>
          <p:cNvSpPr/>
          <p:nvPr/>
        </p:nvSpPr>
        <p:spPr>
          <a:xfrm>
            <a:off x="365756" y="1084801"/>
            <a:ext cx="8686800" cy="2893100"/>
          </a:xfrm>
          <a:prstGeom prst="rect">
            <a:avLst/>
          </a:prstGeom>
        </p:spPr>
        <p:txBody>
          <a:bodyPr wrap="square">
            <a:spAutoFit/>
          </a:bodyPr>
          <a:lstStyle/>
          <a:p>
            <a:r>
              <a:rPr lang="sr-Latn-BA" sz="1400" b="1" dirty="0">
                <a:solidFill>
                  <a:srgbClr val="0000FF"/>
                </a:solidFill>
                <a:highlight>
                  <a:srgbClr val="FFFFFF"/>
                </a:highlight>
                <a:latin typeface="Consolas"/>
              </a:rPr>
              <a:t>int</a:t>
            </a:r>
            <a:r>
              <a:rPr lang="sr-Latn-BA" sz="1400" b="1" dirty="0">
                <a:solidFill>
                  <a:srgbClr val="000000"/>
                </a:solidFill>
                <a:highlight>
                  <a:srgbClr val="FFFFFF"/>
                </a:highlight>
                <a:latin typeface="Consolas"/>
              </a:rPr>
              <a:t> main()</a:t>
            </a:r>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da-DK" sz="1400" b="1" dirty="0">
                <a:solidFill>
                  <a:srgbClr val="2B91AF"/>
                </a:solidFill>
                <a:highlight>
                  <a:srgbClr val="FFFFFF"/>
                </a:highlight>
                <a:latin typeface="Consolas"/>
              </a:rPr>
              <a:t>  GRAF</a:t>
            </a:r>
            <a:r>
              <a:rPr lang="da-DK" sz="1400" b="1" dirty="0">
                <a:solidFill>
                  <a:srgbClr val="000000"/>
                </a:solidFill>
                <a:highlight>
                  <a:srgbClr val="FFFFFF"/>
                </a:highlight>
                <a:latin typeface="Consolas"/>
              </a:rPr>
              <a:t> g = { 6, { </a:t>
            </a:r>
            <a:r>
              <a:rPr lang="da-DK" sz="1400" b="1" dirty="0">
                <a:solidFill>
                  <a:srgbClr val="A31515"/>
                </a:solidFill>
                <a:highlight>
                  <a:srgbClr val="FFFFFF"/>
                </a:highlight>
                <a:latin typeface="Consolas"/>
              </a:rPr>
              <a:t>'1'</a:t>
            </a:r>
            <a:r>
              <a:rPr lang="da-DK" sz="1400" b="1" dirty="0">
                <a:solidFill>
                  <a:srgbClr val="000000"/>
                </a:solidFill>
                <a:highlight>
                  <a:srgbClr val="FFFFFF"/>
                </a:highlight>
                <a:latin typeface="Consolas"/>
              </a:rPr>
              <a:t>, </a:t>
            </a:r>
            <a:r>
              <a:rPr lang="da-DK" sz="1400" b="1" dirty="0">
                <a:solidFill>
                  <a:srgbClr val="A31515"/>
                </a:solidFill>
                <a:highlight>
                  <a:srgbClr val="FFFFFF"/>
                </a:highlight>
                <a:latin typeface="Consolas"/>
              </a:rPr>
              <a:t>'2'</a:t>
            </a:r>
            <a:r>
              <a:rPr lang="da-DK" sz="1400" b="1" dirty="0">
                <a:solidFill>
                  <a:srgbClr val="000000"/>
                </a:solidFill>
                <a:highlight>
                  <a:srgbClr val="FFFFFF"/>
                </a:highlight>
                <a:latin typeface="Consolas"/>
              </a:rPr>
              <a:t>, </a:t>
            </a:r>
            <a:r>
              <a:rPr lang="da-DK" sz="1400" b="1" dirty="0">
                <a:solidFill>
                  <a:srgbClr val="A31515"/>
                </a:solidFill>
                <a:highlight>
                  <a:srgbClr val="FFFFFF"/>
                </a:highlight>
                <a:latin typeface="Consolas"/>
              </a:rPr>
              <a:t>'3'</a:t>
            </a:r>
            <a:r>
              <a:rPr lang="da-DK" sz="1400" b="1" dirty="0">
                <a:solidFill>
                  <a:srgbClr val="000000"/>
                </a:solidFill>
                <a:highlight>
                  <a:srgbClr val="FFFFFF"/>
                </a:highlight>
                <a:latin typeface="Consolas"/>
              </a:rPr>
              <a:t>, </a:t>
            </a:r>
            <a:r>
              <a:rPr lang="da-DK" sz="1400" b="1" dirty="0">
                <a:solidFill>
                  <a:srgbClr val="A31515"/>
                </a:solidFill>
                <a:highlight>
                  <a:srgbClr val="FFFFFF"/>
                </a:highlight>
                <a:latin typeface="Consolas"/>
              </a:rPr>
              <a:t>'4'</a:t>
            </a:r>
            <a:r>
              <a:rPr lang="da-DK" sz="1400" b="1" dirty="0">
                <a:solidFill>
                  <a:srgbClr val="000000"/>
                </a:solidFill>
                <a:highlight>
                  <a:srgbClr val="FFFFFF"/>
                </a:highlight>
                <a:latin typeface="Consolas"/>
              </a:rPr>
              <a:t>, </a:t>
            </a:r>
            <a:r>
              <a:rPr lang="da-DK" sz="1400" b="1" dirty="0">
                <a:solidFill>
                  <a:srgbClr val="A31515"/>
                </a:solidFill>
                <a:highlight>
                  <a:srgbClr val="FFFFFF"/>
                </a:highlight>
                <a:latin typeface="Consolas"/>
              </a:rPr>
              <a:t>'5'</a:t>
            </a:r>
            <a:r>
              <a:rPr lang="da-DK" sz="1400" b="1" dirty="0">
                <a:solidFill>
                  <a:srgbClr val="000000"/>
                </a:solidFill>
                <a:highlight>
                  <a:srgbClr val="FFFFFF"/>
                </a:highlight>
                <a:latin typeface="Consolas"/>
              </a:rPr>
              <a:t>, </a:t>
            </a:r>
            <a:r>
              <a:rPr lang="da-DK" sz="1400" b="1" dirty="0">
                <a:solidFill>
                  <a:srgbClr val="A31515"/>
                </a:solidFill>
                <a:highlight>
                  <a:srgbClr val="FFFFFF"/>
                </a:highlight>
                <a:latin typeface="Consolas"/>
              </a:rPr>
              <a:t>'6'</a:t>
            </a:r>
            <a:r>
              <a:rPr lang="da-DK" sz="1400" b="1" dirty="0">
                <a:solidFill>
                  <a:srgbClr val="000000"/>
                </a:solidFill>
                <a:highlight>
                  <a:srgbClr val="FFFFFF"/>
                </a:highlight>
                <a:latin typeface="Consolas"/>
              </a:rPr>
              <a:t> },</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 { 0, 1, 1, 1, 0, 0 }, </a:t>
            </a:r>
            <a:endParaRPr lang="en-US" sz="1400" b="1" dirty="0">
              <a:solidFill>
                <a:srgbClr val="000000"/>
              </a:solidFill>
              <a:highlight>
                <a:srgbClr val="FFFFFF"/>
              </a:highlight>
              <a:latin typeface="Consolas"/>
            </a:endParaRP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 1, 0, 0, 1, 0, 0 }, </a:t>
            </a:r>
            <a:endParaRPr lang="en-US" sz="1400" b="1" dirty="0">
              <a:solidFill>
                <a:srgbClr val="000000"/>
              </a:solidFill>
              <a:highlight>
                <a:srgbClr val="FFFFFF"/>
              </a:highlight>
              <a:latin typeface="Consolas"/>
            </a:endParaRP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 1, 0, 0, 1, 1, 0 },</a:t>
            </a:r>
            <a:r>
              <a:rPr lang="en-US" sz="1400" b="1" dirty="0">
                <a:solidFill>
                  <a:srgbClr val="000000"/>
                </a:solidFill>
                <a:highlight>
                  <a:srgbClr val="FFFFFF"/>
                </a:highlight>
                <a:latin typeface="Consolas"/>
              </a:rPr>
              <a:t> </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 1, 1, 1, 0, 1, 0 }, </a:t>
            </a:r>
            <a:endParaRPr lang="en-US" sz="1400" b="1" dirty="0">
              <a:solidFill>
                <a:srgbClr val="000000"/>
              </a:solidFill>
              <a:highlight>
                <a:srgbClr val="FFFFFF"/>
              </a:highlight>
              <a:latin typeface="Consolas"/>
            </a:endParaRP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 0, 0, 1, 1, 0, 1 }, </a:t>
            </a:r>
            <a:endParaRPr lang="en-US" sz="1400" b="1" dirty="0">
              <a:solidFill>
                <a:srgbClr val="000000"/>
              </a:solidFill>
              <a:highlight>
                <a:srgbClr val="FFFFFF"/>
              </a:highlight>
              <a:latin typeface="Consolas"/>
            </a:endParaRP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 0, 0, 0, 0, 1, 0 } } };</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pisi_ms(&amp;g);</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printf(</a:t>
            </a:r>
            <a:r>
              <a:rPr lang="sr-Latn-BA" sz="1400" b="1" dirty="0">
                <a:solidFill>
                  <a:srgbClr val="A31515"/>
                </a:solidFill>
                <a:highlight>
                  <a:srgbClr val="FFFFFF"/>
                </a:highlight>
                <a:latin typeface="Consolas"/>
              </a:rPr>
              <a:t>"</a:t>
            </a:r>
            <a:r>
              <a:rPr lang="en-US" sz="1400" b="1" dirty="0">
                <a:solidFill>
                  <a:srgbClr val="A31515"/>
                </a:solidFill>
                <a:highlight>
                  <a:srgbClr val="FFFFFF"/>
                </a:highlight>
                <a:latin typeface="Consolas"/>
              </a:rPr>
              <a:t>\n</a:t>
            </a:r>
            <a:r>
              <a:rPr lang="sr-Latn-BA" sz="1400" b="1" dirty="0">
                <a:solidFill>
                  <a:srgbClr val="A31515"/>
                </a:solidFill>
                <a:highlight>
                  <a:srgbClr val="FFFFFF"/>
                </a:highlight>
                <a:latin typeface="Consolas"/>
              </a:rPr>
              <a:t>DFS: "</a:t>
            </a:r>
            <a:r>
              <a:rPr lang="sr-Latn-BA" sz="1400" b="1" dirty="0">
                <a:solidFill>
                  <a:srgbClr val="000000"/>
                </a:solidFill>
                <a:highlight>
                  <a:srgbClr val="FFFFFF"/>
                </a:highlight>
                <a:latin typeface="Consolas"/>
              </a:rPr>
              <a: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dfs(&amp;g);</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return</a:t>
            </a:r>
            <a:r>
              <a:rPr lang="sr-Latn-BA" sz="1400" b="1" dirty="0">
                <a:solidFill>
                  <a:srgbClr val="000000"/>
                </a:solidFill>
                <a:highlight>
                  <a:srgbClr val="FFFFFF"/>
                </a:highlight>
                <a:latin typeface="Consolas"/>
              </a:rPr>
              <a:t> 0;</a:t>
            </a:r>
          </a:p>
          <a:p>
            <a:r>
              <a:rPr lang="sr-Latn-BA" sz="1400" b="1" dirty="0">
                <a:solidFill>
                  <a:srgbClr val="000000"/>
                </a:solidFill>
                <a:highlight>
                  <a:srgbClr val="FFFFFF"/>
                </a:highlight>
                <a:latin typeface="Consolas"/>
              </a:rPr>
              <a:t>}</a:t>
            </a:r>
          </a:p>
        </p:txBody>
      </p:sp>
      <p:sp>
        <p:nvSpPr>
          <p:cNvPr id="11" name="Rectangle 10"/>
          <p:cNvSpPr/>
          <p:nvPr/>
        </p:nvSpPr>
        <p:spPr>
          <a:xfrm>
            <a:off x="2843775" y="3774645"/>
            <a:ext cx="5223080" cy="2457920"/>
          </a:xfrm>
          <a:prstGeom prst="rect">
            <a:avLst/>
          </a:prstGeom>
          <a:solidFill>
            <a:schemeClr val="bg1"/>
          </a:solidFill>
          <a:ln w="76200" cmpd="thickThin">
            <a:solidFill>
              <a:schemeClr val="tx2"/>
            </a:solidFill>
            <a:miter lim="800000"/>
          </a:ln>
        </p:spPr>
        <p:style>
          <a:lnRef idx="2">
            <a:schemeClr val="accent1"/>
          </a:lnRef>
          <a:fillRef idx="1">
            <a:schemeClr val="lt1"/>
          </a:fillRef>
          <a:effectRef idx="0">
            <a:schemeClr val="accent1"/>
          </a:effectRef>
          <a:fontRef idx="minor">
            <a:schemeClr val="dk1"/>
          </a:fontRef>
        </p:style>
        <p:txBody>
          <a:bodyPr wrap="square" lIns="91440" tIns="91440" rIns="91440" bIns="91440" rtlCol="0" anchor="t" anchorCtr="0">
            <a:noAutofit/>
          </a:bodyPr>
          <a:lstStyle/>
          <a:p>
            <a:r>
              <a:rPr lang="it-IT" sz="1600" b="1" dirty="0">
                <a:latin typeface="Consolas" pitchFamily="49" charset="0"/>
                <a:cs typeface="Consolas" pitchFamily="49" charset="0"/>
              </a:rPr>
              <a:t>Matrica susjednosti:</a:t>
            </a:r>
          </a:p>
          <a:p>
            <a:r>
              <a:rPr lang="it-IT" sz="1600" b="1" dirty="0">
                <a:latin typeface="Consolas" pitchFamily="49" charset="0"/>
                <a:cs typeface="Consolas" pitchFamily="49" charset="0"/>
              </a:rPr>
              <a:t>0 1 1 1 0 0</a:t>
            </a:r>
          </a:p>
          <a:p>
            <a:r>
              <a:rPr lang="it-IT" sz="1600" b="1" dirty="0">
                <a:latin typeface="Consolas" pitchFamily="49" charset="0"/>
                <a:cs typeface="Consolas" pitchFamily="49" charset="0"/>
              </a:rPr>
              <a:t>1 0 0 1 0 0</a:t>
            </a:r>
          </a:p>
          <a:p>
            <a:r>
              <a:rPr lang="it-IT" sz="1600" b="1" dirty="0">
                <a:latin typeface="Consolas" pitchFamily="49" charset="0"/>
                <a:cs typeface="Consolas" pitchFamily="49" charset="0"/>
              </a:rPr>
              <a:t>1 0 0 1 1 0</a:t>
            </a:r>
          </a:p>
          <a:p>
            <a:r>
              <a:rPr lang="it-IT" sz="1600" b="1" dirty="0">
                <a:latin typeface="Consolas" pitchFamily="49" charset="0"/>
                <a:cs typeface="Consolas" pitchFamily="49" charset="0"/>
              </a:rPr>
              <a:t>1 1 1 0 1 0</a:t>
            </a:r>
          </a:p>
          <a:p>
            <a:r>
              <a:rPr lang="it-IT" sz="1600" b="1" dirty="0">
                <a:latin typeface="Consolas" pitchFamily="49" charset="0"/>
                <a:cs typeface="Consolas" pitchFamily="49" charset="0"/>
              </a:rPr>
              <a:t>0 0 1 1 0 1</a:t>
            </a:r>
          </a:p>
          <a:p>
            <a:r>
              <a:rPr lang="it-IT" sz="1600" b="1" dirty="0">
                <a:latin typeface="Consolas" pitchFamily="49" charset="0"/>
                <a:cs typeface="Consolas" pitchFamily="49" charset="0"/>
              </a:rPr>
              <a:t>0 0 0 0 1 0</a:t>
            </a:r>
          </a:p>
          <a:p>
            <a:endParaRPr lang="it-IT" sz="1600" b="1" dirty="0">
              <a:latin typeface="Consolas" pitchFamily="49" charset="0"/>
              <a:cs typeface="Consolas" pitchFamily="49" charset="0"/>
            </a:endParaRPr>
          </a:p>
          <a:p>
            <a:r>
              <a:rPr lang="it-IT" sz="1600" b="1" dirty="0">
                <a:latin typeface="Consolas" pitchFamily="49" charset="0"/>
                <a:cs typeface="Consolas" pitchFamily="49" charset="0"/>
              </a:rPr>
              <a:t>DFS: 124356</a:t>
            </a:r>
            <a:endParaRPr lang="pl-PL" sz="1600" b="1" dirty="0">
              <a:solidFill>
                <a:schemeClr val="tx1"/>
              </a:solidFill>
              <a:latin typeface="Consolas" pitchFamily="49" charset="0"/>
              <a:cs typeface="Consolas" pitchFamily="49" charset="0"/>
            </a:endParaRPr>
          </a:p>
        </p:txBody>
      </p:sp>
      <p:sp>
        <p:nvSpPr>
          <p:cNvPr id="9" name="Oval 8"/>
          <p:cNvSpPr/>
          <p:nvPr/>
        </p:nvSpPr>
        <p:spPr bwMode="auto">
          <a:xfrm>
            <a:off x="6111360" y="1201510"/>
            <a:ext cx="323850" cy="323850"/>
          </a:xfrm>
          <a:prstGeom prst="ellipse">
            <a:avLst/>
          </a:prstGeom>
          <a:solidFill>
            <a:srgbClr val="FFCC99"/>
          </a:solidFill>
          <a:ln w="9525">
            <a:solidFill>
              <a:srgbClr val="C00000"/>
            </a:solidFill>
            <a:miter lim="800000"/>
            <a:headEnd/>
            <a:tailEnd/>
          </a:ln>
        </p:spPr>
        <p:txBody>
          <a:bodyPr lIns="36000" rIns="36000" anchor="ctr">
            <a:spAutoFit/>
          </a:bodyPr>
          <a:lstStyle/>
          <a:p>
            <a:pPr algn="ctr">
              <a:defRPr/>
            </a:pPr>
            <a:r>
              <a:rPr lang="sr-Latn-BA" sz="1200" b="1" dirty="0">
                <a:latin typeface="+mn-lt"/>
              </a:rPr>
              <a:t>1</a:t>
            </a:r>
          </a:p>
        </p:txBody>
      </p:sp>
      <p:sp>
        <p:nvSpPr>
          <p:cNvPr id="10" name="Oval 9"/>
          <p:cNvSpPr/>
          <p:nvPr/>
        </p:nvSpPr>
        <p:spPr bwMode="auto">
          <a:xfrm>
            <a:off x="6111360" y="1704747"/>
            <a:ext cx="323850" cy="323850"/>
          </a:xfrm>
          <a:prstGeom prst="ellipse">
            <a:avLst/>
          </a:prstGeom>
          <a:solidFill>
            <a:srgbClr val="FFCC99"/>
          </a:solidFill>
          <a:ln w="9525">
            <a:solidFill>
              <a:srgbClr val="C00000"/>
            </a:solidFill>
            <a:miter lim="800000"/>
            <a:headEnd/>
            <a:tailEnd/>
          </a:ln>
        </p:spPr>
        <p:txBody>
          <a:bodyPr lIns="36000" rIns="36000" anchor="ctr">
            <a:spAutoFit/>
          </a:bodyPr>
          <a:lstStyle/>
          <a:p>
            <a:pPr algn="ctr">
              <a:defRPr/>
            </a:pPr>
            <a:r>
              <a:rPr lang="sr-Latn-BA" sz="1200" b="1" dirty="0">
                <a:latin typeface="+mn-lt"/>
              </a:rPr>
              <a:t>2</a:t>
            </a:r>
          </a:p>
        </p:txBody>
      </p:sp>
      <p:sp>
        <p:nvSpPr>
          <p:cNvPr id="12" name="Oval 11"/>
          <p:cNvSpPr/>
          <p:nvPr/>
        </p:nvSpPr>
        <p:spPr bwMode="auto">
          <a:xfrm>
            <a:off x="6974960" y="1201510"/>
            <a:ext cx="323850" cy="323850"/>
          </a:xfrm>
          <a:prstGeom prst="ellipse">
            <a:avLst/>
          </a:prstGeom>
          <a:solidFill>
            <a:srgbClr val="FFCC99"/>
          </a:solidFill>
          <a:ln w="9525">
            <a:solidFill>
              <a:srgbClr val="C00000"/>
            </a:solidFill>
            <a:miter lim="800000"/>
            <a:headEnd/>
            <a:tailEnd/>
          </a:ln>
        </p:spPr>
        <p:txBody>
          <a:bodyPr lIns="36000" rIns="36000" anchor="ctr">
            <a:spAutoFit/>
          </a:bodyPr>
          <a:lstStyle/>
          <a:p>
            <a:pPr algn="ctr">
              <a:defRPr/>
            </a:pPr>
            <a:r>
              <a:rPr lang="sr-Latn-BA" sz="1200" b="1" dirty="0">
                <a:latin typeface="+mn-lt"/>
              </a:rPr>
              <a:t>3</a:t>
            </a:r>
          </a:p>
        </p:txBody>
      </p:sp>
      <p:sp>
        <p:nvSpPr>
          <p:cNvPr id="13" name="Oval 12"/>
          <p:cNvSpPr/>
          <p:nvPr/>
        </p:nvSpPr>
        <p:spPr bwMode="auto">
          <a:xfrm>
            <a:off x="7781410" y="1704747"/>
            <a:ext cx="323850" cy="323850"/>
          </a:xfrm>
          <a:prstGeom prst="ellipse">
            <a:avLst/>
          </a:prstGeom>
          <a:solidFill>
            <a:srgbClr val="FFCC99"/>
          </a:solidFill>
          <a:ln w="9525">
            <a:solidFill>
              <a:srgbClr val="C00000"/>
            </a:solidFill>
            <a:miter lim="800000"/>
            <a:headEnd/>
            <a:tailEnd/>
          </a:ln>
        </p:spPr>
        <p:txBody>
          <a:bodyPr lIns="36000" rIns="36000" anchor="ctr">
            <a:spAutoFit/>
          </a:bodyPr>
          <a:lstStyle/>
          <a:p>
            <a:pPr algn="ctr">
              <a:defRPr/>
            </a:pPr>
            <a:r>
              <a:rPr lang="sr-Latn-BA" sz="1200" b="1" dirty="0">
                <a:latin typeface="+mn-lt"/>
              </a:rPr>
              <a:t>6</a:t>
            </a:r>
          </a:p>
        </p:txBody>
      </p:sp>
      <p:sp>
        <p:nvSpPr>
          <p:cNvPr id="14" name="Oval 13"/>
          <p:cNvSpPr/>
          <p:nvPr/>
        </p:nvSpPr>
        <p:spPr bwMode="auto">
          <a:xfrm>
            <a:off x="6974960" y="1704747"/>
            <a:ext cx="323850" cy="323850"/>
          </a:xfrm>
          <a:prstGeom prst="ellipse">
            <a:avLst/>
          </a:prstGeom>
          <a:solidFill>
            <a:srgbClr val="FFCC99"/>
          </a:solidFill>
          <a:ln w="9525">
            <a:solidFill>
              <a:srgbClr val="C00000"/>
            </a:solidFill>
            <a:miter lim="800000"/>
            <a:headEnd/>
            <a:tailEnd/>
          </a:ln>
        </p:spPr>
        <p:txBody>
          <a:bodyPr lIns="36000" rIns="36000" anchor="ctr">
            <a:spAutoFit/>
          </a:bodyPr>
          <a:lstStyle/>
          <a:p>
            <a:pPr algn="ctr">
              <a:defRPr/>
            </a:pPr>
            <a:r>
              <a:rPr lang="sr-Latn-BA" sz="1200" b="1" dirty="0">
                <a:latin typeface="+mn-lt"/>
              </a:rPr>
              <a:t>4</a:t>
            </a:r>
          </a:p>
        </p:txBody>
      </p:sp>
      <p:sp>
        <p:nvSpPr>
          <p:cNvPr id="15" name="Oval 14"/>
          <p:cNvSpPr/>
          <p:nvPr/>
        </p:nvSpPr>
        <p:spPr bwMode="auto">
          <a:xfrm>
            <a:off x="7781410" y="1201510"/>
            <a:ext cx="323850" cy="323850"/>
          </a:xfrm>
          <a:prstGeom prst="ellipse">
            <a:avLst/>
          </a:prstGeom>
          <a:solidFill>
            <a:srgbClr val="FFCC99"/>
          </a:solidFill>
          <a:ln w="9525">
            <a:solidFill>
              <a:srgbClr val="C00000"/>
            </a:solidFill>
            <a:miter lim="800000"/>
            <a:headEnd/>
            <a:tailEnd/>
          </a:ln>
        </p:spPr>
        <p:txBody>
          <a:bodyPr lIns="36000" rIns="36000" anchor="ctr">
            <a:spAutoFit/>
          </a:bodyPr>
          <a:lstStyle/>
          <a:p>
            <a:pPr algn="ctr">
              <a:defRPr/>
            </a:pPr>
            <a:r>
              <a:rPr lang="sr-Latn-BA" sz="1200" b="1" dirty="0">
                <a:latin typeface="+mn-lt"/>
              </a:rPr>
              <a:t>5</a:t>
            </a:r>
          </a:p>
        </p:txBody>
      </p:sp>
      <p:cxnSp>
        <p:nvCxnSpPr>
          <p:cNvPr id="16" name="Straight Connector 62"/>
          <p:cNvCxnSpPr>
            <a:cxnSpLocks noChangeShapeType="1"/>
            <a:stCxn id="9" idx="5"/>
            <a:endCxn id="14" idx="1"/>
          </p:cNvCxnSpPr>
          <p:nvPr/>
        </p:nvCxnSpPr>
        <p:spPr bwMode="auto">
          <a:xfrm>
            <a:off x="6387585" y="1477735"/>
            <a:ext cx="635000" cy="274637"/>
          </a:xfrm>
          <a:prstGeom prst="line">
            <a:avLst/>
          </a:prstGeom>
          <a:noFill/>
          <a:ln w="6350" algn="ctr">
            <a:solidFill>
              <a:schemeClr val="tx1"/>
            </a:solidFill>
            <a:round/>
            <a:headEnd/>
            <a:tailEnd/>
          </a:ln>
        </p:spPr>
      </p:cxnSp>
      <p:cxnSp>
        <p:nvCxnSpPr>
          <p:cNvPr id="17" name="Straight Connector 63"/>
          <p:cNvCxnSpPr>
            <a:cxnSpLocks noChangeShapeType="1"/>
            <a:stCxn id="9" idx="4"/>
            <a:endCxn id="10" idx="0"/>
          </p:cNvCxnSpPr>
          <p:nvPr/>
        </p:nvCxnSpPr>
        <p:spPr bwMode="auto">
          <a:xfrm>
            <a:off x="6273285" y="1525360"/>
            <a:ext cx="0" cy="179387"/>
          </a:xfrm>
          <a:prstGeom prst="line">
            <a:avLst/>
          </a:prstGeom>
          <a:noFill/>
          <a:ln w="9525" algn="ctr">
            <a:solidFill>
              <a:schemeClr val="tx1"/>
            </a:solidFill>
            <a:round/>
            <a:headEnd/>
            <a:tailEnd/>
          </a:ln>
        </p:spPr>
      </p:cxnSp>
      <p:cxnSp>
        <p:nvCxnSpPr>
          <p:cNvPr id="18" name="Straight Connector 64"/>
          <p:cNvCxnSpPr>
            <a:cxnSpLocks noChangeShapeType="1"/>
            <a:stCxn id="9" idx="6"/>
            <a:endCxn id="12" idx="2"/>
          </p:cNvCxnSpPr>
          <p:nvPr/>
        </p:nvCxnSpPr>
        <p:spPr bwMode="auto">
          <a:xfrm>
            <a:off x="6435210" y="1363435"/>
            <a:ext cx="539750" cy="0"/>
          </a:xfrm>
          <a:prstGeom prst="line">
            <a:avLst/>
          </a:prstGeom>
          <a:noFill/>
          <a:ln w="9525" algn="ctr">
            <a:solidFill>
              <a:schemeClr val="tx1"/>
            </a:solidFill>
            <a:round/>
            <a:headEnd/>
            <a:tailEnd/>
          </a:ln>
        </p:spPr>
      </p:cxnSp>
      <p:cxnSp>
        <p:nvCxnSpPr>
          <p:cNvPr id="19" name="Straight Connector 65"/>
          <p:cNvCxnSpPr>
            <a:cxnSpLocks noChangeShapeType="1"/>
            <a:stCxn id="12" idx="4"/>
            <a:endCxn id="14" idx="0"/>
          </p:cNvCxnSpPr>
          <p:nvPr/>
        </p:nvCxnSpPr>
        <p:spPr bwMode="auto">
          <a:xfrm>
            <a:off x="7136885" y="1525360"/>
            <a:ext cx="0" cy="179387"/>
          </a:xfrm>
          <a:prstGeom prst="line">
            <a:avLst/>
          </a:prstGeom>
          <a:noFill/>
          <a:ln w="9525" algn="ctr">
            <a:solidFill>
              <a:schemeClr val="tx1"/>
            </a:solidFill>
            <a:round/>
            <a:headEnd/>
            <a:tailEnd/>
          </a:ln>
        </p:spPr>
      </p:cxnSp>
      <p:cxnSp>
        <p:nvCxnSpPr>
          <p:cNvPr id="20" name="Straight Connector 66"/>
          <p:cNvCxnSpPr>
            <a:cxnSpLocks noChangeShapeType="1"/>
            <a:stCxn id="15" idx="3"/>
            <a:endCxn id="14" idx="7"/>
          </p:cNvCxnSpPr>
          <p:nvPr/>
        </p:nvCxnSpPr>
        <p:spPr bwMode="auto">
          <a:xfrm flipH="1">
            <a:off x="7251185" y="1477735"/>
            <a:ext cx="577850" cy="274637"/>
          </a:xfrm>
          <a:prstGeom prst="line">
            <a:avLst/>
          </a:prstGeom>
          <a:noFill/>
          <a:ln w="6350" algn="ctr">
            <a:solidFill>
              <a:schemeClr val="tx1"/>
            </a:solidFill>
            <a:round/>
            <a:headEnd/>
            <a:tailEnd/>
          </a:ln>
        </p:spPr>
      </p:cxnSp>
      <p:cxnSp>
        <p:nvCxnSpPr>
          <p:cNvPr id="21" name="Straight Connector 67"/>
          <p:cNvCxnSpPr>
            <a:cxnSpLocks noChangeShapeType="1"/>
            <a:stCxn id="15" idx="4"/>
            <a:endCxn id="13" idx="0"/>
          </p:cNvCxnSpPr>
          <p:nvPr/>
        </p:nvCxnSpPr>
        <p:spPr bwMode="auto">
          <a:xfrm>
            <a:off x="7943335" y="1525360"/>
            <a:ext cx="0" cy="179387"/>
          </a:xfrm>
          <a:prstGeom prst="line">
            <a:avLst/>
          </a:prstGeom>
          <a:noFill/>
          <a:ln w="9525" algn="ctr">
            <a:solidFill>
              <a:schemeClr val="tx1"/>
            </a:solidFill>
            <a:round/>
            <a:headEnd/>
            <a:tailEnd/>
          </a:ln>
        </p:spPr>
      </p:cxnSp>
      <p:cxnSp>
        <p:nvCxnSpPr>
          <p:cNvPr id="22" name="Straight Connector 68"/>
          <p:cNvCxnSpPr>
            <a:cxnSpLocks noChangeShapeType="1"/>
            <a:stCxn id="10" idx="6"/>
            <a:endCxn id="14" idx="2"/>
          </p:cNvCxnSpPr>
          <p:nvPr/>
        </p:nvCxnSpPr>
        <p:spPr bwMode="auto">
          <a:xfrm>
            <a:off x="6435210" y="1866672"/>
            <a:ext cx="539750" cy="0"/>
          </a:xfrm>
          <a:prstGeom prst="line">
            <a:avLst/>
          </a:prstGeom>
          <a:noFill/>
          <a:ln w="9525" algn="ctr">
            <a:solidFill>
              <a:schemeClr val="tx1"/>
            </a:solidFill>
            <a:round/>
            <a:headEnd/>
            <a:tailEnd/>
          </a:ln>
        </p:spPr>
      </p:cxnSp>
      <p:cxnSp>
        <p:nvCxnSpPr>
          <p:cNvPr id="23" name="Straight Connector 69"/>
          <p:cNvCxnSpPr>
            <a:cxnSpLocks noChangeShapeType="1"/>
            <a:stCxn id="12" idx="6"/>
            <a:endCxn id="15" idx="2"/>
          </p:cNvCxnSpPr>
          <p:nvPr/>
        </p:nvCxnSpPr>
        <p:spPr bwMode="auto">
          <a:xfrm>
            <a:off x="7298810" y="1363435"/>
            <a:ext cx="482600" cy="0"/>
          </a:xfrm>
          <a:prstGeom prst="line">
            <a:avLst/>
          </a:prstGeom>
          <a:noFill/>
          <a:ln w="9525" algn="ctr">
            <a:solidFill>
              <a:schemeClr val="tx1"/>
            </a:solidFill>
            <a:round/>
            <a:headEnd/>
            <a:tailEnd/>
          </a:ln>
        </p:spPr>
      </p:cxnSp>
      <p:sp>
        <p:nvSpPr>
          <p:cNvPr id="24" name="Oval 23"/>
          <p:cNvSpPr/>
          <p:nvPr/>
        </p:nvSpPr>
        <p:spPr bwMode="auto">
          <a:xfrm>
            <a:off x="6108200" y="2622495"/>
            <a:ext cx="323850" cy="323850"/>
          </a:xfrm>
          <a:prstGeom prst="ellipse">
            <a:avLst/>
          </a:prstGeom>
          <a:solidFill>
            <a:schemeClr val="tx2">
              <a:lumMod val="40000"/>
              <a:lumOff val="60000"/>
            </a:schemeClr>
          </a:solidFill>
          <a:ln w="9525">
            <a:solidFill>
              <a:srgbClr val="C00000"/>
            </a:solidFill>
            <a:miter lim="800000"/>
            <a:headEnd/>
            <a:tailEnd/>
          </a:ln>
        </p:spPr>
        <p:txBody>
          <a:bodyPr lIns="36000" rIns="36000" anchor="ctr">
            <a:spAutoFit/>
          </a:bodyPr>
          <a:lstStyle/>
          <a:p>
            <a:pPr algn="ctr">
              <a:defRPr/>
            </a:pPr>
            <a:r>
              <a:rPr lang="sr-Latn-BA" sz="1200" b="1" dirty="0">
                <a:latin typeface="+mn-lt"/>
              </a:rPr>
              <a:t>1</a:t>
            </a:r>
          </a:p>
        </p:txBody>
      </p:sp>
      <p:sp>
        <p:nvSpPr>
          <p:cNvPr id="25" name="Oval 24"/>
          <p:cNvSpPr/>
          <p:nvPr/>
        </p:nvSpPr>
        <p:spPr bwMode="auto">
          <a:xfrm>
            <a:off x="6108200" y="3127320"/>
            <a:ext cx="323850" cy="323850"/>
          </a:xfrm>
          <a:prstGeom prst="ellipse">
            <a:avLst/>
          </a:prstGeom>
          <a:solidFill>
            <a:schemeClr val="tx2">
              <a:lumMod val="40000"/>
              <a:lumOff val="60000"/>
            </a:schemeClr>
          </a:solidFill>
          <a:ln w="9525">
            <a:solidFill>
              <a:srgbClr val="C00000"/>
            </a:solidFill>
            <a:miter lim="800000"/>
            <a:headEnd/>
            <a:tailEnd/>
          </a:ln>
        </p:spPr>
        <p:txBody>
          <a:bodyPr lIns="36000" rIns="36000" anchor="ctr">
            <a:spAutoFit/>
          </a:bodyPr>
          <a:lstStyle/>
          <a:p>
            <a:pPr algn="ctr">
              <a:defRPr/>
            </a:pPr>
            <a:r>
              <a:rPr lang="sr-Latn-BA" sz="1200" b="1" dirty="0">
                <a:latin typeface="+mn-lt"/>
              </a:rPr>
              <a:t>2</a:t>
            </a:r>
          </a:p>
        </p:txBody>
      </p:sp>
      <p:sp>
        <p:nvSpPr>
          <p:cNvPr id="26" name="Oval 25"/>
          <p:cNvSpPr/>
          <p:nvPr/>
        </p:nvSpPr>
        <p:spPr bwMode="auto">
          <a:xfrm>
            <a:off x="6971800" y="2622495"/>
            <a:ext cx="323850" cy="323850"/>
          </a:xfrm>
          <a:prstGeom prst="ellipse">
            <a:avLst/>
          </a:prstGeom>
          <a:solidFill>
            <a:schemeClr val="tx2">
              <a:lumMod val="40000"/>
              <a:lumOff val="60000"/>
            </a:schemeClr>
          </a:solidFill>
          <a:ln w="9525">
            <a:solidFill>
              <a:srgbClr val="C00000"/>
            </a:solidFill>
            <a:miter lim="800000"/>
            <a:headEnd/>
            <a:tailEnd/>
          </a:ln>
        </p:spPr>
        <p:txBody>
          <a:bodyPr lIns="36000" rIns="36000" anchor="ctr">
            <a:spAutoFit/>
          </a:bodyPr>
          <a:lstStyle/>
          <a:p>
            <a:pPr algn="ctr">
              <a:defRPr/>
            </a:pPr>
            <a:r>
              <a:rPr lang="sr-Latn-BA" sz="1200" b="1" dirty="0">
                <a:latin typeface="+mn-lt"/>
              </a:rPr>
              <a:t>3</a:t>
            </a:r>
          </a:p>
        </p:txBody>
      </p:sp>
      <p:sp>
        <p:nvSpPr>
          <p:cNvPr id="27" name="Oval 26"/>
          <p:cNvSpPr/>
          <p:nvPr/>
        </p:nvSpPr>
        <p:spPr bwMode="auto">
          <a:xfrm>
            <a:off x="7778250" y="3127320"/>
            <a:ext cx="323850" cy="323850"/>
          </a:xfrm>
          <a:prstGeom prst="ellipse">
            <a:avLst/>
          </a:prstGeom>
          <a:solidFill>
            <a:schemeClr val="tx2">
              <a:lumMod val="40000"/>
              <a:lumOff val="60000"/>
            </a:schemeClr>
          </a:solidFill>
          <a:ln w="9525">
            <a:solidFill>
              <a:srgbClr val="C00000"/>
            </a:solidFill>
            <a:miter lim="800000"/>
            <a:headEnd/>
            <a:tailEnd/>
          </a:ln>
        </p:spPr>
        <p:txBody>
          <a:bodyPr lIns="36000" rIns="36000" anchor="ctr">
            <a:spAutoFit/>
          </a:bodyPr>
          <a:lstStyle/>
          <a:p>
            <a:pPr algn="ctr">
              <a:defRPr/>
            </a:pPr>
            <a:r>
              <a:rPr lang="sr-Latn-BA" sz="1200" b="1" dirty="0">
                <a:latin typeface="+mn-lt"/>
              </a:rPr>
              <a:t>6</a:t>
            </a:r>
          </a:p>
        </p:txBody>
      </p:sp>
      <p:sp>
        <p:nvSpPr>
          <p:cNvPr id="28" name="Oval 27"/>
          <p:cNvSpPr/>
          <p:nvPr/>
        </p:nvSpPr>
        <p:spPr bwMode="auto">
          <a:xfrm>
            <a:off x="6971800" y="3127320"/>
            <a:ext cx="323850" cy="323850"/>
          </a:xfrm>
          <a:prstGeom prst="ellipse">
            <a:avLst/>
          </a:prstGeom>
          <a:solidFill>
            <a:schemeClr val="tx2">
              <a:lumMod val="40000"/>
              <a:lumOff val="60000"/>
            </a:schemeClr>
          </a:solidFill>
          <a:ln w="9525">
            <a:solidFill>
              <a:srgbClr val="C00000"/>
            </a:solidFill>
            <a:miter lim="800000"/>
            <a:headEnd/>
            <a:tailEnd/>
          </a:ln>
        </p:spPr>
        <p:txBody>
          <a:bodyPr lIns="36000" rIns="36000" anchor="ctr">
            <a:spAutoFit/>
          </a:bodyPr>
          <a:lstStyle/>
          <a:p>
            <a:pPr algn="ctr">
              <a:defRPr/>
            </a:pPr>
            <a:r>
              <a:rPr lang="sr-Latn-BA" sz="1200" b="1" dirty="0">
                <a:latin typeface="+mn-lt"/>
              </a:rPr>
              <a:t>4</a:t>
            </a:r>
          </a:p>
        </p:txBody>
      </p:sp>
      <p:sp>
        <p:nvSpPr>
          <p:cNvPr id="29" name="Oval 28"/>
          <p:cNvSpPr/>
          <p:nvPr/>
        </p:nvSpPr>
        <p:spPr bwMode="auto">
          <a:xfrm>
            <a:off x="7778250" y="2622495"/>
            <a:ext cx="323850" cy="323850"/>
          </a:xfrm>
          <a:prstGeom prst="ellipse">
            <a:avLst/>
          </a:prstGeom>
          <a:solidFill>
            <a:schemeClr val="tx2">
              <a:lumMod val="40000"/>
              <a:lumOff val="60000"/>
            </a:schemeClr>
          </a:solidFill>
          <a:ln w="9525">
            <a:solidFill>
              <a:srgbClr val="C00000"/>
            </a:solidFill>
            <a:miter lim="800000"/>
            <a:headEnd/>
            <a:tailEnd/>
          </a:ln>
        </p:spPr>
        <p:txBody>
          <a:bodyPr lIns="36000" rIns="36000" anchor="ctr">
            <a:spAutoFit/>
          </a:bodyPr>
          <a:lstStyle/>
          <a:p>
            <a:pPr algn="ctr">
              <a:defRPr/>
            </a:pPr>
            <a:r>
              <a:rPr lang="sr-Latn-BA" sz="1200" b="1" dirty="0">
                <a:latin typeface="+mn-lt"/>
              </a:rPr>
              <a:t>5</a:t>
            </a:r>
          </a:p>
        </p:txBody>
      </p:sp>
      <p:cxnSp>
        <p:nvCxnSpPr>
          <p:cNvPr id="30" name="Straight Connector 62"/>
          <p:cNvCxnSpPr>
            <a:cxnSpLocks noChangeShapeType="1"/>
            <a:stCxn id="24" idx="5"/>
            <a:endCxn id="28" idx="1"/>
          </p:cNvCxnSpPr>
          <p:nvPr/>
        </p:nvCxnSpPr>
        <p:spPr bwMode="auto">
          <a:xfrm>
            <a:off x="6384425" y="2898720"/>
            <a:ext cx="635000" cy="276225"/>
          </a:xfrm>
          <a:prstGeom prst="line">
            <a:avLst/>
          </a:prstGeom>
          <a:noFill/>
          <a:ln w="6350" algn="ctr">
            <a:solidFill>
              <a:schemeClr val="tx1"/>
            </a:solidFill>
            <a:round/>
            <a:headEnd/>
            <a:tailEnd/>
          </a:ln>
        </p:spPr>
      </p:cxnSp>
      <p:cxnSp>
        <p:nvCxnSpPr>
          <p:cNvPr id="31" name="Straight Connector 63"/>
          <p:cNvCxnSpPr>
            <a:cxnSpLocks noChangeShapeType="1"/>
            <a:stCxn id="24" idx="4"/>
            <a:endCxn id="25" idx="0"/>
          </p:cNvCxnSpPr>
          <p:nvPr/>
        </p:nvCxnSpPr>
        <p:spPr bwMode="auto">
          <a:xfrm>
            <a:off x="6270125" y="2946345"/>
            <a:ext cx="0" cy="180975"/>
          </a:xfrm>
          <a:prstGeom prst="line">
            <a:avLst/>
          </a:prstGeom>
          <a:noFill/>
          <a:ln w="38100" algn="ctr">
            <a:solidFill>
              <a:srgbClr val="C00000"/>
            </a:solidFill>
            <a:round/>
            <a:headEnd/>
            <a:tailEnd type="triangle" w="med" len="med"/>
          </a:ln>
        </p:spPr>
      </p:cxnSp>
      <p:cxnSp>
        <p:nvCxnSpPr>
          <p:cNvPr id="32" name="Straight Connector 64"/>
          <p:cNvCxnSpPr>
            <a:cxnSpLocks noChangeShapeType="1"/>
            <a:stCxn id="24" idx="6"/>
            <a:endCxn id="26" idx="2"/>
          </p:cNvCxnSpPr>
          <p:nvPr/>
        </p:nvCxnSpPr>
        <p:spPr bwMode="auto">
          <a:xfrm>
            <a:off x="6432050" y="2784420"/>
            <a:ext cx="539750" cy="0"/>
          </a:xfrm>
          <a:prstGeom prst="line">
            <a:avLst/>
          </a:prstGeom>
          <a:noFill/>
          <a:ln w="9525" algn="ctr">
            <a:solidFill>
              <a:schemeClr val="tx1"/>
            </a:solidFill>
            <a:round/>
            <a:headEnd/>
            <a:tailEnd/>
          </a:ln>
        </p:spPr>
      </p:cxnSp>
      <p:cxnSp>
        <p:nvCxnSpPr>
          <p:cNvPr id="33" name="Straight Connector 65"/>
          <p:cNvCxnSpPr>
            <a:cxnSpLocks noChangeShapeType="1"/>
            <a:stCxn id="26" idx="4"/>
            <a:endCxn id="28" idx="0"/>
          </p:cNvCxnSpPr>
          <p:nvPr/>
        </p:nvCxnSpPr>
        <p:spPr bwMode="auto">
          <a:xfrm>
            <a:off x="7133725" y="2946345"/>
            <a:ext cx="0" cy="180975"/>
          </a:xfrm>
          <a:prstGeom prst="line">
            <a:avLst/>
          </a:prstGeom>
          <a:noFill/>
          <a:ln w="38100" algn="ctr">
            <a:solidFill>
              <a:srgbClr val="C00000"/>
            </a:solidFill>
            <a:round/>
            <a:headEnd type="triangle" w="med" len="med"/>
            <a:tailEnd/>
          </a:ln>
        </p:spPr>
      </p:cxnSp>
      <p:cxnSp>
        <p:nvCxnSpPr>
          <p:cNvPr id="34" name="Straight Connector 66"/>
          <p:cNvCxnSpPr>
            <a:cxnSpLocks noChangeShapeType="1"/>
            <a:stCxn id="29" idx="3"/>
            <a:endCxn id="28" idx="7"/>
          </p:cNvCxnSpPr>
          <p:nvPr/>
        </p:nvCxnSpPr>
        <p:spPr bwMode="auto">
          <a:xfrm flipH="1">
            <a:off x="7248025" y="2898720"/>
            <a:ext cx="577850" cy="276225"/>
          </a:xfrm>
          <a:prstGeom prst="line">
            <a:avLst/>
          </a:prstGeom>
          <a:noFill/>
          <a:ln w="6350" algn="ctr">
            <a:solidFill>
              <a:schemeClr val="tx1"/>
            </a:solidFill>
            <a:round/>
            <a:headEnd/>
            <a:tailEnd/>
          </a:ln>
        </p:spPr>
      </p:cxnSp>
      <p:cxnSp>
        <p:nvCxnSpPr>
          <p:cNvPr id="35" name="Straight Connector 67"/>
          <p:cNvCxnSpPr>
            <a:cxnSpLocks noChangeShapeType="1"/>
            <a:stCxn id="29" idx="4"/>
            <a:endCxn id="27" idx="0"/>
          </p:cNvCxnSpPr>
          <p:nvPr/>
        </p:nvCxnSpPr>
        <p:spPr bwMode="auto">
          <a:xfrm>
            <a:off x="7940175" y="2946345"/>
            <a:ext cx="0" cy="180975"/>
          </a:xfrm>
          <a:prstGeom prst="line">
            <a:avLst/>
          </a:prstGeom>
          <a:noFill/>
          <a:ln w="38100" algn="ctr">
            <a:solidFill>
              <a:srgbClr val="C00000"/>
            </a:solidFill>
            <a:round/>
            <a:headEnd/>
            <a:tailEnd type="triangle" w="med" len="med"/>
          </a:ln>
        </p:spPr>
      </p:cxnSp>
      <p:cxnSp>
        <p:nvCxnSpPr>
          <p:cNvPr id="36" name="Straight Connector 68"/>
          <p:cNvCxnSpPr>
            <a:cxnSpLocks noChangeShapeType="1"/>
            <a:stCxn id="25" idx="6"/>
            <a:endCxn id="28" idx="2"/>
          </p:cNvCxnSpPr>
          <p:nvPr/>
        </p:nvCxnSpPr>
        <p:spPr bwMode="auto">
          <a:xfrm>
            <a:off x="6432050" y="3289245"/>
            <a:ext cx="539750" cy="0"/>
          </a:xfrm>
          <a:prstGeom prst="line">
            <a:avLst/>
          </a:prstGeom>
          <a:noFill/>
          <a:ln w="38100" algn="ctr">
            <a:solidFill>
              <a:srgbClr val="C00000"/>
            </a:solidFill>
            <a:round/>
            <a:headEnd/>
            <a:tailEnd type="triangle" w="med" len="med"/>
          </a:ln>
        </p:spPr>
      </p:cxnSp>
      <p:cxnSp>
        <p:nvCxnSpPr>
          <p:cNvPr id="37" name="Straight Connector 69"/>
          <p:cNvCxnSpPr>
            <a:cxnSpLocks noChangeShapeType="1"/>
            <a:stCxn id="26" idx="6"/>
            <a:endCxn id="29" idx="2"/>
          </p:cNvCxnSpPr>
          <p:nvPr/>
        </p:nvCxnSpPr>
        <p:spPr bwMode="auto">
          <a:xfrm>
            <a:off x="7295650" y="2784420"/>
            <a:ext cx="482600" cy="0"/>
          </a:xfrm>
          <a:prstGeom prst="line">
            <a:avLst/>
          </a:prstGeom>
          <a:noFill/>
          <a:ln w="38100" algn="ctr">
            <a:solidFill>
              <a:srgbClr val="C00000"/>
            </a:solidFill>
            <a:round/>
            <a:headEnd/>
            <a:tailEnd type="triangle" w="med" len="med"/>
          </a:ln>
        </p:spPr>
      </p:cxnSp>
      <p:sp>
        <p:nvSpPr>
          <p:cNvPr id="38" name="Down Arrow 100"/>
          <p:cNvSpPr>
            <a:spLocks noChangeArrowheads="1"/>
          </p:cNvSpPr>
          <p:nvPr/>
        </p:nvSpPr>
        <p:spPr bwMode="auto">
          <a:xfrm>
            <a:off x="7029920" y="2161635"/>
            <a:ext cx="215900" cy="288925"/>
          </a:xfrm>
          <a:prstGeom prst="downArrow">
            <a:avLst>
              <a:gd name="adj1" fmla="val 50000"/>
              <a:gd name="adj2" fmla="val 50184"/>
            </a:avLst>
          </a:prstGeom>
          <a:solidFill>
            <a:schemeClr val="tx2">
              <a:lumMod val="75000"/>
            </a:schemeClr>
          </a:solidFill>
          <a:ln w="9525" algn="ctr">
            <a:solidFill>
              <a:schemeClr val="tx1"/>
            </a:solidFill>
            <a:round/>
            <a:headEnd/>
            <a:tailEnd/>
          </a:ln>
        </p:spPr>
        <p:txBody>
          <a:bodyPr/>
          <a:lstStyle/>
          <a:p>
            <a:endParaRPr lang="sr-Latn-B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bg/>
                                          </p:spTgt>
                                        </p:tgtEl>
                                        <p:attrNameLst>
                                          <p:attrName>style.visibility</p:attrName>
                                        </p:attrNameLst>
                                      </p:cBhvr>
                                      <p:to>
                                        <p:strVal val="visible"/>
                                      </p:to>
                                    </p:set>
                                    <p:animEffect transition="in" filter="fade">
                                      <p:cBhvr>
                                        <p:cTn id="12" dur="1000"/>
                                        <p:tgtEl>
                                          <p:spTgt spid="11">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wipe(left)">
                                      <p:cBhvr>
                                        <p:cTn id="17" dur="1000"/>
                                        <p:tgtEl>
                                          <p:spTgt spid="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xEl>
                                              <p:pRg st="1" end="1"/>
                                            </p:txEl>
                                          </p:spTgt>
                                        </p:tgtEl>
                                        <p:attrNameLst>
                                          <p:attrName>style.visibility</p:attrName>
                                        </p:attrNameLst>
                                      </p:cBhvr>
                                      <p:to>
                                        <p:strVal val="visible"/>
                                      </p:to>
                                    </p:set>
                                    <p:animEffect transition="in" filter="wipe(left)">
                                      <p:cBhvr>
                                        <p:cTn id="22" dur="1000"/>
                                        <p:tgtEl>
                                          <p:spTgt spid="1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xEl>
                                              <p:pRg st="2" end="2"/>
                                            </p:txEl>
                                          </p:spTgt>
                                        </p:tgtEl>
                                        <p:attrNameLst>
                                          <p:attrName>style.visibility</p:attrName>
                                        </p:attrNameLst>
                                      </p:cBhvr>
                                      <p:to>
                                        <p:strVal val="visible"/>
                                      </p:to>
                                    </p:set>
                                    <p:animEffect transition="in" filter="wipe(left)">
                                      <p:cBhvr>
                                        <p:cTn id="27" dur="1000"/>
                                        <p:tgtEl>
                                          <p:spTgt spid="1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xEl>
                                              <p:pRg st="3" end="3"/>
                                            </p:txEl>
                                          </p:spTgt>
                                        </p:tgtEl>
                                        <p:attrNameLst>
                                          <p:attrName>style.visibility</p:attrName>
                                        </p:attrNameLst>
                                      </p:cBhvr>
                                      <p:to>
                                        <p:strVal val="visible"/>
                                      </p:to>
                                    </p:set>
                                    <p:animEffect transition="in" filter="wipe(left)">
                                      <p:cBhvr>
                                        <p:cTn id="32" dur="1000"/>
                                        <p:tgtEl>
                                          <p:spTgt spid="11">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
                                            <p:txEl>
                                              <p:pRg st="4" end="4"/>
                                            </p:txEl>
                                          </p:spTgt>
                                        </p:tgtEl>
                                        <p:attrNameLst>
                                          <p:attrName>style.visibility</p:attrName>
                                        </p:attrNameLst>
                                      </p:cBhvr>
                                      <p:to>
                                        <p:strVal val="visible"/>
                                      </p:to>
                                    </p:set>
                                    <p:animEffect transition="in" filter="wipe(left)">
                                      <p:cBhvr>
                                        <p:cTn id="37" dur="1000"/>
                                        <p:tgtEl>
                                          <p:spTgt spid="11">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
                                            <p:txEl>
                                              <p:pRg st="5" end="5"/>
                                            </p:txEl>
                                          </p:spTgt>
                                        </p:tgtEl>
                                        <p:attrNameLst>
                                          <p:attrName>style.visibility</p:attrName>
                                        </p:attrNameLst>
                                      </p:cBhvr>
                                      <p:to>
                                        <p:strVal val="visible"/>
                                      </p:to>
                                    </p:set>
                                    <p:animEffect transition="in" filter="wipe(left)">
                                      <p:cBhvr>
                                        <p:cTn id="42" dur="1000"/>
                                        <p:tgtEl>
                                          <p:spTgt spid="11">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1">
                                            <p:txEl>
                                              <p:pRg st="6" end="6"/>
                                            </p:txEl>
                                          </p:spTgt>
                                        </p:tgtEl>
                                        <p:attrNameLst>
                                          <p:attrName>style.visibility</p:attrName>
                                        </p:attrNameLst>
                                      </p:cBhvr>
                                      <p:to>
                                        <p:strVal val="visible"/>
                                      </p:to>
                                    </p:set>
                                    <p:animEffect transition="in" filter="wipe(left)">
                                      <p:cBhvr>
                                        <p:cTn id="47" dur="1000"/>
                                        <p:tgtEl>
                                          <p:spTgt spid="11">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1">
                                            <p:txEl>
                                              <p:pRg st="8" end="8"/>
                                            </p:txEl>
                                          </p:spTgt>
                                        </p:tgtEl>
                                        <p:attrNameLst>
                                          <p:attrName>style.visibility</p:attrName>
                                        </p:attrNameLst>
                                      </p:cBhvr>
                                      <p:to>
                                        <p:strVal val="visible"/>
                                      </p:to>
                                    </p:set>
                                    <p:animEffect transition="in" filter="wipe(left)">
                                      <p:cBhvr>
                                        <p:cTn id="52" dur="1000"/>
                                        <p:tgtEl>
                                          <p:spTgt spid="11">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2000"/>
                                        <p:tgtEl>
                                          <p:spTgt spid="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fade">
                                      <p:cBhvr>
                                        <p:cTn id="60" dur="2000"/>
                                        <p:tgtEl>
                                          <p:spTgt spid="1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2000"/>
                                        <p:tgtEl>
                                          <p:spTgt spid="1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fade">
                                      <p:cBhvr>
                                        <p:cTn id="66" dur="2000"/>
                                        <p:tgtEl>
                                          <p:spTgt spid="1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fade">
                                      <p:cBhvr>
                                        <p:cTn id="69" dur="2000"/>
                                        <p:tgtEl>
                                          <p:spTgt spid="1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fade">
                                      <p:cBhvr>
                                        <p:cTn id="72" dur="2000"/>
                                        <p:tgtEl>
                                          <p:spTgt spid="15"/>
                                        </p:tgtEl>
                                      </p:cBhvr>
                                    </p:animEffect>
                                  </p:childTnLst>
                                </p:cTn>
                              </p:par>
                              <p:par>
                                <p:cTn id="73" presetID="10" presetClass="entr" presetSubtype="0" fill="hold" nodeType="with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fade">
                                      <p:cBhvr>
                                        <p:cTn id="75" dur="2000"/>
                                        <p:tgtEl>
                                          <p:spTgt spid="16"/>
                                        </p:tgtEl>
                                      </p:cBhvr>
                                    </p:animEffect>
                                  </p:childTnLst>
                                </p:cTn>
                              </p:par>
                              <p:par>
                                <p:cTn id="76" presetID="10" presetClass="entr" presetSubtype="0" fill="hold" nodeType="with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fade">
                                      <p:cBhvr>
                                        <p:cTn id="78" dur="2000"/>
                                        <p:tgtEl>
                                          <p:spTgt spid="17"/>
                                        </p:tgtEl>
                                      </p:cBhvr>
                                    </p:animEffect>
                                  </p:childTnLst>
                                </p:cTn>
                              </p:par>
                              <p:par>
                                <p:cTn id="79" presetID="10" presetClass="entr" presetSubtype="0" fill="hold" nodeType="with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fade">
                                      <p:cBhvr>
                                        <p:cTn id="81" dur="2000"/>
                                        <p:tgtEl>
                                          <p:spTgt spid="18"/>
                                        </p:tgtEl>
                                      </p:cBhvr>
                                    </p:animEffect>
                                  </p:childTnLst>
                                </p:cTn>
                              </p:par>
                              <p:par>
                                <p:cTn id="82" presetID="10" presetClass="entr" presetSubtype="0" fill="hold"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2000"/>
                                        <p:tgtEl>
                                          <p:spTgt spid="19"/>
                                        </p:tgtEl>
                                      </p:cBhvr>
                                    </p:animEffect>
                                  </p:childTnLst>
                                </p:cTn>
                              </p:par>
                              <p:par>
                                <p:cTn id="85" presetID="10" presetClass="entr" presetSubtype="0" fill="hold" nodeType="with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2000"/>
                                        <p:tgtEl>
                                          <p:spTgt spid="20"/>
                                        </p:tgtEl>
                                      </p:cBhvr>
                                    </p:animEffect>
                                  </p:childTnLst>
                                </p:cTn>
                              </p:par>
                              <p:par>
                                <p:cTn id="88" presetID="10" presetClass="entr" presetSubtype="0" fill="hold" nodeType="withEffect">
                                  <p:stCondLst>
                                    <p:cond delay="0"/>
                                  </p:stCondLst>
                                  <p:childTnLst>
                                    <p:set>
                                      <p:cBhvr>
                                        <p:cTn id="89" dur="1" fill="hold">
                                          <p:stCondLst>
                                            <p:cond delay="0"/>
                                          </p:stCondLst>
                                        </p:cTn>
                                        <p:tgtEl>
                                          <p:spTgt spid="21"/>
                                        </p:tgtEl>
                                        <p:attrNameLst>
                                          <p:attrName>style.visibility</p:attrName>
                                        </p:attrNameLst>
                                      </p:cBhvr>
                                      <p:to>
                                        <p:strVal val="visible"/>
                                      </p:to>
                                    </p:set>
                                    <p:animEffect transition="in" filter="fade">
                                      <p:cBhvr>
                                        <p:cTn id="90" dur="2000"/>
                                        <p:tgtEl>
                                          <p:spTgt spid="21"/>
                                        </p:tgtEl>
                                      </p:cBhvr>
                                    </p:animEffect>
                                  </p:childTnLst>
                                </p:cTn>
                              </p:par>
                              <p:par>
                                <p:cTn id="91" presetID="10" presetClass="entr" presetSubtype="0" fill="hold" nodeType="withEffect">
                                  <p:stCondLst>
                                    <p:cond delay="0"/>
                                  </p:stCondLst>
                                  <p:childTnLst>
                                    <p:set>
                                      <p:cBhvr>
                                        <p:cTn id="92" dur="1" fill="hold">
                                          <p:stCondLst>
                                            <p:cond delay="0"/>
                                          </p:stCondLst>
                                        </p:cTn>
                                        <p:tgtEl>
                                          <p:spTgt spid="22"/>
                                        </p:tgtEl>
                                        <p:attrNameLst>
                                          <p:attrName>style.visibility</p:attrName>
                                        </p:attrNameLst>
                                      </p:cBhvr>
                                      <p:to>
                                        <p:strVal val="visible"/>
                                      </p:to>
                                    </p:set>
                                    <p:animEffect transition="in" filter="fade">
                                      <p:cBhvr>
                                        <p:cTn id="93" dur="2000"/>
                                        <p:tgtEl>
                                          <p:spTgt spid="22"/>
                                        </p:tgtEl>
                                      </p:cBhvr>
                                    </p:animEffect>
                                  </p:childTnLst>
                                </p:cTn>
                              </p:par>
                              <p:par>
                                <p:cTn id="94" presetID="10" presetClass="entr" presetSubtype="0" fill="hold" nodeType="withEffect">
                                  <p:stCondLst>
                                    <p:cond delay="0"/>
                                  </p:stCondLst>
                                  <p:childTnLst>
                                    <p:set>
                                      <p:cBhvr>
                                        <p:cTn id="95" dur="1" fill="hold">
                                          <p:stCondLst>
                                            <p:cond delay="0"/>
                                          </p:stCondLst>
                                        </p:cTn>
                                        <p:tgtEl>
                                          <p:spTgt spid="23"/>
                                        </p:tgtEl>
                                        <p:attrNameLst>
                                          <p:attrName>style.visibility</p:attrName>
                                        </p:attrNameLst>
                                      </p:cBhvr>
                                      <p:to>
                                        <p:strVal val="visible"/>
                                      </p:to>
                                    </p:set>
                                    <p:animEffect transition="in" filter="fade">
                                      <p:cBhvr>
                                        <p:cTn id="96" dur="2000"/>
                                        <p:tgtEl>
                                          <p:spTgt spid="23"/>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24"/>
                                        </p:tgtEl>
                                        <p:attrNameLst>
                                          <p:attrName>style.visibility</p:attrName>
                                        </p:attrNameLst>
                                      </p:cBhvr>
                                      <p:to>
                                        <p:strVal val="visible"/>
                                      </p:to>
                                    </p:set>
                                    <p:animEffect transition="in" filter="fade">
                                      <p:cBhvr>
                                        <p:cTn id="99" dur="2000"/>
                                        <p:tgtEl>
                                          <p:spTgt spid="24"/>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25"/>
                                        </p:tgtEl>
                                        <p:attrNameLst>
                                          <p:attrName>style.visibility</p:attrName>
                                        </p:attrNameLst>
                                      </p:cBhvr>
                                      <p:to>
                                        <p:strVal val="visible"/>
                                      </p:to>
                                    </p:set>
                                    <p:animEffect transition="in" filter="fade">
                                      <p:cBhvr>
                                        <p:cTn id="102" dur="2000"/>
                                        <p:tgtEl>
                                          <p:spTgt spid="25"/>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fade">
                                      <p:cBhvr>
                                        <p:cTn id="105" dur="2000"/>
                                        <p:tgtEl>
                                          <p:spTgt spid="26"/>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7"/>
                                        </p:tgtEl>
                                        <p:attrNameLst>
                                          <p:attrName>style.visibility</p:attrName>
                                        </p:attrNameLst>
                                      </p:cBhvr>
                                      <p:to>
                                        <p:strVal val="visible"/>
                                      </p:to>
                                    </p:set>
                                    <p:animEffect transition="in" filter="fade">
                                      <p:cBhvr>
                                        <p:cTn id="108" dur="2000"/>
                                        <p:tgtEl>
                                          <p:spTgt spid="27"/>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28"/>
                                        </p:tgtEl>
                                        <p:attrNameLst>
                                          <p:attrName>style.visibility</p:attrName>
                                        </p:attrNameLst>
                                      </p:cBhvr>
                                      <p:to>
                                        <p:strVal val="visible"/>
                                      </p:to>
                                    </p:set>
                                    <p:animEffect transition="in" filter="fade">
                                      <p:cBhvr>
                                        <p:cTn id="111" dur="2000"/>
                                        <p:tgtEl>
                                          <p:spTgt spid="28"/>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29"/>
                                        </p:tgtEl>
                                        <p:attrNameLst>
                                          <p:attrName>style.visibility</p:attrName>
                                        </p:attrNameLst>
                                      </p:cBhvr>
                                      <p:to>
                                        <p:strVal val="visible"/>
                                      </p:to>
                                    </p:set>
                                    <p:animEffect transition="in" filter="fade">
                                      <p:cBhvr>
                                        <p:cTn id="114" dur="2000"/>
                                        <p:tgtEl>
                                          <p:spTgt spid="29"/>
                                        </p:tgtEl>
                                      </p:cBhvr>
                                    </p:animEffect>
                                  </p:childTnLst>
                                </p:cTn>
                              </p:par>
                              <p:par>
                                <p:cTn id="115" presetID="10" presetClass="entr" presetSubtype="0" fill="hold" nodeType="withEffect">
                                  <p:stCondLst>
                                    <p:cond delay="0"/>
                                  </p:stCondLst>
                                  <p:childTnLst>
                                    <p:set>
                                      <p:cBhvr>
                                        <p:cTn id="116" dur="1" fill="hold">
                                          <p:stCondLst>
                                            <p:cond delay="0"/>
                                          </p:stCondLst>
                                        </p:cTn>
                                        <p:tgtEl>
                                          <p:spTgt spid="30"/>
                                        </p:tgtEl>
                                        <p:attrNameLst>
                                          <p:attrName>style.visibility</p:attrName>
                                        </p:attrNameLst>
                                      </p:cBhvr>
                                      <p:to>
                                        <p:strVal val="visible"/>
                                      </p:to>
                                    </p:set>
                                    <p:animEffect transition="in" filter="fade">
                                      <p:cBhvr>
                                        <p:cTn id="117" dur="2000"/>
                                        <p:tgtEl>
                                          <p:spTgt spid="30"/>
                                        </p:tgtEl>
                                      </p:cBhvr>
                                    </p:animEffect>
                                  </p:childTnLst>
                                </p:cTn>
                              </p:par>
                              <p:par>
                                <p:cTn id="118" presetID="10" presetClass="entr" presetSubtype="0" fill="hold" nodeType="withEffect">
                                  <p:stCondLst>
                                    <p:cond delay="0"/>
                                  </p:stCondLst>
                                  <p:childTnLst>
                                    <p:set>
                                      <p:cBhvr>
                                        <p:cTn id="119" dur="1" fill="hold">
                                          <p:stCondLst>
                                            <p:cond delay="0"/>
                                          </p:stCondLst>
                                        </p:cTn>
                                        <p:tgtEl>
                                          <p:spTgt spid="31"/>
                                        </p:tgtEl>
                                        <p:attrNameLst>
                                          <p:attrName>style.visibility</p:attrName>
                                        </p:attrNameLst>
                                      </p:cBhvr>
                                      <p:to>
                                        <p:strVal val="visible"/>
                                      </p:to>
                                    </p:set>
                                    <p:animEffect transition="in" filter="fade">
                                      <p:cBhvr>
                                        <p:cTn id="120" dur="2000"/>
                                        <p:tgtEl>
                                          <p:spTgt spid="31"/>
                                        </p:tgtEl>
                                      </p:cBhvr>
                                    </p:animEffect>
                                  </p:childTnLst>
                                </p:cTn>
                              </p:par>
                              <p:par>
                                <p:cTn id="121" presetID="10" presetClass="entr" presetSubtype="0" fill="hold" nodeType="withEffect">
                                  <p:stCondLst>
                                    <p:cond delay="0"/>
                                  </p:stCondLst>
                                  <p:childTnLst>
                                    <p:set>
                                      <p:cBhvr>
                                        <p:cTn id="122" dur="1" fill="hold">
                                          <p:stCondLst>
                                            <p:cond delay="0"/>
                                          </p:stCondLst>
                                        </p:cTn>
                                        <p:tgtEl>
                                          <p:spTgt spid="32"/>
                                        </p:tgtEl>
                                        <p:attrNameLst>
                                          <p:attrName>style.visibility</p:attrName>
                                        </p:attrNameLst>
                                      </p:cBhvr>
                                      <p:to>
                                        <p:strVal val="visible"/>
                                      </p:to>
                                    </p:set>
                                    <p:animEffect transition="in" filter="fade">
                                      <p:cBhvr>
                                        <p:cTn id="123" dur="2000"/>
                                        <p:tgtEl>
                                          <p:spTgt spid="32"/>
                                        </p:tgtEl>
                                      </p:cBhvr>
                                    </p:animEffect>
                                  </p:childTnLst>
                                </p:cTn>
                              </p:par>
                              <p:par>
                                <p:cTn id="124" presetID="10" presetClass="entr" presetSubtype="0" fill="hold" nodeType="withEffect">
                                  <p:stCondLst>
                                    <p:cond delay="0"/>
                                  </p:stCondLst>
                                  <p:childTnLst>
                                    <p:set>
                                      <p:cBhvr>
                                        <p:cTn id="125" dur="1" fill="hold">
                                          <p:stCondLst>
                                            <p:cond delay="0"/>
                                          </p:stCondLst>
                                        </p:cTn>
                                        <p:tgtEl>
                                          <p:spTgt spid="33"/>
                                        </p:tgtEl>
                                        <p:attrNameLst>
                                          <p:attrName>style.visibility</p:attrName>
                                        </p:attrNameLst>
                                      </p:cBhvr>
                                      <p:to>
                                        <p:strVal val="visible"/>
                                      </p:to>
                                    </p:set>
                                    <p:animEffect transition="in" filter="fade">
                                      <p:cBhvr>
                                        <p:cTn id="126" dur="2000"/>
                                        <p:tgtEl>
                                          <p:spTgt spid="33"/>
                                        </p:tgtEl>
                                      </p:cBhvr>
                                    </p:animEffect>
                                  </p:childTnLst>
                                </p:cTn>
                              </p:par>
                              <p:par>
                                <p:cTn id="127" presetID="10" presetClass="entr" presetSubtype="0" fill="hold" nodeType="withEffect">
                                  <p:stCondLst>
                                    <p:cond delay="0"/>
                                  </p:stCondLst>
                                  <p:childTnLst>
                                    <p:set>
                                      <p:cBhvr>
                                        <p:cTn id="128" dur="1" fill="hold">
                                          <p:stCondLst>
                                            <p:cond delay="0"/>
                                          </p:stCondLst>
                                        </p:cTn>
                                        <p:tgtEl>
                                          <p:spTgt spid="34"/>
                                        </p:tgtEl>
                                        <p:attrNameLst>
                                          <p:attrName>style.visibility</p:attrName>
                                        </p:attrNameLst>
                                      </p:cBhvr>
                                      <p:to>
                                        <p:strVal val="visible"/>
                                      </p:to>
                                    </p:set>
                                    <p:animEffect transition="in" filter="fade">
                                      <p:cBhvr>
                                        <p:cTn id="129" dur="2000"/>
                                        <p:tgtEl>
                                          <p:spTgt spid="34"/>
                                        </p:tgtEl>
                                      </p:cBhvr>
                                    </p:animEffect>
                                  </p:childTnLst>
                                </p:cTn>
                              </p:par>
                              <p:par>
                                <p:cTn id="130" presetID="10" presetClass="entr" presetSubtype="0" fill="hold" nodeType="withEffect">
                                  <p:stCondLst>
                                    <p:cond delay="0"/>
                                  </p:stCondLst>
                                  <p:childTnLst>
                                    <p:set>
                                      <p:cBhvr>
                                        <p:cTn id="131" dur="1" fill="hold">
                                          <p:stCondLst>
                                            <p:cond delay="0"/>
                                          </p:stCondLst>
                                        </p:cTn>
                                        <p:tgtEl>
                                          <p:spTgt spid="35"/>
                                        </p:tgtEl>
                                        <p:attrNameLst>
                                          <p:attrName>style.visibility</p:attrName>
                                        </p:attrNameLst>
                                      </p:cBhvr>
                                      <p:to>
                                        <p:strVal val="visible"/>
                                      </p:to>
                                    </p:set>
                                    <p:animEffect transition="in" filter="fade">
                                      <p:cBhvr>
                                        <p:cTn id="132" dur="2000"/>
                                        <p:tgtEl>
                                          <p:spTgt spid="35"/>
                                        </p:tgtEl>
                                      </p:cBhvr>
                                    </p:animEffect>
                                  </p:childTnLst>
                                </p:cTn>
                              </p:par>
                              <p:par>
                                <p:cTn id="133" presetID="10" presetClass="entr" presetSubtype="0" fill="hold" nodeType="withEffect">
                                  <p:stCondLst>
                                    <p:cond delay="0"/>
                                  </p:stCondLst>
                                  <p:childTnLst>
                                    <p:set>
                                      <p:cBhvr>
                                        <p:cTn id="134" dur="1" fill="hold">
                                          <p:stCondLst>
                                            <p:cond delay="0"/>
                                          </p:stCondLst>
                                        </p:cTn>
                                        <p:tgtEl>
                                          <p:spTgt spid="36"/>
                                        </p:tgtEl>
                                        <p:attrNameLst>
                                          <p:attrName>style.visibility</p:attrName>
                                        </p:attrNameLst>
                                      </p:cBhvr>
                                      <p:to>
                                        <p:strVal val="visible"/>
                                      </p:to>
                                    </p:set>
                                    <p:animEffect transition="in" filter="fade">
                                      <p:cBhvr>
                                        <p:cTn id="135" dur="2000"/>
                                        <p:tgtEl>
                                          <p:spTgt spid="36"/>
                                        </p:tgtEl>
                                      </p:cBhvr>
                                    </p:animEffect>
                                  </p:childTnLst>
                                </p:cTn>
                              </p:par>
                              <p:par>
                                <p:cTn id="136" presetID="10" presetClass="entr" presetSubtype="0" fill="hold" nodeType="withEffect">
                                  <p:stCondLst>
                                    <p:cond delay="0"/>
                                  </p:stCondLst>
                                  <p:childTnLst>
                                    <p:set>
                                      <p:cBhvr>
                                        <p:cTn id="137" dur="1" fill="hold">
                                          <p:stCondLst>
                                            <p:cond delay="0"/>
                                          </p:stCondLst>
                                        </p:cTn>
                                        <p:tgtEl>
                                          <p:spTgt spid="37"/>
                                        </p:tgtEl>
                                        <p:attrNameLst>
                                          <p:attrName>style.visibility</p:attrName>
                                        </p:attrNameLst>
                                      </p:cBhvr>
                                      <p:to>
                                        <p:strVal val="visible"/>
                                      </p:to>
                                    </p:set>
                                    <p:animEffect transition="in" filter="fade">
                                      <p:cBhvr>
                                        <p:cTn id="138" dur="2000"/>
                                        <p:tgtEl>
                                          <p:spTgt spid="37"/>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38"/>
                                        </p:tgtEl>
                                        <p:attrNameLst>
                                          <p:attrName>style.visibility</p:attrName>
                                        </p:attrNameLst>
                                      </p:cBhvr>
                                      <p:to>
                                        <p:strVal val="visible"/>
                                      </p:to>
                                    </p:set>
                                    <p:animEffect transition="in" filter="fade">
                                      <p:cBhvr>
                                        <p:cTn id="141" dur="2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build="allAtOnce" animBg="1"/>
      <p:bldP spid="9" grpId="0" animBg="1"/>
      <p:bldP spid="10" grpId="0" animBg="1"/>
      <p:bldP spid="12" grpId="0" animBg="1"/>
      <p:bldP spid="13" grpId="0" animBg="1"/>
      <p:bldP spid="14" grpId="0" animBg="1"/>
      <p:bldP spid="15" grpId="0" animBg="1"/>
      <p:bldP spid="24" grpId="0" animBg="1"/>
      <p:bldP spid="25" grpId="0" animBg="1"/>
      <p:bldP spid="26" grpId="0" animBg="1"/>
      <p:bldP spid="27" grpId="0" animBg="1"/>
      <p:bldP spid="28" grpId="0" animBg="1"/>
      <p:bldP spid="29" grpId="0" animBg="1"/>
      <p:bldP spid="3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GRAFOVI</a:t>
            </a:r>
          </a:p>
        </p:txBody>
      </p:sp>
      <p:sp>
        <p:nvSpPr>
          <p:cNvPr id="4" name="Footer Placeholder 3"/>
          <p:cNvSpPr>
            <a:spLocks noGrp="1"/>
          </p:cNvSpPr>
          <p:nvPr>
            <p:ph type="ftr" sz="quarter" idx="11"/>
          </p:nvPr>
        </p:nvSpPr>
        <p:spPr/>
        <p:txBody>
          <a:bodyPr/>
          <a:lstStyle/>
          <a:p>
            <a:r>
              <a:rPr lang="en-US" dirty="0"/>
              <a:t>G</a:t>
            </a:r>
            <a:r>
              <a:rPr lang="sr-Latn-BA" dirty="0"/>
              <a:t>rafovi</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6" name="Text Placeholder 5"/>
          <p:cNvSpPr>
            <a:spLocks noGrp="1"/>
          </p:cNvSpPr>
          <p:nvPr>
            <p:ph type="body" sz="quarter" idx="13"/>
          </p:nvPr>
        </p:nvSpPr>
        <p:spPr/>
        <p:txBody>
          <a:bodyPr/>
          <a:lstStyle/>
          <a:p>
            <a:r>
              <a:rPr lang="en-US" dirty="0"/>
              <a:t>A</a:t>
            </a:r>
            <a:r>
              <a:rPr lang="sr-Latn-BA" dirty="0"/>
              <a:t>1</a:t>
            </a:r>
            <a:r>
              <a:rPr lang="en-US" dirty="0"/>
              <a:t>3</a:t>
            </a:r>
          </a:p>
        </p:txBody>
      </p:sp>
      <p:sp>
        <p:nvSpPr>
          <p:cNvPr id="9" name="Rectangle 8"/>
          <p:cNvSpPr/>
          <p:nvPr/>
        </p:nvSpPr>
        <p:spPr>
          <a:xfrm>
            <a:off x="182880" y="1097280"/>
            <a:ext cx="8778240" cy="1200329"/>
          </a:xfrm>
          <a:prstGeom prst="rect">
            <a:avLst/>
          </a:prstGeom>
        </p:spPr>
        <p:txBody>
          <a:bodyPr wrap="square">
            <a:spAutoFit/>
          </a:bodyPr>
          <a:lstStyle/>
          <a:p>
            <a:r>
              <a:rPr lang="sr-Latn-BA" b="1" dirty="0">
                <a:solidFill>
                  <a:schemeClr val="tx2">
                    <a:lumMod val="75000"/>
                  </a:schemeClr>
                </a:solidFill>
              </a:rPr>
              <a:t>Napisati program koji pronalazi i ispisuje obuhvatno stablo zadatog grafa, obilask</a:t>
            </a:r>
            <a:r>
              <a:rPr lang="en-US" b="1" dirty="0" err="1">
                <a:solidFill>
                  <a:schemeClr val="tx2">
                    <a:lumMod val="75000"/>
                  </a:schemeClr>
                </a:solidFill>
              </a:rPr>
              <a:t>om</a:t>
            </a:r>
            <a:r>
              <a:rPr lang="sr-Latn-BA" b="1" dirty="0">
                <a:solidFill>
                  <a:schemeClr val="tx2">
                    <a:lumMod val="75000"/>
                  </a:schemeClr>
                </a:solidFill>
              </a:rPr>
              <a:t> grafa po dubini (DFS) pri čemu je potrebno koristiti matričnu reprezentaciju grafa. Informacioni sadržaj čvora je znakovni podatak. Na standardni izlaz potrebno je ispisati matricu susjednosti grafa kao i matricu susjednosti obuhvatnog stabla.</a:t>
            </a:r>
          </a:p>
        </p:txBody>
      </p:sp>
      <p:sp>
        <p:nvSpPr>
          <p:cNvPr id="10" name="Rectangle 9"/>
          <p:cNvSpPr/>
          <p:nvPr/>
        </p:nvSpPr>
        <p:spPr>
          <a:xfrm>
            <a:off x="365755" y="2362476"/>
            <a:ext cx="4129435" cy="3754874"/>
          </a:xfrm>
          <a:prstGeom prst="rect">
            <a:avLst/>
          </a:prstGeom>
        </p:spPr>
        <p:txBody>
          <a:bodyPr wrap="square">
            <a:spAutoFit/>
          </a:bodyPr>
          <a:lstStyle/>
          <a:p>
            <a:r>
              <a:rPr lang="en-US" sz="1400" b="1" dirty="0">
                <a:solidFill>
                  <a:srgbClr val="0000FF"/>
                </a:solidFill>
                <a:highlight>
                  <a:srgbClr val="FFFFFF"/>
                </a:highlight>
                <a:latin typeface="Consolas"/>
              </a:rPr>
              <a:t>#include</a:t>
            </a:r>
            <a:r>
              <a:rPr lang="en-US" sz="1400" b="1" dirty="0">
                <a:solidFill>
                  <a:srgbClr val="000000"/>
                </a:solidFill>
                <a:highlight>
                  <a:srgbClr val="FFFFFF"/>
                </a:highlight>
                <a:latin typeface="Consolas"/>
              </a:rPr>
              <a:t> </a:t>
            </a:r>
            <a:r>
              <a:rPr lang="en-US" sz="1400" b="1" dirty="0">
                <a:solidFill>
                  <a:srgbClr val="A31515"/>
                </a:solidFill>
                <a:highlight>
                  <a:srgbClr val="FFFFFF"/>
                </a:highlight>
                <a:latin typeface="Consolas"/>
              </a:rPr>
              <a:t>&lt;</a:t>
            </a:r>
            <a:r>
              <a:rPr lang="en-US" sz="1400" b="1" dirty="0" err="1">
                <a:solidFill>
                  <a:srgbClr val="A31515"/>
                </a:solidFill>
                <a:highlight>
                  <a:srgbClr val="FFFFFF"/>
                </a:highlight>
                <a:latin typeface="Consolas"/>
              </a:rPr>
              <a:t>stdio.h</a:t>
            </a:r>
            <a:r>
              <a:rPr lang="en-US" sz="1400" b="1" dirty="0">
                <a:solidFill>
                  <a:srgbClr val="A31515"/>
                </a:solidFill>
                <a:highlight>
                  <a:srgbClr val="FFFFFF"/>
                </a:highlight>
                <a:latin typeface="Consolas"/>
              </a:rPr>
              <a:t>&gt;</a:t>
            </a:r>
            <a:endParaRPr lang="en-US" sz="1400" b="1" dirty="0">
              <a:solidFill>
                <a:srgbClr val="000000"/>
              </a:solidFill>
              <a:highlight>
                <a:srgbClr val="FFFFFF"/>
              </a:highlight>
              <a:latin typeface="Consolas"/>
            </a:endParaRPr>
          </a:p>
          <a:p>
            <a:r>
              <a:rPr lang="en-US" sz="1400" b="1" dirty="0">
                <a:solidFill>
                  <a:srgbClr val="0000FF"/>
                </a:solidFill>
                <a:highlight>
                  <a:srgbClr val="FFFFFF"/>
                </a:highlight>
                <a:latin typeface="Consolas"/>
              </a:rPr>
              <a:t>#</a:t>
            </a:r>
            <a:r>
              <a:rPr lang="sr-Latn-BA" sz="1400" b="1" dirty="0">
                <a:solidFill>
                  <a:srgbClr val="0000FF"/>
                </a:solidFill>
                <a:highlight>
                  <a:srgbClr val="FFFFFF"/>
                </a:highlight>
                <a:latin typeface="Consolas"/>
              </a:rPr>
              <a:t>define</a:t>
            </a:r>
            <a:r>
              <a:rPr lang="en-US" sz="1400" b="1" dirty="0">
                <a:solidFill>
                  <a:srgbClr val="000000"/>
                </a:solidFill>
                <a:highlight>
                  <a:srgbClr val="FFFFFF"/>
                </a:highlight>
                <a:latin typeface="Consolas"/>
              </a:rPr>
              <a:t> </a:t>
            </a:r>
            <a:r>
              <a:rPr lang="sr-Latn-BA" sz="1400" b="1" dirty="0">
                <a:solidFill>
                  <a:srgbClr val="6F008A"/>
                </a:solidFill>
                <a:highlight>
                  <a:srgbClr val="FFFFFF"/>
                </a:highlight>
                <a:latin typeface="Consolas"/>
              </a:rPr>
              <a:t>MAX</a:t>
            </a:r>
            <a:r>
              <a:rPr lang="sr-Latn-BA" sz="1400" b="1" dirty="0">
                <a:solidFill>
                  <a:srgbClr val="A31515"/>
                </a:solidFill>
                <a:highlight>
                  <a:srgbClr val="FFFFFF"/>
                </a:highlight>
                <a:latin typeface="Consolas"/>
              </a:rPr>
              <a:t> </a:t>
            </a:r>
            <a:r>
              <a:rPr lang="sr-Latn-BA" sz="1400" b="1" dirty="0">
                <a:solidFill>
                  <a:srgbClr val="000000"/>
                </a:solidFill>
                <a:highlight>
                  <a:srgbClr val="FFFFFF"/>
                </a:highlight>
                <a:latin typeface="Consolas"/>
              </a:rPr>
              <a:t>10</a:t>
            </a:r>
            <a:endParaRPr lang="en-US" sz="1400" b="1" dirty="0">
              <a:solidFill>
                <a:srgbClr val="000000"/>
              </a:solidFill>
              <a:highlight>
                <a:srgbClr val="FFFFFF"/>
              </a:highlight>
              <a:latin typeface="Consolas"/>
            </a:endParaRPr>
          </a:p>
          <a:p>
            <a:endParaRPr lang="en-US" sz="1400" b="1" dirty="0">
              <a:solidFill>
                <a:srgbClr val="A31515"/>
              </a:solidFill>
              <a:highlight>
                <a:srgbClr val="FFFFFF"/>
              </a:highlight>
              <a:latin typeface="Consolas"/>
            </a:endParaRPr>
          </a:p>
          <a:p>
            <a:r>
              <a:rPr lang="sr-Latn-BA" sz="1400" b="1" dirty="0">
                <a:solidFill>
                  <a:srgbClr val="0000FF"/>
                </a:solidFill>
                <a:highlight>
                  <a:srgbClr val="FFFFFF"/>
                </a:highlight>
                <a:latin typeface="Consolas"/>
              </a:rPr>
              <a:t>typedef</a:t>
            </a:r>
            <a:r>
              <a:rPr lang="sr-Latn-BA" sz="1400" b="1" dirty="0">
                <a:solidFill>
                  <a:srgbClr val="000000"/>
                </a:solidFill>
                <a:highlight>
                  <a:srgbClr val="FFFFFF"/>
                </a:highlight>
                <a:latin typeface="Consolas"/>
              </a:rPr>
              <a:t> </a:t>
            </a:r>
            <a:r>
              <a:rPr lang="sr-Latn-BA" sz="1400" b="1" dirty="0">
                <a:solidFill>
                  <a:srgbClr val="0000FF"/>
                </a:solidFill>
                <a:highlight>
                  <a:srgbClr val="FFFFFF"/>
                </a:highlight>
                <a:latin typeface="Consolas"/>
              </a:rPr>
              <a:t>struct</a:t>
            </a:r>
            <a:r>
              <a:rPr lang="sr-Latn-BA" sz="1400" b="1" dirty="0">
                <a:solidFill>
                  <a:srgbClr val="000000"/>
                </a:solidFill>
                <a:highlight>
                  <a:srgbClr val="FFFFFF"/>
                </a:highlight>
                <a:latin typeface="Consolas"/>
              </a:rPr>
              <a:t> </a:t>
            </a:r>
            <a:r>
              <a:rPr lang="sr-Latn-BA" sz="1400" b="1" dirty="0">
                <a:solidFill>
                  <a:srgbClr val="2B91AF"/>
                </a:solidFill>
                <a:highlight>
                  <a:srgbClr val="FFFFFF"/>
                </a:highlight>
                <a:latin typeface="Consolas"/>
              </a:rPr>
              <a:t>g</a:t>
            </a:r>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int</a:t>
            </a:r>
            <a:r>
              <a:rPr lang="sr-Latn-BA" sz="1400" b="1" dirty="0">
                <a:solidFill>
                  <a:srgbClr val="000000"/>
                </a:solidFill>
                <a:highlight>
                  <a:srgbClr val="FFFFFF"/>
                </a:highlight>
                <a:latin typeface="Consolas"/>
              </a:rPr>
              <a:t> n;</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char</a:t>
            </a:r>
            <a:r>
              <a:rPr lang="sr-Latn-BA" sz="1400" b="1" dirty="0">
                <a:solidFill>
                  <a:srgbClr val="000000"/>
                </a:solidFill>
                <a:highlight>
                  <a:srgbClr val="FFFFFF"/>
                </a:highlight>
                <a:latin typeface="Consolas"/>
              </a:rPr>
              <a:t> nodes[</a:t>
            </a:r>
            <a:r>
              <a:rPr lang="sr-Latn-BA" sz="1400" b="1" dirty="0">
                <a:solidFill>
                  <a:srgbClr val="6F008A"/>
                </a:solidFill>
                <a:highlight>
                  <a:srgbClr val="FFFFFF"/>
                </a:highlight>
                <a:latin typeface="Consolas"/>
              </a:rPr>
              <a:t>MAX</a:t>
            </a:r>
            <a:r>
              <a:rPr lang="sr-Latn-BA" sz="1400" b="1" dirty="0">
                <a:solidFill>
                  <a:srgbClr val="000000"/>
                </a:solidFill>
                <a:highlight>
                  <a:srgbClr val="FFFFFF"/>
                </a:highlight>
                <a:latin typeface="Consolas"/>
              </a:rPr>
              <a:t>];</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int</a:t>
            </a:r>
            <a:r>
              <a:rPr lang="sr-Latn-BA" sz="1400" b="1" dirty="0">
                <a:solidFill>
                  <a:srgbClr val="000000"/>
                </a:solidFill>
                <a:highlight>
                  <a:srgbClr val="FFFFFF"/>
                </a:highlight>
                <a:latin typeface="Consolas"/>
              </a:rPr>
              <a:t> ms[</a:t>
            </a:r>
            <a:r>
              <a:rPr lang="sr-Latn-BA" sz="1400" b="1" dirty="0">
                <a:solidFill>
                  <a:srgbClr val="6F008A"/>
                </a:solidFill>
                <a:highlight>
                  <a:srgbClr val="FFFFFF"/>
                </a:highlight>
                <a:latin typeface="Consolas"/>
              </a:rPr>
              <a:t>MAX</a:t>
            </a:r>
            <a:r>
              <a:rPr lang="sr-Latn-BA" sz="1400" b="1" dirty="0">
                <a:solidFill>
                  <a:srgbClr val="000000"/>
                </a:solidFill>
                <a:highlight>
                  <a:srgbClr val="FFFFFF"/>
                </a:highlight>
                <a:latin typeface="Consolas"/>
              </a:rPr>
              <a:t>][</a:t>
            </a:r>
            <a:r>
              <a:rPr lang="sr-Latn-BA" sz="1400" b="1" dirty="0">
                <a:solidFill>
                  <a:srgbClr val="6F008A"/>
                </a:solidFill>
                <a:highlight>
                  <a:srgbClr val="FFFFFF"/>
                </a:highlight>
                <a:latin typeface="Consolas"/>
              </a:rPr>
              <a:t>MAX</a:t>
            </a:r>
            <a:r>
              <a:rPr lang="sr-Latn-BA" sz="1400" b="1" dirty="0">
                <a:solidFill>
                  <a:srgbClr val="000000"/>
                </a:solidFill>
                <a:highlight>
                  <a:srgbClr val="FFFFFF"/>
                </a:highlight>
                <a:latin typeface="Consolas"/>
              </a:rPr>
              <a:t>];</a:t>
            </a:r>
          </a:p>
          <a:p>
            <a:r>
              <a:rPr lang="sr-Latn-BA" sz="1400" b="1" dirty="0">
                <a:solidFill>
                  <a:srgbClr val="000000"/>
                </a:solidFill>
                <a:highlight>
                  <a:srgbClr val="FFFFFF"/>
                </a:highlight>
                <a:latin typeface="Consolas"/>
              </a:rPr>
              <a:t>} </a:t>
            </a:r>
            <a:r>
              <a:rPr lang="sr-Latn-BA" sz="1400" b="1" dirty="0">
                <a:solidFill>
                  <a:srgbClr val="2B91AF"/>
                </a:solidFill>
                <a:highlight>
                  <a:srgbClr val="FFFFFF"/>
                </a:highlight>
                <a:latin typeface="Consolas"/>
              </a:rPr>
              <a:t>GRAF</a:t>
            </a:r>
            <a:r>
              <a:rPr lang="sr-Latn-BA" sz="1400" b="1" dirty="0">
                <a:solidFill>
                  <a:srgbClr val="000000"/>
                </a:solidFill>
                <a:highlight>
                  <a:srgbClr val="FFFFFF"/>
                </a:highlight>
                <a:latin typeface="Consolas"/>
              </a:rPr>
              <a:t>;</a:t>
            </a:r>
            <a:endParaRPr lang="en-US" sz="1400" b="1" dirty="0">
              <a:solidFill>
                <a:srgbClr val="000000"/>
              </a:solidFill>
              <a:highlight>
                <a:srgbClr val="FFFFFF"/>
              </a:highlight>
              <a:latin typeface="Consolas"/>
            </a:endParaRPr>
          </a:p>
          <a:p>
            <a:endParaRPr lang="en-US" sz="1400" b="1" dirty="0">
              <a:solidFill>
                <a:srgbClr val="000000"/>
              </a:solidFill>
              <a:highlight>
                <a:srgbClr val="FFFFFF"/>
              </a:highlight>
              <a:latin typeface="Consolas"/>
            </a:endParaRPr>
          </a:p>
          <a:p>
            <a:r>
              <a:rPr lang="sr-Latn-BA" sz="1400" b="1" dirty="0">
                <a:solidFill>
                  <a:srgbClr val="0000FF"/>
                </a:solidFill>
                <a:highlight>
                  <a:srgbClr val="FFFFFF"/>
                </a:highlight>
                <a:latin typeface="Consolas"/>
              </a:rPr>
              <a:t>void</a:t>
            </a:r>
            <a:r>
              <a:rPr lang="sr-Latn-BA" sz="1400" b="1" dirty="0">
                <a:solidFill>
                  <a:srgbClr val="000000"/>
                </a:solidFill>
                <a:highlight>
                  <a:srgbClr val="FFFFFF"/>
                </a:highlight>
                <a:latin typeface="Consolas"/>
              </a:rPr>
              <a:t> pisi_ms(</a:t>
            </a:r>
            <a:r>
              <a:rPr lang="sr-Latn-BA" sz="1400" b="1" dirty="0">
                <a:solidFill>
                  <a:srgbClr val="2B91AF"/>
                </a:solidFill>
                <a:highlight>
                  <a:srgbClr val="FFFFFF"/>
                </a:highlight>
                <a:latin typeface="Consolas"/>
              </a:rPr>
              <a:t>GRAF</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g</a:t>
            </a:r>
            <a:r>
              <a:rPr lang="sr-Latn-BA" sz="1400" b="1" dirty="0">
                <a:solidFill>
                  <a:srgbClr val="000000"/>
                </a:solidFill>
                <a:highlight>
                  <a:srgbClr val="FFFFFF"/>
                </a:highlight>
                <a:latin typeface="Consolas"/>
              </a:rPr>
              <a:t>)</a:t>
            </a:r>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int</a:t>
            </a:r>
            <a:r>
              <a:rPr lang="sr-Latn-BA" sz="1400" b="1" dirty="0">
                <a:solidFill>
                  <a:srgbClr val="000000"/>
                </a:solidFill>
                <a:highlight>
                  <a:srgbClr val="FFFFFF"/>
                </a:highlight>
                <a:latin typeface="Consolas"/>
              </a:rPr>
              <a:t> i, j;</a:t>
            </a:r>
          </a:p>
          <a:p>
            <a:r>
              <a:rPr lang="nn-NO" sz="1400" b="1" dirty="0">
                <a:solidFill>
                  <a:srgbClr val="0000FF"/>
                </a:solidFill>
                <a:highlight>
                  <a:srgbClr val="FFFFFF"/>
                </a:highlight>
                <a:latin typeface="Consolas"/>
              </a:rPr>
              <a:t>  for</a:t>
            </a:r>
            <a:r>
              <a:rPr lang="nn-NO" sz="1400" b="1" dirty="0">
                <a:solidFill>
                  <a:srgbClr val="000000"/>
                </a:solidFill>
                <a:highlight>
                  <a:srgbClr val="FFFFFF"/>
                </a:highlight>
                <a:latin typeface="Consolas"/>
              </a:rPr>
              <a:t> (i = 0; i&lt;</a:t>
            </a:r>
            <a:r>
              <a:rPr lang="nn-NO" sz="1400" b="1" dirty="0">
                <a:solidFill>
                  <a:srgbClr val="808080"/>
                </a:solidFill>
                <a:highlight>
                  <a:srgbClr val="FFFFFF"/>
                </a:highlight>
                <a:latin typeface="Consolas"/>
              </a:rPr>
              <a:t>g</a:t>
            </a:r>
            <a:r>
              <a:rPr lang="nn-NO" sz="1400" b="1" dirty="0">
                <a:solidFill>
                  <a:srgbClr val="000000"/>
                </a:solidFill>
                <a:highlight>
                  <a:srgbClr val="FFFFFF"/>
                </a:highlight>
                <a:latin typeface="Consolas"/>
              </a:rPr>
              <a:t>-&gt;n; i++) </a:t>
            </a:r>
            <a:r>
              <a:rPr lang="sr-Latn-BA" sz="1400" b="1" dirty="0">
                <a:solidFill>
                  <a:srgbClr val="000000"/>
                </a:solidFill>
                <a:highlight>
                  <a:srgbClr val="FFFFFF"/>
                </a:highlight>
                <a:latin typeface="Consolas"/>
              </a:rPr>
              <a:t>{</a:t>
            </a:r>
          </a:p>
          <a:p>
            <a:r>
              <a:rPr lang="da-DK" sz="1400" b="1" dirty="0">
                <a:solidFill>
                  <a:srgbClr val="0000FF"/>
                </a:solidFill>
                <a:highlight>
                  <a:srgbClr val="FFFFFF"/>
                </a:highlight>
                <a:latin typeface="Consolas"/>
              </a:rPr>
              <a:t>    for</a:t>
            </a:r>
            <a:r>
              <a:rPr lang="da-DK" sz="1400" b="1" dirty="0">
                <a:solidFill>
                  <a:srgbClr val="000000"/>
                </a:solidFill>
                <a:highlight>
                  <a:srgbClr val="FFFFFF"/>
                </a:highlight>
                <a:latin typeface="Consolas"/>
              </a:rPr>
              <a:t> (j = 0; j&lt;</a:t>
            </a:r>
            <a:r>
              <a:rPr lang="da-DK" sz="1400" b="1" dirty="0">
                <a:solidFill>
                  <a:srgbClr val="808080"/>
                </a:solidFill>
                <a:highlight>
                  <a:srgbClr val="FFFFFF"/>
                </a:highlight>
                <a:latin typeface="Consolas"/>
              </a:rPr>
              <a:t>g</a:t>
            </a:r>
            <a:r>
              <a:rPr lang="da-DK" sz="1400" b="1" dirty="0">
                <a:solidFill>
                  <a:srgbClr val="000000"/>
                </a:solidFill>
                <a:highlight>
                  <a:srgbClr val="FFFFFF"/>
                </a:highlight>
                <a:latin typeface="Consolas"/>
              </a:rPr>
              <a:t>-&gt;n; j++)</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printf(</a:t>
            </a:r>
            <a:r>
              <a:rPr lang="sr-Latn-BA" sz="1400" b="1" dirty="0">
                <a:solidFill>
                  <a:srgbClr val="A31515"/>
                </a:solidFill>
                <a:highlight>
                  <a:srgbClr val="FFFFFF"/>
                </a:highlight>
                <a:latin typeface="Consolas"/>
              </a:rPr>
              <a:t>"%d "</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g</a:t>
            </a:r>
            <a:r>
              <a:rPr lang="sr-Latn-BA" sz="1400" b="1" dirty="0">
                <a:solidFill>
                  <a:srgbClr val="000000"/>
                </a:solidFill>
                <a:highlight>
                  <a:srgbClr val="FFFFFF"/>
                </a:highlight>
                <a:latin typeface="Consolas"/>
              </a:rPr>
              <a:t>-&gt;ms[i][j]);</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printf(</a:t>
            </a:r>
            <a:r>
              <a:rPr lang="sr-Latn-BA" sz="1400" b="1" dirty="0">
                <a:solidFill>
                  <a:srgbClr val="A31515"/>
                </a:solidFill>
                <a:highlight>
                  <a:srgbClr val="FFFFFF"/>
                </a:highlight>
                <a:latin typeface="Consolas"/>
              </a:rPr>
              <a:t>"\n"</a:t>
            </a:r>
            <a:r>
              <a:rPr lang="sr-Latn-BA" sz="1400" b="1" dirty="0">
                <a:solidFill>
                  <a:srgbClr val="000000"/>
                </a:solidFill>
                <a:highlight>
                  <a:srgbClr val="FFFFFF"/>
                </a:highlight>
                <a:latin typeface="Consolas"/>
              </a:rPr>
              <a: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sr-Latn-BA" sz="1400" b="1" dirty="0">
                <a:solidFill>
                  <a:srgbClr val="000000"/>
                </a:solidFill>
                <a:highlight>
                  <a:srgbClr val="FFFFFF"/>
                </a:highlight>
                <a:latin typeface="Consolas"/>
              </a:rPr>
              <a:t>}</a:t>
            </a:r>
            <a:endParaRPr lang="en-US" sz="1400" b="1" dirty="0">
              <a:solidFill>
                <a:srgbClr val="000000"/>
              </a:solidFill>
              <a:highlight>
                <a:srgbClr val="FFFFFF"/>
              </a:highlight>
              <a:latin typeface="Consolas"/>
            </a:endParaRPr>
          </a:p>
        </p:txBody>
      </p:sp>
      <p:sp>
        <p:nvSpPr>
          <p:cNvPr id="8" name="Rectangle 7"/>
          <p:cNvSpPr/>
          <p:nvPr/>
        </p:nvSpPr>
        <p:spPr>
          <a:xfrm>
            <a:off x="4370830" y="2385895"/>
            <a:ext cx="4540935" cy="3539430"/>
          </a:xfrm>
          <a:prstGeom prst="rect">
            <a:avLst/>
          </a:prstGeom>
        </p:spPr>
        <p:txBody>
          <a:bodyPr wrap="square">
            <a:spAutoFit/>
          </a:bodyPr>
          <a:lstStyle/>
          <a:p>
            <a:r>
              <a:rPr lang="sr-Latn-BA" sz="1400" b="1" dirty="0">
                <a:solidFill>
                  <a:srgbClr val="0000FF"/>
                </a:solidFill>
                <a:highlight>
                  <a:srgbClr val="FFFFFF"/>
                </a:highlight>
                <a:latin typeface="Consolas"/>
              </a:rPr>
              <a:t>void</a:t>
            </a:r>
            <a:r>
              <a:rPr lang="sr-Latn-BA" sz="1400" b="1" dirty="0">
                <a:solidFill>
                  <a:srgbClr val="000000"/>
                </a:solidFill>
                <a:highlight>
                  <a:srgbClr val="FFFFFF"/>
                </a:highlight>
                <a:latin typeface="Consolas"/>
              </a:rPr>
              <a:t> </a:t>
            </a:r>
            <a:r>
              <a:rPr lang="en-US" sz="1400" b="1" dirty="0" err="1">
                <a:solidFill>
                  <a:srgbClr val="000000"/>
                </a:solidFill>
                <a:highlight>
                  <a:srgbClr val="FFFFFF"/>
                </a:highlight>
                <a:latin typeface="Consolas"/>
              </a:rPr>
              <a:t>st</a:t>
            </a:r>
            <a:r>
              <a:rPr lang="sr-Latn-BA" sz="1400" b="1" dirty="0">
                <a:solidFill>
                  <a:srgbClr val="000000"/>
                </a:solidFill>
                <a:highlight>
                  <a:srgbClr val="FFFFFF"/>
                </a:highlight>
                <a:latin typeface="Consolas"/>
              </a:rPr>
              <a:t>_</a:t>
            </a:r>
            <a:r>
              <a:rPr lang="en-US" sz="1400" b="1" dirty="0" err="1">
                <a:solidFill>
                  <a:srgbClr val="000000"/>
                </a:solidFill>
                <a:highlight>
                  <a:srgbClr val="FFFFFF"/>
                </a:highlight>
                <a:latin typeface="Consolas"/>
              </a:rPr>
              <a:t>dfs</a:t>
            </a:r>
            <a:r>
              <a:rPr lang="sr-Latn-BA" sz="1400" b="1" dirty="0">
                <a:solidFill>
                  <a:srgbClr val="000000"/>
                </a:solidFill>
                <a:highlight>
                  <a:srgbClr val="FFFFFF"/>
                </a:highlight>
                <a:latin typeface="Consolas"/>
              </a:rPr>
              <a:t>(</a:t>
            </a:r>
            <a:r>
              <a:rPr lang="sr-Latn-BA" sz="1400" b="1" dirty="0">
                <a:solidFill>
                  <a:srgbClr val="2B91AF"/>
                </a:solidFill>
                <a:highlight>
                  <a:srgbClr val="FFFFFF"/>
                </a:highlight>
                <a:latin typeface="Consolas"/>
              </a:rPr>
              <a:t>GRAF</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g</a:t>
            </a:r>
            <a:r>
              <a:rPr lang="sr-Latn-BA" sz="1400" b="1" dirty="0">
                <a:solidFill>
                  <a:srgbClr val="000000"/>
                </a:solidFill>
                <a:highlight>
                  <a:srgbClr val="FFFFFF"/>
                </a:highlight>
                <a:latin typeface="Consolas"/>
              </a:rPr>
              <a:t>, </a:t>
            </a:r>
            <a:r>
              <a:rPr lang="sr-Latn-BA" sz="1400" b="1" dirty="0">
                <a:solidFill>
                  <a:srgbClr val="2B91AF"/>
                </a:solidFill>
                <a:highlight>
                  <a:srgbClr val="FFFFFF"/>
                </a:highlight>
                <a:latin typeface="Consolas"/>
              </a:rPr>
              <a:t>GRAF</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st</a:t>
            </a:r>
            <a:r>
              <a:rPr lang="sr-Latn-BA" sz="1400" b="1" dirty="0">
                <a:solidFill>
                  <a:srgbClr val="000000"/>
                </a:solidFill>
                <a:highlight>
                  <a:srgbClr val="FFFFFF"/>
                </a:highlight>
                <a:latin typeface="Consolas"/>
              </a:rPr>
              <a:t>)</a:t>
            </a:r>
          </a:p>
          <a:p>
            <a:r>
              <a:rPr lang="sr-Latn-BA" sz="1400" b="1" dirty="0">
                <a:solidFill>
                  <a:srgbClr val="000000"/>
                </a:solidFill>
                <a:highlight>
                  <a:srgbClr val="FFFFFF"/>
                </a:highlight>
                <a:latin typeface="Consolas"/>
              </a:rPr>
              <a:t>{</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int</a:t>
            </a:r>
            <a:r>
              <a:rPr lang="sr-Latn-BA" sz="1400" b="1" dirty="0">
                <a:solidFill>
                  <a:srgbClr val="000000"/>
                </a:solidFill>
                <a:highlight>
                  <a:srgbClr val="FFFFFF"/>
                </a:highlight>
                <a:latin typeface="Consolas"/>
              </a:rPr>
              <a:t> visit[</a:t>
            </a:r>
            <a:r>
              <a:rPr lang="sr-Latn-BA" sz="1400" b="1" dirty="0">
                <a:solidFill>
                  <a:srgbClr val="6F008A"/>
                </a:solidFill>
                <a:highlight>
                  <a:srgbClr val="FFFFFF"/>
                </a:highlight>
                <a:latin typeface="Consolas"/>
              </a:rPr>
              <a:t>MAX</a:t>
            </a:r>
            <a:r>
              <a:rPr lang="sr-Latn-BA" sz="1400" b="1" dirty="0">
                <a:solidFill>
                  <a:srgbClr val="000000"/>
                </a:solidFill>
                <a:highlight>
                  <a:srgbClr val="FFFFFF"/>
                </a:highlight>
                <a:latin typeface="Consolas"/>
              </a:rPr>
              <a:t>] = {};</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void</a:t>
            </a:r>
            <a:r>
              <a:rPr lang="sr-Latn-BA" sz="1400" b="1" dirty="0">
                <a:solidFill>
                  <a:srgbClr val="000000"/>
                </a:solidFill>
                <a:highlight>
                  <a:srgbClr val="FFFFFF"/>
                </a:highlight>
                <a:latin typeface="Consolas"/>
              </a:rPr>
              <a:t> dfs_visit(</a:t>
            </a:r>
            <a:r>
              <a:rPr lang="sr-Latn-BA" sz="1400" b="1" dirty="0">
                <a:solidFill>
                  <a:srgbClr val="0000FF"/>
                </a:solidFill>
                <a:highlight>
                  <a:srgbClr val="FFFFFF"/>
                </a:highlight>
                <a:latin typeface="Consolas"/>
              </a:rPr>
              <a:t>int</a:t>
            </a:r>
            <a:r>
              <a:rPr lang="sr-Latn-BA" sz="1400" b="1" dirty="0">
                <a:solidFill>
                  <a:srgbClr val="000000"/>
                </a:solidFill>
                <a:highlight>
                  <a:srgbClr val="FFFFFF"/>
                </a:highlight>
                <a:latin typeface="Consolas"/>
              </a:rPr>
              <a:t> u)</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int</a:t>
            </a:r>
            <a:r>
              <a:rPr lang="sr-Latn-BA" sz="1400" b="1" dirty="0">
                <a:solidFill>
                  <a:srgbClr val="000000"/>
                </a:solidFill>
                <a:highlight>
                  <a:srgbClr val="FFFFFF"/>
                </a:highlight>
                <a:latin typeface="Consolas"/>
              </a:rPr>
              <a:t> v;</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visit[u] = 1;</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for</a:t>
            </a:r>
            <a:r>
              <a:rPr lang="sr-Latn-BA" sz="1400" b="1" dirty="0">
                <a:solidFill>
                  <a:srgbClr val="000000"/>
                </a:solidFill>
                <a:highlight>
                  <a:srgbClr val="FFFFFF"/>
                </a:highlight>
                <a:latin typeface="Consolas"/>
              </a:rPr>
              <a:t> (v = 0; v&lt;g-&gt;n; v++)</a:t>
            </a:r>
          </a:p>
          <a:p>
            <a:r>
              <a:rPr lang="en-US" sz="1400" b="1" dirty="0">
                <a:solidFill>
                  <a:srgbClr val="0000FF"/>
                </a:solidFill>
                <a:highlight>
                  <a:srgbClr val="FFFFFF"/>
                </a:highlight>
                <a:latin typeface="Consolas"/>
              </a:rPr>
              <a:t>      if</a:t>
            </a:r>
            <a:r>
              <a:rPr lang="en-US" sz="1400" b="1" dirty="0">
                <a:solidFill>
                  <a:srgbClr val="000000"/>
                </a:solidFill>
                <a:highlight>
                  <a:srgbClr val="FFFFFF"/>
                </a:highlight>
                <a:latin typeface="Consolas"/>
              </a:rPr>
              <a:t> (g-&gt;ms[u][v] &amp;&amp; !visit[v])</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st-&gt;ms[u][v] = st-&gt;ms[v][u] = 1;</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dfs_visit(v);</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dfs_visit(0);</a:t>
            </a:r>
          </a:p>
          <a:p>
            <a:r>
              <a:rPr lang="sr-Latn-BA" sz="1400" b="1" dirty="0">
                <a:solidFill>
                  <a:srgbClr val="000000"/>
                </a:solidFill>
                <a:highlight>
                  <a:srgbClr val="FFFFFF"/>
                </a:highlight>
                <a:latin typeface="Consola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GRAFOVI</a:t>
            </a:r>
          </a:p>
        </p:txBody>
      </p:sp>
      <p:sp>
        <p:nvSpPr>
          <p:cNvPr id="4" name="Footer Placeholder 3"/>
          <p:cNvSpPr>
            <a:spLocks noGrp="1"/>
          </p:cNvSpPr>
          <p:nvPr>
            <p:ph type="ftr" sz="quarter" idx="11"/>
          </p:nvPr>
        </p:nvSpPr>
        <p:spPr/>
        <p:txBody>
          <a:bodyPr/>
          <a:lstStyle/>
          <a:p>
            <a:r>
              <a:rPr lang="en-US" dirty="0"/>
              <a:t>G</a:t>
            </a:r>
            <a:r>
              <a:rPr lang="sr-Latn-BA" dirty="0"/>
              <a:t>rafovi</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6" name="Text Placeholder 5"/>
          <p:cNvSpPr>
            <a:spLocks noGrp="1"/>
          </p:cNvSpPr>
          <p:nvPr>
            <p:ph type="body" sz="quarter" idx="13"/>
          </p:nvPr>
        </p:nvSpPr>
        <p:spPr/>
        <p:txBody>
          <a:bodyPr/>
          <a:lstStyle/>
          <a:p>
            <a:r>
              <a:rPr lang="en-US" dirty="0"/>
              <a:t>A</a:t>
            </a:r>
            <a:r>
              <a:rPr lang="sr-Latn-BA" dirty="0"/>
              <a:t>1</a:t>
            </a:r>
            <a:r>
              <a:rPr lang="en-US" dirty="0"/>
              <a:t>3</a:t>
            </a:r>
          </a:p>
        </p:txBody>
      </p:sp>
      <p:sp>
        <p:nvSpPr>
          <p:cNvPr id="8" name="Rectangle 7"/>
          <p:cNvSpPr/>
          <p:nvPr/>
        </p:nvSpPr>
        <p:spPr>
          <a:xfrm>
            <a:off x="365756" y="1084801"/>
            <a:ext cx="8686800" cy="3539430"/>
          </a:xfrm>
          <a:prstGeom prst="rect">
            <a:avLst/>
          </a:prstGeom>
        </p:spPr>
        <p:txBody>
          <a:bodyPr wrap="square">
            <a:spAutoFit/>
          </a:bodyPr>
          <a:lstStyle/>
          <a:p>
            <a:r>
              <a:rPr lang="sr-Latn-BA" sz="1400" b="1" dirty="0">
                <a:solidFill>
                  <a:srgbClr val="0000FF"/>
                </a:solidFill>
                <a:highlight>
                  <a:srgbClr val="FFFFFF"/>
                </a:highlight>
                <a:latin typeface="Consolas"/>
              </a:rPr>
              <a:t>int</a:t>
            </a:r>
            <a:r>
              <a:rPr lang="sr-Latn-BA" sz="1400" b="1" dirty="0">
                <a:solidFill>
                  <a:srgbClr val="000000"/>
                </a:solidFill>
                <a:highlight>
                  <a:srgbClr val="FFFFFF"/>
                </a:highlight>
                <a:latin typeface="Consolas"/>
              </a:rPr>
              <a:t> main()</a:t>
            </a:r>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da-DK" sz="1400" b="1" dirty="0">
                <a:solidFill>
                  <a:srgbClr val="2B91AF"/>
                </a:solidFill>
                <a:highlight>
                  <a:srgbClr val="FFFFFF"/>
                </a:highlight>
                <a:latin typeface="Consolas"/>
              </a:rPr>
              <a:t>  GRAF</a:t>
            </a:r>
            <a:r>
              <a:rPr lang="da-DK" sz="1400" b="1" dirty="0">
                <a:solidFill>
                  <a:srgbClr val="000000"/>
                </a:solidFill>
                <a:highlight>
                  <a:srgbClr val="FFFFFF"/>
                </a:highlight>
                <a:latin typeface="Consolas"/>
              </a:rPr>
              <a:t> g = { 6, { </a:t>
            </a:r>
            <a:r>
              <a:rPr lang="da-DK" sz="1400" b="1" dirty="0">
                <a:solidFill>
                  <a:srgbClr val="A31515"/>
                </a:solidFill>
                <a:highlight>
                  <a:srgbClr val="FFFFFF"/>
                </a:highlight>
                <a:latin typeface="Consolas"/>
              </a:rPr>
              <a:t>'1'</a:t>
            </a:r>
            <a:r>
              <a:rPr lang="da-DK" sz="1400" b="1" dirty="0">
                <a:solidFill>
                  <a:srgbClr val="000000"/>
                </a:solidFill>
                <a:highlight>
                  <a:srgbClr val="FFFFFF"/>
                </a:highlight>
                <a:latin typeface="Consolas"/>
              </a:rPr>
              <a:t>, </a:t>
            </a:r>
            <a:r>
              <a:rPr lang="da-DK" sz="1400" b="1" dirty="0">
                <a:solidFill>
                  <a:srgbClr val="A31515"/>
                </a:solidFill>
                <a:highlight>
                  <a:srgbClr val="FFFFFF"/>
                </a:highlight>
                <a:latin typeface="Consolas"/>
              </a:rPr>
              <a:t>'2'</a:t>
            </a:r>
            <a:r>
              <a:rPr lang="da-DK" sz="1400" b="1" dirty="0">
                <a:solidFill>
                  <a:srgbClr val="000000"/>
                </a:solidFill>
                <a:highlight>
                  <a:srgbClr val="FFFFFF"/>
                </a:highlight>
                <a:latin typeface="Consolas"/>
              </a:rPr>
              <a:t>, </a:t>
            </a:r>
            <a:r>
              <a:rPr lang="da-DK" sz="1400" b="1" dirty="0">
                <a:solidFill>
                  <a:srgbClr val="A31515"/>
                </a:solidFill>
                <a:highlight>
                  <a:srgbClr val="FFFFFF"/>
                </a:highlight>
                <a:latin typeface="Consolas"/>
              </a:rPr>
              <a:t>'3'</a:t>
            </a:r>
            <a:r>
              <a:rPr lang="da-DK" sz="1400" b="1" dirty="0">
                <a:solidFill>
                  <a:srgbClr val="000000"/>
                </a:solidFill>
                <a:highlight>
                  <a:srgbClr val="FFFFFF"/>
                </a:highlight>
                <a:latin typeface="Consolas"/>
              </a:rPr>
              <a:t>, </a:t>
            </a:r>
            <a:r>
              <a:rPr lang="da-DK" sz="1400" b="1" dirty="0">
                <a:solidFill>
                  <a:srgbClr val="A31515"/>
                </a:solidFill>
                <a:highlight>
                  <a:srgbClr val="FFFFFF"/>
                </a:highlight>
                <a:latin typeface="Consolas"/>
              </a:rPr>
              <a:t>'4'</a:t>
            </a:r>
            <a:r>
              <a:rPr lang="da-DK" sz="1400" b="1" dirty="0">
                <a:solidFill>
                  <a:srgbClr val="000000"/>
                </a:solidFill>
                <a:highlight>
                  <a:srgbClr val="FFFFFF"/>
                </a:highlight>
                <a:latin typeface="Consolas"/>
              </a:rPr>
              <a:t>, </a:t>
            </a:r>
            <a:r>
              <a:rPr lang="da-DK" sz="1400" b="1" dirty="0">
                <a:solidFill>
                  <a:srgbClr val="A31515"/>
                </a:solidFill>
                <a:highlight>
                  <a:srgbClr val="FFFFFF"/>
                </a:highlight>
                <a:latin typeface="Consolas"/>
              </a:rPr>
              <a:t>'5'</a:t>
            </a:r>
            <a:r>
              <a:rPr lang="da-DK" sz="1400" b="1" dirty="0">
                <a:solidFill>
                  <a:srgbClr val="000000"/>
                </a:solidFill>
                <a:highlight>
                  <a:srgbClr val="FFFFFF"/>
                </a:highlight>
                <a:latin typeface="Consolas"/>
              </a:rPr>
              <a:t>, </a:t>
            </a:r>
            <a:r>
              <a:rPr lang="da-DK" sz="1400" b="1" dirty="0">
                <a:solidFill>
                  <a:srgbClr val="A31515"/>
                </a:solidFill>
                <a:highlight>
                  <a:srgbClr val="FFFFFF"/>
                </a:highlight>
                <a:latin typeface="Consolas"/>
              </a:rPr>
              <a:t>'6'</a:t>
            </a:r>
            <a:r>
              <a:rPr lang="da-DK" sz="1400" b="1" dirty="0">
                <a:solidFill>
                  <a:srgbClr val="000000"/>
                </a:solidFill>
                <a:highlight>
                  <a:srgbClr val="FFFFFF"/>
                </a:highlight>
                <a:latin typeface="Consolas"/>
              </a:rPr>
              <a:t> },</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 { 0, 1, 1, 1, 0, 0 }, </a:t>
            </a:r>
            <a:endParaRPr lang="en-US" sz="1400" b="1" dirty="0">
              <a:solidFill>
                <a:srgbClr val="000000"/>
              </a:solidFill>
              <a:highlight>
                <a:srgbClr val="FFFFFF"/>
              </a:highlight>
              <a:latin typeface="Consolas"/>
            </a:endParaRP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 1, 0, 0, 1, 0, 0 }, </a:t>
            </a:r>
            <a:endParaRPr lang="en-US" sz="1400" b="1" dirty="0">
              <a:solidFill>
                <a:srgbClr val="000000"/>
              </a:solidFill>
              <a:highlight>
                <a:srgbClr val="FFFFFF"/>
              </a:highlight>
              <a:latin typeface="Consolas"/>
            </a:endParaRP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 1, 0, 0, 1, 1, 0 },</a:t>
            </a:r>
            <a:r>
              <a:rPr lang="en-US" sz="1400" b="1" dirty="0">
                <a:solidFill>
                  <a:srgbClr val="000000"/>
                </a:solidFill>
                <a:highlight>
                  <a:srgbClr val="FFFFFF"/>
                </a:highlight>
                <a:latin typeface="Consolas"/>
              </a:rPr>
              <a:t> </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 1, 1, 1, 0, 1, 0 }, </a:t>
            </a:r>
            <a:endParaRPr lang="en-US" sz="1400" b="1" dirty="0">
              <a:solidFill>
                <a:srgbClr val="000000"/>
              </a:solidFill>
              <a:highlight>
                <a:srgbClr val="FFFFFF"/>
              </a:highlight>
              <a:latin typeface="Consolas"/>
            </a:endParaRP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 0, 0, 1, 1, 0, 1 }, </a:t>
            </a:r>
            <a:endParaRPr lang="en-US" sz="1400" b="1" dirty="0">
              <a:solidFill>
                <a:srgbClr val="000000"/>
              </a:solidFill>
              <a:highlight>
                <a:srgbClr val="FFFFFF"/>
              </a:highlight>
              <a:latin typeface="Consolas"/>
            </a:endParaRP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 0, 0, 0, 0, 1, 0 } } };</a:t>
            </a:r>
          </a:p>
          <a:p>
            <a:r>
              <a:rPr lang="en-US" sz="1400" b="1" dirty="0">
                <a:solidFill>
                  <a:srgbClr val="2B91AF"/>
                </a:solidFill>
                <a:highlight>
                  <a:srgbClr val="FFFFFF"/>
                </a:highlight>
                <a:latin typeface="Consolas"/>
              </a:rPr>
              <a:t>  </a:t>
            </a:r>
            <a:r>
              <a:rPr lang="sr-Latn-BA" sz="1400" b="1" dirty="0">
                <a:solidFill>
                  <a:srgbClr val="2B91AF"/>
                </a:solidFill>
                <a:highlight>
                  <a:srgbClr val="FFFFFF"/>
                </a:highlight>
                <a:latin typeface="Consolas"/>
              </a:rPr>
              <a:t>GRAF</a:t>
            </a:r>
            <a:r>
              <a:rPr lang="sr-Latn-BA" sz="1400" b="1" dirty="0">
                <a:solidFill>
                  <a:srgbClr val="000000"/>
                </a:solidFill>
                <a:highlight>
                  <a:srgbClr val="FFFFFF"/>
                </a:highlight>
                <a:latin typeface="Consolas"/>
              </a:rPr>
              <a:t> st = { 6, { </a:t>
            </a:r>
            <a:r>
              <a:rPr lang="sr-Latn-BA" sz="1400" b="1" dirty="0">
                <a:solidFill>
                  <a:srgbClr val="A31515"/>
                </a:solidFill>
                <a:highlight>
                  <a:srgbClr val="FFFFFF"/>
                </a:highlight>
                <a:latin typeface="Consolas"/>
              </a:rPr>
              <a:t>'1'</a:t>
            </a:r>
            <a:r>
              <a:rPr lang="sr-Latn-BA" sz="1400" b="1" dirty="0">
                <a:solidFill>
                  <a:srgbClr val="000000"/>
                </a:solidFill>
                <a:highlight>
                  <a:srgbClr val="FFFFFF"/>
                </a:highlight>
                <a:latin typeface="Consolas"/>
              </a:rPr>
              <a:t>, </a:t>
            </a:r>
            <a:r>
              <a:rPr lang="sr-Latn-BA" sz="1400" b="1" dirty="0">
                <a:solidFill>
                  <a:srgbClr val="A31515"/>
                </a:solidFill>
                <a:highlight>
                  <a:srgbClr val="FFFFFF"/>
                </a:highlight>
                <a:latin typeface="Consolas"/>
              </a:rPr>
              <a:t>'2'</a:t>
            </a:r>
            <a:r>
              <a:rPr lang="sr-Latn-BA" sz="1400" b="1" dirty="0">
                <a:solidFill>
                  <a:srgbClr val="000000"/>
                </a:solidFill>
                <a:highlight>
                  <a:srgbClr val="FFFFFF"/>
                </a:highlight>
                <a:latin typeface="Consolas"/>
              </a:rPr>
              <a:t>, </a:t>
            </a:r>
            <a:r>
              <a:rPr lang="sr-Latn-BA" sz="1400" b="1" dirty="0">
                <a:solidFill>
                  <a:srgbClr val="A31515"/>
                </a:solidFill>
                <a:highlight>
                  <a:srgbClr val="FFFFFF"/>
                </a:highlight>
                <a:latin typeface="Consolas"/>
              </a:rPr>
              <a:t>'3'</a:t>
            </a:r>
            <a:r>
              <a:rPr lang="sr-Latn-BA" sz="1400" b="1" dirty="0">
                <a:solidFill>
                  <a:srgbClr val="000000"/>
                </a:solidFill>
                <a:highlight>
                  <a:srgbClr val="FFFFFF"/>
                </a:highlight>
                <a:latin typeface="Consolas"/>
              </a:rPr>
              <a:t>, </a:t>
            </a:r>
            <a:r>
              <a:rPr lang="sr-Latn-BA" sz="1400" b="1" dirty="0">
                <a:solidFill>
                  <a:srgbClr val="A31515"/>
                </a:solidFill>
                <a:highlight>
                  <a:srgbClr val="FFFFFF"/>
                </a:highlight>
                <a:latin typeface="Consolas"/>
              </a:rPr>
              <a:t>'4'</a:t>
            </a:r>
            <a:r>
              <a:rPr lang="sr-Latn-BA" sz="1400" b="1" dirty="0">
                <a:solidFill>
                  <a:srgbClr val="000000"/>
                </a:solidFill>
                <a:highlight>
                  <a:srgbClr val="FFFFFF"/>
                </a:highlight>
                <a:latin typeface="Consolas"/>
              </a:rPr>
              <a:t>, </a:t>
            </a:r>
            <a:r>
              <a:rPr lang="sr-Latn-BA" sz="1400" b="1" dirty="0">
                <a:solidFill>
                  <a:srgbClr val="A31515"/>
                </a:solidFill>
                <a:highlight>
                  <a:srgbClr val="FFFFFF"/>
                </a:highlight>
                <a:latin typeface="Consolas"/>
              </a:rPr>
              <a:t>'5'</a:t>
            </a:r>
            <a:r>
              <a:rPr lang="sr-Latn-BA" sz="1400" b="1" dirty="0">
                <a:solidFill>
                  <a:srgbClr val="000000"/>
                </a:solidFill>
                <a:highlight>
                  <a:srgbClr val="FFFFFF"/>
                </a:highlight>
                <a:latin typeface="Consolas"/>
              </a:rPr>
              <a:t>, </a:t>
            </a:r>
            <a:r>
              <a:rPr lang="sr-Latn-BA" sz="1400" b="1" dirty="0">
                <a:solidFill>
                  <a:srgbClr val="A31515"/>
                </a:solidFill>
                <a:highlight>
                  <a:srgbClr val="FFFFFF"/>
                </a:highlight>
                <a:latin typeface="Consolas"/>
              </a:rPr>
              <a:t>'6'</a:t>
            </a:r>
            <a:r>
              <a:rPr lang="sr-Latn-BA" sz="1400" b="1" dirty="0">
                <a:solidFill>
                  <a:srgbClr val="000000"/>
                </a:solidFill>
                <a:highlight>
                  <a:srgbClr val="FFFFFF"/>
                </a:highlight>
                <a:latin typeface="Consolas"/>
              </a:rPr>
              <a:t> } };</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printf(</a:t>
            </a:r>
            <a:r>
              <a:rPr lang="sr-Latn-BA" sz="1400" b="1" dirty="0">
                <a:solidFill>
                  <a:srgbClr val="A31515"/>
                </a:solidFill>
                <a:highlight>
                  <a:srgbClr val="FFFFFF"/>
                </a:highlight>
                <a:latin typeface="Consolas"/>
              </a:rPr>
              <a:t>"Matrica susjednosti (graf):\n  "</a:t>
            </a:r>
            <a:r>
              <a:rPr lang="sr-Latn-BA" sz="1400" b="1" dirty="0">
                <a:solidFill>
                  <a:srgbClr val="000000"/>
                </a:solidFill>
                <a:highlight>
                  <a:srgbClr val="FFFFFF"/>
                </a:highlight>
                <a:latin typeface="Consolas"/>
              </a:rPr>
              <a: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pisi_ms(&amp;g);</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st_dfs(&amp;g, &amp;st);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printf(</a:t>
            </a:r>
            <a:r>
              <a:rPr lang="sr-Latn-BA" sz="1400" b="1" dirty="0">
                <a:solidFill>
                  <a:srgbClr val="A31515"/>
                </a:solidFill>
                <a:highlight>
                  <a:srgbClr val="FFFFFF"/>
                </a:highlight>
                <a:latin typeface="Consolas"/>
              </a:rPr>
              <a:t>"\nMatrica susjednosti (obuhvatno stablo):\n  "</a:t>
            </a:r>
            <a:r>
              <a:rPr lang="sr-Latn-BA" sz="1400" b="1" dirty="0">
                <a:solidFill>
                  <a:srgbClr val="000000"/>
                </a:solidFill>
                <a:highlight>
                  <a:srgbClr val="FFFFFF"/>
                </a:highlight>
                <a:latin typeface="Consolas"/>
              </a:rPr>
              <a:t>);</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pisi_ms(&amp;st);</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return</a:t>
            </a:r>
            <a:r>
              <a:rPr lang="sr-Latn-BA" sz="1400" b="1" dirty="0">
                <a:solidFill>
                  <a:srgbClr val="000000"/>
                </a:solidFill>
                <a:highlight>
                  <a:srgbClr val="FFFFFF"/>
                </a:highlight>
                <a:latin typeface="Consolas"/>
              </a:rPr>
              <a:t> 0;</a:t>
            </a:r>
          </a:p>
          <a:p>
            <a:r>
              <a:rPr lang="sr-Latn-BA" sz="1400" b="1" dirty="0">
                <a:solidFill>
                  <a:srgbClr val="000000"/>
                </a:solidFill>
                <a:highlight>
                  <a:srgbClr val="FFFFFF"/>
                </a:highlight>
                <a:latin typeface="Consolas"/>
              </a:rPr>
              <a:t>}</a:t>
            </a:r>
          </a:p>
        </p:txBody>
      </p:sp>
      <p:sp>
        <p:nvSpPr>
          <p:cNvPr id="11" name="Rectangle 10"/>
          <p:cNvSpPr/>
          <p:nvPr/>
        </p:nvSpPr>
        <p:spPr>
          <a:xfrm>
            <a:off x="3842305" y="1124700"/>
            <a:ext cx="5223080" cy="3917310"/>
          </a:xfrm>
          <a:prstGeom prst="rect">
            <a:avLst/>
          </a:prstGeom>
          <a:solidFill>
            <a:schemeClr val="bg1"/>
          </a:solidFill>
          <a:ln w="76200" cmpd="thickThin">
            <a:solidFill>
              <a:schemeClr val="tx2"/>
            </a:solidFill>
            <a:miter lim="800000"/>
          </a:ln>
        </p:spPr>
        <p:style>
          <a:lnRef idx="2">
            <a:schemeClr val="accent1"/>
          </a:lnRef>
          <a:fillRef idx="1">
            <a:schemeClr val="lt1"/>
          </a:fillRef>
          <a:effectRef idx="0">
            <a:schemeClr val="accent1"/>
          </a:effectRef>
          <a:fontRef idx="minor">
            <a:schemeClr val="dk1"/>
          </a:fontRef>
        </p:style>
        <p:txBody>
          <a:bodyPr wrap="square" lIns="91440" tIns="91440" rIns="91440" bIns="91440" rtlCol="0" anchor="t" anchorCtr="0">
            <a:noAutofit/>
          </a:bodyPr>
          <a:lstStyle/>
          <a:p>
            <a:r>
              <a:rPr lang="it-IT" sz="1600" b="1" dirty="0">
                <a:latin typeface="Consolas" pitchFamily="49" charset="0"/>
                <a:cs typeface="Consolas" pitchFamily="49" charset="0"/>
              </a:rPr>
              <a:t>Matrica susjednosti (graf):</a:t>
            </a:r>
          </a:p>
          <a:p>
            <a:r>
              <a:rPr lang="it-IT" sz="1600" b="1" dirty="0">
                <a:latin typeface="Consolas" pitchFamily="49" charset="0"/>
                <a:cs typeface="Consolas" pitchFamily="49" charset="0"/>
              </a:rPr>
              <a:t>  0 1 1 1 0 0</a:t>
            </a:r>
          </a:p>
          <a:p>
            <a:r>
              <a:rPr lang="it-IT" sz="1600" b="1" dirty="0">
                <a:latin typeface="Consolas" pitchFamily="49" charset="0"/>
                <a:cs typeface="Consolas" pitchFamily="49" charset="0"/>
              </a:rPr>
              <a:t>  1 0 0 1 0 0</a:t>
            </a:r>
          </a:p>
          <a:p>
            <a:r>
              <a:rPr lang="it-IT" sz="1600" b="1" dirty="0">
                <a:latin typeface="Consolas" pitchFamily="49" charset="0"/>
                <a:cs typeface="Consolas" pitchFamily="49" charset="0"/>
              </a:rPr>
              <a:t>  1 0 0 1 1 0</a:t>
            </a:r>
          </a:p>
          <a:p>
            <a:r>
              <a:rPr lang="it-IT" sz="1600" b="1" dirty="0">
                <a:latin typeface="Consolas" pitchFamily="49" charset="0"/>
                <a:cs typeface="Consolas" pitchFamily="49" charset="0"/>
              </a:rPr>
              <a:t>  1 1 1 0 1 0</a:t>
            </a:r>
          </a:p>
          <a:p>
            <a:r>
              <a:rPr lang="it-IT" sz="1600" b="1" dirty="0">
                <a:latin typeface="Consolas" pitchFamily="49" charset="0"/>
                <a:cs typeface="Consolas" pitchFamily="49" charset="0"/>
              </a:rPr>
              <a:t>  0 0 1 1 0 1</a:t>
            </a:r>
          </a:p>
          <a:p>
            <a:r>
              <a:rPr lang="it-IT" sz="1600" b="1" dirty="0">
                <a:latin typeface="Consolas" pitchFamily="49" charset="0"/>
                <a:cs typeface="Consolas" pitchFamily="49" charset="0"/>
              </a:rPr>
              <a:t>  0 0 0 0 1 0</a:t>
            </a:r>
          </a:p>
          <a:p>
            <a:endParaRPr lang="it-IT" sz="1600" b="1" dirty="0">
              <a:latin typeface="Consolas" pitchFamily="49" charset="0"/>
              <a:cs typeface="Consolas" pitchFamily="49" charset="0"/>
            </a:endParaRPr>
          </a:p>
          <a:p>
            <a:r>
              <a:rPr lang="it-IT" sz="1600" b="1" dirty="0">
                <a:latin typeface="Consolas" pitchFamily="49" charset="0"/>
                <a:cs typeface="Consolas" pitchFamily="49" charset="0"/>
              </a:rPr>
              <a:t>Matrica susjednosti (obuhvatno stablo):</a:t>
            </a:r>
          </a:p>
          <a:p>
            <a:r>
              <a:rPr lang="it-IT" sz="1600" b="1" dirty="0">
                <a:latin typeface="Consolas" pitchFamily="49" charset="0"/>
                <a:cs typeface="Consolas" pitchFamily="49" charset="0"/>
              </a:rPr>
              <a:t>  0 1 0 0 0 0</a:t>
            </a:r>
          </a:p>
          <a:p>
            <a:r>
              <a:rPr lang="it-IT" sz="1600" b="1" dirty="0">
                <a:latin typeface="Consolas" pitchFamily="49" charset="0"/>
                <a:cs typeface="Consolas" pitchFamily="49" charset="0"/>
              </a:rPr>
              <a:t>  1 0 0 1 0 0</a:t>
            </a:r>
          </a:p>
          <a:p>
            <a:r>
              <a:rPr lang="it-IT" sz="1600" b="1" dirty="0">
                <a:latin typeface="Consolas" pitchFamily="49" charset="0"/>
                <a:cs typeface="Consolas" pitchFamily="49" charset="0"/>
              </a:rPr>
              <a:t>  0 0 0 1 1 0</a:t>
            </a:r>
          </a:p>
          <a:p>
            <a:r>
              <a:rPr lang="it-IT" sz="1600" b="1" dirty="0">
                <a:latin typeface="Consolas" pitchFamily="49" charset="0"/>
                <a:cs typeface="Consolas" pitchFamily="49" charset="0"/>
              </a:rPr>
              <a:t>  0 1 1 0 0 0</a:t>
            </a:r>
          </a:p>
          <a:p>
            <a:r>
              <a:rPr lang="it-IT" sz="1600" b="1" dirty="0">
                <a:latin typeface="Consolas" pitchFamily="49" charset="0"/>
                <a:cs typeface="Consolas" pitchFamily="49" charset="0"/>
              </a:rPr>
              <a:t>  0 0 1 0 0 1</a:t>
            </a:r>
          </a:p>
          <a:p>
            <a:r>
              <a:rPr lang="it-IT" sz="1600" b="1" dirty="0">
                <a:latin typeface="Consolas" pitchFamily="49" charset="0"/>
                <a:cs typeface="Consolas" pitchFamily="49" charset="0"/>
              </a:rPr>
              <a:t>  0 0 0 0 1 0</a:t>
            </a:r>
            <a:endParaRPr lang="pl-PL" sz="1600" b="1" dirty="0">
              <a:solidFill>
                <a:schemeClr val="tx1"/>
              </a:solidFill>
              <a:latin typeface="Consolas" pitchFamily="49" charset="0"/>
              <a:cs typeface="Consolas" pitchFamily="49" charset="0"/>
            </a:endParaRPr>
          </a:p>
        </p:txBody>
      </p:sp>
      <p:sp>
        <p:nvSpPr>
          <p:cNvPr id="9" name="Oval 8"/>
          <p:cNvSpPr/>
          <p:nvPr/>
        </p:nvSpPr>
        <p:spPr bwMode="auto">
          <a:xfrm>
            <a:off x="3423010" y="5349250"/>
            <a:ext cx="323850" cy="325438"/>
          </a:xfrm>
          <a:prstGeom prst="ellipse">
            <a:avLst/>
          </a:prstGeom>
          <a:solidFill>
            <a:schemeClr val="tx2">
              <a:lumMod val="40000"/>
              <a:lumOff val="60000"/>
            </a:schemeClr>
          </a:solidFill>
          <a:ln w="9525">
            <a:solidFill>
              <a:srgbClr val="C00000"/>
            </a:solidFill>
            <a:miter lim="800000"/>
            <a:headEnd/>
            <a:tailEnd/>
          </a:ln>
        </p:spPr>
        <p:txBody>
          <a:bodyPr lIns="36000" rIns="36000" anchor="ctr">
            <a:spAutoFit/>
          </a:bodyPr>
          <a:lstStyle/>
          <a:p>
            <a:pPr algn="ctr">
              <a:defRPr/>
            </a:pPr>
            <a:r>
              <a:rPr lang="sr-Latn-BA" sz="1200" b="1" dirty="0">
                <a:latin typeface="+mn-lt"/>
              </a:rPr>
              <a:t>1</a:t>
            </a:r>
          </a:p>
        </p:txBody>
      </p:sp>
      <p:sp>
        <p:nvSpPr>
          <p:cNvPr id="10" name="Oval 9"/>
          <p:cNvSpPr/>
          <p:nvPr/>
        </p:nvSpPr>
        <p:spPr bwMode="auto">
          <a:xfrm>
            <a:off x="3423010" y="5854075"/>
            <a:ext cx="323850" cy="323850"/>
          </a:xfrm>
          <a:prstGeom prst="ellipse">
            <a:avLst/>
          </a:prstGeom>
          <a:solidFill>
            <a:schemeClr val="tx2">
              <a:lumMod val="40000"/>
              <a:lumOff val="60000"/>
            </a:schemeClr>
          </a:solidFill>
          <a:ln w="9525">
            <a:solidFill>
              <a:srgbClr val="C00000"/>
            </a:solidFill>
            <a:miter lim="800000"/>
            <a:headEnd/>
            <a:tailEnd/>
          </a:ln>
        </p:spPr>
        <p:txBody>
          <a:bodyPr lIns="36000" rIns="36000" anchor="ctr">
            <a:spAutoFit/>
          </a:bodyPr>
          <a:lstStyle/>
          <a:p>
            <a:pPr algn="ctr">
              <a:defRPr/>
            </a:pPr>
            <a:r>
              <a:rPr lang="sr-Latn-BA" sz="1200" b="1" dirty="0">
                <a:latin typeface="+mn-lt"/>
              </a:rPr>
              <a:t>2</a:t>
            </a:r>
          </a:p>
        </p:txBody>
      </p:sp>
      <p:sp>
        <p:nvSpPr>
          <p:cNvPr id="12" name="Oval 11"/>
          <p:cNvSpPr/>
          <p:nvPr/>
        </p:nvSpPr>
        <p:spPr bwMode="auto">
          <a:xfrm>
            <a:off x="4286610" y="5349250"/>
            <a:ext cx="323850" cy="325438"/>
          </a:xfrm>
          <a:prstGeom prst="ellipse">
            <a:avLst/>
          </a:prstGeom>
          <a:solidFill>
            <a:schemeClr val="tx2">
              <a:lumMod val="40000"/>
              <a:lumOff val="60000"/>
            </a:schemeClr>
          </a:solidFill>
          <a:ln w="9525">
            <a:solidFill>
              <a:srgbClr val="C00000"/>
            </a:solidFill>
            <a:miter lim="800000"/>
            <a:headEnd/>
            <a:tailEnd/>
          </a:ln>
        </p:spPr>
        <p:txBody>
          <a:bodyPr lIns="36000" rIns="36000" anchor="ctr">
            <a:spAutoFit/>
          </a:bodyPr>
          <a:lstStyle/>
          <a:p>
            <a:pPr algn="ctr">
              <a:defRPr/>
            </a:pPr>
            <a:r>
              <a:rPr lang="sr-Latn-BA" sz="1200" b="1" dirty="0">
                <a:latin typeface="+mn-lt"/>
              </a:rPr>
              <a:t>3</a:t>
            </a:r>
          </a:p>
        </p:txBody>
      </p:sp>
      <p:sp>
        <p:nvSpPr>
          <p:cNvPr id="13" name="Oval 12"/>
          <p:cNvSpPr/>
          <p:nvPr/>
        </p:nvSpPr>
        <p:spPr bwMode="auto">
          <a:xfrm>
            <a:off x="5093060" y="5854075"/>
            <a:ext cx="323850" cy="323850"/>
          </a:xfrm>
          <a:prstGeom prst="ellipse">
            <a:avLst/>
          </a:prstGeom>
          <a:solidFill>
            <a:schemeClr val="tx2">
              <a:lumMod val="40000"/>
              <a:lumOff val="60000"/>
            </a:schemeClr>
          </a:solidFill>
          <a:ln w="9525">
            <a:solidFill>
              <a:srgbClr val="C00000"/>
            </a:solidFill>
            <a:miter lim="800000"/>
            <a:headEnd/>
            <a:tailEnd/>
          </a:ln>
        </p:spPr>
        <p:txBody>
          <a:bodyPr lIns="36000" rIns="36000" anchor="ctr">
            <a:spAutoFit/>
          </a:bodyPr>
          <a:lstStyle/>
          <a:p>
            <a:pPr algn="ctr">
              <a:defRPr/>
            </a:pPr>
            <a:r>
              <a:rPr lang="sr-Latn-BA" sz="1200" b="1" dirty="0">
                <a:latin typeface="+mn-lt"/>
              </a:rPr>
              <a:t>6</a:t>
            </a:r>
          </a:p>
        </p:txBody>
      </p:sp>
      <p:sp>
        <p:nvSpPr>
          <p:cNvPr id="14" name="Oval 13"/>
          <p:cNvSpPr/>
          <p:nvPr/>
        </p:nvSpPr>
        <p:spPr bwMode="auto">
          <a:xfrm>
            <a:off x="4286610" y="5854075"/>
            <a:ext cx="323850" cy="323850"/>
          </a:xfrm>
          <a:prstGeom prst="ellipse">
            <a:avLst/>
          </a:prstGeom>
          <a:solidFill>
            <a:schemeClr val="tx2">
              <a:lumMod val="40000"/>
              <a:lumOff val="60000"/>
            </a:schemeClr>
          </a:solidFill>
          <a:ln w="9525">
            <a:solidFill>
              <a:srgbClr val="C00000"/>
            </a:solidFill>
            <a:miter lim="800000"/>
            <a:headEnd/>
            <a:tailEnd/>
          </a:ln>
        </p:spPr>
        <p:txBody>
          <a:bodyPr lIns="36000" rIns="36000" anchor="ctr">
            <a:spAutoFit/>
          </a:bodyPr>
          <a:lstStyle/>
          <a:p>
            <a:pPr algn="ctr">
              <a:defRPr/>
            </a:pPr>
            <a:r>
              <a:rPr lang="sr-Latn-BA" sz="1200" b="1" dirty="0">
                <a:latin typeface="+mn-lt"/>
              </a:rPr>
              <a:t>4</a:t>
            </a:r>
          </a:p>
        </p:txBody>
      </p:sp>
      <p:sp>
        <p:nvSpPr>
          <p:cNvPr id="15" name="Oval 14"/>
          <p:cNvSpPr/>
          <p:nvPr/>
        </p:nvSpPr>
        <p:spPr bwMode="auto">
          <a:xfrm>
            <a:off x="5093060" y="5349250"/>
            <a:ext cx="323850" cy="325438"/>
          </a:xfrm>
          <a:prstGeom prst="ellipse">
            <a:avLst/>
          </a:prstGeom>
          <a:solidFill>
            <a:schemeClr val="tx2">
              <a:lumMod val="40000"/>
              <a:lumOff val="60000"/>
            </a:schemeClr>
          </a:solidFill>
          <a:ln w="9525">
            <a:solidFill>
              <a:srgbClr val="C00000"/>
            </a:solidFill>
            <a:miter lim="800000"/>
            <a:headEnd/>
            <a:tailEnd/>
          </a:ln>
        </p:spPr>
        <p:txBody>
          <a:bodyPr lIns="36000" rIns="36000" anchor="ctr">
            <a:spAutoFit/>
          </a:bodyPr>
          <a:lstStyle/>
          <a:p>
            <a:pPr algn="ctr">
              <a:defRPr/>
            </a:pPr>
            <a:r>
              <a:rPr lang="sr-Latn-BA" sz="1200" b="1" dirty="0">
                <a:latin typeface="+mn-lt"/>
              </a:rPr>
              <a:t>5</a:t>
            </a:r>
          </a:p>
        </p:txBody>
      </p:sp>
      <p:cxnSp>
        <p:nvCxnSpPr>
          <p:cNvPr id="16" name="Straight Connector 63"/>
          <p:cNvCxnSpPr>
            <a:cxnSpLocks noChangeShapeType="1"/>
            <a:stCxn id="9" idx="4"/>
            <a:endCxn id="10" idx="0"/>
          </p:cNvCxnSpPr>
          <p:nvPr/>
        </p:nvCxnSpPr>
        <p:spPr bwMode="auto">
          <a:xfrm>
            <a:off x="3584935" y="5674688"/>
            <a:ext cx="0" cy="179387"/>
          </a:xfrm>
          <a:prstGeom prst="line">
            <a:avLst/>
          </a:prstGeom>
          <a:noFill/>
          <a:ln w="38100" algn="ctr">
            <a:solidFill>
              <a:srgbClr val="C00000"/>
            </a:solidFill>
            <a:round/>
            <a:headEnd/>
            <a:tailEnd/>
          </a:ln>
        </p:spPr>
      </p:cxnSp>
      <p:cxnSp>
        <p:nvCxnSpPr>
          <p:cNvPr id="17" name="Straight Connector 65"/>
          <p:cNvCxnSpPr>
            <a:cxnSpLocks noChangeShapeType="1"/>
            <a:stCxn id="12" idx="4"/>
            <a:endCxn id="14" idx="0"/>
          </p:cNvCxnSpPr>
          <p:nvPr/>
        </p:nvCxnSpPr>
        <p:spPr bwMode="auto">
          <a:xfrm>
            <a:off x="4448535" y="5674688"/>
            <a:ext cx="0" cy="179387"/>
          </a:xfrm>
          <a:prstGeom prst="line">
            <a:avLst/>
          </a:prstGeom>
          <a:noFill/>
          <a:ln w="38100" algn="ctr">
            <a:solidFill>
              <a:srgbClr val="C00000"/>
            </a:solidFill>
            <a:round/>
            <a:headEnd/>
            <a:tailEnd/>
          </a:ln>
        </p:spPr>
      </p:cxnSp>
      <p:cxnSp>
        <p:nvCxnSpPr>
          <p:cNvPr id="18" name="Straight Connector 67"/>
          <p:cNvCxnSpPr>
            <a:cxnSpLocks noChangeShapeType="1"/>
            <a:stCxn id="15" idx="4"/>
            <a:endCxn id="13" idx="0"/>
          </p:cNvCxnSpPr>
          <p:nvPr/>
        </p:nvCxnSpPr>
        <p:spPr bwMode="auto">
          <a:xfrm>
            <a:off x="5254985" y="5674688"/>
            <a:ext cx="0" cy="179387"/>
          </a:xfrm>
          <a:prstGeom prst="line">
            <a:avLst/>
          </a:prstGeom>
          <a:noFill/>
          <a:ln w="38100" algn="ctr">
            <a:solidFill>
              <a:srgbClr val="C00000"/>
            </a:solidFill>
            <a:round/>
            <a:headEnd/>
            <a:tailEnd/>
          </a:ln>
        </p:spPr>
      </p:cxnSp>
      <p:cxnSp>
        <p:nvCxnSpPr>
          <p:cNvPr id="19" name="Straight Connector 68"/>
          <p:cNvCxnSpPr>
            <a:cxnSpLocks noChangeShapeType="1"/>
            <a:stCxn id="10" idx="6"/>
            <a:endCxn id="14" idx="2"/>
          </p:cNvCxnSpPr>
          <p:nvPr/>
        </p:nvCxnSpPr>
        <p:spPr bwMode="auto">
          <a:xfrm>
            <a:off x="3746860" y="6016000"/>
            <a:ext cx="539750" cy="0"/>
          </a:xfrm>
          <a:prstGeom prst="line">
            <a:avLst/>
          </a:prstGeom>
          <a:noFill/>
          <a:ln w="38100" algn="ctr">
            <a:solidFill>
              <a:srgbClr val="C00000"/>
            </a:solidFill>
            <a:round/>
            <a:headEnd/>
            <a:tailEnd/>
          </a:ln>
        </p:spPr>
      </p:cxnSp>
      <p:cxnSp>
        <p:nvCxnSpPr>
          <p:cNvPr id="20" name="Straight Connector 69"/>
          <p:cNvCxnSpPr>
            <a:cxnSpLocks noChangeShapeType="1"/>
            <a:stCxn id="12" idx="6"/>
            <a:endCxn id="15" idx="2"/>
          </p:cNvCxnSpPr>
          <p:nvPr/>
        </p:nvCxnSpPr>
        <p:spPr bwMode="auto">
          <a:xfrm>
            <a:off x="4610460" y="5512763"/>
            <a:ext cx="482600" cy="0"/>
          </a:xfrm>
          <a:prstGeom prst="line">
            <a:avLst/>
          </a:prstGeom>
          <a:noFill/>
          <a:ln w="38100" algn="ctr">
            <a:solidFill>
              <a:srgbClr val="C00000"/>
            </a:solidFill>
            <a:round/>
            <a:headEnd/>
            <a:tailEnd/>
          </a:ln>
        </p:spPr>
      </p:cxnSp>
      <p:sp>
        <p:nvSpPr>
          <p:cNvPr id="21" name="Oval 20"/>
          <p:cNvSpPr/>
          <p:nvPr/>
        </p:nvSpPr>
        <p:spPr bwMode="auto">
          <a:xfrm>
            <a:off x="501070" y="5359925"/>
            <a:ext cx="323850" cy="323850"/>
          </a:xfrm>
          <a:prstGeom prst="ellipse">
            <a:avLst/>
          </a:prstGeom>
          <a:solidFill>
            <a:srgbClr val="FFCC99"/>
          </a:solidFill>
          <a:ln w="9525">
            <a:solidFill>
              <a:srgbClr val="C00000"/>
            </a:solidFill>
            <a:miter lim="800000"/>
            <a:headEnd/>
            <a:tailEnd/>
          </a:ln>
        </p:spPr>
        <p:txBody>
          <a:bodyPr lIns="36000" rIns="36000" anchor="ctr">
            <a:spAutoFit/>
          </a:bodyPr>
          <a:lstStyle/>
          <a:p>
            <a:pPr algn="ctr">
              <a:defRPr/>
            </a:pPr>
            <a:r>
              <a:rPr lang="sr-Latn-BA" sz="1200" b="1" dirty="0">
                <a:latin typeface="+mn-lt"/>
              </a:rPr>
              <a:t>1</a:t>
            </a:r>
          </a:p>
        </p:txBody>
      </p:sp>
      <p:sp>
        <p:nvSpPr>
          <p:cNvPr id="22" name="Oval 21"/>
          <p:cNvSpPr/>
          <p:nvPr/>
        </p:nvSpPr>
        <p:spPr bwMode="auto">
          <a:xfrm>
            <a:off x="501070" y="5863163"/>
            <a:ext cx="323850" cy="325437"/>
          </a:xfrm>
          <a:prstGeom prst="ellipse">
            <a:avLst/>
          </a:prstGeom>
          <a:solidFill>
            <a:srgbClr val="FFCC99"/>
          </a:solidFill>
          <a:ln w="9525">
            <a:solidFill>
              <a:srgbClr val="C00000"/>
            </a:solidFill>
            <a:miter lim="800000"/>
            <a:headEnd/>
            <a:tailEnd/>
          </a:ln>
        </p:spPr>
        <p:txBody>
          <a:bodyPr lIns="36000" rIns="36000" anchor="ctr">
            <a:spAutoFit/>
          </a:bodyPr>
          <a:lstStyle/>
          <a:p>
            <a:pPr algn="ctr">
              <a:defRPr/>
            </a:pPr>
            <a:r>
              <a:rPr lang="sr-Latn-BA" sz="1200" b="1" dirty="0">
                <a:latin typeface="+mn-lt"/>
              </a:rPr>
              <a:t>2</a:t>
            </a:r>
          </a:p>
        </p:txBody>
      </p:sp>
      <p:sp>
        <p:nvSpPr>
          <p:cNvPr id="23" name="Oval 22"/>
          <p:cNvSpPr/>
          <p:nvPr/>
        </p:nvSpPr>
        <p:spPr bwMode="auto">
          <a:xfrm>
            <a:off x="1364670" y="5359925"/>
            <a:ext cx="323850" cy="323850"/>
          </a:xfrm>
          <a:prstGeom prst="ellipse">
            <a:avLst/>
          </a:prstGeom>
          <a:solidFill>
            <a:srgbClr val="FFCC99"/>
          </a:solidFill>
          <a:ln w="9525">
            <a:solidFill>
              <a:srgbClr val="C00000"/>
            </a:solidFill>
            <a:miter lim="800000"/>
            <a:headEnd/>
            <a:tailEnd/>
          </a:ln>
        </p:spPr>
        <p:txBody>
          <a:bodyPr lIns="36000" rIns="36000" anchor="ctr">
            <a:spAutoFit/>
          </a:bodyPr>
          <a:lstStyle/>
          <a:p>
            <a:pPr algn="ctr">
              <a:defRPr/>
            </a:pPr>
            <a:r>
              <a:rPr lang="sr-Latn-BA" sz="1200" b="1" dirty="0">
                <a:latin typeface="+mn-lt"/>
              </a:rPr>
              <a:t>3</a:t>
            </a:r>
          </a:p>
        </p:txBody>
      </p:sp>
      <p:sp>
        <p:nvSpPr>
          <p:cNvPr id="24" name="Oval 23"/>
          <p:cNvSpPr/>
          <p:nvPr/>
        </p:nvSpPr>
        <p:spPr bwMode="auto">
          <a:xfrm>
            <a:off x="2171120" y="5863163"/>
            <a:ext cx="323850" cy="325437"/>
          </a:xfrm>
          <a:prstGeom prst="ellipse">
            <a:avLst/>
          </a:prstGeom>
          <a:solidFill>
            <a:srgbClr val="FFCC99"/>
          </a:solidFill>
          <a:ln w="9525">
            <a:solidFill>
              <a:srgbClr val="C00000"/>
            </a:solidFill>
            <a:miter lim="800000"/>
            <a:headEnd/>
            <a:tailEnd/>
          </a:ln>
        </p:spPr>
        <p:txBody>
          <a:bodyPr lIns="36000" rIns="36000" anchor="ctr">
            <a:spAutoFit/>
          </a:bodyPr>
          <a:lstStyle/>
          <a:p>
            <a:pPr algn="ctr">
              <a:defRPr/>
            </a:pPr>
            <a:r>
              <a:rPr lang="sr-Latn-BA" sz="1200" b="1" dirty="0">
                <a:latin typeface="+mn-lt"/>
              </a:rPr>
              <a:t>6</a:t>
            </a:r>
          </a:p>
        </p:txBody>
      </p:sp>
      <p:sp>
        <p:nvSpPr>
          <p:cNvPr id="25" name="Oval 24"/>
          <p:cNvSpPr/>
          <p:nvPr/>
        </p:nvSpPr>
        <p:spPr bwMode="auto">
          <a:xfrm>
            <a:off x="1364670" y="5863163"/>
            <a:ext cx="323850" cy="325437"/>
          </a:xfrm>
          <a:prstGeom prst="ellipse">
            <a:avLst/>
          </a:prstGeom>
          <a:solidFill>
            <a:srgbClr val="FFCC99"/>
          </a:solidFill>
          <a:ln w="9525">
            <a:solidFill>
              <a:srgbClr val="C00000"/>
            </a:solidFill>
            <a:miter lim="800000"/>
            <a:headEnd/>
            <a:tailEnd/>
          </a:ln>
        </p:spPr>
        <p:txBody>
          <a:bodyPr lIns="36000" rIns="36000" anchor="ctr">
            <a:spAutoFit/>
          </a:bodyPr>
          <a:lstStyle/>
          <a:p>
            <a:pPr algn="ctr">
              <a:defRPr/>
            </a:pPr>
            <a:r>
              <a:rPr lang="sr-Latn-BA" sz="1200" b="1" dirty="0">
                <a:latin typeface="+mn-lt"/>
              </a:rPr>
              <a:t>4</a:t>
            </a:r>
          </a:p>
        </p:txBody>
      </p:sp>
      <p:sp>
        <p:nvSpPr>
          <p:cNvPr id="26" name="Oval 25"/>
          <p:cNvSpPr/>
          <p:nvPr/>
        </p:nvSpPr>
        <p:spPr bwMode="auto">
          <a:xfrm>
            <a:off x="2171120" y="5359925"/>
            <a:ext cx="323850" cy="323850"/>
          </a:xfrm>
          <a:prstGeom prst="ellipse">
            <a:avLst/>
          </a:prstGeom>
          <a:solidFill>
            <a:srgbClr val="FFCC99"/>
          </a:solidFill>
          <a:ln w="9525">
            <a:solidFill>
              <a:srgbClr val="C00000"/>
            </a:solidFill>
            <a:miter lim="800000"/>
            <a:headEnd/>
            <a:tailEnd/>
          </a:ln>
        </p:spPr>
        <p:txBody>
          <a:bodyPr lIns="36000" rIns="36000" anchor="ctr">
            <a:spAutoFit/>
          </a:bodyPr>
          <a:lstStyle/>
          <a:p>
            <a:pPr algn="ctr">
              <a:defRPr/>
            </a:pPr>
            <a:r>
              <a:rPr lang="sr-Latn-BA" sz="1200" b="1" dirty="0">
                <a:latin typeface="+mn-lt"/>
              </a:rPr>
              <a:t>5</a:t>
            </a:r>
          </a:p>
        </p:txBody>
      </p:sp>
      <p:cxnSp>
        <p:nvCxnSpPr>
          <p:cNvPr id="27" name="Straight Connector 62"/>
          <p:cNvCxnSpPr>
            <a:cxnSpLocks noChangeShapeType="1"/>
            <a:stCxn id="21" idx="5"/>
            <a:endCxn id="25" idx="1"/>
          </p:cNvCxnSpPr>
          <p:nvPr/>
        </p:nvCxnSpPr>
        <p:spPr bwMode="auto">
          <a:xfrm>
            <a:off x="777295" y="5636150"/>
            <a:ext cx="635000" cy="274638"/>
          </a:xfrm>
          <a:prstGeom prst="line">
            <a:avLst/>
          </a:prstGeom>
          <a:noFill/>
          <a:ln w="6350" algn="ctr">
            <a:solidFill>
              <a:schemeClr val="tx1"/>
            </a:solidFill>
            <a:round/>
            <a:headEnd/>
            <a:tailEnd/>
          </a:ln>
        </p:spPr>
      </p:cxnSp>
      <p:cxnSp>
        <p:nvCxnSpPr>
          <p:cNvPr id="28" name="Straight Connector 63"/>
          <p:cNvCxnSpPr>
            <a:cxnSpLocks noChangeShapeType="1"/>
            <a:stCxn id="21" idx="4"/>
            <a:endCxn id="22" idx="0"/>
          </p:cNvCxnSpPr>
          <p:nvPr/>
        </p:nvCxnSpPr>
        <p:spPr bwMode="auto">
          <a:xfrm>
            <a:off x="662995" y="5683775"/>
            <a:ext cx="0" cy="179388"/>
          </a:xfrm>
          <a:prstGeom prst="line">
            <a:avLst/>
          </a:prstGeom>
          <a:noFill/>
          <a:ln w="9525" algn="ctr">
            <a:solidFill>
              <a:schemeClr val="tx1"/>
            </a:solidFill>
            <a:round/>
            <a:headEnd/>
            <a:tailEnd/>
          </a:ln>
        </p:spPr>
      </p:cxnSp>
      <p:cxnSp>
        <p:nvCxnSpPr>
          <p:cNvPr id="29" name="Straight Connector 64"/>
          <p:cNvCxnSpPr>
            <a:cxnSpLocks noChangeShapeType="1"/>
            <a:stCxn id="21" idx="6"/>
            <a:endCxn id="23" idx="2"/>
          </p:cNvCxnSpPr>
          <p:nvPr/>
        </p:nvCxnSpPr>
        <p:spPr bwMode="auto">
          <a:xfrm>
            <a:off x="824920" y="5521850"/>
            <a:ext cx="539750" cy="0"/>
          </a:xfrm>
          <a:prstGeom prst="line">
            <a:avLst/>
          </a:prstGeom>
          <a:noFill/>
          <a:ln w="9525" algn="ctr">
            <a:solidFill>
              <a:schemeClr val="tx1"/>
            </a:solidFill>
            <a:round/>
            <a:headEnd/>
            <a:tailEnd/>
          </a:ln>
        </p:spPr>
      </p:cxnSp>
      <p:cxnSp>
        <p:nvCxnSpPr>
          <p:cNvPr id="30" name="Straight Connector 65"/>
          <p:cNvCxnSpPr>
            <a:cxnSpLocks noChangeShapeType="1"/>
            <a:stCxn id="23" idx="4"/>
            <a:endCxn id="25" idx="0"/>
          </p:cNvCxnSpPr>
          <p:nvPr/>
        </p:nvCxnSpPr>
        <p:spPr bwMode="auto">
          <a:xfrm>
            <a:off x="1526595" y="5683775"/>
            <a:ext cx="0" cy="179388"/>
          </a:xfrm>
          <a:prstGeom prst="line">
            <a:avLst/>
          </a:prstGeom>
          <a:noFill/>
          <a:ln w="9525" algn="ctr">
            <a:solidFill>
              <a:schemeClr val="tx1"/>
            </a:solidFill>
            <a:round/>
            <a:headEnd/>
            <a:tailEnd/>
          </a:ln>
        </p:spPr>
      </p:cxnSp>
      <p:cxnSp>
        <p:nvCxnSpPr>
          <p:cNvPr id="31" name="Straight Connector 66"/>
          <p:cNvCxnSpPr>
            <a:cxnSpLocks noChangeShapeType="1"/>
            <a:stCxn id="26" idx="3"/>
            <a:endCxn id="25" idx="7"/>
          </p:cNvCxnSpPr>
          <p:nvPr/>
        </p:nvCxnSpPr>
        <p:spPr bwMode="auto">
          <a:xfrm flipH="1">
            <a:off x="1640895" y="5636150"/>
            <a:ext cx="577850" cy="274638"/>
          </a:xfrm>
          <a:prstGeom prst="line">
            <a:avLst/>
          </a:prstGeom>
          <a:noFill/>
          <a:ln w="6350" algn="ctr">
            <a:solidFill>
              <a:schemeClr val="tx1"/>
            </a:solidFill>
            <a:round/>
            <a:headEnd/>
            <a:tailEnd/>
          </a:ln>
        </p:spPr>
      </p:cxnSp>
      <p:cxnSp>
        <p:nvCxnSpPr>
          <p:cNvPr id="32" name="Straight Connector 67"/>
          <p:cNvCxnSpPr>
            <a:cxnSpLocks noChangeShapeType="1"/>
            <a:stCxn id="26" idx="4"/>
            <a:endCxn id="24" idx="0"/>
          </p:cNvCxnSpPr>
          <p:nvPr/>
        </p:nvCxnSpPr>
        <p:spPr bwMode="auto">
          <a:xfrm>
            <a:off x="2333045" y="5683775"/>
            <a:ext cx="0" cy="179388"/>
          </a:xfrm>
          <a:prstGeom prst="line">
            <a:avLst/>
          </a:prstGeom>
          <a:noFill/>
          <a:ln w="9525" algn="ctr">
            <a:solidFill>
              <a:schemeClr val="tx1"/>
            </a:solidFill>
            <a:round/>
            <a:headEnd/>
            <a:tailEnd/>
          </a:ln>
        </p:spPr>
      </p:cxnSp>
      <p:cxnSp>
        <p:nvCxnSpPr>
          <p:cNvPr id="33" name="Straight Connector 68"/>
          <p:cNvCxnSpPr>
            <a:cxnSpLocks noChangeShapeType="1"/>
            <a:stCxn id="22" idx="6"/>
            <a:endCxn id="25" idx="2"/>
          </p:cNvCxnSpPr>
          <p:nvPr/>
        </p:nvCxnSpPr>
        <p:spPr bwMode="auto">
          <a:xfrm>
            <a:off x="824920" y="6025088"/>
            <a:ext cx="539750" cy="0"/>
          </a:xfrm>
          <a:prstGeom prst="line">
            <a:avLst/>
          </a:prstGeom>
          <a:noFill/>
          <a:ln w="9525" algn="ctr">
            <a:solidFill>
              <a:schemeClr val="tx1"/>
            </a:solidFill>
            <a:round/>
            <a:headEnd/>
            <a:tailEnd/>
          </a:ln>
        </p:spPr>
      </p:cxnSp>
      <p:cxnSp>
        <p:nvCxnSpPr>
          <p:cNvPr id="34" name="Straight Connector 69"/>
          <p:cNvCxnSpPr>
            <a:cxnSpLocks noChangeShapeType="1"/>
            <a:stCxn id="23" idx="6"/>
            <a:endCxn id="26" idx="2"/>
          </p:cNvCxnSpPr>
          <p:nvPr/>
        </p:nvCxnSpPr>
        <p:spPr bwMode="auto">
          <a:xfrm>
            <a:off x="1688520" y="5521850"/>
            <a:ext cx="482600" cy="0"/>
          </a:xfrm>
          <a:prstGeom prst="line">
            <a:avLst/>
          </a:prstGeom>
          <a:noFill/>
          <a:ln w="9525" algn="ctr">
            <a:solidFill>
              <a:schemeClr val="tx1"/>
            </a:solidFill>
            <a:round/>
            <a:headEnd/>
            <a:tailEnd/>
          </a:ln>
        </p:spPr>
      </p:cxnSp>
      <p:sp>
        <p:nvSpPr>
          <p:cNvPr id="35" name="Down Arrow 100"/>
          <p:cNvSpPr>
            <a:spLocks noChangeArrowheads="1"/>
          </p:cNvSpPr>
          <p:nvPr/>
        </p:nvSpPr>
        <p:spPr bwMode="auto">
          <a:xfrm rot="16200000">
            <a:off x="2843775" y="5621863"/>
            <a:ext cx="215900" cy="288925"/>
          </a:xfrm>
          <a:prstGeom prst="downArrow">
            <a:avLst>
              <a:gd name="adj1" fmla="val 50000"/>
              <a:gd name="adj2" fmla="val 50184"/>
            </a:avLst>
          </a:prstGeom>
          <a:solidFill>
            <a:schemeClr val="tx2">
              <a:lumMod val="75000"/>
            </a:schemeClr>
          </a:solidFill>
          <a:ln w="9525" algn="ctr">
            <a:solidFill>
              <a:schemeClr val="tx1"/>
            </a:solidFill>
            <a:round/>
            <a:headEnd/>
            <a:tailEnd/>
          </a:ln>
        </p:spPr>
        <p:txBody>
          <a:bodyPr/>
          <a:lstStyle/>
          <a:p>
            <a:endParaRPr lang="sr-Latn-B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bg/>
                                          </p:spTgt>
                                        </p:tgtEl>
                                        <p:attrNameLst>
                                          <p:attrName>style.visibility</p:attrName>
                                        </p:attrNameLst>
                                      </p:cBhvr>
                                      <p:to>
                                        <p:strVal val="visible"/>
                                      </p:to>
                                    </p:set>
                                    <p:animEffect transition="in" filter="fade">
                                      <p:cBhvr>
                                        <p:cTn id="12" dur="1000"/>
                                        <p:tgtEl>
                                          <p:spTgt spid="11">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wipe(left)">
                                      <p:cBhvr>
                                        <p:cTn id="17" dur="1000"/>
                                        <p:tgtEl>
                                          <p:spTgt spid="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xEl>
                                              <p:pRg st="1" end="1"/>
                                            </p:txEl>
                                          </p:spTgt>
                                        </p:tgtEl>
                                        <p:attrNameLst>
                                          <p:attrName>style.visibility</p:attrName>
                                        </p:attrNameLst>
                                      </p:cBhvr>
                                      <p:to>
                                        <p:strVal val="visible"/>
                                      </p:to>
                                    </p:set>
                                    <p:animEffect transition="in" filter="wipe(left)">
                                      <p:cBhvr>
                                        <p:cTn id="22" dur="1000"/>
                                        <p:tgtEl>
                                          <p:spTgt spid="1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xEl>
                                              <p:pRg st="2" end="2"/>
                                            </p:txEl>
                                          </p:spTgt>
                                        </p:tgtEl>
                                        <p:attrNameLst>
                                          <p:attrName>style.visibility</p:attrName>
                                        </p:attrNameLst>
                                      </p:cBhvr>
                                      <p:to>
                                        <p:strVal val="visible"/>
                                      </p:to>
                                    </p:set>
                                    <p:animEffect transition="in" filter="wipe(left)">
                                      <p:cBhvr>
                                        <p:cTn id="27" dur="1000"/>
                                        <p:tgtEl>
                                          <p:spTgt spid="1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xEl>
                                              <p:pRg st="3" end="3"/>
                                            </p:txEl>
                                          </p:spTgt>
                                        </p:tgtEl>
                                        <p:attrNameLst>
                                          <p:attrName>style.visibility</p:attrName>
                                        </p:attrNameLst>
                                      </p:cBhvr>
                                      <p:to>
                                        <p:strVal val="visible"/>
                                      </p:to>
                                    </p:set>
                                    <p:animEffect transition="in" filter="wipe(left)">
                                      <p:cBhvr>
                                        <p:cTn id="32" dur="1000"/>
                                        <p:tgtEl>
                                          <p:spTgt spid="11">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
                                            <p:txEl>
                                              <p:pRg st="4" end="4"/>
                                            </p:txEl>
                                          </p:spTgt>
                                        </p:tgtEl>
                                        <p:attrNameLst>
                                          <p:attrName>style.visibility</p:attrName>
                                        </p:attrNameLst>
                                      </p:cBhvr>
                                      <p:to>
                                        <p:strVal val="visible"/>
                                      </p:to>
                                    </p:set>
                                    <p:animEffect transition="in" filter="wipe(left)">
                                      <p:cBhvr>
                                        <p:cTn id="37" dur="1000"/>
                                        <p:tgtEl>
                                          <p:spTgt spid="11">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
                                            <p:txEl>
                                              <p:pRg st="5" end="5"/>
                                            </p:txEl>
                                          </p:spTgt>
                                        </p:tgtEl>
                                        <p:attrNameLst>
                                          <p:attrName>style.visibility</p:attrName>
                                        </p:attrNameLst>
                                      </p:cBhvr>
                                      <p:to>
                                        <p:strVal val="visible"/>
                                      </p:to>
                                    </p:set>
                                    <p:animEffect transition="in" filter="wipe(left)">
                                      <p:cBhvr>
                                        <p:cTn id="42" dur="1000"/>
                                        <p:tgtEl>
                                          <p:spTgt spid="11">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1">
                                            <p:txEl>
                                              <p:pRg st="6" end="6"/>
                                            </p:txEl>
                                          </p:spTgt>
                                        </p:tgtEl>
                                        <p:attrNameLst>
                                          <p:attrName>style.visibility</p:attrName>
                                        </p:attrNameLst>
                                      </p:cBhvr>
                                      <p:to>
                                        <p:strVal val="visible"/>
                                      </p:to>
                                    </p:set>
                                    <p:animEffect transition="in" filter="wipe(left)">
                                      <p:cBhvr>
                                        <p:cTn id="47" dur="1000"/>
                                        <p:tgtEl>
                                          <p:spTgt spid="11">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1">
                                            <p:txEl>
                                              <p:pRg st="8" end="8"/>
                                            </p:txEl>
                                          </p:spTgt>
                                        </p:tgtEl>
                                        <p:attrNameLst>
                                          <p:attrName>style.visibility</p:attrName>
                                        </p:attrNameLst>
                                      </p:cBhvr>
                                      <p:to>
                                        <p:strVal val="visible"/>
                                      </p:to>
                                    </p:set>
                                    <p:animEffect transition="in" filter="wipe(left)">
                                      <p:cBhvr>
                                        <p:cTn id="52" dur="1000"/>
                                        <p:tgtEl>
                                          <p:spTgt spid="11">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1">
                                            <p:txEl>
                                              <p:pRg st="9" end="9"/>
                                            </p:txEl>
                                          </p:spTgt>
                                        </p:tgtEl>
                                        <p:attrNameLst>
                                          <p:attrName>style.visibility</p:attrName>
                                        </p:attrNameLst>
                                      </p:cBhvr>
                                      <p:to>
                                        <p:strVal val="visible"/>
                                      </p:to>
                                    </p:set>
                                    <p:animEffect transition="in" filter="wipe(left)">
                                      <p:cBhvr>
                                        <p:cTn id="57" dur="1000"/>
                                        <p:tgtEl>
                                          <p:spTgt spid="11">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1">
                                            <p:txEl>
                                              <p:pRg st="10" end="10"/>
                                            </p:txEl>
                                          </p:spTgt>
                                        </p:tgtEl>
                                        <p:attrNameLst>
                                          <p:attrName>style.visibility</p:attrName>
                                        </p:attrNameLst>
                                      </p:cBhvr>
                                      <p:to>
                                        <p:strVal val="visible"/>
                                      </p:to>
                                    </p:set>
                                    <p:animEffect transition="in" filter="wipe(left)">
                                      <p:cBhvr>
                                        <p:cTn id="62" dur="1000"/>
                                        <p:tgtEl>
                                          <p:spTgt spid="11">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1">
                                            <p:txEl>
                                              <p:pRg st="11" end="11"/>
                                            </p:txEl>
                                          </p:spTgt>
                                        </p:tgtEl>
                                        <p:attrNameLst>
                                          <p:attrName>style.visibility</p:attrName>
                                        </p:attrNameLst>
                                      </p:cBhvr>
                                      <p:to>
                                        <p:strVal val="visible"/>
                                      </p:to>
                                    </p:set>
                                    <p:animEffect transition="in" filter="wipe(left)">
                                      <p:cBhvr>
                                        <p:cTn id="67" dur="1000"/>
                                        <p:tgtEl>
                                          <p:spTgt spid="11">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1">
                                            <p:txEl>
                                              <p:pRg st="12" end="12"/>
                                            </p:txEl>
                                          </p:spTgt>
                                        </p:tgtEl>
                                        <p:attrNameLst>
                                          <p:attrName>style.visibility</p:attrName>
                                        </p:attrNameLst>
                                      </p:cBhvr>
                                      <p:to>
                                        <p:strVal val="visible"/>
                                      </p:to>
                                    </p:set>
                                    <p:animEffect transition="in" filter="wipe(left)">
                                      <p:cBhvr>
                                        <p:cTn id="72" dur="1000"/>
                                        <p:tgtEl>
                                          <p:spTgt spid="11">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1">
                                            <p:txEl>
                                              <p:pRg st="13" end="13"/>
                                            </p:txEl>
                                          </p:spTgt>
                                        </p:tgtEl>
                                        <p:attrNameLst>
                                          <p:attrName>style.visibility</p:attrName>
                                        </p:attrNameLst>
                                      </p:cBhvr>
                                      <p:to>
                                        <p:strVal val="visible"/>
                                      </p:to>
                                    </p:set>
                                    <p:animEffect transition="in" filter="wipe(left)">
                                      <p:cBhvr>
                                        <p:cTn id="77" dur="1000"/>
                                        <p:tgtEl>
                                          <p:spTgt spid="11">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11">
                                            <p:txEl>
                                              <p:pRg st="14" end="14"/>
                                            </p:txEl>
                                          </p:spTgt>
                                        </p:tgtEl>
                                        <p:attrNameLst>
                                          <p:attrName>style.visibility</p:attrName>
                                        </p:attrNameLst>
                                      </p:cBhvr>
                                      <p:to>
                                        <p:strVal val="visible"/>
                                      </p:to>
                                    </p:set>
                                    <p:animEffect transition="in" filter="wipe(left)">
                                      <p:cBhvr>
                                        <p:cTn id="82" dur="1000"/>
                                        <p:tgtEl>
                                          <p:spTgt spid="11">
                                            <p:txEl>
                                              <p:pRg st="14" end="1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9"/>
                                        </p:tgtEl>
                                        <p:attrNameLst>
                                          <p:attrName>style.visibility</p:attrName>
                                        </p:attrNameLst>
                                      </p:cBhvr>
                                      <p:to>
                                        <p:strVal val="visible"/>
                                      </p:to>
                                    </p:set>
                                    <p:animEffect transition="in" filter="fade">
                                      <p:cBhvr>
                                        <p:cTn id="87" dur="2000"/>
                                        <p:tgtEl>
                                          <p:spTgt spid="9"/>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0"/>
                                        </p:tgtEl>
                                        <p:attrNameLst>
                                          <p:attrName>style.visibility</p:attrName>
                                        </p:attrNameLst>
                                      </p:cBhvr>
                                      <p:to>
                                        <p:strVal val="visible"/>
                                      </p:to>
                                    </p:set>
                                    <p:animEffect transition="in" filter="fade">
                                      <p:cBhvr>
                                        <p:cTn id="90" dur="2000"/>
                                        <p:tgtEl>
                                          <p:spTgt spid="10"/>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2"/>
                                        </p:tgtEl>
                                        <p:attrNameLst>
                                          <p:attrName>style.visibility</p:attrName>
                                        </p:attrNameLst>
                                      </p:cBhvr>
                                      <p:to>
                                        <p:strVal val="visible"/>
                                      </p:to>
                                    </p:set>
                                    <p:animEffect transition="in" filter="fade">
                                      <p:cBhvr>
                                        <p:cTn id="93" dur="2000"/>
                                        <p:tgtEl>
                                          <p:spTgt spid="12"/>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3"/>
                                        </p:tgtEl>
                                        <p:attrNameLst>
                                          <p:attrName>style.visibility</p:attrName>
                                        </p:attrNameLst>
                                      </p:cBhvr>
                                      <p:to>
                                        <p:strVal val="visible"/>
                                      </p:to>
                                    </p:set>
                                    <p:animEffect transition="in" filter="fade">
                                      <p:cBhvr>
                                        <p:cTn id="96" dur="2000"/>
                                        <p:tgtEl>
                                          <p:spTgt spid="13"/>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4"/>
                                        </p:tgtEl>
                                        <p:attrNameLst>
                                          <p:attrName>style.visibility</p:attrName>
                                        </p:attrNameLst>
                                      </p:cBhvr>
                                      <p:to>
                                        <p:strVal val="visible"/>
                                      </p:to>
                                    </p:set>
                                    <p:animEffect transition="in" filter="fade">
                                      <p:cBhvr>
                                        <p:cTn id="99" dur="2000"/>
                                        <p:tgtEl>
                                          <p:spTgt spid="14"/>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5"/>
                                        </p:tgtEl>
                                        <p:attrNameLst>
                                          <p:attrName>style.visibility</p:attrName>
                                        </p:attrNameLst>
                                      </p:cBhvr>
                                      <p:to>
                                        <p:strVal val="visible"/>
                                      </p:to>
                                    </p:set>
                                    <p:animEffect transition="in" filter="fade">
                                      <p:cBhvr>
                                        <p:cTn id="102" dur="2000"/>
                                        <p:tgtEl>
                                          <p:spTgt spid="15"/>
                                        </p:tgtEl>
                                      </p:cBhvr>
                                    </p:animEffect>
                                  </p:childTnLst>
                                </p:cTn>
                              </p:par>
                              <p:par>
                                <p:cTn id="103" presetID="10" presetClass="entr" presetSubtype="0" fill="hold" nodeType="withEffect">
                                  <p:stCondLst>
                                    <p:cond delay="0"/>
                                  </p:stCondLst>
                                  <p:childTnLst>
                                    <p:set>
                                      <p:cBhvr>
                                        <p:cTn id="104" dur="1" fill="hold">
                                          <p:stCondLst>
                                            <p:cond delay="0"/>
                                          </p:stCondLst>
                                        </p:cTn>
                                        <p:tgtEl>
                                          <p:spTgt spid="16"/>
                                        </p:tgtEl>
                                        <p:attrNameLst>
                                          <p:attrName>style.visibility</p:attrName>
                                        </p:attrNameLst>
                                      </p:cBhvr>
                                      <p:to>
                                        <p:strVal val="visible"/>
                                      </p:to>
                                    </p:set>
                                    <p:animEffect transition="in" filter="fade">
                                      <p:cBhvr>
                                        <p:cTn id="105" dur="2000"/>
                                        <p:tgtEl>
                                          <p:spTgt spid="16"/>
                                        </p:tgtEl>
                                      </p:cBhvr>
                                    </p:animEffect>
                                  </p:childTnLst>
                                </p:cTn>
                              </p:par>
                              <p:par>
                                <p:cTn id="106" presetID="10" presetClass="entr" presetSubtype="0" fill="hold" nodeType="withEffect">
                                  <p:stCondLst>
                                    <p:cond delay="0"/>
                                  </p:stCondLst>
                                  <p:childTnLst>
                                    <p:set>
                                      <p:cBhvr>
                                        <p:cTn id="107" dur="1" fill="hold">
                                          <p:stCondLst>
                                            <p:cond delay="0"/>
                                          </p:stCondLst>
                                        </p:cTn>
                                        <p:tgtEl>
                                          <p:spTgt spid="17"/>
                                        </p:tgtEl>
                                        <p:attrNameLst>
                                          <p:attrName>style.visibility</p:attrName>
                                        </p:attrNameLst>
                                      </p:cBhvr>
                                      <p:to>
                                        <p:strVal val="visible"/>
                                      </p:to>
                                    </p:set>
                                    <p:animEffect transition="in" filter="fade">
                                      <p:cBhvr>
                                        <p:cTn id="108" dur="2000"/>
                                        <p:tgtEl>
                                          <p:spTgt spid="17"/>
                                        </p:tgtEl>
                                      </p:cBhvr>
                                    </p:animEffect>
                                  </p:childTnLst>
                                </p:cTn>
                              </p:par>
                              <p:par>
                                <p:cTn id="109" presetID="10" presetClass="entr" presetSubtype="0" fill="hold" nodeType="withEffect">
                                  <p:stCondLst>
                                    <p:cond delay="0"/>
                                  </p:stCondLst>
                                  <p:childTnLst>
                                    <p:set>
                                      <p:cBhvr>
                                        <p:cTn id="110" dur="1" fill="hold">
                                          <p:stCondLst>
                                            <p:cond delay="0"/>
                                          </p:stCondLst>
                                        </p:cTn>
                                        <p:tgtEl>
                                          <p:spTgt spid="18"/>
                                        </p:tgtEl>
                                        <p:attrNameLst>
                                          <p:attrName>style.visibility</p:attrName>
                                        </p:attrNameLst>
                                      </p:cBhvr>
                                      <p:to>
                                        <p:strVal val="visible"/>
                                      </p:to>
                                    </p:set>
                                    <p:animEffect transition="in" filter="fade">
                                      <p:cBhvr>
                                        <p:cTn id="111" dur="2000"/>
                                        <p:tgtEl>
                                          <p:spTgt spid="18"/>
                                        </p:tgtEl>
                                      </p:cBhvr>
                                    </p:animEffect>
                                  </p:childTnLst>
                                </p:cTn>
                              </p:par>
                              <p:par>
                                <p:cTn id="112" presetID="10" presetClass="entr" presetSubtype="0" fill="hold" nodeType="withEffect">
                                  <p:stCondLst>
                                    <p:cond delay="0"/>
                                  </p:stCondLst>
                                  <p:childTnLst>
                                    <p:set>
                                      <p:cBhvr>
                                        <p:cTn id="113" dur="1" fill="hold">
                                          <p:stCondLst>
                                            <p:cond delay="0"/>
                                          </p:stCondLst>
                                        </p:cTn>
                                        <p:tgtEl>
                                          <p:spTgt spid="19"/>
                                        </p:tgtEl>
                                        <p:attrNameLst>
                                          <p:attrName>style.visibility</p:attrName>
                                        </p:attrNameLst>
                                      </p:cBhvr>
                                      <p:to>
                                        <p:strVal val="visible"/>
                                      </p:to>
                                    </p:set>
                                    <p:animEffect transition="in" filter="fade">
                                      <p:cBhvr>
                                        <p:cTn id="114" dur="2000"/>
                                        <p:tgtEl>
                                          <p:spTgt spid="19"/>
                                        </p:tgtEl>
                                      </p:cBhvr>
                                    </p:animEffect>
                                  </p:childTnLst>
                                </p:cTn>
                              </p:par>
                              <p:par>
                                <p:cTn id="115" presetID="10" presetClass="entr" presetSubtype="0" fill="hold" nodeType="withEffect">
                                  <p:stCondLst>
                                    <p:cond delay="0"/>
                                  </p:stCondLst>
                                  <p:childTnLst>
                                    <p:set>
                                      <p:cBhvr>
                                        <p:cTn id="116" dur="1" fill="hold">
                                          <p:stCondLst>
                                            <p:cond delay="0"/>
                                          </p:stCondLst>
                                        </p:cTn>
                                        <p:tgtEl>
                                          <p:spTgt spid="20"/>
                                        </p:tgtEl>
                                        <p:attrNameLst>
                                          <p:attrName>style.visibility</p:attrName>
                                        </p:attrNameLst>
                                      </p:cBhvr>
                                      <p:to>
                                        <p:strVal val="visible"/>
                                      </p:to>
                                    </p:set>
                                    <p:animEffect transition="in" filter="fade">
                                      <p:cBhvr>
                                        <p:cTn id="117" dur="2000"/>
                                        <p:tgtEl>
                                          <p:spTgt spid="20"/>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1"/>
                                        </p:tgtEl>
                                        <p:attrNameLst>
                                          <p:attrName>style.visibility</p:attrName>
                                        </p:attrNameLst>
                                      </p:cBhvr>
                                      <p:to>
                                        <p:strVal val="visible"/>
                                      </p:to>
                                    </p:set>
                                    <p:animEffect transition="in" filter="fade">
                                      <p:cBhvr>
                                        <p:cTn id="120" dur="2000"/>
                                        <p:tgtEl>
                                          <p:spTgt spid="21"/>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fade">
                                      <p:cBhvr>
                                        <p:cTn id="123" dur="2000"/>
                                        <p:tgtEl>
                                          <p:spTgt spid="22"/>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23"/>
                                        </p:tgtEl>
                                        <p:attrNameLst>
                                          <p:attrName>style.visibility</p:attrName>
                                        </p:attrNameLst>
                                      </p:cBhvr>
                                      <p:to>
                                        <p:strVal val="visible"/>
                                      </p:to>
                                    </p:set>
                                    <p:animEffect transition="in" filter="fade">
                                      <p:cBhvr>
                                        <p:cTn id="126" dur="2000"/>
                                        <p:tgtEl>
                                          <p:spTgt spid="23"/>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24"/>
                                        </p:tgtEl>
                                        <p:attrNameLst>
                                          <p:attrName>style.visibility</p:attrName>
                                        </p:attrNameLst>
                                      </p:cBhvr>
                                      <p:to>
                                        <p:strVal val="visible"/>
                                      </p:to>
                                    </p:set>
                                    <p:animEffect transition="in" filter="fade">
                                      <p:cBhvr>
                                        <p:cTn id="129" dur="2000"/>
                                        <p:tgtEl>
                                          <p:spTgt spid="24"/>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5"/>
                                        </p:tgtEl>
                                        <p:attrNameLst>
                                          <p:attrName>style.visibility</p:attrName>
                                        </p:attrNameLst>
                                      </p:cBhvr>
                                      <p:to>
                                        <p:strVal val="visible"/>
                                      </p:to>
                                    </p:set>
                                    <p:animEffect transition="in" filter="fade">
                                      <p:cBhvr>
                                        <p:cTn id="132" dur="2000"/>
                                        <p:tgtEl>
                                          <p:spTgt spid="25"/>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26"/>
                                        </p:tgtEl>
                                        <p:attrNameLst>
                                          <p:attrName>style.visibility</p:attrName>
                                        </p:attrNameLst>
                                      </p:cBhvr>
                                      <p:to>
                                        <p:strVal val="visible"/>
                                      </p:to>
                                    </p:set>
                                    <p:animEffect transition="in" filter="fade">
                                      <p:cBhvr>
                                        <p:cTn id="135" dur="2000"/>
                                        <p:tgtEl>
                                          <p:spTgt spid="26"/>
                                        </p:tgtEl>
                                      </p:cBhvr>
                                    </p:animEffect>
                                  </p:childTnLst>
                                </p:cTn>
                              </p:par>
                              <p:par>
                                <p:cTn id="136" presetID="10" presetClass="entr" presetSubtype="0" fill="hold" nodeType="withEffect">
                                  <p:stCondLst>
                                    <p:cond delay="0"/>
                                  </p:stCondLst>
                                  <p:childTnLst>
                                    <p:set>
                                      <p:cBhvr>
                                        <p:cTn id="137" dur="1" fill="hold">
                                          <p:stCondLst>
                                            <p:cond delay="0"/>
                                          </p:stCondLst>
                                        </p:cTn>
                                        <p:tgtEl>
                                          <p:spTgt spid="27"/>
                                        </p:tgtEl>
                                        <p:attrNameLst>
                                          <p:attrName>style.visibility</p:attrName>
                                        </p:attrNameLst>
                                      </p:cBhvr>
                                      <p:to>
                                        <p:strVal val="visible"/>
                                      </p:to>
                                    </p:set>
                                    <p:animEffect transition="in" filter="fade">
                                      <p:cBhvr>
                                        <p:cTn id="138" dur="2000"/>
                                        <p:tgtEl>
                                          <p:spTgt spid="27"/>
                                        </p:tgtEl>
                                      </p:cBhvr>
                                    </p:animEffect>
                                  </p:childTnLst>
                                </p:cTn>
                              </p:par>
                              <p:par>
                                <p:cTn id="139" presetID="10" presetClass="entr" presetSubtype="0" fill="hold" nodeType="withEffect">
                                  <p:stCondLst>
                                    <p:cond delay="0"/>
                                  </p:stCondLst>
                                  <p:childTnLst>
                                    <p:set>
                                      <p:cBhvr>
                                        <p:cTn id="140" dur="1" fill="hold">
                                          <p:stCondLst>
                                            <p:cond delay="0"/>
                                          </p:stCondLst>
                                        </p:cTn>
                                        <p:tgtEl>
                                          <p:spTgt spid="28"/>
                                        </p:tgtEl>
                                        <p:attrNameLst>
                                          <p:attrName>style.visibility</p:attrName>
                                        </p:attrNameLst>
                                      </p:cBhvr>
                                      <p:to>
                                        <p:strVal val="visible"/>
                                      </p:to>
                                    </p:set>
                                    <p:animEffect transition="in" filter="fade">
                                      <p:cBhvr>
                                        <p:cTn id="141" dur="2000"/>
                                        <p:tgtEl>
                                          <p:spTgt spid="28"/>
                                        </p:tgtEl>
                                      </p:cBhvr>
                                    </p:animEffect>
                                  </p:childTnLst>
                                </p:cTn>
                              </p:par>
                              <p:par>
                                <p:cTn id="142" presetID="10" presetClass="entr" presetSubtype="0" fill="hold" nodeType="withEffect">
                                  <p:stCondLst>
                                    <p:cond delay="0"/>
                                  </p:stCondLst>
                                  <p:childTnLst>
                                    <p:set>
                                      <p:cBhvr>
                                        <p:cTn id="143" dur="1" fill="hold">
                                          <p:stCondLst>
                                            <p:cond delay="0"/>
                                          </p:stCondLst>
                                        </p:cTn>
                                        <p:tgtEl>
                                          <p:spTgt spid="29"/>
                                        </p:tgtEl>
                                        <p:attrNameLst>
                                          <p:attrName>style.visibility</p:attrName>
                                        </p:attrNameLst>
                                      </p:cBhvr>
                                      <p:to>
                                        <p:strVal val="visible"/>
                                      </p:to>
                                    </p:set>
                                    <p:animEffect transition="in" filter="fade">
                                      <p:cBhvr>
                                        <p:cTn id="144" dur="2000"/>
                                        <p:tgtEl>
                                          <p:spTgt spid="29"/>
                                        </p:tgtEl>
                                      </p:cBhvr>
                                    </p:animEffect>
                                  </p:childTnLst>
                                </p:cTn>
                              </p:par>
                              <p:par>
                                <p:cTn id="145" presetID="10" presetClass="entr" presetSubtype="0" fill="hold" nodeType="withEffect">
                                  <p:stCondLst>
                                    <p:cond delay="0"/>
                                  </p:stCondLst>
                                  <p:childTnLst>
                                    <p:set>
                                      <p:cBhvr>
                                        <p:cTn id="146" dur="1" fill="hold">
                                          <p:stCondLst>
                                            <p:cond delay="0"/>
                                          </p:stCondLst>
                                        </p:cTn>
                                        <p:tgtEl>
                                          <p:spTgt spid="30"/>
                                        </p:tgtEl>
                                        <p:attrNameLst>
                                          <p:attrName>style.visibility</p:attrName>
                                        </p:attrNameLst>
                                      </p:cBhvr>
                                      <p:to>
                                        <p:strVal val="visible"/>
                                      </p:to>
                                    </p:set>
                                    <p:animEffect transition="in" filter="fade">
                                      <p:cBhvr>
                                        <p:cTn id="147" dur="2000"/>
                                        <p:tgtEl>
                                          <p:spTgt spid="30"/>
                                        </p:tgtEl>
                                      </p:cBhvr>
                                    </p:animEffect>
                                  </p:childTnLst>
                                </p:cTn>
                              </p:par>
                              <p:par>
                                <p:cTn id="148" presetID="10" presetClass="entr" presetSubtype="0" fill="hold" nodeType="withEffect">
                                  <p:stCondLst>
                                    <p:cond delay="0"/>
                                  </p:stCondLst>
                                  <p:childTnLst>
                                    <p:set>
                                      <p:cBhvr>
                                        <p:cTn id="149" dur="1" fill="hold">
                                          <p:stCondLst>
                                            <p:cond delay="0"/>
                                          </p:stCondLst>
                                        </p:cTn>
                                        <p:tgtEl>
                                          <p:spTgt spid="31"/>
                                        </p:tgtEl>
                                        <p:attrNameLst>
                                          <p:attrName>style.visibility</p:attrName>
                                        </p:attrNameLst>
                                      </p:cBhvr>
                                      <p:to>
                                        <p:strVal val="visible"/>
                                      </p:to>
                                    </p:set>
                                    <p:animEffect transition="in" filter="fade">
                                      <p:cBhvr>
                                        <p:cTn id="150" dur="2000"/>
                                        <p:tgtEl>
                                          <p:spTgt spid="31"/>
                                        </p:tgtEl>
                                      </p:cBhvr>
                                    </p:animEffect>
                                  </p:childTnLst>
                                </p:cTn>
                              </p:par>
                              <p:par>
                                <p:cTn id="151" presetID="10" presetClass="entr" presetSubtype="0" fill="hold" nodeType="withEffect">
                                  <p:stCondLst>
                                    <p:cond delay="0"/>
                                  </p:stCondLst>
                                  <p:childTnLst>
                                    <p:set>
                                      <p:cBhvr>
                                        <p:cTn id="152" dur="1" fill="hold">
                                          <p:stCondLst>
                                            <p:cond delay="0"/>
                                          </p:stCondLst>
                                        </p:cTn>
                                        <p:tgtEl>
                                          <p:spTgt spid="32"/>
                                        </p:tgtEl>
                                        <p:attrNameLst>
                                          <p:attrName>style.visibility</p:attrName>
                                        </p:attrNameLst>
                                      </p:cBhvr>
                                      <p:to>
                                        <p:strVal val="visible"/>
                                      </p:to>
                                    </p:set>
                                    <p:animEffect transition="in" filter="fade">
                                      <p:cBhvr>
                                        <p:cTn id="153" dur="2000"/>
                                        <p:tgtEl>
                                          <p:spTgt spid="32"/>
                                        </p:tgtEl>
                                      </p:cBhvr>
                                    </p:animEffect>
                                  </p:childTnLst>
                                </p:cTn>
                              </p:par>
                              <p:par>
                                <p:cTn id="154" presetID="10" presetClass="entr" presetSubtype="0" fill="hold" nodeType="withEffect">
                                  <p:stCondLst>
                                    <p:cond delay="0"/>
                                  </p:stCondLst>
                                  <p:childTnLst>
                                    <p:set>
                                      <p:cBhvr>
                                        <p:cTn id="155" dur="1" fill="hold">
                                          <p:stCondLst>
                                            <p:cond delay="0"/>
                                          </p:stCondLst>
                                        </p:cTn>
                                        <p:tgtEl>
                                          <p:spTgt spid="33"/>
                                        </p:tgtEl>
                                        <p:attrNameLst>
                                          <p:attrName>style.visibility</p:attrName>
                                        </p:attrNameLst>
                                      </p:cBhvr>
                                      <p:to>
                                        <p:strVal val="visible"/>
                                      </p:to>
                                    </p:set>
                                    <p:animEffect transition="in" filter="fade">
                                      <p:cBhvr>
                                        <p:cTn id="156" dur="2000"/>
                                        <p:tgtEl>
                                          <p:spTgt spid="33"/>
                                        </p:tgtEl>
                                      </p:cBhvr>
                                    </p:animEffect>
                                  </p:childTnLst>
                                </p:cTn>
                              </p:par>
                              <p:par>
                                <p:cTn id="157" presetID="10" presetClass="entr" presetSubtype="0" fill="hold" nodeType="withEffect">
                                  <p:stCondLst>
                                    <p:cond delay="0"/>
                                  </p:stCondLst>
                                  <p:childTnLst>
                                    <p:set>
                                      <p:cBhvr>
                                        <p:cTn id="158" dur="1" fill="hold">
                                          <p:stCondLst>
                                            <p:cond delay="0"/>
                                          </p:stCondLst>
                                        </p:cTn>
                                        <p:tgtEl>
                                          <p:spTgt spid="34"/>
                                        </p:tgtEl>
                                        <p:attrNameLst>
                                          <p:attrName>style.visibility</p:attrName>
                                        </p:attrNameLst>
                                      </p:cBhvr>
                                      <p:to>
                                        <p:strVal val="visible"/>
                                      </p:to>
                                    </p:set>
                                    <p:animEffect transition="in" filter="fade">
                                      <p:cBhvr>
                                        <p:cTn id="159" dur="2000"/>
                                        <p:tgtEl>
                                          <p:spTgt spid="34"/>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35"/>
                                        </p:tgtEl>
                                        <p:attrNameLst>
                                          <p:attrName>style.visibility</p:attrName>
                                        </p:attrNameLst>
                                      </p:cBhvr>
                                      <p:to>
                                        <p:strVal val="visible"/>
                                      </p:to>
                                    </p:set>
                                    <p:animEffect transition="in" filter="fade">
                                      <p:cBhvr>
                                        <p:cTn id="162"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build="allAtOnce" animBg="1"/>
      <p:bldP spid="9" grpId="0" animBg="1"/>
      <p:bldP spid="10" grpId="0" animBg="1"/>
      <p:bldP spid="12" grpId="0" animBg="1"/>
      <p:bldP spid="13" grpId="0" animBg="1"/>
      <p:bldP spid="14" grpId="0" animBg="1"/>
      <p:bldP spid="15" grpId="0" animBg="1"/>
      <p:bldP spid="21" grpId="0" animBg="1"/>
      <p:bldP spid="22" grpId="0" animBg="1"/>
      <p:bldP spid="23" grpId="0" animBg="1"/>
      <p:bldP spid="24" grpId="0" animBg="1"/>
      <p:bldP spid="25" grpId="0" animBg="1"/>
      <p:bldP spid="26" grpId="0" animBg="1"/>
      <p:bldP spid="3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GRAFOVI</a:t>
            </a:r>
          </a:p>
        </p:txBody>
      </p:sp>
      <p:sp>
        <p:nvSpPr>
          <p:cNvPr id="4" name="Footer Placeholder 3"/>
          <p:cNvSpPr>
            <a:spLocks noGrp="1"/>
          </p:cNvSpPr>
          <p:nvPr>
            <p:ph type="ftr" sz="quarter" idx="11"/>
          </p:nvPr>
        </p:nvSpPr>
        <p:spPr/>
        <p:txBody>
          <a:bodyPr/>
          <a:lstStyle/>
          <a:p>
            <a:r>
              <a:rPr lang="en-US" dirty="0"/>
              <a:t>G</a:t>
            </a:r>
            <a:r>
              <a:rPr lang="sr-Latn-BA" dirty="0"/>
              <a:t>rafovi</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
        <p:nvSpPr>
          <p:cNvPr id="6" name="Text Placeholder 5"/>
          <p:cNvSpPr>
            <a:spLocks noGrp="1"/>
          </p:cNvSpPr>
          <p:nvPr>
            <p:ph type="body" sz="quarter" idx="13"/>
          </p:nvPr>
        </p:nvSpPr>
        <p:spPr/>
        <p:txBody>
          <a:bodyPr/>
          <a:lstStyle/>
          <a:p>
            <a:r>
              <a:rPr lang="en-US" dirty="0"/>
              <a:t>A</a:t>
            </a:r>
            <a:r>
              <a:rPr lang="sr-Latn-BA" dirty="0"/>
              <a:t>1</a:t>
            </a:r>
            <a:r>
              <a:rPr lang="en-US" dirty="0"/>
              <a:t>3</a:t>
            </a:r>
          </a:p>
        </p:txBody>
      </p:sp>
      <p:sp>
        <p:nvSpPr>
          <p:cNvPr id="9" name="Rectangle 8"/>
          <p:cNvSpPr/>
          <p:nvPr/>
        </p:nvSpPr>
        <p:spPr>
          <a:xfrm>
            <a:off x="182880" y="1097280"/>
            <a:ext cx="8778240" cy="2031325"/>
          </a:xfrm>
          <a:prstGeom prst="rect">
            <a:avLst/>
          </a:prstGeom>
        </p:spPr>
        <p:txBody>
          <a:bodyPr wrap="square">
            <a:spAutoFit/>
          </a:bodyPr>
          <a:lstStyle/>
          <a:p>
            <a:r>
              <a:rPr lang="sr-Latn-BA" b="1" dirty="0">
                <a:solidFill>
                  <a:schemeClr val="tx2">
                    <a:lumMod val="75000"/>
                  </a:schemeClr>
                </a:solidFill>
              </a:rPr>
              <a:t>Napisati program u kojem treba sa standardnog ulaza učitati graf sa odgovarajućim vezama između čvorova, pri čemu je potrebno koristiti ulančanu reprezentaciju grafa. Graf se predstavlja pomoću vektora zaglavlja i odgovarajuće ulančane liste susjeda za svaki čvor grafa. Informacioni sadržaj čvora grafa je indeks vektora zaglavlja koji odgovara tom čvoru (uvećan za 1). Nakon toga realizovati funkciju koja obilazi graf po širini (BFS) i ispisuje rezultat na standardni izlaz. Dodatno, realizovati funkciju koja ispisuje sve susjedne čvorove zadatog čvora.</a:t>
            </a:r>
          </a:p>
        </p:txBody>
      </p:sp>
      <p:sp>
        <p:nvSpPr>
          <p:cNvPr id="10" name="Rectangle 9"/>
          <p:cNvSpPr/>
          <p:nvPr/>
        </p:nvSpPr>
        <p:spPr>
          <a:xfrm>
            <a:off x="365756" y="3077185"/>
            <a:ext cx="3822194" cy="3539430"/>
          </a:xfrm>
          <a:prstGeom prst="rect">
            <a:avLst/>
          </a:prstGeom>
        </p:spPr>
        <p:txBody>
          <a:bodyPr wrap="square">
            <a:spAutoFit/>
          </a:bodyPr>
          <a:lstStyle/>
          <a:p>
            <a:r>
              <a:rPr lang="en-US" sz="1400" b="1" dirty="0">
                <a:solidFill>
                  <a:srgbClr val="0000FF"/>
                </a:solidFill>
                <a:highlight>
                  <a:srgbClr val="FFFFFF"/>
                </a:highlight>
                <a:latin typeface="Consolas"/>
              </a:rPr>
              <a:t>#include</a:t>
            </a:r>
            <a:r>
              <a:rPr lang="en-US" sz="1400" b="1" dirty="0">
                <a:solidFill>
                  <a:srgbClr val="000000"/>
                </a:solidFill>
                <a:highlight>
                  <a:srgbClr val="FFFFFF"/>
                </a:highlight>
                <a:latin typeface="Consolas"/>
              </a:rPr>
              <a:t> </a:t>
            </a:r>
            <a:r>
              <a:rPr lang="en-US" sz="1400" b="1" dirty="0">
                <a:solidFill>
                  <a:srgbClr val="A31515"/>
                </a:solidFill>
                <a:highlight>
                  <a:srgbClr val="FFFFFF"/>
                </a:highlight>
                <a:latin typeface="Consolas"/>
              </a:rPr>
              <a:t>&lt;</a:t>
            </a:r>
            <a:r>
              <a:rPr lang="en-US" sz="1400" b="1" dirty="0" err="1">
                <a:solidFill>
                  <a:srgbClr val="A31515"/>
                </a:solidFill>
                <a:highlight>
                  <a:srgbClr val="FFFFFF"/>
                </a:highlight>
                <a:latin typeface="Consolas"/>
              </a:rPr>
              <a:t>stdio.h</a:t>
            </a:r>
            <a:r>
              <a:rPr lang="en-US" sz="1400" b="1" dirty="0">
                <a:solidFill>
                  <a:srgbClr val="A31515"/>
                </a:solidFill>
                <a:highlight>
                  <a:srgbClr val="FFFFFF"/>
                </a:highlight>
                <a:latin typeface="Consolas"/>
              </a:rPr>
              <a:t>&gt;</a:t>
            </a:r>
            <a:endParaRPr lang="en-US" sz="1400" b="1" dirty="0">
              <a:solidFill>
                <a:srgbClr val="000000"/>
              </a:solidFill>
              <a:highlight>
                <a:srgbClr val="FFFFFF"/>
              </a:highlight>
              <a:latin typeface="Consolas"/>
            </a:endParaRPr>
          </a:p>
          <a:p>
            <a:r>
              <a:rPr lang="en-US" sz="1400" b="1" dirty="0">
                <a:solidFill>
                  <a:srgbClr val="0000FF"/>
                </a:solidFill>
                <a:highlight>
                  <a:srgbClr val="FFFFFF"/>
                </a:highlight>
                <a:latin typeface="Consolas"/>
              </a:rPr>
              <a:t>#include</a:t>
            </a:r>
            <a:r>
              <a:rPr lang="en-US" sz="1400" b="1" dirty="0">
                <a:solidFill>
                  <a:srgbClr val="000000"/>
                </a:solidFill>
                <a:highlight>
                  <a:srgbClr val="FFFFFF"/>
                </a:highlight>
                <a:latin typeface="Consolas"/>
              </a:rPr>
              <a:t> </a:t>
            </a:r>
            <a:r>
              <a:rPr lang="en-US" sz="1400" b="1" dirty="0">
                <a:solidFill>
                  <a:srgbClr val="A31515"/>
                </a:solidFill>
                <a:highlight>
                  <a:srgbClr val="FFFFFF"/>
                </a:highlight>
                <a:latin typeface="Consolas"/>
              </a:rPr>
              <a:t>&lt;</a:t>
            </a:r>
            <a:r>
              <a:rPr lang="en-US" sz="1400" b="1" dirty="0" err="1">
                <a:solidFill>
                  <a:srgbClr val="A31515"/>
                </a:solidFill>
                <a:highlight>
                  <a:srgbClr val="FFFFFF"/>
                </a:highlight>
                <a:latin typeface="Consolas"/>
              </a:rPr>
              <a:t>stdlib.h</a:t>
            </a:r>
            <a:r>
              <a:rPr lang="en-US" sz="1400" b="1" dirty="0">
                <a:solidFill>
                  <a:srgbClr val="A31515"/>
                </a:solidFill>
                <a:highlight>
                  <a:srgbClr val="FFFFFF"/>
                </a:highlight>
                <a:latin typeface="Consolas"/>
              </a:rPr>
              <a:t>&gt;</a:t>
            </a:r>
            <a:endParaRPr lang="en-US" sz="1400" b="1" dirty="0">
              <a:solidFill>
                <a:srgbClr val="000000"/>
              </a:solidFill>
              <a:highlight>
                <a:srgbClr val="FFFFFF"/>
              </a:highlight>
              <a:latin typeface="Consolas"/>
            </a:endParaRPr>
          </a:p>
          <a:p>
            <a:r>
              <a:rPr lang="en-US" sz="1400" b="1" dirty="0">
                <a:solidFill>
                  <a:srgbClr val="0000FF"/>
                </a:solidFill>
                <a:highlight>
                  <a:srgbClr val="FFFFFF"/>
                </a:highlight>
                <a:latin typeface="Consolas"/>
              </a:rPr>
              <a:t>#</a:t>
            </a:r>
            <a:r>
              <a:rPr lang="sr-Latn-BA" sz="1400" b="1" dirty="0">
                <a:solidFill>
                  <a:srgbClr val="0000FF"/>
                </a:solidFill>
                <a:highlight>
                  <a:srgbClr val="FFFFFF"/>
                </a:highlight>
                <a:latin typeface="Consolas"/>
              </a:rPr>
              <a:t>define</a:t>
            </a:r>
            <a:r>
              <a:rPr lang="en-US" sz="1400" b="1" dirty="0">
                <a:solidFill>
                  <a:srgbClr val="000000"/>
                </a:solidFill>
                <a:highlight>
                  <a:srgbClr val="FFFFFF"/>
                </a:highlight>
                <a:latin typeface="Consolas"/>
              </a:rPr>
              <a:t> </a:t>
            </a:r>
            <a:r>
              <a:rPr lang="sr-Latn-BA" sz="1400" b="1" dirty="0">
                <a:solidFill>
                  <a:srgbClr val="6F008A"/>
                </a:solidFill>
                <a:highlight>
                  <a:srgbClr val="FFFFFF"/>
                </a:highlight>
                <a:latin typeface="Consolas"/>
              </a:rPr>
              <a:t>MAX</a:t>
            </a:r>
            <a:r>
              <a:rPr lang="sr-Latn-BA" sz="1400" b="1" dirty="0">
                <a:solidFill>
                  <a:srgbClr val="A31515"/>
                </a:solidFill>
                <a:highlight>
                  <a:srgbClr val="FFFFFF"/>
                </a:highlight>
                <a:latin typeface="Consolas"/>
              </a:rPr>
              <a:t> </a:t>
            </a:r>
            <a:r>
              <a:rPr lang="sr-Latn-BA" sz="1400" b="1" dirty="0">
                <a:solidFill>
                  <a:srgbClr val="000000"/>
                </a:solidFill>
                <a:highlight>
                  <a:srgbClr val="FFFFFF"/>
                </a:highlight>
                <a:latin typeface="Consolas"/>
              </a:rPr>
              <a:t>100</a:t>
            </a:r>
            <a:endParaRPr lang="en-US" sz="1400" b="1" dirty="0">
              <a:solidFill>
                <a:srgbClr val="000000"/>
              </a:solidFill>
              <a:highlight>
                <a:srgbClr val="FFFFFF"/>
              </a:highlight>
              <a:latin typeface="Consolas"/>
            </a:endParaRPr>
          </a:p>
          <a:p>
            <a:endParaRPr lang="en-US" sz="1400" b="1" dirty="0">
              <a:solidFill>
                <a:srgbClr val="A31515"/>
              </a:solidFill>
              <a:highlight>
                <a:srgbClr val="FFFFFF"/>
              </a:highlight>
              <a:latin typeface="Consolas"/>
            </a:endParaRPr>
          </a:p>
          <a:p>
            <a:r>
              <a:rPr lang="sr-Latn-BA" sz="1400" b="1" dirty="0">
                <a:solidFill>
                  <a:srgbClr val="0000FF"/>
                </a:solidFill>
                <a:highlight>
                  <a:srgbClr val="FFFFFF"/>
                </a:highlight>
                <a:latin typeface="Consolas"/>
              </a:rPr>
              <a:t>typedef</a:t>
            </a:r>
            <a:r>
              <a:rPr lang="sr-Latn-BA" sz="1400" b="1" dirty="0">
                <a:solidFill>
                  <a:srgbClr val="000000"/>
                </a:solidFill>
                <a:highlight>
                  <a:srgbClr val="FFFFFF"/>
                </a:highlight>
                <a:latin typeface="Consolas"/>
              </a:rPr>
              <a:t> </a:t>
            </a:r>
            <a:r>
              <a:rPr lang="sr-Latn-BA" sz="1400" b="1" dirty="0">
                <a:solidFill>
                  <a:srgbClr val="0000FF"/>
                </a:solidFill>
                <a:highlight>
                  <a:srgbClr val="FFFFFF"/>
                </a:highlight>
                <a:latin typeface="Consolas"/>
              </a:rPr>
              <a:t>struct</a:t>
            </a:r>
            <a:r>
              <a:rPr lang="sr-Latn-BA" sz="1400" b="1" dirty="0">
                <a:solidFill>
                  <a:srgbClr val="000000"/>
                </a:solidFill>
                <a:highlight>
                  <a:srgbClr val="FFFFFF"/>
                </a:highlight>
                <a:latin typeface="Consolas"/>
              </a:rPr>
              <a:t> </a:t>
            </a:r>
            <a:r>
              <a:rPr lang="sr-Latn-BA" sz="1400" b="1" dirty="0">
                <a:solidFill>
                  <a:srgbClr val="2B91AF"/>
                </a:solidFill>
                <a:highlight>
                  <a:srgbClr val="FFFFFF"/>
                </a:highlight>
                <a:latin typeface="Consolas"/>
              </a:rPr>
              <a:t>cvor</a:t>
            </a:r>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int</a:t>
            </a:r>
            <a:r>
              <a:rPr lang="sr-Latn-BA" sz="1400" b="1" dirty="0">
                <a:solidFill>
                  <a:srgbClr val="000000"/>
                </a:solidFill>
                <a:highlight>
                  <a:srgbClr val="FFFFFF"/>
                </a:highlight>
                <a:latin typeface="Consolas"/>
              </a:rPr>
              <a:t> info; </a:t>
            </a:r>
            <a:r>
              <a:rPr lang="sr-Latn-BA" sz="1400" b="1">
                <a:solidFill>
                  <a:srgbClr val="0000FF"/>
                </a:solidFill>
                <a:highlight>
                  <a:srgbClr val="FFFFFF"/>
                </a:highlight>
                <a:latin typeface="Consolas"/>
              </a:rPr>
              <a:t>struct</a:t>
            </a:r>
            <a:r>
              <a:rPr lang="sr-Latn-BA" sz="1400" b="1">
                <a:solidFill>
                  <a:srgbClr val="000000"/>
                </a:solidFill>
                <a:highlight>
                  <a:srgbClr val="FFFFFF"/>
                </a:highlight>
                <a:latin typeface="Consolas"/>
              </a:rPr>
              <a:t> </a:t>
            </a:r>
            <a:r>
              <a:rPr lang="sr-Latn-BA" sz="1400" b="1">
                <a:solidFill>
                  <a:srgbClr val="2B91AF"/>
                </a:solidFill>
                <a:highlight>
                  <a:srgbClr val="FFFFFF"/>
                </a:highlight>
                <a:latin typeface="Consolas"/>
              </a:rPr>
              <a:t>cvor</a:t>
            </a:r>
            <a:r>
              <a:rPr lang="sr-Latn-BA" sz="1400" b="1">
                <a:solidFill>
                  <a:srgbClr val="000000"/>
                </a:solidFill>
                <a:highlight>
                  <a:srgbClr val="FFFFFF"/>
                </a:highlight>
                <a:latin typeface="Consolas"/>
              </a:rPr>
              <a:t> </a:t>
            </a:r>
            <a:r>
              <a:rPr lang="sr-Latn-BA" sz="1400" b="1" dirty="0">
                <a:solidFill>
                  <a:srgbClr val="000000"/>
                </a:solidFill>
                <a:highlight>
                  <a:srgbClr val="FFFFFF"/>
                </a:highlight>
                <a:latin typeface="Consolas"/>
              </a:rPr>
              <a:t>*sljedeci;</a:t>
            </a:r>
          </a:p>
          <a:p>
            <a:r>
              <a:rPr lang="sr-Latn-BA" sz="1400" b="1" dirty="0">
                <a:solidFill>
                  <a:srgbClr val="000000"/>
                </a:solidFill>
                <a:highlight>
                  <a:srgbClr val="FFFFFF"/>
                </a:highlight>
                <a:latin typeface="Consolas"/>
              </a:rPr>
              <a:t>} </a:t>
            </a:r>
            <a:r>
              <a:rPr lang="sr-Latn-BA" sz="1400" b="1" dirty="0">
                <a:solidFill>
                  <a:srgbClr val="2B91AF"/>
                </a:solidFill>
                <a:highlight>
                  <a:srgbClr val="FFFFFF"/>
                </a:highlight>
                <a:latin typeface="Consolas"/>
              </a:rPr>
              <a:t>CVOR</a:t>
            </a:r>
            <a:r>
              <a:rPr lang="sr-Latn-BA" sz="1400" b="1" dirty="0">
                <a:solidFill>
                  <a:srgbClr val="000000"/>
                </a:solidFill>
                <a:highlight>
                  <a:srgbClr val="FFFFFF"/>
                </a:highlight>
                <a:latin typeface="Consolas"/>
              </a:rPr>
              <a:t>;</a:t>
            </a:r>
          </a:p>
          <a:p>
            <a:endParaRPr lang="sr-Latn-BA" sz="1400" b="1" dirty="0">
              <a:solidFill>
                <a:srgbClr val="000000"/>
              </a:solidFill>
              <a:highlight>
                <a:srgbClr val="FFFFFF"/>
              </a:highlight>
              <a:latin typeface="Consolas"/>
            </a:endParaRPr>
          </a:p>
          <a:p>
            <a:r>
              <a:rPr lang="sr-Latn-BA" sz="1400" b="1" dirty="0">
                <a:solidFill>
                  <a:srgbClr val="0000FF"/>
                </a:solidFill>
                <a:highlight>
                  <a:srgbClr val="FFFFFF"/>
                </a:highlight>
                <a:latin typeface="Consolas"/>
              </a:rPr>
              <a:t>typedef</a:t>
            </a:r>
            <a:r>
              <a:rPr lang="sr-Latn-BA" sz="1400" b="1" dirty="0">
                <a:solidFill>
                  <a:srgbClr val="000000"/>
                </a:solidFill>
                <a:highlight>
                  <a:srgbClr val="FFFFFF"/>
                </a:highlight>
                <a:latin typeface="Consolas"/>
              </a:rPr>
              <a:t> </a:t>
            </a:r>
            <a:r>
              <a:rPr lang="sr-Latn-BA" sz="1400" b="1" dirty="0">
                <a:solidFill>
                  <a:srgbClr val="0000FF"/>
                </a:solidFill>
                <a:highlight>
                  <a:srgbClr val="FFFFFF"/>
                </a:highlight>
                <a:latin typeface="Consolas"/>
              </a:rPr>
              <a:t>struct</a:t>
            </a:r>
            <a:r>
              <a:rPr lang="sr-Latn-BA" sz="1400" b="1" dirty="0">
                <a:solidFill>
                  <a:srgbClr val="000000"/>
                </a:solidFill>
                <a:highlight>
                  <a:srgbClr val="FFFFFF"/>
                </a:highlight>
                <a:latin typeface="Consolas"/>
              </a:rPr>
              <a:t> </a:t>
            </a:r>
            <a:r>
              <a:rPr lang="sr-Latn-BA" sz="1400" b="1" dirty="0">
                <a:solidFill>
                  <a:srgbClr val="2B91AF"/>
                </a:solidFill>
                <a:highlight>
                  <a:srgbClr val="FFFFFF"/>
                </a:highlight>
                <a:latin typeface="Consolas"/>
              </a:rPr>
              <a:t>graf</a:t>
            </a:r>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int</a:t>
            </a:r>
            <a:r>
              <a:rPr lang="sr-Latn-BA" sz="1400" b="1" dirty="0">
                <a:solidFill>
                  <a:srgbClr val="000000"/>
                </a:solidFill>
                <a:highlight>
                  <a:srgbClr val="FFFFFF"/>
                </a:highlight>
                <a:latin typeface="Consolas"/>
              </a:rPr>
              <a:t> n; </a:t>
            </a:r>
            <a:r>
              <a:rPr lang="sr-Latn-BA" sz="1400" b="1" dirty="0">
                <a:solidFill>
                  <a:srgbClr val="2B91AF"/>
                </a:solidFill>
                <a:highlight>
                  <a:srgbClr val="FFFFFF"/>
                </a:highlight>
                <a:latin typeface="Consolas"/>
              </a:rPr>
              <a:t>CVOR</a:t>
            </a:r>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*cvorovi[</a:t>
            </a:r>
            <a:r>
              <a:rPr lang="sr-Latn-BA" sz="1400" b="1" dirty="0">
                <a:solidFill>
                  <a:srgbClr val="6F008A"/>
                </a:solidFill>
                <a:highlight>
                  <a:srgbClr val="FFFFFF"/>
                </a:highlight>
                <a:latin typeface="Consolas"/>
              </a:rPr>
              <a:t>MAX</a:t>
            </a:r>
            <a:r>
              <a:rPr lang="sr-Latn-BA" sz="1400" b="1" dirty="0">
                <a:solidFill>
                  <a:srgbClr val="000000"/>
                </a:solidFill>
                <a:highlight>
                  <a:srgbClr val="FFFFFF"/>
                </a:highlight>
                <a:latin typeface="Consolas"/>
              </a:rPr>
              <a:t>];</a:t>
            </a:r>
          </a:p>
          <a:p>
            <a:r>
              <a:rPr lang="sr-Latn-BA" sz="1400" b="1" dirty="0">
                <a:solidFill>
                  <a:srgbClr val="000000"/>
                </a:solidFill>
                <a:highlight>
                  <a:srgbClr val="FFFFFF"/>
                </a:highlight>
                <a:latin typeface="Consolas"/>
              </a:rPr>
              <a:t>} </a:t>
            </a:r>
            <a:r>
              <a:rPr lang="sr-Latn-BA" sz="1400" b="1" dirty="0">
                <a:solidFill>
                  <a:srgbClr val="2B91AF"/>
                </a:solidFill>
                <a:highlight>
                  <a:srgbClr val="FFFFFF"/>
                </a:highlight>
                <a:latin typeface="Consolas"/>
              </a:rPr>
              <a:t>GRAF</a:t>
            </a:r>
            <a:r>
              <a:rPr lang="sr-Latn-BA" sz="1400" b="1" dirty="0">
                <a:solidFill>
                  <a:srgbClr val="000000"/>
                </a:solidFill>
                <a:highlight>
                  <a:srgbClr val="FFFFFF"/>
                </a:highlight>
                <a:latin typeface="Consolas"/>
              </a:rPr>
              <a:t>;</a:t>
            </a:r>
            <a:endParaRPr lang="en-US" sz="1400" b="1" dirty="0">
              <a:solidFill>
                <a:srgbClr val="000000"/>
              </a:solidFill>
              <a:highlight>
                <a:srgbClr val="FFFFFF"/>
              </a:highlight>
              <a:latin typeface="Consolas"/>
            </a:endParaRPr>
          </a:p>
          <a:p>
            <a:endParaRPr lang="en-US" sz="1400" b="1" dirty="0">
              <a:solidFill>
                <a:srgbClr val="000000"/>
              </a:solidFill>
              <a:highlight>
                <a:srgbClr val="FFFFFF"/>
              </a:highlight>
              <a:latin typeface="Consolas"/>
            </a:endParaRPr>
          </a:p>
          <a:p>
            <a:r>
              <a:rPr lang="sr-Latn-BA" sz="1400" b="1" dirty="0">
                <a:solidFill>
                  <a:srgbClr val="0000FF"/>
                </a:solidFill>
                <a:highlight>
                  <a:srgbClr val="FFFFFF"/>
                </a:highlight>
                <a:latin typeface="Consolas"/>
              </a:rPr>
              <a:t>typedef</a:t>
            </a:r>
            <a:r>
              <a:rPr lang="sr-Latn-BA" sz="1400" b="1" dirty="0">
                <a:solidFill>
                  <a:srgbClr val="000000"/>
                </a:solidFill>
                <a:highlight>
                  <a:srgbClr val="FFFFFF"/>
                </a:highlight>
                <a:latin typeface="Consolas"/>
              </a:rPr>
              <a:t> </a:t>
            </a:r>
            <a:r>
              <a:rPr lang="sr-Latn-BA" sz="1400" b="1" dirty="0">
                <a:solidFill>
                  <a:srgbClr val="0000FF"/>
                </a:solidFill>
                <a:highlight>
                  <a:srgbClr val="FFFFFF"/>
                </a:highlight>
                <a:latin typeface="Consolas"/>
              </a:rPr>
              <a:t>struct</a:t>
            </a:r>
            <a:r>
              <a:rPr lang="sr-Latn-BA" sz="1400" b="1" dirty="0">
                <a:solidFill>
                  <a:srgbClr val="000000"/>
                </a:solidFill>
                <a:highlight>
                  <a:srgbClr val="FFFFFF"/>
                </a:highlight>
                <a:latin typeface="Consolas"/>
              </a:rPr>
              <a:t> </a:t>
            </a:r>
            <a:r>
              <a:rPr lang="sr-Latn-BA" sz="1400" b="1" dirty="0">
                <a:solidFill>
                  <a:srgbClr val="2B91AF"/>
                </a:solidFill>
                <a:highlight>
                  <a:srgbClr val="FFFFFF"/>
                </a:highlight>
                <a:latin typeface="Consolas"/>
              </a:rPr>
              <a:t>red</a:t>
            </a:r>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int</a:t>
            </a:r>
            <a:r>
              <a:rPr lang="sr-Latn-BA" sz="1400" b="1" dirty="0">
                <a:solidFill>
                  <a:srgbClr val="000000"/>
                </a:solidFill>
                <a:highlight>
                  <a:srgbClr val="FFFFFF"/>
                </a:highlight>
                <a:latin typeface="Consolas"/>
              </a:rPr>
              <a:t> niz[</a:t>
            </a:r>
            <a:r>
              <a:rPr lang="sr-Latn-BA" sz="1400" b="1" dirty="0">
                <a:solidFill>
                  <a:srgbClr val="6F008A"/>
                </a:solidFill>
                <a:highlight>
                  <a:srgbClr val="FFFFFF"/>
                </a:highlight>
                <a:latin typeface="Consolas"/>
              </a:rPr>
              <a:t>MAX</a:t>
            </a:r>
            <a:r>
              <a:rPr lang="sr-Latn-BA" sz="1400" b="1" dirty="0">
                <a:solidFill>
                  <a:srgbClr val="000000"/>
                </a:solidFill>
                <a:highlight>
                  <a:srgbClr val="FFFFFF"/>
                </a:highlight>
                <a:latin typeface="Consolas"/>
              </a:rPr>
              <a:t>]; </a:t>
            </a:r>
            <a:r>
              <a:rPr lang="sr-Latn-BA" sz="1400" b="1" dirty="0">
                <a:solidFill>
                  <a:srgbClr val="0000FF"/>
                </a:solidFill>
                <a:highlight>
                  <a:srgbClr val="FFFFFF"/>
                </a:highlight>
                <a:latin typeface="Consolas"/>
              </a:rPr>
              <a:t>int</a:t>
            </a:r>
            <a:r>
              <a:rPr lang="sr-Latn-BA" sz="1400" b="1" dirty="0">
                <a:solidFill>
                  <a:srgbClr val="000000"/>
                </a:solidFill>
                <a:highlight>
                  <a:srgbClr val="FFFFFF"/>
                </a:highlight>
                <a:latin typeface="Consolas"/>
              </a:rPr>
              <a:t> f, r;</a:t>
            </a:r>
          </a:p>
          <a:p>
            <a:r>
              <a:rPr lang="sr-Latn-BA" sz="1400" b="1" dirty="0">
                <a:solidFill>
                  <a:srgbClr val="000000"/>
                </a:solidFill>
                <a:highlight>
                  <a:srgbClr val="FFFFFF"/>
                </a:highlight>
                <a:latin typeface="Consolas"/>
              </a:rPr>
              <a:t>} </a:t>
            </a:r>
            <a:r>
              <a:rPr lang="sr-Latn-BA" sz="1400" b="1" dirty="0">
                <a:solidFill>
                  <a:srgbClr val="2B91AF"/>
                </a:solidFill>
                <a:highlight>
                  <a:srgbClr val="FFFFFF"/>
                </a:highlight>
                <a:latin typeface="Consolas"/>
              </a:rPr>
              <a:t>RED</a:t>
            </a:r>
            <a:r>
              <a:rPr lang="sr-Latn-BA" sz="1400" b="1" dirty="0">
                <a:solidFill>
                  <a:srgbClr val="000000"/>
                </a:solidFill>
                <a:highlight>
                  <a:srgbClr val="FFFFFF"/>
                </a:highlight>
                <a:latin typeface="Consolas"/>
              </a:rPr>
              <a:t>;</a:t>
            </a:r>
            <a:endParaRPr lang="sr-Latn-BA" sz="1400" b="1" dirty="0">
              <a:solidFill>
                <a:srgbClr val="A31515"/>
              </a:solidFill>
              <a:highlight>
                <a:srgbClr val="FFFFFF"/>
              </a:highlight>
              <a:latin typeface="Consolas"/>
            </a:endParaRPr>
          </a:p>
          <a:p>
            <a:endParaRPr lang="en-US" sz="1400" b="1" dirty="0">
              <a:solidFill>
                <a:srgbClr val="000000"/>
              </a:solidFill>
              <a:highlight>
                <a:srgbClr val="FFFFFF"/>
              </a:highlight>
              <a:latin typeface="Consolas"/>
            </a:endParaRPr>
          </a:p>
        </p:txBody>
      </p:sp>
      <p:sp>
        <p:nvSpPr>
          <p:cNvPr id="8" name="Rectangle 7"/>
          <p:cNvSpPr/>
          <p:nvPr/>
        </p:nvSpPr>
        <p:spPr>
          <a:xfrm>
            <a:off x="4072735" y="2891330"/>
            <a:ext cx="4877435" cy="3539430"/>
          </a:xfrm>
          <a:prstGeom prst="rect">
            <a:avLst/>
          </a:prstGeom>
        </p:spPr>
        <p:txBody>
          <a:bodyPr wrap="square">
            <a:spAutoFit/>
          </a:bodyPr>
          <a:lstStyle/>
          <a:p>
            <a:r>
              <a:rPr lang="sr-Latn-BA" sz="1400" b="1" dirty="0">
                <a:solidFill>
                  <a:srgbClr val="008000"/>
                </a:solidFill>
                <a:highlight>
                  <a:srgbClr val="FFFFFF"/>
                </a:highlight>
                <a:latin typeface="Consolas"/>
              </a:rPr>
              <a:t>//pomocne funkcije</a:t>
            </a:r>
            <a:endParaRPr lang="en-US" sz="1400" b="1" dirty="0">
              <a:solidFill>
                <a:srgbClr val="0000FF"/>
              </a:solidFill>
              <a:highlight>
                <a:srgbClr val="FFFFFF"/>
              </a:highlight>
              <a:latin typeface="Consolas"/>
            </a:endParaRPr>
          </a:p>
          <a:p>
            <a:r>
              <a:rPr lang="sr-Latn-BA" sz="1400" b="1" dirty="0">
                <a:solidFill>
                  <a:srgbClr val="0000FF"/>
                </a:solidFill>
                <a:highlight>
                  <a:srgbClr val="FFFFFF"/>
                </a:highlight>
                <a:latin typeface="Consolas"/>
              </a:rPr>
              <a:t>int</a:t>
            </a:r>
            <a:r>
              <a:rPr lang="sr-Latn-BA" sz="1400" b="1" dirty="0">
                <a:solidFill>
                  <a:srgbClr val="000000"/>
                </a:solidFill>
                <a:highlight>
                  <a:srgbClr val="FFFFFF"/>
                </a:highlight>
                <a:latin typeface="Consolas"/>
              </a:rPr>
              <a:t> isFull(</a:t>
            </a:r>
            <a:r>
              <a:rPr lang="sr-Latn-BA" sz="1400" b="1" dirty="0">
                <a:solidFill>
                  <a:srgbClr val="2B91AF"/>
                </a:solidFill>
                <a:highlight>
                  <a:srgbClr val="FFFFFF"/>
                </a:highlight>
                <a:latin typeface="Consolas"/>
              </a:rPr>
              <a:t>RED</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red</a:t>
            </a:r>
            <a:r>
              <a:rPr lang="sr-Latn-BA" sz="1400" b="1" dirty="0">
                <a:solidFill>
                  <a:srgbClr val="000000"/>
                </a:solidFill>
                <a:highlight>
                  <a:srgbClr val="FFFFFF"/>
                </a:highlight>
                <a:latin typeface="Consolas"/>
              </a:rPr>
              <a:t>)</a:t>
            </a:r>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r>
              <a:rPr lang="en-US" sz="1400" b="1" dirty="0">
                <a:solidFill>
                  <a:srgbClr val="000000"/>
                </a:solidFill>
                <a:highlight>
                  <a:srgbClr val="FFFFFF"/>
                </a:highlight>
                <a:latin typeface="Consolas"/>
              </a:rPr>
              <a:t> </a:t>
            </a:r>
            <a:r>
              <a:rPr lang="sr-Latn-BA" sz="1400" b="1" dirty="0">
                <a:solidFill>
                  <a:srgbClr val="0000FF"/>
                </a:solidFill>
                <a:highlight>
                  <a:srgbClr val="FFFFFF"/>
                </a:highlight>
                <a:latin typeface="Consolas"/>
              </a:rPr>
              <a:t>return</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red</a:t>
            </a:r>
            <a:r>
              <a:rPr lang="sr-Latn-BA" sz="1400" b="1" dirty="0">
                <a:solidFill>
                  <a:srgbClr val="000000"/>
                </a:solidFill>
                <a:highlight>
                  <a:srgbClr val="FFFFFF"/>
                </a:highlight>
                <a:latin typeface="Consolas"/>
              </a:rPr>
              <a:t>-&gt;r == </a:t>
            </a:r>
            <a:r>
              <a:rPr lang="sr-Latn-BA" sz="1400" b="1" dirty="0">
                <a:solidFill>
                  <a:srgbClr val="6F008A"/>
                </a:solidFill>
                <a:highlight>
                  <a:srgbClr val="FFFFFF"/>
                </a:highlight>
                <a:latin typeface="Consolas"/>
              </a:rPr>
              <a:t>MAX</a:t>
            </a:r>
            <a:r>
              <a:rPr lang="sr-Latn-BA" sz="1400" b="1" dirty="0">
                <a:solidFill>
                  <a:srgbClr val="000000"/>
                </a:solidFill>
                <a:highlight>
                  <a:srgbClr val="FFFFFF"/>
                </a:highlight>
                <a:latin typeface="Consolas"/>
              </a:rPr>
              <a:t>;</a:t>
            </a:r>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endParaRPr lang="sr-Latn-BA" sz="1400" b="1" dirty="0">
              <a:solidFill>
                <a:srgbClr val="000000"/>
              </a:solidFill>
              <a:highlight>
                <a:srgbClr val="FFFFFF"/>
              </a:highlight>
              <a:latin typeface="Consolas"/>
            </a:endParaRPr>
          </a:p>
          <a:p>
            <a:r>
              <a:rPr lang="sr-Latn-BA" sz="1400" b="1" dirty="0">
                <a:solidFill>
                  <a:srgbClr val="0000FF"/>
                </a:solidFill>
                <a:highlight>
                  <a:srgbClr val="FFFFFF"/>
                </a:highlight>
                <a:latin typeface="Consolas"/>
              </a:rPr>
              <a:t>int</a:t>
            </a:r>
            <a:r>
              <a:rPr lang="sr-Latn-BA" sz="1400" b="1" dirty="0">
                <a:solidFill>
                  <a:srgbClr val="000000"/>
                </a:solidFill>
                <a:highlight>
                  <a:srgbClr val="FFFFFF"/>
                </a:highlight>
                <a:latin typeface="Consolas"/>
              </a:rPr>
              <a:t> isEmpty(</a:t>
            </a:r>
            <a:r>
              <a:rPr lang="sr-Latn-BA" sz="1400" b="1" dirty="0">
                <a:solidFill>
                  <a:srgbClr val="2B91AF"/>
                </a:solidFill>
                <a:highlight>
                  <a:srgbClr val="FFFFFF"/>
                </a:highlight>
                <a:latin typeface="Consolas"/>
              </a:rPr>
              <a:t>RED</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red</a:t>
            </a:r>
            <a:r>
              <a:rPr lang="sr-Latn-BA" sz="1400" b="1" dirty="0">
                <a:solidFill>
                  <a:srgbClr val="000000"/>
                </a:solidFill>
                <a:highlight>
                  <a:srgbClr val="FFFFFF"/>
                </a:highlight>
                <a:latin typeface="Consolas"/>
              </a:rPr>
              <a:t>)</a:t>
            </a:r>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r>
              <a:rPr lang="en-US" sz="1400" b="1" dirty="0">
                <a:solidFill>
                  <a:srgbClr val="000000"/>
                </a:solidFill>
                <a:highlight>
                  <a:srgbClr val="FFFFFF"/>
                </a:highlight>
                <a:latin typeface="Consolas"/>
              </a:rPr>
              <a:t> </a:t>
            </a:r>
          </a:p>
          <a:p>
            <a:r>
              <a:rPr lang="en-US" sz="1400" b="1" dirty="0">
                <a:solidFill>
                  <a:srgbClr val="000000"/>
                </a:solidFill>
                <a:highlight>
                  <a:srgbClr val="FFFFFF"/>
                </a:highlight>
                <a:latin typeface="Consolas"/>
              </a:rPr>
              <a:t>  </a:t>
            </a:r>
            <a:r>
              <a:rPr lang="es-ES" sz="1400" b="1" dirty="0" err="1">
                <a:solidFill>
                  <a:srgbClr val="0000FF"/>
                </a:solidFill>
                <a:highlight>
                  <a:srgbClr val="FFFFFF"/>
                </a:highlight>
                <a:latin typeface="Consolas"/>
              </a:rPr>
              <a:t>return</a:t>
            </a:r>
            <a:r>
              <a:rPr lang="es-ES" sz="1400" b="1" dirty="0">
                <a:solidFill>
                  <a:srgbClr val="000000"/>
                </a:solidFill>
                <a:highlight>
                  <a:srgbClr val="FFFFFF"/>
                </a:highlight>
                <a:latin typeface="Consolas"/>
              </a:rPr>
              <a:t> </a:t>
            </a:r>
            <a:r>
              <a:rPr lang="es-ES" sz="1400" b="1" dirty="0">
                <a:solidFill>
                  <a:srgbClr val="808080"/>
                </a:solidFill>
                <a:highlight>
                  <a:srgbClr val="FFFFFF"/>
                </a:highlight>
                <a:latin typeface="Consolas"/>
              </a:rPr>
              <a:t>red</a:t>
            </a:r>
            <a:r>
              <a:rPr lang="es-ES" sz="1400" b="1" dirty="0">
                <a:solidFill>
                  <a:srgbClr val="000000"/>
                </a:solidFill>
                <a:highlight>
                  <a:srgbClr val="FFFFFF"/>
                </a:highlight>
                <a:latin typeface="Consolas"/>
              </a:rPr>
              <a:t>-&gt;f == -1 || </a:t>
            </a:r>
            <a:r>
              <a:rPr lang="es-ES" sz="1400" b="1" dirty="0">
                <a:solidFill>
                  <a:srgbClr val="808080"/>
                </a:solidFill>
                <a:highlight>
                  <a:srgbClr val="FFFFFF"/>
                </a:highlight>
                <a:latin typeface="Consolas"/>
              </a:rPr>
              <a:t>red</a:t>
            </a:r>
            <a:r>
              <a:rPr lang="es-ES" sz="1400" b="1" dirty="0">
                <a:solidFill>
                  <a:srgbClr val="000000"/>
                </a:solidFill>
                <a:highlight>
                  <a:srgbClr val="FFFFFF"/>
                </a:highlight>
                <a:latin typeface="Consolas"/>
              </a:rPr>
              <a:t>-&gt;f == </a:t>
            </a:r>
            <a:r>
              <a:rPr lang="es-ES" sz="1400" b="1" dirty="0">
                <a:solidFill>
                  <a:srgbClr val="808080"/>
                </a:solidFill>
                <a:highlight>
                  <a:srgbClr val="FFFFFF"/>
                </a:highlight>
                <a:latin typeface="Consolas"/>
              </a:rPr>
              <a:t>red</a:t>
            </a:r>
            <a:r>
              <a:rPr lang="es-ES" sz="1400" b="1" dirty="0">
                <a:solidFill>
                  <a:srgbClr val="000000"/>
                </a:solidFill>
                <a:highlight>
                  <a:srgbClr val="FFFFFF"/>
                </a:highlight>
                <a:latin typeface="Consolas"/>
              </a:rPr>
              <a:t>-&gt;r;</a:t>
            </a:r>
            <a:r>
              <a:rPr lang="sr-Latn-BA" sz="1400" b="1" dirty="0">
                <a:solidFill>
                  <a:srgbClr val="000000"/>
                </a:solidFill>
                <a:highlight>
                  <a:srgbClr val="FFFFFF"/>
                </a:highlight>
                <a:latin typeface="Consolas"/>
              </a:rPr>
              <a:t>}</a:t>
            </a:r>
            <a:endParaRPr lang="en-US" sz="1400" b="1" dirty="0">
              <a:solidFill>
                <a:srgbClr val="000000"/>
              </a:solidFill>
              <a:highlight>
                <a:srgbClr val="FFFFFF"/>
              </a:highlight>
              <a:latin typeface="Consolas"/>
            </a:endParaRPr>
          </a:p>
          <a:p>
            <a:endParaRPr lang="en-US" sz="1400" b="1" dirty="0">
              <a:solidFill>
                <a:srgbClr val="000000"/>
              </a:solidFill>
              <a:highlight>
                <a:srgbClr val="FFFFFF"/>
              </a:highlight>
              <a:latin typeface="Consolas"/>
            </a:endParaRPr>
          </a:p>
          <a:p>
            <a:r>
              <a:rPr lang="pl-PL" sz="1400" b="1" dirty="0">
                <a:solidFill>
                  <a:srgbClr val="0000FF"/>
                </a:solidFill>
                <a:highlight>
                  <a:srgbClr val="FFFFFF"/>
                </a:highlight>
                <a:latin typeface="Consolas"/>
              </a:rPr>
              <a:t>int</a:t>
            </a:r>
            <a:r>
              <a:rPr lang="pl-PL" sz="1400" b="1" dirty="0">
                <a:solidFill>
                  <a:srgbClr val="000000"/>
                </a:solidFill>
                <a:highlight>
                  <a:srgbClr val="FFFFFF"/>
                </a:highlight>
                <a:latin typeface="Consolas"/>
              </a:rPr>
              <a:t> dodaj(</a:t>
            </a:r>
            <a:r>
              <a:rPr lang="pl-PL" sz="1400" b="1" dirty="0">
                <a:solidFill>
                  <a:srgbClr val="2B91AF"/>
                </a:solidFill>
                <a:highlight>
                  <a:srgbClr val="FFFFFF"/>
                </a:highlight>
                <a:latin typeface="Consolas"/>
              </a:rPr>
              <a:t>RED</a:t>
            </a:r>
            <a:r>
              <a:rPr lang="pl-PL" sz="1400" b="1" dirty="0">
                <a:solidFill>
                  <a:srgbClr val="000000"/>
                </a:solidFill>
                <a:highlight>
                  <a:srgbClr val="FFFFFF"/>
                </a:highlight>
                <a:latin typeface="Consolas"/>
              </a:rPr>
              <a:t> *</a:t>
            </a:r>
            <a:r>
              <a:rPr lang="pl-PL" sz="1400" b="1" dirty="0">
                <a:solidFill>
                  <a:srgbClr val="808080"/>
                </a:solidFill>
                <a:highlight>
                  <a:srgbClr val="FFFFFF"/>
                </a:highlight>
                <a:latin typeface="Consolas"/>
              </a:rPr>
              <a:t>red</a:t>
            </a:r>
            <a:r>
              <a:rPr lang="pl-PL" sz="1400" b="1" dirty="0">
                <a:solidFill>
                  <a:srgbClr val="000000"/>
                </a:solidFill>
                <a:highlight>
                  <a:srgbClr val="FFFFFF"/>
                </a:highlight>
                <a:latin typeface="Consolas"/>
              </a:rPr>
              <a:t>, </a:t>
            </a:r>
            <a:r>
              <a:rPr lang="pl-PL" sz="1400" b="1" dirty="0">
                <a:solidFill>
                  <a:srgbClr val="0000FF"/>
                </a:solidFill>
                <a:highlight>
                  <a:srgbClr val="FFFFFF"/>
                </a:highlight>
                <a:latin typeface="Consolas"/>
              </a:rPr>
              <a:t>int</a:t>
            </a:r>
            <a:r>
              <a:rPr lang="pl-PL" sz="1400" b="1" dirty="0">
                <a:solidFill>
                  <a:srgbClr val="000000"/>
                </a:solidFill>
                <a:highlight>
                  <a:srgbClr val="FFFFFF"/>
                </a:highlight>
                <a:latin typeface="Consolas"/>
              </a:rPr>
              <a:t> </a:t>
            </a:r>
            <a:r>
              <a:rPr lang="pl-PL" sz="1400" b="1" dirty="0">
                <a:solidFill>
                  <a:srgbClr val="808080"/>
                </a:solidFill>
                <a:highlight>
                  <a:srgbClr val="FFFFFF"/>
                </a:highlight>
                <a:latin typeface="Consolas"/>
              </a:rPr>
              <a:t>podatak</a:t>
            </a:r>
            <a:r>
              <a:rPr lang="pl-PL" sz="1400" b="1" dirty="0">
                <a:solidFill>
                  <a:srgbClr val="000000"/>
                </a:solidFill>
                <a:highlight>
                  <a:srgbClr val="FFFFFF"/>
                </a:highlight>
                <a:latin typeface="Consolas"/>
              </a:rPr>
              <a:t>)</a:t>
            </a:r>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if</a:t>
            </a:r>
            <a:r>
              <a:rPr lang="sr-Latn-BA" sz="1400" b="1" dirty="0">
                <a:solidFill>
                  <a:srgbClr val="000000"/>
                </a:solidFill>
                <a:highlight>
                  <a:srgbClr val="FFFFFF"/>
                </a:highlight>
                <a:latin typeface="Consolas"/>
              </a:rPr>
              <a:t> (isFull(</a:t>
            </a:r>
            <a:r>
              <a:rPr lang="sr-Latn-BA" sz="1400" b="1" dirty="0">
                <a:solidFill>
                  <a:srgbClr val="808080"/>
                </a:solidFill>
                <a:highlight>
                  <a:srgbClr val="FFFFFF"/>
                </a:highlight>
                <a:latin typeface="Consolas"/>
              </a:rPr>
              <a:t>red</a:t>
            </a:r>
            <a:r>
              <a:rPr lang="sr-Latn-BA" sz="1400" b="1" dirty="0">
                <a:solidFill>
                  <a:srgbClr val="000000"/>
                </a:solidFill>
                <a:highlight>
                  <a:srgbClr val="FFFFFF"/>
                </a:highlight>
                <a:latin typeface="Consolas"/>
              </a:rPr>
              <a:t>)) </a:t>
            </a:r>
            <a:r>
              <a:rPr lang="sr-Latn-BA" sz="1400" b="1" dirty="0">
                <a:solidFill>
                  <a:srgbClr val="0000FF"/>
                </a:solidFill>
                <a:highlight>
                  <a:srgbClr val="FFFFFF"/>
                </a:highlight>
                <a:latin typeface="Consolas"/>
              </a:rPr>
              <a:t>return</a:t>
            </a:r>
            <a:r>
              <a:rPr lang="sr-Latn-BA" sz="1400" b="1" dirty="0">
                <a:solidFill>
                  <a:srgbClr val="000000"/>
                </a:solidFill>
                <a:highlight>
                  <a:srgbClr val="FFFFFF"/>
                </a:highlight>
                <a:latin typeface="Consolas"/>
              </a:rPr>
              <a:t> 0;</a:t>
            </a:r>
          </a:p>
          <a:p>
            <a:r>
              <a:rPr lang="en-US" sz="1400" b="1" dirty="0">
                <a:solidFill>
                  <a:srgbClr val="0000FF"/>
                </a:solidFill>
                <a:highlight>
                  <a:srgbClr val="FFFFFF"/>
                </a:highlight>
                <a:latin typeface="Consolas"/>
              </a:rPr>
              <a:t>  if</a:t>
            </a:r>
            <a:r>
              <a:rPr lang="en-US" sz="1400" b="1" dirty="0">
                <a:solidFill>
                  <a:srgbClr val="000000"/>
                </a:solidFill>
                <a:highlight>
                  <a:srgbClr val="FFFFFF"/>
                </a:highlight>
                <a:latin typeface="Consolas"/>
              </a:rPr>
              <a:t> (</a:t>
            </a:r>
            <a:r>
              <a:rPr lang="en-US" sz="1400" b="1" dirty="0">
                <a:solidFill>
                  <a:srgbClr val="808080"/>
                </a:solidFill>
                <a:highlight>
                  <a:srgbClr val="FFFFFF"/>
                </a:highlight>
                <a:latin typeface="Consolas"/>
              </a:rPr>
              <a:t>red</a:t>
            </a:r>
            <a:r>
              <a:rPr lang="en-US" sz="1400" b="1" dirty="0">
                <a:solidFill>
                  <a:srgbClr val="000000"/>
                </a:solidFill>
                <a:highlight>
                  <a:srgbClr val="FFFFFF"/>
                </a:highlight>
                <a:latin typeface="Consolas"/>
              </a:rPr>
              <a:t>-&gt;f == -1) </a:t>
            </a:r>
            <a:r>
              <a:rPr lang="en-US" sz="1400" b="1" dirty="0">
                <a:solidFill>
                  <a:srgbClr val="808080"/>
                </a:solidFill>
                <a:highlight>
                  <a:srgbClr val="FFFFFF"/>
                </a:highlight>
                <a:latin typeface="Consolas"/>
              </a:rPr>
              <a:t>red</a:t>
            </a:r>
            <a:r>
              <a:rPr lang="en-US" sz="1400" b="1" dirty="0">
                <a:solidFill>
                  <a:srgbClr val="000000"/>
                </a:solidFill>
                <a:highlight>
                  <a:srgbClr val="FFFFFF"/>
                </a:highlight>
                <a:latin typeface="Consolas"/>
              </a:rPr>
              <a:t>-&gt;f = 0;</a:t>
            </a:r>
          </a:p>
          <a:p>
            <a:r>
              <a:rPr lang="en-US" sz="1400" b="1" dirty="0">
                <a:solidFill>
                  <a:srgbClr val="808080"/>
                </a:solidFill>
                <a:highlight>
                  <a:srgbClr val="FFFFFF"/>
                </a:highlight>
                <a:latin typeface="Consolas"/>
              </a:rPr>
              <a:t>  </a:t>
            </a:r>
            <a:r>
              <a:rPr lang="sr-Latn-BA" sz="1400" b="1" dirty="0">
                <a:solidFill>
                  <a:srgbClr val="808080"/>
                </a:solidFill>
                <a:highlight>
                  <a:srgbClr val="FFFFFF"/>
                </a:highlight>
                <a:latin typeface="Consolas"/>
              </a:rPr>
              <a:t>red</a:t>
            </a:r>
            <a:r>
              <a:rPr lang="sr-Latn-BA" sz="1400" b="1" dirty="0">
                <a:solidFill>
                  <a:srgbClr val="000000"/>
                </a:solidFill>
                <a:highlight>
                  <a:srgbClr val="FFFFFF"/>
                </a:highlight>
                <a:latin typeface="Consolas"/>
              </a:rPr>
              <a:t>-&gt;niz[</a:t>
            </a:r>
            <a:r>
              <a:rPr lang="sr-Latn-BA" sz="1400" b="1" dirty="0">
                <a:solidFill>
                  <a:srgbClr val="808080"/>
                </a:solidFill>
                <a:highlight>
                  <a:srgbClr val="FFFFFF"/>
                </a:highlight>
                <a:latin typeface="Consolas"/>
              </a:rPr>
              <a:t>red</a:t>
            </a:r>
            <a:r>
              <a:rPr lang="sr-Latn-BA" sz="1400" b="1" dirty="0">
                <a:solidFill>
                  <a:srgbClr val="000000"/>
                </a:solidFill>
                <a:highlight>
                  <a:srgbClr val="FFFFFF"/>
                </a:highlight>
                <a:latin typeface="Consolas"/>
              </a:rPr>
              <a:t>-&gt;r++] = </a:t>
            </a:r>
            <a:r>
              <a:rPr lang="sr-Latn-BA" sz="1400" b="1" dirty="0">
                <a:solidFill>
                  <a:srgbClr val="808080"/>
                </a:solidFill>
                <a:highlight>
                  <a:srgbClr val="FFFFFF"/>
                </a:highlight>
                <a:latin typeface="Consolas"/>
              </a:rPr>
              <a:t>podatak</a:t>
            </a:r>
            <a:r>
              <a:rPr lang="sr-Latn-BA" sz="1400" b="1" dirty="0">
                <a:solidFill>
                  <a:srgbClr val="000000"/>
                </a:solidFill>
                <a:highlight>
                  <a:srgbClr val="FFFFFF"/>
                </a:highlight>
                <a:latin typeface="Consolas"/>
              </a:rPr>
              <a:t>;</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return</a:t>
            </a:r>
            <a:r>
              <a:rPr lang="sr-Latn-BA" sz="1400" b="1" dirty="0">
                <a:solidFill>
                  <a:srgbClr val="000000"/>
                </a:solidFill>
                <a:highlight>
                  <a:srgbClr val="FFFFFF"/>
                </a:highlight>
                <a:latin typeface="Consolas"/>
              </a:rPr>
              <a:t> 1; }</a:t>
            </a:r>
            <a:endParaRPr lang="en-US" sz="1400" b="1" dirty="0">
              <a:solidFill>
                <a:srgbClr val="000000"/>
              </a:solidFill>
              <a:highlight>
                <a:srgbClr val="FFFFFF"/>
              </a:highlight>
              <a:latin typeface="Consolas"/>
            </a:endParaRPr>
          </a:p>
          <a:p>
            <a:endParaRPr lang="en-US" sz="1400" b="1" dirty="0">
              <a:solidFill>
                <a:srgbClr val="000000"/>
              </a:solidFill>
              <a:highlight>
                <a:srgbClr val="FFFFFF"/>
              </a:highlight>
              <a:latin typeface="Consolas"/>
            </a:endParaRPr>
          </a:p>
          <a:p>
            <a:r>
              <a:rPr lang="sr-Latn-BA" sz="1400" b="1" dirty="0">
                <a:solidFill>
                  <a:srgbClr val="0000FF"/>
                </a:solidFill>
                <a:highlight>
                  <a:srgbClr val="FFFFFF"/>
                </a:highlight>
                <a:latin typeface="Consolas"/>
              </a:rPr>
              <a:t>int</a:t>
            </a:r>
            <a:r>
              <a:rPr lang="sr-Latn-BA" sz="1400" b="1" dirty="0">
                <a:solidFill>
                  <a:srgbClr val="000000"/>
                </a:solidFill>
                <a:highlight>
                  <a:srgbClr val="FFFFFF"/>
                </a:highlight>
                <a:latin typeface="Consolas"/>
              </a:rPr>
              <a:t> obrisi(</a:t>
            </a:r>
            <a:r>
              <a:rPr lang="sr-Latn-BA" sz="1400" b="1" dirty="0">
                <a:solidFill>
                  <a:srgbClr val="2B91AF"/>
                </a:solidFill>
                <a:highlight>
                  <a:srgbClr val="FFFFFF"/>
                </a:highlight>
                <a:latin typeface="Consolas"/>
              </a:rPr>
              <a:t>RED</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red</a:t>
            </a:r>
            <a:r>
              <a:rPr lang="sr-Latn-BA" sz="1400" b="1" dirty="0">
                <a:solidFill>
                  <a:srgbClr val="000000"/>
                </a:solidFill>
                <a:highlight>
                  <a:srgbClr val="FFFFFF"/>
                </a:highlight>
                <a:latin typeface="Consolas"/>
              </a:rPr>
              <a:t>, </a:t>
            </a:r>
            <a:r>
              <a:rPr lang="sr-Latn-BA" sz="1400" b="1" dirty="0">
                <a:solidFill>
                  <a:srgbClr val="0000FF"/>
                </a:solidFill>
                <a:highlight>
                  <a:srgbClr val="FFFFFF"/>
                </a:highlight>
                <a:latin typeface="Consolas"/>
              </a:rPr>
              <a:t>int</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podatak</a:t>
            </a:r>
            <a:r>
              <a:rPr lang="sr-Latn-BA" sz="1400" b="1" dirty="0">
                <a:solidFill>
                  <a:srgbClr val="000000"/>
                </a:solidFill>
                <a:highlight>
                  <a:srgbClr val="FFFFFF"/>
                </a:highlight>
                <a:latin typeface="Consolas"/>
              </a:rPr>
              <a:t>){</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if</a:t>
            </a:r>
            <a:r>
              <a:rPr lang="sr-Latn-BA" sz="1400" b="1" dirty="0">
                <a:solidFill>
                  <a:srgbClr val="000000"/>
                </a:solidFill>
                <a:highlight>
                  <a:srgbClr val="FFFFFF"/>
                </a:highlight>
                <a:latin typeface="Consolas"/>
              </a:rPr>
              <a:t> (isEmpty(</a:t>
            </a:r>
            <a:r>
              <a:rPr lang="sr-Latn-BA" sz="1400" b="1" dirty="0">
                <a:solidFill>
                  <a:srgbClr val="808080"/>
                </a:solidFill>
                <a:highlight>
                  <a:srgbClr val="FFFFFF"/>
                </a:highlight>
                <a:latin typeface="Consolas"/>
              </a:rPr>
              <a:t>red</a:t>
            </a:r>
            <a:r>
              <a:rPr lang="sr-Latn-BA" sz="1400" b="1" dirty="0">
                <a:solidFill>
                  <a:srgbClr val="000000"/>
                </a:solidFill>
                <a:highlight>
                  <a:srgbClr val="FFFFFF"/>
                </a:highlight>
                <a:latin typeface="Consolas"/>
              </a:rPr>
              <a:t>)) </a:t>
            </a:r>
            <a:r>
              <a:rPr lang="sr-Latn-BA" sz="1400" b="1" dirty="0">
                <a:solidFill>
                  <a:srgbClr val="0000FF"/>
                </a:solidFill>
                <a:highlight>
                  <a:srgbClr val="FFFFFF"/>
                </a:highlight>
                <a:latin typeface="Consolas"/>
              </a:rPr>
              <a:t>return</a:t>
            </a:r>
            <a:r>
              <a:rPr lang="sr-Latn-BA" sz="1400" b="1" dirty="0">
                <a:solidFill>
                  <a:srgbClr val="000000"/>
                </a:solidFill>
                <a:highlight>
                  <a:srgbClr val="FFFFFF"/>
                </a:highlight>
                <a:latin typeface="Consolas"/>
              </a:rPr>
              <a:t> 0;</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r>
              <a:rPr lang="sr-Latn-BA" sz="1400" b="1" dirty="0">
                <a:solidFill>
                  <a:srgbClr val="808080"/>
                </a:solidFill>
                <a:highlight>
                  <a:srgbClr val="FFFFFF"/>
                </a:highlight>
                <a:latin typeface="Consolas"/>
              </a:rPr>
              <a:t>podatak</a:t>
            </a:r>
            <a:r>
              <a:rPr lang="sr-Latn-BA" sz="1400" b="1" dirty="0">
                <a:solidFill>
                  <a:srgbClr val="000000"/>
                </a:solidFill>
                <a:highlight>
                  <a:srgbClr val="FFFFFF"/>
                </a:highlight>
                <a:latin typeface="Consolas"/>
              </a:rPr>
              <a:t> = </a:t>
            </a:r>
            <a:r>
              <a:rPr lang="sr-Latn-BA" sz="1400" b="1" dirty="0">
                <a:solidFill>
                  <a:srgbClr val="808080"/>
                </a:solidFill>
                <a:highlight>
                  <a:srgbClr val="FFFFFF"/>
                </a:highlight>
                <a:latin typeface="Consolas"/>
              </a:rPr>
              <a:t>red</a:t>
            </a:r>
            <a:r>
              <a:rPr lang="sr-Latn-BA" sz="1400" b="1" dirty="0">
                <a:solidFill>
                  <a:srgbClr val="000000"/>
                </a:solidFill>
                <a:highlight>
                  <a:srgbClr val="FFFFFF"/>
                </a:highlight>
                <a:latin typeface="Consolas"/>
              </a:rPr>
              <a:t>-&gt;niz[</a:t>
            </a:r>
            <a:r>
              <a:rPr lang="sr-Latn-BA" sz="1400" b="1" dirty="0">
                <a:solidFill>
                  <a:srgbClr val="808080"/>
                </a:solidFill>
                <a:highlight>
                  <a:srgbClr val="FFFFFF"/>
                </a:highlight>
                <a:latin typeface="Consolas"/>
              </a:rPr>
              <a:t>red</a:t>
            </a:r>
            <a:r>
              <a:rPr lang="sr-Latn-BA" sz="1400" b="1" dirty="0">
                <a:solidFill>
                  <a:srgbClr val="000000"/>
                </a:solidFill>
                <a:highlight>
                  <a:srgbClr val="FFFFFF"/>
                </a:highlight>
                <a:latin typeface="Consolas"/>
              </a:rPr>
              <a:t>-&gt;f++];</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return</a:t>
            </a:r>
            <a:r>
              <a:rPr lang="sr-Latn-BA" sz="1400" b="1" dirty="0">
                <a:solidFill>
                  <a:srgbClr val="000000"/>
                </a:solidFill>
                <a:highlight>
                  <a:srgbClr val="FFFFFF"/>
                </a:highlight>
                <a:latin typeface="Consolas"/>
              </a:rPr>
              <a:t> 1</a:t>
            </a:r>
            <a:r>
              <a:rPr lang="sr-Latn-BA" sz="1400" b="1">
                <a:solidFill>
                  <a:srgbClr val="000000"/>
                </a:solidFill>
                <a:highlight>
                  <a:srgbClr val="FFFFFF"/>
                </a:highlight>
                <a:latin typeface="Consolas"/>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GRAFOVI</a:t>
            </a:r>
          </a:p>
        </p:txBody>
      </p:sp>
      <p:sp>
        <p:nvSpPr>
          <p:cNvPr id="4" name="Footer Placeholder 3"/>
          <p:cNvSpPr>
            <a:spLocks noGrp="1"/>
          </p:cNvSpPr>
          <p:nvPr>
            <p:ph type="ftr" sz="quarter" idx="11"/>
          </p:nvPr>
        </p:nvSpPr>
        <p:spPr/>
        <p:txBody>
          <a:bodyPr/>
          <a:lstStyle/>
          <a:p>
            <a:r>
              <a:rPr lang="en-US" dirty="0"/>
              <a:t>G</a:t>
            </a:r>
            <a:r>
              <a:rPr lang="sr-Latn-BA" dirty="0"/>
              <a:t>rafovi</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6" name="Text Placeholder 5"/>
          <p:cNvSpPr>
            <a:spLocks noGrp="1"/>
          </p:cNvSpPr>
          <p:nvPr>
            <p:ph type="body" sz="quarter" idx="13"/>
          </p:nvPr>
        </p:nvSpPr>
        <p:spPr/>
        <p:txBody>
          <a:bodyPr/>
          <a:lstStyle/>
          <a:p>
            <a:r>
              <a:rPr lang="en-US" dirty="0"/>
              <a:t>A</a:t>
            </a:r>
            <a:r>
              <a:rPr lang="sr-Latn-BA" dirty="0"/>
              <a:t>1</a:t>
            </a:r>
            <a:r>
              <a:rPr lang="en-US" dirty="0"/>
              <a:t>3</a:t>
            </a:r>
          </a:p>
        </p:txBody>
      </p:sp>
      <p:sp>
        <p:nvSpPr>
          <p:cNvPr id="12" name="Rectangle 11"/>
          <p:cNvSpPr/>
          <p:nvPr/>
        </p:nvSpPr>
        <p:spPr>
          <a:xfrm>
            <a:off x="365756" y="1047890"/>
            <a:ext cx="8778244" cy="5693866"/>
          </a:xfrm>
          <a:prstGeom prst="rect">
            <a:avLst/>
          </a:prstGeom>
        </p:spPr>
        <p:txBody>
          <a:bodyPr wrap="square">
            <a:spAutoFit/>
          </a:bodyPr>
          <a:lstStyle/>
          <a:p>
            <a:r>
              <a:rPr lang="sr-Latn-BA" sz="1400" b="1" dirty="0">
                <a:solidFill>
                  <a:srgbClr val="0000FF"/>
                </a:solidFill>
                <a:highlight>
                  <a:srgbClr val="FFFFFF"/>
                </a:highlight>
                <a:latin typeface="Consolas"/>
              </a:rPr>
              <a:t>void</a:t>
            </a:r>
            <a:r>
              <a:rPr lang="sr-Latn-BA" sz="1400" b="1" dirty="0">
                <a:solidFill>
                  <a:srgbClr val="000000"/>
                </a:solidFill>
                <a:highlight>
                  <a:srgbClr val="FFFFFF"/>
                </a:highlight>
                <a:latin typeface="Consolas"/>
              </a:rPr>
              <a:t> bfs(</a:t>
            </a:r>
            <a:r>
              <a:rPr lang="sr-Latn-BA" sz="1400" b="1" dirty="0">
                <a:solidFill>
                  <a:srgbClr val="2B91AF"/>
                </a:solidFill>
                <a:highlight>
                  <a:srgbClr val="FFFFFF"/>
                </a:highlight>
                <a:latin typeface="Consolas"/>
              </a:rPr>
              <a:t>GRAF</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g</a:t>
            </a:r>
            <a:r>
              <a:rPr lang="sr-Latn-BA" sz="1400" b="1" dirty="0">
                <a:solidFill>
                  <a:srgbClr val="000000"/>
                </a:solidFill>
                <a:highlight>
                  <a:srgbClr val="FFFFFF"/>
                </a:highlight>
                <a:latin typeface="Consolas"/>
              </a:rPr>
              <a:t>, </a:t>
            </a:r>
            <a:r>
              <a:rPr lang="sr-Latn-BA" sz="1400" b="1" dirty="0">
                <a:solidFill>
                  <a:srgbClr val="0000FF"/>
                </a:solidFill>
                <a:highlight>
                  <a:srgbClr val="FFFFFF"/>
                </a:highlight>
                <a:latin typeface="Consolas"/>
              </a:rPr>
              <a:t>int</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start</a:t>
            </a:r>
            <a:r>
              <a:rPr lang="sr-Latn-BA" sz="1400" b="1" dirty="0">
                <a:solidFill>
                  <a:srgbClr val="000000"/>
                </a:solidFill>
                <a:highlight>
                  <a:srgbClr val="FFFFFF"/>
                </a:highlight>
                <a:latin typeface="Consolas"/>
              </a:rPr>
              <a:t>) {</a:t>
            </a:r>
          </a:p>
          <a:p>
            <a:r>
              <a:rPr lang="sr-Latn-BA" sz="1400" b="1" dirty="0">
                <a:solidFill>
                  <a:srgbClr val="2B91AF"/>
                </a:solidFill>
                <a:highlight>
                  <a:srgbClr val="FFFFFF"/>
                </a:highlight>
                <a:latin typeface="Consolas"/>
              </a:rPr>
              <a:t>  RED</a:t>
            </a:r>
            <a:r>
              <a:rPr lang="sr-Latn-BA" sz="1400" b="1" dirty="0">
                <a:solidFill>
                  <a:srgbClr val="000000"/>
                </a:solidFill>
                <a:highlight>
                  <a:srgbClr val="FFFFFF"/>
                </a:highlight>
                <a:latin typeface="Consolas"/>
              </a:rPr>
              <a:t> red; red.f = -1; red.r = 0;</a:t>
            </a:r>
          </a:p>
          <a:p>
            <a:r>
              <a:rPr lang="sr-Latn-BA" sz="1400" b="1" dirty="0">
                <a:solidFill>
                  <a:srgbClr val="000000"/>
                </a:solidFill>
                <a:highlight>
                  <a:srgbClr val="FFFFFF"/>
                </a:highlight>
                <a:latin typeface="Consolas"/>
              </a:rPr>
              <a:t>  </a:t>
            </a:r>
            <a:r>
              <a:rPr lang="sr-Latn-BA" sz="1400" b="1" dirty="0">
                <a:solidFill>
                  <a:srgbClr val="0000FF"/>
                </a:solidFill>
                <a:highlight>
                  <a:srgbClr val="FFFFFF"/>
                </a:highlight>
                <a:latin typeface="Consolas"/>
              </a:rPr>
              <a:t>int</a:t>
            </a:r>
            <a:r>
              <a:rPr lang="sr-Latn-BA" sz="1400" b="1" dirty="0">
                <a:solidFill>
                  <a:srgbClr val="000000"/>
                </a:solidFill>
                <a:highlight>
                  <a:srgbClr val="FFFFFF"/>
                </a:highlight>
                <a:latin typeface="Consolas"/>
              </a:rPr>
              <a:t> v;</a:t>
            </a:r>
          </a:p>
          <a:p>
            <a:r>
              <a:rPr lang="sr-Latn-BA" sz="1400" b="1" dirty="0">
                <a:solidFill>
                  <a:srgbClr val="0000FF"/>
                </a:solidFill>
                <a:highlight>
                  <a:srgbClr val="FFFFFF"/>
                </a:highlight>
                <a:latin typeface="Consolas"/>
              </a:rPr>
              <a:t>  char</a:t>
            </a:r>
            <a:r>
              <a:rPr lang="sr-Latn-BA" sz="1400" b="1" dirty="0">
                <a:solidFill>
                  <a:srgbClr val="000000"/>
                </a:solidFill>
                <a:highlight>
                  <a:srgbClr val="FFFFFF"/>
                </a:highlight>
                <a:latin typeface="Consolas"/>
              </a:rPr>
              <a:t> visit[</a:t>
            </a:r>
            <a:r>
              <a:rPr lang="sr-Latn-BA" sz="1400" b="1" dirty="0">
                <a:solidFill>
                  <a:srgbClr val="6F008A"/>
                </a:solidFill>
                <a:highlight>
                  <a:srgbClr val="FFFFFF"/>
                </a:highlight>
                <a:latin typeface="Consolas"/>
              </a:rPr>
              <a:t>MAX</a:t>
            </a:r>
            <a:r>
              <a:rPr lang="sr-Latn-BA" sz="1400" b="1" dirty="0">
                <a:solidFill>
                  <a:srgbClr val="000000"/>
                </a:solidFill>
                <a:highlight>
                  <a:srgbClr val="FFFFFF"/>
                </a:highlight>
                <a:latin typeface="Consolas"/>
              </a:rPr>
              <a:t>] = { 0 };</a:t>
            </a:r>
          </a:p>
          <a:p>
            <a:r>
              <a:rPr lang="sr-Latn-BA" sz="1400" b="1" dirty="0">
                <a:solidFill>
                  <a:srgbClr val="000000"/>
                </a:solidFill>
                <a:highlight>
                  <a:srgbClr val="FFFFFF"/>
                </a:highlight>
                <a:latin typeface="Consolas"/>
              </a:rPr>
              <a:t>  visit[</a:t>
            </a:r>
            <a:r>
              <a:rPr lang="sr-Latn-BA" sz="1400" b="1" dirty="0">
                <a:solidFill>
                  <a:srgbClr val="808080"/>
                </a:solidFill>
                <a:highlight>
                  <a:srgbClr val="FFFFFF"/>
                </a:highlight>
                <a:latin typeface="Consolas"/>
              </a:rPr>
              <a:t>start</a:t>
            </a:r>
            <a:r>
              <a:rPr lang="sr-Latn-BA" sz="1400" b="1" dirty="0">
                <a:solidFill>
                  <a:srgbClr val="000000"/>
                </a:solidFill>
                <a:highlight>
                  <a:srgbClr val="FFFFFF"/>
                </a:highlight>
                <a:latin typeface="Consolas"/>
              </a:rPr>
              <a:t>] = 1;</a:t>
            </a:r>
          </a:p>
          <a:p>
            <a:r>
              <a:rPr lang="sr-Latn-BA" sz="1400" b="1" dirty="0">
                <a:solidFill>
                  <a:srgbClr val="000000"/>
                </a:solidFill>
                <a:highlight>
                  <a:srgbClr val="FFFFFF"/>
                </a:highlight>
                <a:latin typeface="Consolas"/>
              </a:rPr>
              <a:t>  dodaj(&amp;red, </a:t>
            </a:r>
            <a:r>
              <a:rPr lang="sr-Latn-BA" sz="1400" b="1" dirty="0">
                <a:solidFill>
                  <a:srgbClr val="808080"/>
                </a:solidFill>
                <a:highlight>
                  <a:srgbClr val="FFFFFF"/>
                </a:highlight>
                <a:latin typeface="Consolas"/>
              </a:rPr>
              <a:t>start</a:t>
            </a:r>
            <a:r>
              <a:rPr lang="sr-Latn-BA" sz="1400" b="1" dirty="0">
                <a:solidFill>
                  <a:srgbClr val="000000"/>
                </a:solidFill>
                <a:highlight>
                  <a:srgbClr val="FFFFFF"/>
                </a:highlight>
                <a:latin typeface="Consolas"/>
              </a:rPr>
              <a:t>);</a:t>
            </a:r>
          </a:p>
          <a:p>
            <a:r>
              <a:rPr lang="sr-Latn-BA" sz="1400" b="1" dirty="0">
                <a:solidFill>
                  <a:srgbClr val="0000FF"/>
                </a:solidFill>
                <a:highlight>
                  <a:srgbClr val="FFFFFF"/>
                </a:highlight>
                <a:latin typeface="Consolas"/>
              </a:rPr>
              <a:t>  while</a:t>
            </a:r>
            <a:r>
              <a:rPr lang="sr-Latn-BA" sz="1400" b="1" dirty="0">
                <a:solidFill>
                  <a:srgbClr val="000000"/>
                </a:solidFill>
                <a:highlight>
                  <a:srgbClr val="FFFFFF"/>
                </a:highlight>
                <a:latin typeface="Consolas"/>
              </a:rPr>
              <a:t> (obrisi(&amp;red, &amp;v)) {</a:t>
            </a:r>
          </a:p>
          <a:p>
            <a:r>
              <a:rPr lang="sr-Latn-BA" sz="1400" b="1" dirty="0">
                <a:solidFill>
                  <a:srgbClr val="000000"/>
                </a:solidFill>
                <a:highlight>
                  <a:srgbClr val="FFFFFF"/>
                </a:highlight>
                <a:latin typeface="Consolas"/>
              </a:rPr>
              <a:t>    printf(</a:t>
            </a:r>
            <a:r>
              <a:rPr lang="sr-Latn-BA" sz="1400" b="1" dirty="0">
                <a:solidFill>
                  <a:srgbClr val="A31515"/>
                </a:solidFill>
                <a:highlight>
                  <a:srgbClr val="FFFFFF"/>
                </a:highlight>
                <a:latin typeface="Consolas"/>
              </a:rPr>
              <a:t>"%d "</a:t>
            </a:r>
            <a:r>
              <a:rPr lang="sr-Latn-BA" sz="1400" b="1" dirty="0">
                <a:solidFill>
                  <a:srgbClr val="000000"/>
                </a:solidFill>
                <a:highlight>
                  <a:srgbClr val="FFFFFF"/>
                </a:highlight>
                <a:latin typeface="Consolas"/>
              </a:rPr>
              <a:t>, v + 1);</a:t>
            </a:r>
          </a:p>
          <a:p>
            <a:r>
              <a:rPr lang="sr-Latn-BA" sz="1400" b="1" dirty="0">
                <a:solidFill>
                  <a:srgbClr val="2B91AF"/>
                </a:solidFill>
                <a:highlight>
                  <a:srgbClr val="FFFFFF"/>
                </a:highlight>
                <a:latin typeface="Consolas"/>
              </a:rPr>
              <a:t>    CVOR</a:t>
            </a:r>
            <a:r>
              <a:rPr lang="sr-Latn-BA" sz="1400" b="1" dirty="0">
                <a:solidFill>
                  <a:srgbClr val="000000"/>
                </a:solidFill>
                <a:highlight>
                  <a:srgbClr val="FFFFFF"/>
                </a:highlight>
                <a:latin typeface="Consolas"/>
              </a:rPr>
              <a:t> *tekuci=</a:t>
            </a:r>
            <a:r>
              <a:rPr lang="sr-Latn-BA" sz="1400" b="1" dirty="0">
                <a:solidFill>
                  <a:srgbClr val="808080"/>
                </a:solidFill>
                <a:highlight>
                  <a:srgbClr val="FFFFFF"/>
                </a:highlight>
                <a:latin typeface="Consolas"/>
              </a:rPr>
              <a:t>g</a:t>
            </a:r>
            <a:r>
              <a:rPr lang="sr-Latn-BA" sz="1400" b="1" dirty="0">
                <a:solidFill>
                  <a:srgbClr val="000000"/>
                </a:solidFill>
                <a:highlight>
                  <a:srgbClr val="FFFFFF"/>
                </a:highlight>
                <a:latin typeface="Consolas"/>
              </a:rPr>
              <a:t>.cvorovi[v];</a:t>
            </a:r>
          </a:p>
          <a:p>
            <a:r>
              <a:rPr lang="sr-Latn-BA" sz="1400" b="1" dirty="0">
                <a:solidFill>
                  <a:srgbClr val="0000FF"/>
                </a:solidFill>
                <a:highlight>
                  <a:srgbClr val="FFFFFF"/>
                </a:highlight>
                <a:latin typeface="Consolas"/>
              </a:rPr>
              <a:t>    while</a:t>
            </a:r>
            <a:r>
              <a:rPr lang="sr-Latn-BA" sz="1400" b="1" dirty="0">
                <a:solidFill>
                  <a:srgbClr val="000000"/>
                </a:solidFill>
                <a:highlight>
                  <a:srgbClr val="FFFFFF"/>
                </a:highlight>
                <a:latin typeface="Consolas"/>
              </a:rPr>
              <a:t> (tekuci) {</a:t>
            </a:r>
          </a:p>
          <a:p>
            <a:r>
              <a:rPr lang="sr-Latn-BA" sz="1400" b="1" dirty="0">
                <a:solidFill>
                  <a:srgbClr val="0000FF"/>
                </a:solidFill>
                <a:highlight>
                  <a:srgbClr val="FFFFFF"/>
                </a:highlight>
                <a:latin typeface="Consolas"/>
              </a:rPr>
              <a:t>      int</a:t>
            </a:r>
            <a:r>
              <a:rPr lang="sr-Latn-BA" sz="1400" b="1" dirty="0">
                <a:solidFill>
                  <a:srgbClr val="000000"/>
                </a:solidFill>
                <a:highlight>
                  <a:srgbClr val="FFFFFF"/>
                </a:highlight>
                <a:latin typeface="Consolas"/>
              </a:rPr>
              <a:t> u = tekuci-&gt;info;</a:t>
            </a:r>
          </a:p>
          <a:p>
            <a:r>
              <a:rPr lang="sr-Latn-BA" sz="1400" b="1" dirty="0">
                <a:solidFill>
                  <a:srgbClr val="0000FF"/>
                </a:solidFill>
                <a:highlight>
                  <a:srgbClr val="FFFFFF"/>
                </a:highlight>
                <a:latin typeface="Consolas"/>
              </a:rPr>
              <a:t>      if</a:t>
            </a:r>
            <a:r>
              <a:rPr lang="sr-Latn-BA" sz="1400" b="1" dirty="0">
                <a:solidFill>
                  <a:srgbClr val="000000"/>
                </a:solidFill>
                <a:highlight>
                  <a:srgbClr val="FFFFFF"/>
                </a:highlight>
                <a:latin typeface="Consolas"/>
              </a:rPr>
              <a:t> (!visit[u]) {</a:t>
            </a:r>
          </a:p>
          <a:p>
            <a:r>
              <a:rPr lang="sr-Latn-BA" sz="1400" b="1" dirty="0">
                <a:solidFill>
                  <a:srgbClr val="000000"/>
                </a:solidFill>
                <a:highlight>
                  <a:srgbClr val="FFFFFF"/>
                </a:highlight>
                <a:latin typeface="Consolas"/>
              </a:rPr>
              <a:t>        visit[u] = 1;</a:t>
            </a:r>
          </a:p>
          <a:p>
            <a:r>
              <a:rPr lang="sr-Latn-BA" sz="1400" b="1" dirty="0">
                <a:solidFill>
                  <a:srgbClr val="000000"/>
                </a:solidFill>
                <a:highlight>
                  <a:srgbClr val="FFFFFF"/>
                </a:highlight>
                <a:latin typeface="Consolas"/>
              </a:rPr>
              <a:t>        dodaj(&amp;red, u);</a:t>
            </a:r>
          </a:p>
          <a:p>
            <a:r>
              <a:rPr lang="sr-Latn-BA" sz="1400" b="1" dirty="0">
                <a:solidFill>
                  <a:srgbClr val="000000"/>
                </a:solidFill>
                <a:highlight>
                  <a:srgbClr val="FFFFFF"/>
                </a:highlight>
                <a:latin typeface="Consolas"/>
              </a:rPr>
              <a:t>      }</a:t>
            </a:r>
          </a:p>
          <a:p>
            <a:r>
              <a:rPr lang="sr-Latn-BA" sz="1400" b="1" dirty="0">
                <a:solidFill>
                  <a:srgbClr val="000000"/>
                </a:solidFill>
                <a:highlight>
                  <a:srgbClr val="FFFFFF"/>
                </a:highlight>
                <a:latin typeface="Consolas"/>
              </a:rPr>
              <a:t>      tekuci = tekuci-&gt;sljedeci;</a:t>
            </a:r>
          </a:p>
          <a:p>
            <a:r>
              <a:rPr lang="sr-Latn-BA" sz="1400" b="1" dirty="0">
                <a:solidFill>
                  <a:srgbClr val="000000"/>
                </a:solidFill>
                <a:highlight>
                  <a:srgbClr val="FFFFFF"/>
                </a:highlight>
                <a:latin typeface="Consolas"/>
              </a:rPr>
              <a:t>    }</a:t>
            </a:r>
          </a:p>
          <a:p>
            <a:r>
              <a:rPr lang="sr-Latn-BA" sz="1400" b="1" dirty="0">
                <a:solidFill>
                  <a:srgbClr val="000000"/>
                </a:solidFill>
                <a:highlight>
                  <a:srgbClr val="FFFFFF"/>
                </a:highlight>
                <a:latin typeface="Consolas"/>
              </a:rPr>
              <a:t>  }</a:t>
            </a:r>
          </a:p>
          <a:p>
            <a:r>
              <a:rPr lang="sr-Latn-BA" sz="1400" b="1" dirty="0">
                <a:solidFill>
                  <a:srgbClr val="000000"/>
                </a:solidFill>
                <a:highlight>
                  <a:srgbClr val="FFFFFF"/>
                </a:highlight>
                <a:latin typeface="Consolas"/>
              </a:rPr>
              <a:t>}</a:t>
            </a:r>
          </a:p>
          <a:p>
            <a:r>
              <a:rPr lang="sr-Latn-BA" sz="1400" b="1" dirty="0">
                <a:solidFill>
                  <a:srgbClr val="0000FF"/>
                </a:solidFill>
                <a:highlight>
                  <a:srgbClr val="FFFFFF"/>
                </a:highlight>
                <a:latin typeface="Consolas"/>
              </a:rPr>
              <a:t>void</a:t>
            </a:r>
            <a:r>
              <a:rPr lang="sr-Latn-BA" sz="1400" b="1" dirty="0">
                <a:solidFill>
                  <a:srgbClr val="000000"/>
                </a:solidFill>
                <a:highlight>
                  <a:srgbClr val="FFFFFF"/>
                </a:highlight>
                <a:latin typeface="Consolas"/>
              </a:rPr>
              <a:t> pisi_susjede(</a:t>
            </a:r>
            <a:r>
              <a:rPr lang="sr-Latn-BA" sz="1400" b="1" dirty="0">
                <a:solidFill>
                  <a:srgbClr val="2B91AF"/>
                </a:solidFill>
                <a:highlight>
                  <a:srgbClr val="FFFFFF"/>
                </a:highlight>
                <a:latin typeface="Consolas"/>
              </a:rPr>
              <a:t>CVOR</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glava</a:t>
            </a:r>
            <a:r>
              <a:rPr lang="sr-Latn-BA" sz="1400" b="1" dirty="0">
                <a:solidFill>
                  <a:srgbClr val="000000"/>
                </a:solidFill>
                <a:highlight>
                  <a:srgbClr val="FFFFFF"/>
                </a:highlight>
                <a:latin typeface="Consolas"/>
              </a:rPr>
              <a:t>) {</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while</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glava</a:t>
            </a:r>
            <a:r>
              <a:rPr lang="sr-Latn-BA" sz="1400" b="1" dirty="0">
                <a:solidFill>
                  <a:srgbClr val="000000"/>
                </a:solidFill>
                <a:highlight>
                  <a:srgbClr val="FFFFFF"/>
                </a:highlight>
                <a:latin typeface="Consolas"/>
              </a:rPr>
              <a:t>) {</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printf(</a:t>
            </a:r>
            <a:r>
              <a:rPr lang="sr-Latn-BA" sz="1400" b="1" dirty="0">
                <a:solidFill>
                  <a:srgbClr val="A31515"/>
                </a:solidFill>
                <a:highlight>
                  <a:srgbClr val="FFFFFF"/>
                </a:highlight>
                <a:latin typeface="Consolas"/>
              </a:rPr>
              <a:t>" %d"</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glava</a:t>
            </a:r>
            <a:r>
              <a:rPr lang="sr-Latn-BA" sz="1400" b="1" dirty="0">
                <a:solidFill>
                  <a:srgbClr val="000000"/>
                </a:solidFill>
                <a:highlight>
                  <a:srgbClr val="FFFFFF"/>
                </a:highlight>
                <a:latin typeface="Consolas"/>
              </a:rPr>
              <a:t>-&gt;info + 1);</a:t>
            </a:r>
          </a:p>
          <a:p>
            <a:r>
              <a:rPr lang="en-US" sz="1400" b="1" dirty="0">
                <a:solidFill>
                  <a:srgbClr val="808080"/>
                </a:solidFill>
                <a:highlight>
                  <a:srgbClr val="FFFFFF"/>
                </a:highlight>
                <a:latin typeface="Consolas"/>
              </a:rPr>
              <a:t>    </a:t>
            </a:r>
            <a:r>
              <a:rPr lang="sr-Latn-BA" sz="1400" b="1" dirty="0">
                <a:solidFill>
                  <a:srgbClr val="808080"/>
                </a:solidFill>
                <a:highlight>
                  <a:srgbClr val="FFFFFF"/>
                </a:highlight>
                <a:latin typeface="Consolas"/>
              </a:rPr>
              <a:t>glava</a:t>
            </a:r>
            <a:r>
              <a:rPr lang="sr-Latn-BA" sz="1400" b="1" dirty="0">
                <a:solidFill>
                  <a:srgbClr val="000000"/>
                </a:solidFill>
                <a:highlight>
                  <a:srgbClr val="FFFFFF"/>
                </a:highlight>
                <a:latin typeface="Consolas"/>
              </a:rPr>
              <a:t> = </a:t>
            </a:r>
            <a:r>
              <a:rPr lang="sr-Latn-BA" sz="1400" b="1" dirty="0">
                <a:solidFill>
                  <a:srgbClr val="808080"/>
                </a:solidFill>
                <a:highlight>
                  <a:srgbClr val="FFFFFF"/>
                </a:highlight>
                <a:latin typeface="Consolas"/>
              </a:rPr>
              <a:t>glava</a:t>
            </a:r>
            <a:r>
              <a:rPr lang="sr-Latn-BA" sz="1400" b="1" dirty="0">
                <a:solidFill>
                  <a:srgbClr val="000000"/>
                </a:solidFill>
                <a:highlight>
                  <a:srgbClr val="FFFFFF"/>
                </a:highlight>
                <a:latin typeface="Consolas"/>
              </a:rPr>
              <a:t>-&gt;sljedeci;</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sr-Latn-BA" sz="1400" b="1" dirty="0">
                <a:solidFill>
                  <a:srgbClr val="000000"/>
                </a:solidFill>
                <a:highlight>
                  <a:srgbClr val="FFFFFF"/>
                </a:highlight>
                <a:latin typeface="Consolas"/>
              </a:rPr>
              <a:t>}</a:t>
            </a:r>
            <a:endParaRPr lang="en-US" sz="1400" b="1" dirty="0">
              <a:solidFill>
                <a:srgbClr val="0000FF"/>
              </a:solidFill>
              <a:highlight>
                <a:srgbClr val="FFFFFF"/>
              </a:highlight>
              <a:latin typeface="Consolas"/>
            </a:endParaRPr>
          </a:p>
        </p:txBody>
      </p:sp>
      <p:sp>
        <p:nvSpPr>
          <p:cNvPr id="7" name="Rectangle 6"/>
          <p:cNvSpPr/>
          <p:nvPr/>
        </p:nvSpPr>
        <p:spPr>
          <a:xfrm>
            <a:off x="4034330" y="1047890"/>
            <a:ext cx="5530320" cy="2677656"/>
          </a:xfrm>
          <a:prstGeom prst="rect">
            <a:avLst/>
          </a:prstGeom>
        </p:spPr>
        <p:txBody>
          <a:bodyPr wrap="square">
            <a:spAutoFit/>
          </a:bodyPr>
          <a:lstStyle/>
          <a:p>
            <a:r>
              <a:rPr lang="pt-BR" sz="1400" b="1" dirty="0">
                <a:solidFill>
                  <a:srgbClr val="2B91AF"/>
                </a:solidFill>
                <a:highlight>
                  <a:srgbClr val="FFFFFF"/>
                </a:highlight>
                <a:latin typeface="Consolas"/>
              </a:rPr>
              <a:t>CVOR</a:t>
            </a:r>
            <a:r>
              <a:rPr lang="pt-BR" sz="1400" b="1" dirty="0">
                <a:solidFill>
                  <a:srgbClr val="000000"/>
                </a:solidFill>
                <a:highlight>
                  <a:srgbClr val="FFFFFF"/>
                </a:highlight>
                <a:latin typeface="Consolas"/>
              </a:rPr>
              <a:t>* dodaj_kraj(</a:t>
            </a:r>
            <a:r>
              <a:rPr lang="pt-BR" sz="1400" b="1" dirty="0">
                <a:solidFill>
                  <a:srgbClr val="2B91AF"/>
                </a:solidFill>
                <a:highlight>
                  <a:srgbClr val="FFFFFF"/>
                </a:highlight>
                <a:latin typeface="Consolas"/>
              </a:rPr>
              <a:t>CVOR</a:t>
            </a:r>
            <a:r>
              <a:rPr lang="pt-BR" sz="1400" b="1" dirty="0">
                <a:solidFill>
                  <a:srgbClr val="000000"/>
                </a:solidFill>
                <a:highlight>
                  <a:srgbClr val="FFFFFF"/>
                </a:highlight>
                <a:latin typeface="Consolas"/>
              </a:rPr>
              <a:t> **</a:t>
            </a:r>
            <a:r>
              <a:rPr lang="pt-BR" sz="1400" b="1" dirty="0">
                <a:solidFill>
                  <a:srgbClr val="808080"/>
                </a:solidFill>
                <a:highlight>
                  <a:srgbClr val="FFFFFF"/>
                </a:highlight>
                <a:latin typeface="Consolas"/>
              </a:rPr>
              <a:t>pglava</a:t>
            </a:r>
            <a:r>
              <a:rPr lang="pt-BR" sz="1400" b="1" dirty="0">
                <a:solidFill>
                  <a:srgbClr val="000000"/>
                </a:solidFill>
                <a:highlight>
                  <a:srgbClr val="FFFFFF"/>
                </a:highlight>
                <a:latin typeface="Consolas"/>
              </a:rPr>
              <a:t>, </a:t>
            </a:r>
            <a:r>
              <a:rPr lang="pt-BR" sz="1400" b="1" dirty="0">
                <a:solidFill>
                  <a:srgbClr val="0000FF"/>
                </a:solidFill>
                <a:highlight>
                  <a:srgbClr val="FFFFFF"/>
                </a:highlight>
                <a:latin typeface="Consolas"/>
              </a:rPr>
              <a:t>int</a:t>
            </a:r>
            <a:r>
              <a:rPr lang="pt-BR" sz="1400" b="1" dirty="0">
                <a:solidFill>
                  <a:srgbClr val="000000"/>
                </a:solidFill>
                <a:highlight>
                  <a:srgbClr val="FFFFFF"/>
                </a:highlight>
                <a:latin typeface="Consolas"/>
              </a:rPr>
              <a:t> </a:t>
            </a:r>
            <a:r>
              <a:rPr lang="pt-BR" sz="1400" b="1" dirty="0">
                <a:solidFill>
                  <a:srgbClr val="808080"/>
                </a:solidFill>
                <a:highlight>
                  <a:srgbClr val="FFFFFF"/>
                </a:highlight>
                <a:latin typeface="Consolas"/>
              </a:rPr>
              <a:t>info</a:t>
            </a:r>
            <a:r>
              <a:rPr lang="pt-BR" sz="1400" b="1" dirty="0">
                <a:solidFill>
                  <a:srgbClr val="000000"/>
                </a:solidFill>
                <a:highlight>
                  <a:srgbClr val="FFFFFF"/>
                </a:highlight>
                <a:latin typeface="Consolas"/>
              </a:rPr>
              <a:t>)</a:t>
            </a:r>
            <a:r>
              <a:rPr lang="sr-Latn-BA" sz="1400" b="1" dirty="0">
                <a:solidFill>
                  <a:srgbClr val="000000"/>
                </a:solidFill>
                <a:highlight>
                  <a:srgbClr val="FFFFFF"/>
                </a:highlight>
                <a:latin typeface="Consolas"/>
              </a:rPr>
              <a:t> {</a:t>
            </a:r>
          </a:p>
          <a:p>
            <a:r>
              <a:rPr lang="sr-Latn-BA" sz="1400" b="1" dirty="0">
                <a:solidFill>
                  <a:srgbClr val="2B91AF"/>
                </a:solidFill>
                <a:highlight>
                  <a:srgbClr val="FFFFFF"/>
                </a:highlight>
                <a:latin typeface="Consolas"/>
              </a:rPr>
              <a:t>  CVOR</a:t>
            </a:r>
            <a:r>
              <a:rPr lang="sr-Latn-BA" sz="1400" b="1" dirty="0">
                <a:solidFill>
                  <a:srgbClr val="000000"/>
                </a:solidFill>
                <a:highlight>
                  <a:srgbClr val="FFFFFF"/>
                </a:highlight>
                <a:latin typeface="Consolas"/>
              </a:rPr>
              <a:t> *p, *novi = (</a:t>
            </a:r>
            <a:r>
              <a:rPr lang="sr-Latn-BA" sz="1400" b="1" dirty="0">
                <a:solidFill>
                  <a:srgbClr val="2B91AF"/>
                </a:solidFill>
                <a:highlight>
                  <a:srgbClr val="FFFFFF"/>
                </a:highlight>
                <a:latin typeface="Consolas"/>
              </a:rPr>
              <a:t>CVOR</a:t>
            </a:r>
            <a:r>
              <a:rPr lang="sr-Latn-BA" sz="1400" b="1" dirty="0">
                <a:solidFill>
                  <a:srgbClr val="000000"/>
                </a:solidFill>
                <a:highlight>
                  <a:srgbClr val="FFFFFF"/>
                </a:highlight>
                <a:latin typeface="Consolas"/>
              </a:rPr>
              <a:t> *) malloc(</a:t>
            </a:r>
            <a:r>
              <a:rPr lang="sr-Latn-BA" sz="1400" b="1" dirty="0">
                <a:solidFill>
                  <a:srgbClr val="0000FF"/>
                </a:solidFill>
                <a:highlight>
                  <a:srgbClr val="FFFFFF"/>
                </a:highlight>
                <a:latin typeface="Consolas"/>
              </a:rPr>
              <a:t>sizeof</a:t>
            </a:r>
            <a:r>
              <a:rPr lang="sr-Latn-BA" sz="1400" b="1" dirty="0">
                <a:solidFill>
                  <a:srgbClr val="000000"/>
                </a:solidFill>
                <a:highlight>
                  <a:srgbClr val="FFFFFF"/>
                </a:highlight>
                <a:latin typeface="Consolas"/>
              </a:rPr>
              <a:t>(</a:t>
            </a:r>
            <a:r>
              <a:rPr lang="sr-Latn-BA" sz="1400" b="1" dirty="0">
                <a:solidFill>
                  <a:srgbClr val="2B91AF"/>
                </a:solidFill>
                <a:highlight>
                  <a:srgbClr val="FFFFFF"/>
                </a:highlight>
                <a:latin typeface="Consolas"/>
              </a:rPr>
              <a:t>CVOR</a:t>
            </a:r>
            <a:r>
              <a:rPr lang="sr-Latn-BA" sz="1400" b="1" dirty="0">
                <a:solidFill>
                  <a:srgbClr val="000000"/>
                </a:solidFill>
                <a:highlight>
                  <a:srgbClr val="FFFFFF"/>
                </a:highlight>
                <a:latin typeface="Consolas"/>
              </a:rPr>
              <a:t>));</a:t>
            </a:r>
          </a:p>
          <a:p>
            <a:r>
              <a:rPr lang="sr-Latn-BA" sz="1400" b="1" dirty="0">
                <a:solidFill>
                  <a:srgbClr val="000000"/>
                </a:solidFill>
                <a:highlight>
                  <a:srgbClr val="FFFFFF"/>
                </a:highlight>
                <a:latin typeface="Consolas"/>
              </a:rPr>
              <a:t>  novi-&gt;info = </a:t>
            </a:r>
            <a:r>
              <a:rPr lang="sr-Latn-BA" sz="1400" b="1" dirty="0">
                <a:solidFill>
                  <a:srgbClr val="808080"/>
                </a:solidFill>
                <a:highlight>
                  <a:srgbClr val="FFFFFF"/>
                </a:highlight>
                <a:latin typeface="Consolas"/>
              </a:rPr>
              <a:t>info</a:t>
            </a:r>
            <a:r>
              <a:rPr lang="sr-Latn-BA" sz="1400" b="1" dirty="0">
                <a:solidFill>
                  <a:srgbClr val="000000"/>
                </a:solidFill>
                <a:highlight>
                  <a:srgbClr val="FFFFFF"/>
                </a:highlight>
                <a:latin typeface="Consolas"/>
              </a:rPr>
              <a:t>;</a:t>
            </a:r>
          </a:p>
          <a:p>
            <a:r>
              <a:rPr lang="sr-Latn-BA" sz="1400" b="1" dirty="0">
                <a:solidFill>
                  <a:srgbClr val="000000"/>
                </a:solidFill>
                <a:highlight>
                  <a:srgbClr val="FFFFFF"/>
                </a:highlight>
                <a:latin typeface="Consolas"/>
              </a:rPr>
              <a:t>  novi-&gt;sljedeci = 0;</a:t>
            </a:r>
          </a:p>
          <a:p>
            <a:r>
              <a:rPr lang="sr-Latn-BA" sz="1400" b="1" dirty="0">
                <a:solidFill>
                  <a:srgbClr val="0000FF"/>
                </a:solidFill>
                <a:highlight>
                  <a:srgbClr val="FFFFFF"/>
                </a:highlight>
                <a:latin typeface="Consolas"/>
              </a:rPr>
              <a:t>  </a:t>
            </a:r>
            <a:r>
              <a:rPr lang="it-IT" sz="1400" b="1" dirty="0">
                <a:solidFill>
                  <a:srgbClr val="0000FF"/>
                </a:solidFill>
                <a:highlight>
                  <a:srgbClr val="FFFFFF"/>
                </a:highlight>
                <a:latin typeface="Consolas"/>
              </a:rPr>
              <a:t>if</a:t>
            </a:r>
            <a:r>
              <a:rPr lang="it-IT" sz="1400" b="1" dirty="0">
                <a:solidFill>
                  <a:srgbClr val="000000"/>
                </a:solidFill>
                <a:highlight>
                  <a:srgbClr val="FFFFFF"/>
                </a:highlight>
                <a:latin typeface="Consolas"/>
              </a:rPr>
              <a:t> (*</a:t>
            </a:r>
            <a:r>
              <a:rPr lang="it-IT" sz="1400" b="1" dirty="0">
                <a:solidFill>
                  <a:srgbClr val="808080"/>
                </a:solidFill>
                <a:highlight>
                  <a:srgbClr val="FFFFFF"/>
                </a:highlight>
                <a:latin typeface="Consolas"/>
              </a:rPr>
              <a:t>pglava</a:t>
            </a:r>
            <a:r>
              <a:rPr lang="it-IT" sz="1400" b="1" dirty="0">
                <a:solidFill>
                  <a:srgbClr val="000000"/>
                </a:solidFill>
                <a:highlight>
                  <a:srgbClr val="FFFFFF"/>
                </a:highlight>
                <a:latin typeface="Consolas"/>
              </a:rPr>
              <a:t> == 0) </a:t>
            </a:r>
            <a:endParaRPr lang="sr-Latn-BA" sz="1400" b="1" dirty="0">
              <a:solidFill>
                <a:srgbClr val="000000"/>
              </a:solidFill>
              <a:highlight>
                <a:srgbClr val="FFFFFF"/>
              </a:highlight>
              <a:latin typeface="Consolas"/>
            </a:endParaRPr>
          </a:p>
          <a:p>
            <a:r>
              <a:rPr lang="sr-Latn-BA" sz="1400" b="1" dirty="0">
                <a:solidFill>
                  <a:srgbClr val="000000"/>
                </a:solidFill>
                <a:highlight>
                  <a:srgbClr val="FFFFFF"/>
                </a:highlight>
                <a:latin typeface="Consolas"/>
              </a:rPr>
              <a:t>    </a:t>
            </a:r>
            <a:r>
              <a:rPr lang="it-IT" sz="1400" b="1" dirty="0">
                <a:solidFill>
                  <a:srgbClr val="000000"/>
                </a:solidFill>
                <a:highlight>
                  <a:srgbClr val="FFFFFF"/>
                </a:highlight>
                <a:latin typeface="Consolas"/>
              </a:rPr>
              <a:t>*</a:t>
            </a:r>
            <a:r>
              <a:rPr lang="it-IT" sz="1400" b="1" dirty="0">
                <a:solidFill>
                  <a:srgbClr val="808080"/>
                </a:solidFill>
                <a:highlight>
                  <a:srgbClr val="FFFFFF"/>
                </a:highlight>
                <a:latin typeface="Consolas"/>
              </a:rPr>
              <a:t>pglava</a:t>
            </a:r>
            <a:r>
              <a:rPr lang="it-IT" sz="1400" b="1" dirty="0">
                <a:solidFill>
                  <a:srgbClr val="000000"/>
                </a:solidFill>
                <a:highlight>
                  <a:srgbClr val="FFFFFF"/>
                </a:highlight>
                <a:latin typeface="Consolas"/>
              </a:rPr>
              <a:t> = novi;</a:t>
            </a:r>
          </a:p>
          <a:p>
            <a:r>
              <a:rPr lang="sr-Latn-BA" sz="1400" b="1" dirty="0">
                <a:solidFill>
                  <a:srgbClr val="0000FF"/>
                </a:solidFill>
                <a:highlight>
                  <a:srgbClr val="FFFFFF"/>
                </a:highlight>
                <a:latin typeface="Consolas"/>
              </a:rPr>
              <a:t>  else</a:t>
            </a:r>
            <a:r>
              <a:rPr lang="sr-Latn-BA" sz="1400" b="1" dirty="0">
                <a:solidFill>
                  <a:srgbClr val="000000"/>
                </a:solidFill>
                <a:highlight>
                  <a:srgbClr val="FFFFFF"/>
                </a:highlight>
                <a:latin typeface="Consolas"/>
              </a:rPr>
              <a:t> {</a:t>
            </a:r>
          </a:p>
          <a:p>
            <a:r>
              <a:rPr lang="sr-Latn-BA" sz="1400" b="1" dirty="0">
                <a:solidFill>
                  <a:srgbClr val="0000FF"/>
                </a:solidFill>
                <a:highlight>
                  <a:srgbClr val="FFFFFF"/>
                </a:highlight>
                <a:latin typeface="Consolas"/>
              </a:rPr>
              <a:t>    for</a:t>
            </a:r>
            <a:r>
              <a:rPr lang="sr-Latn-BA" sz="1400" b="1" dirty="0">
                <a:solidFill>
                  <a:srgbClr val="000000"/>
                </a:solidFill>
                <a:highlight>
                  <a:srgbClr val="FFFFFF"/>
                </a:highlight>
                <a:latin typeface="Consolas"/>
              </a:rPr>
              <a:t> (p = *</a:t>
            </a:r>
            <a:r>
              <a:rPr lang="sr-Latn-BA" sz="1400" b="1" dirty="0">
                <a:solidFill>
                  <a:srgbClr val="808080"/>
                </a:solidFill>
                <a:highlight>
                  <a:srgbClr val="FFFFFF"/>
                </a:highlight>
                <a:latin typeface="Consolas"/>
              </a:rPr>
              <a:t>pglava</a:t>
            </a:r>
            <a:r>
              <a:rPr lang="sr-Latn-BA" sz="1400" b="1" dirty="0">
                <a:solidFill>
                  <a:srgbClr val="000000"/>
                </a:solidFill>
                <a:highlight>
                  <a:srgbClr val="FFFFFF"/>
                </a:highlight>
                <a:latin typeface="Consolas"/>
              </a:rPr>
              <a:t>; p-&gt;sljedeci; p=p-&gt;sljedeci);</a:t>
            </a:r>
          </a:p>
          <a:p>
            <a:r>
              <a:rPr lang="sr-Latn-BA" sz="1400" b="1" dirty="0">
                <a:solidFill>
                  <a:srgbClr val="000000"/>
                </a:solidFill>
                <a:highlight>
                  <a:srgbClr val="FFFFFF"/>
                </a:highlight>
                <a:latin typeface="Consolas"/>
              </a:rPr>
              <a:t>    p-&gt;sljedeci = novi;</a:t>
            </a:r>
          </a:p>
          <a:p>
            <a:r>
              <a:rPr lang="sr-Latn-BA" sz="1400" b="1" dirty="0">
                <a:solidFill>
                  <a:srgbClr val="000000"/>
                </a:solidFill>
                <a:highlight>
                  <a:srgbClr val="FFFFFF"/>
                </a:highlight>
                <a:latin typeface="Consolas"/>
              </a:rPr>
              <a:t>  }</a:t>
            </a:r>
          </a:p>
          <a:p>
            <a:r>
              <a:rPr lang="sr-Latn-BA" sz="1400" b="1" dirty="0">
                <a:solidFill>
                  <a:srgbClr val="0000FF"/>
                </a:solidFill>
                <a:highlight>
                  <a:srgbClr val="FFFFFF"/>
                </a:highlight>
                <a:latin typeface="Consolas"/>
              </a:rPr>
              <a:t>  return</a:t>
            </a:r>
            <a:r>
              <a:rPr lang="sr-Latn-BA" sz="1400" b="1" dirty="0">
                <a:solidFill>
                  <a:srgbClr val="000000"/>
                </a:solidFill>
                <a:highlight>
                  <a:srgbClr val="FFFFFF"/>
                </a:highlight>
                <a:latin typeface="Consolas"/>
              </a:rPr>
              <a:t> novi;</a:t>
            </a:r>
          </a:p>
          <a:p>
            <a:r>
              <a:rPr lang="sr-Latn-BA" sz="1400" b="1" dirty="0">
                <a:solidFill>
                  <a:srgbClr val="000000"/>
                </a:solidFill>
                <a:highlight>
                  <a:srgbClr val="FFFFFF"/>
                </a:highlight>
                <a:latin typeface="Consolas"/>
              </a:rPr>
              <a:t>}</a:t>
            </a:r>
          </a:p>
        </p:txBody>
      </p:sp>
      <p:sp>
        <p:nvSpPr>
          <p:cNvPr id="8" name="Rectangle 7"/>
          <p:cNvSpPr/>
          <p:nvPr/>
        </p:nvSpPr>
        <p:spPr>
          <a:xfrm>
            <a:off x="4035600" y="3813050"/>
            <a:ext cx="4032525" cy="1169551"/>
          </a:xfrm>
          <a:prstGeom prst="rect">
            <a:avLst/>
          </a:prstGeom>
        </p:spPr>
        <p:txBody>
          <a:bodyPr wrap="square">
            <a:spAutoFit/>
          </a:bodyPr>
          <a:lstStyle/>
          <a:p>
            <a:r>
              <a:rPr lang="sr-Latn-BA" sz="1400" b="1" dirty="0">
                <a:solidFill>
                  <a:srgbClr val="0000FF"/>
                </a:solidFill>
                <a:highlight>
                  <a:srgbClr val="FFFFFF"/>
                </a:highlight>
                <a:latin typeface="Consolas"/>
              </a:rPr>
              <a:t>void</a:t>
            </a:r>
            <a:r>
              <a:rPr lang="sr-Latn-BA" sz="1400" b="1" dirty="0">
                <a:solidFill>
                  <a:srgbClr val="000000"/>
                </a:solidFill>
                <a:highlight>
                  <a:srgbClr val="FFFFFF"/>
                </a:highlight>
                <a:latin typeface="Consolas"/>
              </a:rPr>
              <a:t> brisi_listu(</a:t>
            </a:r>
            <a:r>
              <a:rPr lang="sr-Latn-BA" sz="1400" b="1" dirty="0">
                <a:solidFill>
                  <a:srgbClr val="2B91AF"/>
                </a:solidFill>
                <a:highlight>
                  <a:srgbClr val="FFFFFF"/>
                </a:highlight>
                <a:latin typeface="Consolas"/>
              </a:rPr>
              <a:t>CVOR</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pglava</a:t>
            </a:r>
            <a:r>
              <a:rPr lang="sr-Latn-BA" sz="1400" b="1" dirty="0">
                <a:solidFill>
                  <a:srgbClr val="000000"/>
                </a:solidFill>
                <a:highlight>
                  <a:srgbClr val="FFFFFF"/>
                </a:highlight>
                <a:latin typeface="Consolas"/>
              </a:rPr>
              <a:t>)</a:t>
            </a:r>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en-US" sz="1400" b="1" dirty="0">
                <a:solidFill>
                  <a:srgbClr val="0000FF"/>
                </a:solidFill>
                <a:highlight>
                  <a:srgbClr val="FFFFFF"/>
                </a:highlight>
                <a:latin typeface="Consolas"/>
              </a:rPr>
              <a:t>  </a:t>
            </a:r>
            <a:r>
              <a:rPr lang="sr-Latn-BA" sz="1400" b="1" dirty="0">
                <a:solidFill>
                  <a:srgbClr val="0000FF"/>
                </a:solidFill>
                <a:highlight>
                  <a:srgbClr val="FFFFFF"/>
                </a:highlight>
                <a:latin typeface="Consolas"/>
              </a:rPr>
              <a:t>while</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pglava</a:t>
            </a:r>
            <a:r>
              <a:rPr lang="sr-Latn-BA" sz="1400" b="1" dirty="0">
                <a:solidFill>
                  <a:srgbClr val="000000"/>
                </a:solidFill>
                <a:highlight>
                  <a:srgbClr val="FFFFFF"/>
                </a:highlight>
                <a:latin typeface="Consolas"/>
              </a:rPr>
              <a:t>)</a:t>
            </a:r>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en-US" sz="1400" b="1" dirty="0">
                <a:solidFill>
                  <a:srgbClr val="2B91AF"/>
                </a:solidFill>
                <a:highlight>
                  <a:srgbClr val="FFFFFF"/>
                </a:highlight>
                <a:latin typeface="Consolas"/>
              </a:rPr>
              <a:t>    </a:t>
            </a:r>
            <a:r>
              <a:rPr lang="sr-Latn-BA" sz="1400" b="1" dirty="0">
                <a:solidFill>
                  <a:srgbClr val="2B91AF"/>
                </a:solidFill>
                <a:highlight>
                  <a:srgbClr val="FFFFFF"/>
                </a:highlight>
                <a:latin typeface="Consolas"/>
              </a:rPr>
              <a:t>CVOR</a:t>
            </a:r>
            <a:r>
              <a:rPr lang="sr-Latn-BA" sz="1400" b="1" dirty="0">
                <a:solidFill>
                  <a:srgbClr val="000000"/>
                </a:solidFill>
                <a:highlight>
                  <a:srgbClr val="FFFFFF"/>
                </a:highlight>
                <a:latin typeface="Consolas"/>
              </a:rPr>
              <a:t> *p = (*</a:t>
            </a:r>
            <a:r>
              <a:rPr lang="sr-Latn-BA" sz="1400" b="1" dirty="0">
                <a:solidFill>
                  <a:srgbClr val="808080"/>
                </a:solidFill>
                <a:highlight>
                  <a:srgbClr val="FFFFFF"/>
                </a:highlight>
                <a:latin typeface="Consolas"/>
              </a:rPr>
              <a:t>pglava</a:t>
            </a:r>
            <a:r>
              <a:rPr lang="sr-Latn-BA" sz="1400" b="1" dirty="0">
                <a:solidFill>
                  <a:srgbClr val="000000"/>
                </a:solidFill>
                <a:highlight>
                  <a:srgbClr val="FFFFFF"/>
                </a:highlight>
                <a:latin typeface="Consolas"/>
              </a:rPr>
              <a:t>)-&gt;sljedeci;</a:t>
            </a:r>
          </a:p>
          <a:p>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free(*</a:t>
            </a:r>
            <a:r>
              <a:rPr lang="sr-Latn-BA" sz="1400" b="1" dirty="0">
                <a:solidFill>
                  <a:srgbClr val="808080"/>
                </a:solidFill>
                <a:highlight>
                  <a:srgbClr val="FFFFFF"/>
                </a:highlight>
                <a:latin typeface="Consolas"/>
              </a:rPr>
              <a:t>pglava</a:t>
            </a:r>
            <a:r>
              <a:rPr lang="sr-Latn-BA" sz="1400" b="1" dirty="0">
                <a:solidFill>
                  <a:srgbClr val="000000"/>
                </a:solidFill>
                <a:highlight>
                  <a:srgbClr val="FFFFFF"/>
                </a:highlight>
                <a:latin typeface="Consolas"/>
              </a:rPr>
              <a:t>);</a:t>
            </a:r>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r>
              <a:rPr lang="sr-Latn-BA" sz="1400" b="1" dirty="0">
                <a:solidFill>
                  <a:srgbClr val="808080"/>
                </a:solidFill>
                <a:highlight>
                  <a:srgbClr val="FFFFFF"/>
                </a:highlight>
                <a:latin typeface="Consolas"/>
              </a:rPr>
              <a:t>pglava</a:t>
            </a:r>
            <a:r>
              <a:rPr lang="sr-Latn-BA" sz="1400" b="1" dirty="0">
                <a:solidFill>
                  <a:srgbClr val="000000"/>
                </a:solidFill>
                <a:highlight>
                  <a:srgbClr val="FFFFFF"/>
                </a:highlight>
                <a:latin typeface="Consolas"/>
              </a:rPr>
              <a:t> = p;</a:t>
            </a:r>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sr-Latn-BA" sz="1400" b="1" dirty="0">
                <a:solidFill>
                  <a:srgbClr val="000000"/>
                </a:solidFill>
                <a:highlight>
                  <a:srgbClr val="FFFFFF"/>
                </a:highlight>
                <a:latin typeface="Consolas"/>
              </a:rPr>
              <a:t>}</a:t>
            </a:r>
          </a:p>
        </p:txBody>
      </p:sp>
      <p:sp>
        <p:nvSpPr>
          <p:cNvPr id="9" name="Rectangle 8"/>
          <p:cNvSpPr/>
          <p:nvPr/>
        </p:nvSpPr>
        <p:spPr>
          <a:xfrm>
            <a:off x="4035600" y="5080415"/>
            <a:ext cx="4032525" cy="1169551"/>
          </a:xfrm>
          <a:prstGeom prst="rect">
            <a:avLst/>
          </a:prstGeom>
        </p:spPr>
        <p:txBody>
          <a:bodyPr wrap="square">
            <a:spAutoFit/>
          </a:bodyPr>
          <a:lstStyle/>
          <a:p>
            <a:r>
              <a:rPr lang="sr-Latn-BA" sz="1400" b="1" dirty="0">
                <a:solidFill>
                  <a:srgbClr val="0000FF"/>
                </a:solidFill>
                <a:highlight>
                  <a:srgbClr val="FFFFFF"/>
                </a:highlight>
                <a:latin typeface="Consolas"/>
              </a:rPr>
              <a:t>void</a:t>
            </a:r>
            <a:r>
              <a:rPr lang="sr-Latn-BA" sz="1400" b="1" dirty="0">
                <a:solidFill>
                  <a:srgbClr val="000000"/>
                </a:solidFill>
                <a:highlight>
                  <a:srgbClr val="FFFFFF"/>
                </a:highlight>
                <a:latin typeface="Consolas"/>
              </a:rPr>
              <a:t> brisi_graf(</a:t>
            </a:r>
            <a:r>
              <a:rPr lang="sr-Latn-BA" sz="1400" b="1" dirty="0">
                <a:solidFill>
                  <a:srgbClr val="2B91AF"/>
                </a:solidFill>
                <a:highlight>
                  <a:srgbClr val="FFFFFF"/>
                </a:highlight>
                <a:latin typeface="Consolas"/>
              </a:rPr>
              <a:t>GRAF</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g</a:t>
            </a:r>
            <a:r>
              <a:rPr lang="sr-Latn-BA" sz="1400" b="1" dirty="0">
                <a:solidFill>
                  <a:srgbClr val="000000"/>
                </a:solidFill>
                <a:highlight>
                  <a:srgbClr val="FFFFFF"/>
                </a:highlight>
                <a:latin typeface="Consolas"/>
              </a:rPr>
              <a:t>) {</a:t>
            </a:r>
          </a:p>
          <a:p>
            <a:r>
              <a:rPr lang="sr-Latn-BA" sz="1400" b="1" dirty="0">
                <a:solidFill>
                  <a:srgbClr val="0000FF"/>
                </a:solidFill>
                <a:highlight>
                  <a:srgbClr val="FFFFFF"/>
                </a:highlight>
                <a:latin typeface="Consolas"/>
              </a:rPr>
              <a:t>  int</a:t>
            </a:r>
            <a:r>
              <a:rPr lang="sr-Latn-BA" sz="1400" b="1" dirty="0">
                <a:solidFill>
                  <a:srgbClr val="000000"/>
                </a:solidFill>
                <a:highlight>
                  <a:srgbClr val="FFFFFF"/>
                </a:highlight>
                <a:latin typeface="Consolas"/>
              </a:rPr>
              <a:t> i;</a:t>
            </a:r>
          </a:p>
          <a:p>
            <a:r>
              <a:rPr lang="sr-Latn-BA" sz="1400" b="1" dirty="0">
                <a:solidFill>
                  <a:srgbClr val="0000FF"/>
                </a:solidFill>
                <a:highlight>
                  <a:srgbClr val="FFFFFF"/>
                </a:highlight>
                <a:latin typeface="Consolas"/>
              </a:rPr>
              <a:t>  </a:t>
            </a:r>
            <a:r>
              <a:rPr lang="nn-NO" sz="1400" b="1" dirty="0">
                <a:solidFill>
                  <a:srgbClr val="0000FF"/>
                </a:solidFill>
                <a:highlight>
                  <a:srgbClr val="FFFFFF"/>
                </a:highlight>
                <a:latin typeface="Consolas"/>
              </a:rPr>
              <a:t>for</a:t>
            </a:r>
            <a:r>
              <a:rPr lang="nn-NO" sz="1400" b="1" dirty="0">
                <a:solidFill>
                  <a:srgbClr val="000000"/>
                </a:solidFill>
                <a:highlight>
                  <a:srgbClr val="FFFFFF"/>
                </a:highlight>
                <a:latin typeface="Consolas"/>
              </a:rPr>
              <a:t> (i = 0; i&lt;</a:t>
            </a:r>
            <a:r>
              <a:rPr lang="nn-NO" sz="1400" b="1" dirty="0">
                <a:solidFill>
                  <a:srgbClr val="808080"/>
                </a:solidFill>
                <a:highlight>
                  <a:srgbClr val="FFFFFF"/>
                </a:highlight>
                <a:latin typeface="Consolas"/>
              </a:rPr>
              <a:t>g</a:t>
            </a:r>
            <a:r>
              <a:rPr lang="nn-NO" sz="1400" b="1" dirty="0">
                <a:solidFill>
                  <a:srgbClr val="000000"/>
                </a:solidFill>
                <a:highlight>
                  <a:srgbClr val="FFFFFF"/>
                </a:highlight>
                <a:latin typeface="Consolas"/>
              </a:rPr>
              <a:t>-&gt;n; i++)</a:t>
            </a:r>
          </a:p>
          <a:p>
            <a:r>
              <a:rPr lang="sr-Latn-BA" sz="1400" b="1" dirty="0">
                <a:solidFill>
                  <a:srgbClr val="000000"/>
                </a:solidFill>
                <a:highlight>
                  <a:srgbClr val="FFFFFF"/>
                </a:highlight>
                <a:latin typeface="Consolas"/>
              </a:rPr>
              <a:t>    brisi_listu(&amp;</a:t>
            </a:r>
            <a:r>
              <a:rPr lang="sr-Latn-BA" sz="1400" b="1" dirty="0">
                <a:solidFill>
                  <a:srgbClr val="808080"/>
                </a:solidFill>
                <a:highlight>
                  <a:srgbClr val="FFFFFF"/>
                </a:highlight>
                <a:latin typeface="Consolas"/>
              </a:rPr>
              <a:t>g</a:t>
            </a:r>
            <a:r>
              <a:rPr lang="sr-Latn-BA" sz="1400" b="1" dirty="0">
                <a:solidFill>
                  <a:srgbClr val="000000"/>
                </a:solidFill>
                <a:highlight>
                  <a:srgbClr val="FFFFFF"/>
                </a:highlight>
                <a:latin typeface="Consolas"/>
              </a:rPr>
              <a:t>-&gt;cvorovi[i]);</a:t>
            </a:r>
          </a:p>
          <a:p>
            <a:r>
              <a:rPr lang="sr-Latn-BA" sz="1400" b="1" dirty="0">
                <a:solidFill>
                  <a:srgbClr val="000000"/>
                </a:solidFill>
                <a:highlight>
                  <a:srgbClr val="FFFFFF"/>
                </a:highlight>
                <a:latin typeface="Consola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GRAFOVI</a:t>
            </a:r>
          </a:p>
        </p:txBody>
      </p:sp>
      <p:sp>
        <p:nvSpPr>
          <p:cNvPr id="4" name="Footer Placeholder 3"/>
          <p:cNvSpPr>
            <a:spLocks noGrp="1"/>
          </p:cNvSpPr>
          <p:nvPr>
            <p:ph type="ftr" sz="quarter" idx="11"/>
          </p:nvPr>
        </p:nvSpPr>
        <p:spPr/>
        <p:txBody>
          <a:bodyPr/>
          <a:lstStyle/>
          <a:p>
            <a:r>
              <a:rPr lang="en-US" dirty="0"/>
              <a:t>G</a:t>
            </a:r>
            <a:r>
              <a:rPr lang="sr-Latn-BA" dirty="0"/>
              <a:t>rafovi</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6" name="Text Placeholder 5"/>
          <p:cNvSpPr>
            <a:spLocks noGrp="1"/>
          </p:cNvSpPr>
          <p:nvPr>
            <p:ph type="body" sz="quarter" idx="13"/>
          </p:nvPr>
        </p:nvSpPr>
        <p:spPr/>
        <p:txBody>
          <a:bodyPr/>
          <a:lstStyle/>
          <a:p>
            <a:r>
              <a:rPr lang="en-US" dirty="0"/>
              <a:t>A</a:t>
            </a:r>
            <a:r>
              <a:rPr lang="sr-Latn-BA" dirty="0"/>
              <a:t>1</a:t>
            </a:r>
            <a:r>
              <a:rPr lang="en-US" dirty="0"/>
              <a:t>3</a:t>
            </a:r>
          </a:p>
        </p:txBody>
      </p:sp>
      <p:sp>
        <p:nvSpPr>
          <p:cNvPr id="8" name="Rectangle 7"/>
          <p:cNvSpPr/>
          <p:nvPr/>
        </p:nvSpPr>
        <p:spPr>
          <a:xfrm>
            <a:off x="365756" y="1084801"/>
            <a:ext cx="8686800" cy="5539978"/>
          </a:xfrm>
          <a:prstGeom prst="rect">
            <a:avLst/>
          </a:prstGeom>
        </p:spPr>
        <p:txBody>
          <a:bodyPr wrap="square">
            <a:spAutoFit/>
          </a:bodyPr>
          <a:lstStyle/>
          <a:p>
            <a:r>
              <a:rPr lang="sr-Latn-BA" sz="1400" b="1" dirty="0">
                <a:solidFill>
                  <a:srgbClr val="0000FF"/>
                </a:solidFill>
                <a:highlight>
                  <a:srgbClr val="FFFFFF"/>
                </a:highlight>
                <a:latin typeface="Consolas"/>
              </a:rPr>
              <a:t>void</a:t>
            </a:r>
            <a:r>
              <a:rPr lang="sr-Latn-BA" sz="1400" b="1" dirty="0">
                <a:solidFill>
                  <a:srgbClr val="000000"/>
                </a:solidFill>
                <a:highlight>
                  <a:srgbClr val="FFFFFF"/>
                </a:highlight>
                <a:latin typeface="Consolas"/>
              </a:rPr>
              <a:t> ucitaj_graf(</a:t>
            </a:r>
            <a:r>
              <a:rPr lang="sr-Latn-BA" sz="1400" b="1" dirty="0">
                <a:solidFill>
                  <a:srgbClr val="2B91AF"/>
                </a:solidFill>
                <a:highlight>
                  <a:srgbClr val="FFFFFF"/>
                </a:highlight>
                <a:latin typeface="Consolas"/>
              </a:rPr>
              <a:t>GRAF</a:t>
            </a:r>
            <a:r>
              <a:rPr lang="sr-Latn-BA" sz="1400" b="1" dirty="0">
                <a:solidFill>
                  <a:srgbClr val="000000"/>
                </a:solidFill>
                <a:highlight>
                  <a:srgbClr val="FFFFFF"/>
                </a:highlight>
                <a:latin typeface="Consolas"/>
              </a:rPr>
              <a:t> *</a:t>
            </a:r>
            <a:r>
              <a:rPr lang="sr-Latn-BA" sz="1400" b="1" dirty="0">
                <a:solidFill>
                  <a:srgbClr val="808080"/>
                </a:solidFill>
                <a:highlight>
                  <a:srgbClr val="FFFFFF"/>
                </a:highlight>
                <a:latin typeface="Consolas"/>
              </a:rPr>
              <a:t>g</a:t>
            </a:r>
            <a:r>
              <a:rPr lang="sr-Latn-BA" sz="1400" b="1" dirty="0">
                <a:solidFill>
                  <a:srgbClr val="000000"/>
                </a:solidFill>
                <a:highlight>
                  <a:srgbClr val="FFFFFF"/>
                </a:highlight>
                <a:latin typeface="Consolas"/>
              </a:rPr>
              <a:t>){ </a:t>
            </a:r>
            <a:r>
              <a:rPr lang="sr-Latn-BA" sz="1400" b="1" dirty="0">
                <a:solidFill>
                  <a:srgbClr val="0000FF"/>
                </a:solidFill>
                <a:highlight>
                  <a:srgbClr val="FFFFFF"/>
                </a:highlight>
                <a:latin typeface="Consolas"/>
              </a:rPr>
              <a:t>int</a:t>
            </a:r>
            <a:r>
              <a:rPr lang="sr-Latn-BA" sz="1400" b="1" dirty="0">
                <a:solidFill>
                  <a:srgbClr val="000000"/>
                </a:solidFill>
                <a:highlight>
                  <a:srgbClr val="FFFFFF"/>
                </a:highlight>
                <a:latin typeface="Consolas"/>
              </a:rPr>
              <a:t> i, j, br_susjeda, susjed;</a:t>
            </a:r>
          </a:p>
          <a:p>
            <a:r>
              <a:rPr lang="sr-Latn-BA" sz="1400" b="1" dirty="0">
                <a:solidFill>
                  <a:srgbClr val="000000"/>
                </a:solidFill>
                <a:highlight>
                  <a:srgbClr val="FFFFFF"/>
                </a:highlight>
                <a:latin typeface="Consolas"/>
              </a:rPr>
              <a:t>  </a:t>
            </a:r>
            <a:r>
              <a:rPr lang="it-IT" sz="1400" b="1" dirty="0">
                <a:solidFill>
                  <a:srgbClr val="000000"/>
                </a:solidFill>
                <a:highlight>
                  <a:srgbClr val="FFFFFF"/>
                </a:highlight>
                <a:latin typeface="Consolas"/>
              </a:rPr>
              <a:t>printf(</a:t>
            </a:r>
            <a:r>
              <a:rPr lang="it-IT" sz="1400" b="1" dirty="0">
                <a:solidFill>
                  <a:srgbClr val="A31515"/>
                </a:solidFill>
                <a:highlight>
                  <a:srgbClr val="FFFFFF"/>
                </a:highlight>
                <a:latin typeface="Consolas"/>
              </a:rPr>
              <a:t>"Unesite broj cvorova grafa : "</a:t>
            </a:r>
            <a:r>
              <a:rPr lang="it-IT" sz="1400" b="1" dirty="0">
                <a:solidFill>
                  <a:srgbClr val="000000"/>
                </a:solidFill>
                <a:highlight>
                  <a:srgbClr val="FFFFFF"/>
                </a:highlight>
                <a:latin typeface="Consolas"/>
              </a:rPr>
              <a:t>);</a:t>
            </a:r>
            <a:r>
              <a:rPr lang="sr-Latn-BA" sz="1400" b="1" dirty="0">
                <a:solidFill>
                  <a:srgbClr val="000000"/>
                </a:solidFill>
                <a:highlight>
                  <a:srgbClr val="FFFFFF"/>
                </a:highlight>
                <a:latin typeface="Consolas"/>
              </a:rPr>
              <a:t> scanf(</a:t>
            </a:r>
            <a:r>
              <a:rPr lang="sr-Latn-BA" sz="1400" b="1" dirty="0">
                <a:solidFill>
                  <a:srgbClr val="A31515"/>
                </a:solidFill>
                <a:highlight>
                  <a:srgbClr val="FFFFFF"/>
                </a:highlight>
                <a:latin typeface="Consolas"/>
              </a:rPr>
              <a:t>"%d"</a:t>
            </a:r>
            <a:r>
              <a:rPr lang="sr-Latn-BA" sz="1400" b="1" dirty="0">
                <a:solidFill>
                  <a:srgbClr val="000000"/>
                </a:solidFill>
                <a:highlight>
                  <a:srgbClr val="FFFFFF"/>
                </a:highlight>
                <a:latin typeface="Consolas"/>
              </a:rPr>
              <a:t>, &amp;</a:t>
            </a:r>
            <a:r>
              <a:rPr lang="sr-Latn-BA" sz="1400" b="1" dirty="0">
                <a:solidFill>
                  <a:srgbClr val="808080"/>
                </a:solidFill>
                <a:highlight>
                  <a:srgbClr val="FFFFFF"/>
                </a:highlight>
                <a:latin typeface="Consolas"/>
              </a:rPr>
              <a:t>g</a:t>
            </a:r>
            <a:r>
              <a:rPr lang="sr-Latn-BA" sz="1400" b="1" dirty="0">
                <a:solidFill>
                  <a:srgbClr val="000000"/>
                </a:solidFill>
                <a:highlight>
                  <a:srgbClr val="FFFFFF"/>
                </a:highlight>
                <a:latin typeface="Consolas"/>
              </a:rPr>
              <a:t>-&gt;n);</a:t>
            </a:r>
          </a:p>
          <a:p>
            <a:r>
              <a:rPr lang="sr-Latn-BA" sz="1400" b="1" dirty="0">
                <a:solidFill>
                  <a:srgbClr val="0000FF"/>
                </a:solidFill>
                <a:highlight>
                  <a:srgbClr val="FFFFFF"/>
                </a:highlight>
                <a:latin typeface="Consolas"/>
              </a:rPr>
              <a:t>  </a:t>
            </a:r>
            <a:r>
              <a:rPr lang="nn-NO" sz="1400" b="1" dirty="0">
                <a:solidFill>
                  <a:srgbClr val="0000FF"/>
                </a:solidFill>
                <a:highlight>
                  <a:srgbClr val="FFFFFF"/>
                </a:highlight>
                <a:latin typeface="Consolas"/>
              </a:rPr>
              <a:t>for</a:t>
            </a:r>
            <a:r>
              <a:rPr lang="nn-NO" sz="1400" b="1" dirty="0">
                <a:solidFill>
                  <a:srgbClr val="000000"/>
                </a:solidFill>
                <a:highlight>
                  <a:srgbClr val="FFFFFF"/>
                </a:highlight>
                <a:latin typeface="Consolas"/>
              </a:rPr>
              <a:t> (i = 0; i&lt;</a:t>
            </a:r>
            <a:r>
              <a:rPr lang="nn-NO" sz="1400" b="1" dirty="0">
                <a:solidFill>
                  <a:srgbClr val="808080"/>
                </a:solidFill>
                <a:highlight>
                  <a:srgbClr val="FFFFFF"/>
                </a:highlight>
                <a:latin typeface="Consolas"/>
              </a:rPr>
              <a:t>g</a:t>
            </a:r>
            <a:r>
              <a:rPr lang="nn-NO" sz="1400" b="1" dirty="0">
                <a:solidFill>
                  <a:srgbClr val="000000"/>
                </a:solidFill>
                <a:highlight>
                  <a:srgbClr val="FFFFFF"/>
                </a:highlight>
                <a:latin typeface="Consolas"/>
              </a:rPr>
              <a:t>-&gt;n; i++)</a:t>
            </a:r>
            <a:r>
              <a:rPr lang="sr-Latn-BA" sz="1400" b="1" dirty="0">
                <a:solidFill>
                  <a:srgbClr val="000000"/>
                </a:solidFill>
                <a:highlight>
                  <a:srgbClr val="FFFFFF"/>
                </a:highlight>
                <a:latin typeface="Consolas"/>
              </a:rPr>
              <a:t> {</a:t>
            </a:r>
          </a:p>
          <a:p>
            <a:r>
              <a:rPr lang="sr-Latn-BA" sz="1400" b="1" dirty="0">
                <a:solidFill>
                  <a:srgbClr val="808080"/>
                </a:solidFill>
                <a:highlight>
                  <a:srgbClr val="FFFFFF"/>
                </a:highlight>
                <a:latin typeface="Consolas"/>
              </a:rPr>
              <a:t>    g</a:t>
            </a:r>
            <a:r>
              <a:rPr lang="sr-Latn-BA" sz="1400" b="1" dirty="0">
                <a:solidFill>
                  <a:srgbClr val="000000"/>
                </a:solidFill>
                <a:highlight>
                  <a:srgbClr val="FFFFFF"/>
                </a:highlight>
                <a:latin typeface="Consolas"/>
              </a:rPr>
              <a:t>-&gt;cvorovi[i] = </a:t>
            </a:r>
            <a:r>
              <a:rPr lang="sr-Latn-BA" sz="1400" b="1" dirty="0">
                <a:solidFill>
                  <a:srgbClr val="6F008A"/>
                </a:solidFill>
                <a:highlight>
                  <a:srgbClr val="FFFFFF"/>
                </a:highlight>
                <a:latin typeface="Consolas"/>
              </a:rPr>
              <a:t>NULL</a:t>
            </a:r>
            <a:r>
              <a:rPr lang="sr-Latn-BA" sz="1400" b="1" dirty="0">
                <a:solidFill>
                  <a:srgbClr val="000000"/>
                </a:solidFill>
                <a:highlight>
                  <a:srgbClr val="FFFFFF"/>
                </a:highlight>
                <a:latin typeface="Consolas"/>
              </a:rPr>
              <a:t>;</a:t>
            </a:r>
          </a:p>
          <a:p>
            <a:r>
              <a:rPr lang="sr-Latn-BA" sz="1400" b="1" dirty="0">
                <a:solidFill>
                  <a:srgbClr val="000000"/>
                </a:solidFill>
                <a:highlight>
                  <a:srgbClr val="FFFFFF"/>
                </a:highlight>
                <a:latin typeface="Consolas"/>
              </a:rPr>
              <a:t>    printf(</a:t>
            </a:r>
            <a:r>
              <a:rPr lang="sr-Latn-BA" sz="1400" b="1" dirty="0">
                <a:solidFill>
                  <a:srgbClr val="A31515"/>
                </a:solidFill>
                <a:highlight>
                  <a:srgbClr val="FFFFFF"/>
                </a:highlight>
                <a:latin typeface="Consolas"/>
              </a:rPr>
              <a:t>"  Broj susjeda cvora %d: "</a:t>
            </a:r>
            <a:r>
              <a:rPr lang="sr-Latn-BA" sz="1400" b="1" dirty="0">
                <a:solidFill>
                  <a:srgbClr val="000000"/>
                </a:solidFill>
                <a:highlight>
                  <a:srgbClr val="FFFFFF"/>
                </a:highlight>
                <a:latin typeface="Consolas"/>
              </a:rPr>
              <a:t>, i + 1); scanf(</a:t>
            </a:r>
            <a:r>
              <a:rPr lang="sr-Latn-BA" sz="1400" b="1" dirty="0">
                <a:solidFill>
                  <a:srgbClr val="A31515"/>
                </a:solidFill>
                <a:highlight>
                  <a:srgbClr val="FFFFFF"/>
                </a:highlight>
                <a:latin typeface="Consolas"/>
              </a:rPr>
              <a:t>"%d"</a:t>
            </a:r>
            <a:r>
              <a:rPr lang="sr-Latn-BA" sz="1400" b="1" dirty="0">
                <a:solidFill>
                  <a:srgbClr val="000000"/>
                </a:solidFill>
                <a:highlight>
                  <a:srgbClr val="FFFFFF"/>
                </a:highlight>
                <a:latin typeface="Consolas"/>
              </a:rPr>
              <a:t>, &amp;br_susjeda);</a:t>
            </a:r>
          </a:p>
          <a:p>
            <a:r>
              <a:rPr lang="sr-Latn-BA" sz="1400" b="1" dirty="0">
                <a:solidFill>
                  <a:srgbClr val="0000FF"/>
                </a:solidFill>
                <a:highlight>
                  <a:srgbClr val="FFFFFF"/>
                </a:highlight>
                <a:latin typeface="Consolas"/>
              </a:rPr>
              <a:t>    for</a:t>
            </a:r>
            <a:r>
              <a:rPr lang="sr-Latn-BA" sz="1400" b="1" dirty="0">
                <a:solidFill>
                  <a:srgbClr val="000000"/>
                </a:solidFill>
                <a:highlight>
                  <a:srgbClr val="FFFFFF"/>
                </a:highlight>
                <a:latin typeface="Consolas"/>
              </a:rPr>
              <a:t> (j = 0; j&lt;br_susjeda; j++) {</a:t>
            </a:r>
          </a:p>
          <a:p>
            <a:r>
              <a:rPr lang="sr-Latn-BA" sz="1400" b="1" dirty="0">
                <a:solidFill>
                  <a:srgbClr val="0000FF"/>
                </a:solidFill>
                <a:highlight>
                  <a:srgbClr val="FFFFFF"/>
                </a:highlight>
                <a:latin typeface="Consolas"/>
              </a:rPr>
              <a:t>      do</a:t>
            </a:r>
            <a:r>
              <a:rPr lang="sr-Latn-BA" sz="1400" b="1" dirty="0">
                <a:solidFill>
                  <a:srgbClr val="000000"/>
                </a:solidFill>
                <a:highlight>
                  <a:srgbClr val="FFFFFF"/>
                </a:highlight>
                <a:latin typeface="Consolas"/>
              </a:rPr>
              <a:t> {</a:t>
            </a:r>
          </a:p>
          <a:p>
            <a:r>
              <a:rPr lang="sr-Latn-BA" sz="1400" b="1" dirty="0">
                <a:solidFill>
                  <a:srgbClr val="000000"/>
                </a:solidFill>
                <a:highlight>
                  <a:srgbClr val="FFFFFF"/>
                </a:highlight>
                <a:latin typeface="Consolas"/>
              </a:rPr>
              <a:t>        printf(</a:t>
            </a:r>
            <a:r>
              <a:rPr lang="sr-Latn-BA" sz="1400" b="1" dirty="0">
                <a:solidFill>
                  <a:srgbClr val="A31515"/>
                </a:solidFill>
                <a:highlight>
                  <a:srgbClr val="FFFFFF"/>
                </a:highlight>
                <a:latin typeface="Consolas"/>
              </a:rPr>
              <a:t>"    %d. susjed cvora %d: "</a:t>
            </a:r>
            <a:r>
              <a:rPr lang="sr-Latn-BA" sz="1400" b="1" dirty="0">
                <a:solidFill>
                  <a:srgbClr val="000000"/>
                </a:solidFill>
                <a:highlight>
                  <a:srgbClr val="FFFFFF"/>
                </a:highlight>
                <a:latin typeface="Consolas"/>
              </a:rPr>
              <a:t>, j + 1, i + 1);</a:t>
            </a:r>
          </a:p>
          <a:p>
            <a:r>
              <a:rPr lang="sr-Latn-BA" sz="1400" b="1" dirty="0">
                <a:solidFill>
                  <a:srgbClr val="000000"/>
                </a:solidFill>
                <a:highlight>
                  <a:srgbClr val="FFFFFF"/>
                </a:highlight>
                <a:latin typeface="Consolas"/>
              </a:rPr>
              <a:t>        scanf(</a:t>
            </a:r>
            <a:r>
              <a:rPr lang="sr-Latn-BA" sz="1400" b="1" dirty="0">
                <a:solidFill>
                  <a:srgbClr val="A31515"/>
                </a:solidFill>
                <a:highlight>
                  <a:srgbClr val="FFFFFF"/>
                </a:highlight>
                <a:latin typeface="Consolas"/>
              </a:rPr>
              <a:t>"%d"</a:t>
            </a:r>
            <a:r>
              <a:rPr lang="sr-Latn-BA" sz="1400" b="1" dirty="0">
                <a:solidFill>
                  <a:srgbClr val="000000"/>
                </a:solidFill>
                <a:highlight>
                  <a:srgbClr val="FFFFFF"/>
                </a:highlight>
                <a:latin typeface="Consolas"/>
              </a:rPr>
              <a:t>, &amp;susjed);</a:t>
            </a:r>
          </a:p>
          <a:p>
            <a:r>
              <a:rPr lang="sr-Latn-BA" sz="1400" b="1" dirty="0">
                <a:solidFill>
                  <a:srgbClr val="000000"/>
                </a:solidFill>
                <a:highlight>
                  <a:srgbClr val="FFFFFF"/>
                </a:highlight>
                <a:latin typeface="Consolas"/>
              </a:rPr>
              <a:t>      } </a:t>
            </a:r>
            <a:r>
              <a:rPr lang="sr-Latn-BA" sz="1400" b="1" dirty="0">
                <a:solidFill>
                  <a:srgbClr val="0000FF"/>
                </a:solidFill>
                <a:highlight>
                  <a:srgbClr val="FFFFFF"/>
                </a:highlight>
                <a:latin typeface="Consolas"/>
              </a:rPr>
              <a:t>while</a:t>
            </a:r>
            <a:r>
              <a:rPr lang="sr-Latn-BA" sz="1400" b="1" dirty="0">
                <a:solidFill>
                  <a:srgbClr val="000000"/>
                </a:solidFill>
                <a:highlight>
                  <a:srgbClr val="FFFFFF"/>
                </a:highlight>
                <a:latin typeface="Consolas"/>
              </a:rPr>
              <a:t> (susjed&lt;1 &amp;&amp; susjed&gt;</a:t>
            </a:r>
            <a:r>
              <a:rPr lang="sr-Latn-BA" sz="1400" b="1" dirty="0">
                <a:solidFill>
                  <a:srgbClr val="808080"/>
                </a:solidFill>
                <a:highlight>
                  <a:srgbClr val="FFFFFF"/>
                </a:highlight>
                <a:latin typeface="Consolas"/>
              </a:rPr>
              <a:t>g</a:t>
            </a:r>
            <a:r>
              <a:rPr lang="sr-Latn-BA" sz="1400" b="1" dirty="0">
                <a:solidFill>
                  <a:srgbClr val="000000"/>
                </a:solidFill>
                <a:highlight>
                  <a:srgbClr val="FFFFFF"/>
                </a:highlight>
                <a:latin typeface="Consolas"/>
              </a:rPr>
              <a:t>-&gt;n);</a:t>
            </a:r>
          </a:p>
          <a:p>
            <a:r>
              <a:rPr lang="pl-PL" sz="1400" b="1" dirty="0">
                <a:solidFill>
                  <a:srgbClr val="000000"/>
                </a:solidFill>
                <a:highlight>
                  <a:srgbClr val="FFFFFF"/>
                </a:highlight>
                <a:latin typeface="Consolas"/>
              </a:rPr>
              <a:t>      dodaj_kraj(&amp;</a:t>
            </a:r>
            <a:r>
              <a:rPr lang="pl-PL" sz="1400" b="1" dirty="0">
                <a:solidFill>
                  <a:srgbClr val="808080"/>
                </a:solidFill>
                <a:highlight>
                  <a:srgbClr val="FFFFFF"/>
                </a:highlight>
                <a:latin typeface="Consolas"/>
              </a:rPr>
              <a:t>g</a:t>
            </a:r>
            <a:r>
              <a:rPr lang="pl-PL" sz="1400" b="1" dirty="0">
                <a:solidFill>
                  <a:srgbClr val="000000"/>
                </a:solidFill>
                <a:highlight>
                  <a:srgbClr val="FFFFFF"/>
                </a:highlight>
                <a:latin typeface="Consolas"/>
              </a:rPr>
              <a:t>-&gt;cvorovi[i], susjed - 1);</a:t>
            </a:r>
          </a:p>
          <a:p>
            <a:r>
              <a:rPr lang="sr-Latn-BA" sz="1400" b="1" dirty="0">
                <a:solidFill>
                  <a:srgbClr val="000000"/>
                </a:solidFill>
                <a:highlight>
                  <a:srgbClr val="FFFFFF"/>
                </a:highlight>
                <a:latin typeface="Consolas"/>
              </a:rPr>
              <a:t>    }</a:t>
            </a:r>
          </a:p>
          <a:p>
            <a:r>
              <a:rPr lang="sr-Latn-BA" sz="1400" b="1" dirty="0">
                <a:solidFill>
                  <a:srgbClr val="000000"/>
                </a:solidFill>
                <a:highlight>
                  <a:srgbClr val="FFFFFF"/>
                </a:highlight>
                <a:latin typeface="Consolas"/>
              </a:rPr>
              <a:t>  }</a:t>
            </a:r>
          </a:p>
          <a:p>
            <a:r>
              <a:rPr lang="sr-Latn-BA" sz="1400" b="1" dirty="0">
                <a:solidFill>
                  <a:srgbClr val="000000"/>
                </a:solidFill>
                <a:highlight>
                  <a:srgbClr val="FFFFFF"/>
                </a:highlight>
                <a:latin typeface="Consolas"/>
              </a:rPr>
              <a:t>}</a:t>
            </a:r>
          </a:p>
          <a:p>
            <a:r>
              <a:rPr lang="sr-Latn-BA" sz="1400" b="1" dirty="0">
                <a:solidFill>
                  <a:srgbClr val="0000FF"/>
                </a:solidFill>
                <a:highlight>
                  <a:srgbClr val="FFFFFF"/>
                </a:highlight>
                <a:latin typeface="Consolas"/>
              </a:rPr>
              <a:t>int</a:t>
            </a:r>
            <a:r>
              <a:rPr lang="sr-Latn-BA" sz="1400" b="1" dirty="0">
                <a:solidFill>
                  <a:srgbClr val="000000"/>
                </a:solidFill>
                <a:highlight>
                  <a:srgbClr val="FFFFFF"/>
                </a:highlight>
                <a:latin typeface="Consolas"/>
              </a:rPr>
              <a:t> main()</a:t>
            </a:r>
            <a:r>
              <a:rPr lang="en-US" sz="1400" b="1" dirty="0">
                <a:solidFill>
                  <a:srgbClr val="000000"/>
                </a:solidFill>
                <a:highlight>
                  <a:srgbClr val="FFFFFF"/>
                </a:highlight>
                <a:latin typeface="Consolas"/>
              </a:rPr>
              <a:t> </a:t>
            </a:r>
            <a:r>
              <a:rPr lang="sr-Latn-BA" sz="1400" b="1" dirty="0">
                <a:solidFill>
                  <a:srgbClr val="000000"/>
                </a:solidFill>
                <a:highlight>
                  <a:srgbClr val="FFFFFF"/>
                </a:highlight>
                <a:latin typeface="Consolas"/>
              </a:rPr>
              <a:t>{</a:t>
            </a:r>
          </a:p>
          <a:p>
            <a:r>
              <a:rPr lang="sr-Latn-BA" sz="1400" b="1" dirty="0">
                <a:solidFill>
                  <a:srgbClr val="2B91AF"/>
                </a:solidFill>
                <a:highlight>
                  <a:srgbClr val="FFFFFF"/>
                </a:highlight>
                <a:latin typeface="Consolas"/>
              </a:rPr>
              <a:t>  GRAF</a:t>
            </a:r>
            <a:r>
              <a:rPr lang="sr-Latn-BA" sz="1400" b="1" dirty="0">
                <a:solidFill>
                  <a:srgbClr val="000000"/>
                </a:solidFill>
                <a:highlight>
                  <a:srgbClr val="FFFFFF"/>
                </a:highlight>
                <a:latin typeface="Consolas"/>
              </a:rPr>
              <a:t> g; </a:t>
            </a:r>
            <a:r>
              <a:rPr lang="sr-Latn-BA" sz="1400" b="1" dirty="0">
                <a:solidFill>
                  <a:srgbClr val="0000FF"/>
                </a:solidFill>
                <a:highlight>
                  <a:srgbClr val="FFFFFF"/>
                </a:highlight>
                <a:latin typeface="Consolas"/>
              </a:rPr>
              <a:t>int</a:t>
            </a:r>
            <a:r>
              <a:rPr lang="sr-Latn-BA" sz="1400" b="1" dirty="0">
                <a:solidFill>
                  <a:srgbClr val="000000"/>
                </a:solidFill>
                <a:highlight>
                  <a:srgbClr val="FFFFFF"/>
                </a:highlight>
                <a:latin typeface="Consolas"/>
              </a:rPr>
              <a:t> i;</a:t>
            </a:r>
          </a:p>
          <a:p>
            <a:r>
              <a:rPr lang="sr-Latn-BA" sz="1400" b="1" dirty="0">
                <a:solidFill>
                  <a:srgbClr val="000000"/>
                </a:solidFill>
                <a:highlight>
                  <a:srgbClr val="FFFFFF"/>
                </a:highlight>
                <a:latin typeface="Consolas"/>
              </a:rPr>
              <a:t>  ucitaj_graf(&amp;g);</a:t>
            </a:r>
          </a:p>
          <a:p>
            <a:r>
              <a:rPr lang="sr-Latn-BA" sz="1400" b="1" dirty="0">
                <a:solidFill>
                  <a:srgbClr val="000000"/>
                </a:solidFill>
                <a:highlight>
                  <a:srgbClr val="FFFFFF"/>
                </a:highlight>
                <a:latin typeface="Consolas"/>
              </a:rPr>
              <a:t>  printf(</a:t>
            </a:r>
            <a:r>
              <a:rPr lang="sr-Latn-BA" sz="1400" b="1" dirty="0">
                <a:solidFill>
                  <a:srgbClr val="A31515"/>
                </a:solidFill>
                <a:highlight>
                  <a:srgbClr val="FFFFFF"/>
                </a:highlight>
                <a:latin typeface="Consolas"/>
              </a:rPr>
              <a:t>"</a:t>
            </a:r>
            <a:r>
              <a:rPr lang="en-US" sz="1400" b="1" dirty="0">
                <a:solidFill>
                  <a:srgbClr val="A31515"/>
                </a:solidFill>
                <a:highlight>
                  <a:srgbClr val="FFFFFF"/>
                </a:highlight>
                <a:latin typeface="Consolas"/>
              </a:rPr>
              <a:t>\n</a:t>
            </a:r>
            <a:r>
              <a:rPr lang="sr-Latn-BA" sz="1400" b="1" dirty="0">
                <a:solidFill>
                  <a:srgbClr val="A31515"/>
                </a:solidFill>
                <a:highlight>
                  <a:srgbClr val="FFFFFF"/>
                </a:highlight>
                <a:latin typeface="Consolas"/>
              </a:rPr>
              <a:t>Susjedi cvorova:\n"</a:t>
            </a:r>
            <a:r>
              <a:rPr lang="sr-Latn-BA" sz="1400" b="1" dirty="0">
                <a:solidFill>
                  <a:srgbClr val="000000"/>
                </a:solidFill>
                <a:highlight>
                  <a:srgbClr val="FFFFFF"/>
                </a:highlight>
                <a:latin typeface="Consolas"/>
              </a:rPr>
              <a:t>);</a:t>
            </a:r>
          </a:p>
          <a:p>
            <a:r>
              <a:rPr lang="sr-Latn-BA" sz="1400" b="1" dirty="0">
                <a:solidFill>
                  <a:srgbClr val="0000FF"/>
                </a:solidFill>
                <a:highlight>
                  <a:srgbClr val="FFFFFF"/>
                </a:highlight>
                <a:latin typeface="Consolas"/>
              </a:rPr>
              <a:t>  </a:t>
            </a:r>
            <a:r>
              <a:rPr lang="nn-NO" sz="1400" b="1" dirty="0">
                <a:solidFill>
                  <a:srgbClr val="0000FF"/>
                </a:solidFill>
                <a:highlight>
                  <a:srgbClr val="FFFFFF"/>
                </a:highlight>
                <a:latin typeface="Consolas"/>
              </a:rPr>
              <a:t>for</a:t>
            </a:r>
            <a:r>
              <a:rPr lang="nn-NO" sz="1400" b="1" dirty="0">
                <a:solidFill>
                  <a:srgbClr val="000000"/>
                </a:solidFill>
                <a:highlight>
                  <a:srgbClr val="FFFFFF"/>
                </a:highlight>
                <a:latin typeface="Consolas"/>
              </a:rPr>
              <a:t> (i = 0; i&lt;g.n; i++)</a:t>
            </a:r>
            <a:r>
              <a:rPr lang="sr-Latn-BA" sz="1400" b="1" dirty="0">
                <a:solidFill>
                  <a:srgbClr val="000000"/>
                </a:solidFill>
                <a:highlight>
                  <a:srgbClr val="FFFFFF"/>
                </a:highlight>
                <a:latin typeface="Consolas"/>
              </a:rPr>
              <a:t> {</a:t>
            </a:r>
          </a:p>
          <a:p>
            <a:r>
              <a:rPr lang="sr-Latn-BA" sz="1400" b="1" dirty="0">
                <a:solidFill>
                  <a:srgbClr val="000000"/>
                </a:solidFill>
                <a:highlight>
                  <a:srgbClr val="FFFFFF"/>
                </a:highlight>
                <a:latin typeface="Consolas"/>
              </a:rPr>
              <a:t>    printf(</a:t>
            </a:r>
            <a:r>
              <a:rPr lang="sr-Latn-BA" sz="1400" b="1" dirty="0">
                <a:solidFill>
                  <a:srgbClr val="A31515"/>
                </a:solidFill>
                <a:highlight>
                  <a:srgbClr val="FFFFFF"/>
                </a:highlight>
                <a:latin typeface="Consolas"/>
              </a:rPr>
              <a:t>"  %d: "</a:t>
            </a:r>
            <a:r>
              <a:rPr lang="sr-Latn-BA" sz="1400" b="1" dirty="0">
                <a:solidFill>
                  <a:srgbClr val="000000"/>
                </a:solidFill>
                <a:highlight>
                  <a:srgbClr val="FFFFFF"/>
                </a:highlight>
                <a:latin typeface="Consolas"/>
              </a:rPr>
              <a:t>, i + 1);</a:t>
            </a:r>
          </a:p>
          <a:p>
            <a:r>
              <a:rPr lang="sr-Latn-BA" sz="1400" b="1" dirty="0">
                <a:solidFill>
                  <a:srgbClr val="000000"/>
                </a:solidFill>
                <a:highlight>
                  <a:srgbClr val="FFFFFF"/>
                </a:highlight>
                <a:latin typeface="Consolas"/>
              </a:rPr>
              <a:t>    pisi_susjede(g.cvorovi[i]); printf(</a:t>
            </a:r>
            <a:r>
              <a:rPr lang="sr-Latn-BA" sz="1400" b="1" dirty="0">
                <a:solidFill>
                  <a:srgbClr val="A31515"/>
                </a:solidFill>
                <a:highlight>
                  <a:srgbClr val="FFFFFF"/>
                </a:highlight>
                <a:latin typeface="Consolas"/>
              </a:rPr>
              <a:t>"\n"</a:t>
            </a:r>
            <a:r>
              <a:rPr lang="sr-Latn-BA" sz="1400" b="1" dirty="0">
                <a:solidFill>
                  <a:srgbClr val="000000"/>
                </a:solidFill>
                <a:highlight>
                  <a:srgbClr val="FFFFFF"/>
                </a:highlight>
                <a:latin typeface="Consolas"/>
              </a:rPr>
              <a:t>);</a:t>
            </a:r>
          </a:p>
          <a:p>
            <a:r>
              <a:rPr lang="sr-Latn-BA" sz="1400" b="1" dirty="0">
                <a:solidFill>
                  <a:srgbClr val="000000"/>
                </a:solidFill>
                <a:highlight>
                  <a:srgbClr val="FFFFFF"/>
                </a:highlight>
                <a:latin typeface="Consolas"/>
              </a:rPr>
              <a:t>  }</a:t>
            </a:r>
          </a:p>
          <a:p>
            <a:r>
              <a:rPr lang="sr-Latn-BA" sz="1400" b="1" dirty="0">
                <a:solidFill>
                  <a:srgbClr val="000000"/>
                </a:solidFill>
                <a:highlight>
                  <a:srgbClr val="FFFFFF"/>
                </a:highlight>
                <a:latin typeface="Consolas"/>
              </a:rPr>
              <a:t>  printf(</a:t>
            </a:r>
            <a:r>
              <a:rPr lang="sr-Latn-BA" sz="1400" b="1" dirty="0">
                <a:solidFill>
                  <a:srgbClr val="A31515"/>
                </a:solidFill>
                <a:highlight>
                  <a:srgbClr val="FFFFFF"/>
                </a:highlight>
                <a:latin typeface="Consolas"/>
              </a:rPr>
              <a:t>"BFS: "</a:t>
            </a:r>
            <a:r>
              <a:rPr lang="sr-Latn-BA" sz="1400" b="1" dirty="0">
                <a:solidFill>
                  <a:srgbClr val="000000"/>
                </a:solidFill>
                <a:highlight>
                  <a:srgbClr val="FFFFFF"/>
                </a:highlight>
                <a:latin typeface="Consolas"/>
              </a:rPr>
              <a:t>); bfs(g, 0); brisi_graf(&amp;g);</a:t>
            </a:r>
          </a:p>
          <a:p>
            <a:r>
              <a:rPr lang="sr-Latn-BA" sz="1400" b="1" dirty="0">
                <a:solidFill>
                  <a:srgbClr val="0000FF"/>
                </a:solidFill>
                <a:highlight>
                  <a:srgbClr val="FFFFFF"/>
                </a:highlight>
                <a:latin typeface="Consolas"/>
              </a:rPr>
              <a:t>return</a:t>
            </a:r>
            <a:r>
              <a:rPr lang="sr-Latn-BA" sz="1400" b="1" dirty="0">
                <a:solidFill>
                  <a:srgbClr val="000000"/>
                </a:solidFill>
                <a:highlight>
                  <a:srgbClr val="FFFFFF"/>
                </a:highlight>
                <a:latin typeface="Consolas"/>
              </a:rPr>
              <a:t> 0;</a:t>
            </a:r>
          </a:p>
          <a:p>
            <a:r>
              <a:rPr lang="sr-Latn-BA" sz="1400" b="1" dirty="0">
                <a:solidFill>
                  <a:srgbClr val="000000"/>
                </a:solidFill>
                <a:highlight>
                  <a:srgbClr val="FFFFFF"/>
                </a:highlight>
                <a:latin typeface="Consolas"/>
              </a:rPr>
              <a:t>}</a:t>
            </a:r>
            <a:endParaRPr lang="en-US" sz="1400" b="1" dirty="0">
              <a:solidFill>
                <a:srgbClr val="000000"/>
              </a:solidFill>
              <a:highlight>
                <a:srgbClr val="FFFFFF"/>
              </a:highlight>
              <a:latin typeface="Consolas"/>
            </a:endParaRPr>
          </a:p>
        </p:txBody>
      </p:sp>
      <p:sp>
        <p:nvSpPr>
          <p:cNvPr id="9" name="Rectangle 8"/>
          <p:cNvSpPr/>
          <p:nvPr/>
        </p:nvSpPr>
        <p:spPr>
          <a:xfrm>
            <a:off x="2920585" y="1739179"/>
            <a:ext cx="6144800" cy="4647005"/>
          </a:xfrm>
          <a:prstGeom prst="rect">
            <a:avLst/>
          </a:prstGeom>
          <a:solidFill>
            <a:schemeClr val="bg1"/>
          </a:solidFill>
          <a:ln w="76200" cmpd="thickThin">
            <a:solidFill>
              <a:schemeClr val="tx2"/>
            </a:solidFill>
            <a:miter lim="800000"/>
          </a:ln>
        </p:spPr>
        <p:style>
          <a:lnRef idx="2">
            <a:schemeClr val="accent1"/>
          </a:lnRef>
          <a:fillRef idx="1">
            <a:schemeClr val="lt1"/>
          </a:fillRef>
          <a:effectRef idx="0">
            <a:schemeClr val="accent1"/>
          </a:effectRef>
          <a:fontRef idx="minor">
            <a:schemeClr val="dk1"/>
          </a:fontRef>
        </p:style>
        <p:txBody>
          <a:bodyPr wrap="square" lIns="91440" tIns="91440" rIns="91440" bIns="91440" rtlCol="0" anchor="t" anchorCtr="0">
            <a:noAutofit/>
          </a:bodyPr>
          <a:lstStyle/>
          <a:p>
            <a:r>
              <a:rPr lang="pl-PL" sz="1600" b="1" dirty="0">
                <a:latin typeface="Consolas" pitchFamily="49" charset="0"/>
                <a:cs typeface="Consolas" pitchFamily="49" charset="0"/>
              </a:rPr>
              <a:t>Unesite broj cvorova grafa: </a:t>
            </a:r>
            <a:r>
              <a:rPr lang="pl-PL" sz="1600" b="1" dirty="0">
                <a:solidFill>
                  <a:schemeClr val="accent6">
                    <a:lumMod val="75000"/>
                  </a:schemeClr>
                </a:solidFill>
                <a:latin typeface="Consolas" pitchFamily="49" charset="0"/>
                <a:cs typeface="Consolas" pitchFamily="49" charset="0"/>
              </a:rPr>
              <a:t>4</a:t>
            </a:r>
          </a:p>
          <a:p>
            <a:r>
              <a:rPr lang="pl-PL" sz="1600" b="1" dirty="0">
                <a:latin typeface="Consolas" pitchFamily="49" charset="0"/>
                <a:cs typeface="Consolas" pitchFamily="49" charset="0"/>
              </a:rPr>
              <a:t>Broj susjeda cvora 1: </a:t>
            </a:r>
            <a:r>
              <a:rPr lang="pl-PL" sz="1600" b="1" dirty="0">
                <a:solidFill>
                  <a:schemeClr val="accent6">
                    <a:lumMod val="75000"/>
                  </a:schemeClr>
                </a:solidFill>
                <a:latin typeface="Consolas" pitchFamily="49" charset="0"/>
                <a:cs typeface="Consolas" pitchFamily="49" charset="0"/>
              </a:rPr>
              <a:t>2</a:t>
            </a:r>
          </a:p>
          <a:p>
            <a:r>
              <a:rPr lang="pl-PL" sz="1600" b="1" dirty="0">
                <a:latin typeface="Consolas" pitchFamily="49" charset="0"/>
                <a:cs typeface="Consolas" pitchFamily="49" charset="0"/>
              </a:rPr>
              <a:t>    1. susjed cvora 1: </a:t>
            </a:r>
            <a:r>
              <a:rPr lang="pl-PL" sz="1600" b="1" dirty="0">
                <a:solidFill>
                  <a:schemeClr val="accent6">
                    <a:lumMod val="75000"/>
                  </a:schemeClr>
                </a:solidFill>
                <a:latin typeface="Consolas" pitchFamily="49" charset="0"/>
                <a:cs typeface="Consolas" pitchFamily="49" charset="0"/>
              </a:rPr>
              <a:t>2</a:t>
            </a:r>
          </a:p>
          <a:p>
            <a:r>
              <a:rPr lang="pl-PL" sz="1600" b="1" dirty="0">
                <a:latin typeface="Consolas" pitchFamily="49" charset="0"/>
                <a:cs typeface="Consolas" pitchFamily="49" charset="0"/>
              </a:rPr>
              <a:t>    2. susjed cvora 1: </a:t>
            </a:r>
            <a:r>
              <a:rPr lang="pl-PL" sz="1600" b="1" dirty="0">
                <a:solidFill>
                  <a:schemeClr val="accent6">
                    <a:lumMod val="75000"/>
                  </a:schemeClr>
                </a:solidFill>
                <a:latin typeface="Consolas" pitchFamily="49" charset="0"/>
                <a:cs typeface="Consolas" pitchFamily="49" charset="0"/>
              </a:rPr>
              <a:t>3</a:t>
            </a:r>
          </a:p>
          <a:p>
            <a:r>
              <a:rPr lang="pl-PL" sz="1600" b="1" dirty="0">
                <a:latin typeface="Consolas" pitchFamily="49" charset="0"/>
                <a:cs typeface="Consolas" pitchFamily="49" charset="0"/>
              </a:rPr>
              <a:t>  Broj susjeda cvora 2: </a:t>
            </a:r>
            <a:r>
              <a:rPr lang="pl-PL" sz="1600" b="1" dirty="0">
                <a:solidFill>
                  <a:schemeClr val="accent6">
                    <a:lumMod val="75000"/>
                  </a:schemeClr>
                </a:solidFill>
                <a:latin typeface="Consolas" pitchFamily="49" charset="0"/>
                <a:cs typeface="Consolas" pitchFamily="49" charset="0"/>
              </a:rPr>
              <a:t>2</a:t>
            </a:r>
          </a:p>
          <a:p>
            <a:r>
              <a:rPr lang="pl-PL" sz="1600" b="1" dirty="0">
                <a:latin typeface="Consolas" pitchFamily="49" charset="0"/>
                <a:cs typeface="Consolas" pitchFamily="49" charset="0"/>
              </a:rPr>
              <a:t>    1. susjed cvora 2: </a:t>
            </a:r>
            <a:r>
              <a:rPr lang="pl-PL" sz="1600" b="1" dirty="0">
                <a:solidFill>
                  <a:schemeClr val="accent6">
                    <a:lumMod val="75000"/>
                  </a:schemeClr>
                </a:solidFill>
                <a:latin typeface="Consolas" pitchFamily="49" charset="0"/>
                <a:cs typeface="Consolas" pitchFamily="49" charset="0"/>
              </a:rPr>
              <a:t>3</a:t>
            </a:r>
          </a:p>
          <a:p>
            <a:r>
              <a:rPr lang="pl-PL" sz="1600" b="1" dirty="0">
                <a:latin typeface="Consolas" pitchFamily="49" charset="0"/>
                <a:cs typeface="Consolas" pitchFamily="49" charset="0"/>
              </a:rPr>
              <a:t>    2. susjed cvora 2: </a:t>
            </a:r>
            <a:r>
              <a:rPr lang="pl-PL" sz="1600" b="1" dirty="0">
                <a:solidFill>
                  <a:schemeClr val="accent6">
                    <a:lumMod val="75000"/>
                  </a:schemeClr>
                </a:solidFill>
                <a:latin typeface="Consolas" pitchFamily="49" charset="0"/>
                <a:cs typeface="Consolas" pitchFamily="49" charset="0"/>
              </a:rPr>
              <a:t>4</a:t>
            </a:r>
          </a:p>
          <a:p>
            <a:r>
              <a:rPr lang="pl-PL" sz="1600" b="1" dirty="0">
                <a:latin typeface="Consolas" pitchFamily="49" charset="0"/>
                <a:cs typeface="Consolas" pitchFamily="49" charset="0"/>
              </a:rPr>
              <a:t>  Broj susjeda cvora 3: </a:t>
            </a:r>
            <a:r>
              <a:rPr lang="pl-PL" sz="1600" b="1" dirty="0">
                <a:solidFill>
                  <a:schemeClr val="accent6">
                    <a:lumMod val="75000"/>
                  </a:schemeClr>
                </a:solidFill>
                <a:latin typeface="Consolas" pitchFamily="49" charset="0"/>
                <a:cs typeface="Consolas" pitchFamily="49" charset="0"/>
              </a:rPr>
              <a:t>1</a:t>
            </a:r>
          </a:p>
          <a:p>
            <a:r>
              <a:rPr lang="pl-PL" sz="1600" b="1" dirty="0">
                <a:latin typeface="Consolas" pitchFamily="49" charset="0"/>
                <a:cs typeface="Consolas" pitchFamily="49" charset="0"/>
              </a:rPr>
              <a:t>    1. susjed cvora 3: </a:t>
            </a:r>
            <a:r>
              <a:rPr lang="pl-PL" sz="1600" b="1" dirty="0">
                <a:solidFill>
                  <a:schemeClr val="accent6">
                    <a:lumMod val="75000"/>
                  </a:schemeClr>
                </a:solidFill>
                <a:latin typeface="Consolas" pitchFamily="49" charset="0"/>
                <a:cs typeface="Consolas" pitchFamily="49" charset="0"/>
              </a:rPr>
              <a:t>4</a:t>
            </a:r>
          </a:p>
          <a:p>
            <a:r>
              <a:rPr lang="pl-PL" sz="1600" b="1" dirty="0">
                <a:latin typeface="Consolas" pitchFamily="49" charset="0"/>
                <a:cs typeface="Consolas" pitchFamily="49" charset="0"/>
              </a:rPr>
              <a:t>  Broj susjeda cvora 4: </a:t>
            </a:r>
            <a:r>
              <a:rPr lang="pl-PL" sz="1600" b="1" dirty="0">
                <a:solidFill>
                  <a:schemeClr val="accent6">
                    <a:lumMod val="75000"/>
                  </a:schemeClr>
                </a:solidFill>
                <a:latin typeface="Consolas" pitchFamily="49" charset="0"/>
                <a:cs typeface="Consolas" pitchFamily="49" charset="0"/>
              </a:rPr>
              <a:t>1</a:t>
            </a:r>
          </a:p>
          <a:p>
            <a:r>
              <a:rPr lang="pl-PL" sz="1600" b="1" dirty="0">
                <a:latin typeface="Consolas" pitchFamily="49" charset="0"/>
                <a:cs typeface="Consolas" pitchFamily="49" charset="0"/>
              </a:rPr>
              <a:t>    1. susjed cvora 4: </a:t>
            </a:r>
            <a:r>
              <a:rPr lang="pl-PL" sz="1600" b="1" dirty="0">
                <a:solidFill>
                  <a:schemeClr val="accent6">
                    <a:lumMod val="75000"/>
                  </a:schemeClr>
                </a:solidFill>
                <a:latin typeface="Consolas" pitchFamily="49" charset="0"/>
                <a:cs typeface="Consolas" pitchFamily="49" charset="0"/>
              </a:rPr>
              <a:t>1</a:t>
            </a:r>
          </a:p>
          <a:p>
            <a:endParaRPr lang="pl-PL" sz="1600" b="1" dirty="0">
              <a:solidFill>
                <a:schemeClr val="accent6">
                  <a:lumMod val="75000"/>
                </a:schemeClr>
              </a:solidFill>
              <a:latin typeface="Consolas" pitchFamily="49" charset="0"/>
              <a:cs typeface="Consolas" pitchFamily="49" charset="0"/>
            </a:endParaRPr>
          </a:p>
          <a:p>
            <a:r>
              <a:rPr lang="it-IT" sz="1600" b="1" dirty="0">
                <a:solidFill>
                  <a:schemeClr val="tx1"/>
                </a:solidFill>
                <a:latin typeface="Consolas" pitchFamily="49" charset="0"/>
                <a:cs typeface="Consolas" pitchFamily="49" charset="0"/>
              </a:rPr>
              <a:t>Susjedi cvorova:</a:t>
            </a:r>
          </a:p>
          <a:p>
            <a:r>
              <a:rPr lang="it-IT" sz="1600" b="1" dirty="0">
                <a:solidFill>
                  <a:schemeClr val="tx1"/>
                </a:solidFill>
                <a:latin typeface="Consolas" pitchFamily="49" charset="0"/>
                <a:cs typeface="Consolas" pitchFamily="49" charset="0"/>
              </a:rPr>
              <a:t>  1:  2 3</a:t>
            </a:r>
          </a:p>
          <a:p>
            <a:r>
              <a:rPr lang="it-IT" sz="1600" b="1" dirty="0">
                <a:solidFill>
                  <a:schemeClr val="tx1"/>
                </a:solidFill>
                <a:latin typeface="Consolas" pitchFamily="49" charset="0"/>
                <a:cs typeface="Consolas" pitchFamily="49" charset="0"/>
              </a:rPr>
              <a:t>  2:  3 4</a:t>
            </a:r>
          </a:p>
          <a:p>
            <a:r>
              <a:rPr lang="it-IT" sz="1600" b="1" dirty="0">
                <a:solidFill>
                  <a:schemeClr val="tx1"/>
                </a:solidFill>
                <a:latin typeface="Consolas" pitchFamily="49" charset="0"/>
                <a:cs typeface="Consolas" pitchFamily="49" charset="0"/>
              </a:rPr>
              <a:t>  3:  4</a:t>
            </a:r>
          </a:p>
          <a:p>
            <a:r>
              <a:rPr lang="it-IT" sz="1600" b="1" dirty="0">
                <a:solidFill>
                  <a:schemeClr val="tx1"/>
                </a:solidFill>
                <a:latin typeface="Consolas" pitchFamily="49" charset="0"/>
                <a:cs typeface="Consolas" pitchFamily="49" charset="0"/>
              </a:rPr>
              <a:t>  4:  1</a:t>
            </a:r>
          </a:p>
          <a:p>
            <a:r>
              <a:rPr lang="it-IT" sz="1600" b="1" dirty="0">
                <a:solidFill>
                  <a:schemeClr val="tx1"/>
                </a:solidFill>
                <a:latin typeface="Consolas" pitchFamily="49" charset="0"/>
                <a:cs typeface="Consolas" pitchFamily="49" charset="0"/>
              </a:rPr>
              <a:t>BFS: 1 2 3 4</a:t>
            </a:r>
            <a:endParaRPr lang="pl-PL" sz="1600" b="1" dirty="0">
              <a:solidFill>
                <a:schemeClr val="tx1"/>
              </a:solidFill>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bg/>
                                          </p:spTgt>
                                        </p:tgtEl>
                                        <p:attrNameLst>
                                          <p:attrName>style.visibility</p:attrName>
                                        </p:attrNameLst>
                                      </p:cBhvr>
                                      <p:to>
                                        <p:strVal val="visible"/>
                                      </p:to>
                                    </p:set>
                                    <p:animEffect transition="in" filter="fade">
                                      <p:cBhvr>
                                        <p:cTn id="12" dur="1000"/>
                                        <p:tgtEl>
                                          <p:spTgt spid="9">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wipe(left)">
                                      <p:cBhvr>
                                        <p:cTn id="17" dur="10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wipe(left)">
                                      <p:cBhvr>
                                        <p:cTn id="22" dur="10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wipe(left)">
                                      <p:cBhvr>
                                        <p:cTn id="27" dur="1000"/>
                                        <p:tgtEl>
                                          <p:spTgt spid="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xEl>
                                              <p:pRg st="3" end="3"/>
                                            </p:txEl>
                                          </p:spTgt>
                                        </p:tgtEl>
                                        <p:attrNameLst>
                                          <p:attrName>style.visibility</p:attrName>
                                        </p:attrNameLst>
                                      </p:cBhvr>
                                      <p:to>
                                        <p:strVal val="visible"/>
                                      </p:to>
                                    </p:set>
                                    <p:animEffect transition="in" filter="wipe(left)">
                                      <p:cBhvr>
                                        <p:cTn id="32" dur="1000"/>
                                        <p:tgtEl>
                                          <p:spTgt spid="9">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
                                            <p:txEl>
                                              <p:pRg st="4" end="4"/>
                                            </p:txEl>
                                          </p:spTgt>
                                        </p:tgtEl>
                                        <p:attrNameLst>
                                          <p:attrName>style.visibility</p:attrName>
                                        </p:attrNameLst>
                                      </p:cBhvr>
                                      <p:to>
                                        <p:strVal val="visible"/>
                                      </p:to>
                                    </p:set>
                                    <p:animEffect transition="in" filter="wipe(left)">
                                      <p:cBhvr>
                                        <p:cTn id="37" dur="1000"/>
                                        <p:tgtEl>
                                          <p:spTgt spid="9">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
                                            <p:txEl>
                                              <p:pRg st="5" end="5"/>
                                            </p:txEl>
                                          </p:spTgt>
                                        </p:tgtEl>
                                        <p:attrNameLst>
                                          <p:attrName>style.visibility</p:attrName>
                                        </p:attrNameLst>
                                      </p:cBhvr>
                                      <p:to>
                                        <p:strVal val="visible"/>
                                      </p:to>
                                    </p:set>
                                    <p:animEffect transition="in" filter="wipe(left)">
                                      <p:cBhvr>
                                        <p:cTn id="42" dur="1000"/>
                                        <p:tgtEl>
                                          <p:spTgt spid="9">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
                                            <p:txEl>
                                              <p:pRg st="6" end="6"/>
                                            </p:txEl>
                                          </p:spTgt>
                                        </p:tgtEl>
                                        <p:attrNameLst>
                                          <p:attrName>style.visibility</p:attrName>
                                        </p:attrNameLst>
                                      </p:cBhvr>
                                      <p:to>
                                        <p:strVal val="visible"/>
                                      </p:to>
                                    </p:set>
                                    <p:animEffect transition="in" filter="wipe(left)">
                                      <p:cBhvr>
                                        <p:cTn id="47" dur="1000"/>
                                        <p:tgtEl>
                                          <p:spTgt spid="9">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9">
                                            <p:txEl>
                                              <p:pRg st="7" end="7"/>
                                            </p:txEl>
                                          </p:spTgt>
                                        </p:tgtEl>
                                        <p:attrNameLst>
                                          <p:attrName>style.visibility</p:attrName>
                                        </p:attrNameLst>
                                      </p:cBhvr>
                                      <p:to>
                                        <p:strVal val="visible"/>
                                      </p:to>
                                    </p:set>
                                    <p:animEffect transition="in" filter="wipe(left)">
                                      <p:cBhvr>
                                        <p:cTn id="52" dur="1000"/>
                                        <p:tgtEl>
                                          <p:spTgt spid="9">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9">
                                            <p:txEl>
                                              <p:pRg st="8" end="8"/>
                                            </p:txEl>
                                          </p:spTgt>
                                        </p:tgtEl>
                                        <p:attrNameLst>
                                          <p:attrName>style.visibility</p:attrName>
                                        </p:attrNameLst>
                                      </p:cBhvr>
                                      <p:to>
                                        <p:strVal val="visible"/>
                                      </p:to>
                                    </p:set>
                                    <p:animEffect transition="in" filter="wipe(left)">
                                      <p:cBhvr>
                                        <p:cTn id="57" dur="1000"/>
                                        <p:tgtEl>
                                          <p:spTgt spid="9">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9">
                                            <p:txEl>
                                              <p:pRg st="9" end="9"/>
                                            </p:txEl>
                                          </p:spTgt>
                                        </p:tgtEl>
                                        <p:attrNameLst>
                                          <p:attrName>style.visibility</p:attrName>
                                        </p:attrNameLst>
                                      </p:cBhvr>
                                      <p:to>
                                        <p:strVal val="visible"/>
                                      </p:to>
                                    </p:set>
                                    <p:animEffect transition="in" filter="wipe(left)">
                                      <p:cBhvr>
                                        <p:cTn id="62" dur="1000"/>
                                        <p:tgtEl>
                                          <p:spTgt spid="9">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9">
                                            <p:txEl>
                                              <p:pRg st="10" end="10"/>
                                            </p:txEl>
                                          </p:spTgt>
                                        </p:tgtEl>
                                        <p:attrNameLst>
                                          <p:attrName>style.visibility</p:attrName>
                                        </p:attrNameLst>
                                      </p:cBhvr>
                                      <p:to>
                                        <p:strVal val="visible"/>
                                      </p:to>
                                    </p:set>
                                    <p:animEffect transition="in" filter="wipe(left)">
                                      <p:cBhvr>
                                        <p:cTn id="67" dur="1000"/>
                                        <p:tgtEl>
                                          <p:spTgt spid="9">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9">
                                            <p:txEl>
                                              <p:pRg st="12" end="12"/>
                                            </p:txEl>
                                          </p:spTgt>
                                        </p:tgtEl>
                                        <p:attrNameLst>
                                          <p:attrName>style.visibility</p:attrName>
                                        </p:attrNameLst>
                                      </p:cBhvr>
                                      <p:to>
                                        <p:strVal val="visible"/>
                                      </p:to>
                                    </p:set>
                                    <p:animEffect transition="in" filter="wipe(left)">
                                      <p:cBhvr>
                                        <p:cTn id="72" dur="1000"/>
                                        <p:tgtEl>
                                          <p:spTgt spid="9">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9">
                                            <p:txEl>
                                              <p:pRg st="13" end="13"/>
                                            </p:txEl>
                                          </p:spTgt>
                                        </p:tgtEl>
                                        <p:attrNameLst>
                                          <p:attrName>style.visibility</p:attrName>
                                        </p:attrNameLst>
                                      </p:cBhvr>
                                      <p:to>
                                        <p:strVal val="visible"/>
                                      </p:to>
                                    </p:set>
                                    <p:animEffect transition="in" filter="wipe(left)">
                                      <p:cBhvr>
                                        <p:cTn id="77" dur="1000"/>
                                        <p:tgtEl>
                                          <p:spTgt spid="9">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9">
                                            <p:txEl>
                                              <p:pRg st="14" end="14"/>
                                            </p:txEl>
                                          </p:spTgt>
                                        </p:tgtEl>
                                        <p:attrNameLst>
                                          <p:attrName>style.visibility</p:attrName>
                                        </p:attrNameLst>
                                      </p:cBhvr>
                                      <p:to>
                                        <p:strVal val="visible"/>
                                      </p:to>
                                    </p:set>
                                    <p:animEffect transition="in" filter="wipe(left)">
                                      <p:cBhvr>
                                        <p:cTn id="82" dur="1000"/>
                                        <p:tgtEl>
                                          <p:spTgt spid="9">
                                            <p:txEl>
                                              <p:pRg st="14" end="1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9">
                                            <p:txEl>
                                              <p:pRg st="15" end="15"/>
                                            </p:txEl>
                                          </p:spTgt>
                                        </p:tgtEl>
                                        <p:attrNameLst>
                                          <p:attrName>style.visibility</p:attrName>
                                        </p:attrNameLst>
                                      </p:cBhvr>
                                      <p:to>
                                        <p:strVal val="visible"/>
                                      </p:to>
                                    </p:set>
                                    <p:animEffect transition="in" filter="wipe(left)">
                                      <p:cBhvr>
                                        <p:cTn id="87" dur="1000"/>
                                        <p:tgtEl>
                                          <p:spTgt spid="9">
                                            <p:txEl>
                                              <p:pRg st="15" end="1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9">
                                            <p:txEl>
                                              <p:pRg st="16" end="16"/>
                                            </p:txEl>
                                          </p:spTgt>
                                        </p:tgtEl>
                                        <p:attrNameLst>
                                          <p:attrName>style.visibility</p:attrName>
                                        </p:attrNameLst>
                                      </p:cBhvr>
                                      <p:to>
                                        <p:strVal val="visible"/>
                                      </p:to>
                                    </p:set>
                                    <p:animEffect transition="in" filter="wipe(left)">
                                      <p:cBhvr>
                                        <p:cTn id="92" dur="1000"/>
                                        <p:tgtEl>
                                          <p:spTgt spid="9">
                                            <p:txEl>
                                              <p:pRg st="16" end="16"/>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9">
                                            <p:txEl>
                                              <p:pRg st="17" end="17"/>
                                            </p:txEl>
                                          </p:spTgt>
                                        </p:tgtEl>
                                        <p:attrNameLst>
                                          <p:attrName>style.visibility</p:attrName>
                                        </p:attrNameLst>
                                      </p:cBhvr>
                                      <p:to>
                                        <p:strVal val="visible"/>
                                      </p:to>
                                    </p:set>
                                    <p:animEffect transition="in" filter="wipe(left)">
                                      <p:cBhvr>
                                        <p:cTn id="97" dur="1000"/>
                                        <p:tgtEl>
                                          <p:spTgt spid="9">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allAtOnce"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GRAFOVI</a:t>
            </a:r>
          </a:p>
        </p:txBody>
      </p:sp>
      <p:sp>
        <p:nvSpPr>
          <p:cNvPr id="4" name="Footer Placeholder 3"/>
          <p:cNvSpPr>
            <a:spLocks noGrp="1"/>
          </p:cNvSpPr>
          <p:nvPr>
            <p:ph type="ftr" sz="quarter" idx="11"/>
          </p:nvPr>
        </p:nvSpPr>
        <p:spPr/>
        <p:txBody>
          <a:bodyPr/>
          <a:lstStyle/>
          <a:p>
            <a:r>
              <a:rPr lang="en-US" dirty="0"/>
              <a:t>G</a:t>
            </a:r>
            <a:r>
              <a:rPr lang="sr-Latn-BA" dirty="0"/>
              <a:t>rafovi</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6" name="Text Placeholder 5"/>
          <p:cNvSpPr>
            <a:spLocks noGrp="1"/>
          </p:cNvSpPr>
          <p:nvPr>
            <p:ph type="body" sz="quarter" idx="13"/>
          </p:nvPr>
        </p:nvSpPr>
        <p:spPr/>
        <p:txBody>
          <a:bodyPr/>
          <a:lstStyle/>
          <a:p>
            <a:r>
              <a:rPr lang="en-US" dirty="0"/>
              <a:t>A</a:t>
            </a:r>
            <a:r>
              <a:rPr lang="sr-Latn-BA" dirty="0"/>
              <a:t>1</a:t>
            </a:r>
            <a:r>
              <a:rPr lang="en-US" dirty="0"/>
              <a:t>3</a:t>
            </a:r>
          </a:p>
        </p:txBody>
      </p:sp>
      <p:sp>
        <p:nvSpPr>
          <p:cNvPr id="9" name="Rectangle 8"/>
          <p:cNvSpPr/>
          <p:nvPr/>
        </p:nvSpPr>
        <p:spPr>
          <a:xfrm>
            <a:off x="182880" y="1097280"/>
            <a:ext cx="8778240" cy="4247317"/>
          </a:xfrm>
          <a:prstGeom prst="rect">
            <a:avLst/>
          </a:prstGeom>
        </p:spPr>
        <p:txBody>
          <a:bodyPr wrap="square">
            <a:spAutoFit/>
          </a:bodyPr>
          <a:lstStyle/>
          <a:p>
            <a:r>
              <a:rPr lang="sr-Latn-BA" b="1" dirty="0">
                <a:solidFill>
                  <a:schemeClr val="tx2">
                    <a:lumMod val="75000"/>
                  </a:schemeClr>
                </a:solidFill>
              </a:rPr>
              <a:t>Napisati program </a:t>
            </a:r>
            <a:r>
              <a:rPr lang="en-US" b="1" dirty="0" err="1">
                <a:solidFill>
                  <a:schemeClr val="tx2">
                    <a:lumMod val="75000"/>
                  </a:schemeClr>
                </a:solidFill>
              </a:rPr>
              <a:t>koji</a:t>
            </a:r>
            <a:r>
              <a:rPr lang="en-US" b="1" dirty="0">
                <a:solidFill>
                  <a:schemeClr val="tx2">
                    <a:lumMod val="75000"/>
                  </a:schemeClr>
                </a:solidFill>
              </a:rPr>
              <a:t> </a:t>
            </a:r>
            <a:r>
              <a:rPr lang="sr-Latn-BA" b="1" dirty="0">
                <a:solidFill>
                  <a:schemeClr val="tx2">
                    <a:lumMod val="75000"/>
                  </a:schemeClr>
                </a:solidFill>
              </a:rPr>
              <a:t>iz ulazne tekstualne datoteke čita dimenzije matrice susjednosti, a potom matricu susjednosti</a:t>
            </a:r>
            <a:r>
              <a:rPr lang="en-US" b="1" dirty="0">
                <a:solidFill>
                  <a:schemeClr val="tx2">
                    <a:lumMod val="75000"/>
                  </a:schemeClr>
                </a:solidFill>
              </a:rPr>
              <a:t> </a:t>
            </a:r>
            <a:r>
              <a:rPr lang="sr-Latn-BA" b="1" dirty="0">
                <a:solidFill>
                  <a:schemeClr val="tx2">
                    <a:lumMod val="75000"/>
                  </a:schemeClr>
                </a:solidFill>
              </a:rPr>
              <a:t>težinskog, usmjerenog grafa. Težine su definisane kao podaci sa pokretnim zarezom, pri čemu se garantuje da su težine pozitivne,</a:t>
            </a:r>
            <a:r>
              <a:rPr lang="en-US" b="1" dirty="0">
                <a:solidFill>
                  <a:schemeClr val="tx2">
                    <a:lumMod val="75000"/>
                  </a:schemeClr>
                </a:solidFill>
              </a:rPr>
              <a:t> </a:t>
            </a:r>
            <a:r>
              <a:rPr lang="sr-Latn-BA" b="1" dirty="0">
                <a:solidFill>
                  <a:schemeClr val="tx2">
                    <a:lumMod val="75000"/>
                  </a:schemeClr>
                </a:solidFill>
              </a:rPr>
              <a:t>te da je graf potpuno povezan.</a:t>
            </a:r>
            <a:r>
              <a:rPr lang="en-US" b="1" dirty="0">
                <a:solidFill>
                  <a:schemeClr val="tx2">
                    <a:lumMod val="75000"/>
                  </a:schemeClr>
                </a:solidFill>
              </a:rPr>
              <a:t> </a:t>
            </a:r>
            <a:r>
              <a:rPr lang="sr-Latn-BA" b="1" dirty="0">
                <a:solidFill>
                  <a:schemeClr val="tx2">
                    <a:lumMod val="75000"/>
                  </a:schemeClr>
                </a:solidFill>
              </a:rPr>
              <a:t>Informacioni sadržaj čvora </a:t>
            </a:r>
            <a:r>
              <a:rPr lang="en-US" b="1" dirty="0">
                <a:solidFill>
                  <a:schemeClr val="tx2">
                    <a:lumMod val="75000"/>
                  </a:schemeClr>
                </a:solidFill>
              </a:rPr>
              <a:t>je </a:t>
            </a:r>
            <a:r>
              <a:rPr lang="en-US" b="1" dirty="0" err="1">
                <a:solidFill>
                  <a:schemeClr val="tx2">
                    <a:lumMod val="75000"/>
                  </a:schemeClr>
                </a:solidFill>
              </a:rPr>
              <a:t>proizvoljan</a:t>
            </a:r>
            <a:r>
              <a:rPr lang="en-US" b="1" dirty="0">
                <a:solidFill>
                  <a:schemeClr val="tx2">
                    <a:lumMod val="75000"/>
                  </a:schemeClr>
                </a:solidFill>
              </a:rPr>
              <a:t> </a:t>
            </a:r>
            <a:r>
              <a:rPr lang="en-US" b="1" dirty="0" err="1">
                <a:solidFill>
                  <a:schemeClr val="tx2">
                    <a:lumMod val="75000"/>
                  </a:schemeClr>
                </a:solidFill>
              </a:rPr>
              <a:t>realni</a:t>
            </a:r>
            <a:r>
              <a:rPr lang="en-US" b="1" dirty="0">
                <a:solidFill>
                  <a:schemeClr val="tx2">
                    <a:lumMod val="75000"/>
                  </a:schemeClr>
                </a:solidFill>
              </a:rPr>
              <a:t> </a:t>
            </a:r>
            <a:r>
              <a:rPr lang="en-US" b="1" dirty="0" err="1">
                <a:solidFill>
                  <a:schemeClr val="tx2">
                    <a:lumMod val="75000"/>
                  </a:schemeClr>
                </a:solidFill>
              </a:rPr>
              <a:t>broj</a:t>
            </a:r>
            <a:r>
              <a:rPr lang="en-US" b="1" dirty="0">
                <a:solidFill>
                  <a:schemeClr val="tx2">
                    <a:lumMod val="75000"/>
                  </a:schemeClr>
                </a:solidFill>
              </a:rPr>
              <a:t>. </a:t>
            </a:r>
            <a:r>
              <a:rPr lang="vi-VN" b="1" dirty="0">
                <a:solidFill>
                  <a:schemeClr val="tx2">
                    <a:lumMod val="75000"/>
                  </a:schemeClr>
                </a:solidFill>
                <a:latin typeface="Calibri"/>
              </a:rPr>
              <a:t>Naziv ulazne datoteke kao i indeksi dva čvora unose se kao argumenti komandne linije. Na</a:t>
            </a:r>
            <a:r>
              <a:rPr lang="en-US" b="1" dirty="0">
                <a:solidFill>
                  <a:schemeClr val="tx2">
                    <a:lumMod val="75000"/>
                  </a:schemeClr>
                </a:solidFill>
                <a:latin typeface="Calibri"/>
              </a:rPr>
              <a:t> </a:t>
            </a:r>
            <a:r>
              <a:rPr lang="vi-VN" b="1" dirty="0">
                <a:solidFill>
                  <a:schemeClr val="tx2">
                    <a:lumMod val="75000"/>
                  </a:schemeClr>
                </a:solidFill>
                <a:latin typeface="Calibri"/>
              </a:rPr>
              <a:t>standardni izlaz ispisati</a:t>
            </a:r>
            <a:r>
              <a:rPr lang="en-US" b="1" dirty="0">
                <a:solidFill>
                  <a:schemeClr val="tx2">
                    <a:lumMod val="75000"/>
                  </a:schemeClr>
                </a:solidFill>
                <a:latin typeface="Calibri"/>
              </a:rPr>
              <a:t> </a:t>
            </a:r>
            <a:r>
              <a:rPr lang="en-US" b="1" dirty="0" err="1">
                <a:solidFill>
                  <a:schemeClr val="tx2">
                    <a:lumMod val="75000"/>
                  </a:schemeClr>
                </a:solidFill>
                <a:latin typeface="Calibri"/>
              </a:rPr>
              <a:t>vrijednosti</a:t>
            </a:r>
            <a:r>
              <a:rPr lang="vi-VN" b="1" dirty="0">
                <a:solidFill>
                  <a:schemeClr val="tx2">
                    <a:lumMod val="75000"/>
                  </a:schemeClr>
                </a:solidFill>
                <a:latin typeface="Calibri"/>
              </a:rPr>
              <a:t> funkcij</a:t>
            </a:r>
            <a:r>
              <a:rPr lang="en-US" b="1" dirty="0">
                <a:solidFill>
                  <a:schemeClr val="tx2">
                    <a:lumMod val="75000"/>
                  </a:schemeClr>
                </a:solidFill>
                <a:latin typeface="Calibri"/>
              </a:rPr>
              <a:t>a</a:t>
            </a:r>
            <a:r>
              <a:rPr lang="vi-VN" b="1" dirty="0">
                <a:solidFill>
                  <a:schemeClr val="tx2">
                    <a:lumMod val="75000"/>
                  </a:schemeClr>
                </a:solidFill>
                <a:latin typeface="Calibri"/>
              </a:rPr>
              <a:t> </a:t>
            </a:r>
            <a:r>
              <a:rPr lang="en-US" b="1" dirty="0" err="1">
                <a:solidFill>
                  <a:schemeClr val="tx2">
                    <a:lumMod val="75000"/>
                  </a:schemeClr>
                </a:solidFill>
                <a:latin typeface="Calibri"/>
              </a:rPr>
              <a:t>informacionog</a:t>
            </a:r>
            <a:r>
              <a:rPr lang="en-US" b="1" dirty="0">
                <a:solidFill>
                  <a:schemeClr val="tx2">
                    <a:lumMod val="75000"/>
                  </a:schemeClr>
                </a:solidFill>
                <a:latin typeface="Calibri"/>
              </a:rPr>
              <a:t> </a:t>
            </a:r>
            <a:r>
              <a:rPr lang="en-US" b="1" dirty="0" err="1">
                <a:solidFill>
                  <a:schemeClr val="tx2">
                    <a:lumMod val="75000"/>
                  </a:schemeClr>
                </a:solidFill>
                <a:latin typeface="Calibri"/>
              </a:rPr>
              <a:t>sadr</a:t>
            </a:r>
            <a:r>
              <a:rPr lang="sr-Latn-BA" b="1" dirty="0">
                <a:solidFill>
                  <a:schemeClr val="tx2">
                    <a:lumMod val="75000"/>
                  </a:schemeClr>
                </a:solidFill>
                <a:latin typeface="Calibri"/>
              </a:rPr>
              <a:t>žaja </a:t>
            </a:r>
            <a:r>
              <a:rPr lang="vi-VN" b="1" dirty="0">
                <a:solidFill>
                  <a:schemeClr val="tx2">
                    <a:lumMod val="75000"/>
                  </a:schemeClr>
                </a:solidFill>
                <a:latin typeface="Calibri"/>
              </a:rPr>
              <a:t>čvorova na </a:t>
            </a:r>
            <a:r>
              <a:rPr lang="en-US" b="1" dirty="0">
                <a:solidFill>
                  <a:schemeClr val="tx2">
                    <a:lumMod val="75000"/>
                  </a:schemeClr>
                </a:solidFill>
                <a:latin typeface="Calibri"/>
              </a:rPr>
              <a:t>n</a:t>
            </a:r>
            <a:r>
              <a:rPr lang="vi-VN" b="1" dirty="0">
                <a:solidFill>
                  <a:schemeClr val="tx2">
                    <a:lumMod val="75000"/>
                  </a:schemeClr>
                </a:solidFill>
                <a:latin typeface="Calibri"/>
              </a:rPr>
              <a:t>ajkraćoj putanji između čvorova čiji su indeksi uneseni kao argumenti</a:t>
            </a:r>
            <a:r>
              <a:rPr lang="en-US" b="1" dirty="0">
                <a:solidFill>
                  <a:schemeClr val="tx2">
                    <a:lumMod val="75000"/>
                  </a:schemeClr>
                </a:solidFill>
                <a:latin typeface="Calibri"/>
              </a:rPr>
              <a:t> </a:t>
            </a:r>
            <a:r>
              <a:rPr lang="vi-VN" b="1" dirty="0">
                <a:solidFill>
                  <a:schemeClr val="tx2">
                    <a:lumMod val="75000"/>
                  </a:schemeClr>
                </a:solidFill>
                <a:latin typeface="Calibri"/>
              </a:rPr>
              <a:t>komandne linije. Funkcije koje treba izračunati za svaki čvor su: sin(x), cos(x), x</a:t>
            </a:r>
            <a:r>
              <a:rPr lang="vi-VN" sz="800" b="1" dirty="0">
                <a:solidFill>
                  <a:schemeClr val="tx2">
                    <a:lumMod val="75000"/>
                  </a:schemeClr>
                </a:solidFill>
                <a:latin typeface="Calibri"/>
              </a:rPr>
              <a:t>2</a:t>
            </a:r>
            <a:r>
              <a:rPr lang="vi-VN" b="1" dirty="0">
                <a:solidFill>
                  <a:schemeClr val="tx2">
                    <a:lumMod val="75000"/>
                  </a:schemeClr>
                </a:solidFill>
                <a:latin typeface="Calibri"/>
              </a:rPr>
              <a:t>, </a:t>
            </a:r>
            <a:r>
              <a:rPr lang="vi-VN" b="1" dirty="0">
                <a:solidFill>
                  <a:schemeClr val="tx2">
                    <a:lumMod val="75000"/>
                  </a:schemeClr>
                </a:solidFill>
                <a:latin typeface="Cambria Math"/>
              </a:rPr>
              <a:t>√</a:t>
            </a:r>
            <a:r>
              <a:rPr lang="en-US" b="1" dirty="0">
                <a:solidFill>
                  <a:schemeClr val="tx2">
                    <a:lumMod val="75000"/>
                  </a:schemeClr>
                </a:solidFill>
              </a:rPr>
              <a:t>x</a:t>
            </a:r>
            <a:r>
              <a:rPr lang="en-US" altLang="ko-KR" b="1" dirty="0">
                <a:solidFill>
                  <a:schemeClr val="tx2">
                    <a:lumMod val="75000"/>
                  </a:schemeClr>
                </a:solidFill>
              </a:rPr>
              <a:t>. </a:t>
            </a:r>
            <a:r>
              <a:rPr lang="vi-VN" b="1" dirty="0">
                <a:solidFill>
                  <a:schemeClr val="tx2">
                    <a:lumMod val="75000"/>
                  </a:schemeClr>
                </a:solidFill>
                <a:latin typeface="Calibri"/>
              </a:rPr>
              <a:t>Ispis uraditi tako da se funkcija za</a:t>
            </a:r>
            <a:r>
              <a:rPr lang="en-US" b="1" dirty="0">
                <a:solidFill>
                  <a:schemeClr val="tx2">
                    <a:lumMod val="75000"/>
                  </a:schemeClr>
                </a:solidFill>
                <a:latin typeface="Calibri"/>
              </a:rPr>
              <a:t> </a:t>
            </a:r>
            <a:r>
              <a:rPr lang="vi-VN" b="1" dirty="0">
                <a:solidFill>
                  <a:schemeClr val="tx2">
                    <a:lumMod val="75000"/>
                  </a:schemeClr>
                </a:solidFill>
                <a:latin typeface="Calibri"/>
              </a:rPr>
              <a:t>pronalaženje najkraćeg puta između data dva čvora poziva četiri puta, svaki put sa različitom funkcijom za ispis u argumentu</a:t>
            </a:r>
            <a:r>
              <a:rPr lang="en-US" b="1" dirty="0">
                <a:solidFill>
                  <a:schemeClr val="tx2">
                    <a:lumMod val="75000"/>
                  </a:schemeClr>
                </a:solidFill>
                <a:latin typeface="Calibri"/>
              </a:rPr>
              <a:t> </a:t>
            </a:r>
            <a:r>
              <a:rPr lang="vi-VN" b="1" dirty="0">
                <a:solidFill>
                  <a:schemeClr val="tx2">
                    <a:lumMod val="75000"/>
                  </a:schemeClr>
                </a:solidFill>
                <a:latin typeface="Calibri"/>
              </a:rPr>
              <a:t>(funkcija za pronalaženje najkraćeg puta prihvata funkciju za ispis kao argument).</a:t>
            </a:r>
            <a:endParaRPr lang="en-US" b="1" dirty="0">
              <a:solidFill>
                <a:schemeClr val="tx2">
                  <a:lumMod val="75000"/>
                </a:schemeClr>
              </a:solidFill>
              <a:latin typeface="Calibri"/>
            </a:endParaRPr>
          </a:p>
          <a:p>
            <a:r>
              <a:rPr lang="vi-VN" b="1" dirty="0">
                <a:solidFill>
                  <a:schemeClr val="tx2">
                    <a:lumMod val="75000"/>
                  </a:schemeClr>
                </a:solidFill>
                <a:latin typeface="Calibri"/>
              </a:rPr>
              <a:t>Napomena: za svaku od datih matematičkih funkcija, potrebno je napisati odvojenu funkciju sa prefiksom </a:t>
            </a:r>
            <a:r>
              <a:rPr lang="vi-VN" b="1" dirty="0">
                <a:solidFill>
                  <a:schemeClr val="tx2">
                    <a:lumMod val="75000"/>
                  </a:schemeClr>
                </a:solidFill>
                <a:latin typeface="Consolas"/>
              </a:rPr>
              <a:t>t_ </a:t>
            </a:r>
            <a:r>
              <a:rPr lang="vi-VN" b="1" dirty="0">
                <a:solidFill>
                  <a:schemeClr val="tx2">
                    <a:lumMod val="75000"/>
                  </a:schemeClr>
                </a:solidFill>
                <a:latin typeface="Calibri"/>
              </a:rPr>
              <a:t>(</a:t>
            </a:r>
            <a:r>
              <a:rPr lang="vi-VN" b="1" dirty="0">
                <a:solidFill>
                  <a:schemeClr val="tx2">
                    <a:lumMod val="75000"/>
                  </a:schemeClr>
                </a:solidFill>
                <a:latin typeface="Consolas"/>
              </a:rPr>
              <a:t>t_sin </a:t>
            </a:r>
            <a:r>
              <a:rPr lang="vi-VN" b="1" dirty="0">
                <a:solidFill>
                  <a:schemeClr val="tx2">
                    <a:lumMod val="75000"/>
                  </a:schemeClr>
                </a:solidFill>
                <a:latin typeface="Calibri"/>
              </a:rPr>
              <a:t>za </a:t>
            </a:r>
            <a:r>
              <a:rPr lang="vi-VN" b="1" dirty="0">
                <a:solidFill>
                  <a:schemeClr val="tx2">
                    <a:lumMod val="75000"/>
                  </a:schemeClr>
                </a:solidFill>
                <a:latin typeface="Consolas"/>
              </a:rPr>
              <a:t>sin</a:t>
            </a:r>
            <a:r>
              <a:rPr lang="vi-VN" b="1" dirty="0">
                <a:solidFill>
                  <a:schemeClr val="tx2">
                    <a:lumMod val="75000"/>
                  </a:schemeClr>
                </a:solidFill>
                <a:latin typeface="Calibri"/>
              </a:rPr>
              <a:t>,</a:t>
            </a:r>
            <a:r>
              <a:rPr lang="en-US" b="1" dirty="0">
                <a:solidFill>
                  <a:schemeClr val="tx2">
                    <a:lumMod val="75000"/>
                  </a:schemeClr>
                </a:solidFill>
                <a:latin typeface="Calibri"/>
              </a:rPr>
              <a:t> </a:t>
            </a:r>
            <a:r>
              <a:rPr lang="vi-VN" b="1" dirty="0">
                <a:solidFill>
                  <a:schemeClr val="tx2">
                    <a:lumMod val="75000"/>
                  </a:schemeClr>
                </a:solidFill>
                <a:latin typeface="Consolas"/>
              </a:rPr>
              <a:t>t_cos </a:t>
            </a:r>
            <a:r>
              <a:rPr lang="vi-VN" b="1" dirty="0">
                <a:solidFill>
                  <a:schemeClr val="tx2">
                    <a:lumMod val="75000"/>
                  </a:schemeClr>
                </a:solidFill>
                <a:latin typeface="Calibri"/>
              </a:rPr>
              <a:t>za </a:t>
            </a:r>
            <a:r>
              <a:rPr lang="vi-VN" b="1" dirty="0">
                <a:solidFill>
                  <a:schemeClr val="tx2">
                    <a:lumMod val="75000"/>
                  </a:schemeClr>
                </a:solidFill>
                <a:latin typeface="Consolas"/>
              </a:rPr>
              <a:t>cos</a:t>
            </a:r>
            <a:r>
              <a:rPr lang="vi-VN" b="1" dirty="0">
                <a:solidFill>
                  <a:schemeClr val="tx2">
                    <a:lumMod val="75000"/>
                  </a:schemeClr>
                </a:solidFill>
                <a:latin typeface="Calibri"/>
              </a:rPr>
              <a:t>, </a:t>
            </a:r>
            <a:r>
              <a:rPr lang="vi-VN" b="1" dirty="0">
                <a:solidFill>
                  <a:schemeClr val="tx2">
                    <a:lumMod val="75000"/>
                  </a:schemeClr>
                </a:solidFill>
                <a:latin typeface="Consolas"/>
              </a:rPr>
              <a:t>t_pow2 </a:t>
            </a:r>
            <a:r>
              <a:rPr lang="vi-VN" b="1" dirty="0">
                <a:solidFill>
                  <a:schemeClr val="tx2">
                    <a:lumMod val="75000"/>
                  </a:schemeClr>
                </a:solidFill>
                <a:latin typeface="Calibri"/>
              </a:rPr>
              <a:t>za </a:t>
            </a:r>
            <a:r>
              <a:rPr lang="vi-VN" b="1" dirty="0">
                <a:solidFill>
                  <a:schemeClr val="tx2">
                    <a:lumMod val="75000"/>
                  </a:schemeClr>
                </a:solidFill>
                <a:latin typeface="Consolas"/>
              </a:rPr>
              <a:t>pow </a:t>
            </a:r>
            <a:r>
              <a:rPr lang="vi-VN" b="1" dirty="0">
                <a:solidFill>
                  <a:schemeClr val="tx2">
                    <a:lumMod val="75000"/>
                  </a:schemeClr>
                </a:solidFill>
                <a:latin typeface="Calibri"/>
              </a:rPr>
              <a:t>i </a:t>
            </a:r>
            <a:r>
              <a:rPr lang="vi-VN" b="1" dirty="0">
                <a:solidFill>
                  <a:schemeClr val="tx2">
                    <a:lumMod val="75000"/>
                  </a:schemeClr>
                </a:solidFill>
                <a:latin typeface="Consolas"/>
              </a:rPr>
              <a:t>t_sqrt </a:t>
            </a:r>
            <a:r>
              <a:rPr lang="vi-VN" b="1" dirty="0">
                <a:solidFill>
                  <a:schemeClr val="tx2">
                    <a:lumMod val="75000"/>
                  </a:schemeClr>
                </a:solidFill>
                <a:latin typeface="Calibri"/>
              </a:rPr>
              <a:t>za </a:t>
            </a:r>
            <a:r>
              <a:rPr lang="vi-VN" b="1" dirty="0">
                <a:solidFill>
                  <a:schemeClr val="tx2">
                    <a:lumMod val="75000"/>
                  </a:schemeClr>
                </a:solidFill>
                <a:latin typeface="Consolas"/>
              </a:rPr>
              <a:t>sqrt</a:t>
            </a:r>
            <a:r>
              <a:rPr lang="vi-VN" b="1" dirty="0">
                <a:solidFill>
                  <a:schemeClr val="tx2">
                    <a:lumMod val="75000"/>
                  </a:schemeClr>
                </a:solidFill>
                <a:latin typeface="Calibri"/>
              </a:rPr>
              <a:t>) kako bi funkcije koje se prosljeđuju kao argumenti imale isto zaglavlje. Za</a:t>
            </a:r>
            <a:r>
              <a:rPr lang="en-US" b="1" dirty="0">
                <a:solidFill>
                  <a:schemeClr val="tx2">
                    <a:lumMod val="75000"/>
                  </a:schemeClr>
                </a:solidFill>
                <a:latin typeface="Calibri"/>
              </a:rPr>
              <a:t> </a:t>
            </a:r>
            <a:r>
              <a:rPr lang="vi-VN" b="1" dirty="0">
                <a:solidFill>
                  <a:schemeClr val="tx2">
                    <a:lumMod val="75000"/>
                  </a:schemeClr>
                </a:solidFill>
                <a:latin typeface="Calibri"/>
              </a:rPr>
              <a:t>njihovo pojedinačno realizovanje dozvoljeno je korištenje biblioteke </a:t>
            </a:r>
            <a:r>
              <a:rPr lang="vi-VN" b="1" i="1">
                <a:solidFill>
                  <a:schemeClr val="tx2">
                    <a:lumMod val="75000"/>
                  </a:schemeClr>
                </a:solidFill>
                <a:latin typeface="Calibri"/>
              </a:rPr>
              <a:t>math.h</a:t>
            </a:r>
            <a:r>
              <a:rPr lang="vi-VN" b="1">
                <a:solidFill>
                  <a:schemeClr val="tx2">
                    <a:lumMod val="75000"/>
                  </a:schemeClr>
                </a:solidFill>
                <a:latin typeface="Calibri"/>
              </a:rPr>
              <a:t>.</a:t>
            </a:r>
            <a:endParaRPr lang="sr-Latn-BA" b="1" dirty="0">
              <a:solidFill>
                <a:schemeClr val="tx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9920</TotalTime>
  <Words>4880</Words>
  <Application>Microsoft Office PowerPoint</Application>
  <PresentationFormat>On-screen Show (4:3)</PresentationFormat>
  <Paragraphs>567</Paragraphs>
  <Slides>18</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7" baseType="lpstr">
      <vt:lpstr>Arial</vt:lpstr>
      <vt:lpstr>Calibri</vt:lpstr>
      <vt:lpstr>Calibri Bold</vt:lpstr>
      <vt:lpstr>Cambria Math</vt:lpstr>
      <vt:lpstr>Consolas</vt:lpstr>
      <vt:lpstr>Courier New</vt:lpstr>
      <vt:lpstr>Wingdings</vt:lpstr>
      <vt:lpstr>Office Theme</vt:lpstr>
      <vt:lpstr>Packager Shell Object</vt:lpstr>
      <vt:lpstr>PROGRAMIRANJE II</vt:lpstr>
      <vt:lpstr>GRAFOVI</vt:lpstr>
      <vt:lpstr>GRAFOVI</vt:lpstr>
      <vt:lpstr>GRAFOVI</vt:lpstr>
      <vt:lpstr>GRAFOVI</vt:lpstr>
      <vt:lpstr>GRAFOVI</vt:lpstr>
      <vt:lpstr>GRAFOVI</vt:lpstr>
      <vt:lpstr>GRAFOVI</vt:lpstr>
      <vt:lpstr>GRAFOVI</vt:lpstr>
      <vt:lpstr>GRAFOVI</vt:lpstr>
      <vt:lpstr>GRAFOVI</vt:lpstr>
      <vt:lpstr>GRAFOVI</vt:lpstr>
      <vt:lpstr>GRAFOVI</vt:lpstr>
      <vt:lpstr>GRAFOVI</vt:lpstr>
      <vt:lpstr>GRAFOVI</vt:lpstr>
      <vt:lpstr>GRAFOVI</vt:lpstr>
      <vt:lpstr>ZADACI ZA VJEŽBU</vt:lpstr>
      <vt:lpstr>ZADACI ZA VJEŽBU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PROGRAMIRANJE I (1101)</dc:title>
  <dc:creator>Goran</dc:creator>
  <cp:lastModifiedBy>nikola</cp:lastModifiedBy>
  <cp:revision>1453</cp:revision>
  <dcterms:created xsi:type="dcterms:W3CDTF">2006-08-16T00:00:00Z</dcterms:created>
  <dcterms:modified xsi:type="dcterms:W3CDTF">2023-05-22T13:04:36Z</dcterms:modified>
</cp:coreProperties>
</file>