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5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9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pos="3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 autoAdjust="0"/>
    <p:restoredTop sz="99642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2741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A01 –</a:t>
            </a:r>
            <a:r>
              <a:rPr lang="en-US" dirty="0"/>
              <a:t> </a:t>
            </a:r>
            <a:r>
              <a:rPr lang="en-US" dirty="0" err="1"/>
              <a:t>Brojni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konverzije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4250266"/>
            <a:ext cx="7772400" cy="1921933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 err="1"/>
              <a:t>Dra</a:t>
            </a:r>
            <a:r>
              <a:rPr lang="sr-Latn-RS" b="1" dirty="0"/>
              <a:t>ž</a:t>
            </a:r>
            <a:r>
              <a:rPr lang="en-US" b="1" dirty="0"/>
              <a:t>en Br</a:t>
            </a:r>
            <a:r>
              <a:rPr lang="sr-Latn-RS" b="1" dirty="0"/>
              <a:t>đanin	</a:t>
            </a:r>
            <a:r>
              <a:rPr lang="sr-Latn-RS" dirty="0"/>
              <a:t>(drazen.brdjanin@etf.unibl.</a:t>
            </a:r>
            <a:r>
              <a:rPr lang="en-US" dirty="0"/>
              <a:t>org</a:t>
            </a:r>
            <a:r>
              <a:rPr lang="sr-Latn-RS" dirty="0"/>
              <a:t>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</a:t>
            </a:r>
            <a:r>
              <a:rPr lang="en-US" dirty="0"/>
              <a:t>org</a:t>
            </a:r>
            <a:r>
              <a:rPr lang="sr-Latn-RS" dirty="0"/>
              <a:t>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</a:t>
            </a:r>
            <a:r>
              <a:rPr lang="en-US" dirty="0"/>
              <a:t>org</a:t>
            </a:r>
            <a:r>
              <a:rPr lang="sr-Latn-RS" dirty="0"/>
              <a:t>)</a:t>
            </a:r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RS" b="1" dirty="0"/>
              <a:t>	</a:t>
            </a:r>
            <a:r>
              <a:rPr lang="sr-Latn-RS" dirty="0"/>
              <a:t>(nikola.obradovic@etf.unibl.</a:t>
            </a:r>
            <a:r>
              <a:rPr lang="en-US" dirty="0"/>
              <a:t>org</a:t>
            </a:r>
            <a:r>
              <a:rPr lang="sr-Latn-RS" dirty="0"/>
              <a:t>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Igor Ševo</a:t>
            </a:r>
            <a:r>
              <a:rPr lang="en-US" b="1" i="1" dirty="0"/>
              <a:t>, </a:t>
            </a:r>
            <a:r>
              <a:rPr lang="sr-Latn-RS" b="1" i="1" dirty="0"/>
              <a:t>Aleksandar Keleč</a:t>
            </a:r>
            <a:r>
              <a:rPr lang="sr-Latn-RS" b="1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" y="1874520"/>
            <a:ext cx="3657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157.15625</a:t>
            </a:r>
            <a:r>
              <a:rPr lang="en-US" sz="2200" b="1" baseline="-25000"/>
              <a:t>10</a:t>
            </a:r>
            <a:r>
              <a:rPr lang="sr-Latn-RS" sz="2200" b="1"/>
              <a:t> = ?</a:t>
            </a:r>
            <a:r>
              <a:rPr lang="en-US" sz="2200" b="1" baseline="-25000"/>
              <a:t>16</a:t>
            </a:r>
            <a:endParaRPr lang="en-US" sz="2200" b="1"/>
          </a:p>
        </p:txBody>
      </p:sp>
      <p:sp>
        <p:nvSpPr>
          <p:cNvPr id="8" name="Rectangle 7"/>
          <p:cNvSpPr/>
          <p:nvPr/>
        </p:nvSpPr>
        <p:spPr>
          <a:xfrm>
            <a:off x="914400" y="2514600"/>
            <a:ext cx="118872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157</a:t>
            </a:r>
            <a:r>
              <a:rPr lang="sr-Latn-RS" sz="2200" b="1"/>
              <a:t> </a:t>
            </a:r>
            <a:r>
              <a:rPr lang="en-US" sz="2200" b="1"/>
              <a:t>: 16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680" y="2926080"/>
            <a:ext cx="1371600" cy="769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371600" algn="r"/>
              </a:tabLst>
            </a:pPr>
            <a:r>
              <a:rPr lang="en-US" sz="2200" b="1"/>
              <a:t>	9	13(D)</a:t>
            </a:r>
          </a:p>
          <a:p>
            <a:pPr>
              <a:tabLst>
                <a:tab pos="571500" algn="r"/>
                <a:tab pos="1371600" algn="r"/>
              </a:tabLst>
            </a:pPr>
            <a:r>
              <a:rPr lang="en-US" sz="2200" b="1"/>
              <a:t>	0	9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914400" y="2926080"/>
            <a:ext cx="1280160" cy="711926"/>
            <a:chOff x="994956" y="2640874"/>
            <a:chExt cx="1280160" cy="71192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94956" y="2643052"/>
              <a:ext cx="12801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39389" y="2640874"/>
              <a:ext cx="6531" cy="7119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ight Arrow 18"/>
          <p:cNvSpPr/>
          <p:nvPr/>
        </p:nvSpPr>
        <p:spPr>
          <a:xfrm rot="16200000">
            <a:off x="2286000" y="3074670"/>
            <a:ext cx="66294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" y="3931920"/>
            <a:ext cx="179832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157</a:t>
            </a:r>
            <a:r>
              <a:rPr lang="en-U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9D</a:t>
            </a:r>
            <a:r>
              <a:rPr lang="en-US" sz="2200" b="1" baseline="-25000"/>
              <a:t>16</a:t>
            </a:r>
            <a:r>
              <a:rPr lang="en-US" sz="2200" b="1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29000" y="2514600"/>
            <a:ext cx="173736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0.15625</a:t>
            </a:r>
            <a:r>
              <a:rPr lang="sr-Latn-RS" sz="2200" b="1"/>
              <a:t> </a:t>
            </a:r>
            <a:r>
              <a:rPr lang="en-US" sz="2200" b="1"/>
              <a:t>*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4720" y="2926080"/>
            <a:ext cx="1295400" cy="14465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201738" algn="r"/>
              </a:tabLst>
            </a:pPr>
            <a:r>
              <a:rPr lang="en-US" sz="2200" b="1"/>
              <a:t>	2.5	2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0.5</a:t>
            </a:r>
          </a:p>
          <a:p>
            <a:pPr>
              <a:tabLst>
                <a:tab pos="571500" algn="r"/>
                <a:tab pos="1201738" algn="r"/>
              </a:tabLst>
            </a:pPr>
            <a:r>
              <a:rPr lang="en-US" sz="2200" b="1"/>
              <a:t>	8.0	8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0.0</a:t>
            </a:r>
          </a:p>
        </p:txBody>
      </p:sp>
      <p:grpSp>
        <p:nvGrpSpPr>
          <p:cNvPr id="10" name="Group 24"/>
          <p:cNvGrpSpPr/>
          <p:nvPr/>
        </p:nvGrpSpPr>
        <p:grpSpPr>
          <a:xfrm>
            <a:off x="3520440" y="2926080"/>
            <a:ext cx="1554480" cy="1371600"/>
            <a:chOff x="994956" y="2640874"/>
            <a:chExt cx="1554480" cy="13716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94956" y="2643052"/>
              <a:ext cx="1554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09517" y="2640874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 rot="5400000">
            <a:off x="4720590" y="3417570"/>
            <a:ext cx="134874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20440" y="3643745"/>
            <a:ext cx="1280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20440" y="4315690"/>
            <a:ext cx="1280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8600" y="1280160"/>
            <a:ext cx="7696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heksadecimalni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brojni sistem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3337560" y="5486400"/>
            <a:ext cx="292608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157.15625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9D.28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37560" y="4572000"/>
            <a:ext cx="22860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0.15625</a:t>
            </a:r>
            <a:r>
              <a:rPr lang="en-U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0.28</a:t>
            </a:r>
            <a:r>
              <a:rPr lang="en-US" sz="2200" b="1" baseline="-25000"/>
              <a:t>16</a:t>
            </a:r>
            <a:endParaRPr 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 animBg="1"/>
      <p:bldP spid="20" grpId="0"/>
      <p:bldP spid="23" grpId="0"/>
      <p:bldP spid="28" grpId="0" animBg="1"/>
      <p:bldP spid="53" grpId="0"/>
      <p:bldP spid="43" grpId="0" animBg="1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" y="1280160"/>
            <a:ext cx="7696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binarnog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druge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1520" y="1874520"/>
            <a:ext cx="402336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1. na</a:t>
            </a:r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čin: INDIREKTNA KONVERZIJA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400" y="3429000"/>
            <a:ext cx="1600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1101</a:t>
            </a:r>
            <a:r>
              <a:rPr lang="sr-Latn-RS" sz="2200" b="1" baseline="-25000"/>
              <a:t>2</a:t>
            </a:r>
            <a:r>
              <a:rPr lang="sr-Latn-RS" sz="2200" b="1"/>
              <a:t> = ?</a:t>
            </a:r>
            <a:r>
              <a:rPr lang="sr-Latn-RS" sz="2200" b="1" baseline="-25000"/>
              <a:t>8</a:t>
            </a:r>
            <a:endParaRPr lang="en-US" sz="2200" b="1"/>
          </a:p>
        </p:txBody>
      </p:sp>
      <p:sp>
        <p:nvSpPr>
          <p:cNvPr id="42" name="Rectangle 41"/>
          <p:cNvSpPr/>
          <p:nvPr/>
        </p:nvSpPr>
        <p:spPr>
          <a:xfrm>
            <a:off x="914400" y="4114800"/>
            <a:ext cx="1600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1101</a:t>
            </a:r>
            <a:r>
              <a:rPr lang="sr-Latn-RS" sz="2200" b="1" baseline="-25000"/>
              <a:t>2</a:t>
            </a:r>
            <a:r>
              <a:rPr lang="sr-Latn-RS" sz="2200" b="1"/>
              <a:t> = ?</a:t>
            </a:r>
            <a:r>
              <a:rPr lang="en-US" sz="2200" b="1" baseline="-25000"/>
              <a:t>10</a:t>
            </a:r>
            <a:r>
              <a:rPr lang="sr-Latn-RS" sz="2200" b="1"/>
              <a:t> </a:t>
            </a:r>
            <a:endParaRPr lang="en-US" sz="2200" b="1"/>
          </a:p>
        </p:txBody>
      </p:sp>
      <p:grpSp>
        <p:nvGrpSpPr>
          <p:cNvPr id="71" name="Group 70"/>
          <p:cNvGrpSpPr/>
          <p:nvPr/>
        </p:nvGrpSpPr>
        <p:grpSpPr>
          <a:xfrm>
            <a:off x="996696" y="4069080"/>
            <a:ext cx="569845" cy="91440"/>
            <a:chOff x="854102" y="4191000"/>
            <a:chExt cx="569845" cy="274320"/>
          </a:xfrm>
        </p:grpSpPr>
        <p:sp>
          <p:nvSpPr>
            <p:cNvPr id="44" name="Rectangle 43"/>
            <p:cNvSpPr/>
            <p:nvPr/>
          </p:nvSpPr>
          <p:spPr>
            <a:xfrm>
              <a:off x="854102" y="41910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3250" y="41910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32398" y="41910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71547" y="41910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56232" y="4114800"/>
            <a:ext cx="6825343" cy="4572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 · 2</a:t>
            </a:r>
            <a:r>
              <a:rPr lang="sr-Latn-RS" sz="2200" b="1" baseline="30000"/>
              <a:t>3</a:t>
            </a:r>
            <a:r>
              <a:rPr lang="sr-Latn-RS" sz="2200" b="1"/>
              <a:t> + 1 · 2</a:t>
            </a:r>
            <a:r>
              <a:rPr lang="sr-Latn-RS" sz="2200" b="1" baseline="30000"/>
              <a:t>2</a:t>
            </a:r>
            <a:r>
              <a:rPr lang="sr-Latn-RS" sz="2200" b="1"/>
              <a:t> + 0 · 2</a:t>
            </a:r>
            <a:r>
              <a:rPr lang="sr-Latn-RS" sz="2200" b="1" baseline="30000"/>
              <a:t>1</a:t>
            </a:r>
            <a:r>
              <a:rPr lang="sr-Latn-RS" sz="2200" b="1"/>
              <a:t> + 1 · 2</a:t>
            </a:r>
            <a:r>
              <a:rPr lang="sr-Latn-RS" sz="2200" b="1" baseline="30000"/>
              <a:t>0</a:t>
            </a:r>
            <a:r>
              <a:rPr lang="sr-Latn-RS" sz="2200" b="1"/>
              <a:t> = 8</a:t>
            </a:r>
            <a:r>
              <a:rPr lang="en-US" sz="2200" b="1"/>
              <a:t> </a:t>
            </a:r>
            <a:r>
              <a:rPr lang="sr-Latn-RS" sz="2200" b="1"/>
              <a:t>+ 4</a:t>
            </a:r>
            <a:r>
              <a:rPr lang="en-US" sz="2200" b="1"/>
              <a:t> </a:t>
            </a:r>
            <a:r>
              <a:rPr lang="sr-Latn-RS" sz="2200" b="1"/>
              <a:t>+ 1 =</a:t>
            </a:r>
            <a:r>
              <a:rPr lang="sr-Latn-RS" sz="2200" b="1">
                <a:solidFill>
                  <a:schemeClr val="tx1"/>
                </a:solidFill>
              </a:rPr>
              <a:t> 13</a:t>
            </a:r>
            <a:r>
              <a:rPr lang="en-US" sz="2200" b="1" baseline="-25000">
                <a:solidFill>
                  <a:schemeClr val="tx1"/>
                </a:solidFill>
              </a:rPr>
              <a:t>10</a:t>
            </a:r>
            <a:r>
              <a:rPr lang="en-US" sz="2200" b="1">
                <a:solidFill>
                  <a:schemeClr val="tx1"/>
                </a:solidFill>
              </a:rPr>
              <a:t>  </a:t>
            </a:r>
            <a:endParaRPr lang="sr-Latn-RS" sz="2200" b="1"/>
          </a:p>
        </p:txBody>
      </p:sp>
      <p:sp>
        <p:nvSpPr>
          <p:cNvPr id="59" name="Rectangle 58"/>
          <p:cNvSpPr/>
          <p:nvPr/>
        </p:nvSpPr>
        <p:spPr>
          <a:xfrm>
            <a:off x="1163279" y="4663440"/>
            <a:ext cx="1066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sr-Latn-RS" sz="2200" b="1"/>
              <a:t>13 </a:t>
            </a:r>
            <a:r>
              <a:rPr lang="en-US" sz="2200" b="1"/>
              <a:t>: 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1560" y="5074920"/>
            <a:ext cx="1295400" cy="769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</a:t>
            </a:r>
            <a:r>
              <a:rPr lang="sr-Latn-RS" sz="2200" b="1"/>
              <a:t>1</a:t>
            </a:r>
            <a:r>
              <a:rPr lang="en-US" sz="2200" b="1"/>
              <a:t>	</a:t>
            </a:r>
            <a:r>
              <a:rPr lang="sr-Latn-RS" sz="2200" b="1"/>
              <a:t>5</a:t>
            </a:r>
            <a:endParaRPr lang="en-US" sz="2200" b="1"/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</a:t>
            </a:r>
            <a:r>
              <a:rPr lang="sr-Latn-RS" sz="2200" b="1"/>
              <a:t>0</a:t>
            </a:r>
            <a:r>
              <a:rPr lang="en-US" sz="2200" b="1"/>
              <a:t>	</a:t>
            </a:r>
            <a:r>
              <a:rPr lang="sr-Latn-RS" sz="2200" b="1"/>
              <a:t>1</a:t>
            </a:r>
            <a:endParaRPr lang="en-US" sz="2200" b="1"/>
          </a:p>
        </p:txBody>
      </p:sp>
      <p:grpSp>
        <p:nvGrpSpPr>
          <p:cNvPr id="61" name="Group 20"/>
          <p:cNvGrpSpPr/>
          <p:nvPr/>
        </p:nvGrpSpPr>
        <p:grpSpPr>
          <a:xfrm>
            <a:off x="1097280" y="5074920"/>
            <a:ext cx="1097280" cy="731520"/>
            <a:chOff x="994956" y="2640874"/>
            <a:chExt cx="1097280" cy="7315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639389" y="2640874"/>
              <a:ext cx="0" cy="7315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Arrow 63"/>
          <p:cNvSpPr/>
          <p:nvPr/>
        </p:nvSpPr>
        <p:spPr>
          <a:xfrm rot="16200000">
            <a:off x="2225730" y="5208386"/>
            <a:ext cx="63731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73552" y="5321300"/>
            <a:ext cx="1600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13</a:t>
            </a:r>
            <a:r>
              <a:rPr lang="sr-Latn-RS" sz="2200" b="1" baseline="-25000"/>
              <a:t>10</a:t>
            </a:r>
            <a:r>
              <a:rPr lang="sr-Latn-RS" sz="2200" b="1"/>
              <a:t> = 15</a:t>
            </a:r>
            <a:r>
              <a:rPr lang="sr-Latn-RS" sz="2200" b="1" baseline="-25000"/>
              <a:t>8</a:t>
            </a:r>
            <a:endParaRPr lang="en-US" sz="2200" b="1"/>
          </a:p>
        </p:txBody>
      </p:sp>
      <p:sp>
        <p:nvSpPr>
          <p:cNvPr id="69" name="Flowchart: Alternate Process 68"/>
          <p:cNvSpPr/>
          <p:nvPr/>
        </p:nvSpPr>
        <p:spPr>
          <a:xfrm>
            <a:off x="5669280" y="5321300"/>
            <a:ext cx="16002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</a:t>
            </a:r>
            <a:r>
              <a:rPr lang="sr-Latn-R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15</a:t>
            </a:r>
            <a:r>
              <a:rPr lang="sr-Latn-R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90850" y="2410690"/>
            <a:ext cx="7498080" cy="609600"/>
            <a:chOff x="731520" y="2438400"/>
            <a:chExt cx="7498080" cy="609600"/>
          </a:xfrm>
        </p:grpSpPr>
        <p:sp>
          <p:nvSpPr>
            <p:cNvPr id="29" name="Flowchart: Alternate Process 28"/>
            <p:cNvSpPr/>
            <p:nvPr/>
          </p:nvSpPr>
          <p:spPr>
            <a:xfrm>
              <a:off x="731520" y="2438400"/>
              <a:ext cx="128016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BINARNI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Flowchart: Alternate Process 30"/>
            <p:cNvSpPr/>
            <p:nvPr/>
          </p:nvSpPr>
          <p:spPr>
            <a:xfrm>
              <a:off x="3063240" y="2438400"/>
              <a:ext cx="128016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DEKADNI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Flowchart: Alternate Process 32"/>
            <p:cNvSpPr/>
            <p:nvPr/>
          </p:nvSpPr>
          <p:spPr>
            <a:xfrm>
              <a:off x="5394960" y="2438400"/>
              <a:ext cx="283464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ŽELJENI BROJNI SISTEM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2125980" y="2468880"/>
              <a:ext cx="822960" cy="548640"/>
            </a:xfrm>
            <a:prstGeom prst="rightArrow">
              <a:avLst>
                <a:gd name="adj1" fmla="val 3961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457700" y="2468880"/>
              <a:ext cx="822960" cy="548640"/>
            </a:xfrm>
            <a:prstGeom prst="rightArrow">
              <a:avLst>
                <a:gd name="adj1" fmla="val 3961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5" grpId="0"/>
      <p:bldP spid="41" grpId="0"/>
      <p:bldP spid="42" grpId="0"/>
      <p:bldP spid="48" grpId="0" animBg="1"/>
      <p:bldP spid="59" grpId="0"/>
      <p:bldP spid="64" grpId="0" animBg="1"/>
      <p:bldP spid="67" grpId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" y="1280160"/>
            <a:ext cx="7696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binarnog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druge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1520" y="1874520"/>
            <a:ext cx="480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2. na</a:t>
            </a:r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čin: DIREKTNA KONVERZIJA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 U OKTALNI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83920" y="2476500"/>
          <a:ext cx="201168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OCT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BCO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810001" y="2743200"/>
            <a:ext cx="1600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</a:t>
            </a:r>
            <a:r>
              <a:rPr lang="en-US" sz="2200" b="1"/>
              <a:t>1101</a:t>
            </a:r>
            <a:r>
              <a:rPr lang="sr-Latn-RS" sz="2200" b="1" baseline="-25000"/>
              <a:t>2</a:t>
            </a:r>
            <a:r>
              <a:rPr lang="sr-Latn-RS" sz="2200" b="1"/>
              <a:t> = ?</a:t>
            </a:r>
            <a:r>
              <a:rPr lang="sr-Latn-RS" sz="2200" b="1" baseline="-25000"/>
              <a:t>8</a:t>
            </a:r>
            <a:endParaRPr lang="en-US" sz="2200" b="1"/>
          </a:p>
        </p:txBody>
      </p:sp>
      <p:sp>
        <p:nvSpPr>
          <p:cNvPr id="39" name="Rectangle 38"/>
          <p:cNvSpPr/>
          <p:nvPr/>
        </p:nvSpPr>
        <p:spPr>
          <a:xfrm>
            <a:off x="3955475" y="3429000"/>
            <a:ext cx="1759525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  </a:t>
            </a:r>
            <a:r>
              <a:rPr lang="sr-Latn-RS" sz="2200" b="1"/>
              <a:t>1</a:t>
            </a:r>
            <a:r>
              <a:rPr lang="en-US" sz="2200" b="1"/>
              <a:t>  1  1  0  1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629275" y="34290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52501" y="34290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77033" y="34290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143095" y="399703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4981482" y="399703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5" name="Flowchart: Alternate Process 54"/>
          <p:cNvSpPr/>
          <p:nvPr/>
        </p:nvSpPr>
        <p:spPr>
          <a:xfrm>
            <a:off x="3810001" y="5105400"/>
            <a:ext cx="18288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sr-Latn-R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r>
              <a:rPr lang="sr-Latn-R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5" grpId="0"/>
      <p:bldP spid="38" grpId="0"/>
      <p:bldP spid="39" grpId="0"/>
      <p:bldP spid="52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" y="1280160"/>
            <a:ext cx="7696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binarnog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druge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1520" y="1874520"/>
            <a:ext cx="5791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2. na</a:t>
            </a:r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čin: DIREKTNA KONVERZIJA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 U HEKSADECIMALNI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17423" y="2500745"/>
          <a:ext cx="83027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HEX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BCH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914400" y="3657600"/>
            <a:ext cx="3200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</a:t>
            </a:r>
            <a:r>
              <a:rPr lang="en-US" sz="2200" b="1"/>
              <a:t>1010110011.01011</a:t>
            </a:r>
            <a:r>
              <a:rPr lang="sr-Latn-RS" sz="2200" b="1" baseline="-25000"/>
              <a:t>2</a:t>
            </a:r>
            <a:r>
              <a:rPr lang="sr-Latn-RS" sz="2200" b="1"/>
              <a:t> = ?</a:t>
            </a:r>
            <a:r>
              <a:rPr lang="en-US" sz="2200" b="1" baseline="-25000"/>
              <a:t>16</a:t>
            </a:r>
            <a:endParaRPr lang="en-US" sz="2200" b="1"/>
          </a:p>
        </p:txBody>
      </p:sp>
      <p:sp>
        <p:nvSpPr>
          <p:cNvPr id="23" name="Rectangle 22"/>
          <p:cNvSpPr/>
          <p:nvPr/>
        </p:nvSpPr>
        <p:spPr>
          <a:xfrm>
            <a:off x="1071750" y="4267200"/>
            <a:ext cx="563385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  </a:t>
            </a:r>
            <a:r>
              <a:rPr lang="sr-Latn-RS" sz="2200" b="1"/>
              <a:t>1</a:t>
            </a:r>
            <a:r>
              <a:rPr lang="en-US" sz="2200" b="1"/>
              <a:t>  1  0  1  0  1  1  0  0  1  1  .  0  1  0  1  1  0  0  0</a:t>
            </a:r>
          </a:p>
        </p:txBody>
      </p:sp>
      <p:sp>
        <p:nvSpPr>
          <p:cNvPr id="44" name="Oval 43"/>
          <p:cNvSpPr/>
          <p:nvPr/>
        </p:nvSpPr>
        <p:spPr>
          <a:xfrm>
            <a:off x="5886450" y="484441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5" name="Oval 44"/>
          <p:cNvSpPr/>
          <p:nvPr/>
        </p:nvSpPr>
        <p:spPr>
          <a:xfrm>
            <a:off x="4819650" y="484441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6" name="Oval 45"/>
          <p:cNvSpPr/>
          <p:nvPr/>
        </p:nvSpPr>
        <p:spPr>
          <a:xfrm>
            <a:off x="3546475" y="484441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2473325" y="484441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1400175" y="484441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56" name="Flowchart: Alternate Process 55"/>
          <p:cNvSpPr/>
          <p:nvPr/>
        </p:nvSpPr>
        <p:spPr>
          <a:xfrm>
            <a:off x="914400" y="5694895"/>
            <a:ext cx="393192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1010110011.01011</a:t>
            </a:r>
            <a:r>
              <a:rPr lang="sr-Latn-R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6B3.58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295650" y="42672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88000" y="42672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27834" y="42672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160017" y="42672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92200" y="42672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78653" y="42672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5" grpId="0"/>
      <p:bldP spid="22" grpId="0"/>
      <p:bldP spid="23" grpId="0"/>
      <p:bldP spid="44" grpId="0" animBg="1"/>
      <p:bldP spid="45" grpId="0" animBg="1"/>
      <p:bldP spid="46" grpId="0" animBg="1"/>
      <p:bldP spid="47" grpId="0" animBg="1"/>
      <p:bldP spid="48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" y="1280160"/>
            <a:ext cx="7696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oktalnog</a:t>
            </a: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520" y="1735970"/>
            <a:ext cx="1600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257.14</a:t>
            </a:r>
            <a:r>
              <a:rPr lang="en-US" sz="2200" b="1" baseline="-25000"/>
              <a:t>8</a:t>
            </a:r>
            <a:r>
              <a:rPr lang="sr-Latn-RS" sz="2200" b="1"/>
              <a:t> = ?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52" name="Oval 51"/>
          <p:cNvSpPr/>
          <p:nvPr/>
        </p:nvSpPr>
        <p:spPr>
          <a:xfrm>
            <a:off x="888772" y="23760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1654234" y="23760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5" name="Flowchart: Alternate Process 54"/>
          <p:cNvSpPr/>
          <p:nvPr/>
        </p:nvSpPr>
        <p:spPr>
          <a:xfrm>
            <a:off x="5562600" y="2985650"/>
            <a:ext cx="329184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257.14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10101111.0011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19697" y="23760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332" y="2985650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</a:t>
            </a:r>
            <a:r>
              <a:rPr lang="sr-Latn-RS" sz="2200" b="1"/>
              <a:t>1</a:t>
            </a:r>
            <a:r>
              <a:rPr lang="en-US" sz="2200" b="1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28257" y="2985650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111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62794" y="2985650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101</a:t>
            </a:r>
          </a:p>
        </p:txBody>
      </p:sp>
      <p:sp>
        <p:nvSpPr>
          <p:cNvPr id="23" name="Oval 22"/>
          <p:cNvSpPr/>
          <p:nvPr/>
        </p:nvSpPr>
        <p:spPr>
          <a:xfrm>
            <a:off x="3562697" y="23760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4328160" y="237605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3128357" y="2650370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6720" y="2985650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71257" y="2985650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553690"/>
            <a:ext cx="8534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heksadecimalnog</a:t>
            </a: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8924" y="4107870"/>
            <a:ext cx="2396143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6F1.7A</a:t>
            </a:r>
            <a:r>
              <a:rPr lang="en-US" sz="2200" b="1" baseline="-25000"/>
              <a:t>16</a:t>
            </a:r>
            <a:r>
              <a:rPr lang="sr-Latn-RS" sz="2200" b="1"/>
              <a:t> = ?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31" name="Oval 30"/>
          <p:cNvSpPr/>
          <p:nvPr/>
        </p:nvSpPr>
        <p:spPr>
          <a:xfrm>
            <a:off x="895000" y="472440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1660462" y="472440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817415" y="5867400"/>
            <a:ext cx="420624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6F1.7A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11011110001.0111101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2425925" y="472440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7360" y="5334000"/>
            <a:ext cx="7924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01</a:t>
            </a:r>
            <a:r>
              <a:rPr lang="sr-Latn-RS" sz="2200" b="1"/>
              <a:t>1</a:t>
            </a:r>
            <a:r>
              <a:rPr lang="en-US" sz="2200" b="1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58285" y="5334000"/>
            <a:ext cx="7924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0001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92822" y="5334000"/>
            <a:ext cx="7924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1111</a:t>
            </a:r>
          </a:p>
        </p:txBody>
      </p:sp>
      <p:sp>
        <p:nvSpPr>
          <p:cNvPr id="39" name="Oval 38"/>
          <p:cNvSpPr/>
          <p:nvPr/>
        </p:nvSpPr>
        <p:spPr>
          <a:xfrm>
            <a:off x="3568925" y="472440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40" name="Oval 39"/>
          <p:cNvSpPr/>
          <p:nvPr/>
        </p:nvSpPr>
        <p:spPr>
          <a:xfrm>
            <a:off x="4334388" y="472440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3134585" y="4998720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66748" y="5334000"/>
            <a:ext cx="7924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1010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01285" y="5334000"/>
            <a:ext cx="7924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8" grpId="0"/>
      <p:bldP spid="52" grpId="0" animBg="1"/>
      <p:bldP spid="54" grpId="0" animBg="1"/>
      <p:bldP spid="55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6" grpId="0" animBg="1"/>
      <p:bldP spid="27" grpId="0"/>
      <p:bldP spid="28" grpId="0"/>
      <p:bldP spid="25" grpId="0"/>
      <p:bldP spid="29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" y="1280160"/>
            <a:ext cx="861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oktalnog</a:t>
            </a: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heksadecimalni</a:t>
            </a: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1737360"/>
            <a:ext cx="1828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156.34</a:t>
            </a:r>
            <a:r>
              <a:rPr lang="en-US" sz="2200" b="1" baseline="-25000"/>
              <a:t>8</a:t>
            </a:r>
            <a:r>
              <a:rPr lang="sr-Latn-RS" sz="2200" b="1"/>
              <a:t> = ?</a:t>
            </a:r>
            <a:r>
              <a:rPr lang="en-US" sz="2200" b="1" baseline="-25000"/>
              <a:t>16</a:t>
            </a:r>
            <a:endParaRPr lang="en-US" sz="2200" b="1"/>
          </a:p>
        </p:txBody>
      </p:sp>
      <p:sp>
        <p:nvSpPr>
          <p:cNvPr id="30" name="Oval 29"/>
          <p:cNvSpPr/>
          <p:nvPr/>
        </p:nvSpPr>
        <p:spPr>
          <a:xfrm>
            <a:off x="465515" y="23621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230977" y="23621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5604162" y="3290459"/>
            <a:ext cx="20574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156.34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6E.7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96440" y="23621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4075" y="2971799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05000" y="2971799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39537" y="2971799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101</a:t>
            </a:r>
          </a:p>
        </p:txBody>
      </p:sp>
      <p:sp>
        <p:nvSpPr>
          <p:cNvPr id="37" name="Oval 36"/>
          <p:cNvSpPr/>
          <p:nvPr/>
        </p:nvSpPr>
        <p:spPr>
          <a:xfrm>
            <a:off x="3139440" y="23621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3904903" y="23621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2705100" y="2636519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13463" y="2971799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48000" y="2971799"/>
            <a:ext cx="640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011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80000" y="2036625"/>
            <a:ext cx="3581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 1  1  0  1  1  1  0  .  0  1  1  1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7043880" y="20366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966690" y="20366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366990" y="20366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89500" y="20366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199495" y="26462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60" name="Oval 59"/>
          <p:cNvSpPr/>
          <p:nvPr/>
        </p:nvSpPr>
        <p:spPr>
          <a:xfrm>
            <a:off x="6276685" y="26462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61" name="Oval 60"/>
          <p:cNvSpPr/>
          <p:nvPr/>
        </p:nvSpPr>
        <p:spPr>
          <a:xfrm>
            <a:off x="7558187" y="26462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" y="3749040"/>
            <a:ext cx="8534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iz</a:t>
            </a:r>
            <a:r>
              <a:rPr lang="en-US" sz="2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heksadecimalnog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brojnog sistema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oktalni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7200" y="4206240"/>
            <a:ext cx="1821875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1A9.D8</a:t>
            </a:r>
            <a:r>
              <a:rPr lang="en-US" sz="2200" b="1" baseline="-25000"/>
              <a:t>16</a:t>
            </a:r>
            <a:r>
              <a:rPr lang="sr-Latn-RS" sz="2200" b="1"/>
              <a:t> = ?</a:t>
            </a:r>
            <a:r>
              <a:rPr lang="en-US" sz="2200" b="1" baseline="-25000"/>
              <a:t>8</a:t>
            </a:r>
            <a:endParaRPr lang="en-US" sz="2200" b="1"/>
          </a:p>
        </p:txBody>
      </p:sp>
      <p:sp>
        <p:nvSpPr>
          <p:cNvPr id="86" name="Oval 85"/>
          <p:cNvSpPr/>
          <p:nvPr/>
        </p:nvSpPr>
        <p:spPr>
          <a:xfrm>
            <a:off x="472440" y="48005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7" name="Oval 86"/>
          <p:cNvSpPr/>
          <p:nvPr/>
        </p:nvSpPr>
        <p:spPr>
          <a:xfrm>
            <a:off x="1237902" y="48005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8" name="Flowchart: Alternate Process 87"/>
          <p:cNvSpPr/>
          <p:nvPr/>
        </p:nvSpPr>
        <p:spPr>
          <a:xfrm>
            <a:off x="5700565" y="5728859"/>
            <a:ext cx="2583876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1A9.D8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651.66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2003365" y="48005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69468" y="5410199"/>
            <a:ext cx="86314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0001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00393" y="5410199"/>
            <a:ext cx="86314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1001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34930" y="5410199"/>
            <a:ext cx="86314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1010</a:t>
            </a:r>
          </a:p>
        </p:txBody>
      </p:sp>
      <p:sp>
        <p:nvSpPr>
          <p:cNvPr id="93" name="Oval 92"/>
          <p:cNvSpPr/>
          <p:nvPr/>
        </p:nvSpPr>
        <p:spPr>
          <a:xfrm>
            <a:off x="3146365" y="48005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94" name="Oval 93"/>
          <p:cNvSpPr/>
          <p:nvPr/>
        </p:nvSpPr>
        <p:spPr>
          <a:xfrm>
            <a:off x="3911828" y="4800599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95" name="Oval 94"/>
          <p:cNvSpPr/>
          <p:nvPr/>
        </p:nvSpPr>
        <p:spPr>
          <a:xfrm>
            <a:off x="2712025" y="5074919"/>
            <a:ext cx="182880" cy="1828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08856" y="5410199"/>
            <a:ext cx="86314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1000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43393" y="5410199"/>
            <a:ext cx="863144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1101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52549" y="4475025"/>
            <a:ext cx="4158675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1  1  0  1  0  1  0  0  1  .  1  1  0  1  1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6480460" y="44750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681515" y="44750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79405" y="44750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82570" y="44750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5852388" y="50846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05" name="Oval 104"/>
          <p:cNvSpPr/>
          <p:nvPr/>
        </p:nvSpPr>
        <p:spPr>
          <a:xfrm>
            <a:off x="7665751" y="50846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8304645" y="44750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053443" y="50846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08" name="Oval 107"/>
          <p:cNvSpPr/>
          <p:nvPr/>
        </p:nvSpPr>
        <p:spPr>
          <a:xfrm>
            <a:off x="6651332" y="50846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09" name="Oval 108"/>
          <p:cNvSpPr/>
          <p:nvPr/>
        </p:nvSpPr>
        <p:spPr>
          <a:xfrm>
            <a:off x="8474940" y="508462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102435" y="4475025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9" grpId="0" animBg="1"/>
      <p:bldP spid="40" grpId="0" animBg="1"/>
      <p:bldP spid="41" grpId="0"/>
      <p:bldP spid="42" grpId="0"/>
      <p:bldP spid="50" grpId="0"/>
      <p:bldP spid="59" grpId="0" animBg="1"/>
      <p:bldP spid="60" grpId="0" animBg="1"/>
      <p:bldP spid="61" grpId="0" animBg="1"/>
      <p:bldP spid="63" grpId="0"/>
      <p:bldP spid="85" grpId="0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/>
      <p:bldP spid="97" grpId="0"/>
      <p:bldP spid="98" grpId="0"/>
      <p:bldP spid="104" grpId="0" animBg="1"/>
      <p:bldP spid="105" grpId="0" animBg="1"/>
      <p:bldP spid="107" grpId="0" animBg="1"/>
      <p:bldP spid="108" grpId="0" animBg="1"/>
      <p:bldP spid="1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31520" y="4291146"/>
            <a:ext cx="34747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23444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3736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224028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RAČUNSKE OPERACIJE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61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Sabiranje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7373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02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32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461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736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028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4612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4904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3736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4028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4612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4904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1520" y="369678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123444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dekadski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03520" y="4291146"/>
            <a:ext cx="34747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0644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0936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1228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093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122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152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181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210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0936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1228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731520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781812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832104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0936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1228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1520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1812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832104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03520" y="369678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0644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03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binarni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490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31520" y="5246035"/>
            <a:ext cx="20117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pravila za sabiranje u binarnom brojnom sistemu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3902660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345225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80" name="Oval 79"/>
          <p:cNvSpPr/>
          <p:nvPr/>
        </p:nvSpPr>
        <p:spPr>
          <a:xfrm>
            <a:off x="4345225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4345225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Oval 81"/>
          <p:cNvSpPr/>
          <p:nvPr/>
        </p:nvSpPr>
        <p:spPr>
          <a:xfrm>
            <a:off x="3902660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85893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528458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Oval 84"/>
          <p:cNvSpPr/>
          <p:nvPr/>
        </p:nvSpPr>
        <p:spPr>
          <a:xfrm>
            <a:off x="5528458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86" name="Oval 85"/>
          <p:cNvSpPr/>
          <p:nvPr/>
        </p:nvSpPr>
        <p:spPr>
          <a:xfrm>
            <a:off x="5528458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7" name="Oval 86"/>
          <p:cNvSpPr/>
          <p:nvPr/>
        </p:nvSpPr>
        <p:spPr>
          <a:xfrm>
            <a:off x="5085893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6269126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711691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6711691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Oval 90"/>
          <p:cNvSpPr/>
          <p:nvPr/>
        </p:nvSpPr>
        <p:spPr>
          <a:xfrm>
            <a:off x="6711691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6269126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7452360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894925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5" name="Oval 94"/>
          <p:cNvSpPr/>
          <p:nvPr/>
        </p:nvSpPr>
        <p:spPr>
          <a:xfrm>
            <a:off x="7894925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7894925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7452360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98" name="Oval 97"/>
          <p:cNvSpPr/>
          <p:nvPr/>
        </p:nvSpPr>
        <p:spPr>
          <a:xfrm>
            <a:off x="7452360" y="5982020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4.72222E-6 -0.1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5.55556E-7 -0.1055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5.55556E-7 -0.105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00034 -0.1051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5.55556E-7 -0.10556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00035 -0.1051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25" grpId="0" animBg="1"/>
      <p:bldP spid="25" grpId="1" animBg="1"/>
      <p:bldP spid="9" grpId="0"/>
      <p:bldP spid="7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1" animBg="1"/>
      <p:bldP spid="28" grpId="0" animBg="1"/>
      <p:bldP spid="31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13" grpId="0" animBg="1"/>
      <p:bldP spid="77" grpId="0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812280" y="387966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09360" y="387966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3736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3444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" y="3742506"/>
            <a:ext cx="2971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RAČUNSKE OPERACIJE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61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Oduzimanje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2344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7373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402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432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461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3444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3736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4028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4320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4612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4028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4320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4612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1520" y="314814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dekadski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03520" y="3742506"/>
            <a:ext cx="34747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1520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1812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832104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03520" y="314814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06440" y="387966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03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binarni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74520" y="241662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73736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093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122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152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181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210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0644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0936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1228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731520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781812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832104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06440" y="31481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5943600" y="241662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Oval 63"/>
          <p:cNvSpPr/>
          <p:nvPr/>
        </p:nvSpPr>
        <p:spPr>
          <a:xfrm>
            <a:off x="6949440" y="241662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1371600" y="241662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3444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Oval 65"/>
          <p:cNvSpPr/>
          <p:nvPr/>
        </p:nvSpPr>
        <p:spPr>
          <a:xfrm>
            <a:off x="681228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580644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520" y="5107535"/>
            <a:ext cx="2286000" cy="12003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pravila za oduzimanje u binarnom brojnom sistemu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902660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345225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05" name="Oval 104"/>
          <p:cNvSpPr/>
          <p:nvPr/>
        </p:nvSpPr>
        <p:spPr>
          <a:xfrm>
            <a:off x="4345225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4345225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902660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5085893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528458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528458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11" name="Oval 110"/>
          <p:cNvSpPr/>
          <p:nvPr/>
        </p:nvSpPr>
        <p:spPr>
          <a:xfrm>
            <a:off x="5528458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12" name="Oval 111"/>
          <p:cNvSpPr/>
          <p:nvPr/>
        </p:nvSpPr>
        <p:spPr>
          <a:xfrm>
            <a:off x="5085893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6269126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711691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711691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711691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269126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52360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894925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20" name="Oval 119"/>
          <p:cNvSpPr/>
          <p:nvPr/>
        </p:nvSpPr>
        <p:spPr>
          <a:xfrm>
            <a:off x="7894925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894925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2" name="Oval 121"/>
          <p:cNvSpPr/>
          <p:nvPr/>
        </p:nvSpPr>
        <p:spPr>
          <a:xfrm>
            <a:off x="7452360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sp>
        <p:nvSpPr>
          <p:cNvPr id="123" name="Oval 122"/>
          <p:cNvSpPr/>
          <p:nvPr/>
        </p:nvSpPr>
        <p:spPr>
          <a:xfrm>
            <a:off x="5235860" y="4939895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1" presetClass="exit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1" presetClass="exit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1" presetClass="exit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1" presetClass="exit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20" grpId="0" animBg="1"/>
      <p:bldP spid="19" grpId="0" animBg="1"/>
      <p:bldP spid="9" grpId="0"/>
      <p:bldP spid="7" grpId="0" animBg="1"/>
      <p:bldP spid="7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31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27" grpId="0" animBg="1"/>
      <p:bldP spid="27" grpId="1" animBg="1"/>
      <p:bldP spid="58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59" grpId="0" animBg="1"/>
      <p:bldP spid="59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60" grpId="0" animBg="1"/>
      <p:bldP spid="33" grpId="0" animBg="1"/>
      <p:bldP spid="33" grpId="1" animBg="1"/>
      <p:bldP spid="64" grpId="0" animBg="1"/>
      <p:bldP spid="64" grpId="1" animBg="1"/>
      <p:bldP spid="56" grpId="0" animBg="1"/>
      <p:bldP spid="56" grpId="1" animBg="1"/>
      <p:bldP spid="57" grpId="0" animBg="1"/>
      <p:bldP spid="66" grpId="0" animBg="1"/>
      <p:bldP spid="65" grpId="0" animBg="1"/>
      <p:bldP spid="102" grpId="0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097280" y="3435527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37360" y="316120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34440" y="3024047"/>
            <a:ext cx="26517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RAČUNSKE OPERACIJE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61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Množenje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234440" y="242968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737360" y="242968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26080" y="242968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29000" y="242968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40280" y="370984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34440" y="31612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31720" y="2429687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dekadski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03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binarni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737360" y="370984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40280" y="444136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37360" y="444136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Oval 68"/>
          <p:cNvSpPr/>
          <p:nvPr/>
        </p:nvSpPr>
        <p:spPr>
          <a:xfrm>
            <a:off x="1234440" y="444136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Oval 69"/>
          <p:cNvSpPr/>
          <p:nvPr/>
        </p:nvSpPr>
        <p:spPr>
          <a:xfrm>
            <a:off x="731520" y="3709847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731520" y="4304207"/>
            <a:ext cx="1965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34440" y="316120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17280" y="316013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5814360" y="3022977"/>
            <a:ext cx="26517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814360" y="242861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17280" y="242861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7506000" y="242861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Oval 93"/>
          <p:cNvSpPr/>
          <p:nvPr/>
        </p:nvSpPr>
        <p:spPr>
          <a:xfrm>
            <a:off x="8008920" y="242861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6820200" y="370877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5814360" y="316013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Oval 96"/>
          <p:cNvSpPr/>
          <p:nvPr/>
        </p:nvSpPr>
        <p:spPr>
          <a:xfrm>
            <a:off x="6911640" y="2428617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Oval 97"/>
          <p:cNvSpPr/>
          <p:nvPr/>
        </p:nvSpPr>
        <p:spPr>
          <a:xfrm>
            <a:off x="6317280" y="3708777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6820200" y="444029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17280" y="444029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814360" y="4440297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Cyrl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311440" y="3708777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5311440" y="4303137"/>
            <a:ext cx="1965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31520" y="5107536"/>
            <a:ext cx="2103120" cy="12003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pravila za mno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ženje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binarnom brojnom sistemu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902660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45225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4" name="Oval 43"/>
          <p:cNvSpPr/>
          <p:nvPr/>
        </p:nvSpPr>
        <p:spPr>
          <a:xfrm>
            <a:off x="4345225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5" name="Oval 44"/>
          <p:cNvSpPr/>
          <p:nvPr/>
        </p:nvSpPr>
        <p:spPr>
          <a:xfrm>
            <a:off x="4345225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902660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085893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28458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28458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5528458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5085893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269126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711691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11691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Oval 55"/>
          <p:cNvSpPr/>
          <p:nvPr/>
        </p:nvSpPr>
        <p:spPr>
          <a:xfrm>
            <a:off x="6711691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Oval 56"/>
          <p:cNvSpPr/>
          <p:nvPr/>
        </p:nvSpPr>
        <p:spPr>
          <a:xfrm>
            <a:off x="6269126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452360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894925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94925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/>
          <p:cNvSpPr/>
          <p:nvPr/>
        </p:nvSpPr>
        <p:spPr>
          <a:xfrm>
            <a:off x="7894925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7452360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1" presetClass="exit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0" grpId="0" animBg="1"/>
      <p:bldP spid="9" grpId="0"/>
      <p:bldP spid="7" grpId="0" animBg="1"/>
      <p:bldP spid="10" grpId="0" animBg="1"/>
      <p:bldP spid="12" grpId="0" animBg="1"/>
      <p:bldP spid="13" grpId="0" animBg="1"/>
      <p:bldP spid="21" grpId="0" animBg="1"/>
      <p:bldP spid="22" grpId="0" animBg="1"/>
      <p:bldP spid="22" grpId="1" animBg="1"/>
      <p:bldP spid="24" grpId="0" animBg="1"/>
      <p:bldP spid="31" grpId="0"/>
      <p:bldP spid="55" grpId="0"/>
      <p:bldP spid="61" grpId="0" animBg="1"/>
      <p:bldP spid="67" grpId="0" animBg="1"/>
      <p:bldP spid="68" grpId="0" animBg="1"/>
      <p:bldP spid="69" grpId="0" animBg="1"/>
      <p:bldP spid="70" grpId="0" animBg="1"/>
      <p:bldP spid="19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41" grpId="0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402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224028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3736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" y="3742506"/>
            <a:ext cx="14630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RAČUNSKE OPERACIJE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61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Dijeljenje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7373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290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319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173736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3444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4640" y="25995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dekadski 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40280" y="515982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Oval 67"/>
          <p:cNvSpPr/>
          <p:nvPr/>
        </p:nvSpPr>
        <p:spPr>
          <a:xfrm>
            <a:off x="2240280" y="44283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Oval 68"/>
          <p:cNvSpPr/>
          <p:nvPr/>
        </p:nvSpPr>
        <p:spPr>
          <a:xfrm>
            <a:off x="1737360" y="387966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Oval 69"/>
          <p:cNvSpPr/>
          <p:nvPr/>
        </p:nvSpPr>
        <p:spPr>
          <a:xfrm>
            <a:off x="731520" y="314814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26280" y="25995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12344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206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235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34440" y="5022666"/>
            <a:ext cx="14630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444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4.72222E-6 0.188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  <p:bldP spid="61" grpId="1" animBg="1"/>
      <p:bldP spid="20" grpId="0" animBg="1"/>
      <p:bldP spid="9" grpId="0"/>
      <p:bldP spid="7" grpId="0" animBg="1"/>
      <p:bldP spid="12" grpId="0" animBg="1"/>
      <p:bldP spid="13" grpId="0" animBg="1"/>
      <p:bldP spid="21" grpId="0" animBg="1"/>
      <p:bldP spid="22" grpId="0" animBg="1"/>
      <p:bldP spid="24" grpId="0" animBg="1"/>
      <p:bldP spid="31" grpId="0"/>
      <p:bldP spid="67" grpId="0" animBg="1"/>
      <p:bldP spid="68" grpId="0" animBg="1"/>
      <p:bldP spid="69" grpId="0" animBg="1"/>
      <p:bldP spid="70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553200" y="2444914"/>
            <a:ext cx="6096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sr-Latn-RS" sz="4400" b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4400" b="1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53200" y="3051248"/>
            <a:ext cx="6096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sr-Latn-RS" sz="4400" b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4400" b="1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3200" y="3670645"/>
            <a:ext cx="6096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sr-Latn-RS" sz="4400" b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4400" b="1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53200" y="4276979"/>
            <a:ext cx="6096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sr-Latn-RS" sz="4400" b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4400" b="1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896377"/>
            <a:ext cx="609600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sr-Latn-RS" sz="4400" b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en-US" sz="4400" b="1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044440" y="2564673"/>
            <a:ext cx="3566160" cy="457201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0 1 2 3 4 5 6 7 8 9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BROJNI SISTEMI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48640" y="2564673"/>
            <a:ext cx="4396740" cy="457201"/>
            <a:chOff x="548640" y="2590799"/>
            <a:chExt cx="4396740" cy="457201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548640" y="2590799"/>
              <a:ext cx="1005840" cy="457201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10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3540" y="2590799"/>
              <a:ext cx="329184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/>
                <a:t>decimalni  (dekadski)</a:t>
              </a:r>
              <a:endParaRPr lang="en-US" sz="22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8640" y="3174273"/>
            <a:ext cx="4396740" cy="457201"/>
            <a:chOff x="548640" y="3200399"/>
            <a:chExt cx="4396740" cy="457201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548640" y="3200399"/>
              <a:ext cx="1005840" cy="457201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2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53540" y="3200399"/>
              <a:ext cx="329184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/>
                <a:t>binarni</a:t>
              </a:r>
            </a:p>
          </p:txBody>
        </p:sp>
      </p:grpSp>
      <p:sp>
        <p:nvSpPr>
          <p:cNvPr id="17" name="Flowchart: Alternate Process 16"/>
          <p:cNvSpPr/>
          <p:nvPr/>
        </p:nvSpPr>
        <p:spPr>
          <a:xfrm>
            <a:off x="5044440" y="3174273"/>
            <a:ext cx="3566160" cy="457201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0 1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8640" y="3783873"/>
            <a:ext cx="4396740" cy="457201"/>
            <a:chOff x="548640" y="3809999"/>
            <a:chExt cx="4396740" cy="457201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548640" y="3809999"/>
              <a:ext cx="1005840" cy="457201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3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3540" y="3809999"/>
              <a:ext cx="329184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/>
                <a:t>ternarni</a:t>
              </a:r>
              <a:endParaRPr lang="en-US" sz="2200" b="1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5044440" y="3783873"/>
            <a:ext cx="3566160" cy="457201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8640" y="4393473"/>
            <a:ext cx="4396740" cy="457201"/>
            <a:chOff x="548640" y="4419599"/>
            <a:chExt cx="4396740" cy="457201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548640" y="4419599"/>
              <a:ext cx="1005840" cy="457201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8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53540" y="4419599"/>
              <a:ext cx="329184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/>
                <a:t>oktalni</a:t>
              </a:r>
              <a:endParaRPr lang="en-US" sz="2200" b="1"/>
            </a:p>
          </p:txBody>
        </p:sp>
      </p:grpSp>
      <p:sp>
        <p:nvSpPr>
          <p:cNvPr id="19" name="Flowchart: Alternate Process 18"/>
          <p:cNvSpPr/>
          <p:nvPr/>
        </p:nvSpPr>
        <p:spPr>
          <a:xfrm>
            <a:off x="5044440" y="4393473"/>
            <a:ext cx="3566160" cy="457201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0 1 2 3 4 5 6 7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640" y="5003073"/>
            <a:ext cx="4396740" cy="457201"/>
            <a:chOff x="548640" y="5029199"/>
            <a:chExt cx="4396740" cy="457201"/>
          </a:xfrm>
        </p:grpSpPr>
        <p:sp>
          <p:nvSpPr>
            <p:cNvPr id="10" name="Flowchart: Alternate Process 9"/>
            <p:cNvSpPr/>
            <p:nvPr/>
          </p:nvSpPr>
          <p:spPr>
            <a:xfrm>
              <a:off x="548640" y="5029199"/>
              <a:ext cx="1005840" cy="457201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 = 16</a:t>
              </a: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53540" y="5029199"/>
              <a:ext cx="329184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200" b="1"/>
                <a:t>heksadecimalni</a:t>
              </a:r>
              <a:endParaRPr lang="en-US" sz="2200" b="1"/>
            </a:p>
          </p:txBody>
        </p:sp>
      </p:grpSp>
      <p:sp>
        <p:nvSpPr>
          <p:cNvPr id="20" name="Flowchart: Alternate Process 19"/>
          <p:cNvSpPr/>
          <p:nvPr/>
        </p:nvSpPr>
        <p:spPr>
          <a:xfrm>
            <a:off x="5044440" y="5003073"/>
            <a:ext cx="3566160" cy="457201"/>
          </a:xfrm>
          <a:prstGeom prst="flowChartAlternate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5 6 7 8 9 A B C D E F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2920" y="1726474"/>
            <a:ext cx="8138160" cy="552450"/>
            <a:chOff x="502920" y="1752600"/>
            <a:chExt cx="8138160" cy="55245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02920" y="2305050"/>
              <a:ext cx="8138160" cy="0"/>
            </a:xfrm>
            <a:prstGeom prst="line">
              <a:avLst/>
            </a:prstGeom>
            <a:ln w="5715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33400" y="1752600"/>
              <a:ext cx="449580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8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BAZA (OSNOVA)</a:t>
              </a:r>
              <a:endPara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1752600"/>
              <a:ext cx="365760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8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CIFRE (ALFABET)</a:t>
              </a:r>
              <a:endPara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2240280" y="387966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1520" y="3742506"/>
            <a:ext cx="1965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RAČUNSKE OPERACIJE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610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Dijeljenje</a:t>
            </a:r>
            <a:endParaRPr lang="en-US" sz="2800" b="1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2461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90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377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406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43400" y="25995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" y="1874520"/>
            <a:ext cx="35356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binarni </a:t>
            </a:r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brojni sistem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749040" y="515982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Oval 69"/>
          <p:cNvSpPr/>
          <p:nvPr/>
        </p:nvSpPr>
        <p:spPr>
          <a:xfrm>
            <a:off x="731520" y="314814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6537960" y="25995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432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713232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76352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737360" y="5022666"/>
            <a:ext cx="246888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737360" y="4428306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373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402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3444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594360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813816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41080" y="25995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3444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3736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40280" y="314814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374904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4320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3246120" y="4428306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4904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4320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3246120" y="259950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54418" y="4088439"/>
            <a:ext cx="283464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pravila za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dijeljenje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binarnom brojnom sistemu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4692725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>
          <a:xfrm>
            <a:off x="5096101" y="5982020"/>
            <a:ext cx="457200" cy="4572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Oval 73"/>
          <p:cNvSpPr/>
          <p:nvPr/>
        </p:nvSpPr>
        <p:spPr>
          <a:xfrm>
            <a:off x="5135290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75" name="Oval 74"/>
          <p:cNvSpPr/>
          <p:nvPr/>
        </p:nvSpPr>
        <p:spPr>
          <a:xfrm>
            <a:off x="5135290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Oval 75"/>
          <p:cNvSpPr/>
          <p:nvPr/>
        </p:nvSpPr>
        <p:spPr>
          <a:xfrm>
            <a:off x="4692725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875958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318523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18523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80" name="Oval 79"/>
          <p:cNvSpPr/>
          <p:nvPr/>
        </p:nvSpPr>
        <p:spPr>
          <a:xfrm>
            <a:off x="6318523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81" name="Oval 80"/>
          <p:cNvSpPr/>
          <p:nvPr/>
        </p:nvSpPr>
        <p:spPr>
          <a:xfrm>
            <a:off x="5875958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059191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Multiply 82"/>
          <p:cNvSpPr/>
          <p:nvPr/>
        </p:nvSpPr>
        <p:spPr>
          <a:xfrm>
            <a:off x="7462567" y="5982020"/>
            <a:ext cx="457200" cy="4572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Oval 83"/>
          <p:cNvSpPr/>
          <p:nvPr/>
        </p:nvSpPr>
        <p:spPr>
          <a:xfrm>
            <a:off x="7501756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Oval 84"/>
          <p:cNvSpPr/>
          <p:nvPr/>
        </p:nvSpPr>
        <p:spPr>
          <a:xfrm>
            <a:off x="7501756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Oval 85"/>
          <p:cNvSpPr/>
          <p:nvPr/>
        </p:nvSpPr>
        <p:spPr>
          <a:xfrm>
            <a:off x="7059191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8242425" y="5922775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684990" y="59820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8684990" y="5067620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8684990" y="5488244"/>
            <a:ext cx="365760" cy="36576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8242425" y="5488244"/>
            <a:ext cx="365760" cy="3657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7.40741E-7 L 5.55112E-17 0.1870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187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5.55556E-7 0.1872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7" grpId="0" animBg="1"/>
      <p:bldP spid="10" grpId="0" animBg="1"/>
      <p:bldP spid="12" grpId="0" animBg="1"/>
      <p:bldP spid="13" grpId="0" animBg="1"/>
      <p:bldP spid="24" grpId="0" animBg="1"/>
      <p:bldP spid="31" grpId="0"/>
      <p:bldP spid="67" grpId="0" animBg="1"/>
      <p:bldP spid="70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1" grpId="0" animBg="1"/>
      <p:bldP spid="21" grpId="1" animBg="1"/>
      <p:bldP spid="22" grpId="0" animBg="1"/>
      <p:bldP spid="22" grpId="1" animBg="1"/>
      <p:bldP spid="61" grpId="0" animBg="1"/>
      <p:bldP spid="61" grpId="1" animBg="1"/>
      <p:bldP spid="41" grpId="0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BROJNI SISTEMI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50520" y="2552700"/>
            <a:ext cx="8564880" cy="457201"/>
            <a:chOff x="350520" y="2552700"/>
            <a:chExt cx="8564880" cy="457201"/>
          </a:xfrm>
        </p:grpSpPr>
        <p:sp>
          <p:nvSpPr>
            <p:cNvPr id="6" name="Rectangle 5"/>
            <p:cNvSpPr/>
            <p:nvPr/>
          </p:nvSpPr>
          <p:spPr>
            <a:xfrm>
              <a:off x="350520" y="2552700"/>
              <a:ext cx="2011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b="1"/>
                <a:t>binarni</a:t>
              </a: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2514600" y="2598420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200" b="1"/>
                <a:t>0</a:t>
              </a: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3227832" y="2598420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200" b="1"/>
                <a:t>1</a:t>
              </a: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941064" y="2598420"/>
              <a:ext cx="64008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10</a:t>
              </a:r>
              <a:endParaRPr lang="en-US" sz="2200" b="1"/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4837176" y="2598420"/>
              <a:ext cx="100584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12</a:t>
              </a:r>
              <a:endParaRPr lang="en-US" sz="2200" b="1"/>
            </a:p>
          </p:txBody>
        </p:sp>
        <p:sp>
          <p:nvSpPr>
            <p:cNvPr id="16" name="Flowchart: Alternate Process 15"/>
            <p:cNvSpPr/>
            <p:nvPr/>
          </p:nvSpPr>
          <p:spPr>
            <a:xfrm>
              <a:off x="6099048" y="2598420"/>
              <a:ext cx="118872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11101</a:t>
              </a:r>
              <a:endParaRPr lang="en-US" sz="2200" b="1"/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7543800" y="2598420"/>
              <a:ext cx="13716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1001111</a:t>
              </a:r>
              <a:endParaRPr lang="en-US" sz="2200" b="1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520" y="3714750"/>
            <a:ext cx="8564880" cy="457201"/>
            <a:chOff x="350520" y="3714750"/>
            <a:chExt cx="8564880" cy="457201"/>
          </a:xfrm>
        </p:grpSpPr>
        <p:sp>
          <p:nvSpPr>
            <p:cNvPr id="8" name="Rectangle 7"/>
            <p:cNvSpPr/>
            <p:nvPr/>
          </p:nvSpPr>
          <p:spPr>
            <a:xfrm>
              <a:off x="350520" y="3714750"/>
              <a:ext cx="2011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r-Latn-RS" sz="2200" b="1"/>
                <a:t>oktalni</a:t>
              </a:r>
              <a:endParaRPr lang="en-US" sz="2200" b="1"/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2514600" y="3760470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200" b="1"/>
                <a:t>0</a:t>
              </a:r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3941064" y="3760470"/>
              <a:ext cx="64008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17</a:t>
              </a:r>
              <a:endParaRPr lang="en-US" sz="2200" b="1"/>
            </a:p>
          </p:txBody>
        </p:sp>
        <p:sp>
          <p:nvSpPr>
            <p:cNvPr id="25" name="Flowchart: Alternate Process 24"/>
            <p:cNvSpPr/>
            <p:nvPr/>
          </p:nvSpPr>
          <p:spPr>
            <a:xfrm>
              <a:off x="4837176" y="3760470"/>
              <a:ext cx="100584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1408</a:t>
              </a:r>
              <a:endParaRPr lang="en-US" sz="2200" b="1"/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3227832" y="3760470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2200" b="1"/>
                <a:t>4</a:t>
              </a:r>
            </a:p>
          </p:txBody>
        </p:sp>
        <p:sp>
          <p:nvSpPr>
            <p:cNvPr id="27" name="Flowchart: Alternate Process 26"/>
            <p:cNvSpPr/>
            <p:nvPr/>
          </p:nvSpPr>
          <p:spPr>
            <a:xfrm>
              <a:off x="7543800" y="3760470"/>
              <a:ext cx="13716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sr-Latn-RS" sz="2200" b="1"/>
                <a:t>720365</a:t>
              </a:r>
              <a:endParaRPr lang="en-US" sz="2200" b="1"/>
            </a:p>
          </p:txBody>
        </p:sp>
        <p:sp>
          <p:nvSpPr>
            <p:cNvPr id="38" name="Flowchart: Alternate Process 37"/>
            <p:cNvSpPr/>
            <p:nvPr/>
          </p:nvSpPr>
          <p:spPr>
            <a:xfrm>
              <a:off x="6099048" y="3760470"/>
              <a:ext cx="118872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42974</a:t>
              </a:r>
              <a:endParaRPr lang="en-US" sz="2200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0520" y="3133725"/>
            <a:ext cx="8564880" cy="457201"/>
            <a:chOff x="350520" y="3133725"/>
            <a:chExt cx="8564880" cy="457201"/>
          </a:xfrm>
        </p:grpSpPr>
        <p:sp>
          <p:nvSpPr>
            <p:cNvPr id="7" name="Rectangle 6"/>
            <p:cNvSpPr/>
            <p:nvPr/>
          </p:nvSpPr>
          <p:spPr>
            <a:xfrm>
              <a:off x="350520" y="3133725"/>
              <a:ext cx="2011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r-Latn-RS" sz="2200" b="1"/>
                <a:t>ternarni</a:t>
              </a:r>
              <a:endParaRPr lang="en-US" sz="2200" b="1"/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2514600" y="3179445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</a:t>
              </a:r>
              <a:endParaRPr lang="en-US" sz="2200" b="1"/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3227832" y="3179445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3</a:t>
              </a:r>
              <a:endParaRPr lang="en-US" sz="2200" b="1"/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3941064" y="3179445"/>
              <a:ext cx="64008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12</a:t>
              </a:r>
              <a:endParaRPr lang="en-US" sz="2200" b="1"/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4837176" y="3179445"/>
              <a:ext cx="100584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1201</a:t>
              </a:r>
              <a:endParaRPr lang="en-US" sz="2200" b="1"/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7543800" y="3179445"/>
              <a:ext cx="13716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220122</a:t>
              </a:r>
              <a:endParaRPr lang="en-US" sz="2200" b="1"/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6099048" y="3179445"/>
              <a:ext cx="118872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10010</a:t>
              </a:r>
              <a:endParaRPr lang="en-US" sz="2200" b="1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0520" y="4876800"/>
            <a:ext cx="8564880" cy="457201"/>
            <a:chOff x="350520" y="4876800"/>
            <a:chExt cx="8564880" cy="457201"/>
          </a:xfrm>
        </p:grpSpPr>
        <p:sp>
          <p:nvSpPr>
            <p:cNvPr id="10" name="Rectangle 9"/>
            <p:cNvSpPr/>
            <p:nvPr/>
          </p:nvSpPr>
          <p:spPr>
            <a:xfrm>
              <a:off x="350520" y="4876800"/>
              <a:ext cx="2011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r-Latn-RS" sz="2200" b="1"/>
                <a:t>heksadecimalni</a:t>
              </a:r>
              <a:endParaRPr lang="en-US" sz="2200" b="1"/>
            </a:p>
          </p:txBody>
        </p:sp>
        <p:sp>
          <p:nvSpPr>
            <p:cNvPr id="33" name="Flowchart: Alternate Process 32"/>
            <p:cNvSpPr/>
            <p:nvPr/>
          </p:nvSpPr>
          <p:spPr>
            <a:xfrm>
              <a:off x="2514600" y="4922520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7</a:t>
              </a:r>
              <a:endParaRPr lang="en-US" sz="2200" b="1"/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3227832" y="4922520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A</a:t>
              </a:r>
              <a:endParaRPr lang="en-US" sz="2200" b="1"/>
            </a:p>
          </p:txBody>
        </p:sp>
        <p:sp>
          <p:nvSpPr>
            <p:cNvPr id="35" name="Flowchart: Alternate Process 34"/>
            <p:cNvSpPr/>
            <p:nvPr/>
          </p:nvSpPr>
          <p:spPr>
            <a:xfrm>
              <a:off x="4837176" y="4922520"/>
              <a:ext cx="100584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A9F</a:t>
              </a:r>
              <a:endParaRPr lang="en-US" sz="2200" b="1"/>
            </a:p>
          </p:txBody>
        </p:sp>
        <p:sp>
          <p:nvSpPr>
            <p:cNvPr id="36" name="Flowchart: Alternate Process 35"/>
            <p:cNvSpPr/>
            <p:nvPr/>
          </p:nvSpPr>
          <p:spPr>
            <a:xfrm>
              <a:off x="6099048" y="4922520"/>
              <a:ext cx="118872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ABCD</a:t>
              </a:r>
              <a:endParaRPr lang="en-US" sz="2200" b="1"/>
            </a:p>
          </p:txBody>
        </p:sp>
        <p:sp>
          <p:nvSpPr>
            <p:cNvPr id="37" name="Flowchart: Alternate Process 36"/>
            <p:cNvSpPr/>
            <p:nvPr/>
          </p:nvSpPr>
          <p:spPr>
            <a:xfrm>
              <a:off x="7543800" y="4922520"/>
              <a:ext cx="13716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5AZ49F</a:t>
              </a:r>
              <a:endParaRPr lang="en-US" sz="2200" b="1"/>
            </a:p>
          </p:txBody>
        </p:sp>
        <p:sp>
          <p:nvSpPr>
            <p:cNvPr id="40" name="Flowchart: Alternate Process 39"/>
            <p:cNvSpPr/>
            <p:nvPr/>
          </p:nvSpPr>
          <p:spPr>
            <a:xfrm>
              <a:off x="3941064" y="4922520"/>
              <a:ext cx="64008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F0</a:t>
              </a:r>
              <a:endParaRPr lang="en-US" sz="2200" b="1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0520" y="4295775"/>
            <a:ext cx="8564880" cy="457201"/>
            <a:chOff x="350520" y="4295775"/>
            <a:chExt cx="8564880" cy="457201"/>
          </a:xfrm>
        </p:grpSpPr>
        <p:sp>
          <p:nvSpPr>
            <p:cNvPr id="9" name="Rectangle 8"/>
            <p:cNvSpPr/>
            <p:nvPr/>
          </p:nvSpPr>
          <p:spPr>
            <a:xfrm>
              <a:off x="350520" y="4295775"/>
              <a:ext cx="2011680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r-Latn-RS" sz="2200" b="1"/>
                <a:t>decimalni</a:t>
              </a:r>
              <a:endParaRPr lang="en-US" sz="2200" b="1"/>
            </a:p>
          </p:txBody>
        </p:sp>
        <p:sp>
          <p:nvSpPr>
            <p:cNvPr id="28" name="Flowchart: Alternate Process 27"/>
            <p:cNvSpPr/>
            <p:nvPr/>
          </p:nvSpPr>
          <p:spPr>
            <a:xfrm>
              <a:off x="2514600" y="4341495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0</a:t>
              </a:r>
              <a:endParaRPr lang="en-US" sz="2200" b="1"/>
            </a:p>
          </p:txBody>
        </p:sp>
        <p:sp>
          <p:nvSpPr>
            <p:cNvPr id="29" name="Flowchart: Alternate Process 28"/>
            <p:cNvSpPr/>
            <p:nvPr/>
          </p:nvSpPr>
          <p:spPr>
            <a:xfrm>
              <a:off x="3941064" y="4341495"/>
              <a:ext cx="64008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10</a:t>
              </a:r>
              <a:endParaRPr lang="en-US" sz="2200" b="1"/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4837176" y="4341495"/>
              <a:ext cx="100584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12A9</a:t>
              </a:r>
              <a:endParaRPr lang="en-US" sz="2200" b="1"/>
            </a:p>
          </p:txBody>
        </p:sp>
        <p:sp>
          <p:nvSpPr>
            <p:cNvPr id="31" name="Flowchart: Alternate Process 30"/>
            <p:cNvSpPr/>
            <p:nvPr/>
          </p:nvSpPr>
          <p:spPr>
            <a:xfrm>
              <a:off x="6099048" y="4341495"/>
              <a:ext cx="118872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11010</a:t>
              </a:r>
              <a:endParaRPr lang="en-US" sz="2200" b="1"/>
            </a:p>
          </p:txBody>
        </p:sp>
        <p:sp>
          <p:nvSpPr>
            <p:cNvPr id="32" name="Flowchart: Alternate Process 31"/>
            <p:cNvSpPr/>
            <p:nvPr/>
          </p:nvSpPr>
          <p:spPr>
            <a:xfrm>
              <a:off x="7543800" y="4341495"/>
              <a:ext cx="13716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sr-Latn-RS" sz="2200" b="1"/>
                <a:t>592875</a:t>
              </a:r>
              <a:endParaRPr lang="en-US" sz="2200" b="1"/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3227832" y="4341495"/>
              <a:ext cx="457200" cy="365760"/>
            </a:xfrm>
            <a:prstGeom prst="flowChartAlternate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sr-Latn-RS" sz="2200" b="1"/>
                <a:t>9</a:t>
              </a:r>
              <a:endParaRPr lang="en-US" sz="2200" b="1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3989" y="1676400"/>
            <a:ext cx="8595360" cy="598715"/>
            <a:chOff x="343989" y="1676400"/>
            <a:chExt cx="8595360" cy="598715"/>
          </a:xfrm>
        </p:grpSpPr>
        <p:sp>
          <p:nvSpPr>
            <p:cNvPr id="5" name="Rectangle 4"/>
            <p:cNvSpPr/>
            <p:nvPr/>
          </p:nvSpPr>
          <p:spPr>
            <a:xfrm>
              <a:off x="350520" y="1676400"/>
              <a:ext cx="8567928" cy="4572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Latn-RS" sz="28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Primjeri brojeva u različitim brojnim sistemima</a:t>
              </a:r>
              <a:endPara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43989" y="2275115"/>
              <a:ext cx="8595360" cy="0"/>
            </a:xfrm>
            <a:prstGeom prst="line">
              <a:avLst/>
            </a:prstGeom>
            <a:ln w="5715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Multiply 48"/>
          <p:cNvSpPr/>
          <p:nvPr/>
        </p:nvSpPr>
        <p:spPr>
          <a:xfrm>
            <a:off x="4992189" y="2403567"/>
            <a:ext cx="742950" cy="742950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  <p:sp>
        <p:nvSpPr>
          <p:cNvPr id="50" name="Multiply 49"/>
          <p:cNvSpPr/>
          <p:nvPr/>
        </p:nvSpPr>
        <p:spPr>
          <a:xfrm>
            <a:off x="3098074" y="2984863"/>
            <a:ext cx="742950" cy="742950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  <p:sp>
        <p:nvSpPr>
          <p:cNvPr id="51" name="Multiply 50"/>
          <p:cNvSpPr/>
          <p:nvPr/>
        </p:nvSpPr>
        <p:spPr>
          <a:xfrm>
            <a:off x="4992189" y="3581400"/>
            <a:ext cx="742950" cy="742950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  <p:sp>
        <p:nvSpPr>
          <p:cNvPr id="52" name="Multiply 51"/>
          <p:cNvSpPr/>
          <p:nvPr/>
        </p:nvSpPr>
        <p:spPr>
          <a:xfrm>
            <a:off x="4992189" y="4151811"/>
            <a:ext cx="742950" cy="742950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  <p:sp>
        <p:nvSpPr>
          <p:cNvPr id="53" name="Multiply 52"/>
          <p:cNvSpPr/>
          <p:nvPr/>
        </p:nvSpPr>
        <p:spPr>
          <a:xfrm>
            <a:off x="7885611" y="4737463"/>
            <a:ext cx="742950" cy="742950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  <p:sp>
        <p:nvSpPr>
          <p:cNvPr id="54" name="Multiply 53"/>
          <p:cNvSpPr/>
          <p:nvPr/>
        </p:nvSpPr>
        <p:spPr>
          <a:xfrm>
            <a:off x="6309359" y="3581400"/>
            <a:ext cx="742950" cy="742950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DEKADSKA VRIJEDNOST PODATKA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686800" cy="4572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Dekadska vrijednost podatka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proizvoljnom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brojnom sistemu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003300" y="2286000"/>
            <a:ext cx="3962400" cy="609600"/>
            <a:chOff x="914400" y="2514600"/>
            <a:chExt cx="3962400" cy="609600"/>
          </a:xfrm>
        </p:grpSpPr>
        <p:sp>
          <p:nvSpPr>
            <p:cNvPr id="9" name="Oval 8"/>
            <p:cNvSpPr/>
            <p:nvPr/>
          </p:nvSpPr>
          <p:spPr>
            <a:xfrm>
              <a:off x="914400" y="25146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n-1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72412" y="25146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n-2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09188" y="25146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67200" y="25146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30424" y="2819400"/>
              <a:ext cx="530352" cy="73152"/>
              <a:chOff x="6537960" y="5186362"/>
              <a:chExt cx="530352" cy="7315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5379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665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9951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555488" y="2286000"/>
            <a:ext cx="2246376" cy="609600"/>
            <a:chOff x="5466588" y="2514600"/>
            <a:chExt cx="2246376" cy="609600"/>
          </a:xfrm>
        </p:grpSpPr>
        <p:sp>
          <p:nvSpPr>
            <p:cNvPr id="13" name="Oval 12"/>
            <p:cNvSpPr/>
            <p:nvPr/>
          </p:nvSpPr>
          <p:spPr>
            <a:xfrm>
              <a:off x="5466588" y="25146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-1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03364" y="25146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-m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324600" y="2819400"/>
              <a:ext cx="530352" cy="73152"/>
              <a:chOff x="6537960" y="5186362"/>
              <a:chExt cx="530352" cy="7315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5379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7665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9951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3" name="Oval 22"/>
          <p:cNvSpPr/>
          <p:nvPr/>
        </p:nvSpPr>
        <p:spPr>
          <a:xfrm>
            <a:off x="5169154" y="2712720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2837180" y="1112520"/>
            <a:ext cx="304800" cy="4023360"/>
          </a:xfrm>
          <a:prstGeom prst="leftBrace">
            <a:avLst>
              <a:gd name="adj1" fmla="val 55555"/>
              <a:gd name="adj2" fmla="val 504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6535420" y="1935480"/>
            <a:ext cx="304800" cy="2377440"/>
          </a:xfrm>
          <a:prstGeom prst="leftBrace">
            <a:avLst>
              <a:gd name="adj1" fmla="val 55555"/>
              <a:gd name="adj2" fmla="val 504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85060" y="3352800"/>
            <a:ext cx="120904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cijeli dio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19140" y="3352800"/>
            <a:ext cx="173736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decimalni dio</a:t>
            </a:r>
          </a:p>
        </p:txBody>
      </p:sp>
      <p:sp>
        <p:nvSpPr>
          <p:cNvPr id="28" name="Oval 27"/>
          <p:cNvSpPr/>
          <p:nvPr/>
        </p:nvSpPr>
        <p:spPr>
          <a:xfrm>
            <a:off x="7924800" y="2641600"/>
            <a:ext cx="304800" cy="4572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" y="1828800"/>
            <a:ext cx="402336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2">
                    <a:lumMod val="75000"/>
                  </a:schemeClr>
                </a:solidFill>
              </a:rPr>
              <a:t>Op</a:t>
            </a:r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šti oblik podatka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" y="4191000"/>
            <a:ext cx="402336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Dekadski ekvivalent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44685" y="4634345"/>
            <a:ext cx="8089900" cy="609600"/>
            <a:chOff x="647700" y="4876800"/>
            <a:chExt cx="8089900" cy="609600"/>
          </a:xfrm>
        </p:grpSpPr>
        <p:sp>
          <p:nvSpPr>
            <p:cNvPr id="31" name="Flowchart: Alternate Process 30"/>
            <p:cNvSpPr/>
            <p:nvPr/>
          </p:nvSpPr>
          <p:spPr>
            <a:xfrm>
              <a:off x="1788022" y="4876800"/>
              <a:ext cx="109728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n-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sr-Latn-RS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· B</a:t>
              </a:r>
              <a:r>
                <a:rPr lang="sr-Latn-RS" sz="2200" b="1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n-1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" y="4876800"/>
              <a:ext cx="609600" cy="6096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Flowchart: Alternate Process 32"/>
            <p:cNvSpPr/>
            <p:nvPr/>
          </p:nvSpPr>
          <p:spPr>
            <a:xfrm>
              <a:off x="3416024" y="4876800"/>
              <a:ext cx="109728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n-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sr-Latn-RS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· B</a:t>
              </a:r>
              <a:r>
                <a:rPr lang="sr-Latn-RS" sz="2200" b="1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n-2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6105100" y="4876800"/>
              <a:ext cx="82296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sr-Latn-RS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· B</a:t>
              </a:r>
              <a:r>
                <a:rPr lang="sr-Latn-RS" sz="2200" b="1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Flowchart: Alternate Process 34"/>
            <p:cNvSpPr/>
            <p:nvPr/>
          </p:nvSpPr>
          <p:spPr>
            <a:xfrm>
              <a:off x="7458782" y="4876800"/>
              <a:ext cx="82296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sr-Latn-RS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· B</a:t>
              </a:r>
              <a:r>
                <a:rPr lang="sr-Latn-RS" sz="2200" b="1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332161" y="4991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960163" y="4991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588165" y="4991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002921" y="4991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649239" y="4991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356600" y="4991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044026" y="5145024"/>
              <a:ext cx="530352" cy="73152"/>
              <a:chOff x="6537960" y="5186362"/>
              <a:chExt cx="530352" cy="7315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65379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7665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9951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25885" y="5465620"/>
            <a:ext cx="4264152" cy="609600"/>
            <a:chOff x="2628900" y="5638800"/>
            <a:chExt cx="4264152" cy="609600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3089148" y="5638800"/>
              <a:ext cx="109728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sr-Latn-RS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· B</a:t>
              </a:r>
              <a:r>
                <a:rPr lang="sr-Latn-RS" sz="2200" b="1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-1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Flowchart: Alternate Process 36"/>
            <p:cNvSpPr/>
            <p:nvPr/>
          </p:nvSpPr>
          <p:spPr>
            <a:xfrm>
              <a:off x="5795772" y="5638800"/>
              <a:ext cx="1097280" cy="609600"/>
            </a:xfrm>
            <a:prstGeom prst="flowChartAlternateProcess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en-U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sr-Latn-RS" sz="2200" b="1" baseline="-250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sr-Latn-RS" sz="22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· B</a:t>
              </a:r>
              <a:r>
                <a:rPr lang="sr-Latn-RS" sz="2200" b="1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-m</a:t>
              </a:r>
              <a:endPara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628900" y="5753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265676" y="5753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335524" y="57531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2200" b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725924" y="5907024"/>
              <a:ext cx="530352" cy="73152"/>
              <a:chOff x="6537960" y="5186362"/>
              <a:chExt cx="530352" cy="7315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65379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7665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995160" y="51863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56" name="Straight Arrow Connector 55"/>
          <p:cNvCxnSpPr/>
          <p:nvPr/>
        </p:nvCxnSpPr>
        <p:spPr>
          <a:xfrm flipV="1">
            <a:off x="4889500" y="2971800"/>
            <a:ext cx="304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55060" y="3505199"/>
            <a:ext cx="207264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tx1"/>
                </a:solidFill>
              </a:rPr>
              <a:t>decimalna tačka</a:t>
            </a:r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708900" y="3124201"/>
            <a:ext cx="304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31660" y="3657600"/>
            <a:ext cx="115824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tx1"/>
                </a:solidFill>
              </a:rPr>
              <a:t>baza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DEKADSKA VRIJEDNOST PODATKA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80160"/>
            <a:ext cx="6400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Dekadska vrijednost </a:t>
            </a:r>
            <a:r>
              <a:rPr lang="sr-Latn-R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dekadskog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podatka</a:t>
            </a:r>
            <a:endParaRPr lang="en-US" sz="28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" y="1874520"/>
            <a:ext cx="1402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924</a:t>
            </a:r>
            <a:r>
              <a:rPr lang="sr-Latn-RS" sz="2200" b="1" baseline="-25000"/>
              <a:t>10</a:t>
            </a:r>
            <a:r>
              <a:rPr lang="sr-Latn-RS" sz="2200" b="1"/>
              <a:t> = ?</a:t>
            </a:r>
            <a:endParaRPr lang="en-US" sz="2200" b="1"/>
          </a:p>
        </p:txBody>
      </p:sp>
      <p:sp>
        <p:nvSpPr>
          <p:cNvPr id="8" name="Rectangle 7"/>
          <p:cNvSpPr/>
          <p:nvPr/>
        </p:nvSpPr>
        <p:spPr>
          <a:xfrm>
            <a:off x="1622110" y="1874520"/>
            <a:ext cx="5364480" cy="4572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9 · 10</a:t>
            </a:r>
            <a:r>
              <a:rPr lang="sr-Latn-RS" sz="2200" b="1" baseline="30000"/>
              <a:t>2</a:t>
            </a:r>
            <a:r>
              <a:rPr lang="sr-Latn-RS" sz="2200" b="1"/>
              <a:t> + 2 · 10</a:t>
            </a:r>
            <a:r>
              <a:rPr lang="sr-Latn-RS" sz="2200" b="1" baseline="30000"/>
              <a:t>1</a:t>
            </a:r>
            <a:r>
              <a:rPr lang="sr-Latn-RS" sz="2200" b="1"/>
              <a:t> + 4 · 10</a:t>
            </a:r>
            <a:r>
              <a:rPr lang="sr-Latn-RS" sz="2200" b="1" baseline="30000"/>
              <a:t>0</a:t>
            </a:r>
            <a:r>
              <a:rPr lang="sr-Latn-RS" sz="2200" b="1"/>
              <a:t> = 900 + 20 + 4 = 924</a:t>
            </a: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3749040"/>
            <a:ext cx="6400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Dekadska vrijednost </a:t>
            </a:r>
            <a:r>
              <a:rPr lang="sr-Latn-R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binarnog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podatka</a:t>
            </a:r>
            <a:endParaRPr lang="en-US" sz="28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520" y="4343400"/>
            <a:ext cx="1402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11011</a:t>
            </a:r>
            <a:r>
              <a:rPr lang="sr-Latn-RS" sz="2200" b="1" baseline="-25000"/>
              <a:t>2</a:t>
            </a:r>
            <a:r>
              <a:rPr lang="sr-Latn-RS" sz="2200" b="1"/>
              <a:t> = ?</a:t>
            </a:r>
            <a:endParaRPr lang="en-US" sz="2200" b="1"/>
          </a:p>
        </p:txBody>
      </p:sp>
      <p:sp>
        <p:nvSpPr>
          <p:cNvPr id="23" name="Rectangle 22"/>
          <p:cNvSpPr/>
          <p:nvPr/>
        </p:nvSpPr>
        <p:spPr>
          <a:xfrm>
            <a:off x="1809750" y="4343400"/>
            <a:ext cx="6825343" cy="4572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 · 2</a:t>
            </a:r>
            <a:r>
              <a:rPr lang="sr-Latn-RS" sz="2200" b="1" baseline="30000"/>
              <a:t>4</a:t>
            </a:r>
            <a:r>
              <a:rPr lang="sr-Latn-RS" sz="2200" b="1"/>
              <a:t> + 1 · 2</a:t>
            </a:r>
            <a:r>
              <a:rPr lang="sr-Latn-RS" sz="2200" b="1" baseline="30000"/>
              <a:t>3</a:t>
            </a:r>
            <a:r>
              <a:rPr lang="sr-Latn-RS" sz="2200" b="1"/>
              <a:t> + 0 · 2</a:t>
            </a:r>
            <a:r>
              <a:rPr lang="sr-Latn-RS" sz="2200" b="1" baseline="30000"/>
              <a:t>2</a:t>
            </a:r>
            <a:r>
              <a:rPr lang="sr-Latn-RS" sz="2200" b="1"/>
              <a:t> + 1 · 2</a:t>
            </a:r>
            <a:r>
              <a:rPr lang="sr-Latn-RS" sz="2200" b="1" baseline="30000"/>
              <a:t>1</a:t>
            </a:r>
            <a:r>
              <a:rPr lang="sr-Latn-RS" sz="2200" b="1"/>
              <a:t> + 1 · 2</a:t>
            </a:r>
            <a:r>
              <a:rPr lang="en-US" sz="2200" b="1" baseline="30000"/>
              <a:t>0</a:t>
            </a:r>
            <a:r>
              <a:rPr lang="sr-Latn-RS" sz="2200" b="1"/>
              <a:t> = 16 + 8 + 2 + 1 =</a:t>
            </a:r>
            <a:r>
              <a:rPr lang="sr-Latn-RS" sz="2200" b="1">
                <a:solidFill>
                  <a:schemeClr val="tx1"/>
                </a:solidFill>
              </a:rPr>
              <a:t> 27</a:t>
            </a:r>
            <a:r>
              <a:rPr lang="en-US" sz="2200" b="1" baseline="-25000">
                <a:solidFill>
                  <a:schemeClr val="tx1"/>
                </a:solidFill>
              </a:rPr>
              <a:t>10</a:t>
            </a:r>
            <a:r>
              <a:rPr lang="en-US" sz="2200" b="1">
                <a:solidFill>
                  <a:schemeClr val="tx1"/>
                </a:solidFill>
              </a:rPr>
              <a:t> </a:t>
            </a:r>
            <a:endParaRPr lang="sr-Latn-RS" sz="2200" b="1"/>
          </a:p>
        </p:txBody>
      </p:sp>
      <p:sp>
        <p:nvSpPr>
          <p:cNvPr id="25" name="Rectangle 24"/>
          <p:cNvSpPr/>
          <p:nvPr/>
        </p:nvSpPr>
        <p:spPr>
          <a:xfrm>
            <a:off x="731520" y="5029200"/>
            <a:ext cx="2545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10110101.101</a:t>
            </a:r>
            <a:r>
              <a:rPr lang="sr-Latn-RS" sz="2200" b="1" baseline="-25000"/>
              <a:t>2</a:t>
            </a:r>
            <a:r>
              <a:rPr lang="sr-Latn-RS" sz="2200" b="1"/>
              <a:t> = ?</a:t>
            </a:r>
            <a:endParaRPr lang="en-US" sz="2200" b="1"/>
          </a:p>
        </p:txBody>
      </p:sp>
      <p:sp>
        <p:nvSpPr>
          <p:cNvPr id="26" name="Rectangle 25"/>
          <p:cNvSpPr/>
          <p:nvPr/>
        </p:nvSpPr>
        <p:spPr>
          <a:xfrm>
            <a:off x="2730500" y="5029200"/>
            <a:ext cx="6222274" cy="1295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 · 2</a:t>
            </a:r>
            <a:r>
              <a:rPr lang="sr-Latn-RS" sz="2200" b="1" baseline="30000"/>
              <a:t>7</a:t>
            </a:r>
            <a:r>
              <a:rPr lang="sr-Latn-RS" sz="2200" b="1"/>
              <a:t> + 0 · 2</a:t>
            </a:r>
            <a:r>
              <a:rPr lang="sr-Latn-RS" sz="2200" b="1" baseline="30000"/>
              <a:t>6</a:t>
            </a:r>
            <a:r>
              <a:rPr lang="sr-Latn-RS" sz="2200" b="1"/>
              <a:t> + 1 · 2</a:t>
            </a:r>
            <a:r>
              <a:rPr lang="sr-Latn-RS" sz="2200" b="1" baseline="30000"/>
              <a:t>5</a:t>
            </a:r>
            <a:r>
              <a:rPr lang="sr-Latn-RS" sz="2200" b="1"/>
              <a:t> + 1 · 2</a:t>
            </a:r>
            <a:r>
              <a:rPr lang="sr-Latn-RS" sz="2200" b="1" baseline="30000"/>
              <a:t>4</a:t>
            </a:r>
            <a:r>
              <a:rPr lang="sr-Latn-RS" sz="2200" b="1"/>
              <a:t> + 0 · 2</a:t>
            </a:r>
            <a:r>
              <a:rPr lang="sr-Latn-RS" sz="2200" b="1" baseline="30000"/>
              <a:t>3</a:t>
            </a:r>
            <a:r>
              <a:rPr lang="sr-Latn-RS" sz="2200" b="1"/>
              <a:t> + 1 · 2</a:t>
            </a:r>
            <a:r>
              <a:rPr lang="sr-Latn-RS" sz="2200" b="1" baseline="30000"/>
              <a:t>2</a:t>
            </a:r>
            <a:r>
              <a:rPr lang="sr-Latn-RS" sz="2200" b="1"/>
              <a:t> + 0 · 2</a:t>
            </a:r>
            <a:r>
              <a:rPr lang="sr-Latn-RS" sz="2200" b="1" baseline="30000"/>
              <a:t>1</a:t>
            </a:r>
            <a:r>
              <a:rPr lang="sr-Latn-RS" sz="2200" b="1"/>
              <a:t> +</a:t>
            </a:r>
          </a:p>
          <a:p>
            <a:r>
              <a:rPr lang="sr-Latn-RS" sz="2200" b="1"/>
              <a:t>+ 1 · 2</a:t>
            </a:r>
            <a:r>
              <a:rPr lang="sr-Latn-RS" sz="2200" b="1" baseline="30000"/>
              <a:t>0</a:t>
            </a:r>
            <a:r>
              <a:rPr lang="sr-Latn-RS" sz="2200" b="1"/>
              <a:t> + 1 · 2</a:t>
            </a:r>
            <a:r>
              <a:rPr lang="sr-Latn-RS" sz="2200" b="1" baseline="30000"/>
              <a:t>-1</a:t>
            </a:r>
            <a:r>
              <a:rPr lang="sr-Latn-RS" sz="2200" b="1"/>
              <a:t> + 0 · 2</a:t>
            </a:r>
            <a:r>
              <a:rPr lang="sr-Latn-RS" sz="2200" b="1" baseline="30000"/>
              <a:t>-2</a:t>
            </a:r>
            <a:r>
              <a:rPr lang="sr-Latn-RS" sz="2200" b="1"/>
              <a:t> + 1 · 2</a:t>
            </a:r>
            <a:r>
              <a:rPr lang="sr-Latn-RS" sz="2200" b="1" baseline="30000"/>
              <a:t>-3</a:t>
            </a:r>
            <a:r>
              <a:rPr lang="sr-Latn-RS" sz="2200" b="1"/>
              <a:t> =</a:t>
            </a:r>
          </a:p>
          <a:p>
            <a:r>
              <a:rPr lang="sr-Latn-RS" sz="2200" b="1"/>
              <a:t>= 128 + 32 + 16 + 4 + 1 + 0.5 + 0.125 = 181.625</a:t>
            </a:r>
            <a:r>
              <a:rPr lang="en-US" sz="2200" b="1" baseline="-25000"/>
              <a:t>10</a:t>
            </a:r>
            <a:r>
              <a:rPr lang="en-US" sz="2200" b="1"/>
              <a:t> </a:t>
            </a:r>
            <a:endParaRPr lang="en-US" sz="2200" b="1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13816" y="1828800"/>
            <a:ext cx="457200" cy="91440"/>
            <a:chOff x="952500" y="1828800"/>
            <a:chExt cx="466725" cy="274320"/>
          </a:xfrm>
        </p:grpSpPr>
        <p:sp>
          <p:nvSpPr>
            <p:cNvPr id="27" name="Rectangle 26"/>
            <p:cNvSpPr/>
            <p:nvPr/>
          </p:nvSpPr>
          <p:spPr>
            <a:xfrm>
              <a:off x="952500" y="1828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9662" y="1828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66825" y="1828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3816" y="2514600"/>
            <a:ext cx="584771" cy="91440"/>
            <a:chOff x="972566" y="2590800"/>
            <a:chExt cx="584771" cy="274320"/>
          </a:xfrm>
        </p:grpSpPr>
        <p:sp>
          <p:nvSpPr>
            <p:cNvPr id="30" name="Rectangle 29"/>
            <p:cNvSpPr/>
            <p:nvPr/>
          </p:nvSpPr>
          <p:spPr>
            <a:xfrm>
              <a:off x="1105429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55183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04937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2566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403350" y="2514600"/>
            <a:ext cx="358775" cy="91440"/>
            <a:chOff x="1562100" y="2590800"/>
            <a:chExt cx="358775" cy="274320"/>
          </a:xfrm>
        </p:grpSpPr>
        <p:sp>
          <p:nvSpPr>
            <p:cNvPr id="34" name="Rectangle 33"/>
            <p:cNvSpPr/>
            <p:nvPr/>
          </p:nvSpPr>
          <p:spPr>
            <a:xfrm>
              <a:off x="1562100" y="2590800"/>
              <a:ext cx="204788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 spc="-15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en-US" sz="1600" b="1" spc="-1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16087" y="2590800"/>
              <a:ext cx="204788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 spc="-150">
                  <a:solidFill>
                    <a:schemeClr val="accent6">
                      <a:lumMod val="75000"/>
                    </a:schemeClr>
                  </a:solidFill>
                </a:rPr>
                <a:t>-2</a:t>
              </a:r>
              <a:endParaRPr lang="en-US" sz="1600" b="1" spc="-1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00100" y="4297680"/>
            <a:ext cx="733425" cy="91440"/>
            <a:chOff x="962025" y="4397375"/>
            <a:chExt cx="733425" cy="274320"/>
          </a:xfrm>
        </p:grpSpPr>
        <p:sp>
          <p:nvSpPr>
            <p:cNvPr id="36" name="Rectangle 35"/>
            <p:cNvSpPr/>
            <p:nvPr/>
          </p:nvSpPr>
          <p:spPr>
            <a:xfrm>
              <a:off x="1252537" y="4397375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97793" y="4397375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43050" y="4397375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2025" y="4397375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07281" y="4397375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9150" y="4983480"/>
            <a:ext cx="1123950" cy="91440"/>
            <a:chOff x="987425" y="5161280"/>
            <a:chExt cx="1123950" cy="274320"/>
          </a:xfrm>
        </p:grpSpPr>
        <p:sp>
          <p:nvSpPr>
            <p:cNvPr id="41" name="Rectangle 40"/>
            <p:cNvSpPr/>
            <p:nvPr/>
          </p:nvSpPr>
          <p:spPr>
            <a:xfrm>
              <a:off x="1681390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20183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58975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03804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42597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65011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6218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7425" y="516128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2150" y="4983480"/>
            <a:ext cx="511175" cy="91440"/>
            <a:chOff x="2132013" y="5161280"/>
            <a:chExt cx="511175" cy="274320"/>
          </a:xfrm>
        </p:grpSpPr>
        <p:sp>
          <p:nvSpPr>
            <p:cNvPr id="49" name="Rectangle 48"/>
            <p:cNvSpPr/>
            <p:nvPr/>
          </p:nvSpPr>
          <p:spPr>
            <a:xfrm>
              <a:off x="2132013" y="5161280"/>
              <a:ext cx="204788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 spc="-150">
                  <a:solidFill>
                    <a:schemeClr val="accent6">
                      <a:lumMod val="75000"/>
                    </a:schemeClr>
                  </a:solidFill>
                </a:rPr>
                <a:t>-1</a:t>
              </a:r>
              <a:endParaRPr lang="en-US" sz="1600" b="1" spc="-1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5206" y="5161280"/>
              <a:ext cx="204788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 spc="-150">
                  <a:solidFill>
                    <a:schemeClr val="accent6">
                      <a:lumMod val="75000"/>
                    </a:schemeClr>
                  </a:solidFill>
                </a:rPr>
                <a:t>-2</a:t>
              </a:r>
              <a:endParaRPr lang="en-US" sz="1600" b="1" spc="-1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38400" y="5161280"/>
              <a:ext cx="204788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 spc="-150">
                  <a:solidFill>
                    <a:schemeClr val="accent6">
                      <a:lumMod val="75000"/>
                    </a:schemeClr>
                  </a:solidFill>
                </a:rPr>
                <a:t>-3</a:t>
              </a:r>
              <a:endParaRPr lang="en-US" sz="1600" b="1" spc="-1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1520" y="2560320"/>
            <a:ext cx="18592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3071.85</a:t>
            </a:r>
            <a:r>
              <a:rPr lang="sr-Latn-R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17725" y="2560320"/>
            <a:ext cx="6355080" cy="94488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3 · 10</a:t>
            </a:r>
            <a:r>
              <a:rPr lang="en-US" sz="2200" b="1" baseline="30000"/>
              <a:t>3</a:t>
            </a:r>
            <a:r>
              <a:rPr lang="sr-Latn-RS" sz="2200" b="1"/>
              <a:t> + 0 · 10</a:t>
            </a:r>
            <a:r>
              <a:rPr lang="sr-Latn-RS" sz="2200" b="1" baseline="30000"/>
              <a:t>2</a:t>
            </a:r>
            <a:r>
              <a:rPr lang="sr-Latn-RS" sz="2200" b="1"/>
              <a:t> + 7 · 10</a:t>
            </a:r>
            <a:r>
              <a:rPr lang="sr-Latn-RS" sz="2200" b="1" baseline="30000"/>
              <a:t>1</a:t>
            </a:r>
            <a:r>
              <a:rPr lang="sr-Latn-RS" sz="2200" b="1"/>
              <a:t> + 1 · 10</a:t>
            </a:r>
            <a:r>
              <a:rPr lang="en-US" sz="2200" b="1" baseline="30000"/>
              <a:t>0</a:t>
            </a:r>
            <a:r>
              <a:rPr lang="sr-Latn-RS" sz="2200" b="1"/>
              <a:t> + 8 · 10</a:t>
            </a:r>
            <a:r>
              <a:rPr lang="sr-Latn-RS" sz="2200" b="1" baseline="30000"/>
              <a:t>-1</a:t>
            </a:r>
            <a:r>
              <a:rPr lang="sr-Latn-RS" sz="2200" b="1"/>
              <a:t> + 5 · 10</a:t>
            </a:r>
            <a:r>
              <a:rPr lang="sr-Latn-RS" sz="2200" b="1" baseline="30000"/>
              <a:t>-2</a:t>
            </a:r>
            <a:r>
              <a:rPr lang="sr-Latn-RS" sz="2200" b="1"/>
              <a:t> =</a:t>
            </a:r>
          </a:p>
          <a:p>
            <a:r>
              <a:rPr lang="sr-Latn-RS" sz="2200" b="1"/>
              <a:t>= 3000 + 70 + 1 + 0.8 + 0.05 = 3071.85</a:t>
            </a:r>
            <a:endParaRPr lang="en-US" sz="22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0" grpId="0"/>
      <p:bldP spid="22" grpId="0"/>
      <p:bldP spid="23" grpId="0" animBg="1"/>
      <p:bldP spid="25" grpId="0"/>
      <p:bldP spid="26" grpId="0" uiExpand="1" build="allAtOnce" animBg="1"/>
      <p:bldP spid="10" grpId="0"/>
      <p:bldP spid="11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DEKADSKA VRIJEDNOST PODATKA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6400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Dekadska vrijednost </a:t>
            </a:r>
            <a:r>
              <a:rPr lang="en-US" sz="2800" b="1" noProof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oktalnog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podatka</a:t>
            </a:r>
            <a:endParaRPr lang="en-US" sz="28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" y="1874520"/>
            <a:ext cx="1402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706</a:t>
            </a:r>
            <a:r>
              <a:rPr lang="en-US" sz="2200" b="1" baseline="-25000"/>
              <a:t>8</a:t>
            </a:r>
            <a:r>
              <a:rPr lang="sr-Latn-RS" sz="2200" b="1"/>
              <a:t> = ?</a:t>
            </a:r>
            <a:endParaRPr lang="en-US" sz="2200" b="1"/>
          </a:p>
        </p:txBody>
      </p:sp>
      <p:grpSp>
        <p:nvGrpSpPr>
          <p:cNvPr id="45" name="Group 44"/>
          <p:cNvGrpSpPr/>
          <p:nvPr/>
        </p:nvGrpSpPr>
        <p:grpSpPr>
          <a:xfrm>
            <a:off x="801322" y="1828800"/>
            <a:ext cx="458634" cy="91440"/>
            <a:chOff x="917996" y="1828800"/>
            <a:chExt cx="458634" cy="278633"/>
          </a:xfrm>
        </p:grpSpPr>
        <p:sp>
          <p:nvSpPr>
            <p:cNvPr id="9" name="Rectangle 8"/>
            <p:cNvSpPr/>
            <p:nvPr/>
          </p:nvSpPr>
          <p:spPr>
            <a:xfrm>
              <a:off x="1071113" y="1828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996" y="1833113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24230" y="1828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31616" y="1874520"/>
            <a:ext cx="5364480" cy="4572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7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sr-Latn-RS" sz="2200" b="1" baseline="30000"/>
              <a:t>2</a:t>
            </a:r>
            <a:r>
              <a:rPr lang="sr-Latn-RS" sz="2200" b="1"/>
              <a:t> + </a:t>
            </a:r>
            <a:r>
              <a:rPr lang="en-US" sz="2200" b="1"/>
              <a:t>0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sr-Latn-RS" sz="2200" b="1" baseline="30000"/>
              <a:t>1</a:t>
            </a:r>
            <a:r>
              <a:rPr lang="sr-Latn-RS" sz="2200" b="1"/>
              <a:t> + </a:t>
            </a:r>
            <a:r>
              <a:rPr lang="en-US" sz="2200" b="1"/>
              <a:t>6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sr-Latn-RS" sz="2200" b="1" baseline="30000"/>
              <a:t>0</a:t>
            </a:r>
            <a:r>
              <a:rPr lang="sr-Latn-RS" sz="2200" b="1"/>
              <a:t> = </a:t>
            </a:r>
            <a:r>
              <a:rPr lang="en-US" sz="2200" b="1"/>
              <a:t>448 + 6 </a:t>
            </a:r>
            <a:r>
              <a:rPr lang="sr-Latn-RS" sz="2200" b="1"/>
              <a:t>= </a:t>
            </a:r>
            <a:r>
              <a:rPr lang="en-US" sz="2200" b="1"/>
              <a:t>454</a:t>
            </a:r>
            <a:r>
              <a:rPr lang="en-US" sz="2200" b="1" baseline="-25000"/>
              <a:t>10</a:t>
            </a:r>
            <a:r>
              <a:rPr lang="en-US" sz="2200" b="1"/>
              <a:t> </a:t>
            </a: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520" y="2560320"/>
            <a:ext cx="1600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1657.2</a:t>
            </a:r>
            <a:r>
              <a:rPr lang="en-US" sz="2200" b="1" baseline="-25000"/>
              <a:t>8</a:t>
            </a:r>
            <a:r>
              <a:rPr lang="sr-Latn-RS" sz="2200" b="1"/>
              <a:t> = ?</a:t>
            </a:r>
            <a:endParaRPr lang="en-US" sz="2200" b="1"/>
          </a:p>
        </p:txBody>
      </p:sp>
      <p:grpSp>
        <p:nvGrpSpPr>
          <p:cNvPr id="42" name="Group 41"/>
          <p:cNvGrpSpPr/>
          <p:nvPr/>
        </p:nvGrpSpPr>
        <p:grpSpPr>
          <a:xfrm>
            <a:off x="815611" y="2514600"/>
            <a:ext cx="571983" cy="91440"/>
            <a:chOff x="952500" y="2590800"/>
            <a:chExt cx="571983" cy="274320"/>
          </a:xfrm>
        </p:grpSpPr>
        <p:sp>
          <p:nvSpPr>
            <p:cNvPr id="14" name="Rectangle 13"/>
            <p:cNvSpPr/>
            <p:nvPr/>
          </p:nvSpPr>
          <p:spPr>
            <a:xfrm>
              <a:off x="952500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2361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2222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2083" y="25908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431764" y="2514600"/>
            <a:ext cx="204788" cy="914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 spc="-15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en-US" sz="1600" b="1" spc="-1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90711" y="2560320"/>
            <a:ext cx="6355080" cy="7881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en-US" sz="2200" b="1" baseline="30000"/>
              <a:t>3</a:t>
            </a:r>
            <a:r>
              <a:rPr lang="sr-Latn-RS" sz="2200" b="1"/>
              <a:t> + </a:t>
            </a:r>
            <a:r>
              <a:rPr lang="en-US" sz="2200" b="1"/>
              <a:t>6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sr-Latn-RS" sz="2200" b="1" baseline="30000"/>
              <a:t>2</a:t>
            </a:r>
            <a:r>
              <a:rPr lang="sr-Latn-RS" sz="2200" b="1"/>
              <a:t> + </a:t>
            </a:r>
            <a:r>
              <a:rPr lang="en-US" sz="2200" b="1"/>
              <a:t>5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sr-Latn-RS" sz="2200" b="1" baseline="30000"/>
              <a:t>1</a:t>
            </a:r>
            <a:r>
              <a:rPr lang="sr-Latn-RS" sz="2200" b="1"/>
              <a:t> + </a:t>
            </a:r>
            <a:r>
              <a:rPr lang="en-US" sz="2200" b="1"/>
              <a:t>7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en-US" sz="2200" b="1" baseline="30000"/>
              <a:t>0</a:t>
            </a:r>
            <a:r>
              <a:rPr lang="sr-Latn-RS" sz="2200" b="1"/>
              <a:t> + </a:t>
            </a:r>
            <a:r>
              <a:rPr lang="en-US" sz="2200" b="1"/>
              <a:t>2</a:t>
            </a:r>
            <a:r>
              <a:rPr lang="sr-Latn-RS" sz="2200" b="1"/>
              <a:t> · </a:t>
            </a:r>
            <a:r>
              <a:rPr lang="en-US" sz="2200" b="1"/>
              <a:t>8</a:t>
            </a:r>
            <a:r>
              <a:rPr lang="sr-Latn-RS" sz="2200" b="1" baseline="30000"/>
              <a:t>-1</a:t>
            </a:r>
            <a:r>
              <a:rPr lang="sr-Latn-RS" sz="2200" b="1"/>
              <a:t> =</a:t>
            </a:r>
            <a:endParaRPr lang="en-US" sz="2200" b="1"/>
          </a:p>
          <a:p>
            <a:r>
              <a:rPr lang="sr-Latn-RS" sz="2200" b="1"/>
              <a:t>= 5</a:t>
            </a:r>
            <a:r>
              <a:rPr lang="en-US" sz="2200" b="1"/>
              <a:t>12 + 384 + 40 + 7 + 0.25 </a:t>
            </a:r>
            <a:r>
              <a:rPr lang="sr-Latn-RS" sz="2200" b="1"/>
              <a:t>= </a:t>
            </a:r>
            <a:r>
              <a:rPr lang="en-US" sz="2200" b="1"/>
              <a:t>943.25</a:t>
            </a:r>
            <a:r>
              <a:rPr lang="en-US" sz="2200" b="1" baseline="-25000"/>
              <a:t>10</a:t>
            </a:r>
            <a:r>
              <a:rPr lang="en-US" sz="2200" b="1"/>
              <a:t> </a:t>
            </a: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3749040"/>
            <a:ext cx="7543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Dekadska vrijednost </a:t>
            </a:r>
            <a:r>
              <a:rPr lang="en-US" sz="2800" b="1" noProof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heksadecimalnog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podatka</a:t>
            </a:r>
            <a:endParaRPr lang="en-US" sz="28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1520" y="4343400"/>
            <a:ext cx="1402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 noProof="1"/>
              <a:t>1A5</a:t>
            </a:r>
            <a:r>
              <a:rPr lang="en-US" sz="2200" b="1" baseline="-25000" noProof="1"/>
              <a:t>16</a:t>
            </a:r>
            <a:r>
              <a:rPr lang="sr-Latn-RS" sz="2200" b="1"/>
              <a:t> = ?</a:t>
            </a:r>
            <a:endParaRPr lang="en-US" sz="2200" b="1"/>
          </a:p>
        </p:txBody>
      </p:sp>
      <p:grpSp>
        <p:nvGrpSpPr>
          <p:cNvPr id="47" name="Group 46"/>
          <p:cNvGrpSpPr/>
          <p:nvPr/>
        </p:nvGrpSpPr>
        <p:grpSpPr>
          <a:xfrm>
            <a:off x="812074" y="4297680"/>
            <a:ext cx="463550" cy="91440"/>
            <a:chOff x="965200" y="4375150"/>
            <a:chExt cx="463550" cy="274320"/>
          </a:xfrm>
        </p:grpSpPr>
        <p:sp>
          <p:nvSpPr>
            <p:cNvPr id="34" name="Rectangle 33"/>
            <p:cNvSpPr/>
            <p:nvPr/>
          </p:nvSpPr>
          <p:spPr>
            <a:xfrm>
              <a:off x="965200" y="437515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0775" y="437515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76350" y="437515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57348" y="4343400"/>
            <a:ext cx="6825343" cy="4572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 · </a:t>
            </a:r>
            <a:r>
              <a:rPr lang="en-US" sz="2200" b="1"/>
              <a:t>16</a:t>
            </a:r>
            <a:r>
              <a:rPr lang="en-US" sz="2200" b="1" baseline="30000"/>
              <a:t>2</a:t>
            </a:r>
            <a:r>
              <a:rPr lang="sr-Latn-RS" sz="2200" b="1"/>
              <a:t> + </a:t>
            </a:r>
            <a:r>
              <a:rPr lang="en-US" sz="2200" b="1"/>
              <a:t>10</a:t>
            </a:r>
            <a:r>
              <a:rPr lang="sr-Latn-RS" sz="2200" b="1"/>
              <a:t> · </a:t>
            </a:r>
            <a:r>
              <a:rPr lang="en-US" sz="2200" b="1"/>
              <a:t>16</a:t>
            </a:r>
            <a:r>
              <a:rPr lang="en-US" sz="2200" b="1" baseline="30000"/>
              <a:t>1</a:t>
            </a:r>
            <a:r>
              <a:rPr lang="sr-Latn-RS" sz="2200" b="1"/>
              <a:t> + </a:t>
            </a:r>
            <a:r>
              <a:rPr lang="en-US" sz="2200" b="1"/>
              <a:t>5</a:t>
            </a:r>
            <a:r>
              <a:rPr lang="sr-Latn-RS" sz="2200" b="1"/>
              <a:t> · </a:t>
            </a:r>
            <a:r>
              <a:rPr lang="en-US" sz="2200" b="1"/>
              <a:t>16</a:t>
            </a:r>
            <a:r>
              <a:rPr lang="en-US" sz="2200" b="1" baseline="30000"/>
              <a:t>0</a:t>
            </a:r>
            <a:r>
              <a:rPr lang="sr-Latn-RS" sz="2200" b="1"/>
              <a:t> = </a:t>
            </a:r>
            <a:r>
              <a:rPr lang="en-US" sz="2200" b="1"/>
              <a:t>256</a:t>
            </a:r>
            <a:r>
              <a:rPr lang="sr-Latn-RS" sz="2200" b="1"/>
              <a:t> + </a:t>
            </a:r>
            <a:r>
              <a:rPr lang="en-US" sz="2200" b="1"/>
              <a:t>160</a:t>
            </a:r>
            <a:r>
              <a:rPr lang="sr-Latn-RS" sz="2200" b="1"/>
              <a:t> + </a:t>
            </a:r>
            <a:r>
              <a:rPr lang="en-US" sz="2200" b="1"/>
              <a:t>5</a:t>
            </a:r>
            <a:r>
              <a:rPr lang="sr-Latn-RS" sz="2200" b="1"/>
              <a:t> =</a:t>
            </a:r>
            <a:r>
              <a:rPr lang="sr-Latn-RS" sz="2200" b="1">
                <a:solidFill>
                  <a:schemeClr val="tx1"/>
                </a:solidFill>
              </a:rPr>
              <a:t> </a:t>
            </a:r>
            <a:r>
              <a:rPr lang="en-US" sz="2200" b="1">
                <a:solidFill>
                  <a:schemeClr val="tx1"/>
                </a:solidFill>
              </a:rPr>
              <a:t>421</a:t>
            </a:r>
            <a:r>
              <a:rPr lang="en-US" sz="2200" b="1" baseline="-25000">
                <a:solidFill>
                  <a:schemeClr val="tx1"/>
                </a:solidFill>
              </a:rPr>
              <a:t>10</a:t>
            </a:r>
            <a:r>
              <a:rPr lang="en-US" sz="2200" b="1">
                <a:solidFill>
                  <a:schemeClr val="tx1"/>
                </a:solidFill>
              </a:rPr>
              <a:t>  </a:t>
            </a:r>
            <a:endParaRPr lang="sr-Latn-RS" sz="2200" b="1"/>
          </a:p>
        </p:txBody>
      </p:sp>
      <p:sp>
        <p:nvSpPr>
          <p:cNvPr id="38" name="Rectangle 37"/>
          <p:cNvSpPr/>
          <p:nvPr/>
        </p:nvSpPr>
        <p:spPr>
          <a:xfrm>
            <a:off x="731520" y="5029200"/>
            <a:ext cx="2545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</a:t>
            </a:r>
            <a:r>
              <a:rPr lang="en-US" sz="2200" b="1" noProof="1"/>
              <a:t>B2</a:t>
            </a:r>
            <a:r>
              <a:rPr lang="sr-Latn-RS" sz="2200" b="1"/>
              <a:t>.</a:t>
            </a:r>
            <a:r>
              <a:rPr lang="en-US" sz="2200" b="1"/>
              <a:t>8</a:t>
            </a:r>
            <a:r>
              <a:rPr lang="en-US" sz="2200" b="1" baseline="-25000"/>
              <a:t>16</a:t>
            </a:r>
            <a:r>
              <a:rPr lang="sr-Latn-RS" sz="2200" b="1"/>
              <a:t> = ?</a:t>
            </a:r>
            <a:endParaRPr lang="en-US" sz="2200" b="1"/>
          </a:p>
        </p:txBody>
      </p:sp>
      <p:grpSp>
        <p:nvGrpSpPr>
          <p:cNvPr id="49" name="Group 48"/>
          <p:cNvGrpSpPr/>
          <p:nvPr/>
        </p:nvGrpSpPr>
        <p:grpSpPr>
          <a:xfrm>
            <a:off x="806448" y="4983480"/>
            <a:ext cx="469900" cy="91440"/>
            <a:chOff x="965200" y="5181600"/>
            <a:chExt cx="469900" cy="274320"/>
          </a:xfrm>
        </p:grpSpPr>
        <p:sp>
          <p:nvSpPr>
            <p:cNvPr id="39" name="Rectangle 38"/>
            <p:cNvSpPr/>
            <p:nvPr/>
          </p:nvSpPr>
          <p:spPr>
            <a:xfrm>
              <a:off x="965200" y="51816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3950" y="51816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82700" y="5181600"/>
              <a:ext cx="152400" cy="2743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309689" y="4983480"/>
            <a:ext cx="204788" cy="914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 spc="-15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en-US" sz="1600" b="1" spc="-1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57370" y="5029200"/>
            <a:ext cx="6825343" cy="7881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RS" sz="2200" b="1"/>
              <a:t>1 · </a:t>
            </a:r>
            <a:r>
              <a:rPr lang="en-US" sz="2200" b="1"/>
              <a:t>16</a:t>
            </a:r>
            <a:r>
              <a:rPr lang="en-US" sz="2200" b="1" baseline="30000"/>
              <a:t>2</a:t>
            </a:r>
            <a:r>
              <a:rPr lang="sr-Latn-RS" sz="2200" b="1"/>
              <a:t> + </a:t>
            </a:r>
            <a:r>
              <a:rPr lang="en-US" sz="2200" b="1"/>
              <a:t>11</a:t>
            </a:r>
            <a:r>
              <a:rPr lang="sr-Latn-RS" sz="2200" b="1"/>
              <a:t> · </a:t>
            </a:r>
            <a:r>
              <a:rPr lang="en-US" sz="2200" b="1"/>
              <a:t>16</a:t>
            </a:r>
            <a:r>
              <a:rPr lang="en-US" sz="2200" b="1" baseline="30000"/>
              <a:t>1</a:t>
            </a:r>
            <a:r>
              <a:rPr lang="sr-Latn-RS" sz="2200" b="1"/>
              <a:t> + </a:t>
            </a:r>
            <a:r>
              <a:rPr lang="en-US" sz="2200" b="1"/>
              <a:t>2</a:t>
            </a:r>
            <a:r>
              <a:rPr lang="sr-Latn-RS" sz="2200" b="1"/>
              <a:t> · </a:t>
            </a:r>
            <a:r>
              <a:rPr lang="en-US" sz="2200" b="1"/>
              <a:t>16</a:t>
            </a:r>
            <a:r>
              <a:rPr lang="en-US" sz="2200" b="1" baseline="30000"/>
              <a:t>0</a:t>
            </a:r>
            <a:r>
              <a:rPr lang="sr-Latn-RS" sz="2200" b="1"/>
              <a:t> + </a:t>
            </a:r>
            <a:r>
              <a:rPr lang="en-US" sz="2200" b="1"/>
              <a:t>8</a:t>
            </a:r>
            <a:r>
              <a:rPr lang="sr-Latn-RS" sz="2200" b="1"/>
              <a:t> · </a:t>
            </a:r>
            <a:r>
              <a:rPr lang="en-US" sz="2200" b="1"/>
              <a:t>16</a:t>
            </a:r>
            <a:r>
              <a:rPr lang="en-US" sz="2200" b="1" baseline="30000"/>
              <a:t>-1</a:t>
            </a:r>
            <a:r>
              <a:rPr lang="sr-Latn-RS" sz="2200" b="1"/>
              <a:t> = </a:t>
            </a:r>
            <a:r>
              <a:rPr lang="en-US" sz="2200" b="1"/>
              <a:t>256 + 176 + 2 + 0.5 </a:t>
            </a:r>
            <a:r>
              <a:rPr lang="sr-Latn-RS" sz="2200" b="1"/>
              <a:t>=</a:t>
            </a:r>
            <a:endParaRPr lang="en-US" sz="2200" b="1"/>
          </a:p>
          <a:p>
            <a:r>
              <a:rPr lang="en-US" sz="2200" b="1"/>
              <a:t>= 434.5</a:t>
            </a:r>
            <a:r>
              <a:rPr lang="en-US" sz="2200" b="1" baseline="-25000"/>
              <a:t>10</a:t>
            </a:r>
            <a:r>
              <a:rPr lang="en-US" sz="2200" b="1"/>
              <a:t>  </a:t>
            </a:r>
            <a:endParaRPr lang="sr-Latn-R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13" grpId="0"/>
      <p:bldP spid="20" grpId="0"/>
      <p:bldP spid="22" grpId="0" uiExpand="1" build="allAtOnce"/>
      <p:bldP spid="22" grpId="1" uiExpand="1" build="allAtOnce" animBg="1"/>
      <p:bldP spid="23" grpId="0"/>
      <p:bldP spid="32" grpId="0"/>
      <p:bldP spid="37" grpId="0" animBg="1"/>
      <p:bldP spid="38" grpId="0"/>
      <p:bldP spid="43" grpId="0"/>
      <p:bldP spid="44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" y="1874520"/>
            <a:ext cx="14020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29</a:t>
            </a:r>
            <a:r>
              <a:rPr lang="en-US" sz="2200" b="1" baseline="-25000"/>
              <a:t>10</a:t>
            </a:r>
            <a:r>
              <a:rPr lang="sr-Latn-RS" sz="2200" b="1"/>
              <a:t> = ?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8" name="Rectangle 7"/>
          <p:cNvSpPr/>
          <p:nvPr/>
        </p:nvSpPr>
        <p:spPr>
          <a:xfrm>
            <a:off x="929640" y="2514600"/>
            <a:ext cx="1066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29</a:t>
            </a:r>
            <a:r>
              <a:rPr lang="sr-Latn-RS" sz="2200" b="1"/>
              <a:t> </a:t>
            </a:r>
            <a:r>
              <a:rPr lang="en-US" sz="2200" b="1"/>
              <a:t>: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680" y="2926080"/>
            <a:ext cx="1295400" cy="17851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14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7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3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	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14400" y="2926080"/>
            <a:ext cx="1097280" cy="1737360"/>
            <a:chOff x="994956" y="2640874"/>
            <a:chExt cx="1097280" cy="173736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39389" y="2640874"/>
              <a:ext cx="0" cy="1737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ight Arrow 18"/>
          <p:cNvSpPr/>
          <p:nvPr/>
        </p:nvSpPr>
        <p:spPr>
          <a:xfrm rot="16200000">
            <a:off x="1645920" y="3566160"/>
            <a:ext cx="164592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Alternate Process 19"/>
          <p:cNvSpPr/>
          <p:nvPr/>
        </p:nvSpPr>
        <p:spPr>
          <a:xfrm>
            <a:off x="731520" y="5029200"/>
            <a:ext cx="18288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7560" y="1874520"/>
            <a:ext cx="1676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0.625</a:t>
            </a:r>
            <a:r>
              <a:rPr lang="en-US" sz="2200" b="1" baseline="-25000"/>
              <a:t>10</a:t>
            </a:r>
            <a:r>
              <a:rPr lang="sr-Latn-RS" sz="2200" b="1"/>
              <a:t> = ?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23" name="Rectangle 22"/>
          <p:cNvSpPr/>
          <p:nvPr/>
        </p:nvSpPr>
        <p:spPr>
          <a:xfrm>
            <a:off x="3429000" y="2514600"/>
            <a:ext cx="1295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0.625</a:t>
            </a:r>
            <a:r>
              <a:rPr lang="sr-Latn-RS" sz="2200" b="1"/>
              <a:t> </a:t>
            </a:r>
            <a:r>
              <a:rPr lang="en-US" sz="2200" b="1"/>
              <a:t>*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4720" y="2926080"/>
            <a:ext cx="1295400" cy="17851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1.25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0.25	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0.5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1.0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20440" y="2926080"/>
            <a:ext cx="1097280" cy="1737360"/>
            <a:chOff x="994956" y="2640874"/>
            <a:chExt cx="1097280" cy="173736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39389" y="2640874"/>
              <a:ext cx="0" cy="1737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 rot="5400000">
            <a:off x="4251960" y="3566160"/>
            <a:ext cx="164592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3337560" y="5029200"/>
            <a:ext cx="210312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0.625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0.101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520440" y="3648075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0440" y="398751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20440" y="467331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7920" y="1874520"/>
            <a:ext cx="1676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0.3</a:t>
            </a:r>
            <a:r>
              <a:rPr lang="en-US" sz="2200" b="1" baseline="-25000"/>
              <a:t>10</a:t>
            </a:r>
            <a:r>
              <a:rPr lang="sr-Latn-RS" sz="2200" b="1"/>
              <a:t> = ?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34" name="Rectangle 33"/>
          <p:cNvSpPr/>
          <p:nvPr/>
        </p:nvSpPr>
        <p:spPr>
          <a:xfrm>
            <a:off x="6313288" y="2514600"/>
            <a:ext cx="1295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0.3</a:t>
            </a:r>
            <a:r>
              <a:rPr lang="sr-Latn-RS" sz="2200" b="1"/>
              <a:t> </a:t>
            </a:r>
            <a:r>
              <a:rPr lang="en-US" sz="2200" b="1"/>
              <a:t>* 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55080" y="2926080"/>
            <a:ext cx="1295400" cy="246221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0.6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1.2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0.2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0.4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0.8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1.6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0.6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400800" y="2926080"/>
            <a:ext cx="1097280" cy="2377440"/>
            <a:chOff x="994956" y="2640874"/>
            <a:chExt cx="1097280" cy="237744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39389" y="2640874"/>
              <a:ext cx="0" cy="2377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Arrow 38"/>
          <p:cNvSpPr/>
          <p:nvPr/>
        </p:nvSpPr>
        <p:spPr>
          <a:xfrm rot="5400000">
            <a:off x="6785610" y="3912870"/>
            <a:ext cx="233934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/>
          <p:cNvSpPr/>
          <p:nvPr/>
        </p:nvSpPr>
        <p:spPr>
          <a:xfrm>
            <a:off x="6217920" y="5852160"/>
            <a:ext cx="23622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0.3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0.01001…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400800" y="3318165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00800" y="399011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00800" y="4336475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00800" y="4662055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00800" y="531495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684264" y="5567362"/>
            <a:ext cx="530352" cy="73152"/>
            <a:chOff x="6537960" y="5186362"/>
            <a:chExt cx="530352" cy="73152"/>
          </a:xfrm>
        </p:grpSpPr>
        <p:sp>
          <p:nvSpPr>
            <p:cNvPr id="49" name="Oval 48"/>
            <p:cNvSpPr/>
            <p:nvPr/>
          </p:nvSpPr>
          <p:spPr>
            <a:xfrm>
              <a:off x="6537960" y="5186362"/>
              <a:ext cx="73152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766560" y="5186362"/>
              <a:ext cx="73152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995160" y="5186362"/>
              <a:ext cx="73152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228600" y="1280160"/>
            <a:ext cx="6400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binarni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brojni sistem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 animBg="1"/>
      <p:bldP spid="20" grpId="0" animBg="1"/>
      <p:bldP spid="22" grpId="0"/>
      <p:bldP spid="23" grpId="0"/>
      <p:bldP spid="28" grpId="0" animBg="1"/>
      <p:bldP spid="29" grpId="0" animBg="1"/>
      <p:bldP spid="33" grpId="0"/>
      <p:bldP spid="34" grpId="0"/>
      <p:bldP spid="39" grpId="0" animBg="1"/>
      <p:bldP spid="40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" y="1874520"/>
            <a:ext cx="18592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57.375</a:t>
            </a:r>
            <a:r>
              <a:rPr lang="en-US" sz="2200" b="1" baseline="-25000"/>
              <a:t>10</a:t>
            </a:r>
            <a:r>
              <a:rPr lang="sr-Latn-RS" sz="2200" b="1"/>
              <a:t> = ?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8" name="Rectangle 7"/>
          <p:cNvSpPr/>
          <p:nvPr/>
        </p:nvSpPr>
        <p:spPr>
          <a:xfrm>
            <a:off x="932688" y="2514600"/>
            <a:ext cx="1066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57</a:t>
            </a:r>
            <a:r>
              <a:rPr lang="sr-Latn-RS" sz="2200" b="1"/>
              <a:t> </a:t>
            </a:r>
            <a:r>
              <a:rPr lang="en-US" sz="2200" b="1"/>
              <a:t>: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680" y="2926080"/>
            <a:ext cx="1295400" cy="212365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28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14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7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3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	1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914400" y="2926080"/>
            <a:ext cx="1097280" cy="2011680"/>
            <a:chOff x="994956" y="2640874"/>
            <a:chExt cx="1097280" cy="201168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39389" y="2640874"/>
              <a:ext cx="0" cy="2011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ight Arrow 18"/>
          <p:cNvSpPr/>
          <p:nvPr/>
        </p:nvSpPr>
        <p:spPr>
          <a:xfrm rot="16200000">
            <a:off x="1527810" y="3684270"/>
            <a:ext cx="188214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" y="5029200"/>
            <a:ext cx="208788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57 </a:t>
            </a:r>
            <a:r>
              <a:rPr lang="en-U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111001</a:t>
            </a:r>
            <a:r>
              <a:rPr lang="en-US" sz="2200" b="1" baseline="-25000"/>
              <a:t>2</a:t>
            </a:r>
            <a:endParaRPr lang="en-US" sz="2200" b="1"/>
          </a:p>
        </p:txBody>
      </p:sp>
      <p:sp>
        <p:nvSpPr>
          <p:cNvPr id="23" name="Rectangle 22"/>
          <p:cNvSpPr/>
          <p:nvPr/>
        </p:nvSpPr>
        <p:spPr>
          <a:xfrm>
            <a:off x="3432129" y="2514600"/>
            <a:ext cx="12954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0.375</a:t>
            </a:r>
            <a:r>
              <a:rPr lang="sr-Latn-RS" sz="2200" b="1"/>
              <a:t> </a:t>
            </a:r>
            <a:r>
              <a:rPr lang="en-US" sz="2200" b="1"/>
              <a:t>*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4720" y="2926080"/>
            <a:ext cx="1295400" cy="17851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0.75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1.5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0.5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1.0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0.0</a:t>
            </a:r>
          </a:p>
        </p:txBody>
      </p:sp>
      <p:grpSp>
        <p:nvGrpSpPr>
          <p:cNvPr id="10" name="Group 24"/>
          <p:cNvGrpSpPr/>
          <p:nvPr/>
        </p:nvGrpSpPr>
        <p:grpSpPr>
          <a:xfrm>
            <a:off x="3520440" y="2926080"/>
            <a:ext cx="1097280" cy="1737360"/>
            <a:chOff x="994956" y="2640874"/>
            <a:chExt cx="1097280" cy="173736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39389" y="2640874"/>
              <a:ext cx="0" cy="17373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 rot="5400000">
            <a:off x="4251960" y="3566160"/>
            <a:ext cx="164592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20440" y="332509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0440" y="3973945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20440" y="467360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8600" y="1280160"/>
            <a:ext cx="6400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binarni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brojni sistem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3337560" y="5715000"/>
            <a:ext cx="292608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57.375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111001.011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37560" y="5029200"/>
            <a:ext cx="3352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0.375</a:t>
            </a:r>
            <a:r>
              <a:rPr lang="en-U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0.011</a:t>
            </a:r>
            <a:r>
              <a:rPr lang="en-US" sz="2200" b="1" baseline="-25000"/>
              <a:t>2</a:t>
            </a:r>
            <a:endParaRPr 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 animBg="1"/>
      <p:bldP spid="20" grpId="0"/>
      <p:bldP spid="23" grpId="0"/>
      <p:bldP spid="28" grpId="0" animBg="1"/>
      <p:bldP spid="53" grpId="0"/>
      <p:bldP spid="43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 BROJNIH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Brojni sistemi i konverzije.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" y="1874520"/>
            <a:ext cx="3657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143.1875</a:t>
            </a:r>
            <a:r>
              <a:rPr lang="en-US" sz="2200" b="1" baseline="-25000"/>
              <a:t>10</a:t>
            </a:r>
            <a:r>
              <a:rPr lang="sr-Latn-RS" sz="2200" b="1"/>
              <a:t> = ?</a:t>
            </a:r>
            <a:r>
              <a:rPr lang="en-US" sz="2200" b="1" baseline="-25000"/>
              <a:t>8</a:t>
            </a:r>
            <a:endParaRPr lang="en-US" sz="2200" b="1"/>
          </a:p>
        </p:txBody>
      </p:sp>
      <p:sp>
        <p:nvSpPr>
          <p:cNvPr id="8" name="Rectangle 7"/>
          <p:cNvSpPr/>
          <p:nvPr/>
        </p:nvSpPr>
        <p:spPr>
          <a:xfrm>
            <a:off x="914400" y="2514600"/>
            <a:ext cx="1066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143</a:t>
            </a:r>
            <a:r>
              <a:rPr lang="sr-Latn-RS" sz="2200" b="1"/>
              <a:t> </a:t>
            </a:r>
            <a:r>
              <a:rPr lang="en-US" sz="2200" b="1"/>
              <a:t>: 8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680" y="2926080"/>
            <a:ext cx="1295400" cy="110799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17	7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2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	2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914400" y="2926080"/>
            <a:ext cx="1097280" cy="1005840"/>
            <a:chOff x="994956" y="2640874"/>
            <a:chExt cx="1097280" cy="100584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39389" y="2640874"/>
              <a:ext cx="0" cy="10058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ight Arrow 18"/>
          <p:cNvSpPr/>
          <p:nvPr/>
        </p:nvSpPr>
        <p:spPr>
          <a:xfrm rot="16200000">
            <a:off x="2023110" y="3188970"/>
            <a:ext cx="89154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" y="4206240"/>
            <a:ext cx="179832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143 </a:t>
            </a:r>
            <a:r>
              <a:rPr lang="en-U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217</a:t>
            </a:r>
            <a:r>
              <a:rPr lang="en-US" sz="2200" b="1" baseline="-25000"/>
              <a:t>8</a:t>
            </a:r>
            <a:endParaRPr lang="en-US" sz="2200" b="1"/>
          </a:p>
        </p:txBody>
      </p:sp>
      <p:sp>
        <p:nvSpPr>
          <p:cNvPr id="23" name="Rectangle 22"/>
          <p:cNvSpPr/>
          <p:nvPr/>
        </p:nvSpPr>
        <p:spPr>
          <a:xfrm>
            <a:off x="3393724" y="2514600"/>
            <a:ext cx="138684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0.1875</a:t>
            </a:r>
            <a:r>
              <a:rPr lang="sr-Latn-RS" sz="2200" b="1"/>
              <a:t> </a:t>
            </a:r>
            <a:r>
              <a:rPr lang="en-US" sz="2200" b="1"/>
              <a:t>* 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4720" y="2926080"/>
            <a:ext cx="1295400" cy="14465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1.5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0.5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4.0	4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0.0</a:t>
            </a:r>
          </a:p>
        </p:txBody>
      </p:sp>
      <p:grpSp>
        <p:nvGrpSpPr>
          <p:cNvPr id="10" name="Group 24"/>
          <p:cNvGrpSpPr/>
          <p:nvPr/>
        </p:nvGrpSpPr>
        <p:grpSpPr>
          <a:xfrm>
            <a:off x="3520440" y="2926080"/>
            <a:ext cx="1097280" cy="1371600"/>
            <a:chOff x="994956" y="2640874"/>
            <a:chExt cx="1097280" cy="13716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39389" y="2640874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 rot="5400000">
            <a:off x="4400550" y="3417570"/>
            <a:ext cx="1348740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20440" y="3643745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20440" y="4315690"/>
            <a:ext cx="1097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8600" y="1280160"/>
            <a:ext cx="76962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Konverzija u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oktalni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brojni sistem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3337560" y="5486400"/>
            <a:ext cx="265176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143.1875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217.14</a:t>
            </a:r>
            <a:r>
              <a:rPr lang="en-US" sz="22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37560" y="4572000"/>
            <a:ext cx="21336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200" b="1"/>
              <a:t>0.1875</a:t>
            </a:r>
            <a:r>
              <a:rPr lang="en-US" sz="2200" b="1" baseline="-25000"/>
              <a:t>10</a:t>
            </a:r>
            <a:r>
              <a:rPr lang="sr-Latn-RS" sz="2200" b="1"/>
              <a:t> = </a:t>
            </a:r>
            <a:r>
              <a:rPr lang="en-US" sz="2200" b="1"/>
              <a:t>0.14</a:t>
            </a:r>
            <a:r>
              <a:rPr lang="en-US" sz="2200" b="1" baseline="-25000"/>
              <a:t>8</a:t>
            </a:r>
            <a:endParaRPr 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 animBg="1"/>
      <p:bldP spid="20" grpId="0"/>
      <p:bldP spid="23" grpId="0"/>
      <p:bldP spid="28" grpId="0" animBg="1"/>
      <p:bldP spid="53" grpId="0"/>
      <p:bldP spid="43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1682</Words>
  <Application>Microsoft Office PowerPoint</Application>
  <PresentationFormat>On-screen Show (4:3)</PresentationFormat>
  <Paragraphs>696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PROGRAMIRANJE I</vt:lpstr>
      <vt:lpstr>BROJNI SISTEMI</vt:lpstr>
      <vt:lpstr>BROJNI SISTEMI</vt:lpstr>
      <vt:lpstr>DEKADSKA VRIJEDNOST PODATKA</vt:lpstr>
      <vt:lpstr>DEKADSKA VRIJEDNOST PODATKA</vt:lpstr>
      <vt:lpstr>DEKADSKA VRIJEDNOST PODATKA</vt:lpstr>
      <vt:lpstr>KONVERZIJE BROJNIH SISTEMA</vt:lpstr>
      <vt:lpstr>KONVERZIJE BROJNIH SISTEMA</vt:lpstr>
      <vt:lpstr>KONVERZIJE BROJNIH SISTEMA</vt:lpstr>
      <vt:lpstr>KONVERZIJE BROJNIH SISTEMA</vt:lpstr>
      <vt:lpstr>KONVERZIJE BROJNIH SISTEMA</vt:lpstr>
      <vt:lpstr>KONVERZIJE BROJNIH SISTEMA</vt:lpstr>
      <vt:lpstr>KONVERZIJE BROJNIH SISTEMA</vt:lpstr>
      <vt:lpstr>KONVERZIJE BROJNIH SISTEMA</vt:lpstr>
      <vt:lpstr>KONVERZIJE BROJNIH SISTEMA</vt:lpstr>
      <vt:lpstr>OSNOVNE RAČUNSKE OPERACIJE</vt:lpstr>
      <vt:lpstr>OSNOVNE RAČUNSKE OPERACIJE</vt:lpstr>
      <vt:lpstr>OSNOVNE RAČUNSKE OPERACIJE</vt:lpstr>
      <vt:lpstr>OSNOVNE RAČUNSKE OPERACIJE</vt:lpstr>
      <vt:lpstr>OSNOVNE RAČUNSKE OPERACIJE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217</cp:revision>
  <dcterms:created xsi:type="dcterms:W3CDTF">2006-08-16T00:00:00Z</dcterms:created>
  <dcterms:modified xsi:type="dcterms:W3CDTF">2021-10-10T16:36:27Z</dcterms:modified>
</cp:coreProperties>
</file>