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9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41">
          <p15:clr>
            <a:srgbClr val="A4A3A4"/>
          </p15:clr>
        </p15:guide>
        <p15:guide id="2" pos="3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6" autoAdjust="0"/>
    <p:restoredTop sz="99642" autoAdjust="0"/>
  </p:normalViewPr>
  <p:slideViewPr>
    <p:cSldViewPr snapToObjects="1">
      <p:cViewPr varScale="1">
        <p:scale>
          <a:sx n="86" d="100"/>
          <a:sy n="86" d="100"/>
        </p:scale>
        <p:origin x="1550" y="48"/>
      </p:cViewPr>
      <p:guideLst>
        <p:guide orient="horz" pos="2741"/>
        <p:guide pos="33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250267"/>
            <a:ext cx="7772400" cy="1676400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A0</a:t>
            </a:r>
            <a:r>
              <a:rPr lang="en-US" dirty="0"/>
              <a:t>2</a:t>
            </a:r>
            <a:r>
              <a:rPr lang="sr-Latn-RS" dirty="0"/>
              <a:t> – </a:t>
            </a:r>
            <a:r>
              <a:rPr lang="en-US" dirty="0" err="1"/>
              <a:t>Predstavljanje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u </a:t>
            </a:r>
            <a:r>
              <a:rPr lang="en-US" dirty="0" err="1"/>
              <a:t>ra</a:t>
            </a:r>
            <a:r>
              <a:rPr lang="sr-Latn-RS" dirty="0"/>
              <a:t>čunaru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</a:t>
            </a:r>
            <a:r>
              <a:rPr lang="en-US" dirty="0"/>
              <a:t>2</a:t>
            </a:r>
            <a:r>
              <a:rPr lang="sr-Latn-RS"/>
              <a:t>1.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4250266"/>
            <a:ext cx="7772400" cy="1921933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sr-Latn-RS" b="1" dirty="0"/>
              <a:t>dr </a:t>
            </a:r>
            <a:r>
              <a:rPr lang="en-US" b="1" dirty="0" err="1"/>
              <a:t>Dra</a:t>
            </a:r>
            <a:r>
              <a:rPr lang="sr-Latn-RS" b="1" dirty="0"/>
              <a:t>ž</a:t>
            </a:r>
            <a:r>
              <a:rPr lang="en-US" b="1" dirty="0"/>
              <a:t>en Br</a:t>
            </a:r>
            <a:r>
              <a:rPr lang="sr-Latn-RS" b="1" dirty="0"/>
              <a:t>đanin	</a:t>
            </a:r>
            <a:r>
              <a:rPr lang="sr-Latn-RS" dirty="0"/>
              <a:t>(drazen.brdjanin@etf.unibl.</a:t>
            </a:r>
            <a:r>
              <a:rPr lang="en-US" dirty="0"/>
              <a:t>org</a:t>
            </a:r>
            <a:r>
              <a:rPr lang="sr-Latn-RS" dirty="0"/>
              <a:t>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Goran Banjac	</a:t>
            </a:r>
            <a:r>
              <a:rPr lang="sr-Latn-RS" dirty="0"/>
              <a:t>(goran.banjac@etf.unibl.</a:t>
            </a:r>
            <a:r>
              <a:rPr lang="en-US" dirty="0"/>
              <a:t>org</a:t>
            </a:r>
            <a:r>
              <a:rPr lang="sr-Latn-RS" dirty="0"/>
              <a:t>)</a:t>
            </a:r>
          </a:p>
          <a:p>
            <a:pPr>
              <a:tabLst>
                <a:tab pos="1943100" algn="l"/>
              </a:tabLst>
            </a:pPr>
            <a:r>
              <a:rPr lang="sr-Latn-RS" b="1" dirty="0"/>
              <a:t>Danijela </a:t>
            </a:r>
            <a:r>
              <a:rPr lang="en-US" b="1" dirty="0" err="1"/>
              <a:t>Banjac</a:t>
            </a:r>
            <a:r>
              <a:rPr lang="sr-Latn-RS" b="1" dirty="0"/>
              <a:t>	</a:t>
            </a:r>
            <a:r>
              <a:rPr lang="sr-Latn-RS" dirty="0"/>
              <a:t>(danijela.</a:t>
            </a:r>
            <a:r>
              <a:rPr lang="en-US" dirty="0" err="1"/>
              <a:t>banjac</a:t>
            </a:r>
            <a:r>
              <a:rPr lang="sr-Latn-RS" dirty="0"/>
              <a:t>@etf.unibl.</a:t>
            </a:r>
            <a:r>
              <a:rPr lang="en-US" dirty="0"/>
              <a:t>org</a:t>
            </a:r>
            <a:r>
              <a:rPr lang="sr-Latn-RS" dirty="0"/>
              <a:t>)</a:t>
            </a:r>
            <a:endParaRPr lang="en-US" dirty="0"/>
          </a:p>
          <a:p>
            <a:pPr>
              <a:tabLst>
                <a:tab pos="1943100" algn="l"/>
              </a:tabLst>
            </a:pPr>
            <a:r>
              <a:rPr lang="en-US" b="1" dirty="0"/>
              <a:t>Nikola </a:t>
            </a:r>
            <a:r>
              <a:rPr lang="en-US" b="1" dirty="0" err="1"/>
              <a:t>Obradovi</a:t>
            </a:r>
            <a:r>
              <a:rPr lang="sr-Latn-BA" b="1" dirty="0"/>
              <a:t>ć</a:t>
            </a:r>
            <a:r>
              <a:rPr lang="sr-Latn-RS" b="1" dirty="0"/>
              <a:t>	</a:t>
            </a:r>
            <a:r>
              <a:rPr lang="sr-Latn-RS" dirty="0"/>
              <a:t>(nikola.obradovic@etf.unibl.</a:t>
            </a:r>
            <a:r>
              <a:rPr lang="en-US" dirty="0"/>
              <a:t>org</a:t>
            </a:r>
            <a:r>
              <a:rPr lang="sr-Latn-RS" dirty="0"/>
              <a:t>)</a:t>
            </a:r>
            <a:endParaRPr lang="en-US" dirty="0"/>
          </a:p>
          <a:p>
            <a:pPr>
              <a:tabLst>
                <a:tab pos="1943100" algn="l"/>
              </a:tabLst>
            </a:pPr>
            <a:r>
              <a:rPr lang="sr-Latn-RS" b="1" i="1" dirty="0"/>
              <a:t>Igor Ševo</a:t>
            </a:r>
            <a:r>
              <a:rPr lang="en-US" b="1" i="1" dirty="0"/>
              <a:t>, </a:t>
            </a:r>
            <a:r>
              <a:rPr lang="sr-Latn-RS" b="1" i="1" dirty="0"/>
              <a:t>Aleksandar Keleč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ZNAKOVNI PODACI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A02</a:t>
            </a:r>
          </a:p>
        </p:txBody>
      </p:sp>
      <p:graphicFrame>
        <p:nvGraphicFramePr>
          <p:cNvPr id="8" name="Group 952"/>
          <p:cNvGraphicFramePr>
            <a:graphicFrameLocks noGrp="1"/>
          </p:cNvGraphicFramePr>
          <p:nvPr>
            <p:ph idx="1"/>
          </p:nvPr>
        </p:nvGraphicFramePr>
        <p:xfrm>
          <a:off x="731520" y="2697136"/>
          <a:ext cx="4427104" cy="3017520"/>
        </p:xfrm>
        <a:graphic>
          <a:graphicData uri="http://schemas.openxmlformats.org/drawingml/2006/table">
            <a:tbl>
              <a:tblPr/>
              <a:tblGrid>
                <a:gridCol w="330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sym typeface="Webdings" pitchFamily="18" charset="2"/>
                        </a:rPr>
                        <a:t>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”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$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&amp;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’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(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,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30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=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40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@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50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\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_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60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`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70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{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28600" y="1185594"/>
            <a:ext cx="8610600" cy="646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niz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znakova) </a:t>
            </a:r>
            <a:r>
              <a:rPr lang="en-US" b="1" i="1">
                <a:solidFill>
                  <a:schemeClr val="tx2">
                    <a:lumMod val="75000"/>
                  </a:schemeClr>
                </a:solidFill>
              </a:rPr>
              <a:t>Ab3+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smjestiti u memoriju počevši od lokacije 100</a:t>
            </a:r>
            <a:r>
              <a:rPr lang="sr-Latn-BA" b="1" baseline="-2500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Sadr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žaj memorije prikazati u binarnom obliku.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54852" y="2898660"/>
          <a:ext cx="2962656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00106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00105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00104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00103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00102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00101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00100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000FF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507988" y="2283999"/>
            <a:ext cx="1097280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</a:p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(binarno)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54852" y="4453467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54852" y="4773507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54852" y="5093547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54852" y="413155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5587336" y="5156409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19890" y="5093547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5587336" y="4520800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19890" y="4453467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587336" y="4838605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19890" y="4773507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587336" y="4202995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19890" y="4131550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96776" y="3710533"/>
            <a:ext cx="237744" cy="32004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35122" y="4382952"/>
            <a:ext cx="237744" cy="32004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580009" y="5055372"/>
            <a:ext cx="237744" cy="32004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39183" y="4044859"/>
            <a:ext cx="237744" cy="32004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5400000">
            <a:off x="1253816" y="2375439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ight Arrow 38"/>
          <p:cNvSpPr/>
          <p:nvPr/>
        </p:nvSpPr>
        <p:spPr>
          <a:xfrm rot="5400000">
            <a:off x="1514638" y="2375439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1775460" y="2375439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ight Arrow 40"/>
          <p:cNvSpPr/>
          <p:nvPr/>
        </p:nvSpPr>
        <p:spPr>
          <a:xfrm rot="5400000">
            <a:off x="3836819" y="2375439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322120" y="3778813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322120" y="4110585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322120" y="4451914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322120" y="5116547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41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7" grpId="0" animBg="1"/>
      <p:bldP spid="18" grpId="0"/>
      <p:bldP spid="20" grpId="0" animBg="1"/>
      <p:bldP spid="21" grpId="0"/>
      <p:bldP spid="23" grpId="0" animBg="1"/>
      <p:bldP spid="24" grpId="0"/>
      <p:bldP spid="26" grpId="0" animBg="1"/>
      <p:bldP spid="27" grpId="0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PREDSTAVLJANJE REALNIH BROJEVA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/>
              <a:t>A</a:t>
            </a:r>
            <a:r>
              <a:rPr lang="en-US" dirty="0"/>
              <a:t>02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8078" y="3401290"/>
          <a:ext cx="2183384" cy="536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23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8078" y="4214231"/>
          <a:ext cx="4469384" cy="536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2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52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8078" y="5027172"/>
          <a:ext cx="5831840" cy="536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4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68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28078" y="5840112"/>
          <a:ext cx="7532624" cy="536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5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112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rmAutofit/>
          </a:bodyPr>
          <a:lstStyle/>
          <a:p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Predstavljanje brojeva u fiksnom zarezu</a:t>
            </a:r>
          </a:p>
          <a:p>
            <a:pPr lvl="1"/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BCD kodovanje</a:t>
            </a:r>
          </a:p>
          <a:p>
            <a:pPr lvl="2"/>
            <a:r>
              <a:rPr lang="sr-Latn-RS" sz="1600" b="1">
                <a:solidFill>
                  <a:schemeClr val="tx2">
                    <a:lumMod val="75000"/>
                  </a:schemeClr>
                </a:solidFill>
              </a:rPr>
              <a:t>nepakovani BCD podaci (jedna BCD cifra – jedan bajt)</a:t>
            </a:r>
          </a:p>
          <a:p>
            <a:pPr lvl="2"/>
            <a:r>
              <a:rPr lang="sr-Latn-RS" sz="1600" b="1">
                <a:solidFill>
                  <a:schemeClr val="tx2">
                    <a:lumMod val="75000"/>
                  </a:schemeClr>
                </a:solidFill>
              </a:rPr>
              <a:t>pakovani BCD podaci (dvije BCD cifre – jedan bajt)</a:t>
            </a:r>
            <a:endParaRPr lang="sr-Latn-RS" sz="1600"/>
          </a:p>
          <a:p>
            <a:r>
              <a:rPr lang="sr-Latn-RS" sz="2000" b="1">
                <a:solidFill>
                  <a:schemeClr val="tx2">
                    <a:lumMod val="75000"/>
                  </a:schemeClr>
                </a:solidFill>
              </a:rPr>
              <a:t>Predstavljanje brojeva u pokretnom zarezu</a:t>
            </a:r>
          </a:p>
          <a:p>
            <a:pPr lvl="1"/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IEEE 754 FP standard</a:t>
            </a:r>
          </a:p>
          <a:p>
            <a:pPr lvl="2"/>
            <a:r>
              <a:rPr lang="sr-Latn-RS" sz="1600" b="1">
                <a:solidFill>
                  <a:schemeClr val="tx2">
                    <a:lumMod val="75000"/>
                  </a:schemeClr>
                </a:solidFill>
              </a:rPr>
              <a:t>obična preciznost  (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</a:rPr>
              <a:t>single precision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</a:rPr>
              <a:t>) – 32 bita (IEEE 754-2008: binary32)</a:t>
            </a:r>
          </a:p>
          <a:p>
            <a:pPr lvl="2">
              <a:spcBef>
                <a:spcPts val="4500"/>
              </a:spcBef>
            </a:pPr>
            <a:r>
              <a:rPr lang="sr-Latn-RS" sz="1600" b="1">
                <a:solidFill>
                  <a:schemeClr val="tx2">
                    <a:lumMod val="75000"/>
                  </a:schemeClr>
                </a:solidFill>
              </a:rPr>
              <a:t>dvostruka preciznost  (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</a:rPr>
              <a:t>double precision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</a:rPr>
              <a:t>) – 64 bita (IEEE 754-2008: binary64)</a:t>
            </a:r>
          </a:p>
          <a:p>
            <a:pPr lvl="2">
              <a:spcBef>
                <a:spcPts val="4500"/>
              </a:spcBef>
            </a:pPr>
            <a:r>
              <a:rPr lang="sr-Latn-RS" sz="1600" b="1">
                <a:solidFill>
                  <a:schemeClr val="tx2">
                    <a:lumMod val="75000"/>
                  </a:schemeClr>
                </a:solidFill>
              </a:rPr>
              <a:t>proširena preciznost  (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</a:rPr>
              <a:t>extended precision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</a:rPr>
              <a:t>) – 80 bita</a:t>
            </a:r>
          </a:p>
          <a:p>
            <a:pPr lvl="2">
              <a:spcBef>
                <a:spcPts val="4500"/>
              </a:spcBef>
            </a:pPr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četvorostruka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</a:rPr>
              <a:t> preciznost (</a:t>
            </a:r>
            <a:r>
              <a:rPr lang="sr-Latn-RS" sz="1600" b="1">
                <a:solidFill>
                  <a:schemeClr val="accent6">
                    <a:lumMod val="75000"/>
                  </a:schemeClr>
                </a:solidFill>
              </a:rPr>
              <a:t>quadruple precision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</a:rPr>
              <a:t>) – 128 bita (IEEE 754-2008: binary128)</a:t>
            </a:r>
          </a:p>
        </p:txBody>
      </p:sp>
    </p:spTree>
    <p:extLst>
      <p:ext uri="{BB962C8B-B14F-4D97-AF65-F5344CB8AC3E}">
        <p14:creationId xmlns:p14="http://schemas.microsoft.com/office/powerpoint/2010/main" val="334355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BROJEVI U </a:t>
            </a:r>
            <a:r>
              <a:rPr lang="sr-Latn-RS"/>
              <a:t>FIKSNOM </a:t>
            </a:r>
            <a:r>
              <a:rPr lang="en-US"/>
              <a:t>ZAREZU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8720"/>
            <a:ext cx="8869680" cy="6656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Broj 456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predstaviti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kao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nepakovani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BCD podatak,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a zatim ga smjestiti u memoriju po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čevši od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lokacije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04000</a:t>
            </a:r>
            <a:r>
              <a:rPr lang="sr-Latn-BA" b="1" baseline="-2500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Sadr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žaj memorije prikazati u binarnom i heksadecimalnom obliku.</a:t>
            </a:r>
          </a:p>
        </p:txBody>
      </p:sp>
      <p:sp>
        <p:nvSpPr>
          <p:cNvPr id="8" name="Oval 7"/>
          <p:cNvSpPr/>
          <p:nvPr/>
        </p:nvSpPr>
        <p:spPr>
          <a:xfrm>
            <a:off x="1122680" y="2699305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BA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1760220" y="2699305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BA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2397760" y="2699305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BA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45440" y="4194437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51000" y="4194437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956560" y="4194437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80252" y="2955316"/>
          <a:ext cx="2962656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04006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04005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04004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04003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04002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04001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04000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03FFF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558788" y="2340655"/>
            <a:ext cx="1097280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</a:p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(binarno)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80252" y="4510123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80252" y="4830163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080252" y="5150203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080252" y="4188206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197100" y="4194437"/>
          <a:ext cx="2048256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3035300" y="2699305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BA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262120" y="4194437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536440" y="3229636"/>
          <a:ext cx="109728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4216400" y="2360956"/>
            <a:ext cx="1737360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</a:p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(heksadecimalno)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6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69 L -0.00139 0.03658 C -0.00139 0.04723 -0.0408 0.04699 -0.07239 0.04699 L -0.14288 0.04699 " pathEditMode="relative" rAng="0" ptsTypes="FfFF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240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92 L -0.00434 0.07662 C -0.00434 0.09792 -0.07951 0.09375 -0.14357 0.09375 L -0.28576 0.09375 " pathEditMode="relative" rAng="0" ptsTypes="FfFF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00" y="490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0023 L -0.00469 0.11436 C -0.00469 0.14653 -0.11788 0.14051 -0.21423 0.14051 L -0.42847 0.14051 " pathEditMode="relative" rAng="0" ptsTypes="FfFF">
                                      <p:cBhvr>
                                        <p:cTn id="5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00" y="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6" grpId="0"/>
      <p:bldP spid="26" grpId="0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BROJEVI U </a:t>
            </a:r>
            <a:r>
              <a:rPr lang="sr-Latn-RS"/>
              <a:t>FIKSNOM </a:t>
            </a:r>
            <a:r>
              <a:rPr lang="en-US"/>
              <a:t>ZAREZU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8188" y="3547150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793748" y="3547150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80760" y="2953512"/>
          <a:ext cx="2962656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04002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04001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04000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03FFF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556248" y="2340864"/>
            <a:ext cx="1097280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</a:p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(binarno)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81356" y="354715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081356" y="386719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662428" y="3547150"/>
          <a:ext cx="204825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1123784" y="269748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BA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61324" y="269748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BA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Oval 23"/>
          <p:cNvSpPr/>
          <p:nvPr/>
        </p:nvSpPr>
        <p:spPr>
          <a:xfrm>
            <a:off x="2398864" y="269748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BA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36404" y="2697480"/>
            <a:ext cx="457200" cy="4572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sr-Latn-BA" sz="2200" b="1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200" b="1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535424" y="3227832"/>
          <a:ext cx="1097280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4215384" y="2359152"/>
            <a:ext cx="1737360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</a:p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(heksadecimalno)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00" y="1188720"/>
            <a:ext cx="8610600" cy="646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Broj 456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predstaviti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kao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pakovani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BCD podatak,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a zatim ga smjestiti u memoriju po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čevši od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lokacije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04000</a:t>
            </a:r>
            <a:r>
              <a:rPr lang="sr-Latn-BA" b="1" baseline="-2500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Sadr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žaj memorije prikazati u binarnom i heksadecimalnom obliku.</a:t>
            </a:r>
          </a:p>
        </p:txBody>
      </p:sp>
    </p:spTree>
    <p:extLst>
      <p:ext uri="{BB962C8B-B14F-4D97-AF65-F5344CB8AC3E}">
        <p14:creationId xmlns:p14="http://schemas.microsoft.com/office/powerpoint/2010/main" val="351551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7.40741E-7 L 0.00017 0.03773 C 0.00017 0.04792 -0.04045 0.04722 -0.0724 0.04722 L -0.14271 0.04722 " pathEditMode="relative" rAng="0" ptsTypes="FfFF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 animBg="1"/>
      <p:bldP spid="23" grpId="0" animBg="1"/>
      <p:bldP spid="24" grpId="0" animBg="1"/>
      <p:bldP spid="28" grpId="0" animBg="1"/>
      <p:bldP spid="3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BROJEVI U </a:t>
            </a:r>
            <a:r>
              <a:rPr lang="sr-Latn-RS"/>
              <a:t>FIKSNOM </a:t>
            </a:r>
            <a:r>
              <a:rPr lang="en-US"/>
              <a:t>ZAREZU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dirty="0"/>
              <a:t>A0</a:t>
            </a:r>
            <a:r>
              <a:rPr lang="en-US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5594"/>
            <a:ext cx="8610600" cy="923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iz brojeva 1, 12, 211 smjestiti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u memoriju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kao </a:t>
            </a:r>
            <a:r>
              <a:rPr lang="sr-Latn-BA" b="1">
                <a:solidFill>
                  <a:schemeClr val="accent6">
                    <a:lumMod val="75000"/>
                  </a:schemeClr>
                </a:solidFill>
              </a:rPr>
              <a:t>pakovane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četvorocifirene BCD podatke,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po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čevši od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lokacije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08000</a:t>
            </a:r>
            <a:r>
              <a:rPr lang="sr-Latn-BA" b="1" baseline="-2500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Sadr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žaj memorije prikazati u binarnom i heksadecimalnom obliku.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054852" y="2968321"/>
          <a:ext cx="2962656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08006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08005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08004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08003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08002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08001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08000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07FFF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495288" y="2353660"/>
            <a:ext cx="1097280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</a:p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(binarno)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54852" y="4523128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054852" y="4843168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54852" y="5163208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054852" y="4201211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39908" y="3242641"/>
          <a:ext cx="109728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191000" y="2373961"/>
            <a:ext cx="1737360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</a:p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(heksadecimalno)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539908" y="4842085"/>
          <a:ext cx="109728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539908" y="4202266"/>
          <a:ext cx="109728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539908" y="3562681"/>
          <a:ext cx="109728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054852" y="3883921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054852" y="3562201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Rectangle 48"/>
          <p:cNvSpPr/>
          <p:nvPr/>
        </p:nvSpPr>
        <p:spPr>
          <a:xfrm>
            <a:off x="3438656" y="5154661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sr-Latn-BA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3987296" y="3949123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19850" y="3880543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211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4006102" y="4583161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438656" y="4514581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3995818" y="5223241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632960" y="4843168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938520" y="4843168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32960" y="4203961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938520" y="4203961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32960" y="3563881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938520" y="3563881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50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7.40741E-7 L 0.00017 0.03773 C 0.00017 0.04792 -0.04045 0.04722 -0.0724 0.04722 L -0.14271 0.04722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7.40741E-7 L 0.00017 0.03773 C 0.00017 0.04792 -0.04045 0.04722 -0.0724 0.04722 L -0.14271 0.04722 " pathEditMode="relative" rAng="0" ptsTypes="FfFF">
                                      <p:cBhvr>
                                        <p:cTn id="7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7.40741E-7 L 0.00017 0.03773 C 0.00017 0.04792 -0.04045 0.04722 -0.0724 0.04722 L -0.14271 0.04722 " pathEditMode="relative" rAng="0" ptsTypes="FfFF">
                                      <p:cBhvr>
                                        <p:cTn id="11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22" grpId="0"/>
      <p:bldP spid="49" grpId="0"/>
      <p:bldP spid="50" grpId="0" animBg="1"/>
      <p:bldP spid="51" grpId="0"/>
      <p:bldP spid="52" grpId="0" animBg="1"/>
      <p:bldP spid="53" grpId="0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BROJEVI U POKRETNOM ZAREZU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5594"/>
            <a:ext cx="8610600" cy="923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Broj -14.3 prikazati kao FP podatak u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običnoj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preciznosti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a zatim ga smjestiti u memoriju po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čevši od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lokacije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01004</a:t>
            </a:r>
            <a:r>
              <a:rPr lang="sr-Latn-BA" b="1" baseline="-2500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Sadr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žaj memorije prikazati u binarnom i heksadecimalnom obliku.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39" y="2103120"/>
            <a:ext cx="5120640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sr-Latn-RS" b="1"/>
              <a:t>-14.3 = -1110.01001</a:t>
            </a:r>
            <a:r>
              <a:rPr lang="en-US" b="1"/>
              <a:t>1001</a:t>
            </a:r>
            <a:r>
              <a:rPr lang="sr-Latn-RS" b="1"/>
              <a:t>..</a:t>
            </a:r>
            <a:r>
              <a:rPr lang="sr-Latn-RS" b="1" baseline="-25000"/>
              <a:t>2</a:t>
            </a:r>
            <a:r>
              <a:rPr lang="sr-Latn-RS" b="1"/>
              <a:t> = </a:t>
            </a:r>
            <a:r>
              <a:rPr lang="sr-Latn-R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-1.11001001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1001</a:t>
            </a:r>
            <a:r>
              <a:rPr lang="sr-Latn-R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 2</a:t>
            </a:r>
            <a:r>
              <a:rPr lang="sr-Latn-RS" b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40" y="2468880"/>
            <a:ext cx="4225771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sr-Latn-RS" b="1"/>
              <a:t>ME = SE + 127 = 3 + 127 = 130 = </a:t>
            </a:r>
            <a:r>
              <a:rPr lang="sr-Latn-R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10000010</a:t>
            </a:r>
            <a:r>
              <a:rPr lang="sr-Latn-RS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93095" y="4081719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741351" y="4081719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789607" y="4081719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837863" y="4081719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05918" y="3815264"/>
          <a:ext cx="81930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93257" y="3474735"/>
          <a:ext cx="2962656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0100B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0100A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01009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01008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01007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01006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01005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01004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533693" y="2860074"/>
            <a:ext cx="1097280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</a:p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(binarno)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093257" y="598933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093257" y="566929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093257" y="534925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093257" y="502921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75263" y="3760010"/>
          <a:ext cx="109728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4226355" y="2891330"/>
            <a:ext cx="1737360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</a:p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(heksadecimalno)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35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1069E-6 L -0.00139 0.03956 C -0.00139 0.05044 -0.06181 0.04766 -0.11216 0.04766 L -0.22414 0.04766 " pathEditMode="relative" rAng="0" ptsTypes="FfFF">
                                      <p:cBhvr>
                                        <p:cTn id="4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00" y="25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1069E-6 L -0.00086 0.07797 C -0.00086 0.09949 -0.12395 0.09486 -0.22448 0.09486 L -0.44826 0.09486 " pathEditMode="relative" rAng="0" ptsTypes="FfFF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0" y="50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48148E-6 L -0.00017 0.11551 C -0.00017 0.14699 -0.18611 0.1412 -0.33663 0.1412 L -0.67222 0.1412 " pathEditMode="relative" rAng="0" ptsTypes="FfFF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00" y="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22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BROJEVI U POKRETNOM ZAREZU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5594"/>
            <a:ext cx="8610600" cy="923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Broj -14.3 prikazati kao FP podatak u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dvostrukoj preciznosti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a zatim ga smjestiti u memoriju po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čevši od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lokacije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01004</a:t>
            </a:r>
            <a:r>
              <a:rPr lang="sr-Latn-BA" b="1" baseline="-2500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Sadr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žaj memorije prikazati u binarnom i heksadecimalnom obliku.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39" y="2103120"/>
            <a:ext cx="5120640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sr-Latn-RS" b="1"/>
              <a:t>-14.3 = -1110.01001</a:t>
            </a:r>
            <a:r>
              <a:rPr lang="en-US" b="1"/>
              <a:t>1001</a:t>
            </a:r>
            <a:r>
              <a:rPr lang="sr-Latn-RS" b="1"/>
              <a:t>..</a:t>
            </a:r>
            <a:r>
              <a:rPr lang="sr-Latn-RS" b="1" baseline="-25000"/>
              <a:t>2</a:t>
            </a:r>
            <a:r>
              <a:rPr lang="sr-Latn-RS" b="1"/>
              <a:t> = </a:t>
            </a:r>
            <a:r>
              <a:rPr lang="sr-Latn-R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-1.11001001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1001</a:t>
            </a:r>
            <a:r>
              <a:rPr lang="sr-Latn-R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r>
              <a:rPr lang="sr-Latn-R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r-Latn-R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 2</a:t>
            </a:r>
            <a:r>
              <a:rPr lang="sr-Latn-RS" b="1" baseline="30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40" y="2468880"/>
            <a:ext cx="5569946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sr-Latn-RS" b="1"/>
              <a:t>ME = SE + 1023 = 3 + 1023 = 1026 = </a:t>
            </a:r>
            <a:r>
              <a:rPr lang="sr-Latn-R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10000000010</a:t>
            </a:r>
            <a:r>
              <a:rPr lang="sr-Latn-RS" b="1" baseline="-25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18495" y="375741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766751" y="375741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15007" y="375741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863263" y="375741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31318" y="3490960"/>
          <a:ext cx="81930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63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62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61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60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59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58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57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56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55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54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53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52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51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50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49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48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47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46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45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44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43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42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41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40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39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38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37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36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35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34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33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32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93257" y="3474735"/>
          <a:ext cx="2962656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0100B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0100A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01009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01008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01007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01006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01005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01004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6533693" y="2860074"/>
            <a:ext cx="1097280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</a:p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(binarno)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093257" y="598933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093257" y="566929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093257" y="534925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093257" y="502921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75263" y="3760010"/>
          <a:ext cx="109728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4226355" y="2891330"/>
            <a:ext cx="1737360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</a:p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(heksadecimalno)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20513" y="505080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768769" y="505080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817025" y="505080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6865281" y="505080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33336" y="4821090"/>
          <a:ext cx="8193024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4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78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093257" y="470917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093257" y="438913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093257" y="406909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093257" y="374905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51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1069E-6 L -0.00139 0.03956 C -0.00139 0.05044 -0.06181 0.04766 -0.11216 0.04766 L -0.22414 0.04766 " pathEditMode="relative" rAng="0" ptsTypes="FfFF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00" y="250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00087 0.07801 C -0.00087 0.09954 -0.12396 0.09491 -0.22448 0.09491 L -0.44809 0.09491 " pathEditMode="relative" rAng="0" ptsTypes="FfFF">
                                      <p:cBhvr>
                                        <p:cTn id="6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0" y="50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-0.00017 0.11644 C -0.00017 0.14792 -0.18611 0.14213 -0.33646 0.14213 L -0.67187 0.14213 " pathEditMode="relative" rAng="0" ptsTypes="FfFF"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00" y="740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-0.00157 0.03959 C -0.00157 0.05047 -0.0625 0.04769 -0.11268 0.04769 L -0.22431 0.04769 " pathEditMode="relative" rAng="0" ptsTypes="FfFF">
                                      <p:cBhvr>
                                        <p:cTn id="7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00" y="250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-0.00122 0.07801 C -0.00122 0.09954 -0.12431 0.09491 -0.22466 0.09491 L -0.44809 0.09491 " pathEditMode="relative" rAng="0" ptsTypes="FfFF">
                                      <p:cBhvr>
                                        <p:cTn id="7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0" y="500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-0.00035 0.11644 C -0.00035 0.14792 -0.18629 0.14213 -0.33681 0.14213 L -0.67222 0.14213 " pathEditMode="relative" rAng="0" ptsTypes="FfFF">
                                      <p:cBhvr>
                                        <p:cTn id="7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00" y="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22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BROJEVI U POKRETNOM ZAREZU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8720"/>
            <a:ext cx="8778240" cy="646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 slici binarno je prikazan sadržaj jednog segmenta memorije. Odrediti realan broj upisan kao FP podatak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obične preci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z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nosti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 lokaciji 0F000</a:t>
            </a:r>
            <a:r>
              <a:rPr lang="en-US" b="1" baseline="-2500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" y="2412056"/>
          <a:ext cx="2962656" cy="187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0F003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0F002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0F001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0F000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0EFFF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19884" y="1797395"/>
            <a:ext cx="1097280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</a:p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(binarno)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48640" y="4568443"/>
          <a:ext cx="8193024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48640" y="5574283"/>
            <a:ext cx="5569946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sr-Latn-RS" b="1"/>
              <a:t>SE = ME - 127 = 133 </a:t>
            </a:r>
            <a:r>
              <a:rPr lang="en-US" b="1"/>
              <a:t>-</a:t>
            </a:r>
            <a:r>
              <a:rPr lang="sr-Latn-RS" b="1"/>
              <a:t> 127 = </a:t>
            </a:r>
            <a:r>
              <a:rPr lang="sr-Latn-R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" y="5940043"/>
            <a:ext cx="7057355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en-US" b="1"/>
              <a:t>V</a:t>
            </a:r>
            <a:r>
              <a:rPr lang="sr-Latn-RS" b="1"/>
              <a:t> = 1.001010011</a:t>
            </a:r>
            <a:r>
              <a:rPr lang="sr-Latn-RS" b="1">
                <a:solidFill>
                  <a:schemeClr val="tx1"/>
                </a:solidFill>
              </a:rPr>
              <a:t> </a:t>
            </a:r>
            <a:r>
              <a:rPr lang="sr-Latn-RS" b="1"/>
              <a:t>· 2</a:t>
            </a:r>
            <a:r>
              <a:rPr lang="sr-Latn-RS" b="1" baseline="30000"/>
              <a:t>6</a:t>
            </a:r>
            <a:r>
              <a:rPr lang="sr-Latn-RS" b="1"/>
              <a:t> = 1001010.011</a:t>
            </a:r>
            <a:r>
              <a:rPr lang="sr-Latn-RS" b="1" baseline="-25000"/>
              <a:t>2</a:t>
            </a:r>
            <a:r>
              <a:rPr lang="sr-Latn-RS" b="1"/>
              <a:t> =</a:t>
            </a:r>
            <a:r>
              <a:rPr lang="en-US" b="1"/>
              <a:t> 2</a:t>
            </a:r>
            <a:r>
              <a:rPr lang="en-US" b="1" baseline="30000"/>
              <a:t>6</a:t>
            </a:r>
            <a:r>
              <a:rPr lang="en-US" b="1"/>
              <a:t> + 2</a:t>
            </a:r>
            <a:r>
              <a:rPr lang="en-US" b="1" baseline="30000"/>
              <a:t>3</a:t>
            </a:r>
            <a:r>
              <a:rPr lang="en-US" b="1"/>
              <a:t> + 2</a:t>
            </a:r>
            <a:r>
              <a:rPr lang="en-US" b="1" baseline="30000"/>
              <a:t>1</a:t>
            </a:r>
            <a:r>
              <a:rPr lang="en-US" b="1"/>
              <a:t> + 2</a:t>
            </a:r>
            <a:r>
              <a:rPr lang="en-US" b="1" baseline="30000"/>
              <a:t>-2</a:t>
            </a:r>
            <a:r>
              <a:rPr lang="en-US" b="1"/>
              <a:t> + 2</a:t>
            </a:r>
            <a:r>
              <a:rPr lang="en-US" b="1" baseline="30000"/>
              <a:t>-3</a:t>
            </a:r>
            <a:r>
              <a:rPr lang="en-US" b="1"/>
              <a:t> = </a:t>
            </a:r>
            <a:r>
              <a:rPr lang="sr-Latn-R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74.375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" y="5208523"/>
            <a:ext cx="2303716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sr-Latn-RS" b="1"/>
              <a:t>ME = 10000101</a:t>
            </a:r>
            <a:r>
              <a:rPr lang="sr-Latn-RS" b="1" baseline="-25000"/>
              <a:t>2</a:t>
            </a:r>
            <a:r>
              <a:rPr lang="sr-Latn-RS" b="1"/>
              <a:t> = </a:t>
            </a:r>
            <a:r>
              <a:rPr lang="sr-Latn-R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133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" y="2682372"/>
            <a:ext cx="2048256" cy="128016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4" grpId="0"/>
      <p:bldP spid="15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ZADACI ZA 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8720"/>
            <a:ext cx="8610600" cy="646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1.	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Broj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109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predstaviti kao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označeni cjelobrojni podatak tipa:</a:t>
            </a:r>
          </a:p>
          <a:p>
            <a:pPr>
              <a:tabLst>
                <a:tab pos="692150" algn="l"/>
                <a:tab pos="1828800" algn="l"/>
                <a:tab pos="3089275" algn="l"/>
                <a:tab pos="4918075" algn="l"/>
              </a:tabLst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	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) byte,	b) word,	c)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doubleword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	d)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quadword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801913"/>
            <a:ext cx="8610600" cy="646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2.	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Broj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-109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predstaviti kao označeni cjelobrojni podatak tipa:</a:t>
            </a:r>
          </a:p>
          <a:p>
            <a:pPr>
              <a:tabLst>
                <a:tab pos="692150" algn="l"/>
                <a:tab pos="1828800" algn="l"/>
                <a:tab pos="3089275" algn="l"/>
                <a:tab pos="4918075" algn="l"/>
              </a:tabLst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	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) byte,	b) word,	c)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doubleword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	d)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quadword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2415106"/>
            <a:ext cx="8610600" cy="923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3.	N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iz cijelih brojeva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255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1536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30,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-1 smjestiti u memoriju kao neoznačene cjelobrojne podatke tipa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word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počevši od lokacije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0F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000</a:t>
            </a:r>
            <a:r>
              <a:rPr lang="sr-Latn-BA" b="1" baseline="-25000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Sadr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žaj memorije prikazati u binarnom i heksadecimalnom obliku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3305298"/>
            <a:ext cx="8610600" cy="923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4.	N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iz cijelih brojeva 32,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5,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-127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smjestiti u memoriju kao označene cjelobrojne podatke tipa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byte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počevši od lokacije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00</a:t>
            </a:r>
            <a:r>
              <a:rPr lang="sr-Latn-BA" b="1" baseline="-25000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Sadr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žaj memorije prikazati u binarnom i heksadecimalnom obliku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80160" y="4831705"/>
          <a:ext cx="2962656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01007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01006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01005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01004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" y="4195490"/>
            <a:ext cx="8610600" cy="646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5.	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Odrediti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koji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niz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neoznačenih, odnosno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označenih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cjelobrojnih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jednobajtnih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podataka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nalazi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memoriji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ako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je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sadržaj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tog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segmenta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prikazan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sljede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ćoj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slici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97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ZADACI ZA 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8720"/>
            <a:ext cx="8686800" cy="646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6.	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memoriji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je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počev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ši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lokacije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00</a:t>
            </a:r>
            <a:r>
              <a:rPr lang="sr-Latn-BA" b="1" baseline="-25000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upisan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niz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znakova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Ispisati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prvih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pet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znakova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teksta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280160" y="1905615"/>
          <a:ext cx="201168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00406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00405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00404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00403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00402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00401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00400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003FF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28600" y="4734770"/>
            <a:ext cx="8610600" cy="36933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7.	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Upisati u memoriju (počevši od lokacije 5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00</a:t>
            </a:r>
            <a:r>
              <a:rPr lang="sr-Latn-BA" b="1" baseline="-25000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) riječ </a:t>
            </a:r>
            <a:r>
              <a:rPr lang="sr-Latn-RS" b="1" i="1" dirty="0">
                <a:solidFill>
                  <a:schemeClr val="tx2">
                    <a:lumMod val="75000"/>
                  </a:schemeClr>
                </a:solidFill>
              </a:rPr>
              <a:t>Banjaluka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9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PREDSTAVLJANJE CIJELIH BROJEVA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4275745"/>
          </a:xfrm>
        </p:spPr>
        <p:txBody>
          <a:bodyPr>
            <a:normAutofit lnSpcReduction="10000"/>
          </a:bodyPr>
          <a:lstStyle/>
          <a:p>
            <a:pPr>
              <a:tabLst>
                <a:tab pos="1600200" algn="l"/>
              </a:tabLst>
            </a:pPr>
            <a:r>
              <a:rPr lang="en-US" sz="2800" b="1">
                <a:solidFill>
                  <a:schemeClr val="tx2">
                    <a:lumMod val="75000"/>
                  </a:schemeClr>
                </a:solidFill>
              </a:rPr>
              <a:t>Cjelobrojni podaci</a:t>
            </a:r>
          </a:p>
          <a:p>
            <a:pPr lvl="1">
              <a:tabLst>
                <a:tab pos="1600200" algn="l"/>
              </a:tabLst>
            </a:pPr>
            <a:r>
              <a:rPr lang="sr-Latn-RS" sz="2400" b="1">
                <a:solidFill>
                  <a:schemeClr val="tx2">
                    <a:lumMod val="75000"/>
                  </a:schemeClr>
                </a:solidFill>
              </a:rPr>
              <a:t>neoznačeni cijeli brojevi (pozitivni + nula)</a:t>
            </a:r>
          </a:p>
          <a:p>
            <a:pPr lvl="1">
              <a:tabLst>
                <a:tab pos="1600200" algn="l"/>
              </a:tabLst>
            </a:pPr>
            <a:r>
              <a:rPr lang="sr-Latn-RS" sz="2400" b="1">
                <a:solidFill>
                  <a:schemeClr val="tx2">
                    <a:lumMod val="75000"/>
                  </a:schemeClr>
                </a:solidFill>
              </a:rPr>
              <a:t>označeni cijeli brojevi (pozitivni + negativni + nula)</a:t>
            </a:r>
            <a:endParaRPr lang="sr-Latn-RS" sz="3200"/>
          </a:p>
          <a:p>
            <a:pPr lvl="1">
              <a:tabLst>
                <a:tab pos="1600200" algn="l"/>
              </a:tabLst>
            </a:pPr>
            <a:r>
              <a:rPr lang="sr-Latn-RS" sz="2400" b="1">
                <a:solidFill>
                  <a:schemeClr val="tx2">
                    <a:lumMod val="75000"/>
                  </a:schemeClr>
                </a:solidFill>
              </a:rPr>
              <a:t>formati cijelih brojeva:</a:t>
            </a:r>
          </a:p>
          <a:p>
            <a:pPr lvl="2">
              <a:tabLst>
                <a:tab pos="1600200" algn="l"/>
              </a:tabLst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bajt (byte) – B</a:t>
            </a:r>
          </a:p>
          <a:p>
            <a:pPr lvl="2">
              <a:tabLst>
                <a:tab pos="1600200" algn="l"/>
              </a:tabLst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riječ (word) – W = 2B</a:t>
            </a:r>
          </a:p>
          <a:p>
            <a:pPr lvl="2">
              <a:tabLst>
                <a:tab pos="1600200" algn="l"/>
              </a:tabLst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dvostruka riječ (doubleword) – D = 4B</a:t>
            </a:r>
          </a:p>
          <a:p>
            <a:pPr lvl="2">
              <a:tabLst>
                <a:tab pos="1600200" algn="l"/>
              </a:tabLst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četvorostruka riječ (quadword) – Q = 8B</a:t>
            </a:r>
            <a:endParaRPr lang="en-US" sz="1800" b="1">
              <a:solidFill>
                <a:schemeClr val="tx2">
                  <a:lumMod val="75000"/>
                </a:schemeClr>
              </a:solidFill>
            </a:endParaRPr>
          </a:p>
          <a:p>
            <a:pPr lvl="2">
              <a:tabLst>
                <a:tab pos="1600200" algn="l"/>
              </a:tabLst>
            </a:pP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o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</a:rPr>
              <a:t>smostruka rije</a:t>
            </a:r>
            <a:r>
              <a:rPr lang="sr-Latn-BA" sz="1800" b="1">
                <a:solidFill>
                  <a:schemeClr val="tx2">
                    <a:lumMod val="75000"/>
                  </a:schemeClr>
                </a:solidFill>
              </a:rPr>
              <a:t>č (double quadword) – 16B</a:t>
            </a:r>
            <a:endParaRPr lang="sr-Latn-RS" sz="1800" b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tabLst>
                <a:tab pos="1600200" algn="l"/>
              </a:tabLst>
            </a:pPr>
            <a:r>
              <a:rPr lang="sr-Latn-RS" sz="2400" b="1">
                <a:solidFill>
                  <a:schemeClr val="tx2">
                    <a:lumMod val="75000"/>
                  </a:schemeClr>
                </a:solidFill>
              </a:rPr>
              <a:t>opseg vrijednosti (</a:t>
            </a:r>
            <a:r>
              <a:rPr lang="sr-Latn-RS" sz="2400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RS" sz="2400" b="1">
                <a:solidFill>
                  <a:schemeClr val="tx2">
                    <a:lumMod val="75000"/>
                  </a:schemeClr>
                </a:solidFill>
              </a:rPr>
              <a:t> bita):</a:t>
            </a:r>
          </a:p>
          <a:p>
            <a:pPr lvl="2">
              <a:tabLst>
                <a:tab pos="1600200" algn="l"/>
              </a:tabLst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</a:rPr>
              <a:t>0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ea typeface="Meiryo"/>
                <a:cs typeface="Meiryo"/>
                <a:sym typeface="Symbol"/>
              </a:rPr>
              <a:t>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ea typeface="Meiryo"/>
                <a:cs typeface="Meiryo"/>
                <a:sym typeface="Symbol"/>
              </a:rPr>
              <a:t>V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ea typeface="Meiryo"/>
                <a:cs typeface="Meiryo"/>
                <a:sym typeface="Symbol"/>
              </a:rPr>
              <a:t>  2</a:t>
            </a:r>
            <a:r>
              <a:rPr lang="sr-Latn-RS" sz="1800" b="1" i="1" baseline="30000">
                <a:solidFill>
                  <a:schemeClr val="tx2">
                    <a:lumMod val="75000"/>
                  </a:schemeClr>
                </a:solidFill>
                <a:ea typeface="Meiryo"/>
                <a:cs typeface="Meiryo"/>
                <a:sym typeface="Symbol"/>
              </a:rPr>
              <a:t>n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ea typeface="Meiryo"/>
                <a:cs typeface="Meiryo"/>
                <a:sym typeface="Symbol"/>
              </a:rPr>
              <a:t> - 1 (neoznačeni podaci)</a:t>
            </a:r>
          </a:p>
          <a:p>
            <a:pPr lvl="2">
              <a:tabLst>
                <a:tab pos="1600200" algn="l"/>
              </a:tabLst>
            </a:pPr>
            <a:r>
              <a:rPr lang="sr-Latn-RS" sz="1800" b="1">
                <a:solidFill>
                  <a:schemeClr val="tx2">
                    <a:lumMod val="75000"/>
                  </a:schemeClr>
                </a:solidFill>
                <a:ea typeface="Meiryo"/>
                <a:cs typeface="Meiryo"/>
                <a:sym typeface="Symbol"/>
              </a:rPr>
              <a:t>-2</a:t>
            </a:r>
            <a:r>
              <a:rPr lang="sr-Latn-RS" sz="1800" b="1" i="1" baseline="30000">
                <a:solidFill>
                  <a:schemeClr val="tx2">
                    <a:lumMod val="75000"/>
                  </a:schemeClr>
                </a:solidFill>
                <a:ea typeface="Meiryo"/>
                <a:cs typeface="Meiryo"/>
                <a:sym typeface="Symbol"/>
              </a:rPr>
              <a:t>n</a:t>
            </a:r>
            <a:r>
              <a:rPr lang="sr-Latn-RS" sz="1800" b="1" baseline="30000">
                <a:solidFill>
                  <a:schemeClr val="tx2">
                    <a:lumMod val="75000"/>
                  </a:schemeClr>
                </a:solidFill>
                <a:ea typeface="Meiryo"/>
                <a:cs typeface="Meiryo"/>
                <a:sym typeface="Symbol"/>
              </a:rPr>
              <a:t>-1 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ea typeface="Meiryo"/>
                <a:cs typeface="Meiryo"/>
                <a:sym typeface="Symbol"/>
              </a:rPr>
              <a:t> </a:t>
            </a:r>
            <a:r>
              <a:rPr lang="en-US" sz="1800" b="1">
                <a:solidFill>
                  <a:schemeClr val="tx2">
                    <a:lumMod val="75000"/>
                  </a:schemeClr>
                </a:solidFill>
                <a:ea typeface="Meiryo"/>
                <a:cs typeface="Meiryo"/>
                <a:sym typeface="Symbol"/>
              </a:rPr>
              <a:t>V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ea typeface="Meiryo"/>
                <a:cs typeface="Meiryo"/>
                <a:sym typeface="Symbol"/>
              </a:rPr>
              <a:t>  2</a:t>
            </a:r>
            <a:r>
              <a:rPr lang="sr-Latn-RS" sz="1800" b="1" i="1" baseline="30000">
                <a:solidFill>
                  <a:schemeClr val="tx2">
                    <a:lumMod val="75000"/>
                  </a:schemeClr>
                </a:solidFill>
                <a:ea typeface="Meiryo"/>
                <a:cs typeface="Meiryo"/>
                <a:sym typeface="Symbol"/>
              </a:rPr>
              <a:t>n</a:t>
            </a:r>
            <a:r>
              <a:rPr lang="sr-Latn-RS" sz="1800" b="1" baseline="30000">
                <a:solidFill>
                  <a:schemeClr val="tx2">
                    <a:lumMod val="75000"/>
                  </a:schemeClr>
                </a:solidFill>
                <a:ea typeface="Meiryo"/>
                <a:cs typeface="Meiryo"/>
                <a:sym typeface="Symbol"/>
              </a:rPr>
              <a:t>-1</a:t>
            </a:r>
            <a:r>
              <a:rPr lang="sr-Latn-RS" sz="1800" b="1">
                <a:solidFill>
                  <a:schemeClr val="tx2">
                    <a:lumMod val="75000"/>
                  </a:schemeClr>
                </a:solidFill>
                <a:ea typeface="Meiryo"/>
                <a:cs typeface="Meiryo"/>
                <a:sym typeface="Symbol"/>
              </a:rPr>
              <a:t> - 1 (označeni podaci)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dirty="0"/>
              <a:t>A0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785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ZADACI ZA 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8720"/>
            <a:ext cx="8610600" cy="120032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8.	N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iz brojeva 25, 916, 8376 smjestiti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memoriju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kao četvorocifirene BCD podatke,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po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čevši od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lokacije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000</a:t>
            </a:r>
            <a:r>
              <a:rPr lang="sr-Latn-BA" b="1" baseline="-25000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Prikazati s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adr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žaj memorije (binarno i heksadecimalno), ako se podaci upisuju kao: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tabLst>
                <a:tab pos="692150" algn="l"/>
                <a:tab pos="1828800" algn="l"/>
                <a:tab pos="3089275" algn="l"/>
                <a:tab pos="4918075" algn="l"/>
              </a:tabLst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	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nepakovani BCD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,	b)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pakovani BCD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446555"/>
            <a:ext cx="8610600" cy="923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9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.	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iz brojeva 109.375,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109.375, -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sr-Latn-BA" b="1" baseline="30000" dirty="0">
                <a:solidFill>
                  <a:schemeClr val="tx2">
                    <a:lumMod val="75000"/>
                  </a:schemeClr>
                </a:solidFill>
              </a:rPr>
              <a:t>-10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sr-Latn-BA" b="1" baseline="30000" dirty="0">
                <a:solidFill>
                  <a:schemeClr val="tx2">
                    <a:lumMod val="75000"/>
                  </a:schemeClr>
                </a:solidFill>
              </a:rPr>
              <a:t>-100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2</a:t>
            </a:r>
            <a:r>
              <a:rPr lang="sr-Latn-BA" b="1" baseline="30000" dirty="0">
                <a:solidFill>
                  <a:schemeClr val="tx2">
                    <a:lumMod val="75000"/>
                  </a:schemeClr>
                </a:solidFill>
              </a:rPr>
              <a:t>-1000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smjestiti u memoriju počevši od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lokacije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04000</a:t>
            </a:r>
            <a:r>
              <a:rPr lang="sr-Latn-BA" b="1" baseline="-25000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ako se podaci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upisuju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kao FP podaci u:</a:t>
            </a:r>
          </a:p>
          <a:p>
            <a:pPr>
              <a:tabLst>
                <a:tab pos="692150" algn="l"/>
                <a:tab pos="3089275" algn="l"/>
              </a:tabLst>
            </a:pP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	a) običnoj preciznosti,	b) dvostrukoj preciznosti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280160" y="4063605"/>
          <a:ext cx="2962656" cy="1874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US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" y="3427390"/>
            <a:ext cx="8610600" cy="646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pPr marL="457200" indent="-457200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10.	Na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slici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je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prikazan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sadržaj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jednog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segmenta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memorije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Odrediti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realan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broj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upisan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kao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FP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podatak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obične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preci</a:t>
            </a:r>
            <a:r>
              <a:rPr lang="sr-Latn-RS" b="1" dirty="0">
                <a:solidFill>
                  <a:schemeClr val="tx2">
                    <a:lumMod val="75000"/>
                  </a:schemeClr>
                </a:solidFill>
              </a:rPr>
              <a:t>z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nosti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na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lokaciji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0A00C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8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</a:t>
            </a:r>
            <a:r>
              <a:rPr lang="sr-Latn-RS"/>
              <a:t>EOZNAČENI CJELOBROJNI PODACI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5594"/>
            <a:ext cx="8610600" cy="646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Broj 123 predstaviti kao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neoznačeni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cjelobrojni podatak tipa:</a:t>
            </a:r>
          </a:p>
          <a:p>
            <a:pPr>
              <a:tabLst>
                <a:tab pos="231775" algn="l"/>
                <a:tab pos="1377950" algn="l"/>
                <a:tab pos="2633663" algn="l"/>
                <a:tab pos="4572000" algn="l"/>
              </a:tabLst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	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) byte,	b) word,	c) doubleword,	d) quadword.</a:t>
            </a:r>
            <a:endParaRPr lang="en-US" b="1">
              <a:solidFill>
                <a:schemeClr val="accent6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4440" y="2202760"/>
            <a:ext cx="1066800" cy="45720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200" b="1"/>
              <a:t>123</a:t>
            </a:r>
            <a:r>
              <a:rPr lang="sr-Latn-RS" sz="2200" b="1"/>
              <a:t> </a:t>
            </a:r>
            <a:r>
              <a:rPr lang="en-US" sz="2200" b="1"/>
              <a:t>: 2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8720" y="2614240"/>
            <a:ext cx="1295400" cy="246221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t" anchorCtr="0">
            <a:spAutoFit/>
          </a:bodyPr>
          <a:lstStyle/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61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30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15	0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7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3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1	1</a:t>
            </a:r>
          </a:p>
          <a:p>
            <a:pPr>
              <a:tabLst>
                <a:tab pos="571500" algn="r"/>
                <a:tab pos="1028700" algn="r"/>
              </a:tabLst>
            </a:pPr>
            <a:r>
              <a:rPr lang="en-US" sz="2200" b="1"/>
              <a:t>	0	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34440" y="2614240"/>
            <a:ext cx="1097280" cy="2342701"/>
            <a:chOff x="994956" y="2640874"/>
            <a:chExt cx="1097280" cy="234270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994956" y="2643052"/>
              <a:ext cx="109728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39389" y="2640874"/>
              <a:ext cx="0" cy="23427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ight Arrow 12"/>
          <p:cNvSpPr/>
          <p:nvPr/>
        </p:nvSpPr>
        <p:spPr>
          <a:xfrm rot="16200000">
            <a:off x="1651859" y="3568420"/>
            <a:ext cx="2274121" cy="50292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8600" y="3898470"/>
            <a:ext cx="1554480" cy="3657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c)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doubleword</a:t>
            </a:r>
            <a:endParaRPr lang="en-US" b="1"/>
          </a:p>
        </p:txBody>
      </p:sp>
      <p:sp>
        <p:nvSpPr>
          <p:cNvPr id="19" name="Rectangle 18"/>
          <p:cNvSpPr/>
          <p:nvPr/>
        </p:nvSpPr>
        <p:spPr>
          <a:xfrm>
            <a:off x="228600" y="2919600"/>
            <a:ext cx="1005840" cy="3657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b)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word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90463" y="2202760"/>
          <a:ext cx="2048256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90463" y="3187730"/>
          <a:ext cx="4096512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90463" y="4163045"/>
          <a:ext cx="8193024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90463" y="24313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90463" y="3416330"/>
          <a:ext cx="4096512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90463" y="4391645"/>
          <a:ext cx="8193024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Flowchart: Alternate Process 26"/>
          <p:cNvSpPr/>
          <p:nvPr/>
        </p:nvSpPr>
        <p:spPr>
          <a:xfrm>
            <a:off x="6497487" y="2294199"/>
            <a:ext cx="2286000" cy="457201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BA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  <a:r>
              <a: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sr-Latn-R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r>
              <a:rPr lang="sr-Latn-BA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sr-Latn-BA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2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90463" y="5160355"/>
          <a:ext cx="8193024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63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62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61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60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59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58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57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56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55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54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53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52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51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50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49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48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47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46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45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44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43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42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41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40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39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38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37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36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35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34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33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32</a:t>
                      </a:r>
                      <a:endPara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90463" y="5388955"/>
          <a:ext cx="8193024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590463" y="5767234"/>
          <a:ext cx="8193024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590463" y="5995834"/>
          <a:ext cx="8193024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28600" y="1931205"/>
            <a:ext cx="914400" cy="3657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a)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byte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8600" y="4886255"/>
            <a:ext cx="1737360" cy="3657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d)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quad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word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1910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 build="allAtOnce"/>
      <p:bldP spid="13" grpId="0" animBg="1"/>
      <p:bldP spid="13" grpId="1" animBg="1"/>
      <p:bldP spid="18" grpId="0"/>
      <p:bldP spid="19" grpId="0"/>
      <p:bldP spid="27" grpId="0" animBg="1"/>
      <p:bldP spid="16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</a:t>
            </a:r>
            <a:r>
              <a:rPr lang="sr-Latn-RS"/>
              <a:t>EOZNAČENI CJELOBROJNI PODACI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5594"/>
            <a:ext cx="8610600" cy="120032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 slici binarno je prikazan sadr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žaj jednog segmenta memorije. Odrediti dekadsku vrijednost </a:t>
            </a:r>
            <a:r>
              <a:rPr lang="sr-Latn-BA" b="1">
                <a:solidFill>
                  <a:schemeClr val="accent6">
                    <a:lumMod val="75000"/>
                  </a:schemeClr>
                </a:solidFill>
              </a:rPr>
              <a:t>neoznačenog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cjelobrojnog podatka upisanog na lokaciji 0F000</a:t>
            </a:r>
            <a:r>
              <a:rPr lang="sr-Latn-BA" b="1" baseline="-2500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ako se on posmatra kao:</a:t>
            </a:r>
          </a:p>
          <a:p>
            <a:pPr>
              <a:tabLst>
                <a:tab pos="233363" algn="l"/>
                <a:tab pos="1371600" algn="l"/>
              </a:tabLst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	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) byte,	b) word.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22960" y="2489200"/>
          <a:ext cx="2962656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0F00</a:t>
                      </a:r>
                      <a:r>
                        <a:rPr lang="en-US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sr-Latn-BA" sz="1600" b="1" baseline="-250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</a:t>
                      </a:r>
                      <a:r>
                        <a:rPr lang="sr-Latn-BA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0F00</a:t>
                      </a:r>
                      <a:r>
                        <a:rPr lang="en-US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sr-Latn-BA" sz="1600" b="1" baseline="-250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</a:t>
                      </a:r>
                      <a:r>
                        <a:rPr lang="sr-Latn-BA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BA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0F000</a:t>
                      </a:r>
                      <a:r>
                        <a:rPr lang="sr-Latn-BA" sz="1600" b="1" baseline="-250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</a:t>
                      </a:r>
                      <a:r>
                        <a:rPr lang="sr-Latn-BA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en-US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EFFF</a:t>
                      </a:r>
                      <a:r>
                        <a:rPr lang="sr-Latn-BA" sz="1600" b="1" baseline="-250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</a:t>
                      </a:r>
                      <a:r>
                        <a:rPr lang="sr-Latn-BA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28600" y="4448132"/>
            <a:ext cx="914400" cy="3657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a)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byte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4360" y="4813894"/>
          <a:ext cx="2048256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657600" y="4448132"/>
            <a:ext cx="1005840" cy="3657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b)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word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23360" y="4813894"/>
          <a:ext cx="4096512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94360" y="5498369"/>
            <a:ext cx="2560320" cy="33855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/>
              <a:t>V =</a:t>
            </a:r>
            <a:r>
              <a:rPr lang="en-US" sz="1600" b="1">
                <a:solidFill>
                  <a:schemeClr val="tx1"/>
                </a:solidFill>
              </a:rPr>
              <a:t> 2</a:t>
            </a:r>
            <a:r>
              <a:rPr lang="sr-Latn-BA" sz="1600" b="1" baseline="30000">
                <a:solidFill>
                  <a:schemeClr val="tx1"/>
                </a:solidFill>
              </a:rPr>
              <a:t>7</a:t>
            </a:r>
            <a:r>
              <a:rPr lang="en-US" sz="1600" b="1">
                <a:solidFill>
                  <a:schemeClr val="tx1"/>
                </a:solidFill>
              </a:rPr>
              <a:t> </a:t>
            </a:r>
            <a:r>
              <a:rPr lang="sr-Latn-RS" sz="1600" b="1">
                <a:solidFill>
                  <a:schemeClr val="tx1"/>
                </a:solidFill>
              </a:rPr>
              <a:t>+ </a:t>
            </a:r>
            <a:r>
              <a:rPr lang="en-US" sz="1600" b="1">
                <a:solidFill>
                  <a:schemeClr val="tx1"/>
                </a:solidFill>
              </a:rPr>
              <a:t>2</a:t>
            </a:r>
            <a:r>
              <a:rPr lang="en-US" sz="1600" b="1" baseline="30000">
                <a:solidFill>
                  <a:schemeClr val="tx1"/>
                </a:solidFill>
              </a:rPr>
              <a:t>4</a:t>
            </a:r>
            <a:r>
              <a:rPr lang="en-US" sz="1600" b="1">
                <a:solidFill>
                  <a:schemeClr val="tx1"/>
                </a:solidFill>
              </a:rPr>
              <a:t> = 128 + 16 = 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23360" y="5498369"/>
            <a:ext cx="4663440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>
                <a:solidFill>
                  <a:schemeClr val="tx1"/>
                </a:solidFill>
              </a:rPr>
              <a:t>V = 2</a:t>
            </a:r>
            <a:r>
              <a:rPr lang="en-US" sz="1600" b="1" baseline="30000">
                <a:solidFill>
                  <a:schemeClr val="tx1"/>
                </a:solidFill>
              </a:rPr>
              <a:t>12</a:t>
            </a:r>
            <a:r>
              <a:rPr lang="sr-Latn-RS" sz="1600" b="1">
                <a:solidFill>
                  <a:schemeClr val="tx1"/>
                </a:solidFill>
              </a:rPr>
              <a:t> + </a:t>
            </a:r>
            <a:r>
              <a:rPr lang="en-US" sz="1600" b="1">
                <a:solidFill>
                  <a:schemeClr val="tx1"/>
                </a:solidFill>
              </a:rPr>
              <a:t>2</a:t>
            </a:r>
            <a:r>
              <a:rPr lang="en-US" sz="1600" b="1" baseline="30000">
                <a:solidFill>
                  <a:schemeClr val="tx1"/>
                </a:solidFill>
              </a:rPr>
              <a:t>9</a:t>
            </a:r>
            <a:r>
              <a:rPr lang="sr-Latn-RS" sz="1600" b="1">
                <a:solidFill>
                  <a:schemeClr val="tx1"/>
                </a:solidFill>
              </a:rPr>
              <a:t> + </a:t>
            </a:r>
            <a:r>
              <a:rPr lang="en-US" sz="1600" b="1">
                <a:solidFill>
                  <a:schemeClr val="tx1"/>
                </a:solidFill>
              </a:rPr>
              <a:t>2</a:t>
            </a:r>
            <a:r>
              <a:rPr lang="en-US" sz="1600" b="1" baseline="30000">
                <a:solidFill>
                  <a:schemeClr val="tx1"/>
                </a:solidFill>
              </a:rPr>
              <a:t>7</a:t>
            </a:r>
            <a:r>
              <a:rPr lang="sr-Latn-RS" sz="1600" b="1">
                <a:solidFill>
                  <a:schemeClr val="tx1"/>
                </a:solidFill>
              </a:rPr>
              <a:t> + </a:t>
            </a:r>
            <a:r>
              <a:rPr lang="en-US" sz="1600" b="1">
                <a:solidFill>
                  <a:schemeClr val="tx1"/>
                </a:solidFill>
              </a:rPr>
              <a:t>2</a:t>
            </a:r>
            <a:r>
              <a:rPr lang="en-US" sz="1600" b="1" baseline="30000">
                <a:solidFill>
                  <a:schemeClr val="tx1"/>
                </a:solidFill>
              </a:rPr>
              <a:t>4</a:t>
            </a:r>
            <a:r>
              <a:rPr lang="sr-Latn-RS" sz="1600" b="1">
                <a:solidFill>
                  <a:schemeClr val="tx1"/>
                </a:solidFill>
              </a:rPr>
              <a:t> =</a:t>
            </a:r>
            <a:r>
              <a:rPr lang="en-US" sz="1600" b="1">
                <a:solidFill>
                  <a:schemeClr val="tx1"/>
                </a:solidFill>
              </a:rPr>
              <a:t> 4096 +</a:t>
            </a:r>
            <a:r>
              <a:rPr lang="sr-Latn-RS" sz="1600" b="1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chemeClr val="tx1"/>
                </a:solidFill>
              </a:rPr>
              <a:t>512 + 128 + 16 </a:t>
            </a:r>
            <a:r>
              <a:rPr lang="sr-Latn-RS" sz="1600" b="1">
                <a:solidFill>
                  <a:schemeClr val="tx1"/>
                </a:solidFill>
              </a:rPr>
              <a:t>=</a:t>
            </a:r>
            <a:r>
              <a:rPr lang="en-US" sz="1600" b="1">
                <a:solidFill>
                  <a:schemeClr val="tx1"/>
                </a:solidFill>
              </a:rPr>
              <a:t> 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4752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2960" y="3402673"/>
            <a:ext cx="2048256" cy="32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2960" y="3082633"/>
            <a:ext cx="2048256" cy="64008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4" grpId="0" animBg="1"/>
      <p:bldP spid="16" grpId="0"/>
      <p:bldP spid="15" grpId="0" animBg="1"/>
      <p:bldP spid="15" grpId="1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</a:t>
            </a:r>
            <a:r>
              <a:rPr lang="sr-Latn-RS"/>
              <a:t>EOZNAČENI CJELOBROJNI PODACI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5594"/>
            <a:ext cx="8610600" cy="923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iz cijelih brojeva 1, 23, 128, 255, -10 smjestiti u memoriju kao </a:t>
            </a:r>
            <a:r>
              <a:rPr lang="sr-Latn-BA" b="1">
                <a:solidFill>
                  <a:schemeClr val="accent6">
                    <a:lumMod val="75000"/>
                  </a:schemeClr>
                </a:solidFill>
              </a:rPr>
              <a:t>neoznačene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cjelobrojne podatke tipa </a:t>
            </a:r>
            <a:r>
              <a:rPr lang="sr-Latn-BA" b="1">
                <a:solidFill>
                  <a:schemeClr val="accent6">
                    <a:lumMod val="75000"/>
                  </a:schemeClr>
                </a:solidFill>
              </a:rPr>
              <a:t>byte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počevši od lokacije 1000</a:t>
            </a:r>
            <a:r>
              <a:rPr lang="sr-Latn-BA" b="1" baseline="-2500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Sadr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žaj memorije prikazati u binarnom i heksadecimalnom obliku.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57322" y="2962807"/>
          <a:ext cx="2962656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01006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01005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01004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01003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01002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01001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01000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00FFF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8245" y="3237127"/>
          <a:ext cx="109728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638205" y="2468875"/>
            <a:ext cx="1737360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</a:p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(heksadecimalno)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32855" y="2468876"/>
            <a:ext cx="1097280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</a:p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(binarno)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957322" y="4517614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957322" y="4837654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957322" y="5157694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957322" y="4195697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922360" y="5157694"/>
            <a:ext cx="933206" cy="320040"/>
            <a:chOff x="1882448" y="5224462"/>
            <a:chExt cx="933206" cy="320040"/>
          </a:xfrm>
        </p:grpSpPr>
        <p:sp>
          <p:nvSpPr>
            <p:cNvPr id="18" name="Right Arrow 17"/>
            <p:cNvSpPr/>
            <p:nvPr/>
          </p:nvSpPr>
          <p:spPr>
            <a:xfrm>
              <a:off x="2449894" y="5287324"/>
              <a:ext cx="365760" cy="182880"/>
            </a:xfrm>
            <a:prstGeom prst="rightArrow">
              <a:avLst>
                <a:gd name="adj1" fmla="val 3961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82448" y="5224462"/>
              <a:ext cx="548640" cy="32004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r"/>
              <a:r>
                <a:rPr lang="sr-Latn-BA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22360" y="4517614"/>
            <a:ext cx="933206" cy="320040"/>
            <a:chOff x="1882448" y="4584382"/>
            <a:chExt cx="933206" cy="320040"/>
          </a:xfrm>
        </p:grpSpPr>
        <p:sp>
          <p:nvSpPr>
            <p:cNvPr id="21" name="Right Arrow 20"/>
            <p:cNvSpPr/>
            <p:nvPr/>
          </p:nvSpPr>
          <p:spPr>
            <a:xfrm>
              <a:off x="2449894" y="4651715"/>
              <a:ext cx="365760" cy="182880"/>
            </a:xfrm>
            <a:prstGeom prst="rightArrow">
              <a:avLst>
                <a:gd name="adj1" fmla="val 3961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82448" y="4584382"/>
              <a:ext cx="548640" cy="32004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r"/>
              <a:r>
                <a:rPr lang="sr-Latn-BA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128</a:t>
              </a:r>
              <a:endPara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22360" y="4837654"/>
            <a:ext cx="933206" cy="320040"/>
            <a:chOff x="1882448" y="4904422"/>
            <a:chExt cx="933206" cy="320040"/>
          </a:xfrm>
        </p:grpSpPr>
        <p:sp>
          <p:nvSpPr>
            <p:cNvPr id="19" name="Right Arrow 18"/>
            <p:cNvSpPr/>
            <p:nvPr/>
          </p:nvSpPr>
          <p:spPr>
            <a:xfrm>
              <a:off x="2449894" y="4969520"/>
              <a:ext cx="365760" cy="182880"/>
            </a:xfrm>
            <a:prstGeom prst="rightArrow">
              <a:avLst>
                <a:gd name="adj1" fmla="val 3961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82448" y="4904422"/>
              <a:ext cx="548640" cy="32004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r"/>
              <a:r>
                <a:rPr lang="sr-Latn-BA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23</a:t>
              </a:r>
              <a:endPara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22360" y="4195697"/>
            <a:ext cx="933206" cy="320040"/>
            <a:chOff x="1882448" y="4262465"/>
            <a:chExt cx="933206" cy="320040"/>
          </a:xfrm>
        </p:grpSpPr>
        <p:sp>
          <p:nvSpPr>
            <p:cNvPr id="20" name="Right Arrow 19"/>
            <p:cNvSpPr/>
            <p:nvPr/>
          </p:nvSpPr>
          <p:spPr>
            <a:xfrm>
              <a:off x="2449894" y="4333910"/>
              <a:ext cx="365760" cy="182880"/>
            </a:xfrm>
            <a:prstGeom prst="rightArrow">
              <a:avLst>
                <a:gd name="adj1" fmla="val 39610"/>
                <a:gd name="adj2" fmla="val 500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82448" y="4262465"/>
              <a:ext cx="548640" cy="32004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r"/>
              <a:r>
                <a:rPr lang="sr-Latn-BA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255</a:t>
              </a:r>
              <a:endPara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922360" y="3875657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sr-Latn-BA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-10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958245" y="5157694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5958245" y="4837654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958245" y="4517614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958245" y="4197574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Multiply 37"/>
          <p:cNvSpPr/>
          <p:nvPr/>
        </p:nvSpPr>
        <p:spPr>
          <a:xfrm>
            <a:off x="2032249" y="3843549"/>
            <a:ext cx="418011" cy="418011"/>
          </a:xfrm>
          <a:prstGeom prst="mathMultiply">
            <a:avLst>
              <a:gd name="adj1" fmla="val 18245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r-Latn-BA"/>
          </a:p>
        </p:txBody>
      </p:sp>
    </p:spTree>
    <p:extLst>
      <p:ext uri="{BB962C8B-B14F-4D97-AF65-F5344CB8AC3E}">
        <p14:creationId xmlns:p14="http://schemas.microsoft.com/office/powerpoint/2010/main" val="129384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OZNAČENI CJELOBROJNI PODACI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185594"/>
            <a:ext cx="8610600" cy="646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Broj -123 predstaviti kao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označeni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cjelobrojni podatak tipa:</a:t>
            </a:r>
          </a:p>
          <a:p>
            <a:pPr>
              <a:tabLst>
                <a:tab pos="231775" algn="l"/>
                <a:tab pos="1377950" algn="l"/>
                <a:tab pos="2633663" algn="l"/>
                <a:tab pos="4572000" algn="l"/>
              </a:tabLst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	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) byte,	b) word,	c) doubleword.</a:t>
            </a:r>
            <a:endParaRPr lang="en-US" b="1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8600" y="2962717"/>
            <a:ext cx="914400" cy="3657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a)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byte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94360" y="421392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94360" y="473678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94360" y="525964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94360" y="3462460"/>
          <a:ext cx="2048256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2784348" y="4213920"/>
            <a:ext cx="16459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1. kompl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ement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784348" y="4736780"/>
            <a:ext cx="16459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+1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84348" y="3691060"/>
            <a:ext cx="16459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123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84348" y="5259640"/>
            <a:ext cx="164592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-123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" y="5158833"/>
            <a:ext cx="2322576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/>
          <p:cNvSpPr/>
          <p:nvPr/>
        </p:nvSpPr>
        <p:spPr>
          <a:xfrm>
            <a:off x="727378" y="2168721"/>
            <a:ext cx="2286000" cy="457201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BA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  <a:r>
              <a: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sr-Latn-R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r>
              <a:rPr lang="sr-Latn-BA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sr-Latn-BA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2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0" y="3462460"/>
          <a:ext cx="4096512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572000" y="4213920"/>
          <a:ext cx="4096512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572000" y="4736780"/>
          <a:ext cx="4096512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72000" y="5259640"/>
          <a:ext cx="4096512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4206240" y="2962717"/>
            <a:ext cx="1097280" cy="3657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word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434840" y="5158833"/>
            <a:ext cx="4370832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31" grpId="0"/>
      <p:bldP spid="32" grpId="0"/>
      <p:bldP spid="33" grpId="0"/>
      <p:bldP spid="34" grpId="0"/>
      <p:bldP spid="45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OZNAČENI CJELOBROJNI PODACI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A02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2962656"/>
            <a:ext cx="1554480" cy="3657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doubleword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4566" y="3487525"/>
          <a:ext cx="8193024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Tahoma" pitchFamily="34" charset="0"/>
                          <a:cs typeface="Tahoma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34566" y="4320242"/>
          <a:ext cx="8193024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34566" y="4924359"/>
          <a:ext cx="8193024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4566" y="5528475"/>
          <a:ext cx="8193024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95080" y="5374855"/>
            <a:ext cx="8460526" cy="158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463710" y="4320242"/>
            <a:ext cx="64008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63710" y="4924359"/>
            <a:ext cx="64008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+1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63710" y="3716125"/>
            <a:ext cx="64008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123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63710" y="5528475"/>
            <a:ext cx="64008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-123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" y="1185594"/>
            <a:ext cx="8610600" cy="646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Broj -123 predstaviti kao 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označeni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cjelobrojni podatak tipa:</a:t>
            </a:r>
          </a:p>
          <a:p>
            <a:pPr>
              <a:tabLst>
                <a:tab pos="231775" algn="l"/>
                <a:tab pos="1377950" algn="l"/>
                <a:tab pos="2633663" algn="l"/>
                <a:tab pos="4572000" algn="l"/>
              </a:tabLst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	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) byte,	b) word,	c) doubleword.</a:t>
            </a:r>
            <a:endParaRPr lang="en-US" b="1">
              <a:solidFill>
                <a:schemeClr val="accent6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727378" y="2168721"/>
            <a:ext cx="2286000" cy="457201"/>
          </a:xfrm>
          <a:prstGeom prst="flowChartAlternate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sr-Latn-BA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123</a:t>
            </a:r>
            <a:r>
              <a: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sr-Latn-R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111</a:t>
            </a:r>
            <a:r>
              <a:rPr lang="sr-Latn-BA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sr-Latn-BA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200" b="1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2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280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OZNAČENI CJELOBROJNI PODACI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A02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188720"/>
            <a:ext cx="8610600" cy="64633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Na slici binarno je prikazan sadr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žaj jednog segmenta memorije.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Odrediti niz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ozna</a:t>
            </a:r>
            <a:r>
              <a:rPr lang="sr-Latn-RS" b="1">
                <a:solidFill>
                  <a:schemeClr val="accent6">
                    <a:lumMod val="75000"/>
                  </a:schemeClr>
                </a:solidFill>
              </a:rPr>
              <a:t>čenih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cjelobrojnih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jednobajtnih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podataka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upisan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ih u prikazanom segmentu.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03890" y="2241255"/>
          <a:ext cx="2962656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0F00</a:t>
                      </a:r>
                      <a:r>
                        <a:rPr lang="en-US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sr-Latn-BA" sz="1600" b="1" baseline="-250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</a:t>
                      </a:r>
                      <a:r>
                        <a:rPr lang="sr-Latn-BA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0F00</a:t>
                      </a:r>
                      <a:r>
                        <a:rPr lang="en-US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sr-Latn-BA" sz="1600" b="1" baseline="-250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</a:t>
                      </a:r>
                      <a:r>
                        <a:rPr lang="sr-Latn-BA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BA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0F000</a:t>
                      </a:r>
                      <a:r>
                        <a:rPr lang="sr-Latn-BA" sz="1600" b="1" baseline="-250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</a:t>
                      </a:r>
                      <a:r>
                        <a:rPr lang="sr-Latn-BA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r>
                        <a:rPr lang="en-US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EFFF</a:t>
                      </a:r>
                      <a:r>
                        <a:rPr lang="sr-Latn-BA" sz="1600" b="1" baseline="-2500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</a:t>
                      </a:r>
                      <a:r>
                        <a:rPr lang="sr-Latn-BA" sz="1600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03890" y="3474768"/>
            <a:ext cx="2048256" cy="32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063661" y="3537630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3475695"/>
            <a:ext cx="663855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-128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063661" y="2590848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" y="2522268"/>
            <a:ext cx="663855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063661" y="2897550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2834688"/>
            <a:ext cx="663855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1063661" y="3217590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" y="3154728"/>
            <a:ext cx="663855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-112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03890" y="2844210"/>
            <a:ext cx="2048256" cy="32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03890" y="3164250"/>
            <a:ext cx="2048256" cy="32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03890" y="2522268"/>
            <a:ext cx="2048256" cy="32004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212080" y="2241255"/>
          <a:ext cx="2048256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5212080" y="4919472"/>
            <a:ext cx="2438400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/>
              <a:t>V =</a:t>
            </a:r>
            <a:r>
              <a:rPr lang="en-US" sz="1600" b="1">
                <a:solidFill>
                  <a:schemeClr val="tx1"/>
                </a:solidFill>
              </a:rPr>
              <a:t> 2</a:t>
            </a:r>
            <a:r>
              <a:rPr lang="en-US" sz="1600" b="1" baseline="30000">
                <a:solidFill>
                  <a:schemeClr val="tx1"/>
                </a:solidFill>
              </a:rPr>
              <a:t>4</a:t>
            </a:r>
            <a:r>
              <a:rPr lang="en-US" sz="1600" b="1">
                <a:solidFill>
                  <a:schemeClr val="tx1"/>
                </a:solidFill>
              </a:rPr>
              <a:t> </a:t>
            </a:r>
            <a:r>
              <a:rPr lang="sr-Latn-RS" sz="1600" b="1">
                <a:solidFill>
                  <a:schemeClr val="tx1"/>
                </a:solidFill>
              </a:rPr>
              <a:t>+ </a:t>
            </a:r>
            <a:r>
              <a:rPr lang="en-US" sz="1600" b="1">
                <a:solidFill>
                  <a:schemeClr val="tx1"/>
                </a:solidFill>
              </a:rPr>
              <a:t>2</a:t>
            </a:r>
            <a:r>
              <a:rPr lang="en-US" sz="1600" b="1" baseline="30000">
                <a:solidFill>
                  <a:schemeClr val="tx1"/>
                </a:solidFill>
              </a:rPr>
              <a:t>1</a:t>
            </a:r>
            <a:r>
              <a:rPr lang="en-US" sz="1600" b="1">
                <a:solidFill>
                  <a:schemeClr val="tx1"/>
                </a:solidFill>
              </a:rPr>
              <a:t> = 16 + 2 = 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212080" y="3291840"/>
          <a:ext cx="2048256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5212080" y="3867912"/>
            <a:ext cx="2651760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/>
              <a:t>V =</a:t>
            </a:r>
            <a:r>
              <a:rPr lang="en-US" sz="1600" b="1">
                <a:solidFill>
                  <a:schemeClr val="tx1"/>
                </a:solidFill>
              </a:rPr>
              <a:t> -2</a:t>
            </a:r>
            <a:r>
              <a:rPr lang="sr-Latn-BA" sz="1600" b="1" baseline="30000">
                <a:solidFill>
                  <a:schemeClr val="tx1"/>
                </a:solidFill>
              </a:rPr>
              <a:t>7</a:t>
            </a:r>
            <a:r>
              <a:rPr lang="en-US" sz="1600" b="1">
                <a:solidFill>
                  <a:schemeClr val="tx1"/>
                </a:solidFill>
              </a:rPr>
              <a:t> </a:t>
            </a:r>
            <a:r>
              <a:rPr lang="sr-Latn-RS" sz="1600" b="1">
                <a:solidFill>
                  <a:schemeClr val="tx1"/>
                </a:solidFill>
              </a:rPr>
              <a:t>+ </a:t>
            </a:r>
            <a:r>
              <a:rPr lang="en-US" sz="1600" b="1">
                <a:solidFill>
                  <a:schemeClr val="tx1"/>
                </a:solidFill>
              </a:rPr>
              <a:t>2</a:t>
            </a:r>
            <a:r>
              <a:rPr lang="en-US" sz="1600" b="1" baseline="30000">
                <a:solidFill>
                  <a:schemeClr val="tx1"/>
                </a:solidFill>
              </a:rPr>
              <a:t>4</a:t>
            </a:r>
            <a:r>
              <a:rPr lang="en-US" sz="1600" b="1">
                <a:solidFill>
                  <a:schemeClr val="tx1"/>
                </a:solidFill>
              </a:rPr>
              <a:t> = -128 + 16 = 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-112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5212080" y="4343400"/>
          <a:ext cx="2048256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5212080" y="2812716"/>
            <a:ext cx="2438400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/>
              <a:t>V =</a:t>
            </a:r>
            <a:r>
              <a:rPr lang="en-US" sz="1600" b="1">
                <a:solidFill>
                  <a:schemeClr val="tx1"/>
                </a:solidFill>
              </a:rPr>
              <a:t> -2</a:t>
            </a:r>
            <a:r>
              <a:rPr lang="sr-Latn-BA" sz="1600" b="1" baseline="30000">
                <a:solidFill>
                  <a:schemeClr val="tx1"/>
                </a:solidFill>
              </a:rPr>
              <a:t>7</a:t>
            </a:r>
            <a:r>
              <a:rPr lang="en-US" sz="1600" b="1">
                <a:solidFill>
                  <a:schemeClr val="tx1"/>
                </a:solidFill>
              </a:rPr>
              <a:t> = 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-128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212080" y="5971032"/>
            <a:ext cx="2926080" cy="3385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/>
              <a:t>V =</a:t>
            </a:r>
            <a:r>
              <a:rPr lang="en-US" sz="1600" b="1">
                <a:solidFill>
                  <a:schemeClr val="tx1"/>
                </a:solidFill>
              </a:rPr>
              <a:t> 2</a:t>
            </a:r>
            <a:r>
              <a:rPr lang="en-US" sz="1600" b="1" baseline="30000">
                <a:solidFill>
                  <a:schemeClr val="tx1"/>
                </a:solidFill>
              </a:rPr>
              <a:t>5</a:t>
            </a:r>
            <a:r>
              <a:rPr lang="en-US" sz="1600" b="1">
                <a:solidFill>
                  <a:schemeClr val="tx1"/>
                </a:solidFill>
              </a:rPr>
              <a:t> </a:t>
            </a:r>
            <a:r>
              <a:rPr lang="sr-Latn-RS" sz="1600" b="1">
                <a:solidFill>
                  <a:schemeClr val="tx1"/>
                </a:solidFill>
              </a:rPr>
              <a:t>+ </a:t>
            </a:r>
            <a:r>
              <a:rPr lang="en-US" sz="1600" b="1">
                <a:solidFill>
                  <a:schemeClr val="tx1"/>
                </a:solidFill>
              </a:rPr>
              <a:t>2</a:t>
            </a:r>
            <a:r>
              <a:rPr lang="en-US" sz="1600" b="1" baseline="30000">
                <a:solidFill>
                  <a:schemeClr val="tx1"/>
                </a:solidFill>
              </a:rPr>
              <a:t>4</a:t>
            </a:r>
            <a:r>
              <a:rPr lang="en-US" sz="1600" b="1">
                <a:solidFill>
                  <a:schemeClr val="tx1"/>
                </a:solidFill>
              </a:rPr>
              <a:t> + 2</a:t>
            </a:r>
            <a:r>
              <a:rPr lang="en-US" sz="1600" b="1" baseline="30000">
                <a:solidFill>
                  <a:schemeClr val="tx1"/>
                </a:solidFill>
              </a:rPr>
              <a:t>3 </a:t>
            </a:r>
            <a:r>
              <a:rPr lang="en-US" sz="1600" b="1">
                <a:solidFill>
                  <a:schemeClr val="tx1"/>
                </a:solidFill>
              </a:rPr>
              <a:t>= 32 + 16 + 8 = </a:t>
            </a:r>
            <a:r>
              <a:rPr 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56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5212080" y="5394960"/>
          <a:ext cx="2048256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64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 animBg="1"/>
      <p:bldP spid="22" grpId="0" animBg="1"/>
      <p:bldP spid="24" grpId="0"/>
      <p:bldP spid="26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OZNAČENI CJELOBROJNI PODACI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Brojni sistemi i konverzije. Predstavljanje podataka u računaru.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A02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185594"/>
            <a:ext cx="8610600" cy="9233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iz cijelih brojeva 1, 255, -1 smjestiti u memoriju kao </a:t>
            </a:r>
            <a:r>
              <a:rPr lang="sr-Latn-BA" b="1">
                <a:solidFill>
                  <a:schemeClr val="accent6">
                    <a:lumMod val="75000"/>
                  </a:schemeClr>
                </a:solidFill>
              </a:rPr>
              <a:t>označene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 cjelobrojne podatke tipa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word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počevši od lokacije 4000</a:t>
            </a:r>
            <a:r>
              <a:rPr lang="sr-Latn-BA" b="1" baseline="-25000">
                <a:solidFill>
                  <a:schemeClr val="tx2">
                    <a:lumMod val="75000"/>
                  </a:schemeClr>
                </a:solidFill>
              </a:rPr>
              <a:t>h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Sadr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žaj memorije prikazati u binarnom i heksadecimalnom obliku.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783709" y="3236212"/>
          <a:ext cx="2962656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04006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04005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04004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04003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04002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04001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04000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 kern="12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03FFF</a:t>
                      </a:r>
                      <a:r>
                        <a:rPr lang="sr-Latn-BA" sz="1600" b="1" kern="1200" baseline="-25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sr-Latn-BA" sz="1600" b="1" kern="1200" baseline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b="1" kern="120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12175" y="3510532"/>
          <a:ext cx="109728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92135" y="2742280"/>
            <a:ext cx="1737360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</a:p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(heksadecimalno)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69640" y="2742281"/>
            <a:ext cx="1097280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 anchorCtr="0">
            <a:spAutoFit/>
          </a:bodyPr>
          <a:lstStyle/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Memorija</a:t>
            </a:r>
          </a:p>
          <a:p>
            <a:pPr algn="ctr"/>
            <a:r>
              <a:rPr lang="sr-Latn-BA" sz="1600" b="1">
                <a:solidFill>
                  <a:schemeClr val="tx2">
                    <a:lumMod val="75000"/>
                  </a:schemeClr>
                </a:solidFill>
              </a:rPr>
              <a:t>(binarno)</a:t>
            </a:r>
            <a:endParaRPr lang="en-US" sz="16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748747" y="5431099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sr-Latn-BA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297387" y="4225561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29941" y="4156981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4316193" y="4859599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48747" y="4791019"/>
            <a:ext cx="548640" cy="32004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r"/>
            <a:r>
              <a:rPr lang="sr-Latn-BA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255</a:t>
            </a:r>
            <a:endParaRPr 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7712175" y="5431099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7712175" y="5111059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7712175" y="4791019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712175" y="4470979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Right Arrow 38"/>
          <p:cNvSpPr/>
          <p:nvPr/>
        </p:nvSpPr>
        <p:spPr>
          <a:xfrm>
            <a:off x="4305909" y="5499679"/>
            <a:ext cx="365760" cy="18288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712175" y="3836941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7712175" y="4156981"/>
          <a:ext cx="109728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2408529" y="25822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60273" y="2582260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408529" y="316072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60273" y="316072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408529" y="370936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360273" y="3709365"/>
          <a:ext cx="2048256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BA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2408529" y="2353660"/>
          <a:ext cx="204825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60273" y="2353660"/>
          <a:ext cx="204825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2408529" y="2902300"/>
          <a:ext cx="204825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60273" y="2902300"/>
          <a:ext cx="204825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2408529" y="3480765"/>
          <a:ext cx="204825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360273" y="3480765"/>
          <a:ext cx="2048256" cy="22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08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2.77778E-6 0.20741 C 2.77778E-6 0.30092 0.07083 0.41597 0.12916 0.41597 L 0.25937 0.41597 " pathEditMode="relative" rAng="0" ptsTypes="FfFF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0" y="2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1.11111E-6 0.18542 C 1.11111E-6 0.26852 0.13281 0.3706 0.24167 0.3706 L 0.48385 0.3706 " pathEditMode="relative" rAng="0" ptsTypes="FfFF">
                                      <p:cBhvr>
                                        <p:cTn id="5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0" y="18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093 L 2.77778E-6 0.11875 C 2.77778E-6 0.17199 0.07066 0.2375 0.12916 0.2375 L 0.25903 0.2375 " pathEditMode="relative" rAng="0" ptsTypes="FfFF">
                                      <p:cBhvr>
                                        <p:cTn id="9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0" y="11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1.11111E-6 0.09583 C 1.11111E-6 0.13843 0.13281 0.19143 0.24132 0.19143 L 0.48368 0.19143 " pathEditMode="relative" rAng="0" ptsTypes="FfFF">
                                      <p:cBhvr>
                                        <p:cTn id="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0" y="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3.7037E-7 L 0.00052 0.03148 C 0.00052 0.04607 0.07153 0.06458 0.12986 0.06458 L 0.25989 0.06458 " pathEditMode="relative" rAng="0" ptsTypes="FfFF">
                                      <p:cBhvr>
                                        <p:cTn id="1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0" y="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7 L 1.11111E-6 0.00833 C 1.11111E-6 0.01273 0.13299 0.01829 0.24184 0.01829 L 0.48385 0.01829 " pathEditMode="relative" rAng="0" ptsTypes="FfFF">
                                      <p:cBhvr>
                                        <p:cTn id="14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0" y="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9" grpId="0"/>
      <p:bldP spid="24" grpId="0" animBg="1"/>
      <p:bldP spid="25" grpId="0"/>
      <p:bldP spid="27" grpId="0" animBg="1"/>
      <p:bldP spid="28" grpId="0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3639</Words>
  <Application>Microsoft Office PowerPoint</Application>
  <PresentationFormat>On-screen Show (4:3)</PresentationFormat>
  <Paragraphs>2147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Office Theme</vt:lpstr>
      <vt:lpstr>PROGRAMIRANJE I</vt:lpstr>
      <vt:lpstr>PREDSTAVLJANJE CIJELIH BROJEVA</vt:lpstr>
      <vt:lpstr>NEOZNAČENI CJELOBROJNI PODACI</vt:lpstr>
      <vt:lpstr>NEOZNAČENI CJELOBROJNI PODACI</vt:lpstr>
      <vt:lpstr>NEOZNAČENI CJELOBROJNI PODACI</vt:lpstr>
      <vt:lpstr>OZNAČENI CJELOBROJNI PODACI</vt:lpstr>
      <vt:lpstr>OZNAČENI CJELOBROJNI PODACI</vt:lpstr>
      <vt:lpstr>OZNAČENI CJELOBROJNI PODACI</vt:lpstr>
      <vt:lpstr>OZNAČENI CJELOBROJNI PODACI</vt:lpstr>
      <vt:lpstr>ZNAKOVNI PODACI</vt:lpstr>
      <vt:lpstr>PREDSTAVLJANJE REALNIH BROJEVA</vt:lpstr>
      <vt:lpstr>BROJEVI U FIKSNOM ZAREZU</vt:lpstr>
      <vt:lpstr>BROJEVI U FIKSNOM ZAREZU</vt:lpstr>
      <vt:lpstr>BROJEVI U FIKSNOM ZAREZU</vt:lpstr>
      <vt:lpstr>BROJEVI U POKRETNOM ZAREZU</vt:lpstr>
      <vt:lpstr>BROJEVI U POKRETNOM ZAREZU</vt:lpstr>
      <vt:lpstr>BROJEVI U POKRETNOM ZAREZU</vt:lpstr>
      <vt:lpstr>ZADACI ZA VJEŽBU</vt:lpstr>
      <vt:lpstr>ZADACI ZA VJEŽBU</vt:lpstr>
      <vt:lpstr>ZADACI ZA VJEŽBU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Goran Banjac</cp:lastModifiedBy>
  <cp:revision>219</cp:revision>
  <dcterms:created xsi:type="dcterms:W3CDTF">2006-08-16T00:00:00Z</dcterms:created>
  <dcterms:modified xsi:type="dcterms:W3CDTF">2021-10-10T16:36:36Z</dcterms:modified>
</cp:coreProperties>
</file>