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61" r:id="rId3"/>
    <p:sldId id="308" r:id="rId4"/>
    <p:sldId id="265" r:id="rId5"/>
    <p:sldId id="266" r:id="rId6"/>
    <p:sldId id="264" r:id="rId7"/>
    <p:sldId id="267" r:id="rId8"/>
    <p:sldId id="294" r:id="rId9"/>
    <p:sldId id="295" r:id="rId10"/>
    <p:sldId id="271" r:id="rId11"/>
    <p:sldId id="309" r:id="rId12"/>
    <p:sldId id="275" r:id="rId13"/>
    <p:sldId id="296" r:id="rId14"/>
    <p:sldId id="310" r:id="rId15"/>
    <p:sldId id="311" r:id="rId16"/>
    <p:sldId id="298" r:id="rId17"/>
    <p:sldId id="281" r:id="rId18"/>
    <p:sldId id="282" r:id="rId19"/>
    <p:sldId id="283" r:id="rId20"/>
    <p:sldId id="284" r:id="rId21"/>
    <p:sldId id="286" r:id="rId22"/>
    <p:sldId id="287" r:id="rId23"/>
    <p:sldId id="288" r:id="rId24"/>
    <p:sldId id="304" r:id="rId25"/>
    <p:sldId id="303" r:id="rId26"/>
    <p:sldId id="291" r:id="rId27"/>
    <p:sldId id="299" r:id="rId28"/>
    <p:sldId id="300" r:id="rId29"/>
    <p:sldId id="312" r:id="rId30"/>
    <p:sldId id="313" r:id="rId31"/>
    <p:sldId id="29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1">
          <p15:clr>
            <a:srgbClr val="A4A3A4"/>
          </p15:clr>
        </p15:guide>
        <p15:guide id="2" pos="3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515"/>
    <a:srgbClr val="0000FF"/>
    <a:srgbClr val="6F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9" autoAdjust="0"/>
    <p:restoredTop sz="99642" autoAdjust="0"/>
  </p:normalViewPr>
  <p:slideViewPr>
    <p:cSldViewPr snapToObjects="1">
      <p:cViewPr varScale="1">
        <p:scale>
          <a:sx n="86" d="100"/>
          <a:sy n="86" d="100"/>
        </p:scale>
        <p:origin x="1627" y="48"/>
      </p:cViewPr>
      <p:guideLst>
        <p:guide orient="horz" pos="2571"/>
        <p:guide pos="3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sr-Latn-BA" dirty="0"/>
              <a:t>Uvod u programski jezik 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</a:t>
            </a:r>
            <a:r>
              <a:rPr lang="en-US" dirty="0"/>
              <a:t>x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Brojni sistemi i konverzije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Brojni sistemi i konverzije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A0</a:t>
            </a:r>
            <a:r>
              <a:rPr lang="en-US" dirty="0"/>
              <a:t>3</a:t>
            </a:r>
            <a:r>
              <a:rPr lang="sr-Latn-RS" dirty="0"/>
              <a:t> –</a:t>
            </a:r>
            <a:r>
              <a:rPr lang="en-US" dirty="0"/>
              <a:t> </a:t>
            </a:r>
            <a:r>
              <a:rPr lang="sr-Latn-BA" dirty="0"/>
              <a:t>Uvod u programski jezik 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5800" y="4250266"/>
            <a:ext cx="7772400" cy="192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43100" algn="l"/>
              </a:tabLst>
              <a:defRPr/>
            </a:pPr>
            <a:r>
              <a:rPr kumimoji="0" lang="sr-Latn-R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</a:t>
            </a:r>
            <a:r>
              <a:rPr kumimoji="0" lang="sr-Latn-R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ž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Br</a:t>
            </a:r>
            <a:r>
              <a:rPr kumimoji="0" lang="sr-Latn-R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đanin	</a:t>
            </a: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(drazen.brdjanin@etf.unibl.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</a:t>
            </a: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43100" algn="l"/>
              </a:tabLst>
              <a:defRPr/>
            </a:pPr>
            <a:r>
              <a:rPr kumimoji="0" lang="sr-Latn-R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Goran Banjac	</a:t>
            </a: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(goran.banjac@etf.unibl.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</a:t>
            </a: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43100" algn="l"/>
              </a:tabLst>
              <a:defRPr/>
            </a:pPr>
            <a:r>
              <a:rPr kumimoji="0" lang="sr-Latn-R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Danijela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Banjac</a:t>
            </a:r>
            <a:r>
              <a:rPr kumimoji="0" lang="sr-Latn-R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(danijela.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banjac</a:t>
            </a: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@etf.unibl.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</a:t>
            </a:r>
            <a:r>
              <a:rPr kumimoji="0" lang="sr-Latn-R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RS" b="1" dirty="0"/>
              <a:t>	</a:t>
            </a:r>
            <a:r>
              <a:rPr lang="sr-Latn-RS" dirty="0"/>
              <a:t>(nikola.obradovic@etf.unibl.</a:t>
            </a:r>
            <a:r>
              <a:rPr lang="en-US" dirty="0"/>
              <a:t>org</a:t>
            </a:r>
            <a:r>
              <a:rPr lang="sr-Latn-RS" dirty="0"/>
              <a:t>)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43100" algn="l"/>
              </a:tabLst>
              <a:defRPr/>
            </a:pPr>
            <a:r>
              <a:rPr kumimoji="0" lang="sr-Latn-R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Igor Ševo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sr-Latn-RS" sz="1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Aleksandar Keleč</a:t>
            </a:r>
            <a:r>
              <a:rPr kumimoji="0" lang="sr-Latn-R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9431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923524" y="2152110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923524" y="2427767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923524" y="2703424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923524" y="2979081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923524" y="3254738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923524" y="3530395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23524" y="3806052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524" y="4081709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23524" y="4357370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PROMJENLJIVE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280160"/>
            <a:ext cx="38571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en-US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&lt;stdio.h&gt; </a:t>
            </a:r>
          </a:p>
          <a:p>
            <a:r>
              <a:rPr lang="en-US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b="1">
                <a:latin typeface="Consolas" pitchFamily="49" charset="0"/>
                <a:cs typeface="Consolas" pitchFamily="49" charset="0"/>
              </a:rPr>
              <a:t> i = 9, j;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b="1">
                <a:latin typeface="Consolas" pitchFamily="49" charset="0"/>
                <a:cs typeface="Consolas" pitchFamily="49" charset="0"/>
              </a:rPr>
              <a:t> a, b;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j = i / 2;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a = i / 2.0;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b = a * 2.0 / j;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"i = %hd\n"</a:t>
            </a:r>
            <a:r>
              <a:rPr lang="en-US" b="1">
                <a:latin typeface="Consolas" pitchFamily="49" charset="0"/>
                <a:cs typeface="Consolas" pitchFamily="49" charset="0"/>
              </a:rPr>
              <a:t>, i);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"j = %hd\n"</a:t>
            </a:r>
            <a:r>
              <a:rPr lang="en-US" b="1">
                <a:latin typeface="Consolas" pitchFamily="49" charset="0"/>
                <a:cs typeface="Consolas" pitchFamily="49" charset="0"/>
              </a:rPr>
              <a:t>, j);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"a = %6.2f\n"</a:t>
            </a:r>
            <a:r>
              <a:rPr lang="en-US" b="1">
                <a:latin typeface="Consolas" pitchFamily="49" charset="0"/>
                <a:cs typeface="Consolas" pitchFamily="49" charset="0"/>
              </a:rPr>
              <a:t>, a);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"b = %6.2f\n"</a:t>
            </a:r>
            <a:r>
              <a:rPr lang="en-US" b="1">
                <a:latin typeface="Consolas" pitchFamily="49" charset="0"/>
                <a:cs typeface="Consolas" pitchFamily="49" charset="0"/>
              </a:rPr>
              <a:t>, b);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en-US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07465" y="4969537"/>
            <a:ext cx="2759523" cy="1378243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>
                <a:latin typeface="Consolas" pitchFamily="49" charset="0"/>
                <a:cs typeface="Consolas" pitchFamily="49" charset="0"/>
              </a:rPr>
              <a:t> = 9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j = 4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a =   4.50</a:t>
            </a: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b =   2.25</a:t>
            </a:r>
            <a:endParaRPr lang="sr-Latn-RS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249029" y="1739200"/>
          <a:ext cx="2048256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249029" y="173920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249029" y="493960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6249029" y="429952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6249029" y="301936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6249029" y="173920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6249029" y="493960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6249029" y="429952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6249029" y="301936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5166988" y="5095810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</p:txBody>
      </p:sp>
      <p:sp>
        <p:nvSpPr>
          <p:cNvPr id="78" name="Right Arrow 77"/>
          <p:cNvSpPr/>
          <p:nvPr/>
        </p:nvSpPr>
        <p:spPr>
          <a:xfrm>
            <a:off x="5724150" y="5164390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88798" y="5095810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158466" y="445131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</a:p>
        </p:txBody>
      </p:sp>
      <p:sp>
        <p:nvSpPr>
          <p:cNvPr id="81" name="Right Arrow 80"/>
          <p:cNvSpPr/>
          <p:nvPr/>
        </p:nvSpPr>
        <p:spPr>
          <a:xfrm>
            <a:off x="5715628" y="451989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58466" y="3495953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5715628" y="3564533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149944" y="222382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85" name="Right Arrow 84"/>
          <p:cNvSpPr/>
          <p:nvPr/>
        </p:nvSpPr>
        <p:spPr>
          <a:xfrm>
            <a:off x="5707106" y="229240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88798" y="445131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388798" y="3495953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334636" y="2223825"/>
            <a:ext cx="656964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611112" y="1323816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" grpId="0"/>
      <p:bldP spid="58" grpId="0" uiExpand="1" build="allAtOnce" animBg="1"/>
      <p:bldP spid="77" grpId="0"/>
      <p:bldP spid="78" grpId="0" animBg="1"/>
      <p:bldP spid="79" grpId="0"/>
      <p:bldP spid="80" grpId="0"/>
      <p:bldP spid="81" grpId="0" animBg="1"/>
      <p:bldP spid="82" grpId="0"/>
      <p:bldP spid="83" grpId="0" animBg="1"/>
      <p:bldP spid="84" grpId="0"/>
      <p:bldP spid="85" grpId="0" animBg="1"/>
      <p:bldP spid="87" grpId="0"/>
      <p:bldP spid="88" grpId="0"/>
      <p:bldP spid="89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OPERATORI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A0</a:t>
            </a:r>
            <a:r>
              <a:rPr lang="en-US" dirty="0"/>
              <a:t>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7707" y="1068335"/>
          <a:ext cx="8908586" cy="53613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8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697">
                <a:tc>
                  <a:txBody>
                    <a:bodyPr/>
                    <a:lstStyle/>
                    <a:p>
                      <a:pPr algn="ctr"/>
                      <a:r>
                        <a:rPr lang="sr-Latn-CS" sz="180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Prioritet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CS" sz="180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Operatori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CS" sz="180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Asocijativnost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15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++</a:t>
                      </a:r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(postf.</a:t>
                      </a:r>
                      <a:r>
                        <a:rPr lang="en-US" sz="1400" b="1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lang="sr-Latn-R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-- (postf.)</a:t>
                      </a:r>
                      <a:r>
                        <a:rPr lang="sr-Latn-R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() </a:t>
                      </a:r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[]</a:t>
                      </a:r>
                      <a:r>
                        <a:rPr lang="sr-Latn-R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. -&gt;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++ (pref.</a:t>
                      </a:r>
                      <a:r>
                        <a:rPr lang="en-US" sz="1400" b="1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-- (pref.)</a:t>
                      </a:r>
                      <a:r>
                        <a:rPr lang="sr-Latn-R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sr-Latn-RS" sz="1400" b="1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+ - ! ~ </a:t>
                      </a:r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400" b="1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type</a:t>
                      </a:r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r>
                        <a:rPr lang="sr-Latn-R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*  &amp;</a:t>
                      </a:r>
                      <a:r>
                        <a:rPr lang="sr-Latn-RS" sz="1400" b="1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b="1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sizeof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←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&lt;= &gt; &gt;=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== !=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←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= +=</a:t>
                      </a:r>
                      <a:r>
                        <a:rPr lang="en-US" sz="1400" b="1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 -= </a:t>
                      </a:r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*= </a:t>
                      </a:r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/= </a:t>
                      </a:r>
                      <a:r>
                        <a:rPr lang="en-US" sz="1400" b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%= </a:t>
                      </a:r>
                      <a:r>
                        <a:rPr lang="en-US" sz="1400" b="1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&lt;&lt;= &gt;&gt;= &amp;= </a:t>
                      </a:r>
                      <a:r>
                        <a:rPr lang="en-US" sz="1400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|= ^=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←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nsolas" pitchFamily="49" charset="0"/>
                          <a:cs typeface="Consolas" pitchFamily="49" charset="0"/>
                        </a:rPr>
                        <a:t>,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</a:p>
                  </a:txBody>
                  <a:tcPr marL="89344" marR="89344" marT="44671" marB="44671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282" y="1455831"/>
            <a:ext cx="1984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r-Latn-R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Najviši</a:t>
            </a:r>
            <a:endParaRPr lang="en-US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282" y="6031367"/>
            <a:ext cx="1984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r-Latn-R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Najniži</a:t>
            </a:r>
            <a:endParaRPr lang="en-US" b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>
            <a:stCxn id="11" idx="0"/>
            <a:endCxn id="10" idx="2"/>
          </p:cNvCxnSpPr>
          <p:nvPr/>
        </p:nvCxnSpPr>
        <p:spPr>
          <a:xfrm flipV="1">
            <a:off x="1097406" y="1825163"/>
            <a:ext cx="0" cy="420620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OPERATORI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365760" y="1280160"/>
            <a:ext cx="54022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short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a, b, c;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a = b = c = 10;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pt-BR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"%hd %hd %hd\n"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a, b,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 = (b = 10) + (c = 20);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pt-BR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"%hd %hd %hd\n"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a, b, c);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sr-Latn-BA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90155" y="4818900"/>
            <a:ext cx="3200400" cy="9144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10 10 10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30 10 20</a:t>
            </a: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249392" y="1739180"/>
          <a:ext cx="2048256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249392" y="301934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249392" y="237926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249392" y="173918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49392" y="301934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49392" y="237926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9392" y="173918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5167351" y="3175550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724513" y="3244130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58829" y="253105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15991" y="259963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58829" y="1863079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715991" y="193165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11112" y="132588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249392" y="173918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52242"/>
              </p:ext>
            </p:extLst>
          </p:nvPr>
        </p:nvGraphicFramePr>
        <p:xfrm>
          <a:off x="6249392" y="301934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8" grpId="0" uiExpand="1" build="allAtOnce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7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8" name="Rectangle 7"/>
          <p:cNvSpPr/>
          <p:nvPr/>
        </p:nvSpPr>
        <p:spPr>
          <a:xfrm>
            <a:off x="228600" y="1280160"/>
            <a:ext cx="8777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 za proizvoljnu vrijednost poluprečnika kruga računa i ispisuje njegov obim i površinu.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74075" y="2385626"/>
            <a:ext cx="53145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#define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6F008A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PI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3.14159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float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r, o, p;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"r = 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scanf(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"%f"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&amp;r);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o = 2 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 r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>
                <a:solidFill>
                  <a:srgbClr val="6F008A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PI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 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 r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>
                <a:solidFill>
                  <a:srgbClr val="6F008A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PI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"Obim: %6.3f\n"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o);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"Povrsina: %6.3f\n"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p);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173122" y="2544126"/>
            <a:ext cx="1371600" cy="3694839"/>
            <a:chOff x="200867" y="2544126"/>
            <a:chExt cx="1371600" cy="3694839"/>
          </a:xfrm>
        </p:grpSpPr>
        <p:sp>
          <p:nvSpPr>
            <p:cNvPr id="33" name="Rounded Rectangle 32"/>
            <p:cNvSpPr/>
            <p:nvPr/>
          </p:nvSpPr>
          <p:spPr>
            <a:xfrm>
              <a:off x="200867" y="2544126"/>
              <a:ext cx="1371600" cy="32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POČETAK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Flowchart: Manual Operation 33"/>
            <p:cNvSpPr/>
            <p:nvPr/>
          </p:nvSpPr>
          <p:spPr>
            <a:xfrm>
              <a:off x="200867" y="3106592"/>
              <a:ext cx="1371600" cy="32004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0867" y="3669058"/>
              <a:ext cx="1371600" cy="3200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 = 2 * r * PI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0867" y="4231524"/>
              <a:ext cx="1371600" cy="3200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p= r * r * PI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00867" y="5918925"/>
              <a:ext cx="1371600" cy="32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KRAJ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rapezoid 37"/>
            <p:cNvSpPr/>
            <p:nvPr/>
          </p:nvSpPr>
          <p:spPr>
            <a:xfrm>
              <a:off x="200867" y="4793990"/>
              <a:ext cx="1371600" cy="32004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rapezoid 39"/>
            <p:cNvSpPr/>
            <p:nvPr/>
          </p:nvSpPr>
          <p:spPr>
            <a:xfrm>
              <a:off x="200867" y="5356456"/>
              <a:ext cx="1371600" cy="320040"/>
            </a:xfrm>
            <a:prstGeom prst="trapezoid">
              <a:avLst>
                <a:gd name="adj" fmla="val 8650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sr-Latn-R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endPara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2" name="Straight Arrow Connector 41"/>
            <p:cNvCxnSpPr>
              <a:stCxn id="33" idx="2"/>
              <a:endCxn id="34" idx="0"/>
            </p:cNvCxnSpPr>
            <p:nvPr/>
          </p:nvCxnSpPr>
          <p:spPr>
            <a:xfrm>
              <a:off x="886667" y="2864166"/>
              <a:ext cx="0" cy="24242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4" idx="2"/>
              <a:endCxn id="35" idx="0"/>
            </p:cNvCxnSpPr>
            <p:nvPr/>
          </p:nvCxnSpPr>
          <p:spPr>
            <a:xfrm>
              <a:off x="886667" y="3426632"/>
              <a:ext cx="0" cy="24242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5" idx="2"/>
              <a:endCxn id="36" idx="0"/>
            </p:cNvCxnSpPr>
            <p:nvPr/>
          </p:nvCxnSpPr>
          <p:spPr>
            <a:xfrm>
              <a:off x="886667" y="3989098"/>
              <a:ext cx="0" cy="24242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6" idx="2"/>
              <a:endCxn id="38" idx="0"/>
            </p:cNvCxnSpPr>
            <p:nvPr/>
          </p:nvCxnSpPr>
          <p:spPr>
            <a:xfrm>
              <a:off x="886667" y="4551564"/>
              <a:ext cx="0" cy="24242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8" idx="2"/>
              <a:endCxn id="40" idx="0"/>
            </p:cNvCxnSpPr>
            <p:nvPr/>
          </p:nvCxnSpPr>
          <p:spPr>
            <a:xfrm>
              <a:off x="886667" y="5114030"/>
              <a:ext cx="0" cy="242426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0" idx="2"/>
              <a:endCxn id="37" idx="0"/>
            </p:cNvCxnSpPr>
            <p:nvPr/>
          </p:nvCxnSpPr>
          <p:spPr>
            <a:xfrm>
              <a:off x="886667" y="5676496"/>
              <a:ext cx="0" cy="24242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43"/>
          <p:cNvSpPr>
            <a:spLocks noChangeArrowheads="1"/>
          </p:cNvSpPr>
          <p:nvPr/>
        </p:nvSpPr>
        <p:spPr bwMode="auto">
          <a:xfrm>
            <a:off x="874069" y="1929583"/>
            <a:ext cx="1969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sr-Latn-C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Dijagram toka</a:t>
            </a:r>
            <a:endParaRPr lang="en-GB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143"/>
          <p:cNvSpPr>
            <a:spLocks noChangeArrowheads="1"/>
          </p:cNvSpPr>
          <p:nvPr/>
        </p:nvSpPr>
        <p:spPr bwMode="auto">
          <a:xfrm>
            <a:off x="3674075" y="1929583"/>
            <a:ext cx="12690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sr-Latn-C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GB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1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" y="1280160"/>
            <a:ext cx="7585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int</a:t>
            </a:r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10;</a:t>
            </a:r>
          </a:p>
          <a:p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b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 %d %d %d\n"</a:t>
            </a:r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b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 &lt; 5, 3 &gt; 5, 3 == 5, 3 != 5);</a:t>
            </a:r>
          </a:p>
          <a:p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b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"%d"</a:t>
            </a:r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3 &lt; x &lt; 5);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sr-Latn-BA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0155" y="4818900"/>
            <a:ext cx="3200400" cy="9144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1 0 0 1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1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" y="1280160"/>
            <a:ext cx="8138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int</a:t>
            </a:r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10, y = 10, i, j;</a:t>
            </a:r>
          </a:p>
          <a:p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b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 %d %d %d %d\n"</a:t>
            </a:r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b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5 &amp;&amp; 1, 0 &amp;&amp; 5, 3 || 5, !0, !9);</a:t>
            </a:r>
          </a:p>
          <a:p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 = 0 &amp;&amp; (x = 11);</a:t>
            </a:r>
          </a:p>
          <a:p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j = 1 || (y = 11);</a:t>
            </a:r>
          </a:p>
          <a:p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en-US" b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 %d %d %d\n"</a:t>
            </a:r>
            <a:r>
              <a:rPr lang="en-US" b="1"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i, j, x, y);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sr-Latn-BA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0155" y="4818900"/>
            <a:ext cx="3200400" cy="91440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1 0 1 1 0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0 1 10 10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OPERATORI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BA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Bočni efekat i povratne vrijednosti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828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4;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 = ++x;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z = y++;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 %d %d"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x, y, z);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4510" y="472197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5 6 5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249029" y="1739200"/>
          <a:ext cx="2048256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249029" y="173920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6249029" y="429952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249029" y="301936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249029" y="173920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249029" y="429952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249029" y="301936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5166988" y="4782701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5724150" y="485128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88798" y="4782701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58466" y="3495953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5715628" y="3564533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49944" y="222382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5707106" y="229240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388798" y="3495953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34636" y="2223825"/>
            <a:ext cx="656964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611112" y="1323816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249029" y="429952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8388798" y="4782701"/>
            <a:ext cx="54864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249029" y="3019360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8388798" y="3495953"/>
            <a:ext cx="548640" cy="3200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build="allAtOnce" animBg="1"/>
      <p:bldP spid="37" grpId="0"/>
      <p:bldP spid="38" grpId="0" animBg="1"/>
      <p:bldP spid="39" grpId="0"/>
      <p:bldP spid="42" grpId="0"/>
      <p:bldP spid="43" grpId="0" animBg="1"/>
      <p:bldP spid="44" grpId="0"/>
      <p:bldP spid="45" grpId="0" animBg="1"/>
      <p:bldP spid="47" grpId="0"/>
      <p:bldP spid="48" grpId="0"/>
      <p:bldP spid="49" grpId="0"/>
      <p:bldP spid="51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Bitsko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828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 =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'9'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cifra;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cifra = c &amp; 0x0F;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cifra);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44510" y="472197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9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249392" y="1739180"/>
          <a:ext cx="2048256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8335690" y="23792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335690" y="205922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cifra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11112" y="132588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6249392" y="377464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Curved Right Arrow 56"/>
          <p:cNvSpPr/>
          <p:nvPr/>
        </p:nvSpPr>
        <p:spPr>
          <a:xfrm>
            <a:off x="5493720" y="2459145"/>
            <a:ext cx="709580" cy="16747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35785" y="4109925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6249392" y="424708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>
          <a:xfrm>
            <a:off x="5378505" y="4685670"/>
            <a:ext cx="3657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35690" y="377464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335690" y="424708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0x0F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6249392" y="48126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Curved Left Arrow 63"/>
          <p:cNvSpPr/>
          <p:nvPr/>
        </p:nvSpPr>
        <p:spPr>
          <a:xfrm rot="10800000">
            <a:off x="4802430" y="2089150"/>
            <a:ext cx="1267362" cy="2965450"/>
          </a:xfrm>
          <a:prstGeom prst="curvedLeftArrow">
            <a:avLst>
              <a:gd name="adj1" fmla="val 7690"/>
              <a:gd name="adj2" fmla="val 23737"/>
              <a:gd name="adj3" fmla="val 1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build="allAtOnce" animBg="1"/>
      <p:bldP spid="43" grpId="0"/>
      <p:bldP spid="45" grpId="0"/>
      <p:bldP spid="47" grpId="0"/>
      <p:bldP spid="57" grpId="0" animBg="1"/>
      <p:bldP spid="57" grpId="1" animBg="1"/>
      <p:bldP spid="58" grpId="0" animBg="1"/>
      <p:bldP spid="61" grpId="0"/>
      <p:bldP spid="62" grpId="0"/>
      <p:bldP spid="64" grpId="0" animBg="1"/>
      <p:bldP spid="6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Bitsko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828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cifra = 9;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 = cifra | 0x30;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"%c\n"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c);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44510" y="472197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9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249392" y="1739180"/>
          <a:ext cx="2048256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8335690" y="23792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cifra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35690" y="205922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11112" y="132588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249392" y="377464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Curved Right Arrow 44"/>
          <p:cNvSpPr/>
          <p:nvPr/>
        </p:nvSpPr>
        <p:spPr>
          <a:xfrm>
            <a:off x="5493720" y="2459145"/>
            <a:ext cx="709580" cy="16747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535785" y="4109925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249392" y="424708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5378505" y="4685670"/>
            <a:ext cx="3657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35690" y="377464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cifra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35690" y="424708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0x30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249392" y="48126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Curved Left Arrow 51"/>
          <p:cNvSpPr/>
          <p:nvPr/>
        </p:nvSpPr>
        <p:spPr>
          <a:xfrm rot="10800000">
            <a:off x="4802430" y="2089150"/>
            <a:ext cx="1267362" cy="2965450"/>
          </a:xfrm>
          <a:prstGeom prst="curvedLeftArrow">
            <a:avLst>
              <a:gd name="adj1" fmla="val 7690"/>
              <a:gd name="adj2" fmla="val 23737"/>
              <a:gd name="adj3" fmla="val 1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5" grpId="0" build="allAtOnce" animBg="1"/>
      <p:bldP spid="39" grpId="0"/>
      <p:bldP spid="40" grpId="0"/>
      <p:bldP spid="41" grpId="0"/>
      <p:bldP spid="45" grpId="0" animBg="1"/>
      <p:bldP spid="45" grpId="1" animBg="1"/>
      <p:bldP spid="46" grpId="0" animBg="1"/>
      <p:bldP spid="49" grpId="0"/>
      <p:bldP spid="50" grpId="0"/>
      <p:bldP spid="52" grpId="0" animBg="1"/>
      <p:bldP spid="5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Bitsko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signed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1,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= ~x;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y);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44510" y="472197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-2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249392" y="1739180"/>
          <a:ext cx="2048256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8335690" y="23792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35690" y="205922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11112" y="132588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245352" y="42519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Curved Right Arrow 40"/>
          <p:cNvSpPr/>
          <p:nvPr/>
        </p:nvSpPr>
        <p:spPr>
          <a:xfrm>
            <a:off x="5493720" y="2459145"/>
            <a:ext cx="709580" cy="21128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507210" y="439248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069792" y="4685670"/>
            <a:ext cx="296631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35690" y="42519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249392" y="48126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Curved Left Arrow 45"/>
          <p:cNvSpPr/>
          <p:nvPr/>
        </p:nvSpPr>
        <p:spPr>
          <a:xfrm rot="10800000">
            <a:off x="4802430" y="2089150"/>
            <a:ext cx="1267362" cy="2965450"/>
          </a:xfrm>
          <a:prstGeom prst="curvedLeftArrow">
            <a:avLst>
              <a:gd name="adj1" fmla="val 7690"/>
              <a:gd name="adj2" fmla="val 23737"/>
              <a:gd name="adj3" fmla="val 1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 build="allAtOnce" animBg="1"/>
      <p:bldP spid="35" grpId="0"/>
      <p:bldP spid="36" grpId="0"/>
      <p:bldP spid="37" grpId="0"/>
      <p:bldP spid="41" grpId="0" animBg="1"/>
      <p:bldP spid="41" grpId="1" animBg="1"/>
      <p:bldP spid="42" grpId="0" animBg="1"/>
      <p:bldP spid="44" grpId="0"/>
      <p:bldP spid="46" grpId="0" animBg="1"/>
      <p:bldP spid="4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RAZVOJ </a:t>
            </a:r>
            <a:r>
              <a:rPr lang="sr-Latn-BA" dirty="0"/>
              <a:t>C PROGRAMA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grpSp>
        <p:nvGrpSpPr>
          <p:cNvPr id="264" name="Group 64"/>
          <p:cNvGrpSpPr>
            <a:grpSpLocks/>
          </p:cNvGrpSpPr>
          <p:nvPr/>
        </p:nvGrpSpPr>
        <p:grpSpPr bwMode="auto">
          <a:xfrm>
            <a:off x="117020" y="1393535"/>
            <a:ext cx="1122363" cy="573088"/>
            <a:chOff x="1362" y="1173"/>
            <a:chExt cx="3162" cy="1848"/>
          </a:xfrm>
        </p:grpSpPr>
        <p:sp>
          <p:nvSpPr>
            <p:cNvPr id="265" name="Rectangle 65"/>
            <p:cNvSpPr>
              <a:spLocks noChangeArrowheads="1"/>
            </p:cNvSpPr>
            <p:nvPr/>
          </p:nvSpPr>
          <p:spPr bwMode="auto">
            <a:xfrm>
              <a:off x="1362" y="1173"/>
              <a:ext cx="3162" cy="1848"/>
            </a:xfrm>
            <a:prstGeom prst="rect">
              <a:avLst/>
            </a:prstGeom>
            <a:solidFill>
              <a:srgbClr val="19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Rectangle 66"/>
            <p:cNvSpPr>
              <a:spLocks noChangeArrowheads="1"/>
            </p:cNvSpPr>
            <p:nvPr/>
          </p:nvSpPr>
          <p:spPr bwMode="auto">
            <a:xfrm>
              <a:off x="1362" y="1173"/>
              <a:ext cx="3162" cy="184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Freeform 67"/>
            <p:cNvSpPr>
              <a:spLocks/>
            </p:cNvSpPr>
            <p:nvPr/>
          </p:nvSpPr>
          <p:spPr bwMode="auto">
            <a:xfrm>
              <a:off x="2388" y="1581"/>
              <a:ext cx="36" cy="24"/>
            </a:xfrm>
            <a:custGeom>
              <a:avLst/>
              <a:gdLst>
                <a:gd name="T0" fmla="*/ 0 w 36"/>
                <a:gd name="T1" fmla="*/ 24 h 24"/>
                <a:gd name="T2" fmla="*/ 6 w 36"/>
                <a:gd name="T3" fmla="*/ 12 h 24"/>
                <a:gd name="T4" fmla="*/ 6 w 36"/>
                <a:gd name="T5" fmla="*/ 12 h 24"/>
                <a:gd name="T6" fmla="*/ 6 w 36"/>
                <a:gd name="T7" fmla="*/ 6 h 24"/>
                <a:gd name="T8" fmla="*/ 12 w 36"/>
                <a:gd name="T9" fmla="*/ 6 h 24"/>
                <a:gd name="T10" fmla="*/ 12 w 36"/>
                <a:gd name="T11" fmla="*/ 0 h 24"/>
                <a:gd name="T12" fmla="*/ 18 w 36"/>
                <a:gd name="T13" fmla="*/ 0 h 24"/>
                <a:gd name="T14" fmla="*/ 18 w 36"/>
                <a:gd name="T15" fmla="*/ 0 h 24"/>
                <a:gd name="T16" fmla="*/ 24 w 36"/>
                <a:gd name="T17" fmla="*/ 0 h 24"/>
                <a:gd name="T18" fmla="*/ 24 w 36"/>
                <a:gd name="T19" fmla="*/ 0 h 24"/>
                <a:gd name="T20" fmla="*/ 36 w 36"/>
                <a:gd name="T21" fmla="*/ 6 h 24"/>
                <a:gd name="T22" fmla="*/ 36 w 36"/>
                <a:gd name="T23" fmla="*/ 18 h 24"/>
                <a:gd name="T24" fmla="*/ 30 w 36"/>
                <a:gd name="T25" fmla="*/ 24 h 24"/>
                <a:gd name="T26" fmla="*/ 0 w 36"/>
                <a:gd name="T27" fmla="*/ 24 h 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"/>
                <a:gd name="T43" fmla="*/ 0 h 24"/>
                <a:gd name="T44" fmla="*/ 36 w 36"/>
                <a:gd name="T45" fmla="*/ 24 h 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" h="24">
                  <a:moveTo>
                    <a:pt x="0" y="24"/>
                  </a:moveTo>
                  <a:lnTo>
                    <a:pt x="6" y="12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6" y="6"/>
                  </a:lnTo>
                  <a:lnTo>
                    <a:pt x="36" y="18"/>
                  </a:lnTo>
                  <a:lnTo>
                    <a:pt x="3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Freeform 68"/>
            <p:cNvSpPr>
              <a:spLocks/>
            </p:cNvSpPr>
            <p:nvPr/>
          </p:nvSpPr>
          <p:spPr bwMode="auto">
            <a:xfrm>
              <a:off x="2538" y="1587"/>
              <a:ext cx="84" cy="18"/>
            </a:xfrm>
            <a:custGeom>
              <a:avLst/>
              <a:gdLst>
                <a:gd name="T0" fmla="*/ 0 w 84"/>
                <a:gd name="T1" fmla="*/ 18 h 18"/>
                <a:gd name="T2" fmla="*/ 12 w 84"/>
                <a:gd name="T3" fmla="*/ 18 h 18"/>
                <a:gd name="T4" fmla="*/ 18 w 84"/>
                <a:gd name="T5" fmla="*/ 12 h 18"/>
                <a:gd name="T6" fmla="*/ 30 w 84"/>
                <a:gd name="T7" fmla="*/ 12 h 18"/>
                <a:gd name="T8" fmla="*/ 30 w 84"/>
                <a:gd name="T9" fmla="*/ 12 h 18"/>
                <a:gd name="T10" fmla="*/ 36 w 84"/>
                <a:gd name="T11" fmla="*/ 6 h 18"/>
                <a:gd name="T12" fmla="*/ 36 w 84"/>
                <a:gd name="T13" fmla="*/ 6 h 18"/>
                <a:gd name="T14" fmla="*/ 42 w 84"/>
                <a:gd name="T15" fmla="*/ 6 h 18"/>
                <a:gd name="T16" fmla="*/ 42 w 84"/>
                <a:gd name="T17" fmla="*/ 0 h 18"/>
                <a:gd name="T18" fmla="*/ 48 w 84"/>
                <a:gd name="T19" fmla="*/ 0 h 18"/>
                <a:gd name="T20" fmla="*/ 48 w 84"/>
                <a:gd name="T21" fmla="*/ 0 h 18"/>
                <a:gd name="T22" fmla="*/ 54 w 84"/>
                <a:gd name="T23" fmla="*/ 0 h 18"/>
                <a:gd name="T24" fmla="*/ 84 w 84"/>
                <a:gd name="T25" fmla="*/ 18 h 18"/>
                <a:gd name="T26" fmla="*/ 0 w 84"/>
                <a:gd name="T27" fmla="*/ 18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"/>
                <a:gd name="T43" fmla="*/ 0 h 18"/>
                <a:gd name="T44" fmla="*/ 84 w 84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" h="18">
                  <a:moveTo>
                    <a:pt x="0" y="18"/>
                  </a:moveTo>
                  <a:lnTo>
                    <a:pt x="12" y="18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84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69"/>
            <p:cNvSpPr>
              <a:spLocks/>
            </p:cNvSpPr>
            <p:nvPr/>
          </p:nvSpPr>
          <p:spPr bwMode="auto">
            <a:xfrm>
              <a:off x="2766" y="1467"/>
              <a:ext cx="1224" cy="138"/>
            </a:xfrm>
            <a:custGeom>
              <a:avLst/>
              <a:gdLst>
                <a:gd name="T0" fmla="*/ 6 w 1224"/>
                <a:gd name="T1" fmla="*/ 126 h 138"/>
                <a:gd name="T2" fmla="*/ 24 w 1224"/>
                <a:gd name="T3" fmla="*/ 96 h 138"/>
                <a:gd name="T4" fmla="*/ 36 w 1224"/>
                <a:gd name="T5" fmla="*/ 66 h 138"/>
                <a:gd name="T6" fmla="*/ 48 w 1224"/>
                <a:gd name="T7" fmla="*/ 36 h 138"/>
                <a:gd name="T8" fmla="*/ 60 w 1224"/>
                <a:gd name="T9" fmla="*/ 6 h 138"/>
                <a:gd name="T10" fmla="*/ 174 w 1224"/>
                <a:gd name="T11" fmla="*/ 12 h 138"/>
                <a:gd name="T12" fmla="*/ 426 w 1224"/>
                <a:gd name="T13" fmla="*/ 18 h 138"/>
                <a:gd name="T14" fmla="*/ 426 w 1224"/>
                <a:gd name="T15" fmla="*/ 18 h 138"/>
                <a:gd name="T16" fmla="*/ 426 w 1224"/>
                <a:gd name="T17" fmla="*/ 18 h 138"/>
                <a:gd name="T18" fmla="*/ 432 w 1224"/>
                <a:gd name="T19" fmla="*/ 18 h 138"/>
                <a:gd name="T20" fmla="*/ 1134 w 1224"/>
                <a:gd name="T21" fmla="*/ 6 h 138"/>
                <a:gd name="T22" fmla="*/ 1140 w 1224"/>
                <a:gd name="T23" fmla="*/ 0 h 138"/>
                <a:gd name="T24" fmla="*/ 1140 w 1224"/>
                <a:gd name="T25" fmla="*/ 0 h 138"/>
                <a:gd name="T26" fmla="*/ 1224 w 1224"/>
                <a:gd name="T27" fmla="*/ 0 h 138"/>
                <a:gd name="T28" fmla="*/ 1224 w 1224"/>
                <a:gd name="T29" fmla="*/ 6 h 138"/>
                <a:gd name="T30" fmla="*/ 1218 w 1224"/>
                <a:gd name="T31" fmla="*/ 12 h 138"/>
                <a:gd name="T32" fmla="*/ 1212 w 1224"/>
                <a:gd name="T33" fmla="*/ 12 h 138"/>
                <a:gd name="T34" fmla="*/ 1140 w 1224"/>
                <a:gd name="T35" fmla="*/ 30 h 138"/>
                <a:gd name="T36" fmla="*/ 1140 w 1224"/>
                <a:gd name="T37" fmla="*/ 30 h 138"/>
                <a:gd name="T38" fmla="*/ 1140 w 1224"/>
                <a:gd name="T39" fmla="*/ 30 h 138"/>
                <a:gd name="T40" fmla="*/ 1116 w 1224"/>
                <a:gd name="T41" fmla="*/ 24 h 138"/>
                <a:gd name="T42" fmla="*/ 1110 w 1224"/>
                <a:gd name="T43" fmla="*/ 30 h 138"/>
                <a:gd name="T44" fmla="*/ 834 w 1224"/>
                <a:gd name="T45" fmla="*/ 36 h 138"/>
                <a:gd name="T46" fmla="*/ 834 w 1224"/>
                <a:gd name="T47" fmla="*/ 30 h 138"/>
                <a:gd name="T48" fmla="*/ 834 w 1224"/>
                <a:gd name="T49" fmla="*/ 30 h 138"/>
                <a:gd name="T50" fmla="*/ 828 w 1224"/>
                <a:gd name="T51" fmla="*/ 36 h 138"/>
                <a:gd name="T52" fmla="*/ 798 w 1224"/>
                <a:gd name="T53" fmla="*/ 36 h 138"/>
                <a:gd name="T54" fmla="*/ 792 w 1224"/>
                <a:gd name="T55" fmla="*/ 36 h 138"/>
                <a:gd name="T56" fmla="*/ 792 w 1224"/>
                <a:gd name="T57" fmla="*/ 30 h 138"/>
                <a:gd name="T58" fmla="*/ 792 w 1224"/>
                <a:gd name="T59" fmla="*/ 36 h 138"/>
                <a:gd name="T60" fmla="*/ 786 w 1224"/>
                <a:gd name="T61" fmla="*/ 36 h 138"/>
                <a:gd name="T62" fmla="*/ 780 w 1224"/>
                <a:gd name="T63" fmla="*/ 36 h 138"/>
                <a:gd name="T64" fmla="*/ 774 w 1224"/>
                <a:gd name="T65" fmla="*/ 36 h 138"/>
                <a:gd name="T66" fmla="*/ 774 w 1224"/>
                <a:gd name="T67" fmla="*/ 36 h 138"/>
                <a:gd name="T68" fmla="*/ 768 w 1224"/>
                <a:gd name="T69" fmla="*/ 36 h 138"/>
                <a:gd name="T70" fmla="*/ 756 w 1224"/>
                <a:gd name="T71" fmla="*/ 36 h 138"/>
                <a:gd name="T72" fmla="*/ 738 w 1224"/>
                <a:gd name="T73" fmla="*/ 36 h 138"/>
                <a:gd name="T74" fmla="*/ 720 w 1224"/>
                <a:gd name="T75" fmla="*/ 36 h 138"/>
                <a:gd name="T76" fmla="*/ 702 w 1224"/>
                <a:gd name="T77" fmla="*/ 36 h 138"/>
                <a:gd name="T78" fmla="*/ 678 w 1224"/>
                <a:gd name="T79" fmla="*/ 36 h 138"/>
                <a:gd name="T80" fmla="*/ 654 w 1224"/>
                <a:gd name="T81" fmla="*/ 42 h 138"/>
                <a:gd name="T82" fmla="*/ 624 w 1224"/>
                <a:gd name="T83" fmla="*/ 42 h 138"/>
                <a:gd name="T84" fmla="*/ 600 w 1224"/>
                <a:gd name="T85" fmla="*/ 42 h 138"/>
                <a:gd name="T86" fmla="*/ 576 w 1224"/>
                <a:gd name="T87" fmla="*/ 42 h 138"/>
                <a:gd name="T88" fmla="*/ 546 w 1224"/>
                <a:gd name="T89" fmla="*/ 42 h 138"/>
                <a:gd name="T90" fmla="*/ 522 w 1224"/>
                <a:gd name="T91" fmla="*/ 42 h 138"/>
                <a:gd name="T92" fmla="*/ 498 w 1224"/>
                <a:gd name="T93" fmla="*/ 42 h 138"/>
                <a:gd name="T94" fmla="*/ 474 w 1224"/>
                <a:gd name="T95" fmla="*/ 42 h 138"/>
                <a:gd name="T96" fmla="*/ 450 w 1224"/>
                <a:gd name="T97" fmla="*/ 42 h 138"/>
                <a:gd name="T98" fmla="*/ 426 w 1224"/>
                <a:gd name="T99" fmla="*/ 42 h 138"/>
                <a:gd name="T100" fmla="*/ 402 w 1224"/>
                <a:gd name="T101" fmla="*/ 42 h 138"/>
                <a:gd name="T102" fmla="*/ 360 w 1224"/>
                <a:gd name="T103" fmla="*/ 42 h 138"/>
                <a:gd name="T104" fmla="*/ 318 w 1224"/>
                <a:gd name="T105" fmla="*/ 48 h 138"/>
                <a:gd name="T106" fmla="*/ 282 w 1224"/>
                <a:gd name="T107" fmla="*/ 48 h 138"/>
                <a:gd name="T108" fmla="*/ 246 w 1224"/>
                <a:gd name="T109" fmla="*/ 42 h 138"/>
                <a:gd name="T110" fmla="*/ 204 w 1224"/>
                <a:gd name="T111" fmla="*/ 42 h 138"/>
                <a:gd name="T112" fmla="*/ 168 w 1224"/>
                <a:gd name="T113" fmla="*/ 42 h 138"/>
                <a:gd name="T114" fmla="*/ 126 w 1224"/>
                <a:gd name="T115" fmla="*/ 36 h 138"/>
                <a:gd name="T116" fmla="*/ 90 w 1224"/>
                <a:gd name="T117" fmla="*/ 36 h 138"/>
                <a:gd name="T118" fmla="*/ 72 w 1224"/>
                <a:gd name="T119" fmla="*/ 66 h 138"/>
                <a:gd name="T120" fmla="*/ 54 w 1224"/>
                <a:gd name="T121" fmla="*/ 102 h 138"/>
                <a:gd name="T122" fmla="*/ 36 w 1224"/>
                <a:gd name="T123" fmla="*/ 132 h 138"/>
                <a:gd name="T124" fmla="*/ 0 w 1224"/>
                <a:gd name="T125" fmla="*/ 138 h 1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24"/>
                <a:gd name="T190" fmla="*/ 0 h 138"/>
                <a:gd name="T191" fmla="*/ 1224 w 1224"/>
                <a:gd name="T192" fmla="*/ 138 h 13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24" h="138">
                  <a:moveTo>
                    <a:pt x="0" y="138"/>
                  </a:moveTo>
                  <a:lnTo>
                    <a:pt x="6" y="126"/>
                  </a:lnTo>
                  <a:lnTo>
                    <a:pt x="18" y="108"/>
                  </a:lnTo>
                  <a:lnTo>
                    <a:pt x="24" y="96"/>
                  </a:lnTo>
                  <a:lnTo>
                    <a:pt x="30" y="78"/>
                  </a:lnTo>
                  <a:lnTo>
                    <a:pt x="36" y="66"/>
                  </a:lnTo>
                  <a:lnTo>
                    <a:pt x="42" y="48"/>
                  </a:lnTo>
                  <a:lnTo>
                    <a:pt x="48" y="36"/>
                  </a:lnTo>
                  <a:lnTo>
                    <a:pt x="54" y="18"/>
                  </a:lnTo>
                  <a:lnTo>
                    <a:pt x="60" y="6"/>
                  </a:lnTo>
                  <a:lnTo>
                    <a:pt x="78" y="0"/>
                  </a:lnTo>
                  <a:lnTo>
                    <a:pt x="174" y="12"/>
                  </a:lnTo>
                  <a:lnTo>
                    <a:pt x="426" y="12"/>
                  </a:lnTo>
                  <a:lnTo>
                    <a:pt x="426" y="18"/>
                  </a:lnTo>
                  <a:lnTo>
                    <a:pt x="432" y="18"/>
                  </a:lnTo>
                  <a:lnTo>
                    <a:pt x="1134" y="6"/>
                  </a:lnTo>
                  <a:lnTo>
                    <a:pt x="1140" y="6"/>
                  </a:lnTo>
                  <a:lnTo>
                    <a:pt x="1140" y="0"/>
                  </a:lnTo>
                  <a:lnTo>
                    <a:pt x="1224" y="0"/>
                  </a:lnTo>
                  <a:lnTo>
                    <a:pt x="1224" y="6"/>
                  </a:lnTo>
                  <a:lnTo>
                    <a:pt x="1218" y="12"/>
                  </a:lnTo>
                  <a:lnTo>
                    <a:pt x="1212" y="12"/>
                  </a:lnTo>
                  <a:lnTo>
                    <a:pt x="1206" y="12"/>
                  </a:lnTo>
                  <a:lnTo>
                    <a:pt x="1140" y="30"/>
                  </a:lnTo>
                  <a:lnTo>
                    <a:pt x="1116" y="24"/>
                  </a:lnTo>
                  <a:lnTo>
                    <a:pt x="1110" y="30"/>
                  </a:lnTo>
                  <a:lnTo>
                    <a:pt x="834" y="36"/>
                  </a:lnTo>
                  <a:lnTo>
                    <a:pt x="834" y="30"/>
                  </a:lnTo>
                  <a:lnTo>
                    <a:pt x="828" y="30"/>
                  </a:lnTo>
                  <a:lnTo>
                    <a:pt x="828" y="36"/>
                  </a:lnTo>
                  <a:lnTo>
                    <a:pt x="798" y="36"/>
                  </a:lnTo>
                  <a:lnTo>
                    <a:pt x="792" y="36"/>
                  </a:lnTo>
                  <a:lnTo>
                    <a:pt x="792" y="30"/>
                  </a:lnTo>
                  <a:lnTo>
                    <a:pt x="792" y="36"/>
                  </a:lnTo>
                  <a:lnTo>
                    <a:pt x="786" y="36"/>
                  </a:lnTo>
                  <a:lnTo>
                    <a:pt x="780" y="36"/>
                  </a:lnTo>
                  <a:lnTo>
                    <a:pt x="774" y="36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44" y="42"/>
                  </a:lnTo>
                  <a:lnTo>
                    <a:pt x="738" y="36"/>
                  </a:lnTo>
                  <a:lnTo>
                    <a:pt x="732" y="36"/>
                  </a:lnTo>
                  <a:lnTo>
                    <a:pt x="720" y="36"/>
                  </a:lnTo>
                  <a:lnTo>
                    <a:pt x="714" y="36"/>
                  </a:lnTo>
                  <a:lnTo>
                    <a:pt x="702" y="36"/>
                  </a:lnTo>
                  <a:lnTo>
                    <a:pt x="690" y="36"/>
                  </a:lnTo>
                  <a:lnTo>
                    <a:pt x="678" y="36"/>
                  </a:lnTo>
                  <a:lnTo>
                    <a:pt x="666" y="36"/>
                  </a:lnTo>
                  <a:lnTo>
                    <a:pt x="654" y="42"/>
                  </a:lnTo>
                  <a:lnTo>
                    <a:pt x="636" y="42"/>
                  </a:lnTo>
                  <a:lnTo>
                    <a:pt x="624" y="42"/>
                  </a:lnTo>
                  <a:lnTo>
                    <a:pt x="612" y="42"/>
                  </a:lnTo>
                  <a:lnTo>
                    <a:pt x="600" y="42"/>
                  </a:lnTo>
                  <a:lnTo>
                    <a:pt x="588" y="42"/>
                  </a:lnTo>
                  <a:lnTo>
                    <a:pt x="576" y="42"/>
                  </a:lnTo>
                  <a:lnTo>
                    <a:pt x="558" y="42"/>
                  </a:lnTo>
                  <a:lnTo>
                    <a:pt x="546" y="42"/>
                  </a:lnTo>
                  <a:lnTo>
                    <a:pt x="534" y="42"/>
                  </a:lnTo>
                  <a:lnTo>
                    <a:pt x="522" y="42"/>
                  </a:lnTo>
                  <a:lnTo>
                    <a:pt x="510" y="42"/>
                  </a:lnTo>
                  <a:lnTo>
                    <a:pt x="498" y="42"/>
                  </a:lnTo>
                  <a:lnTo>
                    <a:pt x="486" y="42"/>
                  </a:lnTo>
                  <a:lnTo>
                    <a:pt x="474" y="42"/>
                  </a:lnTo>
                  <a:lnTo>
                    <a:pt x="462" y="42"/>
                  </a:lnTo>
                  <a:lnTo>
                    <a:pt x="450" y="42"/>
                  </a:lnTo>
                  <a:lnTo>
                    <a:pt x="438" y="42"/>
                  </a:lnTo>
                  <a:lnTo>
                    <a:pt x="426" y="42"/>
                  </a:lnTo>
                  <a:lnTo>
                    <a:pt x="408" y="42"/>
                  </a:lnTo>
                  <a:lnTo>
                    <a:pt x="402" y="42"/>
                  </a:lnTo>
                  <a:lnTo>
                    <a:pt x="378" y="42"/>
                  </a:lnTo>
                  <a:lnTo>
                    <a:pt x="360" y="42"/>
                  </a:lnTo>
                  <a:lnTo>
                    <a:pt x="342" y="48"/>
                  </a:lnTo>
                  <a:lnTo>
                    <a:pt x="318" y="48"/>
                  </a:lnTo>
                  <a:lnTo>
                    <a:pt x="300" y="48"/>
                  </a:lnTo>
                  <a:lnTo>
                    <a:pt x="282" y="48"/>
                  </a:lnTo>
                  <a:lnTo>
                    <a:pt x="264" y="42"/>
                  </a:lnTo>
                  <a:lnTo>
                    <a:pt x="246" y="42"/>
                  </a:lnTo>
                  <a:lnTo>
                    <a:pt x="222" y="42"/>
                  </a:lnTo>
                  <a:lnTo>
                    <a:pt x="204" y="42"/>
                  </a:lnTo>
                  <a:lnTo>
                    <a:pt x="186" y="42"/>
                  </a:lnTo>
                  <a:lnTo>
                    <a:pt x="168" y="42"/>
                  </a:lnTo>
                  <a:lnTo>
                    <a:pt x="144" y="42"/>
                  </a:lnTo>
                  <a:lnTo>
                    <a:pt x="126" y="36"/>
                  </a:lnTo>
                  <a:lnTo>
                    <a:pt x="108" y="36"/>
                  </a:lnTo>
                  <a:lnTo>
                    <a:pt x="90" y="36"/>
                  </a:lnTo>
                  <a:lnTo>
                    <a:pt x="78" y="54"/>
                  </a:lnTo>
                  <a:lnTo>
                    <a:pt x="72" y="66"/>
                  </a:lnTo>
                  <a:lnTo>
                    <a:pt x="60" y="84"/>
                  </a:lnTo>
                  <a:lnTo>
                    <a:pt x="54" y="102"/>
                  </a:lnTo>
                  <a:lnTo>
                    <a:pt x="42" y="114"/>
                  </a:lnTo>
                  <a:lnTo>
                    <a:pt x="36" y="132"/>
                  </a:lnTo>
                  <a:lnTo>
                    <a:pt x="36" y="138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Freeform 70"/>
            <p:cNvSpPr>
              <a:spLocks/>
            </p:cNvSpPr>
            <p:nvPr/>
          </p:nvSpPr>
          <p:spPr bwMode="auto">
            <a:xfrm>
              <a:off x="2904" y="1563"/>
              <a:ext cx="54" cy="42"/>
            </a:xfrm>
            <a:custGeom>
              <a:avLst/>
              <a:gdLst>
                <a:gd name="T0" fmla="*/ 0 w 54"/>
                <a:gd name="T1" fmla="*/ 42 h 42"/>
                <a:gd name="T2" fmla="*/ 0 w 54"/>
                <a:gd name="T3" fmla="*/ 36 h 42"/>
                <a:gd name="T4" fmla="*/ 6 w 54"/>
                <a:gd name="T5" fmla="*/ 30 h 42"/>
                <a:gd name="T6" fmla="*/ 12 w 54"/>
                <a:gd name="T7" fmla="*/ 30 h 42"/>
                <a:gd name="T8" fmla="*/ 18 w 54"/>
                <a:gd name="T9" fmla="*/ 24 h 42"/>
                <a:gd name="T10" fmla="*/ 18 w 54"/>
                <a:gd name="T11" fmla="*/ 18 h 42"/>
                <a:gd name="T12" fmla="*/ 24 w 54"/>
                <a:gd name="T13" fmla="*/ 12 h 42"/>
                <a:gd name="T14" fmla="*/ 30 w 54"/>
                <a:gd name="T15" fmla="*/ 6 h 42"/>
                <a:gd name="T16" fmla="*/ 30 w 54"/>
                <a:gd name="T17" fmla="*/ 0 h 42"/>
                <a:gd name="T18" fmla="*/ 36 w 54"/>
                <a:gd name="T19" fmla="*/ 0 h 42"/>
                <a:gd name="T20" fmla="*/ 36 w 54"/>
                <a:gd name="T21" fmla="*/ 0 h 42"/>
                <a:gd name="T22" fmla="*/ 42 w 54"/>
                <a:gd name="T23" fmla="*/ 0 h 42"/>
                <a:gd name="T24" fmla="*/ 42 w 54"/>
                <a:gd name="T25" fmla="*/ 0 h 42"/>
                <a:gd name="T26" fmla="*/ 48 w 54"/>
                <a:gd name="T27" fmla="*/ 0 h 42"/>
                <a:gd name="T28" fmla="*/ 48 w 54"/>
                <a:gd name="T29" fmla="*/ 0 h 42"/>
                <a:gd name="T30" fmla="*/ 54 w 54"/>
                <a:gd name="T31" fmla="*/ 6 h 42"/>
                <a:gd name="T32" fmla="*/ 54 w 54"/>
                <a:gd name="T33" fmla="*/ 6 h 42"/>
                <a:gd name="T34" fmla="*/ 54 w 54"/>
                <a:gd name="T35" fmla="*/ 18 h 42"/>
                <a:gd name="T36" fmla="*/ 48 w 54"/>
                <a:gd name="T37" fmla="*/ 30 h 42"/>
                <a:gd name="T38" fmla="*/ 36 w 54"/>
                <a:gd name="T39" fmla="*/ 42 h 42"/>
                <a:gd name="T40" fmla="*/ 0 w 54"/>
                <a:gd name="T41" fmla="*/ 42 h 4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4"/>
                <a:gd name="T64" fmla="*/ 0 h 42"/>
                <a:gd name="T65" fmla="*/ 54 w 54"/>
                <a:gd name="T66" fmla="*/ 42 h 4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4" h="42">
                  <a:moveTo>
                    <a:pt x="0" y="42"/>
                  </a:moveTo>
                  <a:lnTo>
                    <a:pt x="0" y="36"/>
                  </a:lnTo>
                  <a:lnTo>
                    <a:pt x="6" y="30"/>
                  </a:lnTo>
                  <a:lnTo>
                    <a:pt x="12" y="30"/>
                  </a:lnTo>
                  <a:lnTo>
                    <a:pt x="18" y="24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6"/>
                  </a:lnTo>
                  <a:lnTo>
                    <a:pt x="54" y="18"/>
                  </a:lnTo>
                  <a:lnTo>
                    <a:pt x="48" y="30"/>
                  </a:lnTo>
                  <a:lnTo>
                    <a:pt x="36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Freeform 71"/>
            <p:cNvSpPr>
              <a:spLocks/>
            </p:cNvSpPr>
            <p:nvPr/>
          </p:nvSpPr>
          <p:spPr bwMode="auto">
            <a:xfrm>
              <a:off x="2976" y="1521"/>
              <a:ext cx="96" cy="84"/>
            </a:xfrm>
            <a:custGeom>
              <a:avLst/>
              <a:gdLst>
                <a:gd name="T0" fmla="*/ 0 w 96"/>
                <a:gd name="T1" fmla="*/ 84 h 84"/>
                <a:gd name="T2" fmla="*/ 6 w 96"/>
                <a:gd name="T3" fmla="*/ 78 h 84"/>
                <a:gd name="T4" fmla="*/ 18 w 96"/>
                <a:gd name="T5" fmla="*/ 72 h 84"/>
                <a:gd name="T6" fmla="*/ 24 w 96"/>
                <a:gd name="T7" fmla="*/ 60 h 84"/>
                <a:gd name="T8" fmla="*/ 30 w 96"/>
                <a:gd name="T9" fmla="*/ 60 h 84"/>
                <a:gd name="T10" fmla="*/ 42 w 96"/>
                <a:gd name="T11" fmla="*/ 54 h 84"/>
                <a:gd name="T12" fmla="*/ 48 w 96"/>
                <a:gd name="T13" fmla="*/ 42 h 84"/>
                <a:gd name="T14" fmla="*/ 54 w 96"/>
                <a:gd name="T15" fmla="*/ 36 h 84"/>
                <a:gd name="T16" fmla="*/ 54 w 96"/>
                <a:gd name="T17" fmla="*/ 36 h 84"/>
                <a:gd name="T18" fmla="*/ 48 w 96"/>
                <a:gd name="T19" fmla="*/ 36 h 84"/>
                <a:gd name="T20" fmla="*/ 48 w 96"/>
                <a:gd name="T21" fmla="*/ 30 h 84"/>
                <a:gd name="T22" fmla="*/ 48 w 96"/>
                <a:gd name="T23" fmla="*/ 30 h 84"/>
                <a:gd name="T24" fmla="*/ 42 w 96"/>
                <a:gd name="T25" fmla="*/ 36 h 84"/>
                <a:gd name="T26" fmla="*/ 36 w 96"/>
                <a:gd name="T27" fmla="*/ 36 h 84"/>
                <a:gd name="T28" fmla="*/ 30 w 96"/>
                <a:gd name="T29" fmla="*/ 42 h 84"/>
                <a:gd name="T30" fmla="*/ 24 w 96"/>
                <a:gd name="T31" fmla="*/ 42 h 84"/>
                <a:gd name="T32" fmla="*/ 18 w 96"/>
                <a:gd name="T33" fmla="*/ 42 h 84"/>
                <a:gd name="T34" fmla="*/ 18 w 96"/>
                <a:gd name="T35" fmla="*/ 48 h 84"/>
                <a:gd name="T36" fmla="*/ 12 w 96"/>
                <a:gd name="T37" fmla="*/ 48 h 84"/>
                <a:gd name="T38" fmla="*/ 6 w 96"/>
                <a:gd name="T39" fmla="*/ 42 h 84"/>
                <a:gd name="T40" fmla="*/ 6 w 96"/>
                <a:gd name="T41" fmla="*/ 36 h 84"/>
                <a:gd name="T42" fmla="*/ 12 w 96"/>
                <a:gd name="T43" fmla="*/ 30 h 84"/>
                <a:gd name="T44" fmla="*/ 18 w 96"/>
                <a:gd name="T45" fmla="*/ 24 h 84"/>
                <a:gd name="T46" fmla="*/ 24 w 96"/>
                <a:gd name="T47" fmla="*/ 18 h 84"/>
                <a:gd name="T48" fmla="*/ 30 w 96"/>
                <a:gd name="T49" fmla="*/ 18 h 84"/>
                <a:gd name="T50" fmla="*/ 36 w 96"/>
                <a:gd name="T51" fmla="*/ 12 h 84"/>
                <a:gd name="T52" fmla="*/ 42 w 96"/>
                <a:gd name="T53" fmla="*/ 12 h 84"/>
                <a:gd name="T54" fmla="*/ 48 w 96"/>
                <a:gd name="T55" fmla="*/ 6 h 84"/>
                <a:gd name="T56" fmla="*/ 54 w 96"/>
                <a:gd name="T57" fmla="*/ 6 h 84"/>
                <a:gd name="T58" fmla="*/ 60 w 96"/>
                <a:gd name="T59" fmla="*/ 6 h 84"/>
                <a:gd name="T60" fmla="*/ 66 w 96"/>
                <a:gd name="T61" fmla="*/ 0 h 84"/>
                <a:gd name="T62" fmla="*/ 72 w 96"/>
                <a:gd name="T63" fmla="*/ 0 h 84"/>
                <a:gd name="T64" fmla="*/ 72 w 96"/>
                <a:gd name="T65" fmla="*/ 6 h 84"/>
                <a:gd name="T66" fmla="*/ 78 w 96"/>
                <a:gd name="T67" fmla="*/ 6 h 84"/>
                <a:gd name="T68" fmla="*/ 84 w 96"/>
                <a:gd name="T69" fmla="*/ 6 h 84"/>
                <a:gd name="T70" fmla="*/ 90 w 96"/>
                <a:gd name="T71" fmla="*/ 12 h 84"/>
                <a:gd name="T72" fmla="*/ 90 w 96"/>
                <a:gd name="T73" fmla="*/ 18 h 84"/>
                <a:gd name="T74" fmla="*/ 96 w 96"/>
                <a:gd name="T75" fmla="*/ 18 h 84"/>
                <a:gd name="T76" fmla="*/ 96 w 96"/>
                <a:gd name="T77" fmla="*/ 24 h 84"/>
                <a:gd name="T78" fmla="*/ 90 w 96"/>
                <a:gd name="T79" fmla="*/ 30 h 84"/>
                <a:gd name="T80" fmla="*/ 90 w 96"/>
                <a:gd name="T81" fmla="*/ 36 h 84"/>
                <a:gd name="T82" fmla="*/ 84 w 96"/>
                <a:gd name="T83" fmla="*/ 42 h 84"/>
                <a:gd name="T84" fmla="*/ 84 w 96"/>
                <a:gd name="T85" fmla="*/ 42 h 84"/>
                <a:gd name="T86" fmla="*/ 78 w 96"/>
                <a:gd name="T87" fmla="*/ 48 h 84"/>
                <a:gd name="T88" fmla="*/ 72 w 96"/>
                <a:gd name="T89" fmla="*/ 54 h 84"/>
                <a:gd name="T90" fmla="*/ 66 w 96"/>
                <a:gd name="T91" fmla="*/ 60 h 84"/>
                <a:gd name="T92" fmla="*/ 60 w 96"/>
                <a:gd name="T93" fmla="*/ 66 h 84"/>
                <a:gd name="T94" fmla="*/ 60 w 96"/>
                <a:gd name="T95" fmla="*/ 66 h 84"/>
                <a:gd name="T96" fmla="*/ 54 w 96"/>
                <a:gd name="T97" fmla="*/ 72 h 84"/>
                <a:gd name="T98" fmla="*/ 54 w 96"/>
                <a:gd name="T99" fmla="*/ 72 h 84"/>
                <a:gd name="T100" fmla="*/ 54 w 96"/>
                <a:gd name="T101" fmla="*/ 78 h 84"/>
                <a:gd name="T102" fmla="*/ 54 w 96"/>
                <a:gd name="T103" fmla="*/ 78 h 84"/>
                <a:gd name="T104" fmla="*/ 60 w 96"/>
                <a:gd name="T105" fmla="*/ 78 h 84"/>
                <a:gd name="T106" fmla="*/ 66 w 96"/>
                <a:gd name="T107" fmla="*/ 84 h 84"/>
                <a:gd name="T108" fmla="*/ 72 w 96"/>
                <a:gd name="T109" fmla="*/ 84 h 84"/>
                <a:gd name="T110" fmla="*/ 0 w 96"/>
                <a:gd name="T111" fmla="*/ 84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6"/>
                <a:gd name="T169" fmla="*/ 0 h 84"/>
                <a:gd name="T170" fmla="*/ 96 w 96"/>
                <a:gd name="T171" fmla="*/ 84 h 8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6" h="84">
                  <a:moveTo>
                    <a:pt x="0" y="84"/>
                  </a:moveTo>
                  <a:lnTo>
                    <a:pt x="6" y="78"/>
                  </a:lnTo>
                  <a:lnTo>
                    <a:pt x="18" y="72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42" y="54"/>
                  </a:lnTo>
                  <a:lnTo>
                    <a:pt x="48" y="42"/>
                  </a:lnTo>
                  <a:lnTo>
                    <a:pt x="54" y="36"/>
                  </a:lnTo>
                  <a:lnTo>
                    <a:pt x="48" y="36"/>
                  </a:lnTo>
                  <a:lnTo>
                    <a:pt x="48" y="30"/>
                  </a:lnTo>
                  <a:lnTo>
                    <a:pt x="42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12" y="30"/>
                  </a:lnTo>
                  <a:lnTo>
                    <a:pt x="18" y="24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96" y="24"/>
                  </a:lnTo>
                  <a:lnTo>
                    <a:pt x="90" y="30"/>
                  </a:lnTo>
                  <a:lnTo>
                    <a:pt x="90" y="36"/>
                  </a:lnTo>
                  <a:lnTo>
                    <a:pt x="84" y="42"/>
                  </a:lnTo>
                  <a:lnTo>
                    <a:pt x="78" y="48"/>
                  </a:lnTo>
                  <a:lnTo>
                    <a:pt x="72" y="54"/>
                  </a:lnTo>
                  <a:lnTo>
                    <a:pt x="66" y="60"/>
                  </a:lnTo>
                  <a:lnTo>
                    <a:pt x="60" y="66"/>
                  </a:lnTo>
                  <a:lnTo>
                    <a:pt x="54" y="72"/>
                  </a:lnTo>
                  <a:lnTo>
                    <a:pt x="54" y="78"/>
                  </a:lnTo>
                  <a:lnTo>
                    <a:pt x="60" y="78"/>
                  </a:lnTo>
                  <a:lnTo>
                    <a:pt x="66" y="84"/>
                  </a:lnTo>
                  <a:lnTo>
                    <a:pt x="72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72"/>
            <p:cNvSpPr>
              <a:spLocks/>
            </p:cNvSpPr>
            <p:nvPr/>
          </p:nvSpPr>
          <p:spPr bwMode="auto">
            <a:xfrm>
              <a:off x="3270" y="1557"/>
              <a:ext cx="114" cy="48"/>
            </a:xfrm>
            <a:custGeom>
              <a:avLst/>
              <a:gdLst>
                <a:gd name="T0" fmla="*/ 0 w 114"/>
                <a:gd name="T1" fmla="*/ 48 h 48"/>
                <a:gd name="T2" fmla="*/ 0 w 114"/>
                <a:gd name="T3" fmla="*/ 48 h 48"/>
                <a:gd name="T4" fmla="*/ 6 w 114"/>
                <a:gd name="T5" fmla="*/ 42 h 48"/>
                <a:gd name="T6" fmla="*/ 12 w 114"/>
                <a:gd name="T7" fmla="*/ 36 h 48"/>
                <a:gd name="T8" fmla="*/ 18 w 114"/>
                <a:gd name="T9" fmla="*/ 36 h 48"/>
                <a:gd name="T10" fmla="*/ 18 w 114"/>
                <a:gd name="T11" fmla="*/ 30 h 48"/>
                <a:gd name="T12" fmla="*/ 24 w 114"/>
                <a:gd name="T13" fmla="*/ 24 h 48"/>
                <a:gd name="T14" fmla="*/ 30 w 114"/>
                <a:gd name="T15" fmla="*/ 24 h 48"/>
                <a:gd name="T16" fmla="*/ 36 w 114"/>
                <a:gd name="T17" fmla="*/ 18 h 48"/>
                <a:gd name="T18" fmla="*/ 36 w 114"/>
                <a:gd name="T19" fmla="*/ 18 h 48"/>
                <a:gd name="T20" fmla="*/ 42 w 114"/>
                <a:gd name="T21" fmla="*/ 12 h 48"/>
                <a:gd name="T22" fmla="*/ 42 w 114"/>
                <a:gd name="T23" fmla="*/ 12 h 48"/>
                <a:gd name="T24" fmla="*/ 48 w 114"/>
                <a:gd name="T25" fmla="*/ 6 h 48"/>
                <a:gd name="T26" fmla="*/ 54 w 114"/>
                <a:gd name="T27" fmla="*/ 6 h 48"/>
                <a:gd name="T28" fmla="*/ 60 w 114"/>
                <a:gd name="T29" fmla="*/ 0 h 48"/>
                <a:gd name="T30" fmla="*/ 60 w 114"/>
                <a:gd name="T31" fmla="*/ 0 h 48"/>
                <a:gd name="T32" fmla="*/ 66 w 114"/>
                <a:gd name="T33" fmla="*/ 0 h 48"/>
                <a:gd name="T34" fmla="*/ 66 w 114"/>
                <a:gd name="T35" fmla="*/ 0 h 48"/>
                <a:gd name="T36" fmla="*/ 72 w 114"/>
                <a:gd name="T37" fmla="*/ 6 h 48"/>
                <a:gd name="T38" fmla="*/ 72 w 114"/>
                <a:gd name="T39" fmla="*/ 6 h 48"/>
                <a:gd name="T40" fmla="*/ 72 w 114"/>
                <a:gd name="T41" fmla="*/ 6 h 48"/>
                <a:gd name="T42" fmla="*/ 78 w 114"/>
                <a:gd name="T43" fmla="*/ 24 h 48"/>
                <a:gd name="T44" fmla="*/ 102 w 114"/>
                <a:gd name="T45" fmla="*/ 12 h 48"/>
                <a:gd name="T46" fmla="*/ 114 w 114"/>
                <a:gd name="T47" fmla="*/ 18 h 48"/>
                <a:gd name="T48" fmla="*/ 114 w 114"/>
                <a:gd name="T49" fmla="*/ 30 h 48"/>
                <a:gd name="T50" fmla="*/ 108 w 114"/>
                <a:gd name="T51" fmla="*/ 48 h 48"/>
                <a:gd name="T52" fmla="*/ 66 w 114"/>
                <a:gd name="T53" fmla="*/ 48 h 48"/>
                <a:gd name="T54" fmla="*/ 66 w 114"/>
                <a:gd name="T55" fmla="*/ 30 h 48"/>
                <a:gd name="T56" fmla="*/ 48 w 114"/>
                <a:gd name="T57" fmla="*/ 48 h 48"/>
                <a:gd name="T58" fmla="*/ 0 w 114"/>
                <a:gd name="T59" fmla="*/ 48 h 4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4"/>
                <a:gd name="T91" fmla="*/ 0 h 48"/>
                <a:gd name="T92" fmla="*/ 114 w 114"/>
                <a:gd name="T93" fmla="*/ 48 h 4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4" h="48">
                  <a:moveTo>
                    <a:pt x="0" y="48"/>
                  </a:moveTo>
                  <a:lnTo>
                    <a:pt x="0" y="48"/>
                  </a:lnTo>
                  <a:lnTo>
                    <a:pt x="6" y="42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42" y="12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8" y="24"/>
                  </a:lnTo>
                  <a:lnTo>
                    <a:pt x="102" y="12"/>
                  </a:lnTo>
                  <a:lnTo>
                    <a:pt x="114" y="18"/>
                  </a:lnTo>
                  <a:lnTo>
                    <a:pt x="114" y="30"/>
                  </a:lnTo>
                  <a:lnTo>
                    <a:pt x="108" y="48"/>
                  </a:lnTo>
                  <a:lnTo>
                    <a:pt x="66" y="48"/>
                  </a:lnTo>
                  <a:lnTo>
                    <a:pt x="66" y="30"/>
                  </a:lnTo>
                  <a:lnTo>
                    <a:pt x="48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73"/>
            <p:cNvSpPr>
              <a:spLocks/>
            </p:cNvSpPr>
            <p:nvPr/>
          </p:nvSpPr>
          <p:spPr bwMode="auto">
            <a:xfrm>
              <a:off x="1908" y="1671"/>
              <a:ext cx="18" cy="1"/>
            </a:xfrm>
            <a:custGeom>
              <a:avLst/>
              <a:gdLst>
                <a:gd name="T0" fmla="*/ 0 w 18"/>
                <a:gd name="T1" fmla="*/ 0 h 1"/>
                <a:gd name="T2" fmla="*/ 6 w 18"/>
                <a:gd name="T3" fmla="*/ 0 h 1"/>
                <a:gd name="T4" fmla="*/ 12 w 18"/>
                <a:gd name="T5" fmla="*/ 0 h 1"/>
                <a:gd name="T6" fmla="*/ 12 w 18"/>
                <a:gd name="T7" fmla="*/ 0 h 1"/>
                <a:gd name="T8" fmla="*/ 18 w 18"/>
                <a:gd name="T9" fmla="*/ 0 h 1"/>
                <a:gd name="T10" fmla="*/ 0 w 18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"/>
                <a:gd name="T20" fmla="*/ 18 w 18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Freeform 74"/>
            <p:cNvSpPr>
              <a:spLocks/>
            </p:cNvSpPr>
            <p:nvPr/>
          </p:nvSpPr>
          <p:spPr bwMode="auto">
            <a:xfrm>
              <a:off x="2364" y="1605"/>
              <a:ext cx="54" cy="66"/>
            </a:xfrm>
            <a:custGeom>
              <a:avLst/>
              <a:gdLst>
                <a:gd name="T0" fmla="*/ 0 w 54"/>
                <a:gd name="T1" fmla="*/ 66 h 66"/>
                <a:gd name="T2" fmla="*/ 0 w 54"/>
                <a:gd name="T3" fmla="*/ 66 h 66"/>
                <a:gd name="T4" fmla="*/ 6 w 54"/>
                <a:gd name="T5" fmla="*/ 54 h 66"/>
                <a:gd name="T6" fmla="*/ 12 w 54"/>
                <a:gd name="T7" fmla="*/ 36 h 66"/>
                <a:gd name="T8" fmla="*/ 18 w 54"/>
                <a:gd name="T9" fmla="*/ 18 h 66"/>
                <a:gd name="T10" fmla="*/ 24 w 54"/>
                <a:gd name="T11" fmla="*/ 6 h 66"/>
                <a:gd name="T12" fmla="*/ 24 w 54"/>
                <a:gd name="T13" fmla="*/ 0 h 66"/>
                <a:gd name="T14" fmla="*/ 54 w 54"/>
                <a:gd name="T15" fmla="*/ 0 h 66"/>
                <a:gd name="T16" fmla="*/ 54 w 54"/>
                <a:gd name="T17" fmla="*/ 6 h 66"/>
                <a:gd name="T18" fmla="*/ 54 w 54"/>
                <a:gd name="T19" fmla="*/ 18 h 66"/>
                <a:gd name="T20" fmla="*/ 48 w 54"/>
                <a:gd name="T21" fmla="*/ 30 h 66"/>
                <a:gd name="T22" fmla="*/ 42 w 54"/>
                <a:gd name="T23" fmla="*/ 42 h 66"/>
                <a:gd name="T24" fmla="*/ 36 w 54"/>
                <a:gd name="T25" fmla="*/ 54 h 66"/>
                <a:gd name="T26" fmla="*/ 36 w 54"/>
                <a:gd name="T27" fmla="*/ 66 h 66"/>
                <a:gd name="T28" fmla="*/ 30 w 54"/>
                <a:gd name="T29" fmla="*/ 66 h 66"/>
                <a:gd name="T30" fmla="*/ 0 w 54"/>
                <a:gd name="T31" fmla="*/ 66 h 6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66"/>
                <a:gd name="T50" fmla="*/ 54 w 54"/>
                <a:gd name="T51" fmla="*/ 66 h 6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66">
                  <a:moveTo>
                    <a:pt x="0" y="66"/>
                  </a:moveTo>
                  <a:lnTo>
                    <a:pt x="0" y="66"/>
                  </a:lnTo>
                  <a:lnTo>
                    <a:pt x="6" y="54"/>
                  </a:lnTo>
                  <a:lnTo>
                    <a:pt x="12" y="36"/>
                  </a:lnTo>
                  <a:lnTo>
                    <a:pt x="18" y="1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54" y="0"/>
                  </a:lnTo>
                  <a:lnTo>
                    <a:pt x="54" y="6"/>
                  </a:lnTo>
                  <a:lnTo>
                    <a:pt x="54" y="18"/>
                  </a:lnTo>
                  <a:lnTo>
                    <a:pt x="48" y="30"/>
                  </a:lnTo>
                  <a:lnTo>
                    <a:pt x="42" y="42"/>
                  </a:lnTo>
                  <a:lnTo>
                    <a:pt x="36" y="54"/>
                  </a:lnTo>
                  <a:lnTo>
                    <a:pt x="36" y="66"/>
                  </a:lnTo>
                  <a:lnTo>
                    <a:pt x="3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75"/>
            <p:cNvSpPr>
              <a:spLocks/>
            </p:cNvSpPr>
            <p:nvPr/>
          </p:nvSpPr>
          <p:spPr bwMode="auto">
            <a:xfrm>
              <a:off x="2646" y="1659"/>
              <a:ext cx="54" cy="12"/>
            </a:xfrm>
            <a:custGeom>
              <a:avLst/>
              <a:gdLst>
                <a:gd name="T0" fmla="*/ 0 w 54"/>
                <a:gd name="T1" fmla="*/ 12 h 12"/>
                <a:gd name="T2" fmla="*/ 6 w 54"/>
                <a:gd name="T3" fmla="*/ 12 h 12"/>
                <a:gd name="T4" fmla="*/ 12 w 54"/>
                <a:gd name="T5" fmla="*/ 6 h 12"/>
                <a:gd name="T6" fmla="*/ 12 w 54"/>
                <a:gd name="T7" fmla="*/ 6 h 12"/>
                <a:gd name="T8" fmla="*/ 18 w 54"/>
                <a:gd name="T9" fmla="*/ 0 h 12"/>
                <a:gd name="T10" fmla="*/ 24 w 54"/>
                <a:gd name="T11" fmla="*/ 0 h 12"/>
                <a:gd name="T12" fmla="*/ 30 w 54"/>
                <a:gd name="T13" fmla="*/ 0 h 12"/>
                <a:gd name="T14" fmla="*/ 30 w 54"/>
                <a:gd name="T15" fmla="*/ 0 h 12"/>
                <a:gd name="T16" fmla="*/ 36 w 54"/>
                <a:gd name="T17" fmla="*/ 0 h 12"/>
                <a:gd name="T18" fmla="*/ 42 w 54"/>
                <a:gd name="T19" fmla="*/ 0 h 12"/>
                <a:gd name="T20" fmla="*/ 48 w 54"/>
                <a:gd name="T21" fmla="*/ 6 h 12"/>
                <a:gd name="T22" fmla="*/ 48 w 54"/>
                <a:gd name="T23" fmla="*/ 6 h 12"/>
                <a:gd name="T24" fmla="*/ 54 w 54"/>
                <a:gd name="T25" fmla="*/ 12 h 12"/>
                <a:gd name="T26" fmla="*/ 54 w 54"/>
                <a:gd name="T27" fmla="*/ 12 h 12"/>
                <a:gd name="T28" fmla="*/ 0 w 54"/>
                <a:gd name="T29" fmla="*/ 12 h 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4"/>
                <a:gd name="T46" fmla="*/ 0 h 12"/>
                <a:gd name="T47" fmla="*/ 54 w 54"/>
                <a:gd name="T48" fmla="*/ 12 h 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4" h="12">
                  <a:moveTo>
                    <a:pt x="0" y="12"/>
                  </a:moveTo>
                  <a:lnTo>
                    <a:pt x="6" y="12"/>
                  </a:lnTo>
                  <a:lnTo>
                    <a:pt x="12" y="6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Freeform 76"/>
            <p:cNvSpPr>
              <a:spLocks/>
            </p:cNvSpPr>
            <p:nvPr/>
          </p:nvSpPr>
          <p:spPr bwMode="auto">
            <a:xfrm>
              <a:off x="2730" y="1605"/>
              <a:ext cx="72" cy="66"/>
            </a:xfrm>
            <a:custGeom>
              <a:avLst/>
              <a:gdLst>
                <a:gd name="T0" fmla="*/ 0 w 72"/>
                <a:gd name="T1" fmla="*/ 66 h 66"/>
                <a:gd name="T2" fmla="*/ 6 w 72"/>
                <a:gd name="T3" fmla="*/ 60 h 66"/>
                <a:gd name="T4" fmla="*/ 12 w 72"/>
                <a:gd name="T5" fmla="*/ 48 h 66"/>
                <a:gd name="T6" fmla="*/ 18 w 72"/>
                <a:gd name="T7" fmla="*/ 30 h 66"/>
                <a:gd name="T8" fmla="*/ 30 w 72"/>
                <a:gd name="T9" fmla="*/ 18 h 66"/>
                <a:gd name="T10" fmla="*/ 36 w 72"/>
                <a:gd name="T11" fmla="*/ 0 h 66"/>
                <a:gd name="T12" fmla="*/ 36 w 72"/>
                <a:gd name="T13" fmla="*/ 0 h 66"/>
                <a:gd name="T14" fmla="*/ 72 w 72"/>
                <a:gd name="T15" fmla="*/ 0 h 66"/>
                <a:gd name="T16" fmla="*/ 66 w 72"/>
                <a:gd name="T17" fmla="*/ 12 h 66"/>
                <a:gd name="T18" fmla="*/ 54 w 72"/>
                <a:gd name="T19" fmla="*/ 30 h 66"/>
                <a:gd name="T20" fmla="*/ 48 w 72"/>
                <a:gd name="T21" fmla="*/ 48 h 66"/>
                <a:gd name="T22" fmla="*/ 36 w 72"/>
                <a:gd name="T23" fmla="*/ 66 h 66"/>
                <a:gd name="T24" fmla="*/ 36 w 72"/>
                <a:gd name="T25" fmla="*/ 66 h 66"/>
                <a:gd name="T26" fmla="*/ 0 w 72"/>
                <a:gd name="T27" fmla="*/ 66 h 6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2"/>
                <a:gd name="T43" fmla="*/ 0 h 66"/>
                <a:gd name="T44" fmla="*/ 72 w 72"/>
                <a:gd name="T45" fmla="*/ 66 h 6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2" h="66">
                  <a:moveTo>
                    <a:pt x="0" y="66"/>
                  </a:moveTo>
                  <a:lnTo>
                    <a:pt x="6" y="60"/>
                  </a:lnTo>
                  <a:lnTo>
                    <a:pt x="12" y="48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Freeform 77"/>
            <p:cNvSpPr>
              <a:spLocks/>
            </p:cNvSpPr>
            <p:nvPr/>
          </p:nvSpPr>
          <p:spPr bwMode="auto">
            <a:xfrm>
              <a:off x="2868" y="1605"/>
              <a:ext cx="72" cy="66"/>
            </a:xfrm>
            <a:custGeom>
              <a:avLst/>
              <a:gdLst>
                <a:gd name="T0" fmla="*/ 0 w 72"/>
                <a:gd name="T1" fmla="*/ 66 h 66"/>
                <a:gd name="T2" fmla="*/ 0 w 72"/>
                <a:gd name="T3" fmla="*/ 60 h 66"/>
                <a:gd name="T4" fmla="*/ 6 w 72"/>
                <a:gd name="T5" fmla="*/ 54 h 66"/>
                <a:gd name="T6" fmla="*/ 12 w 72"/>
                <a:gd name="T7" fmla="*/ 42 h 66"/>
                <a:gd name="T8" fmla="*/ 18 w 72"/>
                <a:gd name="T9" fmla="*/ 36 h 66"/>
                <a:gd name="T10" fmla="*/ 18 w 72"/>
                <a:gd name="T11" fmla="*/ 30 h 66"/>
                <a:gd name="T12" fmla="*/ 24 w 72"/>
                <a:gd name="T13" fmla="*/ 18 h 66"/>
                <a:gd name="T14" fmla="*/ 30 w 72"/>
                <a:gd name="T15" fmla="*/ 12 h 66"/>
                <a:gd name="T16" fmla="*/ 36 w 72"/>
                <a:gd name="T17" fmla="*/ 0 h 66"/>
                <a:gd name="T18" fmla="*/ 36 w 72"/>
                <a:gd name="T19" fmla="*/ 0 h 66"/>
                <a:gd name="T20" fmla="*/ 72 w 72"/>
                <a:gd name="T21" fmla="*/ 0 h 66"/>
                <a:gd name="T22" fmla="*/ 66 w 72"/>
                <a:gd name="T23" fmla="*/ 12 h 66"/>
                <a:gd name="T24" fmla="*/ 54 w 72"/>
                <a:gd name="T25" fmla="*/ 24 h 66"/>
                <a:gd name="T26" fmla="*/ 48 w 72"/>
                <a:gd name="T27" fmla="*/ 30 h 66"/>
                <a:gd name="T28" fmla="*/ 42 w 72"/>
                <a:gd name="T29" fmla="*/ 42 h 66"/>
                <a:gd name="T30" fmla="*/ 36 w 72"/>
                <a:gd name="T31" fmla="*/ 60 h 66"/>
                <a:gd name="T32" fmla="*/ 42 w 72"/>
                <a:gd name="T33" fmla="*/ 60 h 66"/>
                <a:gd name="T34" fmla="*/ 48 w 72"/>
                <a:gd name="T35" fmla="*/ 60 h 66"/>
                <a:gd name="T36" fmla="*/ 54 w 72"/>
                <a:gd name="T37" fmla="*/ 60 h 66"/>
                <a:gd name="T38" fmla="*/ 54 w 72"/>
                <a:gd name="T39" fmla="*/ 60 h 66"/>
                <a:gd name="T40" fmla="*/ 60 w 72"/>
                <a:gd name="T41" fmla="*/ 60 h 66"/>
                <a:gd name="T42" fmla="*/ 66 w 72"/>
                <a:gd name="T43" fmla="*/ 66 h 66"/>
                <a:gd name="T44" fmla="*/ 66 w 72"/>
                <a:gd name="T45" fmla="*/ 66 h 66"/>
                <a:gd name="T46" fmla="*/ 0 w 72"/>
                <a:gd name="T47" fmla="*/ 66 h 6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66"/>
                <a:gd name="T74" fmla="*/ 72 w 72"/>
                <a:gd name="T75" fmla="*/ 66 h 6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66">
                  <a:moveTo>
                    <a:pt x="0" y="66"/>
                  </a:moveTo>
                  <a:lnTo>
                    <a:pt x="0" y="60"/>
                  </a:lnTo>
                  <a:lnTo>
                    <a:pt x="6" y="54"/>
                  </a:lnTo>
                  <a:lnTo>
                    <a:pt x="12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4" y="18"/>
                  </a:lnTo>
                  <a:lnTo>
                    <a:pt x="30" y="12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66" y="12"/>
                  </a:lnTo>
                  <a:lnTo>
                    <a:pt x="54" y="24"/>
                  </a:lnTo>
                  <a:lnTo>
                    <a:pt x="48" y="30"/>
                  </a:lnTo>
                  <a:lnTo>
                    <a:pt x="42" y="42"/>
                  </a:lnTo>
                  <a:lnTo>
                    <a:pt x="36" y="60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6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Freeform 78"/>
            <p:cNvSpPr>
              <a:spLocks/>
            </p:cNvSpPr>
            <p:nvPr/>
          </p:nvSpPr>
          <p:spPr bwMode="auto">
            <a:xfrm>
              <a:off x="3078" y="1653"/>
              <a:ext cx="84" cy="18"/>
            </a:xfrm>
            <a:custGeom>
              <a:avLst/>
              <a:gdLst>
                <a:gd name="T0" fmla="*/ 0 w 84"/>
                <a:gd name="T1" fmla="*/ 18 h 18"/>
                <a:gd name="T2" fmla="*/ 6 w 84"/>
                <a:gd name="T3" fmla="*/ 12 h 18"/>
                <a:gd name="T4" fmla="*/ 12 w 84"/>
                <a:gd name="T5" fmla="*/ 12 h 18"/>
                <a:gd name="T6" fmla="*/ 12 w 84"/>
                <a:gd name="T7" fmla="*/ 12 h 18"/>
                <a:gd name="T8" fmla="*/ 18 w 84"/>
                <a:gd name="T9" fmla="*/ 6 h 18"/>
                <a:gd name="T10" fmla="*/ 24 w 84"/>
                <a:gd name="T11" fmla="*/ 6 h 18"/>
                <a:gd name="T12" fmla="*/ 24 w 84"/>
                <a:gd name="T13" fmla="*/ 6 h 18"/>
                <a:gd name="T14" fmla="*/ 30 w 84"/>
                <a:gd name="T15" fmla="*/ 6 h 18"/>
                <a:gd name="T16" fmla="*/ 36 w 84"/>
                <a:gd name="T17" fmla="*/ 6 h 18"/>
                <a:gd name="T18" fmla="*/ 42 w 84"/>
                <a:gd name="T19" fmla="*/ 6 h 18"/>
                <a:gd name="T20" fmla="*/ 48 w 84"/>
                <a:gd name="T21" fmla="*/ 6 h 18"/>
                <a:gd name="T22" fmla="*/ 54 w 84"/>
                <a:gd name="T23" fmla="*/ 6 h 18"/>
                <a:gd name="T24" fmla="*/ 60 w 84"/>
                <a:gd name="T25" fmla="*/ 0 h 18"/>
                <a:gd name="T26" fmla="*/ 66 w 84"/>
                <a:gd name="T27" fmla="*/ 0 h 18"/>
                <a:gd name="T28" fmla="*/ 72 w 84"/>
                <a:gd name="T29" fmla="*/ 0 h 18"/>
                <a:gd name="T30" fmla="*/ 72 w 84"/>
                <a:gd name="T31" fmla="*/ 0 h 18"/>
                <a:gd name="T32" fmla="*/ 78 w 84"/>
                <a:gd name="T33" fmla="*/ 6 h 18"/>
                <a:gd name="T34" fmla="*/ 84 w 84"/>
                <a:gd name="T35" fmla="*/ 12 h 18"/>
                <a:gd name="T36" fmla="*/ 84 w 84"/>
                <a:gd name="T37" fmla="*/ 12 h 18"/>
                <a:gd name="T38" fmla="*/ 84 w 84"/>
                <a:gd name="T39" fmla="*/ 12 h 18"/>
                <a:gd name="T40" fmla="*/ 84 w 84"/>
                <a:gd name="T41" fmla="*/ 12 h 18"/>
                <a:gd name="T42" fmla="*/ 84 w 84"/>
                <a:gd name="T43" fmla="*/ 12 h 18"/>
                <a:gd name="T44" fmla="*/ 78 w 84"/>
                <a:gd name="T45" fmla="*/ 18 h 18"/>
                <a:gd name="T46" fmla="*/ 78 w 84"/>
                <a:gd name="T47" fmla="*/ 18 h 18"/>
                <a:gd name="T48" fmla="*/ 0 w 84"/>
                <a:gd name="T49" fmla="*/ 18 h 1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4"/>
                <a:gd name="T76" fmla="*/ 0 h 18"/>
                <a:gd name="T77" fmla="*/ 84 w 84"/>
                <a:gd name="T78" fmla="*/ 18 h 1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4" h="18">
                  <a:moveTo>
                    <a:pt x="0" y="18"/>
                  </a:moveTo>
                  <a:lnTo>
                    <a:pt x="6" y="12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84" y="12"/>
                  </a:lnTo>
                  <a:lnTo>
                    <a:pt x="78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Freeform 79"/>
            <p:cNvSpPr>
              <a:spLocks/>
            </p:cNvSpPr>
            <p:nvPr/>
          </p:nvSpPr>
          <p:spPr bwMode="auto">
            <a:xfrm>
              <a:off x="3234" y="1605"/>
              <a:ext cx="144" cy="66"/>
            </a:xfrm>
            <a:custGeom>
              <a:avLst/>
              <a:gdLst>
                <a:gd name="T0" fmla="*/ 84 w 144"/>
                <a:gd name="T1" fmla="*/ 66 h 66"/>
                <a:gd name="T2" fmla="*/ 84 w 144"/>
                <a:gd name="T3" fmla="*/ 54 h 66"/>
                <a:gd name="T4" fmla="*/ 72 w 144"/>
                <a:gd name="T5" fmla="*/ 54 h 66"/>
                <a:gd name="T6" fmla="*/ 66 w 144"/>
                <a:gd name="T7" fmla="*/ 54 h 66"/>
                <a:gd name="T8" fmla="*/ 54 w 144"/>
                <a:gd name="T9" fmla="*/ 54 h 66"/>
                <a:gd name="T10" fmla="*/ 42 w 144"/>
                <a:gd name="T11" fmla="*/ 54 h 66"/>
                <a:gd name="T12" fmla="*/ 30 w 144"/>
                <a:gd name="T13" fmla="*/ 54 h 66"/>
                <a:gd name="T14" fmla="*/ 24 w 144"/>
                <a:gd name="T15" fmla="*/ 54 h 66"/>
                <a:gd name="T16" fmla="*/ 12 w 144"/>
                <a:gd name="T17" fmla="*/ 48 h 66"/>
                <a:gd name="T18" fmla="*/ 6 w 144"/>
                <a:gd name="T19" fmla="*/ 42 h 66"/>
                <a:gd name="T20" fmla="*/ 6 w 144"/>
                <a:gd name="T21" fmla="*/ 42 h 66"/>
                <a:gd name="T22" fmla="*/ 0 w 144"/>
                <a:gd name="T23" fmla="*/ 42 h 66"/>
                <a:gd name="T24" fmla="*/ 0 w 144"/>
                <a:gd name="T25" fmla="*/ 42 h 66"/>
                <a:gd name="T26" fmla="*/ 0 w 144"/>
                <a:gd name="T27" fmla="*/ 36 h 66"/>
                <a:gd name="T28" fmla="*/ 6 w 144"/>
                <a:gd name="T29" fmla="*/ 30 h 66"/>
                <a:gd name="T30" fmla="*/ 6 w 144"/>
                <a:gd name="T31" fmla="*/ 30 h 66"/>
                <a:gd name="T32" fmla="*/ 12 w 144"/>
                <a:gd name="T33" fmla="*/ 24 h 66"/>
                <a:gd name="T34" fmla="*/ 18 w 144"/>
                <a:gd name="T35" fmla="*/ 18 h 66"/>
                <a:gd name="T36" fmla="*/ 18 w 144"/>
                <a:gd name="T37" fmla="*/ 18 h 66"/>
                <a:gd name="T38" fmla="*/ 24 w 144"/>
                <a:gd name="T39" fmla="*/ 12 h 66"/>
                <a:gd name="T40" fmla="*/ 30 w 144"/>
                <a:gd name="T41" fmla="*/ 6 h 66"/>
                <a:gd name="T42" fmla="*/ 30 w 144"/>
                <a:gd name="T43" fmla="*/ 0 h 66"/>
                <a:gd name="T44" fmla="*/ 36 w 144"/>
                <a:gd name="T45" fmla="*/ 0 h 66"/>
                <a:gd name="T46" fmla="*/ 84 w 144"/>
                <a:gd name="T47" fmla="*/ 0 h 66"/>
                <a:gd name="T48" fmla="*/ 60 w 144"/>
                <a:gd name="T49" fmla="*/ 18 h 66"/>
                <a:gd name="T50" fmla="*/ 66 w 144"/>
                <a:gd name="T51" fmla="*/ 18 h 66"/>
                <a:gd name="T52" fmla="*/ 66 w 144"/>
                <a:gd name="T53" fmla="*/ 18 h 66"/>
                <a:gd name="T54" fmla="*/ 96 w 144"/>
                <a:gd name="T55" fmla="*/ 18 h 66"/>
                <a:gd name="T56" fmla="*/ 102 w 144"/>
                <a:gd name="T57" fmla="*/ 0 h 66"/>
                <a:gd name="T58" fmla="*/ 144 w 144"/>
                <a:gd name="T59" fmla="*/ 0 h 66"/>
                <a:gd name="T60" fmla="*/ 144 w 144"/>
                <a:gd name="T61" fmla="*/ 12 h 66"/>
                <a:gd name="T62" fmla="*/ 144 w 144"/>
                <a:gd name="T63" fmla="*/ 30 h 66"/>
                <a:gd name="T64" fmla="*/ 144 w 144"/>
                <a:gd name="T65" fmla="*/ 36 h 66"/>
                <a:gd name="T66" fmla="*/ 138 w 144"/>
                <a:gd name="T67" fmla="*/ 36 h 66"/>
                <a:gd name="T68" fmla="*/ 138 w 144"/>
                <a:gd name="T69" fmla="*/ 42 h 66"/>
                <a:gd name="T70" fmla="*/ 138 w 144"/>
                <a:gd name="T71" fmla="*/ 42 h 66"/>
                <a:gd name="T72" fmla="*/ 132 w 144"/>
                <a:gd name="T73" fmla="*/ 42 h 66"/>
                <a:gd name="T74" fmla="*/ 132 w 144"/>
                <a:gd name="T75" fmla="*/ 48 h 66"/>
                <a:gd name="T76" fmla="*/ 126 w 144"/>
                <a:gd name="T77" fmla="*/ 48 h 66"/>
                <a:gd name="T78" fmla="*/ 126 w 144"/>
                <a:gd name="T79" fmla="*/ 54 h 66"/>
                <a:gd name="T80" fmla="*/ 120 w 144"/>
                <a:gd name="T81" fmla="*/ 60 h 66"/>
                <a:gd name="T82" fmla="*/ 114 w 144"/>
                <a:gd name="T83" fmla="*/ 66 h 66"/>
                <a:gd name="T84" fmla="*/ 84 w 144"/>
                <a:gd name="T85" fmla="*/ 66 h 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4"/>
                <a:gd name="T130" fmla="*/ 0 h 66"/>
                <a:gd name="T131" fmla="*/ 144 w 144"/>
                <a:gd name="T132" fmla="*/ 66 h 6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4" h="66">
                  <a:moveTo>
                    <a:pt x="84" y="66"/>
                  </a:moveTo>
                  <a:lnTo>
                    <a:pt x="84" y="54"/>
                  </a:lnTo>
                  <a:lnTo>
                    <a:pt x="72" y="54"/>
                  </a:lnTo>
                  <a:lnTo>
                    <a:pt x="66" y="54"/>
                  </a:lnTo>
                  <a:lnTo>
                    <a:pt x="54" y="54"/>
                  </a:lnTo>
                  <a:lnTo>
                    <a:pt x="42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12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84" y="0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96" y="18"/>
                  </a:lnTo>
                  <a:lnTo>
                    <a:pt x="102" y="0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44" y="30"/>
                  </a:lnTo>
                  <a:lnTo>
                    <a:pt x="144" y="36"/>
                  </a:lnTo>
                  <a:lnTo>
                    <a:pt x="138" y="36"/>
                  </a:lnTo>
                  <a:lnTo>
                    <a:pt x="138" y="42"/>
                  </a:lnTo>
                  <a:lnTo>
                    <a:pt x="132" y="42"/>
                  </a:lnTo>
                  <a:lnTo>
                    <a:pt x="132" y="48"/>
                  </a:lnTo>
                  <a:lnTo>
                    <a:pt x="126" y="48"/>
                  </a:lnTo>
                  <a:lnTo>
                    <a:pt x="126" y="54"/>
                  </a:lnTo>
                  <a:lnTo>
                    <a:pt x="120" y="60"/>
                  </a:lnTo>
                  <a:lnTo>
                    <a:pt x="114" y="66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Freeform 80"/>
            <p:cNvSpPr>
              <a:spLocks/>
            </p:cNvSpPr>
            <p:nvPr/>
          </p:nvSpPr>
          <p:spPr bwMode="auto">
            <a:xfrm>
              <a:off x="3420" y="1629"/>
              <a:ext cx="108" cy="42"/>
            </a:xfrm>
            <a:custGeom>
              <a:avLst/>
              <a:gdLst>
                <a:gd name="T0" fmla="*/ 0 w 108"/>
                <a:gd name="T1" fmla="*/ 42 h 42"/>
                <a:gd name="T2" fmla="*/ 6 w 108"/>
                <a:gd name="T3" fmla="*/ 36 h 42"/>
                <a:gd name="T4" fmla="*/ 18 w 108"/>
                <a:gd name="T5" fmla="*/ 30 h 42"/>
                <a:gd name="T6" fmla="*/ 24 w 108"/>
                <a:gd name="T7" fmla="*/ 24 h 42"/>
                <a:gd name="T8" fmla="*/ 30 w 108"/>
                <a:gd name="T9" fmla="*/ 18 h 42"/>
                <a:gd name="T10" fmla="*/ 36 w 108"/>
                <a:gd name="T11" fmla="*/ 12 h 42"/>
                <a:gd name="T12" fmla="*/ 42 w 108"/>
                <a:gd name="T13" fmla="*/ 6 h 42"/>
                <a:gd name="T14" fmla="*/ 48 w 108"/>
                <a:gd name="T15" fmla="*/ 6 h 42"/>
                <a:gd name="T16" fmla="*/ 54 w 108"/>
                <a:gd name="T17" fmla="*/ 0 h 42"/>
                <a:gd name="T18" fmla="*/ 60 w 108"/>
                <a:gd name="T19" fmla="*/ 0 h 42"/>
                <a:gd name="T20" fmla="*/ 66 w 108"/>
                <a:gd name="T21" fmla="*/ 0 h 42"/>
                <a:gd name="T22" fmla="*/ 72 w 108"/>
                <a:gd name="T23" fmla="*/ 0 h 42"/>
                <a:gd name="T24" fmla="*/ 78 w 108"/>
                <a:gd name="T25" fmla="*/ 6 h 42"/>
                <a:gd name="T26" fmla="*/ 78 w 108"/>
                <a:gd name="T27" fmla="*/ 12 h 42"/>
                <a:gd name="T28" fmla="*/ 78 w 108"/>
                <a:gd name="T29" fmla="*/ 18 h 42"/>
                <a:gd name="T30" fmla="*/ 78 w 108"/>
                <a:gd name="T31" fmla="*/ 18 h 42"/>
                <a:gd name="T32" fmla="*/ 78 w 108"/>
                <a:gd name="T33" fmla="*/ 18 h 42"/>
                <a:gd name="T34" fmla="*/ 78 w 108"/>
                <a:gd name="T35" fmla="*/ 18 h 42"/>
                <a:gd name="T36" fmla="*/ 84 w 108"/>
                <a:gd name="T37" fmla="*/ 18 h 42"/>
                <a:gd name="T38" fmla="*/ 84 w 108"/>
                <a:gd name="T39" fmla="*/ 18 h 42"/>
                <a:gd name="T40" fmla="*/ 90 w 108"/>
                <a:gd name="T41" fmla="*/ 18 h 42"/>
                <a:gd name="T42" fmla="*/ 90 w 108"/>
                <a:gd name="T43" fmla="*/ 18 h 42"/>
                <a:gd name="T44" fmla="*/ 90 w 108"/>
                <a:gd name="T45" fmla="*/ 18 h 42"/>
                <a:gd name="T46" fmla="*/ 96 w 108"/>
                <a:gd name="T47" fmla="*/ 12 h 42"/>
                <a:gd name="T48" fmla="*/ 96 w 108"/>
                <a:gd name="T49" fmla="*/ 12 h 42"/>
                <a:gd name="T50" fmla="*/ 102 w 108"/>
                <a:gd name="T51" fmla="*/ 18 h 42"/>
                <a:gd name="T52" fmla="*/ 108 w 108"/>
                <a:gd name="T53" fmla="*/ 24 h 42"/>
                <a:gd name="T54" fmla="*/ 108 w 108"/>
                <a:gd name="T55" fmla="*/ 42 h 42"/>
                <a:gd name="T56" fmla="*/ 48 w 108"/>
                <a:gd name="T57" fmla="*/ 42 h 42"/>
                <a:gd name="T58" fmla="*/ 66 w 108"/>
                <a:gd name="T59" fmla="*/ 30 h 42"/>
                <a:gd name="T60" fmla="*/ 60 w 108"/>
                <a:gd name="T61" fmla="*/ 30 h 42"/>
                <a:gd name="T62" fmla="*/ 54 w 108"/>
                <a:gd name="T63" fmla="*/ 36 h 42"/>
                <a:gd name="T64" fmla="*/ 48 w 108"/>
                <a:gd name="T65" fmla="*/ 36 h 42"/>
                <a:gd name="T66" fmla="*/ 48 w 108"/>
                <a:gd name="T67" fmla="*/ 42 h 42"/>
                <a:gd name="T68" fmla="*/ 42 w 108"/>
                <a:gd name="T69" fmla="*/ 42 h 42"/>
                <a:gd name="T70" fmla="*/ 0 w 108"/>
                <a:gd name="T71" fmla="*/ 42 h 4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8"/>
                <a:gd name="T109" fmla="*/ 0 h 42"/>
                <a:gd name="T110" fmla="*/ 108 w 108"/>
                <a:gd name="T111" fmla="*/ 42 h 4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8" h="42">
                  <a:moveTo>
                    <a:pt x="0" y="42"/>
                  </a:moveTo>
                  <a:lnTo>
                    <a:pt x="6" y="36"/>
                  </a:lnTo>
                  <a:lnTo>
                    <a:pt x="18" y="30"/>
                  </a:lnTo>
                  <a:lnTo>
                    <a:pt x="24" y="24"/>
                  </a:lnTo>
                  <a:lnTo>
                    <a:pt x="30" y="18"/>
                  </a:lnTo>
                  <a:lnTo>
                    <a:pt x="36" y="12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6"/>
                  </a:lnTo>
                  <a:lnTo>
                    <a:pt x="78" y="12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12"/>
                  </a:lnTo>
                  <a:lnTo>
                    <a:pt x="102" y="18"/>
                  </a:lnTo>
                  <a:lnTo>
                    <a:pt x="108" y="24"/>
                  </a:lnTo>
                  <a:lnTo>
                    <a:pt x="108" y="42"/>
                  </a:lnTo>
                  <a:lnTo>
                    <a:pt x="48" y="42"/>
                  </a:lnTo>
                  <a:lnTo>
                    <a:pt x="66" y="30"/>
                  </a:lnTo>
                  <a:lnTo>
                    <a:pt x="60" y="30"/>
                  </a:lnTo>
                  <a:lnTo>
                    <a:pt x="54" y="36"/>
                  </a:lnTo>
                  <a:lnTo>
                    <a:pt x="48" y="36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Freeform 81"/>
            <p:cNvSpPr>
              <a:spLocks/>
            </p:cNvSpPr>
            <p:nvPr/>
          </p:nvSpPr>
          <p:spPr bwMode="auto">
            <a:xfrm>
              <a:off x="3570" y="1611"/>
              <a:ext cx="78" cy="60"/>
            </a:xfrm>
            <a:custGeom>
              <a:avLst/>
              <a:gdLst>
                <a:gd name="T0" fmla="*/ 0 w 78"/>
                <a:gd name="T1" fmla="*/ 60 h 60"/>
                <a:gd name="T2" fmla="*/ 6 w 78"/>
                <a:gd name="T3" fmla="*/ 54 h 60"/>
                <a:gd name="T4" fmla="*/ 12 w 78"/>
                <a:gd name="T5" fmla="*/ 42 h 60"/>
                <a:gd name="T6" fmla="*/ 24 w 78"/>
                <a:gd name="T7" fmla="*/ 36 h 60"/>
                <a:gd name="T8" fmla="*/ 30 w 78"/>
                <a:gd name="T9" fmla="*/ 24 h 60"/>
                <a:gd name="T10" fmla="*/ 42 w 78"/>
                <a:gd name="T11" fmla="*/ 18 h 60"/>
                <a:gd name="T12" fmla="*/ 54 w 78"/>
                <a:gd name="T13" fmla="*/ 6 h 60"/>
                <a:gd name="T14" fmla="*/ 66 w 78"/>
                <a:gd name="T15" fmla="*/ 0 h 60"/>
                <a:gd name="T16" fmla="*/ 66 w 78"/>
                <a:gd name="T17" fmla="*/ 0 h 60"/>
                <a:gd name="T18" fmla="*/ 72 w 78"/>
                <a:gd name="T19" fmla="*/ 6 h 60"/>
                <a:gd name="T20" fmla="*/ 72 w 78"/>
                <a:gd name="T21" fmla="*/ 6 h 60"/>
                <a:gd name="T22" fmla="*/ 78 w 78"/>
                <a:gd name="T23" fmla="*/ 6 h 60"/>
                <a:gd name="T24" fmla="*/ 78 w 78"/>
                <a:gd name="T25" fmla="*/ 6 h 60"/>
                <a:gd name="T26" fmla="*/ 78 w 78"/>
                <a:gd name="T27" fmla="*/ 6 h 60"/>
                <a:gd name="T28" fmla="*/ 78 w 78"/>
                <a:gd name="T29" fmla="*/ 12 h 60"/>
                <a:gd name="T30" fmla="*/ 78 w 78"/>
                <a:gd name="T31" fmla="*/ 12 h 60"/>
                <a:gd name="T32" fmla="*/ 78 w 78"/>
                <a:gd name="T33" fmla="*/ 12 h 60"/>
                <a:gd name="T34" fmla="*/ 78 w 78"/>
                <a:gd name="T35" fmla="*/ 12 h 60"/>
                <a:gd name="T36" fmla="*/ 78 w 78"/>
                <a:gd name="T37" fmla="*/ 12 h 60"/>
                <a:gd name="T38" fmla="*/ 78 w 78"/>
                <a:gd name="T39" fmla="*/ 18 h 60"/>
                <a:gd name="T40" fmla="*/ 78 w 78"/>
                <a:gd name="T41" fmla="*/ 18 h 60"/>
                <a:gd name="T42" fmla="*/ 78 w 78"/>
                <a:gd name="T43" fmla="*/ 18 h 60"/>
                <a:gd name="T44" fmla="*/ 78 w 78"/>
                <a:gd name="T45" fmla="*/ 18 h 60"/>
                <a:gd name="T46" fmla="*/ 78 w 78"/>
                <a:gd name="T47" fmla="*/ 18 h 60"/>
                <a:gd name="T48" fmla="*/ 72 w 78"/>
                <a:gd name="T49" fmla="*/ 24 h 60"/>
                <a:gd name="T50" fmla="*/ 66 w 78"/>
                <a:gd name="T51" fmla="*/ 36 h 60"/>
                <a:gd name="T52" fmla="*/ 60 w 78"/>
                <a:gd name="T53" fmla="*/ 36 h 60"/>
                <a:gd name="T54" fmla="*/ 48 w 78"/>
                <a:gd name="T55" fmla="*/ 48 h 60"/>
                <a:gd name="T56" fmla="*/ 42 w 78"/>
                <a:gd name="T57" fmla="*/ 54 h 60"/>
                <a:gd name="T58" fmla="*/ 36 w 78"/>
                <a:gd name="T59" fmla="*/ 60 h 60"/>
                <a:gd name="T60" fmla="*/ 36 w 78"/>
                <a:gd name="T61" fmla="*/ 60 h 60"/>
                <a:gd name="T62" fmla="*/ 0 w 78"/>
                <a:gd name="T63" fmla="*/ 60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8"/>
                <a:gd name="T97" fmla="*/ 0 h 60"/>
                <a:gd name="T98" fmla="*/ 78 w 78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8" h="60">
                  <a:moveTo>
                    <a:pt x="0" y="60"/>
                  </a:moveTo>
                  <a:lnTo>
                    <a:pt x="6" y="54"/>
                  </a:lnTo>
                  <a:lnTo>
                    <a:pt x="12" y="42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42" y="18"/>
                  </a:lnTo>
                  <a:lnTo>
                    <a:pt x="54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78" y="12"/>
                  </a:lnTo>
                  <a:lnTo>
                    <a:pt x="78" y="18"/>
                  </a:lnTo>
                  <a:lnTo>
                    <a:pt x="72" y="24"/>
                  </a:lnTo>
                  <a:lnTo>
                    <a:pt x="66" y="36"/>
                  </a:lnTo>
                  <a:lnTo>
                    <a:pt x="60" y="36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6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Freeform 82"/>
            <p:cNvSpPr>
              <a:spLocks/>
            </p:cNvSpPr>
            <p:nvPr/>
          </p:nvSpPr>
          <p:spPr bwMode="auto">
            <a:xfrm>
              <a:off x="2490" y="1605"/>
              <a:ext cx="144" cy="66"/>
            </a:xfrm>
            <a:custGeom>
              <a:avLst/>
              <a:gdLst>
                <a:gd name="T0" fmla="*/ 48 w 144"/>
                <a:gd name="T1" fmla="*/ 0 h 66"/>
                <a:gd name="T2" fmla="*/ 42 w 144"/>
                <a:gd name="T3" fmla="*/ 0 h 66"/>
                <a:gd name="T4" fmla="*/ 30 w 144"/>
                <a:gd name="T5" fmla="*/ 6 h 66"/>
                <a:gd name="T6" fmla="*/ 24 w 144"/>
                <a:gd name="T7" fmla="*/ 6 h 66"/>
                <a:gd name="T8" fmla="*/ 12 w 144"/>
                <a:gd name="T9" fmla="*/ 12 h 66"/>
                <a:gd name="T10" fmla="*/ 6 w 144"/>
                <a:gd name="T11" fmla="*/ 18 h 66"/>
                <a:gd name="T12" fmla="*/ 6 w 144"/>
                <a:gd name="T13" fmla="*/ 18 h 66"/>
                <a:gd name="T14" fmla="*/ 0 w 144"/>
                <a:gd name="T15" fmla="*/ 24 h 66"/>
                <a:gd name="T16" fmla="*/ 0 w 144"/>
                <a:gd name="T17" fmla="*/ 24 h 66"/>
                <a:gd name="T18" fmla="*/ 0 w 144"/>
                <a:gd name="T19" fmla="*/ 24 h 66"/>
                <a:gd name="T20" fmla="*/ 6 w 144"/>
                <a:gd name="T21" fmla="*/ 30 h 66"/>
                <a:gd name="T22" fmla="*/ 18 w 144"/>
                <a:gd name="T23" fmla="*/ 30 h 66"/>
                <a:gd name="T24" fmla="*/ 24 w 144"/>
                <a:gd name="T25" fmla="*/ 30 h 66"/>
                <a:gd name="T26" fmla="*/ 30 w 144"/>
                <a:gd name="T27" fmla="*/ 30 h 66"/>
                <a:gd name="T28" fmla="*/ 36 w 144"/>
                <a:gd name="T29" fmla="*/ 30 h 66"/>
                <a:gd name="T30" fmla="*/ 42 w 144"/>
                <a:gd name="T31" fmla="*/ 30 h 66"/>
                <a:gd name="T32" fmla="*/ 48 w 144"/>
                <a:gd name="T33" fmla="*/ 30 h 66"/>
                <a:gd name="T34" fmla="*/ 60 w 144"/>
                <a:gd name="T35" fmla="*/ 30 h 66"/>
                <a:gd name="T36" fmla="*/ 54 w 144"/>
                <a:gd name="T37" fmla="*/ 60 h 66"/>
                <a:gd name="T38" fmla="*/ 60 w 144"/>
                <a:gd name="T39" fmla="*/ 60 h 66"/>
                <a:gd name="T40" fmla="*/ 60 w 144"/>
                <a:gd name="T41" fmla="*/ 66 h 66"/>
                <a:gd name="T42" fmla="*/ 72 w 144"/>
                <a:gd name="T43" fmla="*/ 66 h 66"/>
                <a:gd name="T44" fmla="*/ 72 w 144"/>
                <a:gd name="T45" fmla="*/ 66 h 66"/>
                <a:gd name="T46" fmla="*/ 78 w 144"/>
                <a:gd name="T47" fmla="*/ 60 h 66"/>
                <a:gd name="T48" fmla="*/ 78 w 144"/>
                <a:gd name="T49" fmla="*/ 60 h 66"/>
                <a:gd name="T50" fmla="*/ 84 w 144"/>
                <a:gd name="T51" fmla="*/ 60 h 66"/>
                <a:gd name="T52" fmla="*/ 96 w 144"/>
                <a:gd name="T53" fmla="*/ 24 h 66"/>
                <a:gd name="T54" fmla="*/ 132 w 144"/>
                <a:gd name="T55" fmla="*/ 18 h 66"/>
                <a:gd name="T56" fmla="*/ 138 w 144"/>
                <a:gd name="T57" fmla="*/ 12 h 66"/>
                <a:gd name="T58" fmla="*/ 138 w 144"/>
                <a:gd name="T59" fmla="*/ 12 h 66"/>
                <a:gd name="T60" fmla="*/ 138 w 144"/>
                <a:gd name="T61" fmla="*/ 12 h 66"/>
                <a:gd name="T62" fmla="*/ 138 w 144"/>
                <a:gd name="T63" fmla="*/ 6 h 66"/>
                <a:gd name="T64" fmla="*/ 144 w 144"/>
                <a:gd name="T65" fmla="*/ 6 h 66"/>
                <a:gd name="T66" fmla="*/ 132 w 144"/>
                <a:gd name="T67" fmla="*/ 0 h 66"/>
                <a:gd name="T68" fmla="*/ 48 w 144"/>
                <a:gd name="T69" fmla="*/ 0 h 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"/>
                <a:gd name="T106" fmla="*/ 0 h 66"/>
                <a:gd name="T107" fmla="*/ 144 w 144"/>
                <a:gd name="T108" fmla="*/ 66 h 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" h="66">
                  <a:moveTo>
                    <a:pt x="48" y="0"/>
                  </a:moveTo>
                  <a:lnTo>
                    <a:pt x="42" y="0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18" y="30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8" y="30"/>
                  </a:lnTo>
                  <a:lnTo>
                    <a:pt x="60" y="30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72" y="66"/>
                  </a:lnTo>
                  <a:lnTo>
                    <a:pt x="78" y="60"/>
                  </a:lnTo>
                  <a:lnTo>
                    <a:pt x="84" y="60"/>
                  </a:lnTo>
                  <a:lnTo>
                    <a:pt x="96" y="24"/>
                  </a:lnTo>
                  <a:lnTo>
                    <a:pt x="132" y="18"/>
                  </a:lnTo>
                  <a:lnTo>
                    <a:pt x="138" y="12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3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Freeform 83"/>
            <p:cNvSpPr>
              <a:spLocks/>
            </p:cNvSpPr>
            <p:nvPr/>
          </p:nvSpPr>
          <p:spPr bwMode="auto">
            <a:xfrm>
              <a:off x="2976" y="1605"/>
              <a:ext cx="78" cy="24"/>
            </a:xfrm>
            <a:custGeom>
              <a:avLst/>
              <a:gdLst>
                <a:gd name="T0" fmla="*/ 0 w 78"/>
                <a:gd name="T1" fmla="*/ 0 h 24"/>
                <a:gd name="T2" fmla="*/ 0 w 78"/>
                <a:gd name="T3" fmla="*/ 12 h 24"/>
                <a:gd name="T4" fmla="*/ 12 w 78"/>
                <a:gd name="T5" fmla="*/ 18 h 24"/>
                <a:gd name="T6" fmla="*/ 54 w 78"/>
                <a:gd name="T7" fmla="*/ 24 h 24"/>
                <a:gd name="T8" fmla="*/ 60 w 78"/>
                <a:gd name="T9" fmla="*/ 18 h 24"/>
                <a:gd name="T10" fmla="*/ 60 w 78"/>
                <a:gd name="T11" fmla="*/ 18 h 24"/>
                <a:gd name="T12" fmla="*/ 66 w 78"/>
                <a:gd name="T13" fmla="*/ 18 h 24"/>
                <a:gd name="T14" fmla="*/ 66 w 78"/>
                <a:gd name="T15" fmla="*/ 12 h 24"/>
                <a:gd name="T16" fmla="*/ 72 w 78"/>
                <a:gd name="T17" fmla="*/ 12 h 24"/>
                <a:gd name="T18" fmla="*/ 72 w 78"/>
                <a:gd name="T19" fmla="*/ 12 h 24"/>
                <a:gd name="T20" fmla="*/ 72 w 78"/>
                <a:gd name="T21" fmla="*/ 6 h 24"/>
                <a:gd name="T22" fmla="*/ 78 w 78"/>
                <a:gd name="T23" fmla="*/ 6 h 24"/>
                <a:gd name="T24" fmla="*/ 72 w 78"/>
                <a:gd name="T25" fmla="*/ 0 h 24"/>
                <a:gd name="T26" fmla="*/ 72 w 78"/>
                <a:gd name="T27" fmla="*/ 0 h 24"/>
                <a:gd name="T28" fmla="*/ 0 w 78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24"/>
                <a:gd name="T47" fmla="*/ 78 w 78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24">
                  <a:moveTo>
                    <a:pt x="0" y="0"/>
                  </a:moveTo>
                  <a:lnTo>
                    <a:pt x="0" y="12"/>
                  </a:lnTo>
                  <a:lnTo>
                    <a:pt x="12" y="18"/>
                  </a:lnTo>
                  <a:lnTo>
                    <a:pt x="54" y="24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Freeform 84"/>
            <p:cNvSpPr>
              <a:spLocks/>
            </p:cNvSpPr>
            <p:nvPr/>
          </p:nvSpPr>
          <p:spPr bwMode="auto">
            <a:xfrm>
              <a:off x="1776" y="1689"/>
              <a:ext cx="72" cy="18"/>
            </a:xfrm>
            <a:custGeom>
              <a:avLst/>
              <a:gdLst>
                <a:gd name="T0" fmla="*/ 0 w 72"/>
                <a:gd name="T1" fmla="*/ 18 h 18"/>
                <a:gd name="T2" fmla="*/ 6 w 72"/>
                <a:gd name="T3" fmla="*/ 12 h 18"/>
                <a:gd name="T4" fmla="*/ 12 w 72"/>
                <a:gd name="T5" fmla="*/ 12 h 18"/>
                <a:gd name="T6" fmla="*/ 12 w 72"/>
                <a:gd name="T7" fmla="*/ 6 h 18"/>
                <a:gd name="T8" fmla="*/ 18 w 72"/>
                <a:gd name="T9" fmla="*/ 6 h 18"/>
                <a:gd name="T10" fmla="*/ 30 w 72"/>
                <a:gd name="T11" fmla="*/ 0 h 18"/>
                <a:gd name="T12" fmla="*/ 36 w 72"/>
                <a:gd name="T13" fmla="*/ 0 h 18"/>
                <a:gd name="T14" fmla="*/ 42 w 72"/>
                <a:gd name="T15" fmla="*/ 6 h 18"/>
                <a:gd name="T16" fmla="*/ 48 w 72"/>
                <a:gd name="T17" fmla="*/ 6 h 18"/>
                <a:gd name="T18" fmla="*/ 60 w 72"/>
                <a:gd name="T19" fmla="*/ 12 h 18"/>
                <a:gd name="T20" fmla="*/ 66 w 72"/>
                <a:gd name="T21" fmla="*/ 18 h 18"/>
                <a:gd name="T22" fmla="*/ 72 w 72"/>
                <a:gd name="T23" fmla="*/ 18 h 18"/>
                <a:gd name="T24" fmla="*/ 0 w 72"/>
                <a:gd name="T25" fmla="*/ 18 h 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18"/>
                <a:gd name="T41" fmla="*/ 72 w 72"/>
                <a:gd name="T42" fmla="*/ 18 h 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18">
                  <a:moveTo>
                    <a:pt x="0" y="18"/>
                  </a:moveTo>
                  <a:lnTo>
                    <a:pt x="6" y="12"/>
                  </a:lnTo>
                  <a:lnTo>
                    <a:pt x="12" y="12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60" y="12"/>
                  </a:lnTo>
                  <a:lnTo>
                    <a:pt x="66" y="18"/>
                  </a:lnTo>
                  <a:lnTo>
                    <a:pt x="72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Freeform 85"/>
            <p:cNvSpPr>
              <a:spLocks/>
            </p:cNvSpPr>
            <p:nvPr/>
          </p:nvSpPr>
          <p:spPr bwMode="auto">
            <a:xfrm>
              <a:off x="1866" y="1671"/>
              <a:ext cx="66" cy="36"/>
            </a:xfrm>
            <a:custGeom>
              <a:avLst/>
              <a:gdLst>
                <a:gd name="T0" fmla="*/ 0 w 66"/>
                <a:gd name="T1" fmla="*/ 36 h 36"/>
                <a:gd name="T2" fmla="*/ 0 w 66"/>
                <a:gd name="T3" fmla="*/ 30 h 36"/>
                <a:gd name="T4" fmla="*/ 6 w 66"/>
                <a:gd name="T5" fmla="*/ 24 h 36"/>
                <a:gd name="T6" fmla="*/ 12 w 66"/>
                <a:gd name="T7" fmla="*/ 18 h 36"/>
                <a:gd name="T8" fmla="*/ 18 w 66"/>
                <a:gd name="T9" fmla="*/ 18 h 36"/>
                <a:gd name="T10" fmla="*/ 30 w 66"/>
                <a:gd name="T11" fmla="*/ 12 h 36"/>
                <a:gd name="T12" fmla="*/ 36 w 66"/>
                <a:gd name="T13" fmla="*/ 6 h 36"/>
                <a:gd name="T14" fmla="*/ 42 w 66"/>
                <a:gd name="T15" fmla="*/ 6 h 36"/>
                <a:gd name="T16" fmla="*/ 42 w 66"/>
                <a:gd name="T17" fmla="*/ 0 h 36"/>
                <a:gd name="T18" fmla="*/ 60 w 66"/>
                <a:gd name="T19" fmla="*/ 0 h 36"/>
                <a:gd name="T20" fmla="*/ 60 w 66"/>
                <a:gd name="T21" fmla="*/ 6 h 36"/>
                <a:gd name="T22" fmla="*/ 66 w 66"/>
                <a:gd name="T23" fmla="*/ 6 h 36"/>
                <a:gd name="T24" fmla="*/ 66 w 66"/>
                <a:gd name="T25" fmla="*/ 18 h 36"/>
                <a:gd name="T26" fmla="*/ 42 w 66"/>
                <a:gd name="T27" fmla="*/ 36 h 36"/>
                <a:gd name="T28" fmla="*/ 0 w 66"/>
                <a:gd name="T29" fmla="*/ 36 h 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6"/>
                <a:gd name="T46" fmla="*/ 0 h 36"/>
                <a:gd name="T47" fmla="*/ 66 w 66"/>
                <a:gd name="T48" fmla="*/ 36 h 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6" h="36">
                  <a:moveTo>
                    <a:pt x="0" y="36"/>
                  </a:moveTo>
                  <a:lnTo>
                    <a:pt x="0" y="30"/>
                  </a:lnTo>
                  <a:lnTo>
                    <a:pt x="6" y="24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30" y="12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60" y="0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6" y="18"/>
                  </a:lnTo>
                  <a:lnTo>
                    <a:pt x="42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86"/>
            <p:cNvSpPr>
              <a:spLocks/>
            </p:cNvSpPr>
            <p:nvPr/>
          </p:nvSpPr>
          <p:spPr bwMode="auto">
            <a:xfrm>
              <a:off x="2058" y="1707"/>
              <a:ext cx="18" cy="1"/>
            </a:xfrm>
            <a:custGeom>
              <a:avLst/>
              <a:gdLst>
                <a:gd name="T0" fmla="*/ 0 w 18"/>
                <a:gd name="T1" fmla="*/ 0 h 1"/>
                <a:gd name="T2" fmla="*/ 6 w 18"/>
                <a:gd name="T3" fmla="*/ 0 h 1"/>
                <a:gd name="T4" fmla="*/ 12 w 18"/>
                <a:gd name="T5" fmla="*/ 0 h 1"/>
                <a:gd name="T6" fmla="*/ 18 w 18"/>
                <a:gd name="T7" fmla="*/ 0 h 1"/>
                <a:gd name="T8" fmla="*/ 0 w 18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"/>
                <a:gd name="T17" fmla="*/ 18 w 18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">
                  <a:moveTo>
                    <a:pt x="0" y="0"/>
                  </a:move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87"/>
            <p:cNvSpPr>
              <a:spLocks/>
            </p:cNvSpPr>
            <p:nvPr/>
          </p:nvSpPr>
          <p:spPr bwMode="auto">
            <a:xfrm>
              <a:off x="2352" y="1671"/>
              <a:ext cx="96" cy="36"/>
            </a:xfrm>
            <a:custGeom>
              <a:avLst/>
              <a:gdLst>
                <a:gd name="T0" fmla="*/ 0 w 96"/>
                <a:gd name="T1" fmla="*/ 36 h 36"/>
                <a:gd name="T2" fmla="*/ 6 w 96"/>
                <a:gd name="T3" fmla="*/ 30 h 36"/>
                <a:gd name="T4" fmla="*/ 12 w 96"/>
                <a:gd name="T5" fmla="*/ 18 h 36"/>
                <a:gd name="T6" fmla="*/ 12 w 96"/>
                <a:gd name="T7" fmla="*/ 0 h 36"/>
                <a:gd name="T8" fmla="*/ 42 w 96"/>
                <a:gd name="T9" fmla="*/ 0 h 36"/>
                <a:gd name="T10" fmla="*/ 42 w 96"/>
                <a:gd name="T11" fmla="*/ 12 h 36"/>
                <a:gd name="T12" fmla="*/ 42 w 96"/>
                <a:gd name="T13" fmla="*/ 12 h 36"/>
                <a:gd name="T14" fmla="*/ 42 w 96"/>
                <a:gd name="T15" fmla="*/ 12 h 36"/>
                <a:gd name="T16" fmla="*/ 42 w 96"/>
                <a:gd name="T17" fmla="*/ 12 h 36"/>
                <a:gd name="T18" fmla="*/ 48 w 96"/>
                <a:gd name="T19" fmla="*/ 12 h 36"/>
                <a:gd name="T20" fmla="*/ 48 w 96"/>
                <a:gd name="T21" fmla="*/ 12 h 36"/>
                <a:gd name="T22" fmla="*/ 54 w 96"/>
                <a:gd name="T23" fmla="*/ 12 h 36"/>
                <a:gd name="T24" fmla="*/ 60 w 96"/>
                <a:gd name="T25" fmla="*/ 12 h 36"/>
                <a:gd name="T26" fmla="*/ 66 w 96"/>
                <a:gd name="T27" fmla="*/ 12 h 36"/>
                <a:gd name="T28" fmla="*/ 72 w 96"/>
                <a:gd name="T29" fmla="*/ 12 h 36"/>
                <a:gd name="T30" fmla="*/ 78 w 96"/>
                <a:gd name="T31" fmla="*/ 18 h 36"/>
                <a:gd name="T32" fmla="*/ 84 w 96"/>
                <a:gd name="T33" fmla="*/ 18 h 36"/>
                <a:gd name="T34" fmla="*/ 90 w 96"/>
                <a:gd name="T35" fmla="*/ 24 h 36"/>
                <a:gd name="T36" fmla="*/ 90 w 96"/>
                <a:gd name="T37" fmla="*/ 30 h 36"/>
                <a:gd name="T38" fmla="*/ 96 w 96"/>
                <a:gd name="T39" fmla="*/ 36 h 36"/>
                <a:gd name="T40" fmla="*/ 0 w 96"/>
                <a:gd name="T41" fmla="*/ 36 h 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36"/>
                <a:gd name="T65" fmla="*/ 96 w 96"/>
                <a:gd name="T66" fmla="*/ 36 h 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36">
                  <a:moveTo>
                    <a:pt x="0" y="36"/>
                  </a:moveTo>
                  <a:lnTo>
                    <a:pt x="6" y="30"/>
                  </a:lnTo>
                  <a:lnTo>
                    <a:pt x="12" y="18"/>
                  </a:lnTo>
                  <a:lnTo>
                    <a:pt x="12" y="0"/>
                  </a:lnTo>
                  <a:lnTo>
                    <a:pt x="42" y="0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6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Freeform 88"/>
            <p:cNvSpPr>
              <a:spLocks/>
            </p:cNvSpPr>
            <p:nvPr/>
          </p:nvSpPr>
          <p:spPr bwMode="auto">
            <a:xfrm>
              <a:off x="2544" y="1707"/>
              <a:ext cx="30" cy="1"/>
            </a:xfrm>
            <a:custGeom>
              <a:avLst/>
              <a:gdLst>
                <a:gd name="T0" fmla="*/ 0 w 30"/>
                <a:gd name="T1" fmla="*/ 0 h 1"/>
                <a:gd name="T2" fmla="*/ 6 w 30"/>
                <a:gd name="T3" fmla="*/ 0 h 1"/>
                <a:gd name="T4" fmla="*/ 18 w 30"/>
                <a:gd name="T5" fmla="*/ 0 h 1"/>
                <a:gd name="T6" fmla="*/ 24 w 30"/>
                <a:gd name="T7" fmla="*/ 0 h 1"/>
                <a:gd name="T8" fmla="*/ 30 w 30"/>
                <a:gd name="T9" fmla="*/ 0 h 1"/>
                <a:gd name="T10" fmla="*/ 0 w 30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"/>
                <a:gd name="T20" fmla="*/ 30 w 30"/>
                <a:gd name="T21" fmla="*/ 1 h 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">
                  <a:moveTo>
                    <a:pt x="0" y="0"/>
                  </a:moveTo>
                  <a:lnTo>
                    <a:pt x="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89"/>
            <p:cNvSpPr>
              <a:spLocks/>
            </p:cNvSpPr>
            <p:nvPr/>
          </p:nvSpPr>
          <p:spPr bwMode="auto">
            <a:xfrm>
              <a:off x="2628" y="1671"/>
              <a:ext cx="78" cy="36"/>
            </a:xfrm>
            <a:custGeom>
              <a:avLst/>
              <a:gdLst>
                <a:gd name="T0" fmla="*/ 42 w 78"/>
                <a:gd name="T1" fmla="*/ 36 h 36"/>
                <a:gd name="T2" fmla="*/ 42 w 78"/>
                <a:gd name="T3" fmla="*/ 24 h 36"/>
                <a:gd name="T4" fmla="*/ 36 w 78"/>
                <a:gd name="T5" fmla="*/ 24 h 36"/>
                <a:gd name="T6" fmla="*/ 36 w 78"/>
                <a:gd name="T7" fmla="*/ 24 h 36"/>
                <a:gd name="T8" fmla="*/ 36 w 78"/>
                <a:gd name="T9" fmla="*/ 24 h 36"/>
                <a:gd name="T10" fmla="*/ 36 w 78"/>
                <a:gd name="T11" fmla="*/ 18 h 36"/>
                <a:gd name="T12" fmla="*/ 30 w 78"/>
                <a:gd name="T13" fmla="*/ 24 h 36"/>
                <a:gd name="T14" fmla="*/ 30 w 78"/>
                <a:gd name="T15" fmla="*/ 24 h 36"/>
                <a:gd name="T16" fmla="*/ 30 w 78"/>
                <a:gd name="T17" fmla="*/ 24 h 36"/>
                <a:gd name="T18" fmla="*/ 24 w 78"/>
                <a:gd name="T19" fmla="*/ 24 h 36"/>
                <a:gd name="T20" fmla="*/ 24 w 78"/>
                <a:gd name="T21" fmla="*/ 24 h 36"/>
                <a:gd name="T22" fmla="*/ 18 w 78"/>
                <a:gd name="T23" fmla="*/ 24 h 36"/>
                <a:gd name="T24" fmla="*/ 12 w 78"/>
                <a:gd name="T25" fmla="*/ 30 h 36"/>
                <a:gd name="T26" fmla="*/ 12 w 78"/>
                <a:gd name="T27" fmla="*/ 24 h 36"/>
                <a:gd name="T28" fmla="*/ 6 w 78"/>
                <a:gd name="T29" fmla="*/ 24 h 36"/>
                <a:gd name="T30" fmla="*/ 6 w 78"/>
                <a:gd name="T31" fmla="*/ 24 h 36"/>
                <a:gd name="T32" fmla="*/ 0 w 78"/>
                <a:gd name="T33" fmla="*/ 24 h 36"/>
                <a:gd name="T34" fmla="*/ 0 w 78"/>
                <a:gd name="T35" fmla="*/ 18 h 36"/>
                <a:gd name="T36" fmla="*/ 6 w 78"/>
                <a:gd name="T37" fmla="*/ 18 h 36"/>
                <a:gd name="T38" fmla="*/ 6 w 78"/>
                <a:gd name="T39" fmla="*/ 12 h 36"/>
                <a:gd name="T40" fmla="*/ 12 w 78"/>
                <a:gd name="T41" fmla="*/ 6 h 36"/>
                <a:gd name="T42" fmla="*/ 18 w 78"/>
                <a:gd name="T43" fmla="*/ 6 h 36"/>
                <a:gd name="T44" fmla="*/ 18 w 78"/>
                <a:gd name="T45" fmla="*/ 0 h 36"/>
                <a:gd name="T46" fmla="*/ 72 w 78"/>
                <a:gd name="T47" fmla="*/ 0 h 36"/>
                <a:gd name="T48" fmla="*/ 78 w 78"/>
                <a:gd name="T49" fmla="*/ 36 h 36"/>
                <a:gd name="T50" fmla="*/ 42 w 78"/>
                <a:gd name="T51" fmla="*/ 36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36"/>
                <a:gd name="T80" fmla="*/ 78 w 78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36">
                  <a:moveTo>
                    <a:pt x="42" y="36"/>
                  </a:moveTo>
                  <a:lnTo>
                    <a:pt x="42" y="24"/>
                  </a:lnTo>
                  <a:lnTo>
                    <a:pt x="36" y="24"/>
                  </a:lnTo>
                  <a:lnTo>
                    <a:pt x="36" y="18"/>
                  </a:lnTo>
                  <a:lnTo>
                    <a:pt x="30" y="24"/>
                  </a:lnTo>
                  <a:lnTo>
                    <a:pt x="24" y="24"/>
                  </a:lnTo>
                  <a:lnTo>
                    <a:pt x="18" y="24"/>
                  </a:lnTo>
                  <a:lnTo>
                    <a:pt x="12" y="30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72" y="0"/>
                  </a:lnTo>
                  <a:lnTo>
                    <a:pt x="78" y="36"/>
                  </a:lnTo>
                  <a:lnTo>
                    <a:pt x="42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90"/>
            <p:cNvSpPr>
              <a:spLocks/>
            </p:cNvSpPr>
            <p:nvPr/>
          </p:nvSpPr>
          <p:spPr bwMode="auto">
            <a:xfrm>
              <a:off x="2712" y="1671"/>
              <a:ext cx="54" cy="36"/>
            </a:xfrm>
            <a:custGeom>
              <a:avLst/>
              <a:gdLst>
                <a:gd name="T0" fmla="*/ 0 w 54"/>
                <a:gd name="T1" fmla="*/ 36 h 36"/>
                <a:gd name="T2" fmla="*/ 6 w 54"/>
                <a:gd name="T3" fmla="*/ 24 h 36"/>
                <a:gd name="T4" fmla="*/ 12 w 54"/>
                <a:gd name="T5" fmla="*/ 12 h 36"/>
                <a:gd name="T6" fmla="*/ 18 w 54"/>
                <a:gd name="T7" fmla="*/ 0 h 36"/>
                <a:gd name="T8" fmla="*/ 54 w 54"/>
                <a:gd name="T9" fmla="*/ 0 h 36"/>
                <a:gd name="T10" fmla="*/ 48 w 54"/>
                <a:gd name="T11" fmla="*/ 12 h 36"/>
                <a:gd name="T12" fmla="*/ 36 w 54"/>
                <a:gd name="T13" fmla="*/ 30 h 36"/>
                <a:gd name="T14" fmla="*/ 36 w 54"/>
                <a:gd name="T15" fmla="*/ 36 h 36"/>
                <a:gd name="T16" fmla="*/ 0 w 54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"/>
                <a:gd name="T28" fmla="*/ 0 h 36"/>
                <a:gd name="T29" fmla="*/ 54 w 54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" h="36">
                  <a:moveTo>
                    <a:pt x="0" y="36"/>
                  </a:moveTo>
                  <a:lnTo>
                    <a:pt x="6" y="24"/>
                  </a:lnTo>
                  <a:lnTo>
                    <a:pt x="12" y="12"/>
                  </a:lnTo>
                  <a:lnTo>
                    <a:pt x="18" y="0"/>
                  </a:lnTo>
                  <a:lnTo>
                    <a:pt x="54" y="0"/>
                  </a:lnTo>
                  <a:lnTo>
                    <a:pt x="48" y="12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91"/>
            <p:cNvSpPr>
              <a:spLocks/>
            </p:cNvSpPr>
            <p:nvPr/>
          </p:nvSpPr>
          <p:spPr bwMode="auto">
            <a:xfrm>
              <a:off x="2844" y="1671"/>
              <a:ext cx="102" cy="36"/>
            </a:xfrm>
            <a:custGeom>
              <a:avLst/>
              <a:gdLst>
                <a:gd name="T0" fmla="*/ 0 w 102"/>
                <a:gd name="T1" fmla="*/ 36 h 36"/>
                <a:gd name="T2" fmla="*/ 6 w 102"/>
                <a:gd name="T3" fmla="*/ 30 h 36"/>
                <a:gd name="T4" fmla="*/ 12 w 102"/>
                <a:gd name="T5" fmla="*/ 24 h 36"/>
                <a:gd name="T6" fmla="*/ 18 w 102"/>
                <a:gd name="T7" fmla="*/ 12 h 36"/>
                <a:gd name="T8" fmla="*/ 18 w 102"/>
                <a:gd name="T9" fmla="*/ 6 h 36"/>
                <a:gd name="T10" fmla="*/ 24 w 102"/>
                <a:gd name="T11" fmla="*/ 0 h 36"/>
                <a:gd name="T12" fmla="*/ 90 w 102"/>
                <a:gd name="T13" fmla="*/ 0 h 36"/>
                <a:gd name="T14" fmla="*/ 96 w 102"/>
                <a:gd name="T15" fmla="*/ 6 h 36"/>
                <a:gd name="T16" fmla="*/ 96 w 102"/>
                <a:gd name="T17" fmla="*/ 12 h 36"/>
                <a:gd name="T18" fmla="*/ 102 w 102"/>
                <a:gd name="T19" fmla="*/ 18 h 36"/>
                <a:gd name="T20" fmla="*/ 102 w 102"/>
                <a:gd name="T21" fmla="*/ 18 h 36"/>
                <a:gd name="T22" fmla="*/ 102 w 102"/>
                <a:gd name="T23" fmla="*/ 24 h 36"/>
                <a:gd name="T24" fmla="*/ 102 w 102"/>
                <a:gd name="T25" fmla="*/ 30 h 36"/>
                <a:gd name="T26" fmla="*/ 102 w 102"/>
                <a:gd name="T27" fmla="*/ 36 h 36"/>
                <a:gd name="T28" fmla="*/ 66 w 102"/>
                <a:gd name="T29" fmla="*/ 36 h 36"/>
                <a:gd name="T30" fmla="*/ 66 w 102"/>
                <a:gd name="T31" fmla="*/ 36 h 36"/>
                <a:gd name="T32" fmla="*/ 72 w 102"/>
                <a:gd name="T33" fmla="*/ 30 h 36"/>
                <a:gd name="T34" fmla="*/ 72 w 102"/>
                <a:gd name="T35" fmla="*/ 24 h 36"/>
                <a:gd name="T36" fmla="*/ 72 w 102"/>
                <a:gd name="T37" fmla="*/ 18 h 36"/>
                <a:gd name="T38" fmla="*/ 66 w 102"/>
                <a:gd name="T39" fmla="*/ 18 h 36"/>
                <a:gd name="T40" fmla="*/ 66 w 102"/>
                <a:gd name="T41" fmla="*/ 18 h 36"/>
                <a:gd name="T42" fmla="*/ 66 w 102"/>
                <a:gd name="T43" fmla="*/ 18 h 36"/>
                <a:gd name="T44" fmla="*/ 66 w 102"/>
                <a:gd name="T45" fmla="*/ 18 h 36"/>
                <a:gd name="T46" fmla="*/ 48 w 102"/>
                <a:gd name="T47" fmla="*/ 24 h 36"/>
                <a:gd name="T48" fmla="*/ 48 w 102"/>
                <a:gd name="T49" fmla="*/ 36 h 36"/>
                <a:gd name="T50" fmla="*/ 0 w 102"/>
                <a:gd name="T51" fmla="*/ 36 h 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2"/>
                <a:gd name="T79" fmla="*/ 0 h 36"/>
                <a:gd name="T80" fmla="*/ 102 w 102"/>
                <a:gd name="T81" fmla="*/ 36 h 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2" h="36">
                  <a:moveTo>
                    <a:pt x="0" y="36"/>
                  </a:moveTo>
                  <a:lnTo>
                    <a:pt x="6" y="30"/>
                  </a:lnTo>
                  <a:lnTo>
                    <a:pt x="12" y="24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24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96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102" y="30"/>
                  </a:lnTo>
                  <a:lnTo>
                    <a:pt x="102" y="36"/>
                  </a:lnTo>
                  <a:lnTo>
                    <a:pt x="66" y="36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18"/>
                  </a:lnTo>
                  <a:lnTo>
                    <a:pt x="66" y="18"/>
                  </a:lnTo>
                  <a:lnTo>
                    <a:pt x="48" y="24"/>
                  </a:lnTo>
                  <a:lnTo>
                    <a:pt x="4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92"/>
            <p:cNvSpPr>
              <a:spLocks/>
            </p:cNvSpPr>
            <p:nvPr/>
          </p:nvSpPr>
          <p:spPr bwMode="auto">
            <a:xfrm>
              <a:off x="3312" y="1671"/>
              <a:ext cx="36" cy="36"/>
            </a:xfrm>
            <a:custGeom>
              <a:avLst/>
              <a:gdLst>
                <a:gd name="T0" fmla="*/ 0 w 36"/>
                <a:gd name="T1" fmla="*/ 36 h 36"/>
                <a:gd name="T2" fmla="*/ 6 w 36"/>
                <a:gd name="T3" fmla="*/ 0 h 36"/>
                <a:gd name="T4" fmla="*/ 36 w 36"/>
                <a:gd name="T5" fmla="*/ 0 h 36"/>
                <a:gd name="T6" fmla="*/ 36 w 36"/>
                <a:gd name="T7" fmla="*/ 6 h 36"/>
                <a:gd name="T8" fmla="*/ 36 w 36"/>
                <a:gd name="T9" fmla="*/ 12 h 36"/>
                <a:gd name="T10" fmla="*/ 30 w 36"/>
                <a:gd name="T11" fmla="*/ 24 h 36"/>
                <a:gd name="T12" fmla="*/ 30 w 36"/>
                <a:gd name="T13" fmla="*/ 30 h 36"/>
                <a:gd name="T14" fmla="*/ 30 w 36"/>
                <a:gd name="T15" fmla="*/ 36 h 36"/>
                <a:gd name="T16" fmla="*/ 0 w 36"/>
                <a:gd name="T17" fmla="*/ 3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"/>
                <a:gd name="T28" fmla="*/ 0 h 36"/>
                <a:gd name="T29" fmla="*/ 36 w 36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" h="36">
                  <a:moveTo>
                    <a:pt x="0" y="36"/>
                  </a:moveTo>
                  <a:lnTo>
                    <a:pt x="6" y="0"/>
                  </a:lnTo>
                  <a:lnTo>
                    <a:pt x="36" y="0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93"/>
            <p:cNvSpPr>
              <a:spLocks/>
            </p:cNvSpPr>
            <p:nvPr/>
          </p:nvSpPr>
          <p:spPr bwMode="auto">
            <a:xfrm>
              <a:off x="3408" y="1671"/>
              <a:ext cx="126" cy="36"/>
            </a:xfrm>
            <a:custGeom>
              <a:avLst/>
              <a:gdLst>
                <a:gd name="T0" fmla="*/ 0 w 126"/>
                <a:gd name="T1" fmla="*/ 36 h 36"/>
                <a:gd name="T2" fmla="*/ 0 w 126"/>
                <a:gd name="T3" fmla="*/ 30 h 36"/>
                <a:gd name="T4" fmla="*/ 0 w 126"/>
                <a:gd name="T5" fmla="*/ 24 h 36"/>
                <a:gd name="T6" fmla="*/ 6 w 126"/>
                <a:gd name="T7" fmla="*/ 12 h 36"/>
                <a:gd name="T8" fmla="*/ 12 w 126"/>
                <a:gd name="T9" fmla="*/ 6 h 36"/>
                <a:gd name="T10" fmla="*/ 12 w 126"/>
                <a:gd name="T11" fmla="*/ 0 h 36"/>
                <a:gd name="T12" fmla="*/ 54 w 126"/>
                <a:gd name="T13" fmla="*/ 0 h 36"/>
                <a:gd name="T14" fmla="*/ 48 w 126"/>
                <a:gd name="T15" fmla="*/ 6 h 36"/>
                <a:gd name="T16" fmla="*/ 48 w 126"/>
                <a:gd name="T17" fmla="*/ 12 h 36"/>
                <a:gd name="T18" fmla="*/ 42 w 126"/>
                <a:gd name="T19" fmla="*/ 18 h 36"/>
                <a:gd name="T20" fmla="*/ 42 w 126"/>
                <a:gd name="T21" fmla="*/ 18 h 36"/>
                <a:gd name="T22" fmla="*/ 42 w 126"/>
                <a:gd name="T23" fmla="*/ 18 h 36"/>
                <a:gd name="T24" fmla="*/ 60 w 126"/>
                <a:gd name="T25" fmla="*/ 0 h 36"/>
                <a:gd name="T26" fmla="*/ 120 w 126"/>
                <a:gd name="T27" fmla="*/ 0 h 36"/>
                <a:gd name="T28" fmla="*/ 120 w 126"/>
                <a:gd name="T29" fmla="*/ 24 h 36"/>
                <a:gd name="T30" fmla="*/ 120 w 126"/>
                <a:gd name="T31" fmla="*/ 24 h 36"/>
                <a:gd name="T32" fmla="*/ 120 w 126"/>
                <a:gd name="T33" fmla="*/ 30 h 36"/>
                <a:gd name="T34" fmla="*/ 126 w 126"/>
                <a:gd name="T35" fmla="*/ 30 h 36"/>
                <a:gd name="T36" fmla="*/ 126 w 126"/>
                <a:gd name="T37" fmla="*/ 30 h 36"/>
                <a:gd name="T38" fmla="*/ 126 w 126"/>
                <a:gd name="T39" fmla="*/ 36 h 36"/>
                <a:gd name="T40" fmla="*/ 126 w 126"/>
                <a:gd name="T41" fmla="*/ 36 h 36"/>
                <a:gd name="T42" fmla="*/ 78 w 126"/>
                <a:gd name="T43" fmla="*/ 36 h 36"/>
                <a:gd name="T44" fmla="*/ 72 w 126"/>
                <a:gd name="T45" fmla="*/ 36 h 36"/>
                <a:gd name="T46" fmla="*/ 72 w 126"/>
                <a:gd name="T47" fmla="*/ 36 h 36"/>
                <a:gd name="T48" fmla="*/ 72 w 126"/>
                <a:gd name="T49" fmla="*/ 36 h 36"/>
                <a:gd name="T50" fmla="*/ 72 w 126"/>
                <a:gd name="T51" fmla="*/ 36 h 36"/>
                <a:gd name="T52" fmla="*/ 66 w 126"/>
                <a:gd name="T53" fmla="*/ 36 h 36"/>
                <a:gd name="T54" fmla="*/ 0 w 126"/>
                <a:gd name="T55" fmla="*/ 36 h 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6"/>
                <a:gd name="T85" fmla="*/ 0 h 36"/>
                <a:gd name="T86" fmla="*/ 126 w 126"/>
                <a:gd name="T87" fmla="*/ 36 h 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6" h="36">
                  <a:moveTo>
                    <a:pt x="0" y="36"/>
                  </a:moveTo>
                  <a:lnTo>
                    <a:pt x="0" y="30"/>
                  </a:lnTo>
                  <a:lnTo>
                    <a:pt x="0" y="24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2" y="18"/>
                  </a:lnTo>
                  <a:lnTo>
                    <a:pt x="60" y="0"/>
                  </a:lnTo>
                  <a:lnTo>
                    <a:pt x="120" y="0"/>
                  </a:lnTo>
                  <a:lnTo>
                    <a:pt x="120" y="24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26" y="36"/>
                  </a:lnTo>
                  <a:lnTo>
                    <a:pt x="78" y="36"/>
                  </a:lnTo>
                  <a:lnTo>
                    <a:pt x="72" y="36"/>
                  </a:lnTo>
                  <a:lnTo>
                    <a:pt x="66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94"/>
            <p:cNvSpPr>
              <a:spLocks/>
            </p:cNvSpPr>
            <p:nvPr/>
          </p:nvSpPr>
          <p:spPr bwMode="auto">
            <a:xfrm>
              <a:off x="3564" y="1671"/>
              <a:ext cx="78" cy="36"/>
            </a:xfrm>
            <a:custGeom>
              <a:avLst/>
              <a:gdLst>
                <a:gd name="T0" fmla="*/ 6 w 78"/>
                <a:gd name="T1" fmla="*/ 36 h 36"/>
                <a:gd name="T2" fmla="*/ 0 w 78"/>
                <a:gd name="T3" fmla="*/ 30 h 36"/>
                <a:gd name="T4" fmla="*/ 0 w 78"/>
                <a:gd name="T5" fmla="*/ 24 h 36"/>
                <a:gd name="T6" fmla="*/ 6 w 78"/>
                <a:gd name="T7" fmla="*/ 6 h 36"/>
                <a:gd name="T8" fmla="*/ 6 w 78"/>
                <a:gd name="T9" fmla="*/ 0 h 36"/>
                <a:gd name="T10" fmla="*/ 42 w 78"/>
                <a:gd name="T11" fmla="*/ 0 h 36"/>
                <a:gd name="T12" fmla="*/ 42 w 78"/>
                <a:gd name="T13" fmla="*/ 6 h 36"/>
                <a:gd name="T14" fmla="*/ 42 w 78"/>
                <a:gd name="T15" fmla="*/ 18 h 36"/>
                <a:gd name="T16" fmla="*/ 72 w 78"/>
                <a:gd name="T17" fmla="*/ 12 h 36"/>
                <a:gd name="T18" fmla="*/ 78 w 78"/>
                <a:gd name="T19" fmla="*/ 18 h 36"/>
                <a:gd name="T20" fmla="*/ 78 w 78"/>
                <a:gd name="T21" fmla="*/ 18 h 36"/>
                <a:gd name="T22" fmla="*/ 78 w 78"/>
                <a:gd name="T23" fmla="*/ 24 h 36"/>
                <a:gd name="T24" fmla="*/ 78 w 78"/>
                <a:gd name="T25" fmla="*/ 24 h 36"/>
                <a:gd name="T26" fmla="*/ 78 w 78"/>
                <a:gd name="T27" fmla="*/ 24 h 36"/>
                <a:gd name="T28" fmla="*/ 78 w 78"/>
                <a:gd name="T29" fmla="*/ 30 h 36"/>
                <a:gd name="T30" fmla="*/ 78 w 78"/>
                <a:gd name="T31" fmla="*/ 30 h 36"/>
                <a:gd name="T32" fmla="*/ 78 w 78"/>
                <a:gd name="T33" fmla="*/ 30 h 36"/>
                <a:gd name="T34" fmla="*/ 78 w 78"/>
                <a:gd name="T35" fmla="*/ 36 h 36"/>
                <a:gd name="T36" fmla="*/ 72 w 78"/>
                <a:gd name="T37" fmla="*/ 36 h 36"/>
                <a:gd name="T38" fmla="*/ 6 w 78"/>
                <a:gd name="T39" fmla="*/ 36 h 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36"/>
                <a:gd name="T62" fmla="*/ 78 w 78"/>
                <a:gd name="T63" fmla="*/ 36 h 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36">
                  <a:moveTo>
                    <a:pt x="6" y="36"/>
                  </a:moveTo>
                  <a:lnTo>
                    <a:pt x="0" y="30"/>
                  </a:lnTo>
                  <a:lnTo>
                    <a:pt x="0" y="24"/>
                  </a:lnTo>
                  <a:lnTo>
                    <a:pt x="6" y="6"/>
                  </a:lnTo>
                  <a:lnTo>
                    <a:pt x="6" y="0"/>
                  </a:lnTo>
                  <a:lnTo>
                    <a:pt x="42" y="0"/>
                  </a:lnTo>
                  <a:lnTo>
                    <a:pt x="42" y="6"/>
                  </a:lnTo>
                  <a:lnTo>
                    <a:pt x="42" y="18"/>
                  </a:lnTo>
                  <a:lnTo>
                    <a:pt x="72" y="12"/>
                  </a:lnTo>
                  <a:lnTo>
                    <a:pt x="78" y="18"/>
                  </a:lnTo>
                  <a:lnTo>
                    <a:pt x="78" y="24"/>
                  </a:lnTo>
                  <a:lnTo>
                    <a:pt x="78" y="30"/>
                  </a:lnTo>
                  <a:lnTo>
                    <a:pt x="78" y="36"/>
                  </a:lnTo>
                  <a:lnTo>
                    <a:pt x="72" y="36"/>
                  </a:lnTo>
                  <a:lnTo>
                    <a:pt x="6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95"/>
            <p:cNvSpPr>
              <a:spLocks/>
            </p:cNvSpPr>
            <p:nvPr/>
          </p:nvSpPr>
          <p:spPr bwMode="auto">
            <a:xfrm>
              <a:off x="3072" y="1671"/>
              <a:ext cx="84" cy="18"/>
            </a:xfrm>
            <a:custGeom>
              <a:avLst/>
              <a:gdLst>
                <a:gd name="T0" fmla="*/ 6 w 84"/>
                <a:gd name="T1" fmla="*/ 0 h 18"/>
                <a:gd name="T2" fmla="*/ 0 w 84"/>
                <a:gd name="T3" fmla="*/ 12 h 18"/>
                <a:gd name="T4" fmla="*/ 6 w 84"/>
                <a:gd name="T5" fmla="*/ 12 h 18"/>
                <a:gd name="T6" fmla="*/ 6 w 84"/>
                <a:gd name="T7" fmla="*/ 12 h 18"/>
                <a:gd name="T8" fmla="*/ 12 w 84"/>
                <a:gd name="T9" fmla="*/ 18 h 18"/>
                <a:gd name="T10" fmla="*/ 18 w 84"/>
                <a:gd name="T11" fmla="*/ 18 h 18"/>
                <a:gd name="T12" fmla="*/ 30 w 84"/>
                <a:gd name="T13" fmla="*/ 18 h 18"/>
                <a:gd name="T14" fmla="*/ 36 w 84"/>
                <a:gd name="T15" fmla="*/ 18 h 18"/>
                <a:gd name="T16" fmla="*/ 48 w 84"/>
                <a:gd name="T17" fmla="*/ 12 h 18"/>
                <a:gd name="T18" fmla="*/ 54 w 84"/>
                <a:gd name="T19" fmla="*/ 12 h 18"/>
                <a:gd name="T20" fmla="*/ 66 w 84"/>
                <a:gd name="T21" fmla="*/ 12 h 18"/>
                <a:gd name="T22" fmla="*/ 72 w 84"/>
                <a:gd name="T23" fmla="*/ 6 h 18"/>
                <a:gd name="T24" fmla="*/ 84 w 84"/>
                <a:gd name="T25" fmla="*/ 0 h 18"/>
                <a:gd name="T26" fmla="*/ 6 w 84"/>
                <a:gd name="T27" fmla="*/ 0 h 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"/>
                <a:gd name="T43" fmla="*/ 0 h 18"/>
                <a:gd name="T44" fmla="*/ 84 w 84"/>
                <a:gd name="T45" fmla="*/ 18 h 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" h="18">
                  <a:moveTo>
                    <a:pt x="6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6" y="12"/>
                  </a:lnTo>
                  <a:lnTo>
                    <a:pt x="72" y="6"/>
                  </a:lnTo>
                  <a:lnTo>
                    <a:pt x="84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96"/>
            <p:cNvSpPr>
              <a:spLocks/>
            </p:cNvSpPr>
            <p:nvPr/>
          </p:nvSpPr>
          <p:spPr bwMode="auto">
            <a:xfrm>
              <a:off x="1770" y="1707"/>
              <a:ext cx="138" cy="36"/>
            </a:xfrm>
            <a:custGeom>
              <a:avLst/>
              <a:gdLst>
                <a:gd name="T0" fmla="*/ 54 w 138"/>
                <a:gd name="T1" fmla="*/ 36 h 36"/>
                <a:gd name="T2" fmla="*/ 54 w 138"/>
                <a:gd name="T3" fmla="*/ 30 h 36"/>
                <a:gd name="T4" fmla="*/ 48 w 138"/>
                <a:gd name="T5" fmla="*/ 30 h 36"/>
                <a:gd name="T6" fmla="*/ 42 w 138"/>
                <a:gd name="T7" fmla="*/ 24 h 36"/>
                <a:gd name="T8" fmla="*/ 42 w 138"/>
                <a:gd name="T9" fmla="*/ 24 h 36"/>
                <a:gd name="T10" fmla="*/ 36 w 138"/>
                <a:gd name="T11" fmla="*/ 18 h 36"/>
                <a:gd name="T12" fmla="*/ 30 w 138"/>
                <a:gd name="T13" fmla="*/ 18 h 36"/>
                <a:gd name="T14" fmla="*/ 24 w 138"/>
                <a:gd name="T15" fmla="*/ 18 h 36"/>
                <a:gd name="T16" fmla="*/ 24 w 138"/>
                <a:gd name="T17" fmla="*/ 18 h 36"/>
                <a:gd name="T18" fmla="*/ 18 w 138"/>
                <a:gd name="T19" fmla="*/ 24 h 36"/>
                <a:gd name="T20" fmla="*/ 12 w 138"/>
                <a:gd name="T21" fmla="*/ 24 h 36"/>
                <a:gd name="T22" fmla="*/ 6 w 138"/>
                <a:gd name="T23" fmla="*/ 24 h 36"/>
                <a:gd name="T24" fmla="*/ 6 w 138"/>
                <a:gd name="T25" fmla="*/ 24 h 36"/>
                <a:gd name="T26" fmla="*/ 0 w 138"/>
                <a:gd name="T27" fmla="*/ 24 h 36"/>
                <a:gd name="T28" fmla="*/ 0 w 138"/>
                <a:gd name="T29" fmla="*/ 24 h 36"/>
                <a:gd name="T30" fmla="*/ 0 w 138"/>
                <a:gd name="T31" fmla="*/ 18 h 36"/>
                <a:gd name="T32" fmla="*/ 0 w 138"/>
                <a:gd name="T33" fmla="*/ 12 h 36"/>
                <a:gd name="T34" fmla="*/ 0 w 138"/>
                <a:gd name="T35" fmla="*/ 6 h 36"/>
                <a:gd name="T36" fmla="*/ 6 w 138"/>
                <a:gd name="T37" fmla="*/ 6 h 36"/>
                <a:gd name="T38" fmla="*/ 6 w 138"/>
                <a:gd name="T39" fmla="*/ 0 h 36"/>
                <a:gd name="T40" fmla="*/ 6 w 138"/>
                <a:gd name="T41" fmla="*/ 0 h 36"/>
                <a:gd name="T42" fmla="*/ 78 w 138"/>
                <a:gd name="T43" fmla="*/ 0 h 36"/>
                <a:gd name="T44" fmla="*/ 78 w 138"/>
                <a:gd name="T45" fmla="*/ 0 h 36"/>
                <a:gd name="T46" fmla="*/ 84 w 138"/>
                <a:gd name="T47" fmla="*/ 6 h 36"/>
                <a:gd name="T48" fmla="*/ 96 w 138"/>
                <a:gd name="T49" fmla="*/ 0 h 36"/>
                <a:gd name="T50" fmla="*/ 96 w 138"/>
                <a:gd name="T51" fmla="*/ 0 h 36"/>
                <a:gd name="T52" fmla="*/ 138 w 138"/>
                <a:gd name="T53" fmla="*/ 0 h 36"/>
                <a:gd name="T54" fmla="*/ 102 w 138"/>
                <a:gd name="T55" fmla="*/ 36 h 36"/>
                <a:gd name="T56" fmla="*/ 54 w 138"/>
                <a:gd name="T57" fmla="*/ 36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38"/>
                <a:gd name="T88" fmla="*/ 0 h 36"/>
                <a:gd name="T89" fmla="*/ 138 w 138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38" h="36">
                  <a:moveTo>
                    <a:pt x="54" y="36"/>
                  </a:moveTo>
                  <a:lnTo>
                    <a:pt x="54" y="30"/>
                  </a:lnTo>
                  <a:lnTo>
                    <a:pt x="48" y="30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30" y="18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2" y="24"/>
                  </a:lnTo>
                  <a:lnTo>
                    <a:pt x="6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0"/>
                  </a:lnTo>
                  <a:lnTo>
                    <a:pt x="78" y="0"/>
                  </a:lnTo>
                  <a:lnTo>
                    <a:pt x="84" y="6"/>
                  </a:lnTo>
                  <a:lnTo>
                    <a:pt x="96" y="0"/>
                  </a:lnTo>
                  <a:lnTo>
                    <a:pt x="138" y="0"/>
                  </a:lnTo>
                  <a:lnTo>
                    <a:pt x="102" y="36"/>
                  </a:lnTo>
                  <a:lnTo>
                    <a:pt x="54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97"/>
            <p:cNvSpPr>
              <a:spLocks/>
            </p:cNvSpPr>
            <p:nvPr/>
          </p:nvSpPr>
          <p:spPr bwMode="auto">
            <a:xfrm>
              <a:off x="2010" y="1707"/>
              <a:ext cx="78" cy="36"/>
            </a:xfrm>
            <a:custGeom>
              <a:avLst/>
              <a:gdLst>
                <a:gd name="T0" fmla="*/ 12 w 78"/>
                <a:gd name="T1" fmla="*/ 36 h 36"/>
                <a:gd name="T2" fmla="*/ 6 w 78"/>
                <a:gd name="T3" fmla="*/ 36 h 36"/>
                <a:gd name="T4" fmla="*/ 6 w 78"/>
                <a:gd name="T5" fmla="*/ 30 h 36"/>
                <a:gd name="T6" fmla="*/ 6 w 78"/>
                <a:gd name="T7" fmla="*/ 30 h 36"/>
                <a:gd name="T8" fmla="*/ 0 w 78"/>
                <a:gd name="T9" fmla="*/ 24 h 36"/>
                <a:gd name="T10" fmla="*/ 6 w 78"/>
                <a:gd name="T11" fmla="*/ 18 h 36"/>
                <a:gd name="T12" fmla="*/ 12 w 78"/>
                <a:gd name="T13" fmla="*/ 12 h 36"/>
                <a:gd name="T14" fmla="*/ 12 w 78"/>
                <a:gd name="T15" fmla="*/ 12 h 36"/>
                <a:gd name="T16" fmla="*/ 18 w 78"/>
                <a:gd name="T17" fmla="*/ 6 h 36"/>
                <a:gd name="T18" fmla="*/ 24 w 78"/>
                <a:gd name="T19" fmla="*/ 6 h 36"/>
                <a:gd name="T20" fmla="*/ 30 w 78"/>
                <a:gd name="T21" fmla="*/ 0 h 36"/>
                <a:gd name="T22" fmla="*/ 36 w 78"/>
                <a:gd name="T23" fmla="*/ 0 h 36"/>
                <a:gd name="T24" fmla="*/ 48 w 78"/>
                <a:gd name="T25" fmla="*/ 0 h 36"/>
                <a:gd name="T26" fmla="*/ 66 w 78"/>
                <a:gd name="T27" fmla="*/ 0 h 36"/>
                <a:gd name="T28" fmla="*/ 72 w 78"/>
                <a:gd name="T29" fmla="*/ 0 h 36"/>
                <a:gd name="T30" fmla="*/ 78 w 78"/>
                <a:gd name="T31" fmla="*/ 12 h 36"/>
                <a:gd name="T32" fmla="*/ 60 w 78"/>
                <a:gd name="T33" fmla="*/ 36 h 36"/>
                <a:gd name="T34" fmla="*/ 24 w 78"/>
                <a:gd name="T35" fmla="*/ 36 h 36"/>
                <a:gd name="T36" fmla="*/ 12 w 78"/>
                <a:gd name="T37" fmla="*/ 36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8"/>
                <a:gd name="T58" fmla="*/ 0 h 36"/>
                <a:gd name="T59" fmla="*/ 78 w 78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8" h="36">
                  <a:moveTo>
                    <a:pt x="12" y="36"/>
                  </a:moveTo>
                  <a:lnTo>
                    <a:pt x="6" y="36"/>
                  </a:lnTo>
                  <a:lnTo>
                    <a:pt x="6" y="30"/>
                  </a:lnTo>
                  <a:lnTo>
                    <a:pt x="0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12"/>
                  </a:lnTo>
                  <a:lnTo>
                    <a:pt x="60" y="36"/>
                  </a:lnTo>
                  <a:lnTo>
                    <a:pt x="24" y="36"/>
                  </a:lnTo>
                  <a:lnTo>
                    <a:pt x="12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98"/>
            <p:cNvSpPr>
              <a:spLocks/>
            </p:cNvSpPr>
            <p:nvPr/>
          </p:nvSpPr>
          <p:spPr bwMode="auto">
            <a:xfrm>
              <a:off x="2208" y="1707"/>
              <a:ext cx="120" cy="36"/>
            </a:xfrm>
            <a:custGeom>
              <a:avLst/>
              <a:gdLst>
                <a:gd name="T0" fmla="*/ 0 w 120"/>
                <a:gd name="T1" fmla="*/ 36 h 36"/>
                <a:gd name="T2" fmla="*/ 0 w 120"/>
                <a:gd name="T3" fmla="*/ 36 h 36"/>
                <a:gd name="T4" fmla="*/ 6 w 120"/>
                <a:gd name="T5" fmla="*/ 18 h 36"/>
                <a:gd name="T6" fmla="*/ 18 w 120"/>
                <a:gd name="T7" fmla="*/ 12 h 36"/>
                <a:gd name="T8" fmla="*/ 30 w 120"/>
                <a:gd name="T9" fmla="*/ 6 h 36"/>
                <a:gd name="T10" fmla="*/ 48 w 120"/>
                <a:gd name="T11" fmla="*/ 6 h 36"/>
                <a:gd name="T12" fmla="*/ 60 w 120"/>
                <a:gd name="T13" fmla="*/ 0 h 36"/>
                <a:gd name="T14" fmla="*/ 72 w 120"/>
                <a:gd name="T15" fmla="*/ 0 h 36"/>
                <a:gd name="T16" fmla="*/ 90 w 120"/>
                <a:gd name="T17" fmla="*/ 0 h 36"/>
                <a:gd name="T18" fmla="*/ 102 w 120"/>
                <a:gd name="T19" fmla="*/ 0 h 36"/>
                <a:gd name="T20" fmla="*/ 114 w 120"/>
                <a:gd name="T21" fmla="*/ 6 h 36"/>
                <a:gd name="T22" fmla="*/ 120 w 120"/>
                <a:gd name="T23" fmla="*/ 12 h 36"/>
                <a:gd name="T24" fmla="*/ 120 w 120"/>
                <a:gd name="T25" fmla="*/ 18 h 36"/>
                <a:gd name="T26" fmla="*/ 114 w 120"/>
                <a:gd name="T27" fmla="*/ 24 h 36"/>
                <a:gd name="T28" fmla="*/ 108 w 120"/>
                <a:gd name="T29" fmla="*/ 30 h 36"/>
                <a:gd name="T30" fmla="*/ 102 w 120"/>
                <a:gd name="T31" fmla="*/ 36 h 36"/>
                <a:gd name="T32" fmla="*/ 90 w 120"/>
                <a:gd name="T33" fmla="*/ 36 h 36"/>
                <a:gd name="T34" fmla="*/ 0 w 120"/>
                <a:gd name="T35" fmla="*/ 36 h 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0"/>
                <a:gd name="T55" fmla="*/ 0 h 36"/>
                <a:gd name="T56" fmla="*/ 120 w 120"/>
                <a:gd name="T57" fmla="*/ 36 h 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0" h="36">
                  <a:moveTo>
                    <a:pt x="0" y="36"/>
                  </a:moveTo>
                  <a:lnTo>
                    <a:pt x="0" y="36"/>
                  </a:lnTo>
                  <a:lnTo>
                    <a:pt x="6" y="18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90" y="0"/>
                  </a:lnTo>
                  <a:lnTo>
                    <a:pt x="102" y="0"/>
                  </a:lnTo>
                  <a:lnTo>
                    <a:pt x="114" y="6"/>
                  </a:lnTo>
                  <a:lnTo>
                    <a:pt x="120" y="12"/>
                  </a:lnTo>
                  <a:lnTo>
                    <a:pt x="120" y="18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36"/>
                  </a:lnTo>
                  <a:lnTo>
                    <a:pt x="90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99"/>
            <p:cNvSpPr>
              <a:spLocks/>
            </p:cNvSpPr>
            <p:nvPr/>
          </p:nvSpPr>
          <p:spPr bwMode="auto">
            <a:xfrm>
              <a:off x="2340" y="1707"/>
              <a:ext cx="108" cy="36"/>
            </a:xfrm>
            <a:custGeom>
              <a:avLst/>
              <a:gdLst>
                <a:gd name="T0" fmla="*/ 0 w 108"/>
                <a:gd name="T1" fmla="*/ 36 h 36"/>
                <a:gd name="T2" fmla="*/ 6 w 108"/>
                <a:gd name="T3" fmla="*/ 24 h 36"/>
                <a:gd name="T4" fmla="*/ 12 w 108"/>
                <a:gd name="T5" fmla="*/ 12 h 36"/>
                <a:gd name="T6" fmla="*/ 12 w 108"/>
                <a:gd name="T7" fmla="*/ 0 h 36"/>
                <a:gd name="T8" fmla="*/ 108 w 108"/>
                <a:gd name="T9" fmla="*/ 0 h 36"/>
                <a:gd name="T10" fmla="*/ 108 w 108"/>
                <a:gd name="T11" fmla="*/ 6 h 36"/>
                <a:gd name="T12" fmla="*/ 108 w 108"/>
                <a:gd name="T13" fmla="*/ 12 h 36"/>
                <a:gd name="T14" fmla="*/ 108 w 108"/>
                <a:gd name="T15" fmla="*/ 24 h 36"/>
                <a:gd name="T16" fmla="*/ 108 w 108"/>
                <a:gd name="T17" fmla="*/ 36 h 36"/>
                <a:gd name="T18" fmla="*/ 102 w 108"/>
                <a:gd name="T19" fmla="*/ 36 h 36"/>
                <a:gd name="T20" fmla="*/ 66 w 108"/>
                <a:gd name="T21" fmla="*/ 36 h 36"/>
                <a:gd name="T22" fmla="*/ 72 w 108"/>
                <a:gd name="T23" fmla="*/ 30 h 36"/>
                <a:gd name="T24" fmla="*/ 72 w 108"/>
                <a:gd name="T25" fmla="*/ 18 h 36"/>
                <a:gd name="T26" fmla="*/ 72 w 108"/>
                <a:gd name="T27" fmla="*/ 18 h 36"/>
                <a:gd name="T28" fmla="*/ 66 w 108"/>
                <a:gd name="T29" fmla="*/ 18 h 36"/>
                <a:gd name="T30" fmla="*/ 66 w 108"/>
                <a:gd name="T31" fmla="*/ 18 h 36"/>
                <a:gd name="T32" fmla="*/ 66 w 108"/>
                <a:gd name="T33" fmla="*/ 18 h 36"/>
                <a:gd name="T34" fmla="*/ 60 w 108"/>
                <a:gd name="T35" fmla="*/ 18 h 36"/>
                <a:gd name="T36" fmla="*/ 54 w 108"/>
                <a:gd name="T37" fmla="*/ 24 h 36"/>
                <a:gd name="T38" fmla="*/ 54 w 108"/>
                <a:gd name="T39" fmla="*/ 30 h 36"/>
                <a:gd name="T40" fmla="*/ 48 w 108"/>
                <a:gd name="T41" fmla="*/ 30 h 36"/>
                <a:gd name="T42" fmla="*/ 42 w 108"/>
                <a:gd name="T43" fmla="*/ 36 h 36"/>
                <a:gd name="T44" fmla="*/ 0 w 108"/>
                <a:gd name="T45" fmla="*/ 36 h 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8"/>
                <a:gd name="T70" fmla="*/ 0 h 36"/>
                <a:gd name="T71" fmla="*/ 108 w 108"/>
                <a:gd name="T72" fmla="*/ 36 h 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8" h="36">
                  <a:moveTo>
                    <a:pt x="0" y="36"/>
                  </a:moveTo>
                  <a:lnTo>
                    <a:pt x="6" y="24"/>
                  </a:lnTo>
                  <a:lnTo>
                    <a:pt x="12" y="12"/>
                  </a:lnTo>
                  <a:lnTo>
                    <a:pt x="12" y="0"/>
                  </a:lnTo>
                  <a:lnTo>
                    <a:pt x="108" y="0"/>
                  </a:lnTo>
                  <a:lnTo>
                    <a:pt x="108" y="6"/>
                  </a:lnTo>
                  <a:lnTo>
                    <a:pt x="108" y="12"/>
                  </a:lnTo>
                  <a:lnTo>
                    <a:pt x="108" y="24"/>
                  </a:lnTo>
                  <a:lnTo>
                    <a:pt x="108" y="36"/>
                  </a:lnTo>
                  <a:lnTo>
                    <a:pt x="102" y="36"/>
                  </a:lnTo>
                  <a:lnTo>
                    <a:pt x="66" y="36"/>
                  </a:lnTo>
                  <a:lnTo>
                    <a:pt x="72" y="30"/>
                  </a:lnTo>
                  <a:lnTo>
                    <a:pt x="72" y="18"/>
                  </a:lnTo>
                  <a:lnTo>
                    <a:pt x="66" y="18"/>
                  </a:lnTo>
                  <a:lnTo>
                    <a:pt x="60" y="18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48" y="30"/>
                  </a:lnTo>
                  <a:lnTo>
                    <a:pt x="42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00"/>
            <p:cNvSpPr>
              <a:spLocks/>
            </p:cNvSpPr>
            <p:nvPr/>
          </p:nvSpPr>
          <p:spPr bwMode="auto">
            <a:xfrm>
              <a:off x="2670" y="1707"/>
              <a:ext cx="78" cy="36"/>
            </a:xfrm>
            <a:custGeom>
              <a:avLst/>
              <a:gdLst>
                <a:gd name="T0" fmla="*/ 6 w 78"/>
                <a:gd name="T1" fmla="*/ 36 h 36"/>
                <a:gd name="T2" fmla="*/ 0 w 78"/>
                <a:gd name="T3" fmla="*/ 24 h 36"/>
                <a:gd name="T4" fmla="*/ 0 w 78"/>
                <a:gd name="T5" fmla="*/ 6 h 36"/>
                <a:gd name="T6" fmla="*/ 0 w 78"/>
                <a:gd name="T7" fmla="*/ 0 h 36"/>
                <a:gd name="T8" fmla="*/ 36 w 78"/>
                <a:gd name="T9" fmla="*/ 0 h 36"/>
                <a:gd name="T10" fmla="*/ 42 w 78"/>
                <a:gd name="T11" fmla="*/ 0 h 36"/>
                <a:gd name="T12" fmla="*/ 42 w 78"/>
                <a:gd name="T13" fmla="*/ 0 h 36"/>
                <a:gd name="T14" fmla="*/ 78 w 78"/>
                <a:gd name="T15" fmla="*/ 0 h 36"/>
                <a:gd name="T16" fmla="*/ 72 w 78"/>
                <a:gd name="T17" fmla="*/ 12 h 36"/>
                <a:gd name="T18" fmla="*/ 60 w 78"/>
                <a:gd name="T19" fmla="*/ 24 h 36"/>
                <a:gd name="T20" fmla="*/ 54 w 78"/>
                <a:gd name="T21" fmla="*/ 36 h 36"/>
                <a:gd name="T22" fmla="*/ 6 w 78"/>
                <a:gd name="T23" fmla="*/ 36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36"/>
                <a:gd name="T38" fmla="*/ 78 w 78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36">
                  <a:moveTo>
                    <a:pt x="6" y="36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78" y="0"/>
                  </a:lnTo>
                  <a:lnTo>
                    <a:pt x="72" y="12"/>
                  </a:lnTo>
                  <a:lnTo>
                    <a:pt x="60" y="24"/>
                  </a:lnTo>
                  <a:lnTo>
                    <a:pt x="54" y="36"/>
                  </a:lnTo>
                  <a:lnTo>
                    <a:pt x="6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101"/>
            <p:cNvSpPr>
              <a:spLocks/>
            </p:cNvSpPr>
            <p:nvPr/>
          </p:nvSpPr>
          <p:spPr bwMode="auto">
            <a:xfrm>
              <a:off x="2826" y="1707"/>
              <a:ext cx="120" cy="36"/>
            </a:xfrm>
            <a:custGeom>
              <a:avLst/>
              <a:gdLst>
                <a:gd name="T0" fmla="*/ 0 w 120"/>
                <a:gd name="T1" fmla="*/ 36 h 36"/>
                <a:gd name="T2" fmla="*/ 0 w 120"/>
                <a:gd name="T3" fmla="*/ 30 h 36"/>
                <a:gd name="T4" fmla="*/ 6 w 120"/>
                <a:gd name="T5" fmla="*/ 18 h 36"/>
                <a:gd name="T6" fmla="*/ 12 w 120"/>
                <a:gd name="T7" fmla="*/ 12 h 36"/>
                <a:gd name="T8" fmla="*/ 18 w 120"/>
                <a:gd name="T9" fmla="*/ 0 h 36"/>
                <a:gd name="T10" fmla="*/ 18 w 120"/>
                <a:gd name="T11" fmla="*/ 0 h 36"/>
                <a:gd name="T12" fmla="*/ 66 w 120"/>
                <a:gd name="T13" fmla="*/ 0 h 36"/>
                <a:gd name="T14" fmla="*/ 60 w 120"/>
                <a:gd name="T15" fmla="*/ 12 h 36"/>
                <a:gd name="T16" fmla="*/ 60 w 120"/>
                <a:gd name="T17" fmla="*/ 12 h 36"/>
                <a:gd name="T18" fmla="*/ 66 w 120"/>
                <a:gd name="T19" fmla="*/ 12 h 36"/>
                <a:gd name="T20" fmla="*/ 66 w 120"/>
                <a:gd name="T21" fmla="*/ 18 h 36"/>
                <a:gd name="T22" fmla="*/ 66 w 120"/>
                <a:gd name="T23" fmla="*/ 18 h 36"/>
                <a:gd name="T24" fmla="*/ 66 w 120"/>
                <a:gd name="T25" fmla="*/ 18 h 36"/>
                <a:gd name="T26" fmla="*/ 72 w 120"/>
                <a:gd name="T27" fmla="*/ 12 h 36"/>
                <a:gd name="T28" fmla="*/ 78 w 120"/>
                <a:gd name="T29" fmla="*/ 12 h 36"/>
                <a:gd name="T30" fmla="*/ 78 w 120"/>
                <a:gd name="T31" fmla="*/ 6 h 36"/>
                <a:gd name="T32" fmla="*/ 84 w 120"/>
                <a:gd name="T33" fmla="*/ 6 h 36"/>
                <a:gd name="T34" fmla="*/ 84 w 120"/>
                <a:gd name="T35" fmla="*/ 0 h 36"/>
                <a:gd name="T36" fmla="*/ 120 w 120"/>
                <a:gd name="T37" fmla="*/ 0 h 36"/>
                <a:gd name="T38" fmla="*/ 120 w 120"/>
                <a:gd name="T39" fmla="*/ 6 h 36"/>
                <a:gd name="T40" fmla="*/ 120 w 120"/>
                <a:gd name="T41" fmla="*/ 12 h 36"/>
                <a:gd name="T42" fmla="*/ 114 w 120"/>
                <a:gd name="T43" fmla="*/ 12 h 36"/>
                <a:gd name="T44" fmla="*/ 108 w 120"/>
                <a:gd name="T45" fmla="*/ 18 h 36"/>
                <a:gd name="T46" fmla="*/ 102 w 120"/>
                <a:gd name="T47" fmla="*/ 24 h 36"/>
                <a:gd name="T48" fmla="*/ 102 w 120"/>
                <a:gd name="T49" fmla="*/ 30 h 36"/>
                <a:gd name="T50" fmla="*/ 96 w 120"/>
                <a:gd name="T51" fmla="*/ 30 h 36"/>
                <a:gd name="T52" fmla="*/ 84 w 120"/>
                <a:gd name="T53" fmla="*/ 36 h 36"/>
                <a:gd name="T54" fmla="*/ 60 w 120"/>
                <a:gd name="T55" fmla="*/ 36 h 36"/>
                <a:gd name="T56" fmla="*/ 42 w 120"/>
                <a:gd name="T57" fmla="*/ 30 h 36"/>
                <a:gd name="T58" fmla="*/ 36 w 120"/>
                <a:gd name="T59" fmla="*/ 36 h 36"/>
                <a:gd name="T60" fmla="*/ 0 w 120"/>
                <a:gd name="T61" fmla="*/ 36 h 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0"/>
                <a:gd name="T94" fmla="*/ 0 h 36"/>
                <a:gd name="T95" fmla="*/ 120 w 120"/>
                <a:gd name="T96" fmla="*/ 36 h 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0" h="36">
                  <a:moveTo>
                    <a:pt x="0" y="36"/>
                  </a:moveTo>
                  <a:lnTo>
                    <a:pt x="0" y="30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0"/>
                  </a:lnTo>
                  <a:lnTo>
                    <a:pt x="66" y="0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84" y="0"/>
                  </a:lnTo>
                  <a:lnTo>
                    <a:pt x="120" y="0"/>
                  </a:lnTo>
                  <a:lnTo>
                    <a:pt x="120" y="6"/>
                  </a:lnTo>
                  <a:lnTo>
                    <a:pt x="120" y="12"/>
                  </a:lnTo>
                  <a:lnTo>
                    <a:pt x="114" y="12"/>
                  </a:lnTo>
                  <a:lnTo>
                    <a:pt x="108" y="18"/>
                  </a:lnTo>
                  <a:lnTo>
                    <a:pt x="102" y="24"/>
                  </a:lnTo>
                  <a:lnTo>
                    <a:pt x="102" y="30"/>
                  </a:lnTo>
                  <a:lnTo>
                    <a:pt x="96" y="30"/>
                  </a:lnTo>
                  <a:lnTo>
                    <a:pt x="84" y="36"/>
                  </a:lnTo>
                  <a:lnTo>
                    <a:pt x="60" y="36"/>
                  </a:lnTo>
                  <a:lnTo>
                    <a:pt x="42" y="30"/>
                  </a:lnTo>
                  <a:lnTo>
                    <a:pt x="36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102"/>
            <p:cNvSpPr>
              <a:spLocks/>
            </p:cNvSpPr>
            <p:nvPr/>
          </p:nvSpPr>
          <p:spPr bwMode="auto">
            <a:xfrm>
              <a:off x="2502" y="1707"/>
              <a:ext cx="84" cy="30"/>
            </a:xfrm>
            <a:custGeom>
              <a:avLst/>
              <a:gdLst>
                <a:gd name="T0" fmla="*/ 42 w 84"/>
                <a:gd name="T1" fmla="*/ 0 h 30"/>
                <a:gd name="T2" fmla="*/ 30 w 84"/>
                <a:gd name="T3" fmla="*/ 0 h 30"/>
                <a:gd name="T4" fmla="*/ 24 w 84"/>
                <a:gd name="T5" fmla="*/ 6 h 30"/>
                <a:gd name="T6" fmla="*/ 12 w 84"/>
                <a:gd name="T7" fmla="*/ 6 h 30"/>
                <a:gd name="T8" fmla="*/ 6 w 84"/>
                <a:gd name="T9" fmla="*/ 12 h 30"/>
                <a:gd name="T10" fmla="*/ 0 w 84"/>
                <a:gd name="T11" fmla="*/ 18 h 30"/>
                <a:gd name="T12" fmla="*/ 0 w 84"/>
                <a:gd name="T13" fmla="*/ 24 h 30"/>
                <a:gd name="T14" fmla="*/ 0 w 84"/>
                <a:gd name="T15" fmla="*/ 30 h 30"/>
                <a:gd name="T16" fmla="*/ 0 w 84"/>
                <a:gd name="T17" fmla="*/ 30 h 30"/>
                <a:gd name="T18" fmla="*/ 0 w 84"/>
                <a:gd name="T19" fmla="*/ 30 h 30"/>
                <a:gd name="T20" fmla="*/ 0 w 84"/>
                <a:gd name="T21" fmla="*/ 30 h 30"/>
                <a:gd name="T22" fmla="*/ 0 w 84"/>
                <a:gd name="T23" fmla="*/ 30 h 30"/>
                <a:gd name="T24" fmla="*/ 12 w 84"/>
                <a:gd name="T25" fmla="*/ 30 h 30"/>
                <a:gd name="T26" fmla="*/ 24 w 84"/>
                <a:gd name="T27" fmla="*/ 30 h 30"/>
                <a:gd name="T28" fmla="*/ 36 w 84"/>
                <a:gd name="T29" fmla="*/ 30 h 30"/>
                <a:gd name="T30" fmla="*/ 42 w 84"/>
                <a:gd name="T31" fmla="*/ 30 h 30"/>
                <a:gd name="T32" fmla="*/ 54 w 84"/>
                <a:gd name="T33" fmla="*/ 24 h 30"/>
                <a:gd name="T34" fmla="*/ 66 w 84"/>
                <a:gd name="T35" fmla="*/ 24 h 30"/>
                <a:gd name="T36" fmla="*/ 72 w 84"/>
                <a:gd name="T37" fmla="*/ 18 h 30"/>
                <a:gd name="T38" fmla="*/ 84 w 84"/>
                <a:gd name="T39" fmla="*/ 12 h 30"/>
                <a:gd name="T40" fmla="*/ 84 w 84"/>
                <a:gd name="T41" fmla="*/ 6 h 30"/>
                <a:gd name="T42" fmla="*/ 84 w 84"/>
                <a:gd name="T43" fmla="*/ 6 h 30"/>
                <a:gd name="T44" fmla="*/ 84 w 84"/>
                <a:gd name="T45" fmla="*/ 6 h 30"/>
                <a:gd name="T46" fmla="*/ 84 w 84"/>
                <a:gd name="T47" fmla="*/ 6 h 30"/>
                <a:gd name="T48" fmla="*/ 78 w 84"/>
                <a:gd name="T49" fmla="*/ 0 h 30"/>
                <a:gd name="T50" fmla="*/ 72 w 84"/>
                <a:gd name="T51" fmla="*/ 0 h 30"/>
                <a:gd name="T52" fmla="*/ 42 w 84"/>
                <a:gd name="T53" fmla="*/ 0 h 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4"/>
                <a:gd name="T82" fmla="*/ 0 h 30"/>
                <a:gd name="T83" fmla="*/ 84 w 84"/>
                <a:gd name="T84" fmla="*/ 30 h 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4" h="30">
                  <a:moveTo>
                    <a:pt x="42" y="0"/>
                  </a:moveTo>
                  <a:lnTo>
                    <a:pt x="30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12" y="30"/>
                  </a:lnTo>
                  <a:lnTo>
                    <a:pt x="24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54" y="24"/>
                  </a:lnTo>
                  <a:lnTo>
                    <a:pt x="66" y="24"/>
                  </a:lnTo>
                  <a:lnTo>
                    <a:pt x="72" y="18"/>
                  </a:lnTo>
                  <a:lnTo>
                    <a:pt x="84" y="12"/>
                  </a:lnTo>
                  <a:lnTo>
                    <a:pt x="84" y="6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103"/>
            <p:cNvSpPr>
              <a:spLocks/>
            </p:cNvSpPr>
            <p:nvPr/>
          </p:nvSpPr>
          <p:spPr bwMode="auto">
            <a:xfrm>
              <a:off x="3306" y="1707"/>
              <a:ext cx="36" cy="30"/>
            </a:xfrm>
            <a:custGeom>
              <a:avLst/>
              <a:gdLst>
                <a:gd name="T0" fmla="*/ 6 w 36"/>
                <a:gd name="T1" fmla="*/ 0 h 30"/>
                <a:gd name="T2" fmla="*/ 0 w 36"/>
                <a:gd name="T3" fmla="*/ 30 h 30"/>
                <a:gd name="T4" fmla="*/ 0 w 36"/>
                <a:gd name="T5" fmla="*/ 30 h 30"/>
                <a:gd name="T6" fmla="*/ 0 w 36"/>
                <a:gd name="T7" fmla="*/ 30 h 30"/>
                <a:gd name="T8" fmla="*/ 12 w 36"/>
                <a:gd name="T9" fmla="*/ 30 h 30"/>
                <a:gd name="T10" fmla="*/ 12 w 36"/>
                <a:gd name="T11" fmla="*/ 24 h 30"/>
                <a:gd name="T12" fmla="*/ 18 w 36"/>
                <a:gd name="T13" fmla="*/ 24 h 30"/>
                <a:gd name="T14" fmla="*/ 24 w 36"/>
                <a:gd name="T15" fmla="*/ 18 h 30"/>
                <a:gd name="T16" fmla="*/ 24 w 36"/>
                <a:gd name="T17" fmla="*/ 18 h 30"/>
                <a:gd name="T18" fmla="*/ 30 w 36"/>
                <a:gd name="T19" fmla="*/ 12 h 30"/>
                <a:gd name="T20" fmla="*/ 30 w 36"/>
                <a:gd name="T21" fmla="*/ 0 h 30"/>
                <a:gd name="T22" fmla="*/ 36 w 36"/>
                <a:gd name="T23" fmla="*/ 0 h 30"/>
                <a:gd name="T24" fmla="*/ 6 w 36"/>
                <a:gd name="T25" fmla="*/ 0 h 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30"/>
                <a:gd name="T41" fmla="*/ 36 w 36"/>
                <a:gd name="T42" fmla="*/ 30 h 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30">
                  <a:moveTo>
                    <a:pt x="6" y="0"/>
                  </a:moveTo>
                  <a:lnTo>
                    <a:pt x="0" y="30"/>
                  </a:lnTo>
                  <a:lnTo>
                    <a:pt x="12" y="30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24" y="18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104"/>
            <p:cNvSpPr>
              <a:spLocks/>
            </p:cNvSpPr>
            <p:nvPr/>
          </p:nvSpPr>
          <p:spPr bwMode="auto">
            <a:xfrm>
              <a:off x="3402" y="1707"/>
              <a:ext cx="72" cy="24"/>
            </a:xfrm>
            <a:custGeom>
              <a:avLst/>
              <a:gdLst>
                <a:gd name="T0" fmla="*/ 6 w 72"/>
                <a:gd name="T1" fmla="*/ 0 h 24"/>
                <a:gd name="T2" fmla="*/ 0 w 72"/>
                <a:gd name="T3" fmla="*/ 6 h 24"/>
                <a:gd name="T4" fmla="*/ 0 w 72"/>
                <a:gd name="T5" fmla="*/ 6 h 24"/>
                <a:gd name="T6" fmla="*/ 0 w 72"/>
                <a:gd name="T7" fmla="*/ 12 h 24"/>
                <a:gd name="T8" fmla="*/ 0 w 72"/>
                <a:gd name="T9" fmla="*/ 12 h 24"/>
                <a:gd name="T10" fmla="*/ 0 w 72"/>
                <a:gd name="T11" fmla="*/ 12 h 24"/>
                <a:gd name="T12" fmla="*/ 12 w 72"/>
                <a:gd name="T13" fmla="*/ 18 h 24"/>
                <a:gd name="T14" fmla="*/ 30 w 72"/>
                <a:gd name="T15" fmla="*/ 24 h 24"/>
                <a:gd name="T16" fmla="*/ 72 w 72"/>
                <a:gd name="T17" fmla="*/ 0 h 24"/>
                <a:gd name="T18" fmla="*/ 6 w 72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"/>
                <a:gd name="T31" fmla="*/ 0 h 24"/>
                <a:gd name="T32" fmla="*/ 72 w 72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" h="24">
                  <a:moveTo>
                    <a:pt x="6" y="0"/>
                  </a:moveTo>
                  <a:lnTo>
                    <a:pt x="0" y="6"/>
                  </a:lnTo>
                  <a:lnTo>
                    <a:pt x="0" y="12"/>
                  </a:lnTo>
                  <a:lnTo>
                    <a:pt x="12" y="18"/>
                  </a:lnTo>
                  <a:lnTo>
                    <a:pt x="30" y="24"/>
                  </a:lnTo>
                  <a:lnTo>
                    <a:pt x="7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105"/>
            <p:cNvSpPr>
              <a:spLocks/>
            </p:cNvSpPr>
            <p:nvPr/>
          </p:nvSpPr>
          <p:spPr bwMode="auto">
            <a:xfrm>
              <a:off x="3486" y="1707"/>
              <a:ext cx="48" cy="18"/>
            </a:xfrm>
            <a:custGeom>
              <a:avLst/>
              <a:gdLst>
                <a:gd name="T0" fmla="*/ 0 w 48"/>
                <a:gd name="T1" fmla="*/ 0 h 18"/>
                <a:gd name="T2" fmla="*/ 0 w 48"/>
                <a:gd name="T3" fmla="*/ 0 h 18"/>
                <a:gd name="T4" fmla="*/ 0 w 48"/>
                <a:gd name="T5" fmla="*/ 6 h 18"/>
                <a:gd name="T6" fmla="*/ 0 w 48"/>
                <a:gd name="T7" fmla="*/ 6 h 18"/>
                <a:gd name="T8" fmla="*/ 0 w 48"/>
                <a:gd name="T9" fmla="*/ 12 h 18"/>
                <a:gd name="T10" fmla="*/ 6 w 48"/>
                <a:gd name="T11" fmla="*/ 12 h 18"/>
                <a:gd name="T12" fmla="*/ 6 w 48"/>
                <a:gd name="T13" fmla="*/ 12 h 18"/>
                <a:gd name="T14" fmla="*/ 12 w 48"/>
                <a:gd name="T15" fmla="*/ 18 h 18"/>
                <a:gd name="T16" fmla="*/ 18 w 48"/>
                <a:gd name="T17" fmla="*/ 18 h 18"/>
                <a:gd name="T18" fmla="*/ 24 w 48"/>
                <a:gd name="T19" fmla="*/ 18 h 18"/>
                <a:gd name="T20" fmla="*/ 24 w 48"/>
                <a:gd name="T21" fmla="*/ 18 h 18"/>
                <a:gd name="T22" fmla="*/ 30 w 48"/>
                <a:gd name="T23" fmla="*/ 18 h 18"/>
                <a:gd name="T24" fmla="*/ 36 w 48"/>
                <a:gd name="T25" fmla="*/ 18 h 18"/>
                <a:gd name="T26" fmla="*/ 36 w 48"/>
                <a:gd name="T27" fmla="*/ 18 h 18"/>
                <a:gd name="T28" fmla="*/ 36 w 48"/>
                <a:gd name="T29" fmla="*/ 18 h 18"/>
                <a:gd name="T30" fmla="*/ 36 w 48"/>
                <a:gd name="T31" fmla="*/ 12 h 18"/>
                <a:gd name="T32" fmla="*/ 36 w 48"/>
                <a:gd name="T33" fmla="*/ 12 h 18"/>
                <a:gd name="T34" fmla="*/ 48 w 48"/>
                <a:gd name="T35" fmla="*/ 0 h 18"/>
                <a:gd name="T36" fmla="*/ 48 w 48"/>
                <a:gd name="T37" fmla="*/ 0 h 18"/>
                <a:gd name="T38" fmla="*/ 48 w 48"/>
                <a:gd name="T39" fmla="*/ 0 h 18"/>
                <a:gd name="T40" fmla="*/ 0 w 48"/>
                <a:gd name="T41" fmla="*/ 0 h 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8"/>
                <a:gd name="T64" fmla="*/ 0 h 18"/>
                <a:gd name="T65" fmla="*/ 48 w 48"/>
                <a:gd name="T66" fmla="*/ 18 h 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8" h="18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106"/>
            <p:cNvSpPr>
              <a:spLocks/>
            </p:cNvSpPr>
            <p:nvPr/>
          </p:nvSpPr>
          <p:spPr bwMode="auto">
            <a:xfrm>
              <a:off x="3570" y="1707"/>
              <a:ext cx="66" cy="18"/>
            </a:xfrm>
            <a:custGeom>
              <a:avLst/>
              <a:gdLst>
                <a:gd name="T0" fmla="*/ 0 w 66"/>
                <a:gd name="T1" fmla="*/ 0 h 18"/>
                <a:gd name="T2" fmla="*/ 0 w 66"/>
                <a:gd name="T3" fmla="*/ 6 h 18"/>
                <a:gd name="T4" fmla="*/ 6 w 66"/>
                <a:gd name="T5" fmla="*/ 12 h 18"/>
                <a:gd name="T6" fmla="*/ 12 w 66"/>
                <a:gd name="T7" fmla="*/ 18 h 18"/>
                <a:gd name="T8" fmla="*/ 18 w 66"/>
                <a:gd name="T9" fmla="*/ 18 h 18"/>
                <a:gd name="T10" fmla="*/ 24 w 66"/>
                <a:gd name="T11" fmla="*/ 18 h 18"/>
                <a:gd name="T12" fmla="*/ 30 w 66"/>
                <a:gd name="T13" fmla="*/ 18 h 18"/>
                <a:gd name="T14" fmla="*/ 36 w 66"/>
                <a:gd name="T15" fmla="*/ 18 h 18"/>
                <a:gd name="T16" fmla="*/ 42 w 66"/>
                <a:gd name="T17" fmla="*/ 18 h 18"/>
                <a:gd name="T18" fmla="*/ 48 w 66"/>
                <a:gd name="T19" fmla="*/ 18 h 18"/>
                <a:gd name="T20" fmla="*/ 54 w 66"/>
                <a:gd name="T21" fmla="*/ 12 h 18"/>
                <a:gd name="T22" fmla="*/ 60 w 66"/>
                <a:gd name="T23" fmla="*/ 12 h 18"/>
                <a:gd name="T24" fmla="*/ 66 w 66"/>
                <a:gd name="T25" fmla="*/ 6 h 18"/>
                <a:gd name="T26" fmla="*/ 66 w 66"/>
                <a:gd name="T27" fmla="*/ 0 h 18"/>
                <a:gd name="T28" fmla="*/ 66 w 66"/>
                <a:gd name="T29" fmla="*/ 0 h 18"/>
                <a:gd name="T30" fmla="*/ 0 w 66"/>
                <a:gd name="T31" fmla="*/ 0 h 1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6"/>
                <a:gd name="T49" fmla="*/ 0 h 18"/>
                <a:gd name="T50" fmla="*/ 66 w 66"/>
                <a:gd name="T51" fmla="*/ 18 h 1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6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18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107"/>
            <p:cNvSpPr>
              <a:spLocks/>
            </p:cNvSpPr>
            <p:nvPr/>
          </p:nvSpPr>
          <p:spPr bwMode="auto">
            <a:xfrm>
              <a:off x="2766" y="1881"/>
              <a:ext cx="72" cy="6"/>
            </a:xfrm>
            <a:custGeom>
              <a:avLst/>
              <a:gdLst>
                <a:gd name="T0" fmla="*/ 0 w 72"/>
                <a:gd name="T1" fmla="*/ 6 h 6"/>
                <a:gd name="T2" fmla="*/ 72 w 72"/>
                <a:gd name="T3" fmla="*/ 0 h 6"/>
                <a:gd name="T4" fmla="*/ 72 w 72"/>
                <a:gd name="T5" fmla="*/ 6 h 6"/>
                <a:gd name="T6" fmla="*/ 0 w 72"/>
                <a:gd name="T7" fmla="*/ 6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"/>
                <a:gd name="T13" fmla="*/ 0 h 6"/>
                <a:gd name="T14" fmla="*/ 72 w 72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" h="6">
                  <a:moveTo>
                    <a:pt x="0" y="6"/>
                  </a:moveTo>
                  <a:lnTo>
                    <a:pt x="72" y="0"/>
                  </a:lnTo>
                  <a:lnTo>
                    <a:pt x="7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108"/>
            <p:cNvSpPr>
              <a:spLocks/>
            </p:cNvSpPr>
            <p:nvPr/>
          </p:nvSpPr>
          <p:spPr bwMode="auto">
            <a:xfrm>
              <a:off x="2880" y="1881"/>
              <a:ext cx="42" cy="6"/>
            </a:xfrm>
            <a:custGeom>
              <a:avLst/>
              <a:gdLst>
                <a:gd name="T0" fmla="*/ 0 w 42"/>
                <a:gd name="T1" fmla="*/ 6 h 6"/>
                <a:gd name="T2" fmla="*/ 42 w 42"/>
                <a:gd name="T3" fmla="*/ 0 h 6"/>
                <a:gd name="T4" fmla="*/ 42 w 42"/>
                <a:gd name="T5" fmla="*/ 6 h 6"/>
                <a:gd name="T6" fmla="*/ 0 w 42"/>
                <a:gd name="T7" fmla="*/ 6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"/>
                <a:gd name="T14" fmla="*/ 42 w 42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">
                  <a:moveTo>
                    <a:pt x="0" y="6"/>
                  </a:moveTo>
                  <a:lnTo>
                    <a:pt x="42" y="0"/>
                  </a:lnTo>
                  <a:lnTo>
                    <a:pt x="4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109"/>
            <p:cNvSpPr>
              <a:spLocks/>
            </p:cNvSpPr>
            <p:nvPr/>
          </p:nvSpPr>
          <p:spPr bwMode="auto">
            <a:xfrm>
              <a:off x="2940" y="1869"/>
              <a:ext cx="960" cy="18"/>
            </a:xfrm>
            <a:custGeom>
              <a:avLst/>
              <a:gdLst>
                <a:gd name="T0" fmla="*/ 6 w 960"/>
                <a:gd name="T1" fmla="*/ 12 h 18"/>
                <a:gd name="T2" fmla="*/ 6 w 960"/>
                <a:gd name="T3" fmla="*/ 12 h 18"/>
                <a:gd name="T4" fmla="*/ 18 w 960"/>
                <a:gd name="T5" fmla="*/ 18 h 18"/>
                <a:gd name="T6" fmla="*/ 24 w 960"/>
                <a:gd name="T7" fmla="*/ 12 h 18"/>
                <a:gd name="T8" fmla="*/ 204 w 960"/>
                <a:gd name="T9" fmla="*/ 12 h 18"/>
                <a:gd name="T10" fmla="*/ 204 w 960"/>
                <a:gd name="T11" fmla="*/ 12 h 18"/>
                <a:gd name="T12" fmla="*/ 210 w 960"/>
                <a:gd name="T13" fmla="*/ 12 h 18"/>
                <a:gd name="T14" fmla="*/ 252 w 960"/>
                <a:gd name="T15" fmla="*/ 12 h 18"/>
                <a:gd name="T16" fmla="*/ 252 w 960"/>
                <a:gd name="T17" fmla="*/ 12 h 18"/>
                <a:gd name="T18" fmla="*/ 300 w 960"/>
                <a:gd name="T19" fmla="*/ 12 h 18"/>
                <a:gd name="T20" fmla="*/ 324 w 960"/>
                <a:gd name="T21" fmla="*/ 12 h 18"/>
                <a:gd name="T22" fmla="*/ 336 w 960"/>
                <a:gd name="T23" fmla="*/ 6 h 18"/>
                <a:gd name="T24" fmla="*/ 348 w 960"/>
                <a:gd name="T25" fmla="*/ 6 h 18"/>
                <a:gd name="T26" fmla="*/ 360 w 960"/>
                <a:gd name="T27" fmla="*/ 6 h 18"/>
                <a:gd name="T28" fmla="*/ 420 w 960"/>
                <a:gd name="T29" fmla="*/ 6 h 18"/>
                <a:gd name="T30" fmla="*/ 462 w 960"/>
                <a:gd name="T31" fmla="*/ 6 h 18"/>
                <a:gd name="T32" fmla="*/ 474 w 960"/>
                <a:gd name="T33" fmla="*/ 12 h 18"/>
                <a:gd name="T34" fmla="*/ 480 w 960"/>
                <a:gd name="T35" fmla="*/ 6 h 18"/>
                <a:gd name="T36" fmla="*/ 480 w 960"/>
                <a:gd name="T37" fmla="*/ 6 h 18"/>
                <a:gd name="T38" fmla="*/ 486 w 960"/>
                <a:gd name="T39" fmla="*/ 6 h 18"/>
                <a:gd name="T40" fmla="*/ 504 w 960"/>
                <a:gd name="T41" fmla="*/ 0 h 18"/>
                <a:gd name="T42" fmla="*/ 594 w 960"/>
                <a:gd name="T43" fmla="*/ 0 h 18"/>
                <a:gd name="T44" fmla="*/ 600 w 960"/>
                <a:gd name="T45" fmla="*/ 6 h 18"/>
                <a:gd name="T46" fmla="*/ 606 w 960"/>
                <a:gd name="T47" fmla="*/ 12 h 18"/>
                <a:gd name="T48" fmla="*/ 606 w 960"/>
                <a:gd name="T49" fmla="*/ 12 h 18"/>
                <a:gd name="T50" fmla="*/ 612 w 960"/>
                <a:gd name="T51" fmla="*/ 12 h 18"/>
                <a:gd name="T52" fmla="*/ 618 w 960"/>
                <a:gd name="T53" fmla="*/ 12 h 18"/>
                <a:gd name="T54" fmla="*/ 660 w 960"/>
                <a:gd name="T55" fmla="*/ 6 h 18"/>
                <a:gd name="T56" fmla="*/ 672 w 960"/>
                <a:gd name="T57" fmla="*/ 6 h 18"/>
                <a:gd name="T58" fmla="*/ 678 w 960"/>
                <a:gd name="T59" fmla="*/ 12 h 18"/>
                <a:gd name="T60" fmla="*/ 684 w 960"/>
                <a:gd name="T61" fmla="*/ 12 h 18"/>
                <a:gd name="T62" fmla="*/ 690 w 960"/>
                <a:gd name="T63" fmla="*/ 12 h 18"/>
                <a:gd name="T64" fmla="*/ 684 w 960"/>
                <a:gd name="T65" fmla="*/ 12 h 18"/>
                <a:gd name="T66" fmla="*/ 684 w 960"/>
                <a:gd name="T67" fmla="*/ 6 h 18"/>
                <a:gd name="T68" fmla="*/ 762 w 960"/>
                <a:gd name="T69" fmla="*/ 6 h 18"/>
                <a:gd name="T70" fmla="*/ 774 w 960"/>
                <a:gd name="T71" fmla="*/ 6 h 18"/>
                <a:gd name="T72" fmla="*/ 780 w 960"/>
                <a:gd name="T73" fmla="*/ 12 h 18"/>
                <a:gd name="T74" fmla="*/ 786 w 960"/>
                <a:gd name="T75" fmla="*/ 12 h 18"/>
                <a:gd name="T76" fmla="*/ 792 w 960"/>
                <a:gd name="T77" fmla="*/ 12 h 18"/>
                <a:gd name="T78" fmla="*/ 798 w 960"/>
                <a:gd name="T79" fmla="*/ 12 h 18"/>
                <a:gd name="T80" fmla="*/ 804 w 960"/>
                <a:gd name="T81" fmla="*/ 6 h 18"/>
                <a:gd name="T82" fmla="*/ 834 w 960"/>
                <a:gd name="T83" fmla="*/ 12 h 18"/>
                <a:gd name="T84" fmla="*/ 858 w 960"/>
                <a:gd name="T85" fmla="*/ 12 h 18"/>
                <a:gd name="T86" fmla="*/ 888 w 960"/>
                <a:gd name="T87" fmla="*/ 12 h 18"/>
                <a:gd name="T88" fmla="*/ 918 w 960"/>
                <a:gd name="T89" fmla="*/ 12 h 18"/>
                <a:gd name="T90" fmla="*/ 942 w 960"/>
                <a:gd name="T91" fmla="*/ 18 h 18"/>
                <a:gd name="T92" fmla="*/ 696 w 960"/>
                <a:gd name="T93" fmla="*/ 18 h 18"/>
                <a:gd name="T94" fmla="*/ 696 w 960"/>
                <a:gd name="T95" fmla="*/ 12 h 18"/>
                <a:gd name="T96" fmla="*/ 696 w 960"/>
                <a:gd name="T97" fmla="*/ 18 h 18"/>
                <a:gd name="T98" fmla="*/ 0 w 960"/>
                <a:gd name="T99" fmla="*/ 18 h 1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60"/>
                <a:gd name="T151" fmla="*/ 0 h 18"/>
                <a:gd name="T152" fmla="*/ 960 w 960"/>
                <a:gd name="T153" fmla="*/ 18 h 1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60" h="18">
                  <a:moveTo>
                    <a:pt x="0" y="18"/>
                  </a:moveTo>
                  <a:lnTo>
                    <a:pt x="6" y="12"/>
                  </a:lnTo>
                  <a:lnTo>
                    <a:pt x="18" y="18"/>
                  </a:lnTo>
                  <a:lnTo>
                    <a:pt x="24" y="12"/>
                  </a:lnTo>
                  <a:lnTo>
                    <a:pt x="204" y="12"/>
                  </a:lnTo>
                  <a:lnTo>
                    <a:pt x="210" y="12"/>
                  </a:lnTo>
                  <a:lnTo>
                    <a:pt x="252" y="12"/>
                  </a:lnTo>
                  <a:lnTo>
                    <a:pt x="258" y="12"/>
                  </a:lnTo>
                  <a:lnTo>
                    <a:pt x="300" y="12"/>
                  </a:lnTo>
                  <a:lnTo>
                    <a:pt x="318" y="12"/>
                  </a:lnTo>
                  <a:lnTo>
                    <a:pt x="324" y="12"/>
                  </a:lnTo>
                  <a:lnTo>
                    <a:pt x="330" y="12"/>
                  </a:lnTo>
                  <a:lnTo>
                    <a:pt x="336" y="6"/>
                  </a:lnTo>
                  <a:lnTo>
                    <a:pt x="342" y="6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60" y="6"/>
                  </a:lnTo>
                  <a:lnTo>
                    <a:pt x="366" y="6"/>
                  </a:lnTo>
                  <a:lnTo>
                    <a:pt x="420" y="6"/>
                  </a:lnTo>
                  <a:lnTo>
                    <a:pt x="450" y="6"/>
                  </a:lnTo>
                  <a:lnTo>
                    <a:pt x="462" y="6"/>
                  </a:lnTo>
                  <a:lnTo>
                    <a:pt x="474" y="12"/>
                  </a:lnTo>
                  <a:lnTo>
                    <a:pt x="480" y="6"/>
                  </a:lnTo>
                  <a:lnTo>
                    <a:pt x="486" y="6"/>
                  </a:lnTo>
                  <a:lnTo>
                    <a:pt x="486" y="12"/>
                  </a:lnTo>
                  <a:lnTo>
                    <a:pt x="504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594" y="6"/>
                  </a:lnTo>
                  <a:lnTo>
                    <a:pt x="600" y="6"/>
                  </a:lnTo>
                  <a:lnTo>
                    <a:pt x="606" y="12"/>
                  </a:lnTo>
                  <a:lnTo>
                    <a:pt x="612" y="12"/>
                  </a:lnTo>
                  <a:lnTo>
                    <a:pt x="618" y="12"/>
                  </a:lnTo>
                  <a:lnTo>
                    <a:pt x="618" y="6"/>
                  </a:lnTo>
                  <a:lnTo>
                    <a:pt x="660" y="6"/>
                  </a:lnTo>
                  <a:lnTo>
                    <a:pt x="666" y="6"/>
                  </a:lnTo>
                  <a:lnTo>
                    <a:pt x="672" y="6"/>
                  </a:lnTo>
                  <a:lnTo>
                    <a:pt x="678" y="6"/>
                  </a:lnTo>
                  <a:lnTo>
                    <a:pt x="678" y="12"/>
                  </a:lnTo>
                  <a:lnTo>
                    <a:pt x="684" y="12"/>
                  </a:lnTo>
                  <a:lnTo>
                    <a:pt x="690" y="12"/>
                  </a:lnTo>
                  <a:lnTo>
                    <a:pt x="684" y="12"/>
                  </a:lnTo>
                  <a:lnTo>
                    <a:pt x="684" y="6"/>
                  </a:lnTo>
                  <a:lnTo>
                    <a:pt x="756" y="12"/>
                  </a:lnTo>
                  <a:lnTo>
                    <a:pt x="762" y="6"/>
                  </a:lnTo>
                  <a:lnTo>
                    <a:pt x="768" y="6"/>
                  </a:lnTo>
                  <a:lnTo>
                    <a:pt x="774" y="6"/>
                  </a:lnTo>
                  <a:lnTo>
                    <a:pt x="774" y="12"/>
                  </a:lnTo>
                  <a:lnTo>
                    <a:pt x="780" y="12"/>
                  </a:lnTo>
                  <a:lnTo>
                    <a:pt x="786" y="12"/>
                  </a:lnTo>
                  <a:lnTo>
                    <a:pt x="792" y="12"/>
                  </a:lnTo>
                  <a:lnTo>
                    <a:pt x="798" y="12"/>
                  </a:lnTo>
                  <a:lnTo>
                    <a:pt x="804" y="6"/>
                  </a:lnTo>
                  <a:lnTo>
                    <a:pt x="816" y="12"/>
                  </a:lnTo>
                  <a:lnTo>
                    <a:pt x="834" y="12"/>
                  </a:lnTo>
                  <a:lnTo>
                    <a:pt x="846" y="12"/>
                  </a:lnTo>
                  <a:lnTo>
                    <a:pt x="858" y="12"/>
                  </a:lnTo>
                  <a:lnTo>
                    <a:pt x="876" y="12"/>
                  </a:lnTo>
                  <a:lnTo>
                    <a:pt x="888" y="12"/>
                  </a:lnTo>
                  <a:lnTo>
                    <a:pt x="900" y="12"/>
                  </a:lnTo>
                  <a:lnTo>
                    <a:pt x="918" y="12"/>
                  </a:lnTo>
                  <a:lnTo>
                    <a:pt x="930" y="12"/>
                  </a:lnTo>
                  <a:lnTo>
                    <a:pt x="942" y="18"/>
                  </a:lnTo>
                  <a:lnTo>
                    <a:pt x="960" y="18"/>
                  </a:lnTo>
                  <a:lnTo>
                    <a:pt x="696" y="18"/>
                  </a:lnTo>
                  <a:lnTo>
                    <a:pt x="696" y="12"/>
                  </a:lnTo>
                  <a:lnTo>
                    <a:pt x="696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110"/>
            <p:cNvSpPr>
              <a:spLocks/>
            </p:cNvSpPr>
            <p:nvPr/>
          </p:nvSpPr>
          <p:spPr bwMode="auto">
            <a:xfrm>
              <a:off x="1740" y="1743"/>
              <a:ext cx="168" cy="114"/>
            </a:xfrm>
            <a:custGeom>
              <a:avLst/>
              <a:gdLst>
                <a:gd name="T0" fmla="*/ 84 w 168"/>
                <a:gd name="T1" fmla="*/ 6 h 114"/>
                <a:gd name="T2" fmla="*/ 84 w 168"/>
                <a:gd name="T3" fmla="*/ 6 h 114"/>
                <a:gd name="T4" fmla="*/ 84 w 168"/>
                <a:gd name="T5" fmla="*/ 12 h 114"/>
                <a:gd name="T6" fmla="*/ 78 w 168"/>
                <a:gd name="T7" fmla="*/ 24 h 114"/>
                <a:gd name="T8" fmla="*/ 78 w 168"/>
                <a:gd name="T9" fmla="*/ 42 h 114"/>
                <a:gd name="T10" fmla="*/ 72 w 168"/>
                <a:gd name="T11" fmla="*/ 54 h 114"/>
                <a:gd name="T12" fmla="*/ 60 w 168"/>
                <a:gd name="T13" fmla="*/ 66 h 114"/>
                <a:gd name="T14" fmla="*/ 54 w 168"/>
                <a:gd name="T15" fmla="*/ 72 h 114"/>
                <a:gd name="T16" fmla="*/ 42 w 168"/>
                <a:gd name="T17" fmla="*/ 72 h 114"/>
                <a:gd name="T18" fmla="*/ 36 w 168"/>
                <a:gd name="T19" fmla="*/ 78 h 114"/>
                <a:gd name="T20" fmla="*/ 30 w 168"/>
                <a:gd name="T21" fmla="*/ 84 h 114"/>
                <a:gd name="T22" fmla="*/ 0 w 168"/>
                <a:gd name="T23" fmla="*/ 108 h 114"/>
                <a:gd name="T24" fmla="*/ 6 w 168"/>
                <a:gd name="T25" fmla="*/ 108 h 114"/>
                <a:gd name="T26" fmla="*/ 18 w 168"/>
                <a:gd name="T27" fmla="*/ 114 h 114"/>
                <a:gd name="T28" fmla="*/ 36 w 168"/>
                <a:gd name="T29" fmla="*/ 108 h 114"/>
                <a:gd name="T30" fmla="*/ 48 w 168"/>
                <a:gd name="T31" fmla="*/ 102 h 114"/>
                <a:gd name="T32" fmla="*/ 66 w 168"/>
                <a:gd name="T33" fmla="*/ 90 h 114"/>
                <a:gd name="T34" fmla="*/ 84 w 168"/>
                <a:gd name="T35" fmla="*/ 84 h 114"/>
                <a:gd name="T36" fmla="*/ 96 w 168"/>
                <a:gd name="T37" fmla="*/ 90 h 114"/>
                <a:gd name="T38" fmla="*/ 114 w 168"/>
                <a:gd name="T39" fmla="*/ 96 h 114"/>
                <a:gd name="T40" fmla="*/ 132 w 168"/>
                <a:gd name="T41" fmla="*/ 96 h 114"/>
                <a:gd name="T42" fmla="*/ 156 w 168"/>
                <a:gd name="T43" fmla="*/ 96 h 114"/>
                <a:gd name="T44" fmla="*/ 162 w 168"/>
                <a:gd name="T45" fmla="*/ 90 h 114"/>
                <a:gd name="T46" fmla="*/ 168 w 168"/>
                <a:gd name="T47" fmla="*/ 78 h 114"/>
                <a:gd name="T48" fmla="*/ 168 w 168"/>
                <a:gd name="T49" fmla="*/ 78 h 114"/>
                <a:gd name="T50" fmla="*/ 168 w 168"/>
                <a:gd name="T51" fmla="*/ 72 h 114"/>
                <a:gd name="T52" fmla="*/ 168 w 168"/>
                <a:gd name="T53" fmla="*/ 72 h 114"/>
                <a:gd name="T54" fmla="*/ 162 w 168"/>
                <a:gd name="T55" fmla="*/ 66 h 114"/>
                <a:gd name="T56" fmla="*/ 150 w 168"/>
                <a:gd name="T57" fmla="*/ 66 h 114"/>
                <a:gd name="T58" fmla="*/ 138 w 168"/>
                <a:gd name="T59" fmla="*/ 66 h 114"/>
                <a:gd name="T60" fmla="*/ 126 w 168"/>
                <a:gd name="T61" fmla="*/ 60 h 114"/>
                <a:gd name="T62" fmla="*/ 114 w 168"/>
                <a:gd name="T63" fmla="*/ 48 h 114"/>
                <a:gd name="T64" fmla="*/ 132 w 168"/>
                <a:gd name="T65" fmla="*/ 0 h 1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8"/>
                <a:gd name="T100" fmla="*/ 0 h 114"/>
                <a:gd name="T101" fmla="*/ 168 w 168"/>
                <a:gd name="T102" fmla="*/ 114 h 1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8" h="114">
                  <a:moveTo>
                    <a:pt x="84" y="0"/>
                  </a:moveTo>
                  <a:lnTo>
                    <a:pt x="84" y="6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78" y="24"/>
                  </a:lnTo>
                  <a:lnTo>
                    <a:pt x="78" y="30"/>
                  </a:lnTo>
                  <a:lnTo>
                    <a:pt x="78" y="42"/>
                  </a:lnTo>
                  <a:lnTo>
                    <a:pt x="72" y="48"/>
                  </a:lnTo>
                  <a:lnTo>
                    <a:pt x="72" y="54"/>
                  </a:lnTo>
                  <a:lnTo>
                    <a:pt x="66" y="60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72"/>
                  </a:lnTo>
                  <a:lnTo>
                    <a:pt x="42" y="78"/>
                  </a:lnTo>
                  <a:lnTo>
                    <a:pt x="36" y="78"/>
                  </a:lnTo>
                  <a:lnTo>
                    <a:pt x="30" y="84"/>
                  </a:lnTo>
                  <a:lnTo>
                    <a:pt x="18" y="78"/>
                  </a:lnTo>
                  <a:lnTo>
                    <a:pt x="0" y="108"/>
                  </a:lnTo>
                  <a:lnTo>
                    <a:pt x="6" y="108"/>
                  </a:lnTo>
                  <a:lnTo>
                    <a:pt x="12" y="108"/>
                  </a:lnTo>
                  <a:lnTo>
                    <a:pt x="18" y="114"/>
                  </a:lnTo>
                  <a:lnTo>
                    <a:pt x="30" y="114"/>
                  </a:lnTo>
                  <a:lnTo>
                    <a:pt x="36" y="108"/>
                  </a:lnTo>
                  <a:lnTo>
                    <a:pt x="42" y="108"/>
                  </a:lnTo>
                  <a:lnTo>
                    <a:pt x="48" y="102"/>
                  </a:lnTo>
                  <a:lnTo>
                    <a:pt x="60" y="96"/>
                  </a:lnTo>
                  <a:lnTo>
                    <a:pt x="66" y="90"/>
                  </a:lnTo>
                  <a:lnTo>
                    <a:pt x="72" y="90"/>
                  </a:lnTo>
                  <a:lnTo>
                    <a:pt x="84" y="84"/>
                  </a:lnTo>
                  <a:lnTo>
                    <a:pt x="90" y="84"/>
                  </a:lnTo>
                  <a:lnTo>
                    <a:pt x="96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26" y="96"/>
                  </a:lnTo>
                  <a:lnTo>
                    <a:pt x="132" y="96"/>
                  </a:lnTo>
                  <a:lnTo>
                    <a:pt x="144" y="96"/>
                  </a:lnTo>
                  <a:lnTo>
                    <a:pt x="156" y="96"/>
                  </a:lnTo>
                  <a:lnTo>
                    <a:pt x="156" y="90"/>
                  </a:lnTo>
                  <a:lnTo>
                    <a:pt x="162" y="90"/>
                  </a:lnTo>
                  <a:lnTo>
                    <a:pt x="162" y="84"/>
                  </a:lnTo>
                  <a:lnTo>
                    <a:pt x="168" y="78"/>
                  </a:lnTo>
                  <a:lnTo>
                    <a:pt x="168" y="72"/>
                  </a:lnTo>
                  <a:lnTo>
                    <a:pt x="168" y="66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0" y="66"/>
                  </a:lnTo>
                  <a:lnTo>
                    <a:pt x="144" y="66"/>
                  </a:lnTo>
                  <a:lnTo>
                    <a:pt x="138" y="66"/>
                  </a:lnTo>
                  <a:lnTo>
                    <a:pt x="132" y="60"/>
                  </a:lnTo>
                  <a:lnTo>
                    <a:pt x="126" y="60"/>
                  </a:lnTo>
                  <a:lnTo>
                    <a:pt x="120" y="54"/>
                  </a:lnTo>
                  <a:lnTo>
                    <a:pt x="114" y="48"/>
                  </a:lnTo>
                  <a:lnTo>
                    <a:pt x="126" y="6"/>
                  </a:lnTo>
                  <a:lnTo>
                    <a:pt x="132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111"/>
            <p:cNvSpPr>
              <a:spLocks/>
            </p:cNvSpPr>
            <p:nvPr/>
          </p:nvSpPr>
          <p:spPr bwMode="auto">
            <a:xfrm>
              <a:off x="2022" y="1743"/>
              <a:ext cx="12" cy="1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12 w 12"/>
                <a:gd name="T5" fmla="*/ 0 h 1"/>
                <a:gd name="T6" fmla="*/ 0 w 12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"/>
                <a:gd name="T14" fmla="*/ 12 w 12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112"/>
            <p:cNvSpPr>
              <a:spLocks/>
            </p:cNvSpPr>
            <p:nvPr/>
          </p:nvSpPr>
          <p:spPr bwMode="auto">
            <a:xfrm>
              <a:off x="2208" y="1743"/>
              <a:ext cx="90" cy="12"/>
            </a:xfrm>
            <a:custGeom>
              <a:avLst/>
              <a:gdLst>
                <a:gd name="T0" fmla="*/ 0 w 90"/>
                <a:gd name="T1" fmla="*/ 0 h 12"/>
                <a:gd name="T2" fmla="*/ 0 w 90"/>
                <a:gd name="T3" fmla="*/ 0 h 12"/>
                <a:gd name="T4" fmla="*/ 6 w 90"/>
                <a:gd name="T5" fmla="*/ 6 h 12"/>
                <a:gd name="T6" fmla="*/ 6 w 90"/>
                <a:gd name="T7" fmla="*/ 6 h 12"/>
                <a:gd name="T8" fmla="*/ 12 w 90"/>
                <a:gd name="T9" fmla="*/ 6 h 12"/>
                <a:gd name="T10" fmla="*/ 24 w 90"/>
                <a:gd name="T11" fmla="*/ 12 h 12"/>
                <a:gd name="T12" fmla="*/ 30 w 90"/>
                <a:gd name="T13" fmla="*/ 12 h 12"/>
                <a:gd name="T14" fmla="*/ 42 w 90"/>
                <a:gd name="T15" fmla="*/ 6 h 12"/>
                <a:gd name="T16" fmla="*/ 54 w 90"/>
                <a:gd name="T17" fmla="*/ 6 h 12"/>
                <a:gd name="T18" fmla="*/ 66 w 90"/>
                <a:gd name="T19" fmla="*/ 6 h 12"/>
                <a:gd name="T20" fmla="*/ 78 w 90"/>
                <a:gd name="T21" fmla="*/ 0 h 12"/>
                <a:gd name="T22" fmla="*/ 90 w 90"/>
                <a:gd name="T23" fmla="*/ 0 h 12"/>
                <a:gd name="T24" fmla="*/ 0 w 90"/>
                <a:gd name="T25" fmla="*/ 0 h 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0"/>
                <a:gd name="T40" fmla="*/ 0 h 12"/>
                <a:gd name="T41" fmla="*/ 90 w 90"/>
                <a:gd name="T42" fmla="*/ 12 h 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0" h="12">
                  <a:moveTo>
                    <a:pt x="0" y="0"/>
                  </a:moveTo>
                  <a:lnTo>
                    <a:pt x="0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6"/>
                  </a:lnTo>
                  <a:lnTo>
                    <a:pt x="66" y="6"/>
                  </a:lnTo>
                  <a:lnTo>
                    <a:pt x="78" y="0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113"/>
            <p:cNvSpPr>
              <a:spLocks/>
            </p:cNvSpPr>
            <p:nvPr/>
          </p:nvSpPr>
          <p:spPr bwMode="auto">
            <a:xfrm>
              <a:off x="2334" y="1743"/>
              <a:ext cx="108" cy="60"/>
            </a:xfrm>
            <a:custGeom>
              <a:avLst/>
              <a:gdLst>
                <a:gd name="T0" fmla="*/ 6 w 108"/>
                <a:gd name="T1" fmla="*/ 0 h 60"/>
                <a:gd name="T2" fmla="*/ 6 w 108"/>
                <a:gd name="T3" fmla="*/ 0 h 60"/>
                <a:gd name="T4" fmla="*/ 6 w 108"/>
                <a:gd name="T5" fmla="*/ 18 h 60"/>
                <a:gd name="T6" fmla="*/ 0 w 108"/>
                <a:gd name="T7" fmla="*/ 30 h 60"/>
                <a:gd name="T8" fmla="*/ 18 w 108"/>
                <a:gd name="T9" fmla="*/ 42 h 60"/>
                <a:gd name="T10" fmla="*/ 18 w 108"/>
                <a:gd name="T11" fmla="*/ 42 h 60"/>
                <a:gd name="T12" fmla="*/ 18 w 108"/>
                <a:gd name="T13" fmla="*/ 42 h 60"/>
                <a:gd name="T14" fmla="*/ 24 w 108"/>
                <a:gd name="T15" fmla="*/ 42 h 60"/>
                <a:gd name="T16" fmla="*/ 24 w 108"/>
                <a:gd name="T17" fmla="*/ 42 h 60"/>
                <a:gd name="T18" fmla="*/ 36 w 108"/>
                <a:gd name="T19" fmla="*/ 54 h 60"/>
                <a:gd name="T20" fmla="*/ 36 w 108"/>
                <a:gd name="T21" fmla="*/ 54 h 60"/>
                <a:gd name="T22" fmla="*/ 42 w 108"/>
                <a:gd name="T23" fmla="*/ 54 h 60"/>
                <a:gd name="T24" fmla="*/ 42 w 108"/>
                <a:gd name="T25" fmla="*/ 54 h 60"/>
                <a:gd name="T26" fmla="*/ 48 w 108"/>
                <a:gd name="T27" fmla="*/ 60 h 60"/>
                <a:gd name="T28" fmla="*/ 48 w 108"/>
                <a:gd name="T29" fmla="*/ 60 h 60"/>
                <a:gd name="T30" fmla="*/ 54 w 108"/>
                <a:gd name="T31" fmla="*/ 60 h 60"/>
                <a:gd name="T32" fmla="*/ 60 w 108"/>
                <a:gd name="T33" fmla="*/ 60 h 60"/>
                <a:gd name="T34" fmla="*/ 60 w 108"/>
                <a:gd name="T35" fmla="*/ 54 h 60"/>
                <a:gd name="T36" fmla="*/ 66 w 108"/>
                <a:gd name="T37" fmla="*/ 54 h 60"/>
                <a:gd name="T38" fmla="*/ 66 w 108"/>
                <a:gd name="T39" fmla="*/ 54 h 60"/>
                <a:gd name="T40" fmla="*/ 72 w 108"/>
                <a:gd name="T41" fmla="*/ 48 h 60"/>
                <a:gd name="T42" fmla="*/ 84 w 108"/>
                <a:gd name="T43" fmla="*/ 36 h 60"/>
                <a:gd name="T44" fmla="*/ 90 w 108"/>
                <a:gd name="T45" fmla="*/ 30 h 60"/>
                <a:gd name="T46" fmla="*/ 96 w 108"/>
                <a:gd name="T47" fmla="*/ 18 h 60"/>
                <a:gd name="T48" fmla="*/ 108 w 108"/>
                <a:gd name="T49" fmla="*/ 12 h 60"/>
                <a:gd name="T50" fmla="*/ 108 w 108"/>
                <a:gd name="T51" fmla="*/ 0 h 60"/>
                <a:gd name="T52" fmla="*/ 72 w 108"/>
                <a:gd name="T53" fmla="*/ 0 h 60"/>
                <a:gd name="T54" fmla="*/ 72 w 108"/>
                <a:gd name="T55" fmla="*/ 0 h 60"/>
                <a:gd name="T56" fmla="*/ 66 w 108"/>
                <a:gd name="T57" fmla="*/ 12 h 60"/>
                <a:gd name="T58" fmla="*/ 60 w 108"/>
                <a:gd name="T59" fmla="*/ 12 h 60"/>
                <a:gd name="T60" fmla="*/ 42 w 108"/>
                <a:gd name="T61" fmla="*/ 18 h 60"/>
                <a:gd name="T62" fmla="*/ 42 w 108"/>
                <a:gd name="T63" fmla="*/ 18 h 60"/>
                <a:gd name="T64" fmla="*/ 42 w 108"/>
                <a:gd name="T65" fmla="*/ 18 h 60"/>
                <a:gd name="T66" fmla="*/ 42 w 108"/>
                <a:gd name="T67" fmla="*/ 18 h 60"/>
                <a:gd name="T68" fmla="*/ 42 w 108"/>
                <a:gd name="T69" fmla="*/ 18 h 60"/>
                <a:gd name="T70" fmla="*/ 42 w 108"/>
                <a:gd name="T71" fmla="*/ 12 h 60"/>
                <a:gd name="T72" fmla="*/ 48 w 108"/>
                <a:gd name="T73" fmla="*/ 6 h 60"/>
                <a:gd name="T74" fmla="*/ 48 w 108"/>
                <a:gd name="T75" fmla="*/ 0 h 60"/>
                <a:gd name="T76" fmla="*/ 48 w 108"/>
                <a:gd name="T77" fmla="*/ 0 h 60"/>
                <a:gd name="T78" fmla="*/ 6 w 108"/>
                <a:gd name="T79" fmla="*/ 0 h 6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8"/>
                <a:gd name="T121" fmla="*/ 0 h 60"/>
                <a:gd name="T122" fmla="*/ 108 w 108"/>
                <a:gd name="T123" fmla="*/ 60 h 6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8" h="60">
                  <a:moveTo>
                    <a:pt x="6" y="0"/>
                  </a:moveTo>
                  <a:lnTo>
                    <a:pt x="6" y="0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6" y="54"/>
                  </a:lnTo>
                  <a:lnTo>
                    <a:pt x="42" y="54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72" y="48"/>
                  </a:lnTo>
                  <a:lnTo>
                    <a:pt x="84" y="36"/>
                  </a:lnTo>
                  <a:lnTo>
                    <a:pt x="90" y="30"/>
                  </a:lnTo>
                  <a:lnTo>
                    <a:pt x="96" y="18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72" y="0"/>
                  </a:lnTo>
                  <a:lnTo>
                    <a:pt x="66" y="12"/>
                  </a:lnTo>
                  <a:lnTo>
                    <a:pt x="60" y="12"/>
                  </a:lnTo>
                  <a:lnTo>
                    <a:pt x="42" y="18"/>
                  </a:lnTo>
                  <a:lnTo>
                    <a:pt x="42" y="12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114"/>
            <p:cNvSpPr>
              <a:spLocks/>
            </p:cNvSpPr>
            <p:nvPr/>
          </p:nvSpPr>
          <p:spPr bwMode="auto">
            <a:xfrm>
              <a:off x="2676" y="1743"/>
              <a:ext cx="48" cy="24"/>
            </a:xfrm>
            <a:custGeom>
              <a:avLst/>
              <a:gdLst>
                <a:gd name="T0" fmla="*/ 0 w 48"/>
                <a:gd name="T1" fmla="*/ 0 h 24"/>
                <a:gd name="T2" fmla="*/ 0 w 48"/>
                <a:gd name="T3" fmla="*/ 6 h 24"/>
                <a:gd name="T4" fmla="*/ 6 w 48"/>
                <a:gd name="T5" fmla="*/ 18 h 24"/>
                <a:gd name="T6" fmla="*/ 18 w 48"/>
                <a:gd name="T7" fmla="*/ 24 h 24"/>
                <a:gd name="T8" fmla="*/ 18 w 48"/>
                <a:gd name="T9" fmla="*/ 24 h 24"/>
                <a:gd name="T10" fmla="*/ 24 w 48"/>
                <a:gd name="T11" fmla="*/ 18 h 24"/>
                <a:gd name="T12" fmla="*/ 24 w 48"/>
                <a:gd name="T13" fmla="*/ 18 h 24"/>
                <a:gd name="T14" fmla="*/ 24 w 48"/>
                <a:gd name="T15" fmla="*/ 18 h 24"/>
                <a:gd name="T16" fmla="*/ 24 w 48"/>
                <a:gd name="T17" fmla="*/ 18 h 24"/>
                <a:gd name="T18" fmla="*/ 30 w 48"/>
                <a:gd name="T19" fmla="*/ 18 h 24"/>
                <a:gd name="T20" fmla="*/ 30 w 48"/>
                <a:gd name="T21" fmla="*/ 18 h 24"/>
                <a:gd name="T22" fmla="*/ 30 w 48"/>
                <a:gd name="T23" fmla="*/ 18 h 24"/>
                <a:gd name="T24" fmla="*/ 42 w 48"/>
                <a:gd name="T25" fmla="*/ 6 h 24"/>
                <a:gd name="T26" fmla="*/ 48 w 48"/>
                <a:gd name="T27" fmla="*/ 0 h 24"/>
                <a:gd name="T28" fmla="*/ 0 w 48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24"/>
                <a:gd name="T47" fmla="*/ 48 w 48"/>
                <a:gd name="T48" fmla="*/ 24 h 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24">
                  <a:moveTo>
                    <a:pt x="0" y="0"/>
                  </a:moveTo>
                  <a:lnTo>
                    <a:pt x="0" y="6"/>
                  </a:lnTo>
                  <a:lnTo>
                    <a:pt x="6" y="18"/>
                  </a:lnTo>
                  <a:lnTo>
                    <a:pt x="18" y="24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42" y="6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115"/>
            <p:cNvSpPr>
              <a:spLocks/>
            </p:cNvSpPr>
            <p:nvPr/>
          </p:nvSpPr>
          <p:spPr bwMode="auto">
            <a:xfrm>
              <a:off x="2826" y="1743"/>
              <a:ext cx="36" cy="12"/>
            </a:xfrm>
            <a:custGeom>
              <a:avLst/>
              <a:gdLst>
                <a:gd name="T0" fmla="*/ 0 w 36"/>
                <a:gd name="T1" fmla="*/ 0 h 12"/>
                <a:gd name="T2" fmla="*/ 0 w 36"/>
                <a:gd name="T3" fmla="*/ 0 h 12"/>
                <a:gd name="T4" fmla="*/ 18 w 36"/>
                <a:gd name="T5" fmla="*/ 12 h 12"/>
                <a:gd name="T6" fmla="*/ 18 w 36"/>
                <a:gd name="T7" fmla="*/ 12 h 12"/>
                <a:gd name="T8" fmla="*/ 24 w 36"/>
                <a:gd name="T9" fmla="*/ 12 h 12"/>
                <a:gd name="T10" fmla="*/ 36 w 36"/>
                <a:gd name="T11" fmla="*/ 0 h 12"/>
                <a:gd name="T12" fmla="*/ 0 w 36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12"/>
                <a:gd name="T23" fmla="*/ 36 w 36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12">
                  <a:moveTo>
                    <a:pt x="0" y="0"/>
                  </a:moveTo>
                  <a:lnTo>
                    <a:pt x="0" y="0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116"/>
            <p:cNvSpPr>
              <a:spLocks/>
            </p:cNvSpPr>
            <p:nvPr/>
          </p:nvSpPr>
          <p:spPr bwMode="auto">
            <a:xfrm>
              <a:off x="2886" y="1743"/>
              <a:ext cx="24" cy="1"/>
            </a:xfrm>
            <a:custGeom>
              <a:avLst/>
              <a:gdLst>
                <a:gd name="T0" fmla="*/ 0 w 24"/>
                <a:gd name="T1" fmla="*/ 0 h 1"/>
                <a:gd name="T2" fmla="*/ 12 w 24"/>
                <a:gd name="T3" fmla="*/ 0 h 1"/>
                <a:gd name="T4" fmla="*/ 24 w 24"/>
                <a:gd name="T5" fmla="*/ 0 h 1"/>
                <a:gd name="T6" fmla="*/ 0 w 24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"/>
                <a:gd name="T14" fmla="*/ 24 w 24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">
                  <a:moveTo>
                    <a:pt x="0" y="0"/>
                  </a:moveTo>
                  <a:lnTo>
                    <a:pt x="12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117"/>
            <p:cNvSpPr>
              <a:spLocks/>
            </p:cNvSpPr>
            <p:nvPr/>
          </p:nvSpPr>
          <p:spPr bwMode="auto">
            <a:xfrm>
              <a:off x="1998" y="1761"/>
              <a:ext cx="90" cy="48"/>
            </a:xfrm>
            <a:custGeom>
              <a:avLst/>
              <a:gdLst>
                <a:gd name="T0" fmla="*/ 12 w 90"/>
                <a:gd name="T1" fmla="*/ 48 h 48"/>
                <a:gd name="T2" fmla="*/ 72 w 90"/>
                <a:gd name="T3" fmla="*/ 36 h 48"/>
                <a:gd name="T4" fmla="*/ 78 w 90"/>
                <a:gd name="T5" fmla="*/ 30 h 48"/>
                <a:gd name="T6" fmla="*/ 84 w 90"/>
                <a:gd name="T7" fmla="*/ 24 h 48"/>
                <a:gd name="T8" fmla="*/ 84 w 90"/>
                <a:gd name="T9" fmla="*/ 18 h 48"/>
                <a:gd name="T10" fmla="*/ 90 w 90"/>
                <a:gd name="T11" fmla="*/ 12 h 48"/>
                <a:gd name="T12" fmla="*/ 90 w 90"/>
                <a:gd name="T13" fmla="*/ 12 h 48"/>
                <a:gd name="T14" fmla="*/ 90 w 90"/>
                <a:gd name="T15" fmla="*/ 6 h 48"/>
                <a:gd name="T16" fmla="*/ 84 w 90"/>
                <a:gd name="T17" fmla="*/ 6 h 48"/>
                <a:gd name="T18" fmla="*/ 84 w 90"/>
                <a:gd name="T19" fmla="*/ 0 h 48"/>
                <a:gd name="T20" fmla="*/ 12 w 90"/>
                <a:gd name="T21" fmla="*/ 6 h 48"/>
                <a:gd name="T22" fmla="*/ 0 w 90"/>
                <a:gd name="T23" fmla="*/ 30 h 48"/>
                <a:gd name="T24" fmla="*/ 0 w 90"/>
                <a:gd name="T25" fmla="*/ 30 h 48"/>
                <a:gd name="T26" fmla="*/ 0 w 90"/>
                <a:gd name="T27" fmla="*/ 30 h 48"/>
                <a:gd name="T28" fmla="*/ 0 w 90"/>
                <a:gd name="T29" fmla="*/ 36 h 48"/>
                <a:gd name="T30" fmla="*/ 0 w 90"/>
                <a:gd name="T31" fmla="*/ 36 h 48"/>
                <a:gd name="T32" fmla="*/ 12 w 90"/>
                <a:gd name="T33" fmla="*/ 48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"/>
                <a:gd name="T52" fmla="*/ 0 h 48"/>
                <a:gd name="T53" fmla="*/ 90 w 9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" h="48">
                  <a:moveTo>
                    <a:pt x="12" y="48"/>
                  </a:moveTo>
                  <a:lnTo>
                    <a:pt x="72" y="36"/>
                  </a:lnTo>
                  <a:lnTo>
                    <a:pt x="78" y="30"/>
                  </a:lnTo>
                  <a:lnTo>
                    <a:pt x="84" y="24"/>
                  </a:lnTo>
                  <a:lnTo>
                    <a:pt x="84" y="18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84" y="6"/>
                  </a:lnTo>
                  <a:lnTo>
                    <a:pt x="84" y="0"/>
                  </a:lnTo>
                  <a:lnTo>
                    <a:pt x="12" y="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118"/>
            <p:cNvSpPr>
              <a:spLocks/>
            </p:cNvSpPr>
            <p:nvPr/>
          </p:nvSpPr>
          <p:spPr bwMode="auto">
            <a:xfrm>
              <a:off x="2376" y="1887"/>
              <a:ext cx="1596" cy="12"/>
            </a:xfrm>
            <a:custGeom>
              <a:avLst/>
              <a:gdLst>
                <a:gd name="T0" fmla="*/ 318 w 1596"/>
                <a:gd name="T1" fmla="*/ 0 h 12"/>
                <a:gd name="T2" fmla="*/ 318 w 1596"/>
                <a:gd name="T3" fmla="*/ 0 h 12"/>
                <a:gd name="T4" fmla="*/ 462 w 1596"/>
                <a:gd name="T5" fmla="*/ 0 h 12"/>
                <a:gd name="T6" fmla="*/ 504 w 1596"/>
                <a:gd name="T7" fmla="*/ 0 h 12"/>
                <a:gd name="T8" fmla="*/ 564 w 1596"/>
                <a:gd name="T9" fmla="*/ 0 h 12"/>
                <a:gd name="T10" fmla="*/ 1260 w 1596"/>
                <a:gd name="T11" fmla="*/ 0 h 12"/>
                <a:gd name="T12" fmla="*/ 1260 w 1596"/>
                <a:gd name="T13" fmla="*/ 0 h 12"/>
                <a:gd name="T14" fmla="*/ 1524 w 1596"/>
                <a:gd name="T15" fmla="*/ 0 h 12"/>
                <a:gd name="T16" fmla="*/ 1566 w 1596"/>
                <a:gd name="T17" fmla="*/ 0 h 12"/>
                <a:gd name="T18" fmla="*/ 1596 w 1596"/>
                <a:gd name="T19" fmla="*/ 12 h 12"/>
                <a:gd name="T20" fmla="*/ 1404 w 1596"/>
                <a:gd name="T21" fmla="*/ 12 h 12"/>
                <a:gd name="T22" fmla="*/ 1398 w 1596"/>
                <a:gd name="T23" fmla="*/ 12 h 12"/>
                <a:gd name="T24" fmla="*/ 1374 w 1596"/>
                <a:gd name="T25" fmla="*/ 12 h 12"/>
                <a:gd name="T26" fmla="*/ 1362 w 1596"/>
                <a:gd name="T27" fmla="*/ 12 h 12"/>
                <a:gd name="T28" fmla="*/ 1326 w 1596"/>
                <a:gd name="T29" fmla="*/ 12 h 12"/>
                <a:gd name="T30" fmla="*/ 1314 w 1596"/>
                <a:gd name="T31" fmla="*/ 12 h 12"/>
                <a:gd name="T32" fmla="*/ 1254 w 1596"/>
                <a:gd name="T33" fmla="*/ 12 h 12"/>
                <a:gd name="T34" fmla="*/ 1248 w 1596"/>
                <a:gd name="T35" fmla="*/ 6 h 12"/>
                <a:gd name="T36" fmla="*/ 1242 w 1596"/>
                <a:gd name="T37" fmla="*/ 6 h 12"/>
                <a:gd name="T38" fmla="*/ 1236 w 1596"/>
                <a:gd name="T39" fmla="*/ 12 h 12"/>
                <a:gd name="T40" fmla="*/ 1218 w 1596"/>
                <a:gd name="T41" fmla="*/ 6 h 12"/>
                <a:gd name="T42" fmla="*/ 1212 w 1596"/>
                <a:gd name="T43" fmla="*/ 6 h 12"/>
                <a:gd name="T44" fmla="*/ 1200 w 1596"/>
                <a:gd name="T45" fmla="*/ 12 h 12"/>
                <a:gd name="T46" fmla="*/ 1170 w 1596"/>
                <a:gd name="T47" fmla="*/ 6 h 12"/>
                <a:gd name="T48" fmla="*/ 1170 w 1596"/>
                <a:gd name="T49" fmla="*/ 12 h 12"/>
                <a:gd name="T50" fmla="*/ 1158 w 1596"/>
                <a:gd name="T51" fmla="*/ 12 h 12"/>
                <a:gd name="T52" fmla="*/ 1140 w 1596"/>
                <a:gd name="T53" fmla="*/ 12 h 12"/>
                <a:gd name="T54" fmla="*/ 1134 w 1596"/>
                <a:gd name="T55" fmla="*/ 12 h 12"/>
                <a:gd name="T56" fmla="*/ 1134 w 1596"/>
                <a:gd name="T57" fmla="*/ 6 h 12"/>
                <a:gd name="T58" fmla="*/ 1128 w 1596"/>
                <a:gd name="T59" fmla="*/ 6 h 12"/>
                <a:gd name="T60" fmla="*/ 1122 w 1596"/>
                <a:gd name="T61" fmla="*/ 6 h 12"/>
                <a:gd name="T62" fmla="*/ 1116 w 1596"/>
                <a:gd name="T63" fmla="*/ 0 h 12"/>
                <a:gd name="T64" fmla="*/ 1116 w 1596"/>
                <a:gd name="T65" fmla="*/ 6 h 12"/>
                <a:gd name="T66" fmla="*/ 1116 w 1596"/>
                <a:gd name="T67" fmla="*/ 12 h 12"/>
                <a:gd name="T68" fmla="*/ 1104 w 1596"/>
                <a:gd name="T69" fmla="*/ 12 h 12"/>
                <a:gd name="T70" fmla="*/ 1080 w 1596"/>
                <a:gd name="T71" fmla="*/ 6 h 12"/>
                <a:gd name="T72" fmla="*/ 1080 w 1596"/>
                <a:gd name="T73" fmla="*/ 12 h 12"/>
                <a:gd name="T74" fmla="*/ 1062 w 1596"/>
                <a:gd name="T75" fmla="*/ 6 h 12"/>
                <a:gd name="T76" fmla="*/ 1056 w 1596"/>
                <a:gd name="T77" fmla="*/ 6 h 12"/>
                <a:gd name="T78" fmla="*/ 1056 w 1596"/>
                <a:gd name="T79" fmla="*/ 12 h 12"/>
                <a:gd name="T80" fmla="*/ 1044 w 1596"/>
                <a:gd name="T81" fmla="*/ 6 h 12"/>
                <a:gd name="T82" fmla="*/ 1032 w 1596"/>
                <a:gd name="T83" fmla="*/ 6 h 12"/>
                <a:gd name="T84" fmla="*/ 1020 w 1596"/>
                <a:gd name="T85" fmla="*/ 12 h 12"/>
                <a:gd name="T86" fmla="*/ 1020 w 1596"/>
                <a:gd name="T87" fmla="*/ 6 h 12"/>
                <a:gd name="T88" fmla="*/ 1014 w 1596"/>
                <a:gd name="T89" fmla="*/ 6 h 12"/>
                <a:gd name="T90" fmla="*/ 1008 w 1596"/>
                <a:gd name="T91" fmla="*/ 12 h 12"/>
                <a:gd name="T92" fmla="*/ 930 w 1596"/>
                <a:gd name="T93" fmla="*/ 12 h 12"/>
                <a:gd name="T94" fmla="*/ 924 w 1596"/>
                <a:gd name="T95" fmla="*/ 12 h 12"/>
                <a:gd name="T96" fmla="*/ 924 w 1596"/>
                <a:gd name="T97" fmla="*/ 12 h 12"/>
                <a:gd name="T98" fmla="*/ 918 w 1596"/>
                <a:gd name="T99" fmla="*/ 6 h 12"/>
                <a:gd name="T100" fmla="*/ 822 w 1596"/>
                <a:gd name="T101" fmla="*/ 12 h 12"/>
                <a:gd name="T102" fmla="*/ 816 w 1596"/>
                <a:gd name="T103" fmla="*/ 12 h 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96"/>
                <a:gd name="T157" fmla="*/ 0 h 12"/>
                <a:gd name="T158" fmla="*/ 1596 w 1596"/>
                <a:gd name="T159" fmla="*/ 12 h 1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96" h="12">
                  <a:moveTo>
                    <a:pt x="0" y="12"/>
                  </a:moveTo>
                  <a:lnTo>
                    <a:pt x="300" y="0"/>
                  </a:lnTo>
                  <a:lnTo>
                    <a:pt x="318" y="0"/>
                  </a:lnTo>
                  <a:lnTo>
                    <a:pt x="390" y="0"/>
                  </a:lnTo>
                  <a:lnTo>
                    <a:pt x="462" y="0"/>
                  </a:lnTo>
                  <a:lnTo>
                    <a:pt x="468" y="0"/>
                  </a:lnTo>
                  <a:lnTo>
                    <a:pt x="504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64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60" y="0"/>
                  </a:lnTo>
                  <a:lnTo>
                    <a:pt x="1524" y="0"/>
                  </a:lnTo>
                  <a:lnTo>
                    <a:pt x="1536" y="0"/>
                  </a:lnTo>
                  <a:lnTo>
                    <a:pt x="1554" y="0"/>
                  </a:lnTo>
                  <a:lnTo>
                    <a:pt x="1566" y="0"/>
                  </a:lnTo>
                  <a:lnTo>
                    <a:pt x="1578" y="6"/>
                  </a:lnTo>
                  <a:lnTo>
                    <a:pt x="1596" y="6"/>
                  </a:lnTo>
                  <a:lnTo>
                    <a:pt x="1596" y="12"/>
                  </a:lnTo>
                  <a:lnTo>
                    <a:pt x="1590" y="12"/>
                  </a:lnTo>
                  <a:lnTo>
                    <a:pt x="1410" y="12"/>
                  </a:lnTo>
                  <a:lnTo>
                    <a:pt x="1404" y="12"/>
                  </a:lnTo>
                  <a:lnTo>
                    <a:pt x="1398" y="12"/>
                  </a:lnTo>
                  <a:lnTo>
                    <a:pt x="1380" y="12"/>
                  </a:lnTo>
                  <a:lnTo>
                    <a:pt x="1374" y="12"/>
                  </a:lnTo>
                  <a:lnTo>
                    <a:pt x="1368" y="12"/>
                  </a:lnTo>
                  <a:lnTo>
                    <a:pt x="1362" y="12"/>
                  </a:lnTo>
                  <a:lnTo>
                    <a:pt x="1332" y="12"/>
                  </a:lnTo>
                  <a:lnTo>
                    <a:pt x="1326" y="12"/>
                  </a:lnTo>
                  <a:lnTo>
                    <a:pt x="1320" y="12"/>
                  </a:lnTo>
                  <a:lnTo>
                    <a:pt x="1314" y="12"/>
                  </a:lnTo>
                  <a:lnTo>
                    <a:pt x="1302" y="12"/>
                  </a:lnTo>
                  <a:lnTo>
                    <a:pt x="1254" y="12"/>
                  </a:lnTo>
                  <a:lnTo>
                    <a:pt x="1248" y="6"/>
                  </a:lnTo>
                  <a:lnTo>
                    <a:pt x="1242" y="6"/>
                  </a:lnTo>
                  <a:lnTo>
                    <a:pt x="1236" y="6"/>
                  </a:lnTo>
                  <a:lnTo>
                    <a:pt x="1236" y="12"/>
                  </a:lnTo>
                  <a:lnTo>
                    <a:pt x="1224" y="12"/>
                  </a:lnTo>
                  <a:lnTo>
                    <a:pt x="1218" y="12"/>
                  </a:lnTo>
                  <a:lnTo>
                    <a:pt x="1218" y="6"/>
                  </a:lnTo>
                  <a:lnTo>
                    <a:pt x="1212" y="6"/>
                  </a:lnTo>
                  <a:lnTo>
                    <a:pt x="1206" y="6"/>
                  </a:lnTo>
                  <a:lnTo>
                    <a:pt x="1206" y="12"/>
                  </a:lnTo>
                  <a:lnTo>
                    <a:pt x="1200" y="12"/>
                  </a:lnTo>
                  <a:lnTo>
                    <a:pt x="1170" y="6"/>
                  </a:lnTo>
                  <a:lnTo>
                    <a:pt x="1170" y="12"/>
                  </a:lnTo>
                  <a:lnTo>
                    <a:pt x="1164" y="12"/>
                  </a:lnTo>
                  <a:lnTo>
                    <a:pt x="1158" y="12"/>
                  </a:lnTo>
                  <a:lnTo>
                    <a:pt x="1152" y="12"/>
                  </a:lnTo>
                  <a:lnTo>
                    <a:pt x="1140" y="12"/>
                  </a:lnTo>
                  <a:lnTo>
                    <a:pt x="1134" y="12"/>
                  </a:lnTo>
                  <a:lnTo>
                    <a:pt x="1134" y="6"/>
                  </a:lnTo>
                  <a:lnTo>
                    <a:pt x="1128" y="6"/>
                  </a:lnTo>
                  <a:lnTo>
                    <a:pt x="1122" y="6"/>
                  </a:lnTo>
                  <a:lnTo>
                    <a:pt x="1122" y="0"/>
                  </a:lnTo>
                  <a:lnTo>
                    <a:pt x="1116" y="0"/>
                  </a:lnTo>
                  <a:lnTo>
                    <a:pt x="1116" y="6"/>
                  </a:lnTo>
                  <a:lnTo>
                    <a:pt x="1116" y="12"/>
                  </a:lnTo>
                  <a:lnTo>
                    <a:pt x="1110" y="12"/>
                  </a:lnTo>
                  <a:lnTo>
                    <a:pt x="1104" y="12"/>
                  </a:lnTo>
                  <a:lnTo>
                    <a:pt x="1098" y="12"/>
                  </a:lnTo>
                  <a:lnTo>
                    <a:pt x="1080" y="6"/>
                  </a:lnTo>
                  <a:lnTo>
                    <a:pt x="1080" y="12"/>
                  </a:lnTo>
                  <a:lnTo>
                    <a:pt x="1062" y="12"/>
                  </a:lnTo>
                  <a:lnTo>
                    <a:pt x="1062" y="6"/>
                  </a:lnTo>
                  <a:lnTo>
                    <a:pt x="1056" y="6"/>
                  </a:lnTo>
                  <a:lnTo>
                    <a:pt x="1056" y="12"/>
                  </a:lnTo>
                  <a:lnTo>
                    <a:pt x="1044" y="12"/>
                  </a:lnTo>
                  <a:lnTo>
                    <a:pt x="1044" y="6"/>
                  </a:lnTo>
                  <a:lnTo>
                    <a:pt x="1038" y="6"/>
                  </a:lnTo>
                  <a:lnTo>
                    <a:pt x="1032" y="6"/>
                  </a:lnTo>
                  <a:lnTo>
                    <a:pt x="1026" y="6"/>
                  </a:lnTo>
                  <a:lnTo>
                    <a:pt x="1020" y="12"/>
                  </a:lnTo>
                  <a:lnTo>
                    <a:pt x="1020" y="6"/>
                  </a:lnTo>
                  <a:lnTo>
                    <a:pt x="1014" y="6"/>
                  </a:lnTo>
                  <a:lnTo>
                    <a:pt x="1008" y="6"/>
                  </a:lnTo>
                  <a:lnTo>
                    <a:pt x="1008" y="12"/>
                  </a:lnTo>
                  <a:lnTo>
                    <a:pt x="930" y="12"/>
                  </a:lnTo>
                  <a:lnTo>
                    <a:pt x="924" y="12"/>
                  </a:lnTo>
                  <a:lnTo>
                    <a:pt x="924" y="6"/>
                  </a:lnTo>
                  <a:lnTo>
                    <a:pt x="918" y="6"/>
                  </a:lnTo>
                  <a:lnTo>
                    <a:pt x="906" y="12"/>
                  </a:lnTo>
                  <a:lnTo>
                    <a:pt x="822" y="12"/>
                  </a:lnTo>
                  <a:lnTo>
                    <a:pt x="816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119"/>
            <p:cNvSpPr>
              <a:spLocks/>
            </p:cNvSpPr>
            <p:nvPr/>
          </p:nvSpPr>
          <p:spPr bwMode="auto">
            <a:xfrm>
              <a:off x="2748" y="1983"/>
              <a:ext cx="120" cy="126"/>
            </a:xfrm>
            <a:custGeom>
              <a:avLst/>
              <a:gdLst>
                <a:gd name="T0" fmla="*/ 18 w 120"/>
                <a:gd name="T1" fmla="*/ 126 h 126"/>
                <a:gd name="T2" fmla="*/ 24 w 120"/>
                <a:gd name="T3" fmla="*/ 120 h 126"/>
                <a:gd name="T4" fmla="*/ 36 w 120"/>
                <a:gd name="T5" fmla="*/ 102 h 126"/>
                <a:gd name="T6" fmla="*/ 48 w 120"/>
                <a:gd name="T7" fmla="*/ 90 h 126"/>
                <a:gd name="T8" fmla="*/ 60 w 120"/>
                <a:gd name="T9" fmla="*/ 72 h 126"/>
                <a:gd name="T10" fmla="*/ 72 w 120"/>
                <a:gd name="T11" fmla="*/ 54 h 126"/>
                <a:gd name="T12" fmla="*/ 78 w 120"/>
                <a:gd name="T13" fmla="*/ 48 h 126"/>
                <a:gd name="T14" fmla="*/ 78 w 120"/>
                <a:gd name="T15" fmla="*/ 42 h 126"/>
                <a:gd name="T16" fmla="*/ 78 w 120"/>
                <a:gd name="T17" fmla="*/ 36 h 126"/>
                <a:gd name="T18" fmla="*/ 72 w 120"/>
                <a:gd name="T19" fmla="*/ 30 h 126"/>
                <a:gd name="T20" fmla="*/ 66 w 120"/>
                <a:gd name="T21" fmla="*/ 36 h 126"/>
                <a:gd name="T22" fmla="*/ 60 w 120"/>
                <a:gd name="T23" fmla="*/ 36 h 126"/>
                <a:gd name="T24" fmla="*/ 54 w 120"/>
                <a:gd name="T25" fmla="*/ 42 h 126"/>
                <a:gd name="T26" fmla="*/ 48 w 120"/>
                <a:gd name="T27" fmla="*/ 48 h 126"/>
                <a:gd name="T28" fmla="*/ 42 w 120"/>
                <a:gd name="T29" fmla="*/ 54 h 126"/>
                <a:gd name="T30" fmla="*/ 36 w 120"/>
                <a:gd name="T31" fmla="*/ 60 h 126"/>
                <a:gd name="T32" fmla="*/ 30 w 120"/>
                <a:gd name="T33" fmla="*/ 66 h 126"/>
                <a:gd name="T34" fmla="*/ 24 w 120"/>
                <a:gd name="T35" fmla="*/ 72 h 126"/>
                <a:gd name="T36" fmla="*/ 24 w 120"/>
                <a:gd name="T37" fmla="*/ 72 h 126"/>
                <a:gd name="T38" fmla="*/ 18 w 120"/>
                <a:gd name="T39" fmla="*/ 78 h 126"/>
                <a:gd name="T40" fmla="*/ 18 w 120"/>
                <a:gd name="T41" fmla="*/ 78 h 126"/>
                <a:gd name="T42" fmla="*/ 12 w 120"/>
                <a:gd name="T43" fmla="*/ 78 h 126"/>
                <a:gd name="T44" fmla="*/ 6 w 120"/>
                <a:gd name="T45" fmla="*/ 78 h 126"/>
                <a:gd name="T46" fmla="*/ 6 w 120"/>
                <a:gd name="T47" fmla="*/ 78 h 126"/>
                <a:gd name="T48" fmla="*/ 0 w 120"/>
                <a:gd name="T49" fmla="*/ 72 h 126"/>
                <a:gd name="T50" fmla="*/ 0 w 120"/>
                <a:gd name="T51" fmla="*/ 72 h 126"/>
                <a:gd name="T52" fmla="*/ 0 w 120"/>
                <a:gd name="T53" fmla="*/ 60 h 126"/>
                <a:gd name="T54" fmla="*/ 6 w 120"/>
                <a:gd name="T55" fmla="*/ 54 h 126"/>
                <a:gd name="T56" fmla="*/ 12 w 120"/>
                <a:gd name="T57" fmla="*/ 48 h 126"/>
                <a:gd name="T58" fmla="*/ 18 w 120"/>
                <a:gd name="T59" fmla="*/ 42 h 126"/>
                <a:gd name="T60" fmla="*/ 24 w 120"/>
                <a:gd name="T61" fmla="*/ 36 h 126"/>
                <a:gd name="T62" fmla="*/ 30 w 120"/>
                <a:gd name="T63" fmla="*/ 30 h 126"/>
                <a:gd name="T64" fmla="*/ 36 w 120"/>
                <a:gd name="T65" fmla="*/ 24 h 126"/>
                <a:gd name="T66" fmla="*/ 48 w 120"/>
                <a:gd name="T67" fmla="*/ 18 h 126"/>
                <a:gd name="T68" fmla="*/ 54 w 120"/>
                <a:gd name="T69" fmla="*/ 12 h 126"/>
                <a:gd name="T70" fmla="*/ 60 w 120"/>
                <a:gd name="T71" fmla="*/ 12 h 126"/>
                <a:gd name="T72" fmla="*/ 66 w 120"/>
                <a:gd name="T73" fmla="*/ 6 h 126"/>
                <a:gd name="T74" fmla="*/ 72 w 120"/>
                <a:gd name="T75" fmla="*/ 6 h 126"/>
                <a:gd name="T76" fmla="*/ 84 w 120"/>
                <a:gd name="T77" fmla="*/ 0 h 126"/>
                <a:gd name="T78" fmla="*/ 90 w 120"/>
                <a:gd name="T79" fmla="*/ 0 h 126"/>
                <a:gd name="T80" fmla="*/ 96 w 120"/>
                <a:gd name="T81" fmla="*/ 0 h 126"/>
                <a:gd name="T82" fmla="*/ 102 w 120"/>
                <a:gd name="T83" fmla="*/ 6 h 126"/>
                <a:gd name="T84" fmla="*/ 114 w 120"/>
                <a:gd name="T85" fmla="*/ 18 h 126"/>
                <a:gd name="T86" fmla="*/ 114 w 120"/>
                <a:gd name="T87" fmla="*/ 18 h 126"/>
                <a:gd name="T88" fmla="*/ 114 w 120"/>
                <a:gd name="T89" fmla="*/ 24 h 126"/>
                <a:gd name="T90" fmla="*/ 114 w 120"/>
                <a:gd name="T91" fmla="*/ 24 h 126"/>
                <a:gd name="T92" fmla="*/ 120 w 120"/>
                <a:gd name="T93" fmla="*/ 30 h 126"/>
                <a:gd name="T94" fmla="*/ 114 w 120"/>
                <a:gd name="T95" fmla="*/ 42 h 126"/>
                <a:gd name="T96" fmla="*/ 108 w 120"/>
                <a:gd name="T97" fmla="*/ 48 h 126"/>
                <a:gd name="T98" fmla="*/ 108 w 120"/>
                <a:gd name="T99" fmla="*/ 60 h 126"/>
                <a:gd name="T100" fmla="*/ 96 w 120"/>
                <a:gd name="T101" fmla="*/ 72 h 126"/>
                <a:gd name="T102" fmla="*/ 90 w 120"/>
                <a:gd name="T103" fmla="*/ 78 h 126"/>
                <a:gd name="T104" fmla="*/ 84 w 120"/>
                <a:gd name="T105" fmla="*/ 90 h 126"/>
                <a:gd name="T106" fmla="*/ 78 w 120"/>
                <a:gd name="T107" fmla="*/ 96 h 126"/>
                <a:gd name="T108" fmla="*/ 72 w 120"/>
                <a:gd name="T109" fmla="*/ 102 h 126"/>
                <a:gd name="T110" fmla="*/ 66 w 120"/>
                <a:gd name="T111" fmla="*/ 102 h 126"/>
                <a:gd name="T112" fmla="*/ 66 w 120"/>
                <a:gd name="T113" fmla="*/ 108 h 126"/>
                <a:gd name="T114" fmla="*/ 66 w 120"/>
                <a:gd name="T115" fmla="*/ 108 h 126"/>
                <a:gd name="T116" fmla="*/ 60 w 120"/>
                <a:gd name="T117" fmla="*/ 108 h 126"/>
                <a:gd name="T118" fmla="*/ 48 w 120"/>
                <a:gd name="T119" fmla="*/ 126 h 126"/>
                <a:gd name="T120" fmla="*/ 18 w 120"/>
                <a:gd name="T121" fmla="*/ 126 h 1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0"/>
                <a:gd name="T184" fmla="*/ 0 h 126"/>
                <a:gd name="T185" fmla="*/ 120 w 120"/>
                <a:gd name="T186" fmla="*/ 126 h 12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0" h="126">
                  <a:moveTo>
                    <a:pt x="18" y="126"/>
                  </a:moveTo>
                  <a:lnTo>
                    <a:pt x="24" y="120"/>
                  </a:lnTo>
                  <a:lnTo>
                    <a:pt x="36" y="102"/>
                  </a:lnTo>
                  <a:lnTo>
                    <a:pt x="48" y="90"/>
                  </a:lnTo>
                  <a:lnTo>
                    <a:pt x="60" y="72"/>
                  </a:lnTo>
                  <a:lnTo>
                    <a:pt x="72" y="54"/>
                  </a:lnTo>
                  <a:lnTo>
                    <a:pt x="78" y="48"/>
                  </a:lnTo>
                  <a:lnTo>
                    <a:pt x="78" y="42"/>
                  </a:lnTo>
                  <a:lnTo>
                    <a:pt x="78" y="36"/>
                  </a:lnTo>
                  <a:lnTo>
                    <a:pt x="72" y="30"/>
                  </a:lnTo>
                  <a:lnTo>
                    <a:pt x="66" y="36"/>
                  </a:lnTo>
                  <a:lnTo>
                    <a:pt x="60" y="36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6" y="60"/>
                  </a:lnTo>
                  <a:lnTo>
                    <a:pt x="30" y="66"/>
                  </a:lnTo>
                  <a:lnTo>
                    <a:pt x="24" y="72"/>
                  </a:lnTo>
                  <a:lnTo>
                    <a:pt x="18" y="78"/>
                  </a:lnTo>
                  <a:lnTo>
                    <a:pt x="12" y="78"/>
                  </a:lnTo>
                  <a:lnTo>
                    <a:pt x="6" y="78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6" y="54"/>
                  </a:lnTo>
                  <a:lnTo>
                    <a:pt x="12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24"/>
                  </a:lnTo>
                  <a:lnTo>
                    <a:pt x="48" y="18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102" y="6"/>
                  </a:lnTo>
                  <a:lnTo>
                    <a:pt x="114" y="18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14" y="42"/>
                  </a:lnTo>
                  <a:lnTo>
                    <a:pt x="108" y="48"/>
                  </a:lnTo>
                  <a:lnTo>
                    <a:pt x="108" y="60"/>
                  </a:lnTo>
                  <a:lnTo>
                    <a:pt x="96" y="72"/>
                  </a:lnTo>
                  <a:lnTo>
                    <a:pt x="90" y="78"/>
                  </a:lnTo>
                  <a:lnTo>
                    <a:pt x="84" y="90"/>
                  </a:lnTo>
                  <a:lnTo>
                    <a:pt x="78" y="96"/>
                  </a:lnTo>
                  <a:lnTo>
                    <a:pt x="72" y="102"/>
                  </a:lnTo>
                  <a:lnTo>
                    <a:pt x="66" y="102"/>
                  </a:lnTo>
                  <a:lnTo>
                    <a:pt x="66" y="108"/>
                  </a:lnTo>
                  <a:lnTo>
                    <a:pt x="60" y="108"/>
                  </a:lnTo>
                  <a:lnTo>
                    <a:pt x="48" y="126"/>
                  </a:lnTo>
                  <a:lnTo>
                    <a:pt x="18" y="1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120"/>
            <p:cNvSpPr>
              <a:spLocks/>
            </p:cNvSpPr>
            <p:nvPr/>
          </p:nvSpPr>
          <p:spPr bwMode="auto">
            <a:xfrm>
              <a:off x="2868" y="2067"/>
              <a:ext cx="108" cy="42"/>
            </a:xfrm>
            <a:custGeom>
              <a:avLst/>
              <a:gdLst>
                <a:gd name="T0" fmla="*/ 0 w 108"/>
                <a:gd name="T1" fmla="*/ 42 h 42"/>
                <a:gd name="T2" fmla="*/ 6 w 108"/>
                <a:gd name="T3" fmla="*/ 42 h 42"/>
                <a:gd name="T4" fmla="*/ 12 w 108"/>
                <a:gd name="T5" fmla="*/ 30 h 42"/>
                <a:gd name="T6" fmla="*/ 18 w 108"/>
                <a:gd name="T7" fmla="*/ 24 h 42"/>
                <a:gd name="T8" fmla="*/ 30 w 108"/>
                <a:gd name="T9" fmla="*/ 18 h 42"/>
                <a:gd name="T10" fmla="*/ 36 w 108"/>
                <a:gd name="T11" fmla="*/ 12 h 42"/>
                <a:gd name="T12" fmla="*/ 48 w 108"/>
                <a:gd name="T13" fmla="*/ 6 h 42"/>
                <a:gd name="T14" fmla="*/ 60 w 108"/>
                <a:gd name="T15" fmla="*/ 0 h 42"/>
                <a:gd name="T16" fmla="*/ 66 w 108"/>
                <a:gd name="T17" fmla="*/ 0 h 42"/>
                <a:gd name="T18" fmla="*/ 78 w 108"/>
                <a:gd name="T19" fmla="*/ 6 h 42"/>
                <a:gd name="T20" fmla="*/ 78 w 108"/>
                <a:gd name="T21" fmla="*/ 6 h 42"/>
                <a:gd name="T22" fmla="*/ 78 w 108"/>
                <a:gd name="T23" fmla="*/ 6 h 42"/>
                <a:gd name="T24" fmla="*/ 78 w 108"/>
                <a:gd name="T25" fmla="*/ 12 h 42"/>
                <a:gd name="T26" fmla="*/ 78 w 108"/>
                <a:gd name="T27" fmla="*/ 12 h 42"/>
                <a:gd name="T28" fmla="*/ 84 w 108"/>
                <a:gd name="T29" fmla="*/ 12 h 42"/>
                <a:gd name="T30" fmla="*/ 90 w 108"/>
                <a:gd name="T31" fmla="*/ 12 h 42"/>
                <a:gd name="T32" fmla="*/ 90 w 108"/>
                <a:gd name="T33" fmla="*/ 12 h 42"/>
                <a:gd name="T34" fmla="*/ 96 w 108"/>
                <a:gd name="T35" fmla="*/ 12 h 42"/>
                <a:gd name="T36" fmla="*/ 96 w 108"/>
                <a:gd name="T37" fmla="*/ 18 h 42"/>
                <a:gd name="T38" fmla="*/ 102 w 108"/>
                <a:gd name="T39" fmla="*/ 18 h 42"/>
                <a:gd name="T40" fmla="*/ 102 w 108"/>
                <a:gd name="T41" fmla="*/ 18 h 42"/>
                <a:gd name="T42" fmla="*/ 108 w 108"/>
                <a:gd name="T43" fmla="*/ 18 h 42"/>
                <a:gd name="T44" fmla="*/ 108 w 108"/>
                <a:gd name="T45" fmla="*/ 30 h 42"/>
                <a:gd name="T46" fmla="*/ 108 w 108"/>
                <a:gd name="T47" fmla="*/ 42 h 42"/>
                <a:gd name="T48" fmla="*/ 108 w 108"/>
                <a:gd name="T49" fmla="*/ 42 h 42"/>
                <a:gd name="T50" fmla="*/ 48 w 108"/>
                <a:gd name="T51" fmla="*/ 42 h 42"/>
                <a:gd name="T52" fmla="*/ 60 w 108"/>
                <a:gd name="T53" fmla="*/ 30 h 42"/>
                <a:gd name="T54" fmla="*/ 54 w 108"/>
                <a:gd name="T55" fmla="*/ 36 h 42"/>
                <a:gd name="T56" fmla="*/ 48 w 108"/>
                <a:gd name="T57" fmla="*/ 36 h 42"/>
                <a:gd name="T58" fmla="*/ 48 w 108"/>
                <a:gd name="T59" fmla="*/ 36 h 42"/>
                <a:gd name="T60" fmla="*/ 42 w 108"/>
                <a:gd name="T61" fmla="*/ 36 h 42"/>
                <a:gd name="T62" fmla="*/ 42 w 108"/>
                <a:gd name="T63" fmla="*/ 42 h 42"/>
                <a:gd name="T64" fmla="*/ 42 w 108"/>
                <a:gd name="T65" fmla="*/ 42 h 42"/>
                <a:gd name="T66" fmla="*/ 0 w 108"/>
                <a:gd name="T67" fmla="*/ 42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"/>
                <a:gd name="T103" fmla="*/ 0 h 42"/>
                <a:gd name="T104" fmla="*/ 108 w 108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" h="42">
                  <a:moveTo>
                    <a:pt x="0" y="42"/>
                  </a:moveTo>
                  <a:lnTo>
                    <a:pt x="6" y="42"/>
                  </a:lnTo>
                  <a:lnTo>
                    <a:pt x="12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3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8" y="6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08" y="30"/>
                  </a:lnTo>
                  <a:lnTo>
                    <a:pt x="108" y="42"/>
                  </a:lnTo>
                  <a:lnTo>
                    <a:pt x="48" y="42"/>
                  </a:lnTo>
                  <a:lnTo>
                    <a:pt x="60" y="30"/>
                  </a:lnTo>
                  <a:lnTo>
                    <a:pt x="54" y="36"/>
                  </a:lnTo>
                  <a:lnTo>
                    <a:pt x="48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121"/>
            <p:cNvSpPr>
              <a:spLocks/>
            </p:cNvSpPr>
            <p:nvPr/>
          </p:nvSpPr>
          <p:spPr bwMode="auto">
            <a:xfrm>
              <a:off x="2208" y="1899"/>
              <a:ext cx="1074" cy="42"/>
            </a:xfrm>
            <a:custGeom>
              <a:avLst/>
              <a:gdLst>
                <a:gd name="T0" fmla="*/ 18 w 1074"/>
                <a:gd name="T1" fmla="*/ 6 h 42"/>
                <a:gd name="T2" fmla="*/ 12 w 1074"/>
                <a:gd name="T3" fmla="*/ 12 h 42"/>
                <a:gd name="T4" fmla="*/ 0 w 1074"/>
                <a:gd name="T5" fmla="*/ 24 h 42"/>
                <a:gd name="T6" fmla="*/ 36 w 1074"/>
                <a:gd name="T7" fmla="*/ 42 h 42"/>
                <a:gd name="T8" fmla="*/ 78 w 1074"/>
                <a:gd name="T9" fmla="*/ 36 h 42"/>
                <a:gd name="T10" fmla="*/ 120 w 1074"/>
                <a:gd name="T11" fmla="*/ 36 h 42"/>
                <a:gd name="T12" fmla="*/ 168 w 1074"/>
                <a:gd name="T13" fmla="*/ 30 h 42"/>
                <a:gd name="T14" fmla="*/ 210 w 1074"/>
                <a:gd name="T15" fmla="*/ 30 h 42"/>
                <a:gd name="T16" fmla="*/ 258 w 1074"/>
                <a:gd name="T17" fmla="*/ 30 h 42"/>
                <a:gd name="T18" fmla="*/ 300 w 1074"/>
                <a:gd name="T19" fmla="*/ 24 h 42"/>
                <a:gd name="T20" fmla="*/ 348 w 1074"/>
                <a:gd name="T21" fmla="*/ 24 h 42"/>
                <a:gd name="T22" fmla="*/ 390 w 1074"/>
                <a:gd name="T23" fmla="*/ 24 h 42"/>
                <a:gd name="T24" fmla="*/ 438 w 1074"/>
                <a:gd name="T25" fmla="*/ 18 h 42"/>
                <a:gd name="T26" fmla="*/ 480 w 1074"/>
                <a:gd name="T27" fmla="*/ 18 h 42"/>
                <a:gd name="T28" fmla="*/ 522 w 1074"/>
                <a:gd name="T29" fmla="*/ 18 h 42"/>
                <a:gd name="T30" fmla="*/ 558 w 1074"/>
                <a:gd name="T31" fmla="*/ 18 h 42"/>
                <a:gd name="T32" fmla="*/ 594 w 1074"/>
                <a:gd name="T33" fmla="*/ 18 h 42"/>
                <a:gd name="T34" fmla="*/ 606 w 1074"/>
                <a:gd name="T35" fmla="*/ 12 h 42"/>
                <a:gd name="T36" fmla="*/ 612 w 1074"/>
                <a:gd name="T37" fmla="*/ 12 h 42"/>
                <a:gd name="T38" fmla="*/ 612 w 1074"/>
                <a:gd name="T39" fmla="*/ 12 h 42"/>
                <a:gd name="T40" fmla="*/ 618 w 1074"/>
                <a:gd name="T41" fmla="*/ 12 h 42"/>
                <a:gd name="T42" fmla="*/ 720 w 1074"/>
                <a:gd name="T43" fmla="*/ 12 h 42"/>
                <a:gd name="T44" fmla="*/ 750 w 1074"/>
                <a:gd name="T45" fmla="*/ 12 h 42"/>
                <a:gd name="T46" fmla="*/ 756 w 1074"/>
                <a:gd name="T47" fmla="*/ 12 h 42"/>
                <a:gd name="T48" fmla="*/ 768 w 1074"/>
                <a:gd name="T49" fmla="*/ 12 h 42"/>
                <a:gd name="T50" fmla="*/ 774 w 1074"/>
                <a:gd name="T51" fmla="*/ 12 h 42"/>
                <a:gd name="T52" fmla="*/ 780 w 1074"/>
                <a:gd name="T53" fmla="*/ 12 h 42"/>
                <a:gd name="T54" fmla="*/ 840 w 1074"/>
                <a:gd name="T55" fmla="*/ 12 h 42"/>
                <a:gd name="T56" fmla="*/ 858 w 1074"/>
                <a:gd name="T57" fmla="*/ 6 h 42"/>
                <a:gd name="T58" fmla="*/ 858 w 1074"/>
                <a:gd name="T59" fmla="*/ 6 h 42"/>
                <a:gd name="T60" fmla="*/ 858 w 1074"/>
                <a:gd name="T61" fmla="*/ 6 h 42"/>
                <a:gd name="T62" fmla="*/ 858 w 1074"/>
                <a:gd name="T63" fmla="*/ 12 h 42"/>
                <a:gd name="T64" fmla="*/ 864 w 1074"/>
                <a:gd name="T65" fmla="*/ 6 h 42"/>
                <a:gd name="T66" fmla="*/ 870 w 1074"/>
                <a:gd name="T67" fmla="*/ 6 h 42"/>
                <a:gd name="T68" fmla="*/ 900 w 1074"/>
                <a:gd name="T69" fmla="*/ 12 h 42"/>
                <a:gd name="T70" fmla="*/ 912 w 1074"/>
                <a:gd name="T71" fmla="*/ 6 h 42"/>
                <a:gd name="T72" fmla="*/ 918 w 1074"/>
                <a:gd name="T73" fmla="*/ 6 h 42"/>
                <a:gd name="T74" fmla="*/ 924 w 1074"/>
                <a:gd name="T75" fmla="*/ 0 h 42"/>
                <a:gd name="T76" fmla="*/ 924 w 1074"/>
                <a:gd name="T77" fmla="*/ 6 h 42"/>
                <a:gd name="T78" fmla="*/ 924 w 1074"/>
                <a:gd name="T79" fmla="*/ 6 h 42"/>
                <a:gd name="T80" fmla="*/ 936 w 1074"/>
                <a:gd name="T81" fmla="*/ 0 h 42"/>
                <a:gd name="T82" fmla="*/ 942 w 1074"/>
                <a:gd name="T83" fmla="*/ 6 h 42"/>
                <a:gd name="T84" fmla="*/ 942 w 1074"/>
                <a:gd name="T85" fmla="*/ 6 h 42"/>
                <a:gd name="T86" fmla="*/ 966 w 1074"/>
                <a:gd name="T87" fmla="*/ 6 h 42"/>
                <a:gd name="T88" fmla="*/ 1062 w 1074"/>
                <a:gd name="T89" fmla="*/ 6 h 42"/>
                <a:gd name="T90" fmla="*/ 1074 w 1074"/>
                <a:gd name="T91" fmla="*/ 0 h 42"/>
                <a:gd name="T92" fmla="*/ 984 w 1074"/>
                <a:gd name="T93" fmla="*/ 0 h 42"/>
                <a:gd name="T94" fmla="*/ 984 w 1074"/>
                <a:gd name="T95" fmla="*/ 6 h 42"/>
                <a:gd name="T96" fmla="*/ 978 w 1074"/>
                <a:gd name="T97" fmla="*/ 6 h 42"/>
                <a:gd name="T98" fmla="*/ 984 w 1074"/>
                <a:gd name="T99" fmla="*/ 0 h 4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74"/>
                <a:gd name="T151" fmla="*/ 0 h 42"/>
                <a:gd name="T152" fmla="*/ 1074 w 1074"/>
                <a:gd name="T153" fmla="*/ 42 h 4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74" h="42">
                  <a:moveTo>
                    <a:pt x="168" y="0"/>
                  </a:moveTo>
                  <a:lnTo>
                    <a:pt x="24" y="6"/>
                  </a:lnTo>
                  <a:lnTo>
                    <a:pt x="18" y="6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8" y="42"/>
                  </a:lnTo>
                  <a:lnTo>
                    <a:pt x="36" y="42"/>
                  </a:lnTo>
                  <a:lnTo>
                    <a:pt x="48" y="42"/>
                  </a:lnTo>
                  <a:lnTo>
                    <a:pt x="66" y="42"/>
                  </a:lnTo>
                  <a:lnTo>
                    <a:pt x="78" y="36"/>
                  </a:lnTo>
                  <a:lnTo>
                    <a:pt x="96" y="36"/>
                  </a:lnTo>
                  <a:lnTo>
                    <a:pt x="108" y="36"/>
                  </a:lnTo>
                  <a:lnTo>
                    <a:pt x="120" y="36"/>
                  </a:lnTo>
                  <a:lnTo>
                    <a:pt x="138" y="36"/>
                  </a:lnTo>
                  <a:lnTo>
                    <a:pt x="150" y="36"/>
                  </a:lnTo>
                  <a:lnTo>
                    <a:pt x="168" y="30"/>
                  </a:lnTo>
                  <a:lnTo>
                    <a:pt x="180" y="30"/>
                  </a:lnTo>
                  <a:lnTo>
                    <a:pt x="198" y="30"/>
                  </a:lnTo>
                  <a:lnTo>
                    <a:pt x="210" y="30"/>
                  </a:lnTo>
                  <a:lnTo>
                    <a:pt x="228" y="30"/>
                  </a:lnTo>
                  <a:lnTo>
                    <a:pt x="240" y="30"/>
                  </a:lnTo>
                  <a:lnTo>
                    <a:pt x="258" y="30"/>
                  </a:lnTo>
                  <a:lnTo>
                    <a:pt x="270" y="24"/>
                  </a:lnTo>
                  <a:lnTo>
                    <a:pt x="288" y="24"/>
                  </a:lnTo>
                  <a:lnTo>
                    <a:pt x="300" y="24"/>
                  </a:lnTo>
                  <a:lnTo>
                    <a:pt x="318" y="24"/>
                  </a:lnTo>
                  <a:lnTo>
                    <a:pt x="330" y="24"/>
                  </a:lnTo>
                  <a:lnTo>
                    <a:pt x="348" y="24"/>
                  </a:lnTo>
                  <a:lnTo>
                    <a:pt x="360" y="24"/>
                  </a:lnTo>
                  <a:lnTo>
                    <a:pt x="378" y="24"/>
                  </a:lnTo>
                  <a:lnTo>
                    <a:pt x="390" y="24"/>
                  </a:lnTo>
                  <a:lnTo>
                    <a:pt x="408" y="18"/>
                  </a:lnTo>
                  <a:lnTo>
                    <a:pt x="420" y="18"/>
                  </a:lnTo>
                  <a:lnTo>
                    <a:pt x="438" y="18"/>
                  </a:lnTo>
                  <a:lnTo>
                    <a:pt x="450" y="18"/>
                  </a:lnTo>
                  <a:lnTo>
                    <a:pt x="468" y="18"/>
                  </a:lnTo>
                  <a:lnTo>
                    <a:pt x="480" y="18"/>
                  </a:lnTo>
                  <a:lnTo>
                    <a:pt x="498" y="18"/>
                  </a:lnTo>
                  <a:lnTo>
                    <a:pt x="510" y="18"/>
                  </a:lnTo>
                  <a:lnTo>
                    <a:pt x="522" y="18"/>
                  </a:lnTo>
                  <a:lnTo>
                    <a:pt x="534" y="18"/>
                  </a:lnTo>
                  <a:lnTo>
                    <a:pt x="546" y="18"/>
                  </a:lnTo>
                  <a:lnTo>
                    <a:pt x="558" y="18"/>
                  </a:lnTo>
                  <a:lnTo>
                    <a:pt x="570" y="18"/>
                  </a:lnTo>
                  <a:lnTo>
                    <a:pt x="582" y="18"/>
                  </a:lnTo>
                  <a:lnTo>
                    <a:pt x="594" y="18"/>
                  </a:lnTo>
                  <a:lnTo>
                    <a:pt x="606" y="12"/>
                  </a:lnTo>
                  <a:lnTo>
                    <a:pt x="612" y="12"/>
                  </a:lnTo>
                  <a:lnTo>
                    <a:pt x="618" y="12"/>
                  </a:lnTo>
                  <a:lnTo>
                    <a:pt x="618" y="18"/>
                  </a:lnTo>
                  <a:lnTo>
                    <a:pt x="648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56" y="12"/>
                  </a:lnTo>
                  <a:lnTo>
                    <a:pt x="762" y="12"/>
                  </a:lnTo>
                  <a:lnTo>
                    <a:pt x="768" y="12"/>
                  </a:lnTo>
                  <a:lnTo>
                    <a:pt x="774" y="12"/>
                  </a:lnTo>
                  <a:lnTo>
                    <a:pt x="780" y="12"/>
                  </a:lnTo>
                  <a:lnTo>
                    <a:pt x="840" y="12"/>
                  </a:lnTo>
                  <a:lnTo>
                    <a:pt x="846" y="6"/>
                  </a:lnTo>
                  <a:lnTo>
                    <a:pt x="858" y="0"/>
                  </a:lnTo>
                  <a:lnTo>
                    <a:pt x="858" y="6"/>
                  </a:lnTo>
                  <a:lnTo>
                    <a:pt x="858" y="12"/>
                  </a:lnTo>
                  <a:lnTo>
                    <a:pt x="864" y="12"/>
                  </a:lnTo>
                  <a:lnTo>
                    <a:pt x="864" y="6"/>
                  </a:lnTo>
                  <a:lnTo>
                    <a:pt x="870" y="6"/>
                  </a:lnTo>
                  <a:lnTo>
                    <a:pt x="876" y="6"/>
                  </a:lnTo>
                  <a:lnTo>
                    <a:pt x="888" y="12"/>
                  </a:lnTo>
                  <a:lnTo>
                    <a:pt x="900" y="12"/>
                  </a:lnTo>
                  <a:lnTo>
                    <a:pt x="912" y="6"/>
                  </a:lnTo>
                  <a:lnTo>
                    <a:pt x="918" y="6"/>
                  </a:lnTo>
                  <a:lnTo>
                    <a:pt x="924" y="0"/>
                  </a:lnTo>
                  <a:lnTo>
                    <a:pt x="924" y="6"/>
                  </a:lnTo>
                  <a:lnTo>
                    <a:pt x="930" y="6"/>
                  </a:lnTo>
                  <a:lnTo>
                    <a:pt x="930" y="0"/>
                  </a:lnTo>
                  <a:lnTo>
                    <a:pt x="936" y="0"/>
                  </a:lnTo>
                  <a:lnTo>
                    <a:pt x="942" y="6"/>
                  </a:lnTo>
                  <a:lnTo>
                    <a:pt x="942" y="0"/>
                  </a:lnTo>
                  <a:lnTo>
                    <a:pt x="960" y="0"/>
                  </a:lnTo>
                  <a:lnTo>
                    <a:pt x="966" y="6"/>
                  </a:lnTo>
                  <a:lnTo>
                    <a:pt x="1056" y="6"/>
                  </a:lnTo>
                  <a:lnTo>
                    <a:pt x="1062" y="6"/>
                  </a:lnTo>
                  <a:lnTo>
                    <a:pt x="1068" y="6"/>
                  </a:lnTo>
                  <a:lnTo>
                    <a:pt x="1074" y="0"/>
                  </a:lnTo>
                  <a:lnTo>
                    <a:pt x="990" y="0"/>
                  </a:lnTo>
                  <a:lnTo>
                    <a:pt x="984" y="0"/>
                  </a:lnTo>
                  <a:lnTo>
                    <a:pt x="984" y="6"/>
                  </a:lnTo>
                  <a:lnTo>
                    <a:pt x="978" y="6"/>
                  </a:lnTo>
                  <a:lnTo>
                    <a:pt x="984" y="0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122"/>
            <p:cNvSpPr>
              <a:spLocks/>
            </p:cNvSpPr>
            <p:nvPr/>
          </p:nvSpPr>
          <p:spPr bwMode="auto">
            <a:xfrm>
              <a:off x="3306" y="1899"/>
              <a:ext cx="78" cy="6"/>
            </a:xfrm>
            <a:custGeom>
              <a:avLst/>
              <a:gdLst>
                <a:gd name="T0" fmla="*/ 0 w 78"/>
                <a:gd name="T1" fmla="*/ 0 h 6"/>
                <a:gd name="T2" fmla="*/ 6 w 78"/>
                <a:gd name="T3" fmla="*/ 6 h 6"/>
                <a:gd name="T4" fmla="*/ 54 w 78"/>
                <a:gd name="T5" fmla="*/ 6 h 6"/>
                <a:gd name="T6" fmla="*/ 78 w 78"/>
                <a:gd name="T7" fmla="*/ 6 h 6"/>
                <a:gd name="T8" fmla="*/ 78 w 78"/>
                <a:gd name="T9" fmla="*/ 0 h 6"/>
                <a:gd name="T10" fmla="*/ 78 w 78"/>
                <a:gd name="T11" fmla="*/ 0 h 6"/>
                <a:gd name="T12" fmla="*/ 78 w 78"/>
                <a:gd name="T13" fmla="*/ 0 h 6"/>
                <a:gd name="T14" fmla="*/ 0 w 78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"/>
                <a:gd name="T25" fmla="*/ 0 h 6"/>
                <a:gd name="T26" fmla="*/ 78 w 78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" h="6">
                  <a:moveTo>
                    <a:pt x="0" y="0"/>
                  </a:moveTo>
                  <a:lnTo>
                    <a:pt x="6" y="6"/>
                  </a:lnTo>
                  <a:lnTo>
                    <a:pt x="54" y="6"/>
                  </a:lnTo>
                  <a:lnTo>
                    <a:pt x="78" y="6"/>
                  </a:lnTo>
                  <a:lnTo>
                    <a:pt x="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123"/>
            <p:cNvSpPr>
              <a:spLocks noChangeArrowheads="1"/>
            </p:cNvSpPr>
            <p:nvPr/>
          </p:nvSpPr>
          <p:spPr bwMode="auto">
            <a:xfrm>
              <a:off x="3396" y="1899"/>
              <a:ext cx="1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124"/>
            <p:cNvSpPr>
              <a:spLocks noChangeArrowheads="1"/>
            </p:cNvSpPr>
            <p:nvPr/>
          </p:nvSpPr>
          <p:spPr bwMode="auto">
            <a:xfrm>
              <a:off x="3486" y="1899"/>
              <a:ext cx="6" cy="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125"/>
            <p:cNvSpPr>
              <a:spLocks/>
            </p:cNvSpPr>
            <p:nvPr/>
          </p:nvSpPr>
          <p:spPr bwMode="auto">
            <a:xfrm>
              <a:off x="3516" y="1899"/>
              <a:ext cx="12" cy="6"/>
            </a:xfrm>
            <a:custGeom>
              <a:avLst/>
              <a:gdLst>
                <a:gd name="T0" fmla="*/ 0 w 12"/>
                <a:gd name="T1" fmla="*/ 0 h 6"/>
                <a:gd name="T2" fmla="*/ 0 w 12"/>
                <a:gd name="T3" fmla="*/ 0 h 6"/>
                <a:gd name="T4" fmla="*/ 0 w 12"/>
                <a:gd name="T5" fmla="*/ 6 h 6"/>
                <a:gd name="T6" fmla="*/ 12 w 12"/>
                <a:gd name="T7" fmla="*/ 0 h 6"/>
                <a:gd name="T8" fmla="*/ 0 w 1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6"/>
                <a:gd name="T17" fmla="*/ 12 w 1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126"/>
            <p:cNvSpPr>
              <a:spLocks/>
            </p:cNvSpPr>
            <p:nvPr/>
          </p:nvSpPr>
          <p:spPr bwMode="auto">
            <a:xfrm>
              <a:off x="3600" y="1899"/>
              <a:ext cx="12" cy="6"/>
            </a:xfrm>
            <a:custGeom>
              <a:avLst/>
              <a:gdLst>
                <a:gd name="T0" fmla="*/ 0 w 12"/>
                <a:gd name="T1" fmla="*/ 0 h 6"/>
                <a:gd name="T2" fmla="*/ 0 w 12"/>
                <a:gd name="T3" fmla="*/ 0 h 6"/>
                <a:gd name="T4" fmla="*/ 0 w 12"/>
                <a:gd name="T5" fmla="*/ 6 h 6"/>
                <a:gd name="T6" fmla="*/ 6 w 12"/>
                <a:gd name="T7" fmla="*/ 0 h 6"/>
                <a:gd name="T8" fmla="*/ 12 w 12"/>
                <a:gd name="T9" fmla="*/ 0 h 6"/>
                <a:gd name="T10" fmla="*/ 12 w 12"/>
                <a:gd name="T11" fmla="*/ 0 h 6"/>
                <a:gd name="T12" fmla="*/ 0 w 12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6"/>
                <a:gd name="T23" fmla="*/ 12 w 12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127"/>
            <p:cNvSpPr>
              <a:spLocks/>
            </p:cNvSpPr>
            <p:nvPr/>
          </p:nvSpPr>
          <p:spPr bwMode="auto">
            <a:xfrm>
              <a:off x="3630" y="1899"/>
              <a:ext cx="48" cy="6"/>
            </a:xfrm>
            <a:custGeom>
              <a:avLst/>
              <a:gdLst>
                <a:gd name="T0" fmla="*/ 0 w 48"/>
                <a:gd name="T1" fmla="*/ 0 h 6"/>
                <a:gd name="T2" fmla="*/ 0 w 48"/>
                <a:gd name="T3" fmla="*/ 0 h 6"/>
                <a:gd name="T4" fmla="*/ 6 w 48"/>
                <a:gd name="T5" fmla="*/ 0 h 6"/>
                <a:gd name="T6" fmla="*/ 6 w 48"/>
                <a:gd name="T7" fmla="*/ 0 h 6"/>
                <a:gd name="T8" fmla="*/ 12 w 48"/>
                <a:gd name="T9" fmla="*/ 0 h 6"/>
                <a:gd name="T10" fmla="*/ 12 w 48"/>
                <a:gd name="T11" fmla="*/ 0 h 6"/>
                <a:gd name="T12" fmla="*/ 18 w 48"/>
                <a:gd name="T13" fmla="*/ 0 h 6"/>
                <a:gd name="T14" fmla="*/ 18 w 48"/>
                <a:gd name="T15" fmla="*/ 6 h 6"/>
                <a:gd name="T16" fmla="*/ 24 w 48"/>
                <a:gd name="T17" fmla="*/ 6 h 6"/>
                <a:gd name="T18" fmla="*/ 36 w 48"/>
                <a:gd name="T19" fmla="*/ 0 h 6"/>
                <a:gd name="T20" fmla="*/ 48 w 48"/>
                <a:gd name="T21" fmla="*/ 6 h 6"/>
                <a:gd name="T22" fmla="*/ 48 w 48"/>
                <a:gd name="T23" fmla="*/ 0 h 6"/>
                <a:gd name="T24" fmla="*/ 48 w 48"/>
                <a:gd name="T25" fmla="*/ 0 h 6"/>
                <a:gd name="T26" fmla="*/ 48 w 48"/>
                <a:gd name="T27" fmla="*/ 0 h 6"/>
                <a:gd name="T28" fmla="*/ 0 w 48"/>
                <a:gd name="T29" fmla="*/ 0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6"/>
                <a:gd name="T47" fmla="*/ 48 w 48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128"/>
            <p:cNvSpPr>
              <a:spLocks/>
            </p:cNvSpPr>
            <p:nvPr/>
          </p:nvSpPr>
          <p:spPr bwMode="auto">
            <a:xfrm>
              <a:off x="3696" y="1899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0 w 6"/>
                <a:gd name="T7" fmla="*/ 6 h 6"/>
                <a:gd name="T8" fmla="*/ 0 w 6"/>
                <a:gd name="T9" fmla="*/ 6 h 6"/>
                <a:gd name="T10" fmla="*/ 6 w 6"/>
                <a:gd name="T11" fmla="*/ 0 h 6"/>
                <a:gd name="T12" fmla="*/ 6 w 6"/>
                <a:gd name="T13" fmla="*/ 0 h 6"/>
                <a:gd name="T14" fmla="*/ 0 w 6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6"/>
                <a:gd name="T26" fmla="*/ 6 w 6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129"/>
            <p:cNvSpPr>
              <a:spLocks/>
            </p:cNvSpPr>
            <p:nvPr/>
          </p:nvSpPr>
          <p:spPr bwMode="auto">
            <a:xfrm>
              <a:off x="3708" y="1899"/>
              <a:ext cx="30" cy="6"/>
            </a:xfrm>
            <a:custGeom>
              <a:avLst/>
              <a:gdLst>
                <a:gd name="T0" fmla="*/ 0 w 30"/>
                <a:gd name="T1" fmla="*/ 0 h 6"/>
                <a:gd name="T2" fmla="*/ 18 w 30"/>
                <a:gd name="T3" fmla="*/ 6 h 6"/>
                <a:gd name="T4" fmla="*/ 18 w 30"/>
                <a:gd name="T5" fmla="*/ 6 h 6"/>
                <a:gd name="T6" fmla="*/ 24 w 30"/>
                <a:gd name="T7" fmla="*/ 6 h 6"/>
                <a:gd name="T8" fmla="*/ 24 w 30"/>
                <a:gd name="T9" fmla="*/ 6 h 6"/>
                <a:gd name="T10" fmla="*/ 30 w 30"/>
                <a:gd name="T11" fmla="*/ 6 h 6"/>
                <a:gd name="T12" fmla="*/ 30 w 30"/>
                <a:gd name="T13" fmla="*/ 6 h 6"/>
                <a:gd name="T14" fmla="*/ 30 w 30"/>
                <a:gd name="T15" fmla="*/ 6 h 6"/>
                <a:gd name="T16" fmla="*/ 30 w 30"/>
                <a:gd name="T17" fmla="*/ 6 h 6"/>
                <a:gd name="T18" fmla="*/ 30 w 30"/>
                <a:gd name="T19" fmla="*/ 0 h 6"/>
                <a:gd name="T20" fmla="*/ 0 w 30"/>
                <a:gd name="T21" fmla="*/ 0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6"/>
                <a:gd name="T35" fmla="*/ 30 w 30"/>
                <a:gd name="T36" fmla="*/ 6 h 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6">
                  <a:moveTo>
                    <a:pt x="0" y="0"/>
                  </a:move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130"/>
            <p:cNvSpPr>
              <a:spLocks/>
            </p:cNvSpPr>
            <p:nvPr/>
          </p:nvSpPr>
          <p:spPr bwMode="auto">
            <a:xfrm>
              <a:off x="3756" y="1899"/>
              <a:ext cx="18" cy="6"/>
            </a:xfrm>
            <a:custGeom>
              <a:avLst/>
              <a:gdLst>
                <a:gd name="T0" fmla="*/ 0 w 18"/>
                <a:gd name="T1" fmla="*/ 0 h 6"/>
                <a:gd name="T2" fmla="*/ 0 w 18"/>
                <a:gd name="T3" fmla="*/ 6 h 6"/>
                <a:gd name="T4" fmla="*/ 0 w 18"/>
                <a:gd name="T5" fmla="*/ 6 h 6"/>
                <a:gd name="T6" fmla="*/ 0 w 18"/>
                <a:gd name="T7" fmla="*/ 6 h 6"/>
                <a:gd name="T8" fmla="*/ 0 w 18"/>
                <a:gd name="T9" fmla="*/ 6 h 6"/>
                <a:gd name="T10" fmla="*/ 6 w 18"/>
                <a:gd name="T11" fmla="*/ 6 h 6"/>
                <a:gd name="T12" fmla="*/ 6 w 18"/>
                <a:gd name="T13" fmla="*/ 6 h 6"/>
                <a:gd name="T14" fmla="*/ 6 w 18"/>
                <a:gd name="T15" fmla="*/ 6 h 6"/>
                <a:gd name="T16" fmla="*/ 12 w 18"/>
                <a:gd name="T17" fmla="*/ 6 h 6"/>
                <a:gd name="T18" fmla="*/ 12 w 18"/>
                <a:gd name="T19" fmla="*/ 6 h 6"/>
                <a:gd name="T20" fmla="*/ 12 w 18"/>
                <a:gd name="T21" fmla="*/ 6 h 6"/>
                <a:gd name="T22" fmla="*/ 12 w 18"/>
                <a:gd name="T23" fmla="*/ 6 h 6"/>
                <a:gd name="T24" fmla="*/ 12 w 18"/>
                <a:gd name="T25" fmla="*/ 6 h 6"/>
                <a:gd name="T26" fmla="*/ 12 w 18"/>
                <a:gd name="T27" fmla="*/ 6 h 6"/>
                <a:gd name="T28" fmla="*/ 18 w 18"/>
                <a:gd name="T29" fmla="*/ 6 h 6"/>
                <a:gd name="T30" fmla="*/ 18 w 18"/>
                <a:gd name="T31" fmla="*/ 0 h 6"/>
                <a:gd name="T32" fmla="*/ 18 w 18"/>
                <a:gd name="T33" fmla="*/ 0 h 6"/>
                <a:gd name="T34" fmla="*/ 0 w 18"/>
                <a:gd name="T35" fmla="*/ 0 h 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8"/>
                <a:gd name="T55" fmla="*/ 0 h 6"/>
                <a:gd name="T56" fmla="*/ 18 w 18"/>
                <a:gd name="T57" fmla="*/ 6 h 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8" h="6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131"/>
            <p:cNvSpPr>
              <a:spLocks/>
            </p:cNvSpPr>
            <p:nvPr/>
          </p:nvSpPr>
          <p:spPr bwMode="auto">
            <a:xfrm>
              <a:off x="3786" y="1899"/>
              <a:ext cx="180" cy="18"/>
            </a:xfrm>
            <a:custGeom>
              <a:avLst/>
              <a:gdLst>
                <a:gd name="T0" fmla="*/ 0 w 180"/>
                <a:gd name="T1" fmla="*/ 0 h 18"/>
                <a:gd name="T2" fmla="*/ 0 w 180"/>
                <a:gd name="T3" fmla="*/ 6 h 18"/>
                <a:gd name="T4" fmla="*/ 0 w 180"/>
                <a:gd name="T5" fmla="*/ 6 h 18"/>
                <a:gd name="T6" fmla="*/ 6 w 180"/>
                <a:gd name="T7" fmla="*/ 6 h 18"/>
                <a:gd name="T8" fmla="*/ 12 w 180"/>
                <a:gd name="T9" fmla="*/ 6 h 18"/>
                <a:gd name="T10" fmla="*/ 18 w 180"/>
                <a:gd name="T11" fmla="*/ 12 h 18"/>
                <a:gd name="T12" fmla="*/ 24 w 180"/>
                <a:gd name="T13" fmla="*/ 12 h 18"/>
                <a:gd name="T14" fmla="*/ 24 w 180"/>
                <a:gd name="T15" fmla="*/ 6 h 18"/>
                <a:gd name="T16" fmla="*/ 24 w 180"/>
                <a:gd name="T17" fmla="*/ 6 h 18"/>
                <a:gd name="T18" fmla="*/ 24 w 180"/>
                <a:gd name="T19" fmla="*/ 6 h 18"/>
                <a:gd name="T20" fmla="*/ 30 w 180"/>
                <a:gd name="T21" fmla="*/ 6 h 18"/>
                <a:gd name="T22" fmla="*/ 30 w 180"/>
                <a:gd name="T23" fmla="*/ 6 h 18"/>
                <a:gd name="T24" fmla="*/ 30 w 180"/>
                <a:gd name="T25" fmla="*/ 6 h 18"/>
                <a:gd name="T26" fmla="*/ 30 w 180"/>
                <a:gd name="T27" fmla="*/ 12 h 18"/>
                <a:gd name="T28" fmla="*/ 36 w 180"/>
                <a:gd name="T29" fmla="*/ 12 h 18"/>
                <a:gd name="T30" fmla="*/ 36 w 180"/>
                <a:gd name="T31" fmla="*/ 12 h 18"/>
                <a:gd name="T32" fmla="*/ 42 w 180"/>
                <a:gd name="T33" fmla="*/ 12 h 18"/>
                <a:gd name="T34" fmla="*/ 42 w 180"/>
                <a:gd name="T35" fmla="*/ 12 h 18"/>
                <a:gd name="T36" fmla="*/ 42 w 180"/>
                <a:gd name="T37" fmla="*/ 6 h 18"/>
                <a:gd name="T38" fmla="*/ 48 w 180"/>
                <a:gd name="T39" fmla="*/ 6 h 18"/>
                <a:gd name="T40" fmla="*/ 48 w 180"/>
                <a:gd name="T41" fmla="*/ 6 h 18"/>
                <a:gd name="T42" fmla="*/ 48 w 180"/>
                <a:gd name="T43" fmla="*/ 6 h 18"/>
                <a:gd name="T44" fmla="*/ 60 w 180"/>
                <a:gd name="T45" fmla="*/ 12 h 18"/>
                <a:gd name="T46" fmla="*/ 60 w 180"/>
                <a:gd name="T47" fmla="*/ 6 h 18"/>
                <a:gd name="T48" fmla="*/ 60 w 180"/>
                <a:gd name="T49" fmla="*/ 6 h 18"/>
                <a:gd name="T50" fmla="*/ 60 w 180"/>
                <a:gd name="T51" fmla="*/ 6 h 18"/>
                <a:gd name="T52" fmla="*/ 60 w 180"/>
                <a:gd name="T53" fmla="*/ 6 h 18"/>
                <a:gd name="T54" fmla="*/ 60 w 180"/>
                <a:gd name="T55" fmla="*/ 6 h 18"/>
                <a:gd name="T56" fmla="*/ 60 w 180"/>
                <a:gd name="T57" fmla="*/ 6 h 18"/>
                <a:gd name="T58" fmla="*/ 66 w 180"/>
                <a:gd name="T59" fmla="*/ 6 h 18"/>
                <a:gd name="T60" fmla="*/ 66 w 180"/>
                <a:gd name="T61" fmla="*/ 6 h 18"/>
                <a:gd name="T62" fmla="*/ 66 w 180"/>
                <a:gd name="T63" fmla="*/ 6 h 18"/>
                <a:gd name="T64" fmla="*/ 72 w 180"/>
                <a:gd name="T65" fmla="*/ 6 h 18"/>
                <a:gd name="T66" fmla="*/ 72 w 180"/>
                <a:gd name="T67" fmla="*/ 12 h 18"/>
                <a:gd name="T68" fmla="*/ 78 w 180"/>
                <a:gd name="T69" fmla="*/ 12 h 18"/>
                <a:gd name="T70" fmla="*/ 114 w 180"/>
                <a:gd name="T71" fmla="*/ 12 h 18"/>
                <a:gd name="T72" fmla="*/ 120 w 180"/>
                <a:gd name="T73" fmla="*/ 18 h 18"/>
                <a:gd name="T74" fmla="*/ 126 w 180"/>
                <a:gd name="T75" fmla="*/ 18 h 18"/>
                <a:gd name="T76" fmla="*/ 132 w 180"/>
                <a:gd name="T77" fmla="*/ 18 h 18"/>
                <a:gd name="T78" fmla="*/ 138 w 180"/>
                <a:gd name="T79" fmla="*/ 18 h 18"/>
                <a:gd name="T80" fmla="*/ 150 w 180"/>
                <a:gd name="T81" fmla="*/ 18 h 18"/>
                <a:gd name="T82" fmla="*/ 156 w 180"/>
                <a:gd name="T83" fmla="*/ 18 h 18"/>
                <a:gd name="T84" fmla="*/ 162 w 180"/>
                <a:gd name="T85" fmla="*/ 18 h 18"/>
                <a:gd name="T86" fmla="*/ 168 w 180"/>
                <a:gd name="T87" fmla="*/ 18 h 18"/>
                <a:gd name="T88" fmla="*/ 168 w 180"/>
                <a:gd name="T89" fmla="*/ 12 h 18"/>
                <a:gd name="T90" fmla="*/ 174 w 180"/>
                <a:gd name="T91" fmla="*/ 12 h 18"/>
                <a:gd name="T92" fmla="*/ 174 w 180"/>
                <a:gd name="T93" fmla="*/ 6 h 18"/>
                <a:gd name="T94" fmla="*/ 180 w 180"/>
                <a:gd name="T95" fmla="*/ 6 h 18"/>
                <a:gd name="T96" fmla="*/ 180 w 180"/>
                <a:gd name="T97" fmla="*/ 6 h 18"/>
                <a:gd name="T98" fmla="*/ 180 w 180"/>
                <a:gd name="T99" fmla="*/ 0 h 18"/>
                <a:gd name="T100" fmla="*/ 0 w 180"/>
                <a:gd name="T101" fmla="*/ 0 h 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0"/>
                <a:gd name="T154" fmla="*/ 0 h 18"/>
                <a:gd name="T155" fmla="*/ 180 w 180"/>
                <a:gd name="T156" fmla="*/ 18 h 1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0" h="18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60" y="12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114" y="12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74" y="6"/>
                  </a:lnTo>
                  <a:lnTo>
                    <a:pt x="180" y="6"/>
                  </a:lnTo>
                  <a:lnTo>
                    <a:pt x="1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132"/>
            <p:cNvSpPr>
              <a:spLocks/>
            </p:cNvSpPr>
            <p:nvPr/>
          </p:nvSpPr>
          <p:spPr bwMode="auto">
            <a:xfrm>
              <a:off x="2718" y="2109"/>
              <a:ext cx="288" cy="60"/>
            </a:xfrm>
            <a:custGeom>
              <a:avLst/>
              <a:gdLst>
                <a:gd name="T0" fmla="*/ 42 w 288"/>
                <a:gd name="T1" fmla="*/ 6 h 60"/>
                <a:gd name="T2" fmla="*/ 12 w 288"/>
                <a:gd name="T3" fmla="*/ 36 h 60"/>
                <a:gd name="T4" fmla="*/ 6 w 288"/>
                <a:gd name="T5" fmla="*/ 54 h 60"/>
                <a:gd name="T6" fmla="*/ 6 w 288"/>
                <a:gd name="T7" fmla="*/ 60 h 60"/>
                <a:gd name="T8" fmla="*/ 126 w 288"/>
                <a:gd name="T9" fmla="*/ 48 h 60"/>
                <a:gd name="T10" fmla="*/ 132 w 288"/>
                <a:gd name="T11" fmla="*/ 42 h 60"/>
                <a:gd name="T12" fmla="*/ 132 w 288"/>
                <a:gd name="T13" fmla="*/ 42 h 60"/>
                <a:gd name="T14" fmla="*/ 150 w 288"/>
                <a:gd name="T15" fmla="*/ 48 h 60"/>
                <a:gd name="T16" fmla="*/ 168 w 288"/>
                <a:gd name="T17" fmla="*/ 48 h 60"/>
                <a:gd name="T18" fmla="*/ 186 w 288"/>
                <a:gd name="T19" fmla="*/ 48 h 60"/>
                <a:gd name="T20" fmla="*/ 204 w 288"/>
                <a:gd name="T21" fmla="*/ 36 h 60"/>
                <a:gd name="T22" fmla="*/ 210 w 288"/>
                <a:gd name="T23" fmla="*/ 24 h 60"/>
                <a:gd name="T24" fmla="*/ 222 w 288"/>
                <a:gd name="T25" fmla="*/ 24 h 60"/>
                <a:gd name="T26" fmla="*/ 228 w 288"/>
                <a:gd name="T27" fmla="*/ 36 h 60"/>
                <a:gd name="T28" fmla="*/ 240 w 288"/>
                <a:gd name="T29" fmla="*/ 48 h 60"/>
                <a:gd name="T30" fmla="*/ 252 w 288"/>
                <a:gd name="T31" fmla="*/ 54 h 60"/>
                <a:gd name="T32" fmla="*/ 270 w 288"/>
                <a:gd name="T33" fmla="*/ 54 h 60"/>
                <a:gd name="T34" fmla="*/ 276 w 288"/>
                <a:gd name="T35" fmla="*/ 54 h 60"/>
                <a:gd name="T36" fmla="*/ 288 w 288"/>
                <a:gd name="T37" fmla="*/ 42 h 60"/>
                <a:gd name="T38" fmla="*/ 276 w 288"/>
                <a:gd name="T39" fmla="*/ 30 h 60"/>
                <a:gd name="T40" fmla="*/ 264 w 288"/>
                <a:gd name="T41" fmla="*/ 12 h 60"/>
                <a:gd name="T42" fmla="*/ 258 w 288"/>
                <a:gd name="T43" fmla="*/ 0 h 60"/>
                <a:gd name="T44" fmla="*/ 186 w 288"/>
                <a:gd name="T45" fmla="*/ 12 h 60"/>
                <a:gd name="T46" fmla="*/ 186 w 288"/>
                <a:gd name="T47" fmla="*/ 12 h 60"/>
                <a:gd name="T48" fmla="*/ 186 w 288"/>
                <a:gd name="T49" fmla="*/ 6 h 60"/>
                <a:gd name="T50" fmla="*/ 192 w 288"/>
                <a:gd name="T51" fmla="*/ 0 h 60"/>
                <a:gd name="T52" fmla="*/ 150 w 288"/>
                <a:gd name="T53" fmla="*/ 0 h 60"/>
                <a:gd name="T54" fmla="*/ 144 w 288"/>
                <a:gd name="T55" fmla="*/ 12 h 60"/>
                <a:gd name="T56" fmla="*/ 138 w 288"/>
                <a:gd name="T57" fmla="*/ 24 h 60"/>
                <a:gd name="T58" fmla="*/ 72 w 288"/>
                <a:gd name="T59" fmla="*/ 24 h 60"/>
                <a:gd name="T60" fmla="*/ 66 w 288"/>
                <a:gd name="T61" fmla="*/ 18 h 60"/>
                <a:gd name="T62" fmla="*/ 66 w 288"/>
                <a:gd name="T63" fmla="*/ 12 h 60"/>
                <a:gd name="T64" fmla="*/ 48 w 288"/>
                <a:gd name="T65" fmla="*/ 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8"/>
                <a:gd name="T100" fmla="*/ 0 h 60"/>
                <a:gd name="T101" fmla="*/ 288 w 288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8" h="60">
                  <a:moveTo>
                    <a:pt x="48" y="0"/>
                  </a:moveTo>
                  <a:lnTo>
                    <a:pt x="42" y="6"/>
                  </a:lnTo>
                  <a:lnTo>
                    <a:pt x="30" y="24"/>
                  </a:lnTo>
                  <a:lnTo>
                    <a:pt x="12" y="36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44" y="42"/>
                  </a:lnTo>
                  <a:lnTo>
                    <a:pt x="150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74" y="48"/>
                  </a:lnTo>
                  <a:lnTo>
                    <a:pt x="186" y="48"/>
                  </a:lnTo>
                  <a:lnTo>
                    <a:pt x="192" y="42"/>
                  </a:lnTo>
                  <a:lnTo>
                    <a:pt x="204" y="36"/>
                  </a:lnTo>
                  <a:lnTo>
                    <a:pt x="204" y="30"/>
                  </a:lnTo>
                  <a:lnTo>
                    <a:pt x="210" y="24"/>
                  </a:lnTo>
                  <a:lnTo>
                    <a:pt x="216" y="24"/>
                  </a:lnTo>
                  <a:lnTo>
                    <a:pt x="222" y="24"/>
                  </a:lnTo>
                  <a:lnTo>
                    <a:pt x="222" y="30"/>
                  </a:lnTo>
                  <a:lnTo>
                    <a:pt x="228" y="36"/>
                  </a:lnTo>
                  <a:lnTo>
                    <a:pt x="234" y="42"/>
                  </a:lnTo>
                  <a:lnTo>
                    <a:pt x="240" y="48"/>
                  </a:lnTo>
                  <a:lnTo>
                    <a:pt x="246" y="48"/>
                  </a:lnTo>
                  <a:lnTo>
                    <a:pt x="252" y="54"/>
                  </a:lnTo>
                  <a:lnTo>
                    <a:pt x="264" y="54"/>
                  </a:lnTo>
                  <a:lnTo>
                    <a:pt x="270" y="54"/>
                  </a:lnTo>
                  <a:lnTo>
                    <a:pt x="276" y="54"/>
                  </a:lnTo>
                  <a:lnTo>
                    <a:pt x="282" y="48"/>
                  </a:lnTo>
                  <a:lnTo>
                    <a:pt x="288" y="42"/>
                  </a:lnTo>
                  <a:lnTo>
                    <a:pt x="282" y="36"/>
                  </a:lnTo>
                  <a:lnTo>
                    <a:pt x="276" y="30"/>
                  </a:lnTo>
                  <a:lnTo>
                    <a:pt x="270" y="24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58" y="0"/>
                  </a:lnTo>
                  <a:lnTo>
                    <a:pt x="198" y="0"/>
                  </a:lnTo>
                  <a:lnTo>
                    <a:pt x="186" y="12"/>
                  </a:lnTo>
                  <a:lnTo>
                    <a:pt x="186" y="6"/>
                  </a:lnTo>
                  <a:lnTo>
                    <a:pt x="192" y="0"/>
                  </a:lnTo>
                  <a:lnTo>
                    <a:pt x="150" y="0"/>
                  </a:lnTo>
                  <a:lnTo>
                    <a:pt x="144" y="12"/>
                  </a:lnTo>
                  <a:lnTo>
                    <a:pt x="138" y="18"/>
                  </a:lnTo>
                  <a:lnTo>
                    <a:pt x="138" y="24"/>
                  </a:lnTo>
                  <a:lnTo>
                    <a:pt x="132" y="30"/>
                  </a:lnTo>
                  <a:lnTo>
                    <a:pt x="72" y="24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133"/>
            <p:cNvSpPr>
              <a:spLocks/>
            </p:cNvSpPr>
            <p:nvPr/>
          </p:nvSpPr>
          <p:spPr bwMode="auto">
            <a:xfrm>
              <a:off x="3036" y="2145"/>
              <a:ext cx="36" cy="30"/>
            </a:xfrm>
            <a:custGeom>
              <a:avLst/>
              <a:gdLst>
                <a:gd name="T0" fmla="*/ 12 w 36"/>
                <a:gd name="T1" fmla="*/ 30 h 30"/>
                <a:gd name="T2" fmla="*/ 36 w 36"/>
                <a:gd name="T3" fmla="*/ 12 h 30"/>
                <a:gd name="T4" fmla="*/ 36 w 36"/>
                <a:gd name="T5" fmla="*/ 6 h 30"/>
                <a:gd name="T6" fmla="*/ 36 w 36"/>
                <a:gd name="T7" fmla="*/ 6 h 30"/>
                <a:gd name="T8" fmla="*/ 30 w 36"/>
                <a:gd name="T9" fmla="*/ 0 h 30"/>
                <a:gd name="T10" fmla="*/ 24 w 36"/>
                <a:gd name="T11" fmla="*/ 0 h 30"/>
                <a:gd name="T12" fmla="*/ 24 w 36"/>
                <a:gd name="T13" fmla="*/ 6 h 30"/>
                <a:gd name="T14" fmla="*/ 18 w 36"/>
                <a:gd name="T15" fmla="*/ 6 h 30"/>
                <a:gd name="T16" fmla="*/ 12 w 36"/>
                <a:gd name="T17" fmla="*/ 6 h 30"/>
                <a:gd name="T18" fmla="*/ 12 w 36"/>
                <a:gd name="T19" fmla="*/ 12 h 30"/>
                <a:gd name="T20" fmla="*/ 6 w 36"/>
                <a:gd name="T21" fmla="*/ 12 h 30"/>
                <a:gd name="T22" fmla="*/ 6 w 36"/>
                <a:gd name="T23" fmla="*/ 18 h 30"/>
                <a:gd name="T24" fmla="*/ 6 w 36"/>
                <a:gd name="T25" fmla="*/ 18 h 30"/>
                <a:gd name="T26" fmla="*/ 0 w 36"/>
                <a:gd name="T27" fmla="*/ 24 h 30"/>
                <a:gd name="T28" fmla="*/ 12 w 36"/>
                <a:gd name="T29" fmla="*/ 30 h 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"/>
                <a:gd name="T46" fmla="*/ 0 h 30"/>
                <a:gd name="T47" fmla="*/ 36 w 36"/>
                <a:gd name="T48" fmla="*/ 30 h 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" h="30">
                  <a:moveTo>
                    <a:pt x="12" y="30"/>
                  </a:moveTo>
                  <a:lnTo>
                    <a:pt x="36" y="12"/>
                  </a:lnTo>
                  <a:lnTo>
                    <a:pt x="36" y="6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134"/>
            <p:cNvSpPr>
              <a:spLocks/>
            </p:cNvSpPr>
            <p:nvPr/>
          </p:nvSpPr>
          <p:spPr bwMode="auto">
            <a:xfrm>
              <a:off x="3504" y="2277"/>
              <a:ext cx="120" cy="78"/>
            </a:xfrm>
            <a:custGeom>
              <a:avLst/>
              <a:gdLst>
                <a:gd name="T0" fmla="*/ 0 w 120"/>
                <a:gd name="T1" fmla="*/ 78 h 78"/>
                <a:gd name="T2" fmla="*/ 0 w 120"/>
                <a:gd name="T3" fmla="*/ 78 h 78"/>
                <a:gd name="T4" fmla="*/ 6 w 120"/>
                <a:gd name="T5" fmla="*/ 72 h 78"/>
                <a:gd name="T6" fmla="*/ 6 w 120"/>
                <a:gd name="T7" fmla="*/ 72 h 78"/>
                <a:gd name="T8" fmla="*/ 6 w 120"/>
                <a:gd name="T9" fmla="*/ 72 h 78"/>
                <a:gd name="T10" fmla="*/ 12 w 120"/>
                <a:gd name="T11" fmla="*/ 72 h 78"/>
                <a:gd name="T12" fmla="*/ 24 w 120"/>
                <a:gd name="T13" fmla="*/ 66 h 78"/>
                <a:gd name="T14" fmla="*/ 78 w 120"/>
                <a:gd name="T15" fmla="*/ 18 h 78"/>
                <a:gd name="T16" fmla="*/ 78 w 120"/>
                <a:gd name="T17" fmla="*/ 18 h 78"/>
                <a:gd name="T18" fmla="*/ 78 w 120"/>
                <a:gd name="T19" fmla="*/ 18 h 78"/>
                <a:gd name="T20" fmla="*/ 78 w 120"/>
                <a:gd name="T21" fmla="*/ 12 h 78"/>
                <a:gd name="T22" fmla="*/ 84 w 120"/>
                <a:gd name="T23" fmla="*/ 12 h 78"/>
                <a:gd name="T24" fmla="*/ 84 w 120"/>
                <a:gd name="T25" fmla="*/ 12 h 78"/>
                <a:gd name="T26" fmla="*/ 90 w 120"/>
                <a:gd name="T27" fmla="*/ 12 h 78"/>
                <a:gd name="T28" fmla="*/ 90 w 120"/>
                <a:gd name="T29" fmla="*/ 12 h 78"/>
                <a:gd name="T30" fmla="*/ 96 w 120"/>
                <a:gd name="T31" fmla="*/ 12 h 78"/>
                <a:gd name="T32" fmla="*/ 96 w 120"/>
                <a:gd name="T33" fmla="*/ 6 h 78"/>
                <a:gd name="T34" fmla="*/ 102 w 120"/>
                <a:gd name="T35" fmla="*/ 6 h 78"/>
                <a:gd name="T36" fmla="*/ 102 w 120"/>
                <a:gd name="T37" fmla="*/ 6 h 78"/>
                <a:gd name="T38" fmla="*/ 108 w 120"/>
                <a:gd name="T39" fmla="*/ 6 h 78"/>
                <a:gd name="T40" fmla="*/ 108 w 120"/>
                <a:gd name="T41" fmla="*/ 6 h 78"/>
                <a:gd name="T42" fmla="*/ 114 w 120"/>
                <a:gd name="T43" fmla="*/ 0 h 78"/>
                <a:gd name="T44" fmla="*/ 114 w 120"/>
                <a:gd name="T45" fmla="*/ 0 h 78"/>
                <a:gd name="T46" fmla="*/ 120 w 120"/>
                <a:gd name="T47" fmla="*/ 6 h 78"/>
                <a:gd name="T48" fmla="*/ 120 w 120"/>
                <a:gd name="T49" fmla="*/ 6 h 78"/>
                <a:gd name="T50" fmla="*/ 114 w 120"/>
                <a:gd name="T51" fmla="*/ 6 h 78"/>
                <a:gd name="T52" fmla="*/ 114 w 120"/>
                <a:gd name="T53" fmla="*/ 12 h 78"/>
                <a:gd name="T54" fmla="*/ 114 w 120"/>
                <a:gd name="T55" fmla="*/ 12 h 78"/>
                <a:gd name="T56" fmla="*/ 114 w 120"/>
                <a:gd name="T57" fmla="*/ 36 h 78"/>
                <a:gd name="T58" fmla="*/ 108 w 120"/>
                <a:gd name="T59" fmla="*/ 36 h 78"/>
                <a:gd name="T60" fmla="*/ 102 w 120"/>
                <a:gd name="T61" fmla="*/ 42 h 78"/>
                <a:gd name="T62" fmla="*/ 96 w 120"/>
                <a:gd name="T63" fmla="*/ 48 h 78"/>
                <a:gd name="T64" fmla="*/ 84 w 120"/>
                <a:gd name="T65" fmla="*/ 48 h 78"/>
                <a:gd name="T66" fmla="*/ 78 w 120"/>
                <a:gd name="T67" fmla="*/ 54 h 78"/>
                <a:gd name="T68" fmla="*/ 72 w 120"/>
                <a:gd name="T69" fmla="*/ 60 h 78"/>
                <a:gd name="T70" fmla="*/ 66 w 120"/>
                <a:gd name="T71" fmla="*/ 66 h 78"/>
                <a:gd name="T72" fmla="*/ 60 w 120"/>
                <a:gd name="T73" fmla="*/ 72 h 78"/>
                <a:gd name="T74" fmla="*/ 48 w 120"/>
                <a:gd name="T75" fmla="*/ 78 h 78"/>
                <a:gd name="T76" fmla="*/ 0 w 120"/>
                <a:gd name="T77" fmla="*/ 78 h 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0"/>
                <a:gd name="T118" fmla="*/ 0 h 78"/>
                <a:gd name="T119" fmla="*/ 120 w 120"/>
                <a:gd name="T120" fmla="*/ 78 h 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0" h="78">
                  <a:moveTo>
                    <a:pt x="0" y="78"/>
                  </a:moveTo>
                  <a:lnTo>
                    <a:pt x="0" y="78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24" y="66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14" y="12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2" y="42"/>
                  </a:lnTo>
                  <a:lnTo>
                    <a:pt x="96" y="48"/>
                  </a:lnTo>
                  <a:lnTo>
                    <a:pt x="84" y="48"/>
                  </a:lnTo>
                  <a:lnTo>
                    <a:pt x="78" y="54"/>
                  </a:lnTo>
                  <a:lnTo>
                    <a:pt x="72" y="60"/>
                  </a:lnTo>
                  <a:lnTo>
                    <a:pt x="66" y="66"/>
                  </a:lnTo>
                  <a:lnTo>
                    <a:pt x="60" y="72"/>
                  </a:lnTo>
                  <a:lnTo>
                    <a:pt x="48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135"/>
            <p:cNvSpPr>
              <a:spLocks/>
            </p:cNvSpPr>
            <p:nvPr/>
          </p:nvSpPr>
          <p:spPr bwMode="auto">
            <a:xfrm>
              <a:off x="3786" y="2301"/>
              <a:ext cx="90" cy="54"/>
            </a:xfrm>
            <a:custGeom>
              <a:avLst/>
              <a:gdLst>
                <a:gd name="T0" fmla="*/ 0 w 90"/>
                <a:gd name="T1" fmla="*/ 54 h 54"/>
                <a:gd name="T2" fmla="*/ 12 w 90"/>
                <a:gd name="T3" fmla="*/ 36 h 54"/>
                <a:gd name="T4" fmla="*/ 90 w 90"/>
                <a:gd name="T5" fmla="*/ 0 h 54"/>
                <a:gd name="T6" fmla="*/ 90 w 90"/>
                <a:gd name="T7" fmla="*/ 0 h 54"/>
                <a:gd name="T8" fmla="*/ 90 w 90"/>
                <a:gd name="T9" fmla="*/ 0 h 54"/>
                <a:gd name="T10" fmla="*/ 90 w 90"/>
                <a:gd name="T11" fmla="*/ 0 h 54"/>
                <a:gd name="T12" fmla="*/ 90 w 90"/>
                <a:gd name="T13" fmla="*/ 6 h 54"/>
                <a:gd name="T14" fmla="*/ 90 w 90"/>
                <a:gd name="T15" fmla="*/ 12 h 54"/>
                <a:gd name="T16" fmla="*/ 54 w 90"/>
                <a:gd name="T17" fmla="*/ 36 h 54"/>
                <a:gd name="T18" fmla="*/ 48 w 90"/>
                <a:gd name="T19" fmla="*/ 42 h 54"/>
                <a:gd name="T20" fmla="*/ 42 w 90"/>
                <a:gd name="T21" fmla="*/ 42 h 54"/>
                <a:gd name="T22" fmla="*/ 36 w 90"/>
                <a:gd name="T23" fmla="*/ 48 h 54"/>
                <a:gd name="T24" fmla="*/ 30 w 90"/>
                <a:gd name="T25" fmla="*/ 54 h 54"/>
                <a:gd name="T26" fmla="*/ 30 w 90"/>
                <a:gd name="T27" fmla="*/ 54 h 54"/>
                <a:gd name="T28" fmla="*/ 0 w 90"/>
                <a:gd name="T29" fmla="*/ 54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54"/>
                <a:gd name="T47" fmla="*/ 90 w 90"/>
                <a:gd name="T48" fmla="*/ 54 h 5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54">
                  <a:moveTo>
                    <a:pt x="0" y="54"/>
                  </a:moveTo>
                  <a:lnTo>
                    <a:pt x="12" y="36"/>
                  </a:lnTo>
                  <a:lnTo>
                    <a:pt x="90" y="0"/>
                  </a:lnTo>
                  <a:lnTo>
                    <a:pt x="90" y="6"/>
                  </a:lnTo>
                  <a:lnTo>
                    <a:pt x="90" y="12"/>
                  </a:lnTo>
                  <a:lnTo>
                    <a:pt x="54" y="36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136"/>
            <p:cNvSpPr>
              <a:spLocks/>
            </p:cNvSpPr>
            <p:nvPr/>
          </p:nvSpPr>
          <p:spPr bwMode="auto">
            <a:xfrm>
              <a:off x="3870" y="2349"/>
              <a:ext cx="30" cy="6"/>
            </a:xfrm>
            <a:custGeom>
              <a:avLst/>
              <a:gdLst>
                <a:gd name="T0" fmla="*/ 0 w 30"/>
                <a:gd name="T1" fmla="*/ 6 h 6"/>
                <a:gd name="T2" fmla="*/ 12 w 30"/>
                <a:gd name="T3" fmla="*/ 0 h 6"/>
                <a:gd name="T4" fmla="*/ 18 w 30"/>
                <a:gd name="T5" fmla="*/ 0 h 6"/>
                <a:gd name="T6" fmla="*/ 24 w 30"/>
                <a:gd name="T7" fmla="*/ 0 h 6"/>
                <a:gd name="T8" fmla="*/ 24 w 30"/>
                <a:gd name="T9" fmla="*/ 0 h 6"/>
                <a:gd name="T10" fmla="*/ 30 w 30"/>
                <a:gd name="T11" fmla="*/ 0 h 6"/>
                <a:gd name="T12" fmla="*/ 30 w 30"/>
                <a:gd name="T13" fmla="*/ 6 h 6"/>
                <a:gd name="T14" fmla="*/ 30 w 30"/>
                <a:gd name="T15" fmla="*/ 6 h 6"/>
                <a:gd name="T16" fmla="*/ 0 w 30"/>
                <a:gd name="T17" fmla="*/ 6 h 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6"/>
                <a:gd name="T29" fmla="*/ 30 w 30"/>
                <a:gd name="T30" fmla="*/ 6 h 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6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137"/>
            <p:cNvSpPr>
              <a:spLocks/>
            </p:cNvSpPr>
            <p:nvPr/>
          </p:nvSpPr>
          <p:spPr bwMode="auto">
            <a:xfrm>
              <a:off x="3924" y="2103"/>
              <a:ext cx="168" cy="222"/>
            </a:xfrm>
            <a:custGeom>
              <a:avLst/>
              <a:gdLst>
                <a:gd name="T0" fmla="*/ 132 w 168"/>
                <a:gd name="T1" fmla="*/ 222 h 222"/>
                <a:gd name="T2" fmla="*/ 138 w 168"/>
                <a:gd name="T3" fmla="*/ 210 h 222"/>
                <a:gd name="T4" fmla="*/ 144 w 168"/>
                <a:gd name="T5" fmla="*/ 204 h 222"/>
                <a:gd name="T6" fmla="*/ 144 w 168"/>
                <a:gd name="T7" fmla="*/ 204 h 222"/>
                <a:gd name="T8" fmla="*/ 144 w 168"/>
                <a:gd name="T9" fmla="*/ 204 h 222"/>
                <a:gd name="T10" fmla="*/ 168 w 168"/>
                <a:gd name="T11" fmla="*/ 78 h 222"/>
                <a:gd name="T12" fmla="*/ 162 w 168"/>
                <a:gd name="T13" fmla="*/ 66 h 222"/>
                <a:gd name="T14" fmla="*/ 162 w 168"/>
                <a:gd name="T15" fmla="*/ 66 h 222"/>
                <a:gd name="T16" fmla="*/ 120 w 168"/>
                <a:gd name="T17" fmla="*/ 84 h 222"/>
                <a:gd name="T18" fmla="*/ 102 w 168"/>
                <a:gd name="T19" fmla="*/ 12 h 222"/>
                <a:gd name="T20" fmla="*/ 102 w 168"/>
                <a:gd name="T21" fmla="*/ 12 h 222"/>
                <a:gd name="T22" fmla="*/ 96 w 168"/>
                <a:gd name="T23" fmla="*/ 0 h 222"/>
                <a:gd name="T24" fmla="*/ 78 w 168"/>
                <a:gd name="T25" fmla="*/ 0 h 222"/>
                <a:gd name="T26" fmla="*/ 66 w 168"/>
                <a:gd name="T27" fmla="*/ 6 h 222"/>
                <a:gd name="T28" fmla="*/ 54 w 168"/>
                <a:gd name="T29" fmla="*/ 12 h 222"/>
                <a:gd name="T30" fmla="*/ 42 w 168"/>
                <a:gd name="T31" fmla="*/ 18 h 222"/>
                <a:gd name="T32" fmla="*/ 30 w 168"/>
                <a:gd name="T33" fmla="*/ 24 h 222"/>
                <a:gd name="T34" fmla="*/ 18 w 168"/>
                <a:gd name="T35" fmla="*/ 30 h 222"/>
                <a:gd name="T36" fmla="*/ 12 w 168"/>
                <a:gd name="T37" fmla="*/ 36 h 222"/>
                <a:gd name="T38" fmla="*/ 0 w 168"/>
                <a:gd name="T39" fmla="*/ 48 h 222"/>
                <a:gd name="T40" fmla="*/ 0 w 168"/>
                <a:gd name="T41" fmla="*/ 54 h 222"/>
                <a:gd name="T42" fmla="*/ 0 w 168"/>
                <a:gd name="T43" fmla="*/ 54 h 222"/>
                <a:gd name="T44" fmla="*/ 12 w 168"/>
                <a:gd name="T45" fmla="*/ 54 h 222"/>
                <a:gd name="T46" fmla="*/ 18 w 168"/>
                <a:gd name="T47" fmla="*/ 60 h 222"/>
                <a:gd name="T48" fmla="*/ 30 w 168"/>
                <a:gd name="T49" fmla="*/ 48 h 222"/>
                <a:gd name="T50" fmla="*/ 42 w 168"/>
                <a:gd name="T51" fmla="*/ 42 h 222"/>
                <a:gd name="T52" fmla="*/ 60 w 168"/>
                <a:gd name="T53" fmla="*/ 36 h 222"/>
                <a:gd name="T54" fmla="*/ 72 w 168"/>
                <a:gd name="T55" fmla="*/ 36 h 222"/>
                <a:gd name="T56" fmla="*/ 84 w 168"/>
                <a:gd name="T57" fmla="*/ 72 h 222"/>
                <a:gd name="T58" fmla="*/ 84 w 168"/>
                <a:gd name="T59" fmla="*/ 108 h 222"/>
                <a:gd name="T60" fmla="*/ 60 w 168"/>
                <a:gd name="T61" fmla="*/ 120 h 222"/>
                <a:gd name="T62" fmla="*/ 54 w 168"/>
                <a:gd name="T63" fmla="*/ 132 h 222"/>
                <a:gd name="T64" fmla="*/ 48 w 168"/>
                <a:gd name="T65" fmla="*/ 138 h 222"/>
                <a:gd name="T66" fmla="*/ 48 w 168"/>
                <a:gd name="T67" fmla="*/ 138 h 222"/>
                <a:gd name="T68" fmla="*/ 84 w 168"/>
                <a:gd name="T69" fmla="*/ 132 h 222"/>
                <a:gd name="T70" fmla="*/ 90 w 168"/>
                <a:gd name="T71" fmla="*/ 132 h 222"/>
                <a:gd name="T72" fmla="*/ 90 w 168"/>
                <a:gd name="T73" fmla="*/ 132 h 222"/>
                <a:gd name="T74" fmla="*/ 120 w 168"/>
                <a:gd name="T75" fmla="*/ 222 h 222"/>
                <a:gd name="T76" fmla="*/ 120 w 168"/>
                <a:gd name="T77" fmla="*/ 222 h 2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68"/>
                <a:gd name="T118" fmla="*/ 0 h 222"/>
                <a:gd name="T119" fmla="*/ 168 w 168"/>
                <a:gd name="T120" fmla="*/ 222 h 22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68" h="222">
                  <a:moveTo>
                    <a:pt x="120" y="222"/>
                  </a:moveTo>
                  <a:lnTo>
                    <a:pt x="132" y="222"/>
                  </a:lnTo>
                  <a:lnTo>
                    <a:pt x="138" y="216"/>
                  </a:lnTo>
                  <a:lnTo>
                    <a:pt x="138" y="210"/>
                  </a:lnTo>
                  <a:lnTo>
                    <a:pt x="144" y="204"/>
                  </a:lnTo>
                  <a:lnTo>
                    <a:pt x="126" y="114"/>
                  </a:lnTo>
                  <a:lnTo>
                    <a:pt x="168" y="78"/>
                  </a:lnTo>
                  <a:lnTo>
                    <a:pt x="168" y="66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20" y="84"/>
                  </a:lnTo>
                  <a:lnTo>
                    <a:pt x="102" y="18"/>
                  </a:lnTo>
                  <a:lnTo>
                    <a:pt x="102" y="12"/>
                  </a:lnTo>
                  <a:lnTo>
                    <a:pt x="108" y="6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72" y="0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42" y="18"/>
                  </a:lnTo>
                  <a:lnTo>
                    <a:pt x="36" y="18"/>
                  </a:lnTo>
                  <a:lnTo>
                    <a:pt x="30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36"/>
                  </a:lnTo>
                  <a:lnTo>
                    <a:pt x="6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0"/>
                  </a:lnTo>
                  <a:lnTo>
                    <a:pt x="18" y="60"/>
                  </a:lnTo>
                  <a:lnTo>
                    <a:pt x="24" y="54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54"/>
                  </a:lnTo>
                  <a:lnTo>
                    <a:pt x="84" y="72"/>
                  </a:lnTo>
                  <a:lnTo>
                    <a:pt x="84" y="90"/>
                  </a:lnTo>
                  <a:lnTo>
                    <a:pt x="84" y="108"/>
                  </a:lnTo>
                  <a:lnTo>
                    <a:pt x="66" y="114"/>
                  </a:lnTo>
                  <a:lnTo>
                    <a:pt x="60" y="120"/>
                  </a:lnTo>
                  <a:lnTo>
                    <a:pt x="54" y="126"/>
                  </a:lnTo>
                  <a:lnTo>
                    <a:pt x="54" y="132"/>
                  </a:lnTo>
                  <a:lnTo>
                    <a:pt x="48" y="138"/>
                  </a:lnTo>
                  <a:lnTo>
                    <a:pt x="54" y="144"/>
                  </a:lnTo>
                  <a:lnTo>
                    <a:pt x="84" y="132"/>
                  </a:lnTo>
                  <a:lnTo>
                    <a:pt x="90" y="132"/>
                  </a:lnTo>
                  <a:lnTo>
                    <a:pt x="120" y="2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138"/>
            <p:cNvSpPr>
              <a:spLocks/>
            </p:cNvSpPr>
            <p:nvPr/>
          </p:nvSpPr>
          <p:spPr bwMode="auto">
            <a:xfrm>
              <a:off x="3336" y="2355"/>
              <a:ext cx="216" cy="114"/>
            </a:xfrm>
            <a:custGeom>
              <a:avLst/>
              <a:gdLst>
                <a:gd name="T0" fmla="*/ 0 w 216"/>
                <a:gd name="T1" fmla="*/ 114 h 114"/>
                <a:gd name="T2" fmla="*/ 6 w 216"/>
                <a:gd name="T3" fmla="*/ 108 h 114"/>
                <a:gd name="T4" fmla="*/ 12 w 216"/>
                <a:gd name="T5" fmla="*/ 108 h 114"/>
                <a:gd name="T6" fmla="*/ 24 w 216"/>
                <a:gd name="T7" fmla="*/ 102 h 114"/>
                <a:gd name="T8" fmla="*/ 30 w 216"/>
                <a:gd name="T9" fmla="*/ 102 h 114"/>
                <a:gd name="T10" fmla="*/ 36 w 216"/>
                <a:gd name="T11" fmla="*/ 96 h 114"/>
                <a:gd name="T12" fmla="*/ 42 w 216"/>
                <a:gd name="T13" fmla="*/ 96 h 114"/>
                <a:gd name="T14" fmla="*/ 48 w 216"/>
                <a:gd name="T15" fmla="*/ 90 h 114"/>
                <a:gd name="T16" fmla="*/ 48 w 216"/>
                <a:gd name="T17" fmla="*/ 90 h 114"/>
                <a:gd name="T18" fmla="*/ 54 w 216"/>
                <a:gd name="T19" fmla="*/ 84 h 114"/>
                <a:gd name="T20" fmla="*/ 60 w 216"/>
                <a:gd name="T21" fmla="*/ 84 h 114"/>
                <a:gd name="T22" fmla="*/ 66 w 216"/>
                <a:gd name="T23" fmla="*/ 78 h 114"/>
                <a:gd name="T24" fmla="*/ 66 w 216"/>
                <a:gd name="T25" fmla="*/ 78 h 114"/>
                <a:gd name="T26" fmla="*/ 72 w 216"/>
                <a:gd name="T27" fmla="*/ 72 h 114"/>
                <a:gd name="T28" fmla="*/ 78 w 216"/>
                <a:gd name="T29" fmla="*/ 72 h 114"/>
                <a:gd name="T30" fmla="*/ 90 w 216"/>
                <a:gd name="T31" fmla="*/ 66 h 114"/>
                <a:gd name="T32" fmla="*/ 96 w 216"/>
                <a:gd name="T33" fmla="*/ 60 h 114"/>
                <a:gd name="T34" fmla="*/ 102 w 216"/>
                <a:gd name="T35" fmla="*/ 54 h 114"/>
                <a:gd name="T36" fmla="*/ 114 w 216"/>
                <a:gd name="T37" fmla="*/ 42 h 114"/>
                <a:gd name="T38" fmla="*/ 120 w 216"/>
                <a:gd name="T39" fmla="*/ 36 h 114"/>
                <a:gd name="T40" fmla="*/ 126 w 216"/>
                <a:gd name="T41" fmla="*/ 30 h 114"/>
                <a:gd name="T42" fmla="*/ 138 w 216"/>
                <a:gd name="T43" fmla="*/ 24 h 114"/>
                <a:gd name="T44" fmla="*/ 144 w 216"/>
                <a:gd name="T45" fmla="*/ 18 h 114"/>
                <a:gd name="T46" fmla="*/ 168 w 216"/>
                <a:gd name="T47" fmla="*/ 0 h 114"/>
                <a:gd name="T48" fmla="*/ 216 w 216"/>
                <a:gd name="T49" fmla="*/ 0 h 114"/>
                <a:gd name="T50" fmla="*/ 216 w 216"/>
                <a:gd name="T51" fmla="*/ 0 h 114"/>
                <a:gd name="T52" fmla="*/ 204 w 216"/>
                <a:gd name="T53" fmla="*/ 12 h 114"/>
                <a:gd name="T54" fmla="*/ 192 w 216"/>
                <a:gd name="T55" fmla="*/ 24 h 114"/>
                <a:gd name="T56" fmla="*/ 174 w 216"/>
                <a:gd name="T57" fmla="*/ 30 h 114"/>
                <a:gd name="T58" fmla="*/ 162 w 216"/>
                <a:gd name="T59" fmla="*/ 42 h 114"/>
                <a:gd name="T60" fmla="*/ 150 w 216"/>
                <a:gd name="T61" fmla="*/ 54 h 114"/>
                <a:gd name="T62" fmla="*/ 138 w 216"/>
                <a:gd name="T63" fmla="*/ 66 h 114"/>
                <a:gd name="T64" fmla="*/ 126 w 216"/>
                <a:gd name="T65" fmla="*/ 72 h 114"/>
                <a:gd name="T66" fmla="*/ 108 w 216"/>
                <a:gd name="T67" fmla="*/ 84 h 114"/>
                <a:gd name="T68" fmla="*/ 96 w 216"/>
                <a:gd name="T69" fmla="*/ 96 h 114"/>
                <a:gd name="T70" fmla="*/ 84 w 216"/>
                <a:gd name="T71" fmla="*/ 102 h 114"/>
                <a:gd name="T72" fmla="*/ 72 w 216"/>
                <a:gd name="T73" fmla="*/ 114 h 114"/>
                <a:gd name="T74" fmla="*/ 0 w 216"/>
                <a:gd name="T75" fmla="*/ 114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114"/>
                <a:gd name="T116" fmla="*/ 216 w 216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114">
                  <a:moveTo>
                    <a:pt x="0" y="114"/>
                  </a:moveTo>
                  <a:lnTo>
                    <a:pt x="6" y="108"/>
                  </a:lnTo>
                  <a:lnTo>
                    <a:pt x="12" y="108"/>
                  </a:lnTo>
                  <a:lnTo>
                    <a:pt x="24" y="102"/>
                  </a:lnTo>
                  <a:lnTo>
                    <a:pt x="30" y="102"/>
                  </a:lnTo>
                  <a:lnTo>
                    <a:pt x="36" y="96"/>
                  </a:lnTo>
                  <a:lnTo>
                    <a:pt x="42" y="96"/>
                  </a:lnTo>
                  <a:lnTo>
                    <a:pt x="48" y="90"/>
                  </a:lnTo>
                  <a:lnTo>
                    <a:pt x="54" y="84"/>
                  </a:lnTo>
                  <a:lnTo>
                    <a:pt x="60" y="84"/>
                  </a:lnTo>
                  <a:lnTo>
                    <a:pt x="66" y="78"/>
                  </a:lnTo>
                  <a:lnTo>
                    <a:pt x="72" y="72"/>
                  </a:lnTo>
                  <a:lnTo>
                    <a:pt x="78" y="72"/>
                  </a:lnTo>
                  <a:lnTo>
                    <a:pt x="90" y="66"/>
                  </a:lnTo>
                  <a:lnTo>
                    <a:pt x="96" y="60"/>
                  </a:lnTo>
                  <a:lnTo>
                    <a:pt x="102" y="54"/>
                  </a:lnTo>
                  <a:lnTo>
                    <a:pt x="114" y="42"/>
                  </a:lnTo>
                  <a:lnTo>
                    <a:pt x="120" y="36"/>
                  </a:lnTo>
                  <a:lnTo>
                    <a:pt x="126" y="30"/>
                  </a:lnTo>
                  <a:lnTo>
                    <a:pt x="138" y="24"/>
                  </a:lnTo>
                  <a:lnTo>
                    <a:pt x="144" y="18"/>
                  </a:lnTo>
                  <a:lnTo>
                    <a:pt x="168" y="0"/>
                  </a:lnTo>
                  <a:lnTo>
                    <a:pt x="216" y="0"/>
                  </a:lnTo>
                  <a:lnTo>
                    <a:pt x="204" y="12"/>
                  </a:lnTo>
                  <a:lnTo>
                    <a:pt x="192" y="24"/>
                  </a:lnTo>
                  <a:lnTo>
                    <a:pt x="174" y="30"/>
                  </a:lnTo>
                  <a:lnTo>
                    <a:pt x="162" y="42"/>
                  </a:lnTo>
                  <a:lnTo>
                    <a:pt x="150" y="54"/>
                  </a:lnTo>
                  <a:lnTo>
                    <a:pt x="138" y="66"/>
                  </a:lnTo>
                  <a:lnTo>
                    <a:pt x="126" y="72"/>
                  </a:lnTo>
                  <a:lnTo>
                    <a:pt x="108" y="84"/>
                  </a:lnTo>
                  <a:lnTo>
                    <a:pt x="96" y="96"/>
                  </a:lnTo>
                  <a:lnTo>
                    <a:pt x="84" y="102"/>
                  </a:lnTo>
                  <a:lnTo>
                    <a:pt x="72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139"/>
            <p:cNvSpPr>
              <a:spLocks/>
            </p:cNvSpPr>
            <p:nvPr/>
          </p:nvSpPr>
          <p:spPr bwMode="auto">
            <a:xfrm>
              <a:off x="3558" y="2409"/>
              <a:ext cx="108" cy="60"/>
            </a:xfrm>
            <a:custGeom>
              <a:avLst/>
              <a:gdLst>
                <a:gd name="T0" fmla="*/ 0 w 108"/>
                <a:gd name="T1" fmla="*/ 60 h 60"/>
                <a:gd name="T2" fmla="*/ 6 w 108"/>
                <a:gd name="T3" fmla="*/ 48 h 60"/>
                <a:gd name="T4" fmla="*/ 6 w 108"/>
                <a:gd name="T5" fmla="*/ 36 h 60"/>
                <a:gd name="T6" fmla="*/ 12 w 108"/>
                <a:gd name="T7" fmla="*/ 30 h 60"/>
                <a:gd name="T8" fmla="*/ 18 w 108"/>
                <a:gd name="T9" fmla="*/ 18 h 60"/>
                <a:gd name="T10" fmla="*/ 24 w 108"/>
                <a:gd name="T11" fmla="*/ 6 h 60"/>
                <a:gd name="T12" fmla="*/ 30 w 108"/>
                <a:gd name="T13" fmla="*/ 6 h 60"/>
                <a:gd name="T14" fmla="*/ 48 w 108"/>
                <a:gd name="T15" fmla="*/ 12 h 60"/>
                <a:gd name="T16" fmla="*/ 54 w 108"/>
                <a:gd name="T17" fmla="*/ 12 h 60"/>
                <a:gd name="T18" fmla="*/ 54 w 108"/>
                <a:gd name="T19" fmla="*/ 12 h 60"/>
                <a:gd name="T20" fmla="*/ 54 w 108"/>
                <a:gd name="T21" fmla="*/ 6 h 60"/>
                <a:gd name="T22" fmla="*/ 60 w 108"/>
                <a:gd name="T23" fmla="*/ 6 h 60"/>
                <a:gd name="T24" fmla="*/ 60 w 108"/>
                <a:gd name="T25" fmla="*/ 6 h 60"/>
                <a:gd name="T26" fmla="*/ 60 w 108"/>
                <a:gd name="T27" fmla="*/ 6 h 60"/>
                <a:gd name="T28" fmla="*/ 60 w 108"/>
                <a:gd name="T29" fmla="*/ 6 h 60"/>
                <a:gd name="T30" fmla="*/ 66 w 108"/>
                <a:gd name="T31" fmla="*/ 0 h 60"/>
                <a:gd name="T32" fmla="*/ 72 w 108"/>
                <a:gd name="T33" fmla="*/ 0 h 60"/>
                <a:gd name="T34" fmla="*/ 78 w 108"/>
                <a:gd name="T35" fmla="*/ 0 h 60"/>
                <a:gd name="T36" fmla="*/ 78 w 108"/>
                <a:gd name="T37" fmla="*/ 6 h 60"/>
                <a:gd name="T38" fmla="*/ 84 w 108"/>
                <a:gd name="T39" fmla="*/ 12 h 60"/>
                <a:gd name="T40" fmla="*/ 90 w 108"/>
                <a:gd name="T41" fmla="*/ 18 h 60"/>
                <a:gd name="T42" fmla="*/ 96 w 108"/>
                <a:gd name="T43" fmla="*/ 30 h 60"/>
                <a:gd name="T44" fmla="*/ 102 w 108"/>
                <a:gd name="T45" fmla="*/ 36 h 60"/>
                <a:gd name="T46" fmla="*/ 108 w 108"/>
                <a:gd name="T47" fmla="*/ 54 h 60"/>
                <a:gd name="T48" fmla="*/ 108 w 108"/>
                <a:gd name="T49" fmla="*/ 60 h 60"/>
                <a:gd name="T50" fmla="*/ 42 w 108"/>
                <a:gd name="T51" fmla="*/ 60 h 60"/>
                <a:gd name="T52" fmla="*/ 42 w 108"/>
                <a:gd name="T53" fmla="*/ 30 h 60"/>
                <a:gd name="T54" fmla="*/ 42 w 108"/>
                <a:gd name="T55" fmla="*/ 36 h 60"/>
                <a:gd name="T56" fmla="*/ 42 w 108"/>
                <a:gd name="T57" fmla="*/ 36 h 60"/>
                <a:gd name="T58" fmla="*/ 36 w 108"/>
                <a:gd name="T59" fmla="*/ 42 h 60"/>
                <a:gd name="T60" fmla="*/ 36 w 108"/>
                <a:gd name="T61" fmla="*/ 48 h 60"/>
                <a:gd name="T62" fmla="*/ 36 w 108"/>
                <a:gd name="T63" fmla="*/ 54 h 60"/>
                <a:gd name="T64" fmla="*/ 36 w 108"/>
                <a:gd name="T65" fmla="*/ 60 h 60"/>
                <a:gd name="T66" fmla="*/ 0 w 108"/>
                <a:gd name="T67" fmla="*/ 60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"/>
                <a:gd name="T103" fmla="*/ 0 h 60"/>
                <a:gd name="T104" fmla="*/ 108 w 108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" h="60">
                  <a:moveTo>
                    <a:pt x="0" y="60"/>
                  </a:moveTo>
                  <a:lnTo>
                    <a:pt x="6" y="48"/>
                  </a:lnTo>
                  <a:lnTo>
                    <a:pt x="6" y="36"/>
                  </a:lnTo>
                  <a:lnTo>
                    <a:pt x="12" y="30"/>
                  </a:lnTo>
                  <a:lnTo>
                    <a:pt x="18" y="18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78" y="6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6" y="30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42" y="60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6" y="54"/>
                  </a:lnTo>
                  <a:lnTo>
                    <a:pt x="36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140"/>
            <p:cNvSpPr>
              <a:spLocks/>
            </p:cNvSpPr>
            <p:nvPr/>
          </p:nvSpPr>
          <p:spPr bwMode="auto">
            <a:xfrm>
              <a:off x="3786" y="2355"/>
              <a:ext cx="30" cy="6"/>
            </a:xfrm>
            <a:custGeom>
              <a:avLst/>
              <a:gdLst>
                <a:gd name="T0" fmla="*/ 0 w 30"/>
                <a:gd name="T1" fmla="*/ 0 h 6"/>
                <a:gd name="T2" fmla="*/ 0 w 30"/>
                <a:gd name="T3" fmla="*/ 0 h 6"/>
                <a:gd name="T4" fmla="*/ 0 w 30"/>
                <a:gd name="T5" fmla="*/ 6 h 6"/>
                <a:gd name="T6" fmla="*/ 0 w 30"/>
                <a:gd name="T7" fmla="*/ 6 h 6"/>
                <a:gd name="T8" fmla="*/ 6 w 30"/>
                <a:gd name="T9" fmla="*/ 6 h 6"/>
                <a:gd name="T10" fmla="*/ 6 w 30"/>
                <a:gd name="T11" fmla="*/ 6 h 6"/>
                <a:gd name="T12" fmla="*/ 12 w 30"/>
                <a:gd name="T13" fmla="*/ 6 h 6"/>
                <a:gd name="T14" fmla="*/ 18 w 30"/>
                <a:gd name="T15" fmla="*/ 6 h 6"/>
                <a:gd name="T16" fmla="*/ 24 w 30"/>
                <a:gd name="T17" fmla="*/ 0 h 6"/>
                <a:gd name="T18" fmla="*/ 30 w 30"/>
                <a:gd name="T19" fmla="*/ 0 h 6"/>
                <a:gd name="T20" fmla="*/ 0 w 30"/>
                <a:gd name="T21" fmla="*/ 0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6"/>
                <a:gd name="T35" fmla="*/ 30 w 30"/>
                <a:gd name="T36" fmla="*/ 6 h 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Freeform 141"/>
            <p:cNvSpPr>
              <a:spLocks/>
            </p:cNvSpPr>
            <p:nvPr/>
          </p:nvSpPr>
          <p:spPr bwMode="auto">
            <a:xfrm>
              <a:off x="3828" y="2355"/>
              <a:ext cx="72" cy="42"/>
            </a:xfrm>
            <a:custGeom>
              <a:avLst/>
              <a:gdLst>
                <a:gd name="T0" fmla="*/ 42 w 72"/>
                <a:gd name="T1" fmla="*/ 0 h 42"/>
                <a:gd name="T2" fmla="*/ 42 w 72"/>
                <a:gd name="T3" fmla="*/ 0 h 42"/>
                <a:gd name="T4" fmla="*/ 36 w 72"/>
                <a:gd name="T5" fmla="*/ 6 h 42"/>
                <a:gd name="T6" fmla="*/ 24 w 72"/>
                <a:gd name="T7" fmla="*/ 12 h 42"/>
                <a:gd name="T8" fmla="*/ 18 w 72"/>
                <a:gd name="T9" fmla="*/ 18 h 42"/>
                <a:gd name="T10" fmla="*/ 12 w 72"/>
                <a:gd name="T11" fmla="*/ 24 h 42"/>
                <a:gd name="T12" fmla="*/ 6 w 72"/>
                <a:gd name="T13" fmla="*/ 30 h 42"/>
                <a:gd name="T14" fmla="*/ 0 w 72"/>
                <a:gd name="T15" fmla="*/ 42 h 42"/>
                <a:gd name="T16" fmla="*/ 0 w 72"/>
                <a:gd name="T17" fmla="*/ 42 h 42"/>
                <a:gd name="T18" fmla="*/ 0 w 72"/>
                <a:gd name="T19" fmla="*/ 42 h 42"/>
                <a:gd name="T20" fmla="*/ 0 w 72"/>
                <a:gd name="T21" fmla="*/ 42 h 42"/>
                <a:gd name="T22" fmla="*/ 0 w 72"/>
                <a:gd name="T23" fmla="*/ 42 h 42"/>
                <a:gd name="T24" fmla="*/ 12 w 72"/>
                <a:gd name="T25" fmla="*/ 42 h 42"/>
                <a:gd name="T26" fmla="*/ 18 w 72"/>
                <a:gd name="T27" fmla="*/ 42 h 42"/>
                <a:gd name="T28" fmla="*/ 24 w 72"/>
                <a:gd name="T29" fmla="*/ 36 h 42"/>
                <a:gd name="T30" fmla="*/ 36 w 72"/>
                <a:gd name="T31" fmla="*/ 30 h 42"/>
                <a:gd name="T32" fmla="*/ 42 w 72"/>
                <a:gd name="T33" fmla="*/ 24 h 42"/>
                <a:gd name="T34" fmla="*/ 48 w 72"/>
                <a:gd name="T35" fmla="*/ 18 h 42"/>
                <a:gd name="T36" fmla="*/ 54 w 72"/>
                <a:gd name="T37" fmla="*/ 12 h 42"/>
                <a:gd name="T38" fmla="*/ 66 w 72"/>
                <a:gd name="T39" fmla="*/ 6 h 42"/>
                <a:gd name="T40" fmla="*/ 66 w 72"/>
                <a:gd name="T41" fmla="*/ 6 h 42"/>
                <a:gd name="T42" fmla="*/ 66 w 72"/>
                <a:gd name="T43" fmla="*/ 6 h 42"/>
                <a:gd name="T44" fmla="*/ 72 w 72"/>
                <a:gd name="T45" fmla="*/ 0 h 42"/>
                <a:gd name="T46" fmla="*/ 42 w 72"/>
                <a:gd name="T47" fmla="*/ 0 h 4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42"/>
                <a:gd name="T74" fmla="*/ 72 w 72"/>
                <a:gd name="T75" fmla="*/ 42 h 4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42">
                  <a:moveTo>
                    <a:pt x="42" y="0"/>
                  </a:moveTo>
                  <a:lnTo>
                    <a:pt x="42" y="0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8"/>
                  </a:lnTo>
                  <a:lnTo>
                    <a:pt x="12" y="24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42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6" y="30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54" y="12"/>
                  </a:lnTo>
                  <a:lnTo>
                    <a:pt x="66" y="6"/>
                  </a:lnTo>
                  <a:lnTo>
                    <a:pt x="7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142"/>
            <p:cNvSpPr>
              <a:spLocks/>
            </p:cNvSpPr>
            <p:nvPr/>
          </p:nvSpPr>
          <p:spPr bwMode="auto">
            <a:xfrm>
              <a:off x="3312" y="2469"/>
              <a:ext cx="120" cy="300"/>
            </a:xfrm>
            <a:custGeom>
              <a:avLst/>
              <a:gdLst>
                <a:gd name="T0" fmla="*/ 18 w 120"/>
                <a:gd name="T1" fmla="*/ 0 h 300"/>
                <a:gd name="T2" fmla="*/ 6 w 120"/>
                <a:gd name="T3" fmla="*/ 6 h 300"/>
                <a:gd name="T4" fmla="*/ 0 w 120"/>
                <a:gd name="T5" fmla="*/ 24 h 300"/>
                <a:gd name="T6" fmla="*/ 12 w 120"/>
                <a:gd name="T7" fmla="*/ 54 h 300"/>
                <a:gd name="T8" fmla="*/ 30 w 120"/>
                <a:gd name="T9" fmla="*/ 96 h 300"/>
                <a:gd name="T10" fmla="*/ 48 w 120"/>
                <a:gd name="T11" fmla="*/ 144 h 300"/>
                <a:gd name="T12" fmla="*/ 66 w 120"/>
                <a:gd name="T13" fmla="*/ 192 h 300"/>
                <a:gd name="T14" fmla="*/ 60 w 120"/>
                <a:gd name="T15" fmla="*/ 210 h 300"/>
                <a:gd name="T16" fmla="*/ 48 w 120"/>
                <a:gd name="T17" fmla="*/ 204 h 300"/>
                <a:gd name="T18" fmla="*/ 36 w 120"/>
                <a:gd name="T19" fmla="*/ 192 h 300"/>
                <a:gd name="T20" fmla="*/ 18 w 120"/>
                <a:gd name="T21" fmla="*/ 186 h 300"/>
                <a:gd name="T22" fmla="*/ 0 w 120"/>
                <a:gd name="T23" fmla="*/ 210 h 300"/>
                <a:gd name="T24" fmla="*/ 0 w 120"/>
                <a:gd name="T25" fmla="*/ 264 h 300"/>
                <a:gd name="T26" fmla="*/ 6 w 120"/>
                <a:gd name="T27" fmla="*/ 294 h 300"/>
                <a:gd name="T28" fmla="*/ 6 w 120"/>
                <a:gd name="T29" fmla="*/ 294 h 300"/>
                <a:gd name="T30" fmla="*/ 6 w 120"/>
                <a:gd name="T31" fmla="*/ 294 h 300"/>
                <a:gd name="T32" fmla="*/ 12 w 120"/>
                <a:gd name="T33" fmla="*/ 294 h 300"/>
                <a:gd name="T34" fmla="*/ 18 w 120"/>
                <a:gd name="T35" fmla="*/ 294 h 300"/>
                <a:gd name="T36" fmla="*/ 24 w 120"/>
                <a:gd name="T37" fmla="*/ 270 h 300"/>
                <a:gd name="T38" fmla="*/ 24 w 120"/>
                <a:gd name="T39" fmla="*/ 240 h 300"/>
                <a:gd name="T40" fmla="*/ 30 w 120"/>
                <a:gd name="T41" fmla="*/ 240 h 300"/>
                <a:gd name="T42" fmla="*/ 30 w 120"/>
                <a:gd name="T43" fmla="*/ 240 h 300"/>
                <a:gd name="T44" fmla="*/ 114 w 120"/>
                <a:gd name="T45" fmla="*/ 294 h 300"/>
                <a:gd name="T46" fmla="*/ 120 w 120"/>
                <a:gd name="T47" fmla="*/ 270 h 300"/>
                <a:gd name="T48" fmla="*/ 114 w 120"/>
                <a:gd name="T49" fmla="*/ 246 h 300"/>
                <a:gd name="T50" fmla="*/ 108 w 120"/>
                <a:gd name="T51" fmla="*/ 216 h 300"/>
                <a:gd name="T52" fmla="*/ 96 w 120"/>
                <a:gd name="T53" fmla="*/ 192 h 300"/>
                <a:gd name="T54" fmla="*/ 84 w 120"/>
                <a:gd name="T55" fmla="*/ 150 h 300"/>
                <a:gd name="T56" fmla="*/ 72 w 120"/>
                <a:gd name="T57" fmla="*/ 108 h 300"/>
                <a:gd name="T58" fmla="*/ 54 w 120"/>
                <a:gd name="T59" fmla="*/ 72 h 300"/>
                <a:gd name="T60" fmla="*/ 42 w 120"/>
                <a:gd name="T61" fmla="*/ 30 h 300"/>
                <a:gd name="T62" fmla="*/ 66 w 120"/>
                <a:gd name="T63" fmla="*/ 18 h 300"/>
                <a:gd name="T64" fmla="*/ 96 w 120"/>
                <a:gd name="T65" fmla="*/ 0 h 300"/>
                <a:gd name="T66" fmla="*/ 24 w 120"/>
                <a:gd name="T67" fmla="*/ 0 h 3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20"/>
                <a:gd name="T103" fmla="*/ 0 h 300"/>
                <a:gd name="T104" fmla="*/ 120 w 120"/>
                <a:gd name="T105" fmla="*/ 300 h 3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20" h="300">
                  <a:moveTo>
                    <a:pt x="24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12" y="54"/>
                  </a:lnTo>
                  <a:lnTo>
                    <a:pt x="24" y="72"/>
                  </a:lnTo>
                  <a:lnTo>
                    <a:pt x="30" y="96"/>
                  </a:lnTo>
                  <a:lnTo>
                    <a:pt x="42" y="120"/>
                  </a:lnTo>
                  <a:lnTo>
                    <a:pt x="48" y="144"/>
                  </a:lnTo>
                  <a:lnTo>
                    <a:pt x="54" y="168"/>
                  </a:lnTo>
                  <a:lnTo>
                    <a:pt x="66" y="192"/>
                  </a:lnTo>
                  <a:lnTo>
                    <a:pt x="72" y="216"/>
                  </a:lnTo>
                  <a:lnTo>
                    <a:pt x="60" y="210"/>
                  </a:lnTo>
                  <a:lnTo>
                    <a:pt x="54" y="204"/>
                  </a:lnTo>
                  <a:lnTo>
                    <a:pt x="48" y="204"/>
                  </a:lnTo>
                  <a:lnTo>
                    <a:pt x="42" y="198"/>
                  </a:lnTo>
                  <a:lnTo>
                    <a:pt x="36" y="192"/>
                  </a:lnTo>
                  <a:lnTo>
                    <a:pt x="30" y="186"/>
                  </a:lnTo>
                  <a:lnTo>
                    <a:pt x="18" y="186"/>
                  </a:lnTo>
                  <a:lnTo>
                    <a:pt x="12" y="186"/>
                  </a:lnTo>
                  <a:lnTo>
                    <a:pt x="0" y="210"/>
                  </a:lnTo>
                  <a:lnTo>
                    <a:pt x="0" y="234"/>
                  </a:lnTo>
                  <a:lnTo>
                    <a:pt x="0" y="264"/>
                  </a:lnTo>
                  <a:lnTo>
                    <a:pt x="6" y="288"/>
                  </a:lnTo>
                  <a:lnTo>
                    <a:pt x="6" y="294"/>
                  </a:lnTo>
                  <a:lnTo>
                    <a:pt x="12" y="294"/>
                  </a:lnTo>
                  <a:lnTo>
                    <a:pt x="12" y="300"/>
                  </a:lnTo>
                  <a:lnTo>
                    <a:pt x="18" y="294"/>
                  </a:lnTo>
                  <a:lnTo>
                    <a:pt x="24" y="282"/>
                  </a:lnTo>
                  <a:lnTo>
                    <a:pt x="24" y="270"/>
                  </a:lnTo>
                  <a:lnTo>
                    <a:pt x="24" y="258"/>
                  </a:lnTo>
                  <a:lnTo>
                    <a:pt x="24" y="240"/>
                  </a:lnTo>
                  <a:lnTo>
                    <a:pt x="30" y="240"/>
                  </a:lnTo>
                  <a:lnTo>
                    <a:pt x="102" y="300"/>
                  </a:lnTo>
                  <a:lnTo>
                    <a:pt x="114" y="294"/>
                  </a:lnTo>
                  <a:lnTo>
                    <a:pt x="120" y="282"/>
                  </a:lnTo>
                  <a:lnTo>
                    <a:pt x="120" y="270"/>
                  </a:lnTo>
                  <a:lnTo>
                    <a:pt x="120" y="258"/>
                  </a:lnTo>
                  <a:lnTo>
                    <a:pt x="114" y="246"/>
                  </a:lnTo>
                  <a:lnTo>
                    <a:pt x="108" y="228"/>
                  </a:lnTo>
                  <a:lnTo>
                    <a:pt x="108" y="216"/>
                  </a:lnTo>
                  <a:lnTo>
                    <a:pt x="102" y="204"/>
                  </a:lnTo>
                  <a:lnTo>
                    <a:pt x="96" y="192"/>
                  </a:lnTo>
                  <a:lnTo>
                    <a:pt x="90" y="168"/>
                  </a:lnTo>
                  <a:lnTo>
                    <a:pt x="84" y="150"/>
                  </a:lnTo>
                  <a:lnTo>
                    <a:pt x="78" y="132"/>
                  </a:lnTo>
                  <a:lnTo>
                    <a:pt x="72" y="108"/>
                  </a:lnTo>
                  <a:lnTo>
                    <a:pt x="60" y="90"/>
                  </a:lnTo>
                  <a:lnTo>
                    <a:pt x="54" y="72"/>
                  </a:lnTo>
                  <a:lnTo>
                    <a:pt x="48" y="54"/>
                  </a:lnTo>
                  <a:lnTo>
                    <a:pt x="42" y="30"/>
                  </a:lnTo>
                  <a:lnTo>
                    <a:pt x="54" y="24"/>
                  </a:lnTo>
                  <a:lnTo>
                    <a:pt x="66" y="18"/>
                  </a:lnTo>
                  <a:lnTo>
                    <a:pt x="78" y="6"/>
                  </a:lnTo>
                  <a:lnTo>
                    <a:pt x="96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143"/>
            <p:cNvSpPr>
              <a:spLocks/>
            </p:cNvSpPr>
            <p:nvPr/>
          </p:nvSpPr>
          <p:spPr bwMode="auto">
            <a:xfrm>
              <a:off x="3426" y="2469"/>
              <a:ext cx="270" cy="174"/>
            </a:xfrm>
            <a:custGeom>
              <a:avLst/>
              <a:gdLst>
                <a:gd name="T0" fmla="*/ 132 w 270"/>
                <a:gd name="T1" fmla="*/ 18 h 174"/>
                <a:gd name="T2" fmla="*/ 132 w 270"/>
                <a:gd name="T3" fmla="*/ 42 h 174"/>
                <a:gd name="T4" fmla="*/ 120 w 270"/>
                <a:gd name="T5" fmla="*/ 48 h 174"/>
                <a:gd name="T6" fmla="*/ 108 w 270"/>
                <a:gd name="T7" fmla="*/ 30 h 174"/>
                <a:gd name="T8" fmla="*/ 96 w 270"/>
                <a:gd name="T9" fmla="*/ 18 h 174"/>
                <a:gd name="T10" fmla="*/ 78 w 270"/>
                <a:gd name="T11" fmla="*/ 12 h 174"/>
                <a:gd name="T12" fmla="*/ 66 w 270"/>
                <a:gd name="T13" fmla="*/ 24 h 174"/>
                <a:gd name="T14" fmla="*/ 36 w 270"/>
                <a:gd name="T15" fmla="*/ 114 h 174"/>
                <a:gd name="T16" fmla="*/ 36 w 270"/>
                <a:gd name="T17" fmla="*/ 114 h 174"/>
                <a:gd name="T18" fmla="*/ 48 w 270"/>
                <a:gd name="T19" fmla="*/ 42 h 174"/>
                <a:gd name="T20" fmla="*/ 36 w 270"/>
                <a:gd name="T21" fmla="*/ 42 h 174"/>
                <a:gd name="T22" fmla="*/ 24 w 270"/>
                <a:gd name="T23" fmla="*/ 60 h 174"/>
                <a:gd name="T24" fmla="*/ 12 w 270"/>
                <a:gd name="T25" fmla="*/ 90 h 174"/>
                <a:gd name="T26" fmla="*/ 6 w 270"/>
                <a:gd name="T27" fmla="*/ 120 h 174"/>
                <a:gd name="T28" fmla="*/ 0 w 270"/>
                <a:gd name="T29" fmla="*/ 150 h 174"/>
                <a:gd name="T30" fmla="*/ 12 w 270"/>
                <a:gd name="T31" fmla="*/ 156 h 174"/>
                <a:gd name="T32" fmla="*/ 24 w 270"/>
                <a:gd name="T33" fmla="*/ 156 h 174"/>
                <a:gd name="T34" fmla="*/ 36 w 270"/>
                <a:gd name="T35" fmla="*/ 144 h 174"/>
                <a:gd name="T36" fmla="*/ 54 w 270"/>
                <a:gd name="T37" fmla="*/ 126 h 174"/>
                <a:gd name="T38" fmla="*/ 72 w 270"/>
                <a:gd name="T39" fmla="*/ 114 h 174"/>
                <a:gd name="T40" fmla="*/ 90 w 270"/>
                <a:gd name="T41" fmla="*/ 102 h 174"/>
                <a:gd name="T42" fmla="*/ 90 w 270"/>
                <a:gd name="T43" fmla="*/ 102 h 174"/>
                <a:gd name="T44" fmla="*/ 126 w 270"/>
                <a:gd name="T45" fmla="*/ 174 h 174"/>
                <a:gd name="T46" fmla="*/ 138 w 270"/>
                <a:gd name="T47" fmla="*/ 168 h 174"/>
                <a:gd name="T48" fmla="*/ 144 w 270"/>
                <a:gd name="T49" fmla="*/ 162 h 174"/>
                <a:gd name="T50" fmla="*/ 150 w 270"/>
                <a:gd name="T51" fmla="*/ 156 h 174"/>
                <a:gd name="T52" fmla="*/ 150 w 270"/>
                <a:gd name="T53" fmla="*/ 150 h 174"/>
                <a:gd name="T54" fmla="*/ 120 w 270"/>
                <a:gd name="T55" fmla="*/ 78 h 174"/>
                <a:gd name="T56" fmla="*/ 144 w 270"/>
                <a:gd name="T57" fmla="*/ 54 h 174"/>
                <a:gd name="T58" fmla="*/ 156 w 270"/>
                <a:gd name="T59" fmla="*/ 54 h 174"/>
                <a:gd name="T60" fmla="*/ 174 w 270"/>
                <a:gd name="T61" fmla="*/ 54 h 174"/>
                <a:gd name="T62" fmla="*/ 210 w 270"/>
                <a:gd name="T63" fmla="*/ 18 h 174"/>
                <a:gd name="T64" fmla="*/ 228 w 270"/>
                <a:gd name="T65" fmla="*/ 48 h 174"/>
                <a:gd name="T66" fmla="*/ 240 w 270"/>
                <a:gd name="T67" fmla="*/ 84 h 174"/>
                <a:gd name="T68" fmla="*/ 246 w 270"/>
                <a:gd name="T69" fmla="*/ 108 h 174"/>
                <a:gd name="T70" fmla="*/ 252 w 270"/>
                <a:gd name="T71" fmla="*/ 114 h 174"/>
                <a:gd name="T72" fmla="*/ 252 w 270"/>
                <a:gd name="T73" fmla="*/ 114 h 174"/>
                <a:gd name="T74" fmla="*/ 264 w 270"/>
                <a:gd name="T75" fmla="*/ 108 h 174"/>
                <a:gd name="T76" fmla="*/ 264 w 270"/>
                <a:gd name="T77" fmla="*/ 96 h 174"/>
                <a:gd name="T78" fmla="*/ 270 w 270"/>
                <a:gd name="T79" fmla="*/ 84 h 174"/>
                <a:gd name="T80" fmla="*/ 246 w 270"/>
                <a:gd name="T81" fmla="*/ 6 h 174"/>
                <a:gd name="T82" fmla="*/ 174 w 270"/>
                <a:gd name="T83" fmla="*/ 18 h 174"/>
                <a:gd name="T84" fmla="*/ 174 w 270"/>
                <a:gd name="T85" fmla="*/ 24 h 174"/>
                <a:gd name="T86" fmla="*/ 168 w 270"/>
                <a:gd name="T87" fmla="*/ 6 h 17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70"/>
                <a:gd name="T133" fmla="*/ 0 h 174"/>
                <a:gd name="T134" fmla="*/ 270 w 270"/>
                <a:gd name="T135" fmla="*/ 174 h 17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70" h="174">
                  <a:moveTo>
                    <a:pt x="132" y="0"/>
                  </a:moveTo>
                  <a:lnTo>
                    <a:pt x="132" y="0"/>
                  </a:lnTo>
                  <a:lnTo>
                    <a:pt x="132" y="18"/>
                  </a:lnTo>
                  <a:lnTo>
                    <a:pt x="132" y="30"/>
                  </a:lnTo>
                  <a:lnTo>
                    <a:pt x="138" y="42"/>
                  </a:lnTo>
                  <a:lnTo>
                    <a:pt x="132" y="42"/>
                  </a:lnTo>
                  <a:lnTo>
                    <a:pt x="126" y="42"/>
                  </a:lnTo>
                  <a:lnTo>
                    <a:pt x="120" y="48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108" y="30"/>
                  </a:lnTo>
                  <a:lnTo>
                    <a:pt x="102" y="24"/>
                  </a:lnTo>
                  <a:lnTo>
                    <a:pt x="102" y="18"/>
                  </a:lnTo>
                  <a:lnTo>
                    <a:pt x="96" y="18"/>
                  </a:lnTo>
                  <a:lnTo>
                    <a:pt x="90" y="12"/>
                  </a:lnTo>
                  <a:lnTo>
                    <a:pt x="84" y="6"/>
                  </a:lnTo>
                  <a:lnTo>
                    <a:pt x="78" y="12"/>
                  </a:lnTo>
                  <a:lnTo>
                    <a:pt x="72" y="12"/>
                  </a:lnTo>
                  <a:lnTo>
                    <a:pt x="72" y="18"/>
                  </a:lnTo>
                  <a:lnTo>
                    <a:pt x="66" y="24"/>
                  </a:lnTo>
                  <a:lnTo>
                    <a:pt x="66" y="36"/>
                  </a:lnTo>
                  <a:lnTo>
                    <a:pt x="84" y="72"/>
                  </a:lnTo>
                  <a:lnTo>
                    <a:pt x="36" y="114"/>
                  </a:lnTo>
                  <a:lnTo>
                    <a:pt x="36" y="108"/>
                  </a:lnTo>
                  <a:lnTo>
                    <a:pt x="48" y="48"/>
                  </a:lnTo>
                  <a:lnTo>
                    <a:pt x="48" y="42"/>
                  </a:lnTo>
                  <a:lnTo>
                    <a:pt x="42" y="42"/>
                  </a:lnTo>
                  <a:lnTo>
                    <a:pt x="36" y="42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24" y="60"/>
                  </a:lnTo>
                  <a:lnTo>
                    <a:pt x="18" y="66"/>
                  </a:lnTo>
                  <a:lnTo>
                    <a:pt x="18" y="78"/>
                  </a:lnTo>
                  <a:lnTo>
                    <a:pt x="12" y="90"/>
                  </a:lnTo>
                  <a:lnTo>
                    <a:pt x="12" y="96"/>
                  </a:lnTo>
                  <a:lnTo>
                    <a:pt x="6" y="108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0" y="138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6" y="156"/>
                  </a:lnTo>
                  <a:lnTo>
                    <a:pt x="12" y="156"/>
                  </a:lnTo>
                  <a:lnTo>
                    <a:pt x="18" y="156"/>
                  </a:lnTo>
                  <a:lnTo>
                    <a:pt x="24" y="156"/>
                  </a:lnTo>
                  <a:lnTo>
                    <a:pt x="30" y="150"/>
                  </a:lnTo>
                  <a:lnTo>
                    <a:pt x="36" y="144"/>
                  </a:lnTo>
                  <a:lnTo>
                    <a:pt x="42" y="138"/>
                  </a:lnTo>
                  <a:lnTo>
                    <a:pt x="48" y="132"/>
                  </a:lnTo>
                  <a:lnTo>
                    <a:pt x="54" y="126"/>
                  </a:lnTo>
                  <a:lnTo>
                    <a:pt x="60" y="120"/>
                  </a:lnTo>
                  <a:lnTo>
                    <a:pt x="66" y="114"/>
                  </a:lnTo>
                  <a:lnTo>
                    <a:pt x="72" y="114"/>
                  </a:lnTo>
                  <a:lnTo>
                    <a:pt x="84" y="108"/>
                  </a:lnTo>
                  <a:lnTo>
                    <a:pt x="90" y="102"/>
                  </a:lnTo>
                  <a:lnTo>
                    <a:pt x="120" y="174"/>
                  </a:lnTo>
                  <a:lnTo>
                    <a:pt x="126" y="174"/>
                  </a:lnTo>
                  <a:lnTo>
                    <a:pt x="132" y="174"/>
                  </a:lnTo>
                  <a:lnTo>
                    <a:pt x="138" y="168"/>
                  </a:lnTo>
                  <a:lnTo>
                    <a:pt x="144" y="168"/>
                  </a:lnTo>
                  <a:lnTo>
                    <a:pt x="144" y="162"/>
                  </a:lnTo>
                  <a:lnTo>
                    <a:pt x="150" y="156"/>
                  </a:lnTo>
                  <a:lnTo>
                    <a:pt x="150" y="150"/>
                  </a:lnTo>
                  <a:lnTo>
                    <a:pt x="132" y="114"/>
                  </a:lnTo>
                  <a:lnTo>
                    <a:pt x="126" y="108"/>
                  </a:lnTo>
                  <a:lnTo>
                    <a:pt x="120" y="78"/>
                  </a:lnTo>
                  <a:lnTo>
                    <a:pt x="126" y="66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6" y="54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48"/>
                  </a:lnTo>
                  <a:lnTo>
                    <a:pt x="210" y="18"/>
                  </a:lnTo>
                  <a:lnTo>
                    <a:pt x="216" y="30"/>
                  </a:lnTo>
                  <a:lnTo>
                    <a:pt x="222" y="36"/>
                  </a:lnTo>
                  <a:lnTo>
                    <a:pt x="228" y="48"/>
                  </a:lnTo>
                  <a:lnTo>
                    <a:pt x="228" y="60"/>
                  </a:lnTo>
                  <a:lnTo>
                    <a:pt x="234" y="72"/>
                  </a:lnTo>
                  <a:lnTo>
                    <a:pt x="240" y="84"/>
                  </a:lnTo>
                  <a:lnTo>
                    <a:pt x="240" y="96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08"/>
                  </a:lnTo>
                  <a:lnTo>
                    <a:pt x="264" y="108"/>
                  </a:lnTo>
                  <a:lnTo>
                    <a:pt x="264" y="102"/>
                  </a:lnTo>
                  <a:lnTo>
                    <a:pt x="264" y="96"/>
                  </a:lnTo>
                  <a:lnTo>
                    <a:pt x="270" y="90"/>
                  </a:lnTo>
                  <a:lnTo>
                    <a:pt x="270" y="84"/>
                  </a:lnTo>
                  <a:lnTo>
                    <a:pt x="252" y="42"/>
                  </a:lnTo>
                  <a:lnTo>
                    <a:pt x="252" y="24"/>
                  </a:lnTo>
                  <a:lnTo>
                    <a:pt x="246" y="6"/>
                  </a:lnTo>
                  <a:lnTo>
                    <a:pt x="240" y="0"/>
                  </a:lnTo>
                  <a:lnTo>
                    <a:pt x="174" y="0"/>
                  </a:lnTo>
                  <a:lnTo>
                    <a:pt x="174" y="18"/>
                  </a:lnTo>
                  <a:lnTo>
                    <a:pt x="174" y="24"/>
                  </a:lnTo>
                  <a:lnTo>
                    <a:pt x="168" y="12"/>
                  </a:lnTo>
                  <a:lnTo>
                    <a:pt x="168" y="6"/>
                  </a:lnTo>
                  <a:lnTo>
                    <a:pt x="168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4" name="Group 144"/>
          <p:cNvGrpSpPr>
            <a:grpSpLocks/>
          </p:cNvGrpSpPr>
          <p:nvPr/>
        </p:nvGrpSpPr>
        <p:grpSpPr bwMode="auto">
          <a:xfrm>
            <a:off x="1869108" y="1936442"/>
            <a:ext cx="803275" cy="1112838"/>
            <a:chOff x="1261" y="1008"/>
            <a:chExt cx="515" cy="816"/>
          </a:xfrm>
        </p:grpSpPr>
        <p:grpSp>
          <p:nvGrpSpPr>
            <p:cNvPr id="345" name="Group 145"/>
            <p:cNvGrpSpPr>
              <a:grpSpLocks/>
            </p:cNvGrpSpPr>
            <p:nvPr/>
          </p:nvGrpSpPr>
          <p:grpSpPr bwMode="auto">
            <a:xfrm>
              <a:off x="1261" y="1008"/>
              <a:ext cx="515" cy="816"/>
              <a:chOff x="2354" y="5678"/>
              <a:chExt cx="688" cy="1090"/>
            </a:xfrm>
          </p:grpSpPr>
          <p:sp>
            <p:nvSpPr>
              <p:cNvPr id="403" name="Freeform 146"/>
              <p:cNvSpPr>
                <a:spLocks/>
              </p:cNvSpPr>
              <p:nvPr/>
            </p:nvSpPr>
            <p:spPr bwMode="auto">
              <a:xfrm>
                <a:off x="2866" y="6656"/>
                <a:ext cx="126" cy="112"/>
              </a:xfrm>
              <a:custGeom>
                <a:avLst/>
                <a:gdLst>
                  <a:gd name="T0" fmla="*/ 42 w 126"/>
                  <a:gd name="T1" fmla="*/ 0 h 112"/>
                  <a:gd name="T2" fmla="*/ 109 w 126"/>
                  <a:gd name="T3" fmla="*/ 14 h 112"/>
                  <a:gd name="T4" fmla="*/ 117 w 126"/>
                  <a:gd name="T5" fmla="*/ 21 h 112"/>
                  <a:gd name="T6" fmla="*/ 117 w 126"/>
                  <a:gd name="T7" fmla="*/ 28 h 112"/>
                  <a:gd name="T8" fmla="*/ 126 w 126"/>
                  <a:gd name="T9" fmla="*/ 35 h 112"/>
                  <a:gd name="T10" fmla="*/ 126 w 126"/>
                  <a:gd name="T11" fmla="*/ 49 h 112"/>
                  <a:gd name="T12" fmla="*/ 126 w 126"/>
                  <a:gd name="T13" fmla="*/ 70 h 112"/>
                  <a:gd name="T14" fmla="*/ 126 w 126"/>
                  <a:gd name="T15" fmla="*/ 77 h 112"/>
                  <a:gd name="T16" fmla="*/ 117 w 126"/>
                  <a:gd name="T17" fmla="*/ 84 h 112"/>
                  <a:gd name="T18" fmla="*/ 109 w 126"/>
                  <a:gd name="T19" fmla="*/ 98 h 112"/>
                  <a:gd name="T20" fmla="*/ 101 w 126"/>
                  <a:gd name="T21" fmla="*/ 105 h 112"/>
                  <a:gd name="T22" fmla="*/ 92 w 126"/>
                  <a:gd name="T23" fmla="*/ 105 h 112"/>
                  <a:gd name="T24" fmla="*/ 92 w 126"/>
                  <a:gd name="T25" fmla="*/ 105 h 112"/>
                  <a:gd name="T26" fmla="*/ 84 w 126"/>
                  <a:gd name="T27" fmla="*/ 112 h 112"/>
                  <a:gd name="T28" fmla="*/ 84 w 126"/>
                  <a:gd name="T29" fmla="*/ 105 h 112"/>
                  <a:gd name="T30" fmla="*/ 34 w 126"/>
                  <a:gd name="T31" fmla="*/ 98 h 112"/>
                  <a:gd name="T32" fmla="*/ 0 w 126"/>
                  <a:gd name="T33" fmla="*/ 0 h 112"/>
                  <a:gd name="T34" fmla="*/ 42 w 126"/>
                  <a:gd name="T35" fmla="*/ 0 h 1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6"/>
                  <a:gd name="T55" fmla="*/ 0 h 112"/>
                  <a:gd name="T56" fmla="*/ 126 w 126"/>
                  <a:gd name="T57" fmla="*/ 112 h 1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6" h="112">
                    <a:moveTo>
                      <a:pt x="42" y="0"/>
                    </a:moveTo>
                    <a:lnTo>
                      <a:pt x="109" y="14"/>
                    </a:lnTo>
                    <a:lnTo>
                      <a:pt x="117" y="21"/>
                    </a:lnTo>
                    <a:lnTo>
                      <a:pt x="117" y="28"/>
                    </a:lnTo>
                    <a:lnTo>
                      <a:pt x="126" y="35"/>
                    </a:lnTo>
                    <a:lnTo>
                      <a:pt x="126" y="49"/>
                    </a:lnTo>
                    <a:lnTo>
                      <a:pt x="126" y="70"/>
                    </a:lnTo>
                    <a:lnTo>
                      <a:pt x="126" y="77"/>
                    </a:lnTo>
                    <a:lnTo>
                      <a:pt x="117" y="84"/>
                    </a:lnTo>
                    <a:lnTo>
                      <a:pt x="109" y="98"/>
                    </a:lnTo>
                    <a:lnTo>
                      <a:pt x="101" y="105"/>
                    </a:lnTo>
                    <a:lnTo>
                      <a:pt x="92" y="105"/>
                    </a:lnTo>
                    <a:lnTo>
                      <a:pt x="84" y="112"/>
                    </a:lnTo>
                    <a:lnTo>
                      <a:pt x="84" y="105"/>
                    </a:lnTo>
                    <a:lnTo>
                      <a:pt x="34" y="98"/>
                    </a:lnTo>
                    <a:lnTo>
                      <a:pt x="0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FF99"/>
              </a:solidFill>
              <a:ln w="1079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Freeform 147"/>
              <p:cNvSpPr>
                <a:spLocks/>
              </p:cNvSpPr>
              <p:nvPr/>
            </p:nvSpPr>
            <p:spPr bwMode="auto">
              <a:xfrm>
                <a:off x="2354" y="5678"/>
                <a:ext cx="688" cy="1083"/>
              </a:xfrm>
              <a:custGeom>
                <a:avLst/>
                <a:gdLst>
                  <a:gd name="T0" fmla="*/ 655 w 688"/>
                  <a:gd name="T1" fmla="*/ 0 h 1083"/>
                  <a:gd name="T2" fmla="*/ 663 w 688"/>
                  <a:gd name="T3" fmla="*/ 14 h 1083"/>
                  <a:gd name="T4" fmla="*/ 680 w 688"/>
                  <a:gd name="T5" fmla="*/ 49 h 1083"/>
                  <a:gd name="T6" fmla="*/ 688 w 688"/>
                  <a:gd name="T7" fmla="*/ 77 h 1083"/>
                  <a:gd name="T8" fmla="*/ 688 w 688"/>
                  <a:gd name="T9" fmla="*/ 119 h 1083"/>
                  <a:gd name="T10" fmla="*/ 688 w 688"/>
                  <a:gd name="T11" fmla="*/ 147 h 1083"/>
                  <a:gd name="T12" fmla="*/ 680 w 688"/>
                  <a:gd name="T13" fmla="*/ 196 h 1083"/>
                  <a:gd name="T14" fmla="*/ 655 w 688"/>
                  <a:gd name="T15" fmla="*/ 286 h 1083"/>
                  <a:gd name="T16" fmla="*/ 621 w 688"/>
                  <a:gd name="T17" fmla="*/ 384 h 1083"/>
                  <a:gd name="T18" fmla="*/ 596 w 688"/>
                  <a:gd name="T19" fmla="*/ 482 h 1083"/>
                  <a:gd name="T20" fmla="*/ 579 w 688"/>
                  <a:gd name="T21" fmla="*/ 608 h 1083"/>
                  <a:gd name="T22" fmla="*/ 562 w 688"/>
                  <a:gd name="T23" fmla="*/ 768 h 1083"/>
                  <a:gd name="T24" fmla="*/ 554 w 688"/>
                  <a:gd name="T25" fmla="*/ 880 h 1083"/>
                  <a:gd name="T26" fmla="*/ 554 w 688"/>
                  <a:gd name="T27" fmla="*/ 964 h 1083"/>
                  <a:gd name="T28" fmla="*/ 562 w 688"/>
                  <a:gd name="T29" fmla="*/ 1027 h 1083"/>
                  <a:gd name="T30" fmla="*/ 579 w 688"/>
                  <a:gd name="T31" fmla="*/ 1062 h 1083"/>
                  <a:gd name="T32" fmla="*/ 588 w 688"/>
                  <a:gd name="T33" fmla="*/ 1083 h 1083"/>
                  <a:gd name="T34" fmla="*/ 529 w 688"/>
                  <a:gd name="T35" fmla="*/ 1076 h 1083"/>
                  <a:gd name="T36" fmla="*/ 311 w 688"/>
                  <a:gd name="T37" fmla="*/ 1034 h 1083"/>
                  <a:gd name="T38" fmla="*/ 118 w 688"/>
                  <a:gd name="T39" fmla="*/ 1013 h 1083"/>
                  <a:gd name="T40" fmla="*/ 34 w 688"/>
                  <a:gd name="T41" fmla="*/ 1013 h 1083"/>
                  <a:gd name="T42" fmla="*/ 17 w 688"/>
                  <a:gd name="T43" fmla="*/ 999 h 1083"/>
                  <a:gd name="T44" fmla="*/ 9 w 688"/>
                  <a:gd name="T45" fmla="*/ 957 h 1083"/>
                  <a:gd name="T46" fmla="*/ 0 w 688"/>
                  <a:gd name="T47" fmla="*/ 894 h 1083"/>
                  <a:gd name="T48" fmla="*/ 0 w 688"/>
                  <a:gd name="T49" fmla="*/ 824 h 1083"/>
                  <a:gd name="T50" fmla="*/ 9 w 688"/>
                  <a:gd name="T51" fmla="*/ 712 h 1083"/>
                  <a:gd name="T52" fmla="*/ 34 w 688"/>
                  <a:gd name="T53" fmla="*/ 573 h 1083"/>
                  <a:gd name="T54" fmla="*/ 59 w 688"/>
                  <a:gd name="T55" fmla="*/ 447 h 1083"/>
                  <a:gd name="T56" fmla="*/ 92 w 688"/>
                  <a:gd name="T57" fmla="*/ 328 h 1083"/>
                  <a:gd name="T58" fmla="*/ 126 w 688"/>
                  <a:gd name="T59" fmla="*/ 196 h 1083"/>
                  <a:gd name="T60" fmla="*/ 143 w 688"/>
                  <a:gd name="T61" fmla="*/ 140 h 1083"/>
                  <a:gd name="T62" fmla="*/ 143 w 688"/>
                  <a:gd name="T63" fmla="*/ 98 h 1083"/>
                  <a:gd name="T64" fmla="*/ 126 w 688"/>
                  <a:gd name="T65" fmla="*/ 7 h 1083"/>
                  <a:gd name="T66" fmla="*/ 646 w 688"/>
                  <a:gd name="T67" fmla="*/ 0 h 1083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88"/>
                  <a:gd name="T103" fmla="*/ 0 h 1083"/>
                  <a:gd name="T104" fmla="*/ 688 w 688"/>
                  <a:gd name="T105" fmla="*/ 1083 h 1083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88" h="1083">
                    <a:moveTo>
                      <a:pt x="646" y="0"/>
                    </a:moveTo>
                    <a:lnTo>
                      <a:pt x="655" y="0"/>
                    </a:lnTo>
                    <a:lnTo>
                      <a:pt x="655" y="7"/>
                    </a:lnTo>
                    <a:lnTo>
                      <a:pt x="663" y="14"/>
                    </a:lnTo>
                    <a:lnTo>
                      <a:pt x="671" y="35"/>
                    </a:lnTo>
                    <a:lnTo>
                      <a:pt x="680" y="49"/>
                    </a:lnTo>
                    <a:lnTo>
                      <a:pt x="688" y="63"/>
                    </a:lnTo>
                    <a:lnTo>
                      <a:pt x="688" y="77"/>
                    </a:lnTo>
                    <a:lnTo>
                      <a:pt x="688" y="98"/>
                    </a:lnTo>
                    <a:lnTo>
                      <a:pt x="688" y="119"/>
                    </a:lnTo>
                    <a:lnTo>
                      <a:pt x="688" y="133"/>
                    </a:lnTo>
                    <a:lnTo>
                      <a:pt x="688" y="147"/>
                    </a:lnTo>
                    <a:lnTo>
                      <a:pt x="688" y="161"/>
                    </a:lnTo>
                    <a:lnTo>
                      <a:pt x="680" y="196"/>
                    </a:lnTo>
                    <a:lnTo>
                      <a:pt x="671" y="237"/>
                    </a:lnTo>
                    <a:lnTo>
                      <a:pt x="655" y="286"/>
                    </a:lnTo>
                    <a:lnTo>
                      <a:pt x="638" y="335"/>
                    </a:lnTo>
                    <a:lnTo>
                      <a:pt x="621" y="384"/>
                    </a:lnTo>
                    <a:lnTo>
                      <a:pt x="613" y="426"/>
                    </a:lnTo>
                    <a:lnTo>
                      <a:pt x="596" y="482"/>
                    </a:lnTo>
                    <a:lnTo>
                      <a:pt x="588" y="552"/>
                    </a:lnTo>
                    <a:lnTo>
                      <a:pt x="579" y="608"/>
                    </a:lnTo>
                    <a:lnTo>
                      <a:pt x="571" y="684"/>
                    </a:lnTo>
                    <a:lnTo>
                      <a:pt x="562" y="768"/>
                    </a:lnTo>
                    <a:lnTo>
                      <a:pt x="554" y="838"/>
                    </a:lnTo>
                    <a:lnTo>
                      <a:pt x="554" y="880"/>
                    </a:lnTo>
                    <a:lnTo>
                      <a:pt x="554" y="929"/>
                    </a:lnTo>
                    <a:lnTo>
                      <a:pt x="554" y="964"/>
                    </a:lnTo>
                    <a:lnTo>
                      <a:pt x="562" y="992"/>
                    </a:lnTo>
                    <a:lnTo>
                      <a:pt x="562" y="1027"/>
                    </a:lnTo>
                    <a:lnTo>
                      <a:pt x="571" y="1048"/>
                    </a:lnTo>
                    <a:lnTo>
                      <a:pt x="579" y="1062"/>
                    </a:lnTo>
                    <a:lnTo>
                      <a:pt x="579" y="1076"/>
                    </a:lnTo>
                    <a:lnTo>
                      <a:pt x="588" y="1083"/>
                    </a:lnTo>
                    <a:lnTo>
                      <a:pt x="529" y="1076"/>
                    </a:lnTo>
                    <a:lnTo>
                      <a:pt x="411" y="1055"/>
                    </a:lnTo>
                    <a:lnTo>
                      <a:pt x="311" y="1034"/>
                    </a:lnTo>
                    <a:lnTo>
                      <a:pt x="202" y="1020"/>
                    </a:lnTo>
                    <a:lnTo>
                      <a:pt x="118" y="1013"/>
                    </a:lnTo>
                    <a:lnTo>
                      <a:pt x="51" y="1013"/>
                    </a:lnTo>
                    <a:lnTo>
                      <a:pt x="34" y="1013"/>
                    </a:lnTo>
                    <a:lnTo>
                      <a:pt x="25" y="1013"/>
                    </a:lnTo>
                    <a:lnTo>
                      <a:pt x="17" y="999"/>
                    </a:lnTo>
                    <a:lnTo>
                      <a:pt x="9" y="978"/>
                    </a:lnTo>
                    <a:lnTo>
                      <a:pt x="9" y="957"/>
                    </a:lnTo>
                    <a:lnTo>
                      <a:pt x="0" y="922"/>
                    </a:lnTo>
                    <a:lnTo>
                      <a:pt x="0" y="894"/>
                    </a:lnTo>
                    <a:lnTo>
                      <a:pt x="0" y="852"/>
                    </a:lnTo>
                    <a:lnTo>
                      <a:pt x="0" y="824"/>
                    </a:lnTo>
                    <a:lnTo>
                      <a:pt x="0" y="768"/>
                    </a:lnTo>
                    <a:lnTo>
                      <a:pt x="9" y="712"/>
                    </a:lnTo>
                    <a:lnTo>
                      <a:pt x="17" y="636"/>
                    </a:lnTo>
                    <a:lnTo>
                      <a:pt x="34" y="573"/>
                    </a:lnTo>
                    <a:lnTo>
                      <a:pt x="42" y="510"/>
                    </a:lnTo>
                    <a:lnTo>
                      <a:pt x="59" y="447"/>
                    </a:lnTo>
                    <a:lnTo>
                      <a:pt x="76" y="384"/>
                    </a:lnTo>
                    <a:lnTo>
                      <a:pt x="92" y="328"/>
                    </a:lnTo>
                    <a:lnTo>
                      <a:pt x="118" y="244"/>
                    </a:lnTo>
                    <a:lnTo>
                      <a:pt x="126" y="196"/>
                    </a:lnTo>
                    <a:lnTo>
                      <a:pt x="134" y="168"/>
                    </a:lnTo>
                    <a:lnTo>
                      <a:pt x="143" y="140"/>
                    </a:lnTo>
                    <a:lnTo>
                      <a:pt x="143" y="119"/>
                    </a:lnTo>
                    <a:lnTo>
                      <a:pt x="143" y="98"/>
                    </a:lnTo>
                    <a:lnTo>
                      <a:pt x="134" y="21"/>
                    </a:lnTo>
                    <a:lnTo>
                      <a:pt x="126" y="7"/>
                    </a:lnTo>
                    <a:lnTo>
                      <a:pt x="638" y="0"/>
                    </a:lnTo>
                    <a:lnTo>
                      <a:pt x="646" y="0"/>
                    </a:lnTo>
                    <a:close/>
                  </a:path>
                </a:pathLst>
              </a:custGeom>
              <a:solidFill>
                <a:srgbClr val="FFFF99"/>
              </a:solidFill>
              <a:ln w="1079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Freeform 148"/>
              <p:cNvSpPr>
                <a:spLocks/>
              </p:cNvSpPr>
              <p:nvPr/>
            </p:nvSpPr>
            <p:spPr bwMode="auto">
              <a:xfrm>
                <a:off x="2950" y="5727"/>
                <a:ext cx="59" cy="70"/>
              </a:xfrm>
              <a:custGeom>
                <a:avLst/>
                <a:gdLst>
                  <a:gd name="T0" fmla="*/ 0 w 59"/>
                  <a:gd name="T1" fmla="*/ 7 h 70"/>
                  <a:gd name="T2" fmla="*/ 17 w 59"/>
                  <a:gd name="T3" fmla="*/ 63 h 70"/>
                  <a:gd name="T4" fmla="*/ 33 w 59"/>
                  <a:gd name="T5" fmla="*/ 70 h 70"/>
                  <a:gd name="T6" fmla="*/ 33 w 59"/>
                  <a:gd name="T7" fmla="*/ 70 h 70"/>
                  <a:gd name="T8" fmla="*/ 42 w 59"/>
                  <a:gd name="T9" fmla="*/ 63 h 70"/>
                  <a:gd name="T10" fmla="*/ 50 w 59"/>
                  <a:gd name="T11" fmla="*/ 56 h 70"/>
                  <a:gd name="T12" fmla="*/ 50 w 59"/>
                  <a:gd name="T13" fmla="*/ 49 h 70"/>
                  <a:gd name="T14" fmla="*/ 59 w 59"/>
                  <a:gd name="T15" fmla="*/ 42 h 70"/>
                  <a:gd name="T16" fmla="*/ 59 w 59"/>
                  <a:gd name="T17" fmla="*/ 35 h 70"/>
                  <a:gd name="T18" fmla="*/ 59 w 59"/>
                  <a:gd name="T19" fmla="*/ 21 h 70"/>
                  <a:gd name="T20" fmla="*/ 59 w 59"/>
                  <a:gd name="T21" fmla="*/ 14 h 70"/>
                  <a:gd name="T22" fmla="*/ 50 w 59"/>
                  <a:gd name="T23" fmla="*/ 7 h 70"/>
                  <a:gd name="T24" fmla="*/ 42 w 59"/>
                  <a:gd name="T25" fmla="*/ 7 h 70"/>
                  <a:gd name="T26" fmla="*/ 42 w 59"/>
                  <a:gd name="T27" fmla="*/ 0 h 70"/>
                  <a:gd name="T28" fmla="*/ 33 w 59"/>
                  <a:gd name="T29" fmla="*/ 0 h 70"/>
                  <a:gd name="T30" fmla="*/ 25 w 59"/>
                  <a:gd name="T31" fmla="*/ 0 h 70"/>
                  <a:gd name="T32" fmla="*/ 25 w 59"/>
                  <a:gd name="T33" fmla="*/ 0 h 70"/>
                  <a:gd name="T34" fmla="*/ 17 w 59"/>
                  <a:gd name="T35" fmla="*/ 0 h 70"/>
                  <a:gd name="T36" fmla="*/ 0 w 59"/>
                  <a:gd name="T37" fmla="*/ 7 h 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9"/>
                  <a:gd name="T58" fmla="*/ 0 h 70"/>
                  <a:gd name="T59" fmla="*/ 59 w 59"/>
                  <a:gd name="T60" fmla="*/ 70 h 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9" h="70">
                    <a:moveTo>
                      <a:pt x="0" y="7"/>
                    </a:moveTo>
                    <a:lnTo>
                      <a:pt x="17" y="63"/>
                    </a:lnTo>
                    <a:lnTo>
                      <a:pt x="33" y="70"/>
                    </a:lnTo>
                    <a:lnTo>
                      <a:pt x="42" y="63"/>
                    </a:lnTo>
                    <a:lnTo>
                      <a:pt x="50" y="56"/>
                    </a:lnTo>
                    <a:lnTo>
                      <a:pt x="50" y="49"/>
                    </a:lnTo>
                    <a:lnTo>
                      <a:pt x="59" y="42"/>
                    </a:lnTo>
                    <a:lnTo>
                      <a:pt x="59" y="35"/>
                    </a:lnTo>
                    <a:lnTo>
                      <a:pt x="59" y="21"/>
                    </a:lnTo>
                    <a:lnTo>
                      <a:pt x="59" y="14"/>
                    </a:lnTo>
                    <a:lnTo>
                      <a:pt x="50" y="7"/>
                    </a:lnTo>
                    <a:lnTo>
                      <a:pt x="42" y="7"/>
                    </a:lnTo>
                    <a:lnTo>
                      <a:pt x="42" y="0"/>
                    </a:lnTo>
                    <a:lnTo>
                      <a:pt x="33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99"/>
              </a:solidFill>
              <a:ln w="1079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Freeform 149"/>
              <p:cNvSpPr>
                <a:spLocks/>
              </p:cNvSpPr>
              <p:nvPr/>
            </p:nvSpPr>
            <p:spPr bwMode="auto">
              <a:xfrm>
                <a:off x="2950" y="5720"/>
                <a:ext cx="33" cy="63"/>
              </a:xfrm>
              <a:custGeom>
                <a:avLst/>
                <a:gdLst>
                  <a:gd name="T0" fmla="*/ 33 w 33"/>
                  <a:gd name="T1" fmla="*/ 7 h 63"/>
                  <a:gd name="T2" fmla="*/ 25 w 33"/>
                  <a:gd name="T3" fmla="*/ 14 h 63"/>
                  <a:gd name="T4" fmla="*/ 25 w 33"/>
                  <a:gd name="T5" fmla="*/ 21 h 63"/>
                  <a:gd name="T6" fmla="*/ 25 w 33"/>
                  <a:gd name="T7" fmla="*/ 35 h 63"/>
                  <a:gd name="T8" fmla="*/ 25 w 33"/>
                  <a:gd name="T9" fmla="*/ 42 h 63"/>
                  <a:gd name="T10" fmla="*/ 25 w 33"/>
                  <a:gd name="T11" fmla="*/ 49 h 63"/>
                  <a:gd name="T12" fmla="*/ 25 w 33"/>
                  <a:gd name="T13" fmla="*/ 63 h 63"/>
                  <a:gd name="T14" fmla="*/ 0 w 33"/>
                  <a:gd name="T15" fmla="*/ 49 h 63"/>
                  <a:gd name="T16" fmla="*/ 0 w 33"/>
                  <a:gd name="T17" fmla="*/ 0 h 63"/>
                  <a:gd name="T18" fmla="*/ 33 w 33"/>
                  <a:gd name="T19" fmla="*/ 7 h 6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"/>
                  <a:gd name="T31" fmla="*/ 0 h 63"/>
                  <a:gd name="T32" fmla="*/ 33 w 33"/>
                  <a:gd name="T33" fmla="*/ 63 h 6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" h="63">
                    <a:moveTo>
                      <a:pt x="33" y="7"/>
                    </a:moveTo>
                    <a:lnTo>
                      <a:pt x="25" y="14"/>
                    </a:lnTo>
                    <a:lnTo>
                      <a:pt x="25" y="21"/>
                    </a:lnTo>
                    <a:lnTo>
                      <a:pt x="25" y="35"/>
                    </a:lnTo>
                    <a:lnTo>
                      <a:pt x="25" y="42"/>
                    </a:lnTo>
                    <a:lnTo>
                      <a:pt x="25" y="49"/>
                    </a:lnTo>
                    <a:lnTo>
                      <a:pt x="25" y="63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FFFF99"/>
              </a:solidFill>
              <a:ln w="1079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Freeform 150"/>
              <p:cNvSpPr>
                <a:spLocks/>
              </p:cNvSpPr>
              <p:nvPr/>
            </p:nvSpPr>
            <p:spPr bwMode="auto">
              <a:xfrm>
                <a:off x="2421" y="5678"/>
                <a:ext cx="579" cy="119"/>
              </a:xfrm>
              <a:custGeom>
                <a:avLst/>
                <a:gdLst>
                  <a:gd name="T0" fmla="*/ 34 w 579"/>
                  <a:gd name="T1" fmla="*/ 7 h 119"/>
                  <a:gd name="T2" fmla="*/ 579 w 579"/>
                  <a:gd name="T3" fmla="*/ 0 h 119"/>
                  <a:gd name="T4" fmla="*/ 562 w 579"/>
                  <a:gd name="T5" fmla="*/ 0 h 119"/>
                  <a:gd name="T6" fmla="*/ 554 w 579"/>
                  <a:gd name="T7" fmla="*/ 7 h 119"/>
                  <a:gd name="T8" fmla="*/ 546 w 579"/>
                  <a:gd name="T9" fmla="*/ 7 h 119"/>
                  <a:gd name="T10" fmla="*/ 546 w 579"/>
                  <a:gd name="T11" fmla="*/ 14 h 119"/>
                  <a:gd name="T12" fmla="*/ 537 w 579"/>
                  <a:gd name="T13" fmla="*/ 21 h 119"/>
                  <a:gd name="T14" fmla="*/ 537 w 579"/>
                  <a:gd name="T15" fmla="*/ 28 h 119"/>
                  <a:gd name="T16" fmla="*/ 537 w 579"/>
                  <a:gd name="T17" fmla="*/ 42 h 119"/>
                  <a:gd name="T18" fmla="*/ 537 w 579"/>
                  <a:gd name="T19" fmla="*/ 49 h 119"/>
                  <a:gd name="T20" fmla="*/ 537 w 579"/>
                  <a:gd name="T21" fmla="*/ 63 h 119"/>
                  <a:gd name="T22" fmla="*/ 537 w 579"/>
                  <a:gd name="T23" fmla="*/ 70 h 119"/>
                  <a:gd name="T24" fmla="*/ 537 w 579"/>
                  <a:gd name="T25" fmla="*/ 84 h 119"/>
                  <a:gd name="T26" fmla="*/ 546 w 579"/>
                  <a:gd name="T27" fmla="*/ 98 h 119"/>
                  <a:gd name="T28" fmla="*/ 546 w 579"/>
                  <a:gd name="T29" fmla="*/ 105 h 119"/>
                  <a:gd name="T30" fmla="*/ 554 w 579"/>
                  <a:gd name="T31" fmla="*/ 112 h 119"/>
                  <a:gd name="T32" fmla="*/ 562 w 579"/>
                  <a:gd name="T33" fmla="*/ 119 h 119"/>
                  <a:gd name="T34" fmla="*/ 529 w 579"/>
                  <a:gd name="T35" fmla="*/ 112 h 119"/>
                  <a:gd name="T36" fmla="*/ 487 w 579"/>
                  <a:gd name="T37" fmla="*/ 105 h 119"/>
                  <a:gd name="T38" fmla="*/ 420 w 579"/>
                  <a:gd name="T39" fmla="*/ 98 h 119"/>
                  <a:gd name="T40" fmla="*/ 370 w 579"/>
                  <a:gd name="T41" fmla="*/ 91 h 119"/>
                  <a:gd name="T42" fmla="*/ 311 w 579"/>
                  <a:gd name="T43" fmla="*/ 91 h 119"/>
                  <a:gd name="T44" fmla="*/ 244 w 579"/>
                  <a:gd name="T45" fmla="*/ 98 h 119"/>
                  <a:gd name="T46" fmla="*/ 151 w 579"/>
                  <a:gd name="T47" fmla="*/ 98 h 119"/>
                  <a:gd name="T48" fmla="*/ 76 w 579"/>
                  <a:gd name="T49" fmla="*/ 105 h 119"/>
                  <a:gd name="T50" fmla="*/ 42 w 579"/>
                  <a:gd name="T51" fmla="*/ 119 h 119"/>
                  <a:gd name="T52" fmla="*/ 25 w 579"/>
                  <a:gd name="T53" fmla="*/ 119 h 119"/>
                  <a:gd name="T54" fmla="*/ 17 w 579"/>
                  <a:gd name="T55" fmla="*/ 119 h 119"/>
                  <a:gd name="T56" fmla="*/ 9 w 579"/>
                  <a:gd name="T57" fmla="*/ 119 h 119"/>
                  <a:gd name="T58" fmla="*/ 9 w 579"/>
                  <a:gd name="T59" fmla="*/ 105 h 119"/>
                  <a:gd name="T60" fmla="*/ 0 w 579"/>
                  <a:gd name="T61" fmla="*/ 98 h 119"/>
                  <a:gd name="T62" fmla="*/ 0 w 579"/>
                  <a:gd name="T63" fmla="*/ 84 h 119"/>
                  <a:gd name="T64" fmla="*/ 0 w 579"/>
                  <a:gd name="T65" fmla="*/ 77 h 119"/>
                  <a:gd name="T66" fmla="*/ 0 w 579"/>
                  <a:gd name="T67" fmla="*/ 56 h 119"/>
                  <a:gd name="T68" fmla="*/ 0 w 579"/>
                  <a:gd name="T69" fmla="*/ 42 h 119"/>
                  <a:gd name="T70" fmla="*/ 9 w 579"/>
                  <a:gd name="T71" fmla="*/ 35 h 119"/>
                  <a:gd name="T72" fmla="*/ 9 w 579"/>
                  <a:gd name="T73" fmla="*/ 21 h 119"/>
                  <a:gd name="T74" fmla="*/ 17 w 579"/>
                  <a:gd name="T75" fmla="*/ 21 h 119"/>
                  <a:gd name="T76" fmla="*/ 25 w 579"/>
                  <a:gd name="T77" fmla="*/ 14 h 119"/>
                  <a:gd name="T78" fmla="*/ 34 w 579"/>
                  <a:gd name="T79" fmla="*/ 7 h 11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79"/>
                  <a:gd name="T121" fmla="*/ 0 h 119"/>
                  <a:gd name="T122" fmla="*/ 579 w 579"/>
                  <a:gd name="T123" fmla="*/ 119 h 11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79" h="119">
                    <a:moveTo>
                      <a:pt x="34" y="7"/>
                    </a:moveTo>
                    <a:lnTo>
                      <a:pt x="579" y="0"/>
                    </a:lnTo>
                    <a:lnTo>
                      <a:pt x="562" y="0"/>
                    </a:lnTo>
                    <a:lnTo>
                      <a:pt x="554" y="7"/>
                    </a:lnTo>
                    <a:lnTo>
                      <a:pt x="546" y="7"/>
                    </a:lnTo>
                    <a:lnTo>
                      <a:pt x="546" y="14"/>
                    </a:lnTo>
                    <a:lnTo>
                      <a:pt x="537" y="21"/>
                    </a:lnTo>
                    <a:lnTo>
                      <a:pt x="537" y="28"/>
                    </a:lnTo>
                    <a:lnTo>
                      <a:pt x="537" y="42"/>
                    </a:lnTo>
                    <a:lnTo>
                      <a:pt x="537" y="49"/>
                    </a:lnTo>
                    <a:lnTo>
                      <a:pt x="537" y="63"/>
                    </a:lnTo>
                    <a:lnTo>
                      <a:pt x="537" y="70"/>
                    </a:lnTo>
                    <a:lnTo>
                      <a:pt x="537" y="84"/>
                    </a:lnTo>
                    <a:lnTo>
                      <a:pt x="546" y="98"/>
                    </a:lnTo>
                    <a:lnTo>
                      <a:pt x="546" y="105"/>
                    </a:lnTo>
                    <a:lnTo>
                      <a:pt x="554" y="112"/>
                    </a:lnTo>
                    <a:lnTo>
                      <a:pt x="562" y="119"/>
                    </a:lnTo>
                    <a:lnTo>
                      <a:pt x="529" y="112"/>
                    </a:lnTo>
                    <a:lnTo>
                      <a:pt x="487" y="105"/>
                    </a:lnTo>
                    <a:lnTo>
                      <a:pt x="420" y="98"/>
                    </a:lnTo>
                    <a:lnTo>
                      <a:pt x="370" y="91"/>
                    </a:lnTo>
                    <a:lnTo>
                      <a:pt x="311" y="91"/>
                    </a:lnTo>
                    <a:lnTo>
                      <a:pt x="244" y="98"/>
                    </a:lnTo>
                    <a:lnTo>
                      <a:pt x="151" y="98"/>
                    </a:lnTo>
                    <a:lnTo>
                      <a:pt x="76" y="105"/>
                    </a:lnTo>
                    <a:lnTo>
                      <a:pt x="42" y="119"/>
                    </a:lnTo>
                    <a:lnTo>
                      <a:pt x="25" y="119"/>
                    </a:lnTo>
                    <a:lnTo>
                      <a:pt x="17" y="119"/>
                    </a:lnTo>
                    <a:lnTo>
                      <a:pt x="9" y="119"/>
                    </a:lnTo>
                    <a:lnTo>
                      <a:pt x="9" y="105"/>
                    </a:lnTo>
                    <a:lnTo>
                      <a:pt x="0" y="98"/>
                    </a:lnTo>
                    <a:lnTo>
                      <a:pt x="0" y="84"/>
                    </a:lnTo>
                    <a:lnTo>
                      <a:pt x="0" y="77"/>
                    </a:lnTo>
                    <a:lnTo>
                      <a:pt x="0" y="56"/>
                    </a:lnTo>
                    <a:lnTo>
                      <a:pt x="0" y="42"/>
                    </a:lnTo>
                    <a:lnTo>
                      <a:pt x="9" y="35"/>
                    </a:lnTo>
                    <a:lnTo>
                      <a:pt x="9" y="21"/>
                    </a:lnTo>
                    <a:lnTo>
                      <a:pt x="17" y="21"/>
                    </a:lnTo>
                    <a:lnTo>
                      <a:pt x="25" y="14"/>
                    </a:lnTo>
                    <a:lnTo>
                      <a:pt x="34" y="7"/>
                    </a:lnTo>
                    <a:close/>
                  </a:path>
                </a:pathLst>
              </a:custGeom>
              <a:solidFill>
                <a:srgbClr val="FFFF99"/>
              </a:solidFill>
              <a:ln w="1079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" name="Freeform 151"/>
            <p:cNvSpPr>
              <a:spLocks/>
            </p:cNvSpPr>
            <p:nvPr/>
          </p:nvSpPr>
          <p:spPr bwMode="auto">
            <a:xfrm>
              <a:off x="1437" y="1103"/>
              <a:ext cx="225" cy="68"/>
            </a:xfrm>
            <a:custGeom>
              <a:avLst/>
              <a:gdLst>
                <a:gd name="T0" fmla="*/ 7 w 302"/>
                <a:gd name="T1" fmla="*/ 0 h 90"/>
                <a:gd name="T2" fmla="*/ 2 w 302"/>
                <a:gd name="T3" fmla="*/ 2 h 90"/>
                <a:gd name="T4" fmla="*/ 0 w 302"/>
                <a:gd name="T5" fmla="*/ 8 h 90"/>
                <a:gd name="T6" fmla="*/ 0 w 302"/>
                <a:gd name="T7" fmla="*/ 12 h 90"/>
                <a:gd name="T8" fmla="*/ 0 w 302"/>
                <a:gd name="T9" fmla="*/ 14 h 90"/>
                <a:gd name="T10" fmla="*/ 4 w 302"/>
                <a:gd name="T11" fmla="*/ 17 h 90"/>
                <a:gd name="T12" fmla="*/ 5 w 302"/>
                <a:gd name="T13" fmla="*/ 17 h 90"/>
                <a:gd name="T14" fmla="*/ 62 w 302"/>
                <a:gd name="T15" fmla="*/ 22 h 90"/>
                <a:gd name="T16" fmla="*/ 67 w 302"/>
                <a:gd name="T17" fmla="*/ 20 h 90"/>
                <a:gd name="T18" fmla="*/ 69 w 302"/>
                <a:gd name="T19" fmla="*/ 14 h 90"/>
                <a:gd name="T20" fmla="*/ 69 w 302"/>
                <a:gd name="T21" fmla="*/ 11 h 90"/>
                <a:gd name="T22" fmla="*/ 69 w 302"/>
                <a:gd name="T23" fmla="*/ 8 h 90"/>
                <a:gd name="T24" fmla="*/ 66 w 302"/>
                <a:gd name="T25" fmla="*/ 7 h 90"/>
                <a:gd name="T26" fmla="*/ 63 w 302"/>
                <a:gd name="T27" fmla="*/ 5 h 90"/>
                <a:gd name="T28" fmla="*/ 7 w 302"/>
                <a:gd name="T29" fmla="*/ 0 h 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2"/>
                <a:gd name="T46" fmla="*/ 0 h 90"/>
                <a:gd name="T47" fmla="*/ 302 w 302"/>
                <a:gd name="T48" fmla="*/ 90 h 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2" h="90">
                  <a:moveTo>
                    <a:pt x="34" y="0"/>
                  </a:moveTo>
                  <a:lnTo>
                    <a:pt x="9" y="7"/>
                  </a:lnTo>
                  <a:lnTo>
                    <a:pt x="0" y="35"/>
                  </a:lnTo>
                  <a:lnTo>
                    <a:pt x="0" y="49"/>
                  </a:lnTo>
                  <a:lnTo>
                    <a:pt x="0" y="56"/>
                  </a:lnTo>
                  <a:lnTo>
                    <a:pt x="17" y="70"/>
                  </a:lnTo>
                  <a:lnTo>
                    <a:pt x="25" y="70"/>
                  </a:lnTo>
                  <a:lnTo>
                    <a:pt x="269" y="90"/>
                  </a:lnTo>
                  <a:lnTo>
                    <a:pt x="294" y="83"/>
                  </a:lnTo>
                  <a:lnTo>
                    <a:pt x="302" y="56"/>
                  </a:lnTo>
                  <a:lnTo>
                    <a:pt x="302" y="42"/>
                  </a:lnTo>
                  <a:lnTo>
                    <a:pt x="302" y="35"/>
                  </a:lnTo>
                  <a:lnTo>
                    <a:pt x="285" y="28"/>
                  </a:lnTo>
                  <a:lnTo>
                    <a:pt x="277" y="2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C99"/>
            </a:solidFill>
            <a:ln w="508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152"/>
            <p:cNvSpPr>
              <a:spLocks/>
            </p:cNvSpPr>
            <p:nvPr/>
          </p:nvSpPr>
          <p:spPr bwMode="auto">
            <a:xfrm>
              <a:off x="1430" y="1191"/>
              <a:ext cx="194" cy="53"/>
            </a:xfrm>
            <a:custGeom>
              <a:avLst/>
              <a:gdLst>
                <a:gd name="T0" fmla="*/ 0 w 260"/>
                <a:gd name="T1" fmla="*/ 0 h 70"/>
                <a:gd name="T2" fmla="*/ 10 w 260"/>
                <a:gd name="T3" fmla="*/ 15 h 70"/>
                <a:gd name="T4" fmla="*/ 49 w 260"/>
                <a:gd name="T5" fmla="*/ 17 h 70"/>
                <a:gd name="T6" fmla="*/ 60 w 260"/>
                <a:gd name="T7" fmla="*/ 5 h 70"/>
                <a:gd name="T8" fmla="*/ 0 w 260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70"/>
                <a:gd name="T17" fmla="*/ 260 w 26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70">
                  <a:moveTo>
                    <a:pt x="0" y="0"/>
                  </a:moveTo>
                  <a:lnTo>
                    <a:pt x="42" y="63"/>
                  </a:lnTo>
                  <a:lnTo>
                    <a:pt x="210" y="70"/>
                  </a:lnTo>
                  <a:lnTo>
                    <a:pt x="26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508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153"/>
            <p:cNvSpPr>
              <a:spLocks/>
            </p:cNvSpPr>
            <p:nvPr/>
          </p:nvSpPr>
          <p:spPr bwMode="auto">
            <a:xfrm>
              <a:off x="1437" y="1276"/>
              <a:ext cx="131" cy="119"/>
            </a:xfrm>
            <a:custGeom>
              <a:avLst/>
              <a:gdLst>
                <a:gd name="T0" fmla="*/ 23 w 176"/>
                <a:gd name="T1" fmla="*/ 0 h 161"/>
                <a:gd name="T2" fmla="*/ 0 w 176"/>
                <a:gd name="T3" fmla="*/ 16 h 161"/>
                <a:gd name="T4" fmla="*/ 17 w 176"/>
                <a:gd name="T5" fmla="*/ 35 h 161"/>
                <a:gd name="T6" fmla="*/ 40 w 176"/>
                <a:gd name="T7" fmla="*/ 21 h 161"/>
                <a:gd name="T8" fmla="*/ 23 w 176"/>
                <a:gd name="T9" fmla="*/ 0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161"/>
                <a:gd name="T17" fmla="*/ 176 w 176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161">
                  <a:moveTo>
                    <a:pt x="101" y="0"/>
                  </a:moveTo>
                  <a:lnTo>
                    <a:pt x="0" y="70"/>
                  </a:lnTo>
                  <a:lnTo>
                    <a:pt x="76" y="161"/>
                  </a:lnTo>
                  <a:lnTo>
                    <a:pt x="176" y="98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CC99"/>
            </a:solidFill>
            <a:ln w="508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Freeform 154"/>
            <p:cNvSpPr>
              <a:spLocks/>
            </p:cNvSpPr>
            <p:nvPr/>
          </p:nvSpPr>
          <p:spPr bwMode="auto">
            <a:xfrm>
              <a:off x="1381" y="1437"/>
              <a:ext cx="187" cy="63"/>
            </a:xfrm>
            <a:custGeom>
              <a:avLst/>
              <a:gdLst>
                <a:gd name="T0" fmla="*/ 0 w 251"/>
                <a:gd name="T1" fmla="*/ 0 h 84"/>
                <a:gd name="T2" fmla="*/ 0 w 251"/>
                <a:gd name="T3" fmla="*/ 14 h 84"/>
                <a:gd name="T4" fmla="*/ 56 w 251"/>
                <a:gd name="T5" fmla="*/ 19 h 84"/>
                <a:gd name="T6" fmla="*/ 57 w 251"/>
                <a:gd name="T7" fmla="*/ 5 h 84"/>
                <a:gd name="T8" fmla="*/ 0 w 251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"/>
                <a:gd name="T16" fmla="*/ 0 h 84"/>
                <a:gd name="T17" fmla="*/ 251 w 251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" h="84">
                  <a:moveTo>
                    <a:pt x="0" y="0"/>
                  </a:moveTo>
                  <a:lnTo>
                    <a:pt x="0" y="63"/>
                  </a:lnTo>
                  <a:lnTo>
                    <a:pt x="243" y="84"/>
                  </a:lnTo>
                  <a:lnTo>
                    <a:pt x="251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508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155"/>
            <p:cNvSpPr>
              <a:spLocks/>
            </p:cNvSpPr>
            <p:nvPr/>
          </p:nvSpPr>
          <p:spPr bwMode="auto">
            <a:xfrm>
              <a:off x="1373" y="1541"/>
              <a:ext cx="184" cy="53"/>
            </a:xfrm>
            <a:custGeom>
              <a:avLst/>
              <a:gdLst>
                <a:gd name="T0" fmla="*/ 0 w 244"/>
                <a:gd name="T1" fmla="*/ 12 h 70"/>
                <a:gd name="T2" fmla="*/ 13 w 244"/>
                <a:gd name="T3" fmla="*/ 0 h 70"/>
                <a:gd name="T4" fmla="*/ 51 w 244"/>
                <a:gd name="T5" fmla="*/ 4 h 70"/>
                <a:gd name="T6" fmla="*/ 60 w 244"/>
                <a:gd name="T7" fmla="*/ 17 h 70"/>
                <a:gd name="T8" fmla="*/ 0 w 244"/>
                <a:gd name="T9" fmla="*/ 12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"/>
                <a:gd name="T16" fmla="*/ 0 h 70"/>
                <a:gd name="T17" fmla="*/ 244 w 244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" h="70">
                  <a:moveTo>
                    <a:pt x="0" y="49"/>
                  </a:moveTo>
                  <a:lnTo>
                    <a:pt x="51" y="0"/>
                  </a:lnTo>
                  <a:lnTo>
                    <a:pt x="210" y="14"/>
                  </a:lnTo>
                  <a:lnTo>
                    <a:pt x="244" y="7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CC99"/>
            </a:solidFill>
            <a:ln w="508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Freeform 156"/>
            <p:cNvSpPr>
              <a:spLocks/>
            </p:cNvSpPr>
            <p:nvPr/>
          </p:nvSpPr>
          <p:spPr bwMode="auto">
            <a:xfrm>
              <a:off x="1355" y="1672"/>
              <a:ext cx="232" cy="68"/>
            </a:xfrm>
            <a:custGeom>
              <a:avLst/>
              <a:gdLst>
                <a:gd name="T0" fmla="*/ 10 w 311"/>
                <a:gd name="T1" fmla="*/ 0 h 91"/>
                <a:gd name="T2" fmla="*/ 5 w 311"/>
                <a:gd name="T3" fmla="*/ 0 h 91"/>
                <a:gd name="T4" fmla="*/ 1 w 311"/>
                <a:gd name="T5" fmla="*/ 1 h 91"/>
                <a:gd name="T6" fmla="*/ 0 w 311"/>
                <a:gd name="T7" fmla="*/ 7 h 91"/>
                <a:gd name="T8" fmla="*/ 1 w 311"/>
                <a:gd name="T9" fmla="*/ 13 h 91"/>
                <a:gd name="T10" fmla="*/ 7 w 311"/>
                <a:gd name="T11" fmla="*/ 16 h 91"/>
                <a:gd name="T12" fmla="*/ 63 w 311"/>
                <a:gd name="T13" fmla="*/ 21 h 91"/>
                <a:gd name="T14" fmla="*/ 69 w 311"/>
                <a:gd name="T15" fmla="*/ 19 h 91"/>
                <a:gd name="T16" fmla="*/ 72 w 311"/>
                <a:gd name="T17" fmla="*/ 13 h 91"/>
                <a:gd name="T18" fmla="*/ 69 w 311"/>
                <a:gd name="T19" fmla="*/ 7 h 91"/>
                <a:gd name="T20" fmla="*/ 64 w 311"/>
                <a:gd name="T21" fmla="*/ 3 h 91"/>
                <a:gd name="T22" fmla="*/ 10 w 311"/>
                <a:gd name="T23" fmla="*/ 0 h 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1"/>
                <a:gd name="T37" fmla="*/ 0 h 91"/>
                <a:gd name="T38" fmla="*/ 311 w 311"/>
                <a:gd name="T39" fmla="*/ 91 h 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1" h="91">
                  <a:moveTo>
                    <a:pt x="42" y="0"/>
                  </a:moveTo>
                  <a:lnTo>
                    <a:pt x="25" y="0"/>
                  </a:lnTo>
                  <a:lnTo>
                    <a:pt x="8" y="7"/>
                  </a:lnTo>
                  <a:lnTo>
                    <a:pt x="0" y="28"/>
                  </a:lnTo>
                  <a:lnTo>
                    <a:pt x="8" y="56"/>
                  </a:lnTo>
                  <a:lnTo>
                    <a:pt x="34" y="70"/>
                  </a:lnTo>
                  <a:lnTo>
                    <a:pt x="269" y="91"/>
                  </a:lnTo>
                  <a:lnTo>
                    <a:pt x="302" y="84"/>
                  </a:lnTo>
                  <a:lnTo>
                    <a:pt x="311" y="56"/>
                  </a:lnTo>
                  <a:lnTo>
                    <a:pt x="302" y="28"/>
                  </a:lnTo>
                  <a:lnTo>
                    <a:pt x="277" y="1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CC99"/>
            </a:solidFill>
            <a:ln w="508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157"/>
            <p:cNvSpPr>
              <a:spLocks noChangeShapeType="1"/>
            </p:cNvSpPr>
            <p:nvPr/>
          </p:nvSpPr>
          <p:spPr bwMode="auto">
            <a:xfrm flipH="1">
              <a:off x="1536" y="1171"/>
              <a:ext cx="8" cy="20"/>
            </a:xfrm>
            <a:prstGeom prst="line">
              <a:avLst/>
            </a:prstGeom>
            <a:noFill/>
            <a:ln w="508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158"/>
            <p:cNvSpPr>
              <a:spLocks noChangeShapeType="1"/>
            </p:cNvSpPr>
            <p:nvPr/>
          </p:nvSpPr>
          <p:spPr bwMode="auto">
            <a:xfrm flipH="1">
              <a:off x="1512" y="1249"/>
              <a:ext cx="6" cy="21"/>
            </a:xfrm>
            <a:prstGeom prst="line">
              <a:avLst/>
            </a:prstGeom>
            <a:noFill/>
            <a:ln w="508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159"/>
            <p:cNvSpPr>
              <a:spLocks noChangeShapeType="1"/>
            </p:cNvSpPr>
            <p:nvPr/>
          </p:nvSpPr>
          <p:spPr bwMode="auto">
            <a:xfrm flipH="1">
              <a:off x="1480" y="1401"/>
              <a:ext cx="13" cy="41"/>
            </a:xfrm>
            <a:prstGeom prst="line">
              <a:avLst/>
            </a:prstGeom>
            <a:noFill/>
            <a:ln w="508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160"/>
            <p:cNvSpPr>
              <a:spLocks noChangeShapeType="1"/>
            </p:cNvSpPr>
            <p:nvPr/>
          </p:nvSpPr>
          <p:spPr bwMode="auto">
            <a:xfrm flipH="1">
              <a:off x="1474" y="1495"/>
              <a:ext cx="6" cy="41"/>
            </a:xfrm>
            <a:prstGeom prst="line">
              <a:avLst/>
            </a:prstGeom>
            <a:noFill/>
            <a:ln w="508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Freeform 161"/>
            <p:cNvSpPr>
              <a:spLocks/>
            </p:cNvSpPr>
            <p:nvPr/>
          </p:nvSpPr>
          <p:spPr bwMode="auto">
            <a:xfrm>
              <a:off x="1373" y="1171"/>
              <a:ext cx="163" cy="157"/>
            </a:xfrm>
            <a:custGeom>
              <a:avLst/>
              <a:gdLst>
                <a:gd name="T0" fmla="*/ 51 w 218"/>
                <a:gd name="T1" fmla="*/ 1 h 210"/>
                <a:gd name="T2" fmla="*/ 7 w 218"/>
                <a:gd name="T3" fmla="*/ 0 h 210"/>
                <a:gd name="T4" fmla="*/ 0 w 218"/>
                <a:gd name="T5" fmla="*/ 46 h 210"/>
                <a:gd name="T6" fmla="*/ 18 w 218"/>
                <a:gd name="T7" fmla="*/ 49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8"/>
                <a:gd name="T13" fmla="*/ 0 h 210"/>
                <a:gd name="T14" fmla="*/ 218 w 218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8" h="210">
                  <a:moveTo>
                    <a:pt x="218" y="7"/>
                  </a:moveTo>
                  <a:lnTo>
                    <a:pt x="34" y="0"/>
                  </a:lnTo>
                  <a:lnTo>
                    <a:pt x="0" y="196"/>
                  </a:lnTo>
                  <a:lnTo>
                    <a:pt x="76" y="210"/>
                  </a:lnTo>
                </a:path>
              </a:pathLst>
            </a:custGeom>
            <a:noFill/>
            <a:ln w="508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162"/>
            <p:cNvSpPr>
              <a:spLocks/>
            </p:cNvSpPr>
            <p:nvPr/>
          </p:nvSpPr>
          <p:spPr bwMode="auto">
            <a:xfrm>
              <a:off x="1461" y="1480"/>
              <a:ext cx="163" cy="187"/>
            </a:xfrm>
            <a:custGeom>
              <a:avLst/>
              <a:gdLst>
                <a:gd name="T0" fmla="*/ 0 w 218"/>
                <a:gd name="T1" fmla="*/ 57 h 251"/>
                <a:gd name="T2" fmla="*/ 4 w 218"/>
                <a:gd name="T3" fmla="*/ 46 h 251"/>
                <a:gd name="T4" fmla="*/ 46 w 218"/>
                <a:gd name="T5" fmla="*/ 49 h 251"/>
                <a:gd name="T6" fmla="*/ 51 w 218"/>
                <a:gd name="T7" fmla="*/ 3 h 251"/>
                <a:gd name="T8" fmla="*/ 33 w 218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8"/>
                <a:gd name="T16" fmla="*/ 0 h 251"/>
                <a:gd name="T17" fmla="*/ 218 w 218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8" h="251">
                  <a:moveTo>
                    <a:pt x="0" y="251"/>
                  </a:moveTo>
                  <a:lnTo>
                    <a:pt x="16" y="202"/>
                  </a:lnTo>
                  <a:lnTo>
                    <a:pt x="193" y="216"/>
                  </a:lnTo>
                  <a:lnTo>
                    <a:pt x="218" y="14"/>
                  </a:lnTo>
                  <a:lnTo>
                    <a:pt x="142" y="0"/>
                  </a:lnTo>
                </a:path>
              </a:pathLst>
            </a:custGeom>
            <a:noFill/>
            <a:ln w="508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163"/>
            <p:cNvSpPr>
              <a:spLocks/>
            </p:cNvSpPr>
            <p:nvPr/>
          </p:nvSpPr>
          <p:spPr bwMode="auto">
            <a:xfrm>
              <a:off x="1323" y="1459"/>
              <a:ext cx="133" cy="150"/>
            </a:xfrm>
            <a:custGeom>
              <a:avLst/>
              <a:gdLst>
                <a:gd name="T0" fmla="*/ 43 w 176"/>
                <a:gd name="T1" fmla="*/ 41 h 202"/>
                <a:gd name="T2" fmla="*/ 43 w 176"/>
                <a:gd name="T3" fmla="*/ 45 h 202"/>
                <a:gd name="T4" fmla="*/ 0 w 176"/>
                <a:gd name="T5" fmla="*/ 45 h 202"/>
                <a:gd name="T6" fmla="*/ 2 w 176"/>
                <a:gd name="T7" fmla="*/ 0 h 202"/>
                <a:gd name="T8" fmla="*/ 18 w 176"/>
                <a:gd name="T9" fmla="*/ 1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202"/>
                <a:gd name="T17" fmla="*/ 176 w 176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202">
                  <a:moveTo>
                    <a:pt x="176" y="181"/>
                  </a:moveTo>
                  <a:lnTo>
                    <a:pt x="176" y="202"/>
                  </a:lnTo>
                  <a:lnTo>
                    <a:pt x="0" y="202"/>
                  </a:lnTo>
                  <a:lnTo>
                    <a:pt x="8" y="0"/>
                  </a:lnTo>
                  <a:lnTo>
                    <a:pt x="76" y="7"/>
                  </a:lnTo>
                </a:path>
              </a:pathLst>
            </a:custGeom>
            <a:noFill/>
            <a:ln w="508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9" name="Group 164"/>
            <p:cNvGrpSpPr>
              <a:grpSpLocks/>
            </p:cNvGrpSpPr>
            <p:nvPr/>
          </p:nvGrpSpPr>
          <p:grpSpPr bwMode="auto">
            <a:xfrm>
              <a:off x="1480" y="1124"/>
              <a:ext cx="127" cy="26"/>
              <a:chOff x="2648" y="5832"/>
              <a:chExt cx="169" cy="35"/>
            </a:xfrm>
          </p:grpSpPr>
          <p:sp>
            <p:nvSpPr>
              <p:cNvPr id="397" name="Rectangle 165"/>
              <p:cNvSpPr>
                <a:spLocks noChangeArrowheads="1"/>
              </p:cNvSpPr>
              <p:nvPr/>
            </p:nvSpPr>
            <p:spPr bwMode="auto">
              <a:xfrm>
                <a:off x="2648" y="5832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Rectangle 166"/>
              <p:cNvSpPr>
                <a:spLocks noChangeArrowheads="1"/>
              </p:cNvSpPr>
              <p:nvPr/>
            </p:nvSpPr>
            <p:spPr bwMode="auto">
              <a:xfrm>
                <a:off x="2681" y="5839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67"/>
              <p:cNvSpPr>
                <a:spLocks noChangeArrowheads="1"/>
              </p:cNvSpPr>
              <p:nvPr/>
            </p:nvSpPr>
            <p:spPr bwMode="auto">
              <a:xfrm>
                <a:off x="2715" y="5839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Rectangle 168"/>
              <p:cNvSpPr>
                <a:spLocks noChangeArrowheads="1"/>
              </p:cNvSpPr>
              <p:nvPr/>
            </p:nvSpPr>
            <p:spPr bwMode="auto">
              <a:xfrm>
                <a:off x="2749" y="5846"/>
                <a:ext cx="16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Freeform 169"/>
              <p:cNvSpPr>
                <a:spLocks/>
              </p:cNvSpPr>
              <p:nvPr/>
            </p:nvSpPr>
            <p:spPr bwMode="auto">
              <a:xfrm>
                <a:off x="2782" y="5846"/>
                <a:ext cx="17" cy="21"/>
              </a:xfrm>
              <a:custGeom>
                <a:avLst/>
                <a:gdLst>
                  <a:gd name="T0" fmla="*/ 0 w 17"/>
                  <a:gd name="T1" fmla="*/ 0 h 21"/>
                  <a:gd name="T2" fmla="*/ 0 w 17"/>
                  <a:gd name="T3" fmla="*/ 14 h 21"/>
                  <a:gd name="T4" fmla="*/ 17 w 17"/>
                  <a:gd name="T5" fmla="*/ 21 h 21"/>
                  <a:gd name="T6" fmla="*/ 17 w 17"/>
                  <a:gd name="T7" fmla="*/ 7 h 21"/>
                  <a:gd name="T8" fmla="*/ 0 w 17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1"/>
                  <a:gd name="T17" fmla="*/ 17 w 1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1">
                    <a:moveTo>
                      <a:pt x="0" y="0"/>
                    </a:moveTo>
                    <a:lnTo>
                      <a:pt x="0" y="14"/>
                    </a:lnTo>
                    <a:lnTo>
                      <a:pt x="17" y="21"/>
                    </a:lnTo>
                    <a:lnTo>
                      <a:pt x="1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Rectangle 170"/>
              <p:cNvSpPr>
                <a:spLocks noChangeArrowheads="1"/>
              </p:cNvSpPr>
              <p:nvPr/>
            </p:nvSpPr>
            <p:spPr bwMode="auto">
              <a:xfrm>
                <a:off x="2816" y="5853"/>
                <a:ext cx="1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" name="Group 171"/>
            <p:cNvGrpSpPr>
              <a:grpSpLocks/>
            </p:cNvGrpSpPr>
            <p:nvPr/>
          </p:nvGrpSpPr>
          <p:grpSpPr bwMode="auto">
            <a:xfrm>
              <a:off x="1493" y="1212"/>
              <a:ext cx="64" cy="11"/>
              <a:chOff x="2665" y="5950"/>
              <a:chExt cx="84" cy="14"/>
            </a:xfrm>
          </p:grpSpPr>
          <p:sp>
            <p:nvSpPr>
              <p:cNvPr id="394" name="Rectangle 172"/>
              <p:cNvSpPr>
                <a:spLocks noChangeArrowheads="1"/>
              </p:cNvSpPr>
              <p:nvPr/>
            </p:nvSpPr>
            <p:spPr bwMode="auto">
              <a:xfrm>
                <a:off x="2665" y="5950"/>
                <a:ext cx="16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73"/>
              <p:cNvSpPr>
                <a:spLocks noChangeArrowheads="1"/>
              </p:cNvSpPr>
              <p:nvPr/>
            </p:nvSpPr>
            <p:spPr bwMode="auto">
              <a:xfrm>
                <a:off x="2698" y="5950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74"/>
              <p:cNvSpPr>
                <a:spLocks noChangeArrowheads="1"/>
              </p:cNvSpPr>
              <p:nvPr/>
            </p:nvSpPr>
            <p:spPr bwMode="auto">
              <a:xfrm>
                <a:off x="2732" y="5950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175"/>
            <p:cNvGrpSpPr>
              <a:grpSpLocks/>
            </p:cNvGrpSpPr>
            <p:nvPr/>
          </p:nvGrpSpPr>
          <p:grpSpPr bwMode="auto">
            <a:xfrm>
              <a:off x="1467" y="1328"/>
              <a:ext cx="64" cy="15"/>
              <a:chOff x="2631" y="6104"/>
              <a:chExt cx="84" cy="21"/>
            </a:xfrm>
          </p:grpSpPr>
          <p:sp>
            <p:nvSpPr>
              <p:cNvPr id="391" name="Rectangle 176"/>
              <p:cNvSpPr>
                <a:spLocks noChangeArrowheads="1"/>
              </p:cNvSpPr>
              <p:nvPr/>
            </p:nvSpPr>
            <p:spPr bwMode="auto">
              <a:xfrm>
                <a:off x="2631" y="6104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177"/>
              <p:cNvSpPr>
                <a:spLocks/>
              </p:cNvSpPr>
              <p:nvPr/>
            </p:nvSpPr>
            <p:spPr bwMode="auto">
              <a:xfrm>
                <a:off x="2665" y="6104"/>
                <a:ext cx="16" cy="21"/>
              </a:xfrm>
              <a:custGeom>
                <a:avLst/>
                <a:gdLst>
                  <a:gd name="T0" fmla="*/ 0 w 16"/>
                  <a:gd name="T1" fmla="*/ 0 h 21"/>
                  <a:gd name="T2" fmla="*/ 0 w 16"/>
                  <a:gd name="T3" fmla="*/ 14 h 21"/>
                  <a:gd name="T4" fmla="*/ 16 w 16"/>
                  <a:gd name="T5" fmla="*/ 21 h 21"/>
                  <a:gd name="T6" fmla="*/ 16 w 16"/>
                  <a:gd name="T7" fmla="*/ 7 h 21"/>
                  <a:gd name="T8" fmla="*/ 0 w 16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21"/>
                  <a:gd name="T17" fmla="*/ 16 w 16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21">
                    <a:moveTo>
                      <a:pt x="0" y="0"/>
                    </a:moveTo>
                    <a:lnTo>
                      <a:pt x="0" y="14"/>
                    </a:lnTo>
                    <a:lnTo>
                      <a:pt x="16" y="21"/>
                    </a:lnTo>
                    <a:lnTo>
                      <a:pt x="1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Rectangle 178"/>
              <p:cNvSpPr>
                <a:spLocks noChangeArrowheads="1"/>
              </p:cNvSpPr>
              <p:nvPr/>
            </p:nvSpPr>
            <p:spPr bwMode="auto">
              <a:xfrm>
                <a:off x="2698" y="6111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" name="Group 179"/>
            <p:cNvGrpSpPr>
              <a:grpSpLocks/>
            </p:cNvGrpSpPr>
            <p:nvPr/>
          </p:nvGrpSpPr>
          <p:grpSpPr bwMode="auto">
            <a:xfrm>
              <a:off x="1512" y="1407"/>
              <a:ext cx="37" cy="15"/>
              <a:chOff x="2690" y="6209"/>
              <a:chExt cx="50" cy="21"/>
            </a:xfrm>
          </p:grpSpPr>
          <p:sp>
            <p:nvSpPr>
              <p:cNvPr id="389" name="Rectangle 180"/>
              <p:cNvSpPr>
                <a:spLocks noChangeArrowheads="1"/>
              </p:cNvSpPr>
              <p:nvPr/>
            </p:nvSpPr>
            <p:spPr bwMode="auto">
              <a:xfrm>
                <a:off x="2690" y="6209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Rectangle 181"/>
              <p:cNvSpPr>
                <a:spLocks noChangeArrowheads="1"/>
              </p:cNvSpPr>
              <p:nvPr/>
            </p:nvSpPr>
            <p:spPr bwMode="auto">
              <a:xfrm>
                <a:off x="2723" y="6216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" name="Group 182"/>
            <p:cNvGrpSpPr>
              <a:grpSpLocks/>
            </p:cNvGrpSpPr>
            <p:nvPr/>
          </p:nvGrpSpPr>
          <p:grpSpPr bwMode="auto">
            <a:xfrm>
              <a:off x="1392" y="1291"/>
              <a:ext cx="38" cy="20"/>
              <a:chOff x="2530" y="6055"/>
              <a:chExt cx="51" cy="28"/>
            </a:xfrm>
          </p:grpSpPr>
          <p:sp>
            <p:nvSpPr>
              <p:cNvPr id="387" name="Freeform 183"/>
              <p:cNvSpPr>
                <a:spLocks/>
              </p:cNvSpPr>
              <p:nvPr/>
            </p:nvSpPr>
            <p:spPr bwMode="auto">
              <a:xfrm>
                <a:off x="2530" y="6055"/>
                <a:ext cx="17" cy="21"/>
              </a:xfrm>
              <a:custGeom>
                <a:avLst/>
                <a:gdLst>
                  <a:gd name="T0" fmla="*/ 9 w 17"/>
                  <a:gd name="T1" fmla="*/ 0 h 21"/>
                  <a:gd name="T2" fmla="*/ 0 w 17"/>
                  <a:gd name="T3" fmla="*/ 14 h 21"/>
                  <a:gd name="T4" fmla="*/ 9 w 17"/>
                  <a:gd name="T5" fmla="*/ 21 h 21"/>
                  <a:gd name="T6" fmla="*/ 17 w 17"/>
                  <a:gd name="T7" fmla="*/ 7 h 21"/>
                  <a:gd name="T8" fmla="*/ 9 w 17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1"/>
                  <a:gd name="T17" fmla="*/ 17 w 1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1">
                    <a:moveTo>
                      <a:pt x="9" y="0"/>
                    </a:moveTo>
                    <a:lnTo>
                      <a:pt x="0" y="14"/>
                    </a:lnTo>
                    <a:lnTo>
                      <a:pt x="9" y="21"/>
                    </a:lnTo>
                    <a:lnTo>
                      <a:pt x="17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Freeform 184"/>
              <p:cNvSpPr>
                <a:spLocks/>
              </p:cNvSpPr>
              <p:nvPr/>
            </p:nvSpPr>
            <p:spPr bwMode="auto">
              <a:xfrm>
                <a:off x="2556" y="6069"/>
                <a:ext cx="25" cy="14"/>
              </a:xfrm>
              <a:custGeom>
                <a:avLst/>
                <a:gdLst>
                  <a:gd name="T0" fmla="*/ 8 w 25"/>
                  <a:gd name="T1" fmla="*/ 0 h 14"/>
                  <a:gd name="T2" fmla="*/ 0 w 25"/>
                  <a:gd name="T3" fmla="*/ 14 h 14"/>
                  <a:gd name="T4" fmla="*/ 16 w 25"/>
                  <a:gd name="T5" fmla="*/ 14 h 14"/>
                  <a:gd name="T6" fmla="*/ 25 w 25"/>
                  <a:gd name="T7" fmla="*/ 0 h 14"/>
                  <a:gd name="T8" fmla="*/ 8 w 25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"/>
                  <a:gd name="T16" fmla="*/ 0 h 14"/>
                  <a:gd name="T17" fmla="*/ 25 w 25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" h="14">
                    <a:moveTo>
                      <a:pt x="8" y="0"/>
                    </a:moveTo>
                    <a:lnTo>
                      <a:pt x="0" y="14"/>
                    </a:lnTo>
                    <a:lnTo>
                      <a:pt x="16" y="14"/>
                    </a:lnTo>
                    <a:lnTo>
                      <a:pt x="25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" name="Group 185"/>
            <p:cNvGrpSpPr>
              <a:grpSpLocks/>
            </p:cNvGrpSpPr>
            <p:nvPr/>
          </p:nvGrpSpPr>
          <p:grpSpPr bwMode="auto">
            <a:xfrm>
              <a:off x="1405" y="1453"/>
              <a:ext cx="131" cy="21"/>
              <a:chOff x="2547" y="6272"/>
              <a:chExt cx="176" cy="28"/>
            </a:xfrm>
          </p:grpSpPr>
          <p:sp>
            <p:nvSpPr>
              <p:cNvPr id="381" name="Rectangle 186"/>
              <p:cNvSpPr>
                <a:spLocks noChangeArrowheads="1"/>
              </p:cNvSpPr>
              <p:nvPr/>
            </p:nvSpPr>
            <p:spPr bwMode="auto">
              <a:xfrm>
                <a:off x="2547" y="6272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Freeform 187"/>
              <p:cNvSpPr>
                <a:spLocks/>
              </p:cNvSpPr>
              <p:nvPr/>
            </p:nvSpPr>
            <p:spPr bwMode="auto">
              <a:xfrm>
                <a:off x="2581" y="6272"/>
                <a:ext cx="17" cy="21"/>
              </a:xfrm>
              <a:custGeom>
                <a:avLst/>
                <a:gdLst>
                  <a:gd name="T0" fmla="*/ 0 w 17"/>
                  <a:gd name="T1" fmla="*/ 0 h 21"/>
                  <a:gd name="T2" fmla="*/ 0 w 17"/>
                  <a:gd name="T3" fmla="*/ 14 h 21"/>
                  <a:gd name="T4" fmla="*/ 17 w 17"/>
                  <a:gd name="T5" fmla="*/ 21 h 21"/>
                  <a:gd name="T6" fmla="*/ 17 w 17"/>
                  <a:gd name="T7" fmla="*/ 7 h 21"/>
                  <a:gd name="T8" fmla="*/ 0 w 17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1"/>
                  <a:gd name="T17" fmla="*/ 17 w 1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1">
                    <a:moveTo>
                      <a:pt x="0" y="0"/>
                    </a:moveTo>
                    <a:lnTo>
                      <a:pt x="0" y="14"/>
                    </a:lnTo>
                    <a:lnTo>
                      <a:pt x="17" y="21"/>
                    </a:lnTo>
                    <a:lnTo>
                      <a:pt x="1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Rectangle 188"/>
              <p:cNvSpPr>
                <a:spLocks noChangeArrowheads="1"/>
              </p:cNvSpPr>
              <p:nvPr/>
            </p:nvSpPr>
            <p:spPr bwMode="auto">
              <a:xfrm>
                <a:off x="2614" y="6279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Rectangle 189"/>
              <p:cNvSpPr>
                <a:spLocks noChangeArrowheads="1"/>
              </p:cNvSpPr>
              <p:nvPr/>
            </p:nvSpPr>
            <p:spPr bwMode="auto">
              <a:xfrm>
                <a:off x="2648" y="6279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Rectangle 190"/>
              <p:cNvSpPr>
                <a:spLocks noChangeArrowheads="1"/>
              </p:cNvSpPr>
              <p:nvPr/>
            </p:nvSpPr>
            <p:spPr bwMode="auto">
              <a:xfrm>
                <a:off x="2681" y="6286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Rectangle 191"/>
              <p:cNvSpPr>
                <a:spLocks noChangeArrowheads="1"/>
              </p:cNvSpPr>
              <p:nvPr/>
            </p:nvSpPr>
            <p:spPr bwMode="auto">
              <a:xfrm>
                <a:off x="2715" y="6286"/>
                <a:ext cx="8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" name="Group 192"/>
            <p:cNvGrpSpPr>
              <a:grpSpLocks/>
            </p:cNvGrpSpPr>
            <p:nvPr/>
          </p:nvGrpSpPr>
          <p:grpSpPr bwMode="auto">
            <a:xfrm>
              <a:off x="1405" y="1463"/>
              <a:ext cx="131" cy="17"/>
              <a:chOff x="2547" y="6286"/>
              <a:chExt cx="176" cy="21"/>
            </a:xfrm>
          </p:grpSpPr>
          <p:sp>
            <p:nvSpPr>
              <p:cNvPr id="375" name="Rectangle 193"/>
              <p:cNvSpPr>
                <a:spLocks noChangeArrowheads="1"/>
              </p:cNvSpPr>
              <p:nvPr/>
            </p:nvSpPr>
            <p:spPr bwMode="auto">
              <a:xfrm>
                <a:off x="2547" y="6286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Rectangle 194"/>
              <p:cNvSpPr>
                <a:spLocks noChangeArrowheads="1"/>
              </p:cNvSpPr>
              <p:nvPr/>
            </p:nvSpPr>
            <p:spPr bwMode="auto">
              <a:xfrm>
                <a:off x="2581" y="6286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Rectangle 195"/>
              <p:cNvSpPr>
                <a:spLocks noChangeArrowheads="1"/>
              </p:cNvSpPr>
              <p:nvPr/>
            </p:nvSpPr>
            <p:spPr bwMode="auto">
              <a:xfrm>
                <a:off x="2614" y="6286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Rectangle 196"/>
              <p:cNvSpPr>
                <a:spLocks noChangeArrowheads="1"/>
              </p:cNvSpPr>
              <p:nvPr/>
            </p:nvSpPr>
            <p:spPr bwMode="auto">
              <a:xfrm>
                <a:off x="2648" y="6293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Rectangle 197"/>
              <p:cNvSpPr>
                <a:spLocks noChangeArrowheads="1"/>
              </p:cNvSpPr>
              <p:nvPr/>
            </p:nvSpPr>
            <p:spPr bwMode="auto">
              <a:xfrm>
                <a:off x="2681" y="6293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Rectangle 198"/>
              <p:cNvSpPr>
                <a:spLocks noChangeArrowheads="1"/>
              </p:cNvSpPr>
              <p:nvPr/>
            </p:nvSpPr>
            <p:spPr bwMode="auto">
              <a:xfrm>
                <a:off x="2715" y="6293"/>
                <a:ext cx="8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" name="Group 199"/>
            <p:cNvGrpSpPr>
              <a:grpSpLocks/>
            </p:cNvGrpSpPr>
            <p:nvPr/>
          </p:nvGrpSpPr>
          <p:grpSpPr bwMode="auto">
            <a:xfrm>
              <a:off x="1448" y="1556"/>
              <a:ext cx="53" cy="23"/>
              <a:chOff x="2606" y="6411"/>
              <a:chExt cx="68" cy="28"/>
            </a:xfrm>
          </p:grpSpPr>
          <p:sp>
            <p:nvSpPr>
              <p:cNvPr id="372" name="Rectangle 200"/>
              <p:cNvSpPr>
                <a:spLocks noChangeArrowheads="1"/>
              </p:cNvSpPr>
              <p:nvPr/>
            </p:nvSpPr>
            <p:spPr bwMode="auto">
              <a:xfrm>
                <a:off x="2606" y="6411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Rectangle 201"/>
              <p:cNvSpPr>
                <a:spLocks noChangeArrowheads="1"/>
              </p:cNvSpPr>
              <p:nvPr/>
            </p:nvSpPr>
            <p:spPr bwMode="auto">
              <a:xfrm>
                <a:off x="2639" y="6418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Rectangle 202"/>
              <p:cNvSpPr>
                <a:spLocks noChangeArrowheads="1"/>
              </p:cNvSpPr>
              <p:nvPr/>
            </p:nvSpPr>
            <p:spPr bwMode="auto">
              <a:xfrm>
                <a:off x="2673" y="6425"/>
                <a:ext cx="1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" name="Group 203"/>
            <p:cNvGrpSpPr>
              <a:grpSpLocks/>
            </p:cNvGrpSpPr>
            <p:nvPr/>
          </p:nvGrpSpPr>
          <p:grpSpPr bwMode="auto">
            <a:xfrm>
              <a:off x="1424" y="1687"/>
              <a:ext cx="88" cy="27"/>
              <a:chOff x="2572" y="6586"/>
              <a:chExt cx="118" cy="35"/>
            </a:xfrm>
          </p:grpSpPr>
          <p:sp>
            <p:nvSpPr>
              <p:cNvPr id="368" name="Rectangle 204"/>
              <p:cNvSpPr>
                <a:spLocks noChangeArrowheads="1"/>
              </p:cNvSpPr>
              <p:nvPr/>
            </p:nvSpPr>
            <p:spPr bwMode="auto">
              <a:xfrm>
                <a:off x="2572" y="6586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Rectangle 205"/>
              <p:cNvSpPr>
                <a:spLocks noChangeArrowheads="1"/>
              </p:cNvSpPr>
              <p:nvPr/>
            </p:nvSpPr>
            <p:spPr bwMode="auto">
              <a:xfrm>
                <a:off x="2606" y="6593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Rectangle 206"/>
              <p:cNvSpPr>
                <a:spLocks noChangeArrowheads="1"/>
              </p:cNvSpPr>
              <p:nvPr/>
            </p:nvSpPr>
            <p:spPr bwMode="auto">
              <a:xfrm>
                <a:off x="2639" y="6600"/>
                <a:ext cx="17" cy="1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Freeform 207"/>
              <p:cNvSpPr>
                <a:spLocks/>
              </p:cNvSpPr>
              <p:nvPr/>
            </p:nvSpPr>
            <p:spPr bwMode="auto">
              <a:xfrm>
                <a:off x="2673" y="6600"/>
                <a:ext cx="17" cy="21"/>
              </a:xfrm>
              <a:custGeom>
                <a:avLst/>
                <a:gdLst>
                  <a:gd name="T0" fmla="*/ 0 w 17"/>
                  <a:gd name="T1" fmla="*/ 0 h 21"/>
                  <a:gd name="T2" fmla="*/ 0 w 17"/>
                  <a:gd name="T3" fmla="*/ 14 h 21"/>
                  <a:gd name="T4" fmla="*/ 17 w 17"/>
                  <a:gd name="T5" fmla="*/ 21 h 21"/>
                  <a:gd name="T6" fmla="*/ 17 w 17"/>
                  <a:gd name="T7" fmla="*/ 7 h 21"/>
                  <a:gd name="T8" fmla="*/ 0 w 17"/>
                  <a:gd name="T9" fmla="*/ 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21"/>
                  <a:gd name="T17" fmla="*/ 17 w 17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21">
                    <a:moveTo>
                      <a:pt x="0" y="0"/>
                    </a:moveTo>
                    <a:lnTo>
                      <a:pt x="0" y="14"/>
                    </a:lnTo>
                    <a:lnTo>
                      <a:pt x="17" y="21"/>
                    </a:lnTo>
                    <a:lnTo>
                      <a:pt x="1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303"/>
          <p:cNvGrpSpPr>
            <a:grpSpLocks/>
          </p:cNvGrpSpPr>
          <p:nvPr/>
        </p:nvGrpSpPr>
        <p:grpSpPr bwMode="auto">
          <a:xfrm>
            <a:off x="3302108" y="3019099"/>
            <a:ext cx="817562" cy="1295400"/>
            <a:chOff x="3264" y="1008"/>
            <a:chExt cx="515" cy="816"/>
          </a:xfrm>
        </p:grpSpPr>
        <p:sp>
          <p:nvSpPr>
            <p:cNvPr id="409" name="Freeform 304"/>
            <p:cNvSpPr>
              <a:spLocks/>
            </p:cNvSpPr>
            <p:nvPr/>
          </p:nvSpPr>
          <p:spPr bwMode="auto">
            <a:xfrm>
              <a:off x="3647" y="1745"/>
              <a:ext cx="94" cy="79"/>
            </a:xfrm>
            <a:custGeom>
              <a:avLst/>
              <a:gdLst>
                <a:gd name="T0" fmla="*/ 11 w 125"/>
                <a:gd name="T1" fmla="*/ 0 h 105"/>
                <a:gd name="T2" fmla="*/ 26 w 125"/>
                <a:gd name="T3" fmla="*/ 2 h 105"/>
                <a:gd name="T4" fmla="*/ 29 w 125"/>
                <a:gd name="T5" fmla="*/ 4 h 105"/>
                <a:gd name="T6" fmla="*/ 29 w 125"/>
                <a:gd name="T7" fmla="*/ 5 h 105"/>
                <a:gd name="T8" fmla="*/ 30 w 125"/>
                <a:gd name="T9" fmla="*/ 7 h 105"/>
                <a:gd name="T10" fmla="*/ 30 w 125"/>
                <a:gd name="T11" fmla="*/ 12 h 105"/>
                <a:gd name="T12" fmla="*/ 30 w 125"/>
                <a:gd name="T13" fmla="*/ 15 h 105"/>
                <a:gd name="T14" fmla="*/ 30 w 125"/>
                <a:gd name="T15" fmla="*/ 17 h 105"/>
                <a:gd name="T16" fmla="*/ 29 w 125"/>
                <a:gd name="T17" fmla="*/ 20 h 105"/>
                <a:gd name="T18" fmla="*/ 26 w 125"/>
                <a:gd name="T19" fmla="*/ 22 h 105"/>
                <a:gd name="T20" fmla="*/ 24 w 125"/>
                <a:gd name="T21" fmla="*/ 24 h 105"/>
                <a:gd name="T22" fmla="*/ 22 w 125"/>
                <a:gd name="T23" fmla="*/ 24 h 105"/>
                <a:gd name="T24" fmla="*/ 22 w 125"/>
                <a:gd name="T25" fmla="*/ 25 h 105"/>
                <a:gd name="T26" fmla="*/ 20 w 125"/>
                <a:gd name="T27" fmla="*/ 25 h 105"/>
                <a:gd name="T28" fmla="*/ 20 w 125"/>
                <a:gd name="T29" fmla="*/ 25 h 105"/>
                <a:gd name="T30" fmla="*/ 8 w 125"/>
                <a:gd name="T31" fmla="*/ 24 h 105"/>
                <a:gd name="T32" fmla="*/ 0 w 125"/>
                <a:gd name="T33" fmla="*/ 0 h 105"/>
                <a:gd name="T34" fmla="*/ 11 w 125"/>
                <a:gd name="T35" fmla="*/ 0 h 10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5"/>
                <a:gd name="T55" fmla="*/ 0 h 105"/>
                <a:gd name="T56" fmla="*/ 125 w 125"/>
                <a:gd name="T57" fmla="*/ 105 h 10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5" h="105">
                  <a:moveTo>
                    <a:pt x="42" y="0"/>
                  </a:moveTo>
                  <a:lnTo>
                    <a:pt x="109" y="7"/>
                  </a:lnTo>
                  <a:lnTo>
                    <a:pt x="117" y="14"/>
                  </a:lnTo>
                  <a:lnTo>
                    <a:pt x="117" y="21"/>
                  </a:lnTo>
                  <a:lnTo>
                    <a:pt x="125" y="28"/>
                  </a:lnTo>
                  <a:lnTo>
                    <a:pt x="125" y="49"/>
                  </a:lnTo>
                  <a:lnTo>
                    <a:pt x="125" y="63"/>
                  </a:lnTo>
                  <a:lnTo>
                    <a:pt x="125" y="70"/>
                  </a:lnTo>
                  <a:lnTo>
                    <a:pt x="117" y="84"/>
                  </a:lnTo>
                  <a:lnTo>
                    <a:pt x="109" y="91"/>
                  </a:lnTo>
                  <a:lnTo>
                    <a:pt x="100" y="98"/>
                  </a:lnTo>
                  <a:lnTo>
                    <a:pt x="92" y="98"/>
                  </a:lnTo>
                  <a:lnTo>
                    <a:pt x="92" y="105"/>
                  </a:lnTo>
                  <a:lnTo>
                    <a:pt x="83" y="105"/>
                  </a:lnTo>
                  <a:lnTo>
                    <a:pt x="33" y="98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808080"/>
            </a:solidFill>
            <a:ln w="1079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Freeform 305"/>
            <p:cNvSpPr>
              <a:spLocks/>
            </p:cNvSpPr>
            <p:nvPr/>
          </p:nvSpPr>
          <p:spPr bwMode="auto">
            <a:xfrm>
              <a:off x="3264" y="1008"/>
              <a:ext cx="515" cy="816"/>
            </a:xfrm>
            <a:custGeom>
              <a:avLst/>
              <a:gdLst>
                <a:gd name="T0" fmla="*/ 154 w 688"/>
                <a:gd name="T1" fmla="*/ 1 h 1090"/>
                <a:gd name="T2" fmla="*/ 156 w 688"/>
                <a:gd name="T3" fmla="*/ 5 h 1090"/>
                <a:gd name="T4" fmla="*/ 159 w 688"/>
                <a:gd name="T5" fmla="*/ 12 h 1090"/>
                <a:gd name="T6" fmla="*/ 162 w 688"/>
                <a:gd name="T7" fmla="*/ 18 h 1090"/>
                <a:gd name="T8" fmla="*/ 162 w 688"/>
                <a:gd name="T9" fmla="*/ 28 h 1090"/>
                <a:gd name="T10" fmla="*/ 162 w 688"/>
                <a:gd name="T11" fmla="*/ 34 h 1090"/>
                <a:gd name="T12" fmla="*/ 159 w 688"/>
                <a:gd name="T13" fmla="*/ 48 h 1090"/>
                <a:gd name="T14" fmla="*/ 154 w 688"/>
                <a:gd name="T15" fmla="*/ 67 h 1090"/>
                <a:gd name="T16" fmla="*/ 146 w 688"/>
                <a:gd name="T17" fmla="*/ 91 h 1090"/>
                <a:gd name="T18" fmla="*/ 139 w 688"/>
                <a:gd name="T19" fmla="*/ 113 h 1090"/>
                <a:gd name="T20" fmla="*/ 136 w 688"/>
                <a:gd name="T21" fmla="*/ 144 h 1090"/>
                <a:gd name="T22" fmla="*/ 132 w 688"/>
                <a:gd name="T23" fmla="*/ 180 h 1090"/>
                <a:gd name="T24" fmla="*/ 130 w 688"/>
                <a:gd name="T25" fmla="*/ 207 h 1090"/>
                <a:gd name="T26" fmla="*/ 130 w 688"/>
                <a:gd name="T27" fmla="*/ 227 h 1090"/>
                <a:gd name="T28" fmla="*/ 132 w 688"/>
                <a:gd name="T29" fmla="*/ 242 h 1090"/>
                <a:gd name="T30" fmla="*/ 136 w 688"/>
                <a:gd name="T31" fmla="*/ 249 h 1090"/>
                <a:gd name="T32" fmla="*/ 138 w 688"/>
                <a:gd name="T33" fmla="*/ 255 h 1090"/>
                <a:gd name="T34" fmla="*/ 124 w 688"/>
                <a:gd name="T35" fmla="*/ 253 h 1090"/>
                <a:gd name="T36" fmla="*/ 73 w 688"/>
                <a:gd name="T37" fmla="*/ 243 h 1090"/>
                <a:gd name="T38" fmla="*/ 28 w 688"/>
                <a:gd name="T39" fmla="*/ 237 h 1090"/>
                <a:gd name="T40" fmla="*/ 7 w 688"/>
                <a:gd name="T41" fmla="*/ 237 h 1090"/>
                <a:gd name="T42" fmla="*/ 4 w 688"/>
                <a:gd name="T43" fmla="*/ 235 h 1090"/>
                <a:gd name="T44" fmla="*/ 1 w 688"/>
                <a:gd name="T45" fmla="*/ 225 h 1090"/>
                <a:gd name="T46" fmla="*/ 0 w 688"/>
                <a:gd name="T47" fmla="*/ 212 h 1090"/>
                <a:gd name="T48" fmla="*/ 0 w 688"/>
                <a:gd name="T49" fmla="*/ 194 h 1090"/>
                <a:gd name="T50" fmla="*/ 1 w 688"/>
                <a:gd name="T51" fmla="*/ 168 h 1090"/>
                <a:gd name="T52" fmla="*/ 7 w 688"/>
                <a:gd name="T53" fmla="*/ 135 h 1090"/>
                <a:gd name="T54" fmla="*/ 13 w 688"/>
                <a:gd name="T55" fmla="*/ 106 h 1090"/>
                <a:gd name="T56" fmla="*/ 22 w 688"/>
                <a:gd name="T57" fmla="*/ 77 h 1090"/>
                <a:gd name="T58" fmla="*/ 29 w 688"/>
                <a:gd name="T59" fmla="*/ 46 h 1090"/>
                <a:gd name="T60" fmla="*/ 33 w 688"/>
                <a:gd name="T61" fmla="*/ 33 h 1090"/>
                <a:gd name="T62" fmla="*/ 33 w 688"/>
                <a:gd name="T63" fmla="*/ 23 h 1090"/>
                <a:gd name="T64" fmla="*/ 29 w 688"/>
                <a:gd name="T65" fmla="*/ 1 h 1090"/>
                <a:gd name="T66" fmla="*/ 152 w 688"/>
                <a:gd name="T67" fmla="*/ 0 h 109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88"/>
                <a:gd name="T103" fmla="*/ 0 h 1090"/>
                <a:gd name="T104" fmla="*/ 688 w 688"/>
                <a:gd name="T105" fmla="*/ 1090 h 109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88" h="1090">
                  <a:moveTo>
                    <a:pt x="646" y="0"/>
                  </a:moveTo>
                  <a:lnTo>
                    <a:pt x="654" y="7"/>
                  </a:lnTo>
                  <a:lnTo>
                    <a:pt x="663" y="21"/>
                  </a:lnTo>
                  <a:lnTo>
                    <a:pt x="671" y="35"/>
                  </a:lnTo>
                  <a:lnTo>
                    <a:pt x="679" y="49"/>
                  </a:lnTo>
                  <a:lnTo>
                    <a:pt x="688" y="63"/>
                  </a:lnTo>
                  <a:lnTo>
                    <a:pt x="688" y="77"/>
                  </a:lnTo>
                  <a:lnTo>
                    <a:pt x="688" y="98"/>
                  </a:lnTo>
                  <a:lnTo>
                    <a:pt x="688" y="119"/>
                  </a:lnTo>
                  <a:lnTo>
                    <a:pt x="688" y="133"/>
                  </a:lnTo>
                  <a:lnTo>
                    <a:pt x="688" y="147"/>
                  </a:lnTo>
                  <a:lnTo>
                    <a:pt x="688" y="161"/>
                  </a:lnTo>
                  <a:lnTo>
                    <a:pt x="679" y="202"/>
                  </a:lnTo>
                  <a:lnTo>
                    <a:pt x="671" y="244"/>
                  </a:lnTo>
                  <a:lnTo>
                    <a:pt x="654" y="286"/>
                  </a:lnTo>
                  <a:lnTo>
                    <a:pt x="637" y="335"/>
                  </a:lnTo>
                  <a:lnTo>
                    <a:pt x="621" y="384"/>
                  </a:lnTo>
                  <a:lnTo>
                    <a:pt x="612" y="426"/>
                  </a:lnTo>
                  <a:lnTo>
                    <a:pt x="595" y="482"/>
                  </a:lnTo>
                  <a:lnTo>
                    <a:pt x="587" y="552"/>
                  </a:lnTo>
                  <a:lnTo>
                    <a:pt x="579" y="615"/>
                  </a:lnTo>
                  <a:lnTo>
                    <a:pt x="570" y="684"/>
                  </a:lnTo>
                  <a:lnTo>
                    <a:pt x="562" y="768"/>
                  </a:lnTo>
                  <a:lnTo>
                    <a:pt x="554" y="838"/>
                  </a:lnTo>
                  <a:lnTo>
                    <a:pt x="554" y="880"/>
                  </a:lnTo>
                  <a:lnTo>
                    <a:pt x="554" y="929"/>
                  </a:lnTo>
                  <a:lnTo>
                    <a:pt x="554" y="964"/>
                  </a:lnTo>
                  <a:lnTo>
                    <a:pt x="562" y="992"/>
                  </a:lnTo>
                  <a:lnTo>
                    <a:pt x="562" y="1027"/>
                  </a:lnTo>
                  <a:lnTo>
                    <a:pt x="570" y="1048"/>
                  </a:lnTo>
                  <a:lnTo>
                    <a:pt x="579" y="1062"/>
                  </a:lnTo>
                  <a:lnTo>
                    <a:pt x="579" y="1076"/>
                  </a:lnTo>
                  <a:lnTo>
                    <a:pt x="587" y="1083"/>
                  </a:lnTo>
                  <a:lnTo>
                    <a:pt x="587" y="1090"/>
                  </a:lnTo>
                  <a:lnTo>
                    <a:pt x="528" y="1076"/>
                  </a:lnTo>
                  <a:lnTo>
                    <a:pt x="411" y="1055"/>
                  </a:lnTo>
                  <a:lnTo>
                    <a:pt x="310" y="1034"/>
                  </a:lnTo>
                  <a:lnTo>
                    <a:pt x="201" y="1020"/>
                  </a:lnTo>
                  <a:lnTo>
                    <a:pt x="117" y="1013"/>
                  </a:lnTo>
                  <a:lnTo>
                    <a:pt x="50" y="1013"/>
                  </a:lnTo>
                  <a:lnTo>
                    <a:pt x="33" y="1013"/>
                  </a:lnTo>
                  <a:lnTo>
                    <a:pt x="25" y="1013"/>
                  </a:lnTo>
                  <a:lnTo>
                    <a:pt x="17" y="999"/>
                  </a:lnTo>
                  <a:lnTo>
                    <a:pt x="8" y="978"/>
                  </a:lnTo>
                  <a:lnTo>
                    <a:pt x="8" y="957"/>
                  </a:lnTo>
                  <a:lnTo>
                    <a:pt x="0" y="929"/>
                  </a:lnTo>
                  <a:lnTo>
                    <a:pt x="0" y="901"/>
                  </a:lnTo>
                  <a:lnTo>
                    <a:pt x="0" y="859"/>
                  </a:lnTo>
                  <a:lnTo>
                    <a:pt x="0" y="824"/>
                  </a:lnTo>
                  <a:lnTo>
                    <a:pt x="0" y="768"/>
                  </a:lnTo>
                  <a:lnTo>
                    <a:pt x="8" y="712"/>
                  </a:lnTo>
                  <a:lnTo>
                    <a:pt x="17" y="643"/>
                  </a:lnTo>
                  <a:lnTo>
                    <a:pt x="33" y="573"/>
                  </a:lnTo>
                  <a:lnTo>
                    <a:pt x="42" y="510"/>
                  </a:lnTo>
                  <a:lnTo>
                    <a:pt x="58" y="447"/>
                  </a:lnTo>
                  <a:lnTo>
                    <a:pt x="75" y="384"/>
                  </a:lnTo>
                  <a:lnTo>
                    <a:pt x="92" y="328"/>
                  </a:lnTo>
                  <a:lnTo>
                    <a:pt x="117" y="244"/>
                  </a:lnTo>
                  <a:lnTo>
                    <a:pt x="126" y="196"/>
                  </a:lnTo>
                  <a:lnTo>
                    <a:pt x="134" y="168"/>
                  </a:lnTo>
                  <a:lnTo>
                    <a:pt x="142" y="140"/>
                  </a:lnTo>
                  <a:lnTo>
                    <a:pt x="142" y="119"/>
                  </a:lnTo>
                  <a:lnTo>
                    <a:pt x="142" y="98"/>
                  </a:lnTo>
                  <a:lnTo>
                    <a:pt x="134" y="28"/>
                  </a:lnTo>
                  <a:lnTo>
                    <a:pt x="126" y="7"/>
                  </a:lnTo>
                  <a:lnTo>
                    <a:pt x="637" y="0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FFFF99"/>
            </a:solidFill>
            <a:ln w="1079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306"/>
            <p:cNvSpPr>
              <a:spLocks/>
            </p:cNvSpPr>
            <p:nvPr/>
          </p:nvSpPr>
          <p:spPr bwMode="auto">
            <a:xfrm>
              <a:off x="3709" y="1045"/>
              <a:ext cx="45" cy="52"/>
            </a:xfrm>
            <a:custGeom>
              <a:avLst/>
              <a:gdLst>
                <a:gd name="T0" fmla="*/ 0 w 59"/>
                <a:gd name="T1" fmla="*/ 1 h 70"/>
                <a:gd name="T2" fmla="*/ 5 w 59"/>
                <a:gd name="T3" fmla="*/ 14 h 70"/>
                <a:gd name="T4" fmla="*/ 8 w 59"/>
                <a:gd name="T5" fmla="*/ 16 h 70"/>
                <a:gd name="T6" fmla="*/ 8 w 59"/>
                <a:gd name="T7" fmla="*/ 16 h 70"/>
                <a:gd name="T8" fmla="*/ 11 w 59"/>
                <a:gd name="T9" fmla="*/ 16 h 70"/>
                <a:gd name="T10" fmla="*/ 14 w 59"/>
                <a:gd name="T11" fmla="*/ 14 h 70"/>
                <a:gd name="T12" fmla="*/ 14 w 59"/>
                <a:gd name="T13" fmla="*/ 13 h 70"/>
                <a:gd name="T14" fmla="*/ 15 w 59"/>
                <a:gd name="T15" fmla="*/ 10 h 70"/>
                <a:gd name="T16" fmla="*/ 15 w 59"/>
                <a:gd name="T17" fmla="*/ 7 h 70"/>
                <a:gd name="T18" fmla="*/ 15 w 59"/>
                <a:gd name="T19" fmla="*/ 7 h 70"/>
                <a:gd name="T20" fmla="*/ 15 w 59"/>
                <a:gd name="T21" fmla="*/ 5 h 70"/>
                <a:gd name="T22" fmla="*/ 14 w 59"/>
                <a:gd name="T23" fmla="*/ 3 h 70"/>
                <a:gd name="T24" fmla="*/ 11 w 59"/>
                <a:gd name="T25" fmla="*/ 1 h 70"/>
                <a:gd name="T26" fmla="*/ 11 w 59"/>
                <a:gd name="T27" fmla="*/ 1 h 70"/>
                <a:gd name="T28" fmla="*/ 8 w 59"/>
                <a:gd name="T29" fmla="*/ 0 h 70"/>
                <a:gd name="T30" fmla="*/ 6 w 59"/>
                <a:gd name="T31" fmla="*/ 0 h 70"/>
                <a:gd name="T32" fmla="*/ 6 w 59"/>
                <a:gd name="T33" fmla="*/ 0 h 70"/>
                <a:gd name="T34" fmla="*/ 5 w 59"/>
                <a:gd name="T35" fmla="*/ 0 h 70"/>
                <a:gd name="T36" fmla="*/ 0 w 59"/>
                <a:gd name="T37" fmla="*/ 1 h 7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70"/>
                <a:gd name="T59" fmla="*/ 59 w 59"/>
                <a:gd name="T60" fmla="*/ 70 h 7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70">
                  <a:moveTo>
                    <a:pt x="0" y="7"/>
                  </a:moveTo>
                  <a:lnTo>
                    <a:pt x="17" y="63"/>
                  </a:lnTo>
                  <a:lnTo>
                    <a:pt x="34" y="70"/>
                  </a:lnTo>
                  <a:lnTo>
                    <a:pt x="42" y="70"/>
                  </a:lnTo>
                  <a:lnTo>
                    <a:pt x="51" y="63"/>
                  </a:lnTo>
                  <a:lnTo>
                    <a:pt x="51" y="56"/>
                  </a:lnTo>
                  <a:lnTo>
                    <a:pt x="59" y="42"/>
                  </a:lnTo>
                  <a:lnTo>
                    <a:pt x="59" y="35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1" y="14"/>
                  </a:lnTo>
                  <a:lnTo>
                    <a:pt x="42" y="7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08080"/>
            </a:solidFill>
            <a:ln w="1079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Freeform 307"/>
            <p:cNvSpPr>
              <a:spLocks/>
            </p:cNvSpPr>
            <p:nvPr/>
          </p:nvSpPr>
          <p:spPr bwMode="auto">
            <a:xfrm>
              <a:off x="3709" y="1039"/>
              <a:ext cx="26" cy="48"/>
            </a:xfrm>
            <a:custGeom>
              <a:avLst/>
              <a:gdLst>
                <a:gd name="T0" fmla="*/ 8 w 34"/>
                <a:gd name="T1" fmla="*/ 4 h 63"/>
                <a:gd name="T2" fmla="*/ 6 w 34"/>
                <a:gd name="T3" fmla="*/ 5 h 63"/>
                <a:gd name="T4" fmla="*/ 6 w 34"/>
                <a:gd name="T5" fmla="*/ 7 h 63"/>
                <a:gd name="T6" fmla="*/ 6 w 34"/>
                <a:gd name="T7" fmla="*/ 9 h 63"/>
                <a:gd name="T8" fmla="*/ 6 w 34"/>
                <a:gd name="T9" fmla="*/ 11 h 63"/>
                <a:gd name="T10" fmla="*/ 6 w 34"/>
                <a:gd name="T11" fmla="*/ 14 h 63"/>
                <a:gd name="T12" fmla="*/ 6 w 34"/>
                <a:gd name="T13" fmla="*/ 16 h 63"/>
                <a:gd name="T14" fmla="*/ 0 w 34"/>
                <a:gd name="T15" fmla="*/ 12 h 63"/>
                <a:gd name="T16" fmla="*/ 0 w 34"/>
                <a:gd name="T17" fmla="*/ 0 h 63"/>
                <a:gd name="T18" fmla="*/ 8 w 34"/>
                <a:gd name="T19" fmla="*/ 4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63"/>
                <a:gd name="T32" fmla="*/ 34 w 34"/>
                <a:gd name="T33" fmla="*/ 63 h 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63">
                  <a:moveTo>
                    <a:pt x="34" y="14"/>
                  </a:moveTo>
                  <a:lnTo>
                    <a:pt x="26" y="21"/>
                  </a:lnTo>
                  <a:lnTo>
                    <a:pt x="26" y="28"/>
                  </a:lnTo>
                  <a:lnTo>
                    <a:pt x="26" y="35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63"/>
                  </a:lnTo>
                  <a:lnTo>
                    <a:pt x="0" y="49"/>
                  </a:lnTo>
                  <a:lnTo>
                    <a:pt x="0" y="0"/>
                  </a:lnTo>
                  <a:lnTo>
                    <a:pt x="34" y="14"/>
                  </a:lnTo>
                  <a:close/>
                </a:path>
              </a:pathLst>
            </a:custGeom>
            <a:solidFill>
              <a:srgbClr val="000000"/>
            </a:solidFill>
            <a:ln w="1079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Freeform 308"/>
            <p:cNvSpPr>
              <a:spLocks/>
            </p:cNvSpPr>
            <p:nvPr/>
          </p:nvSpPr>
          <p:spPr bwMode="auto">
            <a:xfrm>
              <a:off x="3314" y="1008"/>
              <a:ext cx="434" cy="89"/>
            </a:xfrm>
            <a:custGeom>
              <a:avLst/>
              <a:gdLst>
                <a:gd name="T0" fmla="*/ 7 w 579"/>
                <a:gd name="T1" fmla="*/ 1 h 119"/>
                <a:gd name="T2" fmla="*/ 137 w 579"/>
                <a:gd name="T3" fmla="*/ 0 h 119"/>
                <a:gd name="T4" fmla="*/ 133 w 579"/>
                <a:gd name="T5" fmla="*/ 1 h 119"/>
                <a:gd name="T6" fmla="*/ 131 w 579"/>
                <a:gd name="T7" fmla="*/ 1 h 119"/>
                <a:gd name="T8" fmla="*/ 129 w 579"/>
                <a:gd name="T9" fmla="*/ 1 h 119"/>
                <a:gd name="T10" fmla="*/ 129 w 579"/>
                <a:gd name="T11" fmla="*/ 3 h 119"/>
                <a:gd name="T12" fmla="*/ 127 w 579"/>
                <a:gd name="T13" fmla="*/ 5 h 119"/>
                <a:gd name="T14" fmla="*/ 127 w 579"/>
                <a:gd name="T15" fmla="*/ 7 h 119"/>
                <a:gd name="T16" fmla="*/ 127 w 579"/>
                <a:gd name="T17" fmla="*/ 10 h 119"/>
                <a:gd name="T18" fmla="*/ 127 w 579"/>
                <a:gd name="T19" fmla="*/ 13 h 119"/>
                <a:gd name="T20" fmla="*/ 127 w 579"/>
                <a:gd name="T21" fmla="*/ 14 h 119"/>
                <a:gd name="T22" fmla="*/ 127 w 579"/>
                <a:gd name="T23" fmla="*/ 18 h 119"/>
                <a:gd name="T24" fmla="*/ 127 w 579"/>
                <a:gd name="T25" fmla="*/ 19 h 119"/>
                <a:gd name="T26" fmla="*/ 129 w 579"/>
                <a:gd name="T27" fmla="*/ 23 h 119"/>
                <a:gd name="T28" fmla="*/ 129 w 579"/>
                <a:gd name="T29" fmla="*/ 25 h 119"/>
                <a:gd name="T30" fmla="*/ 131 w 579"/>
                <a:gd name="T31" fmla="*/ 26 h 119"/>
                <a:gd name="T32" fmla="*/ 133 w 579"/>
                <a:gd name="T33" fmla="*/ 28 h 119"/>
                <a:gd name="T34" fmla="*/ 125 w 579"/>
                <a:gd name="T35" fmla="*/ 26 h 119"/>
                <a:gd name="T36" fmla="*/ 115 w 579"/>
                <a:gd name="T37" fmla="*/ 25 h 119"/>
                <a:gd name="T38" fmla="*/ 99 w 579"/>
                <a:gd name="T39" fmla="*/ 23 h 119"/>
                <a:gd name="T40" fmla="*/ 88 w 579"/>
                <a:gd name="T41" fmla="*/ 21 h 119"/>
                <a:gd name="T42" fmla="*/ 73 w 579"/>
                <a:gd name="T43" fmla="*/ 21 h 119"/>
                <a:gd name="T44" fmla="*/ 57 w 579"/>
                <a:gd name="T45" fmla="*/ 23 h 119"/>
                <a:gd name="T46" fmla="*/ 36 w 579"/>
                <a:gd name="T47" fmla="*/ 23 h 119"/>
                <a:gd name="T48" fmla="*/ 17 w 579"/>
                <a:gd name="T49" fmla="*/ 26 h 119"/>
                <a:gd name="T50" fmla="*/ 10 w 579"/>
                <a:gd name="T51" fmla="*/ 28 h 119"/>
                <a:gd name="T52" fmla="*/ 5 w 579"/>
                <a:gd name="T53" fmla="*/ 28 h 119"/>
                <a:gd name="T54" fmla="*/ 4 w 579"/>
                <a:gd name="T55" fmla="*/ 28 h 119"/>
                <a:gd name="T56" fmla="*/ 1 w 579"/>
                <a:gd name="T57" fmla="*/ 28 h 119"/>
                <a:gd name="T58" fmla="*/ 1 w 579"/>
                <a:gd name="T59" fmla="*/ 26 h 119"/>
                <a:gd name="T60" fmla="*/ 0 w 579"/>
                <a:gd name="T61" fmla="*/ 23 h 119"/>
                <a:gd name="T62" fmla="*/ 0 w 579"/>
                <a:gd name="T63" fmla="*/ 21 h 119"/>
                <a:gd name="T64" fmla="*/ 0 w 579"/>
                <a:gd name="T65" fmla="*/ 18 h 119"/>
                <a:gd name="T66" fmla="*/ 0 w 579"/>
                <a:gd name="T67" fmla="*/ 13 h 119"/>
                <a:gd name="T68" fmla="*/ 0 w 579"/>
                <a:gd name="T69" fmla="*/ 12 h 119"/>
                <a:gd name="T70" fmla="*/ 1 w 579"/>
                <a:gd name="T71" fmla="*/ 7 h 119"/>
                <a:gd name="T72" fmla="*/ 1 w 579"/>
                <a:gd name="T73" fmla="*/ 7 h 119"/>
                <a:gd name="T74" fmla="*/ 4 w 579"/>
                <a:gd name="T75" fmla="*/ 5 h 119"/>
                <a:gd name="T76" fmla="*/ 5 w 579"/>
                <a:gd name="T77" fmla="*/ 3 h 119"/>
                <a:gd name="T78" fmla="*/ 7 w 579"/>
                <a:gd name="T79" fmla="*/ 1 h 11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9"/>
                <a:gd name="T121" fmla="*/ 0 h 119"/>
                <a:gd name="T122" fmla="*/ 579 w 579"/>
                <a:gd name="T123" fmla="*/ 119 h 11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9" h="119">
                  <a:moveTo>
                    <a:pt x="33" y="7"/>
                  </a:moveTo>
                  <a:lnTo>
                    <a:pt x="579" y="0"/>
                  </a:lnTo>
                  <a:lnTo>
                    <a:pt x="562" y="7"/>
                  </a:lnTo>
                  <a:lnTo>
                    <a:pt x="554" y="7"/>
                  </a:lnTo>
                  <a:lnTo>
                    <a:pt x="545" y="7"/>
                  </a:lnTo>
                  <a:lnTo>
                    <a:pt x="545" y="14"/>
                  </a:lnTo>
                  <a:lnTo>
                    <a:pt x="537" y="21"/>
                  </a:lnTo>
                  <a:lnTo>
                    <a:pt x="537" y="35"/>
                  </a:lnTo>
                  <a:lnTo>
                    <a:pt x="537" y="42"/>
                  </a:lnTo>
                  <a:lnTo>
                    <a:pt x="537" y="56"/>
                  </a:lnTo>
                  <a:lnTo>
                    <a:pt x="537" y="63"/>
                  </a:lnTo>
                  <a:lnTo>
                    <a:pt x="537" y="77"/>
                  </a:lnTo>
                  <a:lnTo>
                    <a:pt x="537" y="84"/>
                  </a:lnTo>
                  <a:lnTo>
                    <a:pt x="545" y="98"/>
                  </a:lnTo>
                  <a:lnTo>
                    <a:pt x="545" y="105"/>
                  </a:lnTo>
                  <a:lnTo>
                    <a:pt x="554" y="112"/>
                  </a:lnTo>
                  <a:lnTo>
                    <a:pt x="562" y="119"/>
                  </a:lnTo>
                  <a:lnTo>
                    <a:pt x="528" y="112"/>
                  </a:lnTo>
                  <a:lnTo>
                    <a:pt x="487" y="105"/>
                  </a:lnTo>
                  <a:lnTo>
                    <a:pt x="419" y="98"/>
                  </a:lnTo>
                  <a:lnTo>
                    <a:pt x="369" y="91"/>
                  </a:lnTo>
                  <a:lnTo>
                    <a:pt x="310" y="91"/>
                  </a:lnTo>
                  <a:lnTo>
                    <a:pt x="243" y="98"/>
                  </a:lnTo>
                  <a:lnTo>
                    <a:pt x="151" y="98"/>
                  </a:lnTo>
                  <a:lnTo>
                    <a:pt x="75" y="112"/>
                  </a:lnTo>
                  <a:lnTo>
                    <a:pt x="42" y="119"/>
                  </a:lnTo>
                  <a:lnTo>
                    <a:pt x="25" y="119"/>
                  </a:lnTo>
                  <a:lnTo>
                    <a:pt x="17" y="119"/>
                  </a:lnTo>
                  <a:lnTo>
                    <a:pt x="8" y="119"/>
                  </a:lnTo>
                  <a:lnTo>
                    <a:pt x="8" y="112"/>
                  </a:lnTo>
                  <a:lnTo>
                    <a:pt x="0" y="98"/>
                  </a:lnTo>
                  <a:lnTo>
                    <a:pt x="0" y="91"/>
                  </a:lnTo>
                  <a:lnTo>
                    <a:pt x="0" y="77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8" y="35"/>
                  </a:lnTo>
                  <a:lnTo>
                    <a:pt x="8" y="28"/>
                  </a:lnTo>
                  <a:lnTo>
                    <a:pt x="17" y="21"/>
                  </a:lnTo>
                  <a:lnTo>
                    <a:pt x="25" y="14"/>
                  </a:lnTo>
                  <a:lnTo>
                    <a:pt x="33" y="7"/>
                  </a:lnTo>
                  <a:close/>
                </a:path>
              </a:pathLst>
            </a:custGeom>
            <a:solidFill>
              <a:srgbClr val="FFFF99"/>
            </a:solidFill>
            <a:ln w="1079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4" name="Group 309"/>
            <p:cNvGrpSpPr>
              <a:grpSpLocks/>
            </p:cNvGrpSpPr>
            <p:nvPr/>
          </p:nvGrpSpPr>
          <p:grpSpPr bwMode="auto">
            <a:xfrm>
              <a:off x="3333" y="1139"/>
              <a:ext cx="284" cy="528"/>
              <a:chOff x="4821" y="5860"/>
              <a:chExt cx="379" cy="705"/>
            </a:xfrm>
          </p:grpSpPr>
          <p:grpSp>
            <p:nvGrpSpPr>
              <p:cNvPr id="415" name="Group 310"/>
              <p:cNvGrpSpPr>
                <a:grpSpLocks/>
              </p:cNvGrpSpPr>
              <p:nvPr/>
            </p:nvGrpSpPr>
            <p:grpSpPr bwMode="auto">
              <a:xfrm>
                <a:off x="4939" y="5860"/>
                <a:ext cx="109" cy="21"/>
                <a:chOff x="4939" y="5860"/>
                <a:chExt cx="109" cy="21"/>
              </a:xfrm>
            </p:grpSpPr>
            <p:sp>
              <p:nvSpPr>
                <p:cNvPr id="496" name="Rectangle 311"/>
                <p:cNvSpPr>
                  <a:spLocks noChangeArrowheads="1"/>
                </p:cNvSpPr>
                <p:nvPr/>
              </p:nvSpPr>
              <p:spPr bwMode="auto">
                <a:xfrm>
                  <a:off x="4939" y="5860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" name="Rectangle 312"/>
                <p:cNvSpPr>
                  <a:spLocks noChangeArrowheads="1"/>
                </p:cNvSpPr>
                <p:nvPr/>
              </p:nvSpPr>
              <p:spPr bwMode="auto">
                <a:xfrm>
                  <a:off x="4989" y="5860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" name="Rectangle 313"/>
                <p:cNvSpPr>
                  <a:spLocks noChangeArrowheads="1"/>
                </p:cNvSpPr>
                <p:nvPr/>
              </p:nvSpPr>
              <p:spPr bwMode="auto">
                <a:xfrm>
                  <a:off x="5039" y="5860"/>
                  <a:ext cx="9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6" name="Group 314"/>
              <p:cNvGrpSpPr>
                <a:grpSpLocks/>
              </p:cNvGrpSpPr>
              <p:nvPr/>
            </p:nvGrpSpPr>
            <p:grpSpPr bwMode="auto">
              <a:xfrm>
                <a:off x="4930" y="5908"/>
                <a:ext cx="260" cy="35"/>
                <a:chOff x="4930" y="5908"/>
                <a:chExt cx="260" cy="35"/>
              </a:xfrm>
            </p:grpSpPr>
            <p:sp>
              <p:nvSpPr>
                <p:cNvPr id="490" name="Rectangle 315"/>
                <p:cNvSpPr>
                  <a:spLocks noChangeArrowheads="1"/>
                </p:cNvSpPr>
                <p:nvPr/>
              </p:nvSpPr>
              <p:spPr bwMode="auto">
                <a:xfrm>
                  <a:off x="4930" y="5908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" name="Rectangle 316"/>
                <p:cNvSpPr>
                  <a:spLocks noChangeArrowheads="1"/>
                </p:cNvSpPr>
                <p:nvPr/>
              </p:nvSpPr>
              <p:spPr bwMode="auto">
                <a:xfrm>
                  <a:off x="4980" y="5908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" name="Rectangle 317"/>
                <p:cNvSpPr>
                  <a:spLocks noChangeArrowheads="1"/>
                </p:cNvSpPr>
                <p:nvPr/>
              </p:nvSpPr>
              <p:spPr bwMode="auto">
                <a:xfrm>
                  <a:off x="5031" y="5908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Rectangle 318"/>
                <p:cNvSpPr>
                  <a:spLocks noChangeArrowheads="1"/>
                </p:cNvSpPr>
                <p:nvPr/>
              </p:nvSpPr>
              <p:spPr bwMode="auto">
                <a:xfrm>
                  <a:off x="5081" y="5915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" name="Rectangle 319"/>
                <p:cNvSpPr>
                  <a:spLocks noChangeArrowheads="1"/>
                </p:cNvSpPr>
                <p:nvPr/>
              </p:nvSpPr>
              <p:spPr bwMode="auto">
                <a:xfrm>
                  <a:off x="5131" y="5915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" name="Freeform 320"/>
                <p:cNvSpPr>
                  <a:spLocks/>
                </p:cNvSpPr>
                <p:nvPr/>
              </p:nvSpPr>
              <p:spPr bwMode="auto">
                <a:xfrm>
                  <a:off x="5182" y="5915"/>
                  <a:ext cx="8" cy="28"/>
                </a:xfrm>
                <a:custGeom>
                  <a:avLst/>
                  <a:gdLst>
                    <a:gd name="T0" fmla="*/ 0 w 8"/>
                    <a:gd name="T1" fmla="*/ 0 h 28"/>
                    <a:gd name="T2" fmla="*/ 0 w 8"/>
                    <a:gd name="T3" fmla="*/ 21 h 28"/>
                    <a:gd name="T4" fmla="*/ 8 w 8"/>
                    <a:gd name="T5" fmla="*/ 28 h 28"/>
                    <a:gd name="T6" fmla="*/ 8 w 8"/>
                    <a:gd name="T7" fmla="*/ 7 h 28"/>
                    <a:gd name="T8" fmla="*/ 0 w 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28"/>
                    <a:gd name="T17" fmla="*/ 8 w 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8" y="28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" name="Group 321"/>
              <p:cNvGrpSpPr>
                <a:grpSpLocks/>
              </p:cNvGrpSpPr>
              <p:nvPr/>
            </p:nvGrpSpPr>
            <p:grpSpPr bwMode="auto">
              <a:xfrm>
                <a:off x="4922" y="5957"/>
                <a:ext cx="176" cy="28"/>
                <a:chOff x="4922" y="5957"/>
                <a:chExt cx="176" cy="28"/>
              </a:xfrm>
            </p:grpSpPr>
            <p:sp>
              <p:nvSpPr>
                <p:cNvPr id="486" name="Rectangle 322"/>
                <p:cNvSpPr>
                  <a:spLocks noChangeArrowheads="1"/>
                </p:cNvSpPr>
                <p:nvPr/>
              </p:nvSpPr>
              <p:spPr bwMode="auto">
                <a:xfrm>
                  <a:off x="4922" y="5957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" name="Rectangle 323"/>
                <p:cNvSpPr>
                  <a:spLocks noChangeArrowheads="1"/>
                </p:cNvSpPr>
                <p:nvPr/>
              </p:nvSpPr>
              <p:spPr bwMode="auto">
                <a:xfrm>
                  <a:off x="4972" y="5957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" name="Rectangle 324"/>
                <p:cNvSpPr>
                  <a:spLocks noChangeArrowheads="1"/>
                </p:cNvSpPr>
                <p:nvPr/>
              </p:nvSpPr>
              <p:spPr bwMode="auto">
                <a:xfrm>
                  <a:off x="5022" y="5964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" name="Rectangle 325"/>
                <p:cNvSpPr>
                  <a:spLocks noChangeArrowheads="1"/>
                </p:cNvSpPr>
                <p:nvPr/>
              </p:nvSpPr>
              <p:spPr bwMode="auto">
                <a:xfrm>
                  <a:off x="5073" y="5964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8" name="Group 326"/>
              <p:cNvGrpSpPr>
                <a:grpSpLocks/>
              </p:cNvGrpSpPr>
              <p:nvPr/>
            </p:nvGrpSpPr>
            <p:grpSpPr bwMode="auto">
              <a:xfrm>
                <a:off x="4905" y="5999"/>
                <a:ext cx="253" cy="49"/>
                <a:chOff x="4905" y="5999"/>
                <a:chExt cx="253" cy="49"/>
              </a:xfrm>
            </p:grpSpPr>
            <p:sp>
              <p:nvSpPr>
                <p:cNvPr id="480" name="Rectangle 327"/>
                <p:cNvSpPr>
                  <a:spLocks noChangeArrowheads="1"/>
                </p:cNvSpPr>
                <p:nvPr/>
              </p:nvSpPr>
              <p:spPr bwMode="auto">
                <a:xfrm>
                  <a:off x="4905" y="5999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Freeform 328"/>
                <p:cNvSpPr>
                  <a:spLocks/>
                </p:cNvSpPr>
                <p:nvPr/>
              </p:nvSpPr>
              <p:spPr bwMode="auto">
                <a:xfrm>
                  <a:off x="4955" y="5999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Rectangle 329"/>
                <p:cNvSpPr>
                  <a:spLocks noChangeArrowheads="1"/>
                </p:cNvSpPr>
                <p:nvPr/>
              </p:nvSpPr>
              <p:spPr bwMode="auto">
                <a:xfrm>
                  <a:off x="5006" y="6006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Rectangle 330"/>
                <p:cNvSpPr>
                  <a:spLocks noChangeArrowheads="1"/>
                </p:cNvSpPr>
                <p:nvPr/>
              </p:nvSpPr>
              <p:spPr bwMode="auto">
                <a:xfrm>
                  <a:off x="5056" y="6013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Rectangle 331"/>
                <p:cNvSpPr>
                  <a:spLocks noChangeArrowheads="1"/>
                </p:cNvSpPr>
                <p:nvPr/>
              </p:nvSpPr>
              <p:spPr bwMode="auto">
                <a:xfrm>
                  <a:off x="5106" y="6020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Freeform 332"/>
                <p:cNvSpPr>
                  <a:spLocks/>
                </p:cNvSpPr>
                <p:nvPr/>
              </p:nvSpPr>
              <p:spPr bwMode="auto">
                <a:xfrm>
                  <a:off x="5157" y="6020"/>
                  <a:ext cx="1" cy="28"/>
                </a:xfrm>
                <a:custGeom>
                  <a:avLst/>
                  <a:gdLst>
                    <a:gd name="T0" fmla="*/ 0 w 1"/>
                    <a:gd name="T1" fmla="*/ 0 h 28"/>
                    <a:gd name="T2" fmla="*/ 0 w 1"/>
                    <a:gd name="T3" fmla="*/ 21 h 28"/>
                    <a:gd name="T4" fmla="*/ 0 w 1"/>
                    <a:gd name="T5" fmla="*/ 28 h 28"/>
                    <a:gd name="T6" fmla="*/ 0 w 1"/>
                    <a:gd name="T7" fmla="*/ 7 h 28"/>
                    <a:gd name="T8" fmla="*/ 0 w 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8"/>
                    <a:gd name="T17" fmla="*/ 1 w 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0" y="28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9" name="Group 333"/>
              <p:cNvGrpSpPr>
                <a:grpSpLocks/>
              </p:cNvGrpSpPr>
              <p:nvPr/>
            </p:nvGrpSpPr>
            <p:grpSpPr bwMode="auto">
              <a:xfrm>
                <a:off x="4980" y="6055"/>
                <a:ext cx="177" cy="35"/>
                <a:chOff x="4980" y="6055"/>
                <a:chExt cx="177" cy="35"/>
              </a:xfrm>
            </p:grpSpPr>
            <p:sp>
              <p:nvSpPr>
                <p:cNvPr id="476" name="Rectangle 334"/>
                <p:cNvSpPr>
                  <a:spLocks noChangeArrowheads="1"/>
                </p:cNvSpPr>
                <p:nvPr/>
              </p:nvSpPr>
              <p:spPr bwMode="auto">
                <a:xfrm>
                  <a:off x="4980" y="6055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Freeform 335"/>
                <p:cNvSpPr>
                  <a:spLocks/>
                </p:cNvSpPr>
                <p:nvPr/>
              </p:nvSpPr>
              <p:spPr bwMode="auto">
                <a:xfrm>
                  <a:off x="5031" y="6055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Rectangle 336"/>
                <p:cNvSpPr>
                  <a:spLocks noChangeArrowheads="1"/>
                </p:cNvSpPr>
                <p:nvPr/>
              </p:nvSpPr>
              <p:spPr bwMode="auto">
                <a:xfrm>
                  <a:off x="5081" y="6062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Rectangle 337"/>
                <p:cNvSpPr>
                  <a:spLocks noChangeArrowheads="1"/>
                </p:cNvSpPr>
                <p:nvPr/>
              </p:nvSpPr>
              <p:spPr bwMode="auto">
                <a:xfrm>
                  <a:off x="5131" y="6069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0" name="Group 338"/>
              <p:cNvGrpSpPr>
                <a:grpSpLocks/>
              </p:cNvGrpSpPr>
              <p:nvPr/>
            </p:nvGrpSpPr>
            <p:grpSpPr bwMode="auto">
              <a:xfrm>
                <a:off x="4955" y="6104"/>
                <a:ext cx="176" cy="35"/>
                <a:chOff x="4955" y="6104"/>
                <a:chExt cx="176" cy="35"/>
              </a:xfrm>
            </p:grpSpPr>
            <p:sp>
              <p:nvSpPr>
                <p:cNvPr id="472" name="Rectangle 339"/>
                <p:cNvSpPr>
                  <a:spLocks noChangeArrowheads="1"/>
                </p:cNvSpPr>
                <p:nvPr/>
              </p:nvSpPr>
              <p:spPr bwMode="auto">
                <a:xfrm>
                  <a:off x="4955" y="6104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Freeform 340"/>
                <p:cNvSpPr>
                  <a:spLocks/>
                </p:cNvSpPr>
                <p:nvPr/>
              </p:nvSpPr>
              <p:spPr bwMode="auto">
                <a:xfrm>
                  <a:off x="5006" y="6104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Rectangle 341"/>
                <p:cNvSpPr>
                  <a:spLocks noChangeArrowheads="1"/>
                </p:cNvSpPr>
                <p:nvPr/>
              </p:nvSpPr>
              <p:spPr bwMode="auto">
                <a:xfrm>
                  <a:off x="5056" y="6111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Rectangle 342"/>
                <p:cNvSpPr>
                  <a:spLocks noChangeArrowheads="1"/>
                </p:cNvSpPr>
                <p:nvPr/>
              </p:nvSpPr>
              <p:spPr bwMode="auto">
                <a:xfrm>
                  <a:off x="5106" y="6118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343"/>
              <p:cNvGrpSpPr>
                <a:grpSpLocks/>
              </p:cNvGrpSpPr>
              <p:nvPr/>
            </p:nvGrpSpPr>
            <p:grpSpPr bwMode="auto">
              <a:xfrm>
                <a:off x="4947" y="6153"/>
                <a:ext cx="253" cy="42"/>
                <a:chOff x="4947" y="6153"/>
                <a:chExt cx="253" cy="42"/>
              </a:xfrm>
            </p:grpSpPr>
            <p:sp>
              <p:nvSpPr>
                <p:cNvPr id="466" name="Rectangle 344"/>
                <p:cNvSpPr>
                  <a:spLocks noChangeArrowheads="1"/>
                </p:cNvSpPr>
                <p:nvPr/>
              </p:nvSpPr>
              <p:spPr bwMode="auto">
                <a:xfrm>
                  <a:off x="4947" y="6153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Rectangle 345"/>
                <p:cNvSpPr>
                  <a:spLocks noChangeArrowheads="1"/>
                </p:cNvSpPr>
                <p:nvPr/>
              </p:nvSpPr>
              <p:spPr bwMode="auto">
                <a:xfrm>
                  <a:off x="4997" y="6153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Rectangle 346"/>
                <p:cNvSpPr>
                  <a:spLocks noChangeArrowheads="1"/>
                </p:cNvSpPr>
                <p:nvPr/>
              </p:nvSpPr>
              <p:spPr bwMode="auto">
                <a:xfrm>
                  <a:off x="5048" y="6160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Freeform 347"/>
                <p:cNvSpPr>
                  <a:spLocks/>
                </p:cNvSpPr>
                <p:nvPr/>
              </p:nvSpPr>
              <p:spPr bwMode="auto">
                <a:xfrm>
                  <a:off x="5098" y="6160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Rectangle 348"/>
                <p:cNvSpPr>
                  <a:spLocks noChangeArrowheads="1"/>
                </p:cNvSpPr>
                <p:nvPr/>
              </p:nvSpPr>
              <p:spPr bwMode="auto">
                <a:xfrm>
                  <a:off x="5148" y="6167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Freeform 349"/>
                <p:cNvSpPr>
                  <a:spLocks/>
                </p:cNvSpPr>
                <p:nvPr/>
              </p:nvSpPr>
              <p:spPr bwMode="auto">
                <a:xfrm>
                  <a:off x="5199" y="6167"/>
                  <a:ext cx="1" cy="28"/>
                </a:xfrm>
                <a:custGeom>
                  <a:avLst/>
                  <a:gdLst>
                    <a:gd name="T0" fmla="*/ 0 w 1"/>
                    <a:gd name="T1" fmla="*/ 0 h 28"/>
                    <a:gd name="T2" fmla="*/ 0 w 1"/>
                    <a:gd name="T3" fmla="*/ 21 h 28"/>
                    <a:gd name="T4" fmla="*/ 0 w 1"/>
                    <a:gd name="T5" fmla="*/ 28 h 28"/>
                    <a:gd name="T6" fmla="*/ 0 w 1"/>
                    <a:gd name="T7" fmla="*/ 7 h 28"/>
                    <a:gd name="T8" fmla="*/ 0 w 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8"/>
                    <a:gd name="T17" fmla="*/ 1 w 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0" y="28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2" name="Group 350"/>
              <p:cNvGrpSpPr>
                <a:grpSpLocks/>
              </p:cNvGrpSpPr>
              <p:nvPr/>
            </p:nvGrpSpPr>
            <p:grpSpPr bwMode="auto">
              <a:xfrm>
                <a:off x="4930" y="6202"/>
                <a:ext cx="253" cy="42"/>
                <a:chOff x="4930" y="6202"/>
                <a:chExt cx="253" cy="42"/>
              </a:xfrm>
            </p:grpSpPr>
            <p:sp>
              <p:nvSpPr>
                <p:cNvPr id="460" name="Rectangle 351"/>
                <p:cNvSpPr>
                  <a:spLocks noChangeArrowheads="1"/>
                </p:cNvSpPr>
                <p:nvPr/>
              </p:nvSpPr>
              <p:spPr bwMode="auto">
                <a:xfrm>
                  <a:off x="4930" y="6202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Rectangle 352"/>
                <p:cNvSpPr>
                  <a:spLocks noChangeArrowheads="1"/>
                </p:cNvSpPr>
                <p:nvPr/>
              </p:nvSpPr>
              <p:spPr bwMode="auto">
                <a:xfrm>
                  <a:off x="4980" y="6202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Rectangle 353"/>
                <p:cNvSpPr>
                  <a:spLocks noChangeArrowheads="1"/>
                </p:cNvSpPr>
                <p:nvPr/>
              </p:nvSpPr>
              <p:spPr bwMode="auto">
                <a:xfrm>
                  <a:off x="5031" y="6209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Freeform 354"/>
                <p:cNvSpPr>
                  <a:spLocks/>
                </p:cNvSpPr>
                <p:nvPr/>
              </p:nvSpPr>
              <p:spPr bwMode="auto">
                <a:xfrm>
                  <a:off x="5081" y="6209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355"/>
                <p:cNvSpPr>
                  <a:spLocks noChangeArrowheads="1"/>
                </p:cNvSpPr>
                <p:nvPr/>
              </p:nvSpPr>
              <p:spPr bwMode="auto">
                <a:xfrm>
                  <a:off x="5131" y="6216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Freeform 356"/>
                <p:cNvSpPr>
                  <a:spLocks/>
                </p:cNvSpPr>
                <p:nvPr/>
              </p:nvSpPr>
              <p:spPr bwMode="auto">
                <a:xfrm>
                  <a:off x="5182" y="6216"/>
                  <a:ext cx="1" cy="28"/>
                </a:xfrm>
                <a:custGeom>
                  <a:avLst/>
                  <a:gdLst>
                    <a:gd name="T0" fmla="*/ 0 w 1"/>
                    <a:gd name="T1" fmla="*/ 0 h 28"/>
                    <a:gd name="T2" fmla="*/ 0 w 1"/>
                    <a:gd name="T3" fmla="*/ 21 h 28"/>
                    <a:gd name="T4" fmla="*/ 0 w 1"/>
                    <a:gd name="T5" fmla="*/ 28 h 28"/>
                    <a:gd name="T6" fmla="*/ 0 w 1"/>
                    <a:gd name="T7" fmla="*/ 7 h 28"/>
                    <a:gd name="T8" fmla="*/ 0 w 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8"/>
                    <a:gd name="T17" fmla="*/ 1 w 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0" y="28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3" name="Group 357"/>
              <p:cNvGrpSpPr>
                <a:grpSpLocks/>
              </p:cNvGrpSpPr>
              <p:nvPr/>
            </p:nvGrpSpPr>
            <p:grpSpPr bwMode="auto">
              <a:xfrm>
                <a:off x="4939" y="6251"/>
                <a:ext cx="159" cy="35"/>
                <a:chOff x="4939" y="6251"/>
                <a:chExt cx="159" cy="35"/>
              </a:xfrm>
            </p:grpSpPr>
            <p:sp>
              <p:nvSpPr>
                <p:cNvPr id="456" name="Rectangle 358"/>
                <p:cNvSpPr>
                  <a:spLocks noChangeArrowheads="1"/>
                </p:cNvSpPr>
                <p:nvPr/>
              </p:nvSpPr>
              <p:spPr bwMode="auto">
                <a:xfrm>
                  <a:off x="4939" y="6251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Rectangle 359"/>
                <p:cNvSpPr>
                  <a:spLocks noChangeArrowheads="1"/>
                </p:cNvSpPr>
                <p:nvPr/>
              </p:nvSpPr>
              <p:spPr bwMode="auto">
                <a:xfrm>
                  <a:off x="4989" y="6251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Rectangle 360"/>
                <p:cNvSpPr>
                  <a:spLocks noChangeArrowheads="1"/>
                </p:cNvSpPr>
                <p:nvPr/>
              </p:nvSpPr>
              <p:spPr bwMode="auto">
                <a:xfrm>
                  <a:off x="5039" y="6258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361"/>
                <p:cNvSpPr>
                  <a:spLocks/>
                </p:cNvSpPr>
                <p:nvPr/>
              </p:nvSpPr>
              <p:spPr bwMode="auto">
                <a:xfrm>
                  <a:off x="5090" y="6258"/>
                  <a:ext cx="8" cy="28"/>
                </a:xfrm>
                <a:custGeom>
                  <a:avLst/>
                  <a:gdLst>
                    <a:gd name="T0" fmla="*/ 0 w 8"/>
                    <a:gd name="T1" fmla="*/ 0 h 28"/>
                    <a:gd name="T2" fmla="*/ 0 w 8"/>
                    <a:gd name="T3" fmla="*/ 21 h 28"/>
                    <a:gd name="T4" fmla="*/ 8 w 8"/>
                    <a:gd name="T5" fmla="*/ 28 h 28"/>
                    <a:gd name="T6" fmla="*/ 8 w 8"/>
                    <a:gd name="T7" fmla="*/ 7 h 28"/>
                    <a:gd name="T8" fmla="*/ 0 w 8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"/>
                    <a:gd name="T16" fmla="*/ 0 h 28"/>
                    <a:gd name="T17" fmla="*/ 8 w 8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8" y="28"/>
                      </a:lnTo>
                      <a:lnTo>
                        <a:pt x="8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4" name="Group 362"/>
              <p:cNvGrpSpPr>
                <a:grpSpLocks/>
              </p:cNvGrpSpPr>
              <p:nvPr/>
            </p:nvGrpSpPr>
            <p:grpSpPr bwMode="auto">
              <a:xfrm>
                <a:off x="4846" y="6286"/>
                <a:ext cx="253" cy="49"/>
                <a:chOff x="4846" y="6286"/>
                <a:chExt cx="253" cy="49"/>
              </a:xfrm>
            </p:grpSpPr>
            <p:sp>
              <p:nvSpPr>
                <p:cNvPr id="450" name="Rectangle 363"/>
                <p:cNvSpPr>
                  <a:spLocks noChangeArrowheads="1"/>
                </p:cNvSpPr>
                <p:nvPr/>
              </p:nvSpPr>
              <p:spPr bwMode="auto">
                <a:xfrm>
                  <a:off x="4846" y="6286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Freeform 364"/>
                <p:cNvSpPr>
                  <a:spLocks/>
                </p:cNvSpPr>
                <p:nvPr/>
              </p:nvSpPr>
              <p:spPr bwMode="auto">
                <a:xfrm>
                  <a:off x="4897" y="6286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Rectangle 365"/>
                <p:cNvSpPr>
                  <a:spLocks noChangeArrowheads="1"/>
                </p:cNvSpPr>
                <p:nvPr/>
              </p:nvSpPr>
              <p:spPr bwMode="auto">
                <a:xfrm>
                  <a:off x="4947" y="6293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Rectangle 366"/>
                <p:cNvSpPr>
                  <a:spLocks noChangeArrowheads="1"/>
                </p:cNvSpPr>
                <p:nvPr/>
              </p:nvSpPr>
              <p:spPr bwMode="auto">
                <a:xfrm>
                  <a:off x="4997" y="6300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Rectangle 367"/>
                <p:cNvSpPr>
                  <a:spLocks noChangeArrowheads="1"/>
                </p:cNvSpPr>
                <p:nvPr/>
              </p:nvSpPr>
              <p:spPr bwMode="auto">
                <a:xfrm>
                  <a:off x="5048" y="6307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Freeform 368"/>
                <p:cNvSpPr>
                  <a:spLocks/>
                </p:cNvSpPr>
                <p:nvPr/>
              </p:nvSpPr>
              <p:spPr bwMode="auto">
                <a:xfrm>
                  <a:off x="5098" y="6307"/>
                  <a:ext cx="1" cy="28"/>
                </a:xfrm>
                <a:custGeom>
                  <a:avLst/>
                  <a:gdLst>
                    <a:gd name="T0" fmla="*/ 0 w 1"/>
                    <a:gd name="T1" fmla="*/ 0 h 28"/>
                    <a:gd name="T2" fmla="*/ 0 w 1"/>
                    <a:gd name="T3" fmla="*/ 21 h 28"/>
                    <a:gd name="T4" fmla="*/ 0 w 1"/>
                    <a:gd name="T5" fmla="*/ 28 h 28"/>
                    <a:gd name="T6" fmla="*/ 0 w 1"/>
                    <a:gd name="T7" fmla="*/ 7 h 28"/>
                    <a:gd name="T8" fmla="*/ 0 w 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8"/>
                    <a:gd name="T17" fmla="*/ 1 w 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0" y="28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5" name="Group 369"/>
              <p:cNvGrpSpPr>
                <a:grpSpLocks/>
              </p:cNvGrpSpPr>
              <p:nvPr/>
            </p:nvGrpSpPr>
            <p:grpSpPr bwMode="auto">
              <a:xfrm>
                <a:off x="4846" y="6335"/>
                <a:ext cx="253" cy="41"/>
                <a:chOff x="4846" y="6335"/>
                <a:chExt cx="253" cy="41"/>
              </a:xfrm>
            </p:grpSpPr>
            <p:sp>
              <p:nvSpPr>
                <p:cNvPr id="444" name="Rectangle 370"/>
                <p:cNvSpPr>
                  <a:spLocks noChangeArrowheads="1"/>
                </p:cNvSpPr>
                <p:nvPr/>
              </p:nvSpPr>
              <p:spPr bwMode="auto">
                <a:xfrm>
                  <a:off x="4846" y="6335"/>
                  <a:ext cx="25" cy="20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Rectangle 371"/>
                <p:cNvSpPr>
                  <a:spLocks noChangeArrowheads="1"/>
                </p:cNvSpPr>
                <p:nvPr/>
              </p:nvSpPr>
              <p:spPr bwMode="auto">
                <a:xfrm>
                  <a:off x="4897" y="6335"/>
                  <a:ext cx="25" cy="20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Rectangle 372"/>
                <p:cNvSpPr>
                  <a:spLocks noChangeArrowheads="1"/>
                </p:cNvSpPr>
                <p:nvPr/>
              </p:nvSpPr>
              <p:spPr bwMode="auto">
                <a:xfrm>
                  <a:off x="4947" y="6341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Freeform 373"/>
                <p:cNvSpPr>
                  <a:spLocks/>
                </p:cNvSpPr>
                <p:nvPr/>
              </p:nvSpPr>
              <p:spPr bwMode="auto">
                <a:xfrm>
                  <a:off x="4997" y="6341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8" y="6348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Freeform 375"/>
                <p:cNvSpPr>
                  <a:spLocks/>
                </p:cNvSpPr>
                <p:nvPr/>
              </p:nvSpPr>
              <p:spPr bwMode="auto">
                <a:xfrm>
                  <a:off x="5098" y="6348"/>
                  <a:ext cx="1" cy="28"/>
                </a:xfrm>
                <a:custGeom>
                  <a:avLst/>
                  <a:gdLst>
                    <a:gd name="T0" fmla="*/ 0 w 1"/>
                    <a:gd name="T1" fmla="*/ 0 h 28"/>
                    <a:gd name="T2" fmla="*/ 0 w 1"/>
                    <a:gd name="T3" fmla="*/ 21 h 28"/>
                    <a:gd name="T4" fmla="*/ 0 w 1"/>
                    <a:gd name="T5" fmla="*/ 28 h 28"/>
                    <a:gd name="T6" fmla="*/ 0 w 1"/>
                    <a:gd name="T7" fmla="*/ 7 h 28"/>
                    <a:gd name="T8" fmla="*/ 0 w 1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28"/>
                    <a:gd name="T17" fmla="*/ 1 w 1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0" y="28"/>
                      </a:ln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6" name="Group 376"/>
              <p:cNvGrpSpPr>
                <a:grpSpLocks/>
              </p:cNvGrpSpPr>
              <p:nvPr/>
            </p:nvGrpSpPr>
            <p:grpSpPr bwMode="auto">
              <a:xfrm>
                <a:off x="4838" y="6383"/>
                <a:ext cx="176" cy="35"/>
                <a:chOff x="4838" y="6383"/>
                <a:chExt cx="176" cy="35"/>
              </a:xfrm>
            </p:grpSpPr>
            <p:sp>
              <p:nvSpPr>
                <p:cNvPr id="440" name="Rectangle 377"/>
                <p:cNvSpPr>
                  <a:spLocks noChangeArrowheads="1"/>
                </p:cNvSpPr>
                <p:nvPr/>
              </p:nvSpPr>
              <p:spPr bwMode="auto">
                <a:xfrm>
                  <a:off x="4838" y="6383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Freeform 378"/>
                <p:cNvSpPr>
                  <a:spLocks/>
                </p:cNvSpPr>
                <p:nvPr/>
              </p:nvSpPr>
              <p:spPr bwMode="auto">
                <a:xfrm>
                  <a:off x="4888" y="6383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Rectangle 379"/>
                <p:cNvSpPr>
                  <a:spLocks noChangeArrowheads="1"/>
                </p:cNvSpPr>
                <p:nvPr/>
              </p:nvSpPr>
              <p:spPr bwMode="auto">
                <a:xfrm>
                  <a:off x="4939" y="6390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Rectangle 380"/>
                <p:cNvSpPr>
                  <a:spLocks noChangeArrowheads="1"/>
                </p:cNvSpPr>
                <p:nvPr/>
              </p:nvSpPr>
              <p:spPr bwMode="auto">
                <a:xfrm>
                  <a:off x="4989" y="6397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7" name="Group 381"/>
              <p:cNvGrpSpPr>
                <a:grpSpLocks/>
              </p:cNvGrpSpPr>
              <p:nvPr/>
            </p:nvGrpSpPr>
            <p:grpSpPr bwMode="auto">
              <a:xfrm>
                <a:off x="4829" y="6432"/>
                <a:ext cx="126" cy="28"/>
                <a:chOff x="4829" y="6432"/>
                <a:chExt cx="126" cy="28"/>
              </a:xfrm>
            </p:grpSpPr>
            <p:sp>
              <p:nvSpPr>
                <p:cNvPr id="437" name="Rectangle 382"/>
                <p:cNvSpPr>
                  <a:spLocks noChangeArrowheads="1"/>
                </p:cNvSpPr>
                <p:nvPr/>
              </p:nvSpPr>
              <p:spPr bwMode="auto">
                <a:xfrm>
                  <a:off x="4829" y="6432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Freeform 383"/>
                <p:cNvSpPr>
                  <a:spLocks/>
                </p:cNvSpPr>
                <p:nvPr/>
              </p:nvSpPr>
              <p:spPr bwMode="auto">
                <a:xfrm>
                  <a:off x="4880" y="6432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Rectangle 384"/>
                <p:cNvSpPr>
                  <a:spLocks noChangeArrowheads="1"/>
                </p:cNvSpPr>
                <p:nvPr/>
              </p:nvSpPr>
              <p:spPr bwMode="auto">
                <a:xfrm>
                  <a:off x="4930" y="6439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8" name="Group 385"/>
              <p:cNvGrpSpPr>
                <a:grpSpLocks/>
              </p:cNvGrpSpPr>
              <p:nvPr/>
            </p:nvGrpSpPr>
            <p:grpSpPr bwMode="auto">
              <a:xfrm>
                <a:off x="4821" y="6488"/>
                <a:ext cx="227" cy="35"/>
                <a:chOff x="4821" y="6488"/>
                <a:chExt cx="227" cy="35"/>
              </a:xfrm>
            </p:grpSpPr>
            <p:sp>
              <p:nvSpPr>
                <p:cNvPr id="432" name="Rectangle 386"/>
                <p:cNvSpPr>
                  <a:spLocks noChangeArrowheads="1"/>
                </p:cNvSpPr>
                <p:nvPr/>
              </p:nvSpPr>
              <p:spPr bwMode="auto">
                <a:xfrm>
                  <a:off x="4821" y="6488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Rectangle 387"/>
                <p:cNvSpPr>
                  <a:spLocks noChangeArrowheads="1"/>
                </p:cNvSpPr>
                <p:nvPr/>
              </p:nvSpPr>
              <p:spPr bwMode="auto">
                <a:xfrm>
                  <a:off x="4871" y="6488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Rectangle 388"/>
                <p:cNvSpPr>
                  <a:spLocks noChangeArrowheads="1"/>
                </p:cNvSpPr>
                <p:nvPr/>
              </p:nvSpPr>
              <p:spPr bwMode="auto">
                <a:xfrm>
                  <a:off x="4922" y="6495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389"/>
                <p:cNvSpPr>
                  <a:spLocks/>
                </p:cNvSpPr>
                <p:nvPr/>
              </p:nvSpPr>
              <p:spPr bwMode="auto">
                <a:xfrm>
                  <a:off x="4972" y="6495"/>
                  <a:ext cx="25" cy="28"/>
                </a:xfrm>
                <a:custGeom>
                  <a:avLst/>
                  <a:gdLst>
                    <a:gd name="T0" fmla="*/ 0 w 25"/>
                    <a:gd name="T1" fmla="*/ 0 h 28"/>
                    <a:gd name="T2" fmla="*/ 0 w 25"/>
                    <a:gd name="T3" fmla="*/ 21 h 28"/>
                    <a:gd name="T4" fmla="*/ 25 w 25"/>
                    <a:gd name="T5" fmla="*/ 28 h 28"/>
                    <a:gd name="T6" fmla="*/ 25 w 25"/>
                    <a:gd name="T7" fmla="*/ 7 h 28"/>
                    <a:gd name="T8" fmla="*/ 0 w 2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8"/>
                    <a:gd name="T17" fmla="*/ 25 w 2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25" y="28"/>
                      </a:lnTo>
                      <a:lnTo>
                        <a:pt x="25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Rectangle 390"/>
                <p:cNvSpPr>
                  <a:spLocks noChangeArrowheads="1"/>
                </p:cNvSpPr>
                <p:nvPr/>
              </p:nvSpPr>
              <p:spPr bwMode="auto">
                <a:xfrm>
                  <a:off x="5022" y="6502"/>
                  <a:ext cx="26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9" name="Group 391"/>
              <p:cNvGrpSpPr>
                <a:grpSpLocks/>
              </p:cNvGrpSpPr>
              <p:nvPr/>
            </p:nvGrpSpPr>
            <p:grpSpPr bwMode="auto">
              <a:xfrm>
                <a:off x="4838" y="6530"/>
                <a:ext cx="67" cy="35"/>
                <a:chOff x="4838" y="6530"/>
                <a:chExt cx="67" cy="35"/>
              </a:xfrm>
            </p:grpSpPr>
            <p:sp>
              <p:nvSpPr>
                <p:cNvPr id="430" name="Rectangle 392"/>
                <p:cNvSpPr>
                  <a:spLocks noChangeArrowheads="1"/>
                </p:cNvSpPr>
                <p:nvPr/>
              </p:nvSpPr>
              <p:spPr bwMode="auto">
                <a:xfrm>
                  <a:off x="4838" y="6530"/>
                  <a:ext cx="25" cy="21"/>
                </a:xfrm>
                <a:prstGeom prst="rect">
                  <a:avLst/>
                </a:prstGeom>
                <a:solidFill>
                  <a:srgbClr val="996633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Freeform 393"/>
                <p:cNvSpPr>
                  <a:spLocks/>
                </p:cNvSpPr>
                <p:nvPr/>
              </p:nvSpPr>
              <p:spPr bwMode="auto">
                <a:xfrm>
                  <a:off x="4888" y="6537"/>
                  <a:ext cx="17" cy="28"/>
                </a:xfrm>
                <a:custGeom>
                  <a:avLst/>
                  <a:gdLst>
                    <a:gd name="T0" fmla="*/ 0 w 17"/>
                    <a:gd name="T1" fmla="*/ 0 h 28"/>
                    <a:gd name="T2" fmla="*/ 0 w 17"/>
                    <a:gd name="T3" fmla="*/ 21 h 28"/>
                    <a:gd name="T4" fmla="*/ 17 w 17"/>
                    <a:gd name="T5" fmla="*/ 28 h 28"/>
                    <a:gd name="T6" fmla="*/ 17 w 17"/>
                    <a:gd name="T7" fmla="*/ 7 h 28"/>
                    <a:gd name="T8" fmla="*/ 0 w 17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"/>
                    <a:gd name="T16" fmla="*/ 0 h 28"/>
                    <a:gd name="T17" fmla="*/ 17 w 1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" h="28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17" y="28"/>
                      </a:lnTo>
                      <a:lnTo>
                        <a:pt x="17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99" name="Group 394"/>
          <p:cNvGrpSpPr>
            <a:grpSpLocks/>
          </p:cNvGrpSpPr>
          <p:nvPr/>
        </p:nvGrpSpPr>
        <p:grpSpPr bwMode="auto">
          <a:xfrm>
            <a:off x="4749395" y="4284318"/>
            <a:ext cx="990600" cy="677863"/>
            <a:chOff x="2496" y="2832"/>
            <a:chExt cx="624" cy="427"/>
          </a:xfrm>
        </p:grpSpPr>
        <p:pic>
          <p:nvPicPr>
            <p:cNvPr id="500" name="Picture 39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6" y="2832"/>
              <a:ext cx="624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" name="Text Box 396"/>
            <p:cNvSpPr txBox="1">
              <a:spLocks noChangeArrowheads="1"/>
            </p:cNvSpPr>
            <p:nvPr/>
          </p:nvSpPr>
          <p:spPr bwMode="auto">
            <a:xfrm>
              <a:off x="2640" y="2901"/>
              <a:ext cx="3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r-Latn-C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.C</a:t>
              </a:r>
              <a:endPara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endParaRPr>
            </a:p>
          </p:txBody>
        </p:sp>
      </p:grpSp>
      <p:grpSp>
        <p:nvGrpSpPr>
          <p:cNvPr id="502" name="Group 400"/>
          <p:cNvGrpSpPr>
            <a:grpSpLocks/>
          </p:cNvGrpSpPr>
          <p:nvPr/>
        </p:nvGrpSpPr>
        <p:grpSpPr bwMode="auto">
          <a:xfrm>
            <a:off x="6369720" y="4932000"/>
            <a:ext cx="990600" cy="677863"/>
            <a:chOff x="3838" y="3125"/>
            <a:chExt cx="624" cy="427"/>
          </a:xfrm>
        </p:grpSpPr>
        <p:pic>
          <p:nvPicPr>
            <p:cNvPr id="503" name="Picture 4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8" y="3125"/>
              <a:ext cx="624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4" name="Text Box 402"/>
            <p:cNvSpPr txBox="1">
              <a:spLocks noChangeArrowheads="1"/>
            </p:cNvSpPr>
            <p:nvPr/>
          </p:nvSpPr>
          <p:spPr bwMode="auto">
            <a:xfrm>
              <a:off x="3868" y="3194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r-Latn-C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.OBJ</a:t>
              </a:r>
              <a:endPara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endParaRPr>
            </a:p>
          </p:txBody>
        </p:sp>
      </p:grpSp>
      <p:grpSp>
        <p:nvGrpSpPr>
          <p:cNvPr id="505" name="Group 406"/>
          <p:cNvGrpSpPr>
            <a:grpSpLocks/>
          </p:cNvGrpSpPr>
          <p:nvPr/>
        </p:nvGrpSpPr>
        <p:grpSpPr bwMode="auto">
          <a:xfrm>
            <a:off x="7990045" y="5579680"/>
            <a:ext cx="990600" cy="677863"/>
            <a:chOff x="3838" y="3125"/>
            <a:chExt cx="624" cy="427"/>
          </a:xfrm>
        </p:grpSpPr>
        <p:pic>
          <p:nvPicPr>
            <p:cNvPr id="506" name="Picture 40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38" y="3125"/>
              <a:ext cx="624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7" name="Text Box 408"/>
            <p:cNvSpPr txBox="1">
              <a:spLocks noChangeArrowheads="1"/>
            </p:cNvSpPr>
            <p:nvPr/>
          </p:nvSpPr>
          <p:spPr bwMode="auto">
            <a:xfrm>
              <a:off x="3868" y="3194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sr-Latn-C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.EXE</a:t>
              </a:r>
              <a:endPara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508" name="Text Box 399"/>
          <p:cNvSpPr txBox="1">
            <a:spLocks noChangeArrowheads="1"/>
          </p:cNvSpPr>
          <p:nvPr/>
        </p:nvSpPr>
        <p:spPr bwMode="auto">
          <a:xfrm>
            <a:off x="4586775" y="3685440"/>
            <a:ext cx="13177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r-Latn-C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IZVORNI KOD</a:t>
            </a:r>
          </a:p>
          <a:p>
            <a:pPr algn="ctr"/>
            <a:r>
              <a:rPr lang="sr-Latn-C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(SOURCE)</a:t>
            </a:r>
            <a:endParaRPr 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09" name="Text Box 399"/>
          <p:cNvSpPr txBox="1">
            <a:spLocks noChangeArrowheads="1"/>
          </p:cNvSpPr>
          <p:nvPr/>
        </p:nvSpPr>
        <p:spPr bwMode="auto">
          <a:xfrm>
            <a:off x="6140019" y="4588241"/>
            <a:ext cx="14275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OBJEKTNI</a:t>
            </a:r>
            <a:r>
              <a:rPr lang="sr-Latn-C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 KOD</a:t>
            </a:r>
          </a:p>
        </p:txBody>
      </p:sp>
      <p:sp>
        <p:nvSpPr>
          <p:cNvPr id="511" name="Text Box 399"/>
          <p:cNvSpPr txBox="1">
            <a:spLocks noChangeArrowheads="1"/>
          </p:cNvSpPr>
          <p:nvPr/>
        </p:nvSpPr>
        <p:spPr bwMode="auto">
          <a:xfrm>
            <a:off x="7838383" y="5221030"/>
            <a:ext cx="12781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I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ZVRŠNI </a:t>
            </a:r>
            <a:r>
              <a:rPr lang="sr-Latn-C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KOD</a:t>
            </a:r>
          </a:p>
        </p:txBody>
      </p:sp>
      <p:pic>
        <p:nvPicPr>
          <p:cNvPr id="512" name="Picture 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153873" y="1866657"/>
            <a:ext cx="819420" cy="64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" name="Picture 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600868" y="2903807"/>
            <a:ext cx="819420" cy="64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4" name="Picture 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96453" y="4055957"/>
            <a:ext cx="819420" cy="64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5" name="Picture 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609463" y="4862462"/>
            <a:ext cx="819420" cy="64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6" name="Picture 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7222473" y="5476942"/>
            <a:ext cx="819420" cy="64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" name="Text Box 399"/>
          <p:cNvSpPr txBox="1">
            <a:spLocks noChangeArrowheads="1"/>
          </p:cNvSpPr>
          <p:nvPr/>
        </p:nvSpPr>
        <p:spPr bwMode="auto">
          <a:xfrm>
            <a:off x="3945275" y="4735380"/>
            <a:ext cx="818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r-Latn-C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EDITOR</a:t>
            </a:r>
            <a:endParaRPr 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8" name="Text Box 399"/>
          <p:cNvSpPr txBox="1">
            <a:spLocks noChangeArrowheads="1"/>
          </p:cNvSpPr>
          <p:nvPr/>
        </p:nvSpPr>
        <p:spPr bwMode="auto">
          <a:xfrm>
            <a:off x="5379115" y="5548671"/>
            <a:ext cx="11984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r-Latn-C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KOMPAJLER</a:t>
            </a:r>
            <a:endParaRPr 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9" name="Text Box 399"/>
          <p:cNvSpPr txBox="1">
            <a:spLocks noChangeArrowheads="1"/>
          </p:cNvSpPr>
          <p:nvPr/>
        </p:nvSpPr>
        <p:spPr bwMode="auto">
          <a:xfrm>
            <a:off x="7183235" y="6155145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r-Latn-CS" sz="1600" b="1">
                <a:solidFill>
                  <a:schemeClr val="tx2">
                    <a:lumMod val="75000"/>
                  </a:schemeClr>
                </a:solidFill>
                <a:latin typeface="+mj-lt"/>
              </a:rPr>
              <a:t>LINKER</a:t>
            </a:r>
            <a:endParaRPr lang="en-US" sz="1600" b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20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2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7" dur="20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6" dur="2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5" dur="2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" grpId="0"/>
      <p:bldP spid="509" grpId="0"/>
      <p:bldP spid="511" grpId="0"/>
      <p:bldP spid="517" grpId="0"/>
      <p:bldP spid="518" grpId="0"/>
      <p:bldP spid="5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Bitsko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XOR (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0x73,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= x ^ 0x32;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"%c\n"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y);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44510" y="472197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A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249392" y="1739180"/>
          <a:ext cx="2048256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8335690" y="23792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35690" y="205922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11112" y="132588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249392" y="377464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Curved Right Arrow 44"/>
          <p:cNvSpPr/>
          <p:nvPr/>
        </p:nvSpPr>
        <p:spPr>
          <a:xfrm>
            <a:off x="5493720" y="2459145"/>
            <a:ext cx="709580" cy="16747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535785" y="4109925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^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249392" y="424708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5378505" y="4685670"/>
            <a:ext cx="3657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35690" y="377464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35690" y="424708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0x32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249392" y="48126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Curved Left Arrow 51"/>
          <p:cNvSpPr/>
          <p:nvPr/>
        </p:nvSpPr>
        <p:spPr>
          <a:xfrm rot="10800000">
            <a:off x="4802430" y="2089150"/>
            <a:ext cx="1267362" cy="2965450"/>
          </a:xfrm>
          <a:prstGeom prst="curvedLeftArrow">
            <a:avLst>
              <a:gd name="adj1" fmla="val 7690"/>
              <a:gd name="adj2" fmla="val 23737"/>
              <a:gd name="adj3" fmla="val 1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5" grpId="0" build="allAtOnce" animBg="1"/>
      <p:bldP spid="39" grpId="0"/>
      <p:bldP spid="40" grpId="0"/>
      <p:bldP spid="41" grpId="0"/>
      <p:bldP spid="45" grpId="0" animBg="1"/>
      <p:bldP spid="45" grpId="1" animBg="1"/>
      <p:bldP spid="46" grpId="0" animBg="1"/>
      <p:bldP spid="49" grpId="0"/>
      <p:bldP spid="50" grpId="0"/>
      <p:bldP spid="52" grpId="0" animBg="1"/>
      <p:bldP spid="5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Bitsko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BA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šiftovanje ulijevo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sr-Latn-B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3, y;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y = x &lt;&lt; 4;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y);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44510" y="472197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48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249392" y="1739180"/>
          <a:ext cx="2048256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8335690" y="23792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35690" y="205922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11112" y="132588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245352" y="42519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Curved Right Arrow 44"/>
          <p:cNvSpPr/>
          <p:nvPr/>
        </p:nvSpPr>
        <p:spPr>
          <a:xfrm>
            <a:off x="5493720" y="2459145"/>
            <a:ext cx="709580" cy="21128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507210" y="439248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&lt;&lt;4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6069792" y="4685670"/>
            <a:ext cx="296631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335690" y="42519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6249392" y="48126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Curved Left Arrow 51"/>
          <p:cNvSpPr/>
          <p:nvPr/>
        </p:nvSpPr>
        <p:spPr>
          <a:xfrm rot="10800000">
            <a:off x="4802430" y="2089150"/>
            <a:ext cx="1267362" cy="2965450"/>
          </a:xfrm>
          <a:prstGeom prst="curvedLeftArrow">
            <a:avLst>
              <a:gd name="adj1" fmla="val 7690"/>
              <a:gd name="adj2" fmla="val 23737"/>
              <a:gd name="adj3" fmla="val 1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5" grpId="0" build="allAtOnce" animBg="1"/>
      <p:bldP spid="39" grpId="0"/>
      <p:bldP spid="40" grpId="0"/>
      <p:bldP spid="41" grpId="0"/>
      <p:bldP spid="45" grpId="0" animBg="1"/>
      <p:bldP spid="45" grpId="1" animBg="1"/>
      <p:bldP spid="46" grpId="0" animBg="1"/>
      <p:bldP spid="49" grpId="0"/>
      <p:bldP spid="52" grpId="0" animBg="1"/>
      <p:bldP spid="5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Bitsko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BA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šiftovanje udesno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r-Latn-B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12, y;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y = x &gt;&gt; 1;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y);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44510" y="472197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6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249392" y="1739180"/>
          <a:ext cx="2048256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8335690" y="23792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35690" y="205922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11112" y="132588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245352" y="42519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Curved Right Arrow 44"/>
          <p:cNvSpPr/>
          <p:nvPr/>
        </p:nvSpPr>
        <p:spPr>
          <a:xfrm>
            <a:off x="5493720" y="2459145"/>
            <a:ext cx="709580" cy="21128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507210" y="439248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069792" y="4685670"/>
            <a:ext cx="296631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335690" y="42519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249392" y="48126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Curved Left Arrow 49"/>
          <p:cNvSpPr/>
          <p:nvPr/>
        </p:nvSpPr>
        <p:spPr>
          <a:xfrm rot="10800000">
            <a:off x="4802430" y="2089150"/>
            <a:ext cx="1267362" cy="2965450"/>
          </a:xfrm>
          <a:prstGeom prst="curvedLeftArrow">
            <a:avLst>
              <a:gd name="adj1" fmla="val 7690"/>
              <a:gd name="adj2" fmla="val 23737"/>
              <a:gd name="adj3" fmla="val 1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5" grpId="0" build="allAtOnce" animBg="1"/>
      <p:bldP spid="39" grpId="0"/>
      <p:bldP spid="40" grpId="0"/>
      <p:bldP spid="41" grpId="0"/>
      <p:bldP spid="45" grpId="0" animBg="1"/>
      <p:bldP spid="45" grpId="1" animBg="1"/>
      <p:bldP spid="46" grpId="0" animBg="1"/>
      <p:bldP spid="48" grpId="0"/>
      <p:bldP spid="50" grpId="0" animBg="1"/>
      <p:bldP spid="5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Bitsko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BA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šiftovanje udesno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r-Latn-B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signed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-4, y;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y = x &gt;&gt; 2;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y);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44510" y="472197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latin typeface="Consolas" pitchFamily="49" charset="0"/>
                <a:cs typeface="Consolas" pitchFamily="49" charset="0"/>
              </a:rPr>
              <a:t>-1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249392" y="1739180"/>
          <a:ext cx="2048256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249392" y="2379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8335690" y="23792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35690" y="205922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611112" y="132588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245352" y="42519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249392" y="20592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Curved Right Arrow 44"/>
          <p:cNvSpPr/>
          <p:nvPr/>
        </p:nvSpPr>
        <p:spPr>
          <a:xfrm>
            <a:off x="5493720" y="2459145"/>
            <a:ext cx="709580" cy="21128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507210" y="439248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&gt;&gt;2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069792" y="4685670"/>
            <a:ext cx="296631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335690" y="425196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249392" y="48126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Curved Left Arrow 49"/>
          <p:cNvSpPr/>
          <p:nvPr/>
        </p:nvSpPr>
        <p:spPr>
          <a:xfrm rot="10800000">
            <a:off x="4802430" y="2089150"/>
            <a:ext cx="1267362" cy="2965450"/>
          </a:xfrm>
          <a:prstGeom prst="curvedLeftArrow">
            <a:avLst>
              <a:gd name="adj1" fmla="val 7690"/>
              <a:gd name="adj2" fmla="val 23737"/>
              <a:gd name="adj3" fmla="val 164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5" grpId="0" build="allAtOnce" animBg="1"/>
      <p:bldP spid="39" grpId="0"/>
      <p:bldP spid="40" grpId="0"/>
      <p:bldP spid="41" grpId="0"/>
      <p:bldP spid="45" grpId="0" animBg="1"/>
      <p:bldP spid="45" grpId="1" animBg="1"/>
      <p:bldP spid="46" grpId="0" animBg="1"/>
      <p:bldP spid="48" grpId="0"/>
      <p:bldP spid="50" grpId="0" animBg="1"/>
      <p:bldP spid="5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365760" y="1828800"/>
            <a:ext cx="50031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0x03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unsigned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short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unsigned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"%hu"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&amp;temp);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n = (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unsigned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)temp;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v-SE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(n &gt;&gt; 6) &amp; </a:t>
            </a:r>
            <a:r>
              <a:rPr lang="sv-SE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sv-SE" b="1" dirty="0"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v-SE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(n &gt;&gt; 4) &amp; </a:t>
            </a:r>
            <a:r>
              <a:rPr lang="sv-SE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sv-SE" b="1" dirty="0"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v-SE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(n &gt;&gt; 2) &amp; </a:t>
            </a:r>
            <a:r>
              <a:rPr lang="sv-SE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sv-SE" b="1" dirty="0"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sv-SE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sv-SE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n &amp; </a:t>
            </a:r>
            <a:r>
              <a:rPr lang="sv-SE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sv-SE" b="1" dirty="0"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280160"/>
            <a:ext cx="832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Uneseni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jednobajtni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neozna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čeni podatak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prikazati u kvaternarnom brojnom sistemu.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40864" y="5541290"/>
            <a:ext cx="1645920" cy="80649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180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249392" y="2238445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249392" y="2878525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249392" y="2878525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6611112" y="182880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249392" y="255848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249392" y="255848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8335690" y="303854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335690" y="255848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245352" y="445283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Curved Right Arrow 38"/>
          <p:cNvSpPr/>
          <p:nvPr/>
        </p:nvSpPr>
        <p:spPr>
          <a:xfrm>
            <a:off x="5493720" y="2660015"/>
            <a:ext cx="709580" cy="21128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35690" y="445283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41" name="Oval 40"/>
          <p:cNvSpPr/>
          <p:nvPr/>
        </p:nvSpPr>
        <p:spPr>
          <a:xfrm>
            <a:off x="5507210" y="458335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&gt;&gt;6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069792" y="4889240"/>
            <a:ext cx="296631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249392" y="501366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Oval 43"/>
          <p:cNvSpPr/>
          <p:nvPr/>
        </p:nvSpPr>
        <p:spPr>
          <a:xfrm>
            <a:off x="5535785" y="5284085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249392" y="542124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Straight Connector 45"/>
          <p:cNvCxnSpPr/>
          <p:nvPr/>
        </p:nvCxnSpPr>
        <p:spPr>
          <a:xfrm>
            <a:off x="5378505" y="5859830"/>
            <a:ext cx="3657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335690" y="542124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</a:t>
            </a: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6249392" y="598679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2349828" y="5873510"/>
            <a:ext cx="27432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61442" y="5873510"/>
            <a:ext cx="27432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73056" y="5873510"/>
            <a:ext cx="27432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84670" y="5873510"/>
            <a:ext cx="27432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53" name="Oval 52"/>
          <p:cNvSpPr/>
          <p:nvPr/>
        </p:nvSpPr>
        <p:spPr>
          <a:xfrm>
            <a:off x="5504688" y="458115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&gt;&gt;4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6067967" y="4887040"/>
            <a:ext cx="296631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6247567" y="501146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Oval 55"/>
          <p:cNvSpPr/>
          <p:nvPr/>
        </p:nvSpPr>
        <p:spPr>
          <a:xfrm>
            <a:off x="5533960" y="5281885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247567" y="541904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5376680" y="5857630"/>
            <a:ext cx="3657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333865" y="541904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</a:t>
            </a: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247567" y="598459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Oval 60"/>
          <p:cNvSpPr/>
          <p:nvPr/>
        </p:nvSpPr>
        <p:spPr>
          <a:xfrm>
            <a:off x="5505385" y="4581150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&gt;&gt;2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6067967" y="4887040"/>
            <a:ext cx="2966313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6247567" y="501146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Oval 63"/>
          <p:cNvSpPr/>
          <p:nvPr/>
        </p:nvSpPr>
        <p:spPr>
          <a:xfrm>
            <a:off x="5533960" y="5281885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6247567" y="541904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5376680" y="5857630"/>
            <a:ext cx="3657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333865" y="541904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</a:t>
            </a: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6247567" y="598459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val 71"/>
          <p:cNvSpPr/>
          <p:nvPr/>
        </p:nvSpPr>
        <p:spPr>
          <a:xfrm>
            <a:off x="5535785" y="4874635"/>
            <a:ext cx="457200" cy="4572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RS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249392" y="501179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" name="Straight Connector 73"/>
          <p:cNvCxnSpPr/>
          <p:nvPr/>
        </p:nvCxnSpPr>
        <p:spPr>
          <a:xfrm>
            <a:off x="5378505" y="5450380"/>
            <a:ext cx="3657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335690" y="501179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0x0</a:t>
            </a:r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6249392" y="557734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1" grpId="0" uiExpand="1" build="allAtOnce" animBg="1"/>
      <p:bldP spid="33" grpId="0"/>
      <p:bldP spid="36" grpId="0"/>
      <p:bldP spid="37" grpId="0"/>
      <p:bldP spid="39" grpId="0" animBg="1"/>
      <p:bldP spid="39" grpId="1" animBg="1"/>
      <p:bldP spid="40" grpId="0"/>
      <p:bldP spid="40" grpId="1"/>
      <p:bldP spid="41" grpId="0" animBg="1"/>
      <p:bldP spid="41" grpId="1" animBg="1"/>
      <p:bldP spid="44" grpId="0" animBg="1"/>
      <p:bldP spid="44" grpId="1" animBg="1"/>
      <p:bldP spid="47" grpId="0"/>
      <p:bldP spid="47" grpId="1"/>
      <p:bldP spid="49" grpId="0"/>
      <p:bldP spid="50" grpId="0"/>
      <p:bldP spid="51" grpId="0"/>
      <p:bldP spid="52" grpId="0"/>
      <p:bldP spid="53" grpId="0" animBg="1"/>
      <p:bldP spid="53" grpId="1" animBg="1"/>
      <p:bldP spid="56" grpId="0" animBg="1"/>
      <p:bldP spid="56" grpId="1" animBg="1"/>
      <p:bldP spid="59" grpId="0"/>
      <p:bldP spid="59" grpId="1"/>
      <p:bldP spid="61" grpId="0" animBg="1"/>
      <p:bldP spid="61" grpId="1" animBg="1"/>
      <p:bldP spid="64" grpId="0" animBg="1"/>
      <p:bldP spid="64" grpId="1" animBg="1"/>
      <p:bldP spid="67" grpId="0"/>
      <p:bldP spid="67" grpId="1"/>
      <p:bldP spid="72" grpId="0" animBg="1"/>
      <p:bldP spid="72" grpId="1" animBg="1"/>
      <p:bldP spid="75" grpId="0"/>
      <p:bldP spid="7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365760" y="1828800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#define </a:t>
            </a:r>
            <a:r>
              <a:rPr lang="en-US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0x01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unsigned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short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temp;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unsigned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scanf(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"%hu"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&amp;temp);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 =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unsigned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)temp;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 </a:t>
            </a:r>
            <a:r>
              <a:rPr lang="pt-BR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 n &amp; </a:t>
            </a:r>
            <a:r>
              <a:rPr lang="en-US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 c += (n &gt;&gt;= </a:t>
            </a:r>
            <a:r>
              <a:rPr lang="pt-BR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1) &amp; </a:t>
            </a:r>
            <a:r>
              <a:rPr lang="en-US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 += (n &gt;&gt;= </a:t>
            </a:r>
            <a:r>
              <a:rPr lang="pt-BR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1) &amp; </a:t>
            </a:r>
            <a:r>
              <a:rPr lang="en-US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 c += (n &gt;&gt;= </a:t>
            </a:r>
            <a:r>
              <a:rPr lang="pt-BR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1) &amp; </a:t>
            </a:r>
            <a:r>
              <a:rPr lang="en-US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 += (n &gt;&gt;= </a:t>
            </a:r>
            <a:r>
              <a:rPr lang="pt-BR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1) &amp; </a:t>
            </a:r>
            <a:r>
              <a:rPr lang="en-US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 c += (n &gt;&gt;= </a:t>
            </a:r>
            <a:r>
              <a:rPr lang="pt-BR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1) &amp; </a:t>
            </a:r>
            <a:r>
              <a:rPr lang="en-US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 += (n &gt;&gt;= </a:t>
            </a:r>
            <a:r>
              <a:rPr lang="pt-BR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1) &amp; </a:t>
            </a:r>
            <a:r>
              <a:rPr lang="en-US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 c += (n &gt;&gt;= </a:t>
            </a:r>
            <a:r>
              <a:rPr lang="pt-BR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1) &amp; </a:t>
            </a:r>
            <a:r>
              <a:rPr lang="en-US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MASKA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"Broj 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jedinica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je: %d"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c);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80160"/>
            <a:ext cx="8777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Odrediti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setovanih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jedinica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čitanom jednobajtnom neoznačenom podatku (Hemingova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distanca)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7770" y="5579680"/>
            <a:ext cx="2891326" cy="75530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180</a:t>
            </a:r>
            <a:endParaRPr lang="sr-Latn-BA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>
                <a:latin typeface="Consolas" pitchFamily="49" charset="0"/>
                <a:cs typeface="Consolas" pitchFamily="49" charset="0"/>
              </a:rPr>
              <a:t>Broj jedinica je: 4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9392" y="2238445"/>
          <a:ext cx="2048256" cy="224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49392" y="3838645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49392" y="3838645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611112" y="1828800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49392" y="351860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249392" y="351860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8335690" y="399866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35690" y="3518605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249392" y="2238445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335690" y="2737710"/>
            <a:ext cx="7315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60248" y="3518605"/>
            <a:ext cx="256032" cy="3200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529185" y="3518605"/>
            <a:ext cx="256032" cy="3200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20978" y="3518605"/>
            <a:ext cx="256032" cy="3200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49392" y="3518605"/>
            <a:ext cx="256032" cy="3200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249392" y="2238445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uiExpand="1" build="allAtOnce" animBg="1"/>
      <p:bldP spid="13" grpId="0"/>
      <p:bldP spid="16" grpId="0"/>
      <p:bldP spid="17" grpId="0"/>
      <p:bldP spid="28" grpId="0"/>
      <p:bldP spid="21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OPERATORI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sr-Latn-BA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slovni 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</a:t>
            </a:r>
            <a:r>
              <a:rPr lang="sr-Latn-BA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ernarni</a:t>
            </a:r>
            <a:r>
              <a:rPr lang="en-U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sr-Latn-BA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</a:t>
            </a:r>
            <a:r>
              <a:rPr lang="sr-Latn-BA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sr-Latn-B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?:</a:t>
            </a:r>
            <a:r>
              <a:rPr lang="sr-Latn-BA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64"/>
          <p:cNvSpPr txBox="1">
            <a:spLocks noChangeArrowheads="1"/>
          </p:cNvSpPr>
          <p:nvPr/>
        </p:nvSpPr>
        <p:spPr bwMode="auto">
          <a:xfrm>
            <a:off x="365760" y="1662229"/>
            <a:ext cx="3657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sr-Latn-CS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Opšti </a:t>
            </a:r>
            <a:r>
              <a:rPr lang="sr-Latn-CS" sz="2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oblik:</a:t>
            </a:r>
            <a:endParaRPr lang="sr-Latn-C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 Box 81"/>
          <p:cNvSpPr txBox="1">
            <a:spLocks noChangeArrowheads="1"/>
          </p:cNvSpPr>
          <p:nvPr/>
        </p:nvSpPr>
        <p:spPr bwMode="auto">
          <a:xfrm>
            <a:off x="3980588" y="2161635"/>
            <a:ext cx="256032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sr-Latn-C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Primjer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sr-Latn-C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defRPr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CS" sz="1400" b="1" dirty="0">
                <a:latin typeface="Consolas" pitchFamily="49" charset="0"/>
                <a:cs typeface="Consolas" pitchFamily="49" charset="0"/>
              </a:rPr>
              <a:t>y = 5;</a:t>
            </a:r>
          </a:p>
          <a:p>
            <a:pPr>
              <a:defRPr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CS" sz="1400" b="1" dirty="0">
                <a:latin typeface="Consolas" pitchFamily="49" charset="0"/>
                <a:cs typeface="Consolas" pitchFamily="49" charset="0"/>
              </a:rPr>
              <a:t>x = (y&gt;0) ? 100 : 200;</a:t>
            </a:r>
          </a:p>
          <a:p>
            <a:pPr>
              <a:defRPr/>
            </a:pPr>
            <a:r>
              <a:rPr lang="en-US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CS" sz="1400" b="1">
                <a:latin typeface="Consolas" pitchFamily="49" charset="0"/>
                <a:cs typeface="Consolas" pitchFamily="49" charset="0"/>
              </a:rPr>
              <a:t>----------</a:t>
            </a:r>
            <a:r>
              <a:rPr lang="en-US" sz="1400" b="1">
                <a:latin typeface="Consolas" pitchFamily="49" charset="0"/>
                <a:cs typeface="Consolas" pitchFamily="49" charset="0"/>
              </a:rPr>
              <a:t>------------</a:t>
            </a:r>
            <a:endParaRPr lang="sr-Latn-CS" sz="1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CS" sz="1400" b="1" dirty="0">
                <a:latin typeface="Consolas" pitchFamily="49" charset="0"/>
                <a:cs typeface="Consolas" pitchFamily="49" charset="0"/>
              </a:rPr>
              <a:t>x </a:t>
            </a:r>
            <a:r>
              <a:rPr lang="sr-Latn-CS" sz="1400" b="1" dirty="0">
                <a:latin typeface="Consolas" pitchFamily="49" charset="0"/>
                <a:cs typeface="Consolas" pitchFamily="49" charset="0"/>
                <a:sym typeface="Symbol" pitchFamily="18" charset="2"/>
              </a:rPr>
              <a:t> 100</a:t>
            </a:r>
          </a:p>
        </p:txBody>
      </p:sp>
      <p:sp>
        <p:nvSpPr>
          <p:cNvPr id="55" name="Text Box 81"/>
          <p:cNvSpPr txBox="1">
            <a:spLocks noChangeArrowheads="1"/>
          </p:cNvSpPr>
          <p:nvPr/>
        </p:nvSpPr>
        <p:spPr bwMode="auto">
          <a:xfrm>
            <a:off x="6551271" y="2161635"/>
            <a:ext cx="256032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defRPr/>
            </a:pPr>
            <a:r>
              <a:rPr lang="sr-Latn-C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Primjer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sr-Latn-C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>
              <a:defRPr/>
            </a:pPr>
            <a:r>
              <a:rPr lang="sr-Latn-C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b="1" dirty="0">
                <a:latin typeface="Consolas" pitchFamily="49" charset="0"/>
                <a:cs typeface="Consolas" pitchFamily="49" charset="0"/>
              </a:rPr>
              <a:t>y = -2;</a:t>
            </a:r>
          </a:p>
          <a:p>
            <a:pPr>
              <a:defRPr/>
            </a:pPr>
            <a:r>
              <a:rPr lang="es-ES" sz="1400" b="1" dirty="0">
                <a:latin typeface="Consolas" pitchFamily="49" charset="0"/>
                <a:cs typeface="Consolas" pitchFamily="49" charset="0"/>
              </a:rPr>
              <a:t> x = (y&gt;0) ? 100 : 200;</a:t>
            </a:r>
          </a:p>
          <a:p>
            <a:pPr>
              <a:defRPr/>
            </a:pPr>
            <a:r>
              <a:rPr lang="es-ES" sz="1400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CS" sz="1400" b="1">
                <a:latin typeface="Consolas" pitchFamily="49" charset="0"/>
                <a:cs typeface="Consolas" pitchFamily="49" charset="0"/>
              </a:rPr>
              <a:t>----------</a:t>
            </a:r>
            <a:r>
              <a:rPr lang="en-US" sz="1400" b="1">
                <a:latin typeface="Consolas" pitchFamily="49" charset="0"/>
                <a:cs typeface="Consolas" pitchFamily="49" charset="0"/>
              </a:rPr>
              <a:t>------------ </a:t>
            </a:r>
            <a:endParaRPr lang="es-ES" sz="1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s-ES" sz="14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sr-Latn-CS" sz="1400" b="1" dirty="0">
                <a:latin typeface="Consolas" pitchFamily="49" charset="0"/>
                <a:cs typeface="Consolas" pitchFamily="49" charset="0"/>
                <a:sym typeface="Symbol" pitchFamily="18" charset="2"/>
              </a:rPr>
              <a:t></a:t>
            </a:r>
            <a:r>
              <a:rPr lang="es-ES" sz="1400" b="1" dirty="0">
                <a:latin typeface="Consolas" pitchFamily="49" charset="0"/>
                <a:cs typeface="Consolas" pitchFamily="49" charset="0"/>
              </a:rPr>
              <a:t> 200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3909120"/>
            <a:ext cx="8777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Od tri unesena cijela broja odre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iti maksimalni, pa ispisati njegov kvadrat.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5760" y="4186405"/>
            <a:ext cx="7589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a, b, c, max;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scanf(</a:t>
            </a:r>
            <a:r>
              <a:rPr lang="it-IT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 %d %d"</a:t>
            </a:r>
            <a:r>
              <a:rPr lang="it-IT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&amp;a, &amp;b, &amp;c);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max = a &gt; b &amp;&amp; a &gt; c ? a : (b &gt; c &amp;&amp; b &gt; a ? b : c);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printf(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"Maksimalan je: %d\nKvadrat je: %d"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max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max * max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365760" y="1987207"/>
            <a:ext cx="3657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5000"/>
              </a:spcBef>
              <a:defRPr/>
            </a:pPr>
            <a:r>
              <a:rPr lang="sr-Latn-CS" b="1">
                <a:latin typeface="Consolas" pitchFamily="49" charset="0"/>
                <a:cs typeface="Consolas" pitchFamily="49" charset="0"/>
              </a:rPr>
              <a:t>uslov </a:t>
            </a:r>
            <a:r>
              <a:rPr lang="sr-Latn-CS" b="1" dirty="0">
                <a:latin typeface="Consolas" pitchFamily="49" charset="0"/>
                <a:cs typeface="Consolas" pitchFamily="49" charset="0"/>
              </a:rPr>
              <a:t>? izraz1 : izraz2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81665" y="2353660"/>
            <a:ext cx="3025790" cy="1608678"/>
            <a:chOff x="539475" y="2353660"/>
            <a:chExt cx="3025790" cy="1608678"/>
          </a:xfrm>
        </p:grpSpPr>
        <p:sp>
          <p:nvSpPr>
            <p:cNvPr id="41" name="AutoShape 67"/>
            <p:cNvSpPr>
              <a:spLocks noChangeArrowheads="1"/>
            </p:cNvSpPr>
            <p:nvPr/>
          </p:nvSpPr>
          <p:spPr bwMode="auto">
            <a:xfrm>
              <a:off x="1595170" y="2615218"/>
              <a:ext cx="914400" cy="4572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uslov</a:t>
              </a:r>
            </a:p>
          </p:txBody>
        </p:sp>
        <p:sp>
          <p:nvSpPr>
            <p:cNvPr id="46" name="Text Box 73"/>
            <p:cNvSpPr txBox="1">
              <a:spLocks noChangeArrowheads="1"/>
            </p:cNvSpPr>
            <p:nvPr/>
          </p:nvSpPr>
          <p:spPr bwMode="auto">
            <a:xfrm>
              <a:off x="961930" y="2584090"/>
              <a:ext cx="64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ISTINA</a:t>
              </a:r>
            </a:p>
          </p:txBody>
        </p:sp>
        <p:sp>
          <p:nvSpPr>
            <p:cNvPr id="47" name="Text Box 74"/>
            <p:cNvSpPr txBox="1">
              <a:spLocks noChangeArrowheads="1"/>
            </p:cNvSpPr>
            <p:nvPr/>
          </p:nvSpPr>
          <p:spPr bwMode="auto">
            <a:xfrm>
              <a:off x="2459725" y="2584090"/>
              <a:ext cx="64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ts val="100"/>
                </a:spcBef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LAŽ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9475" y="3115598"/>
              <a:ext cx="1005840" cy="3200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izraz1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59425" y="3115598"/>
              <a:ext cx="1005840" cy="3200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izraz2</a:t>
              </a:r>
            </a:p>
          </p:txBody>
        </p:sp>
        <p:cxnSp>
          <p:nvCxnSpPr>
            <p:cNvPr id="35" name="Shape 34"/>
            <p:cNvCxnSpPr>
              <a:stCxn id="41" idx="1"/>
              <a:endCxn id="30" idx="0"/>
            </p:cNvCxnSpPr>
            <p:nvPr/>
          </p:nvCxnSpPr>
          <p:spPr>
            <a:xfrm rot="10800000" flipV="1">
              <a:off x="1042396" y="2843818"/>
              <a:ext cx="552775" cy="271780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41" idx="3"/>
              <a:endCxn id="31" idx="0"/>
            </p:cNvCxnSpPr>
            <p:nvPr/>
          </p:nvCxnSpPr>
          <p:spPr>
            <a:xfrm>
              <a:off x="2509570" y="2843818"/>
              <a:ext cx="552775" cy="271780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41" idx="0"/>
            </p:cNvCxnSpPr>
            <p:nvPr/>
          </p:nvCxnSpPr>
          <p:spPr>
            <a:xfrm>
              <a:off x="2052370" y="2353660"/>
              <a:ext cx="0" cy="26155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hape 63"/>
            <p:cNvCxnSpPr>
              <a:stCxn id="30" idx="2"/>
            </p:cNvCxnSpPr>
            <p:nvPr/>
          </p:nvCxnSpPr>
          <p:spPr>
            <a:xfrm rot="16200000" flipH="1">
              <a:off x="1414811" y="3063221"/>
              <a:ext cx="265142" cy="1009975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hape 65"/>
            <p:cNvCxnSpPr>
              <a:stCxn id="31" idx="2"/>
            </p:cNvCxnSpPr>
            <p:nvPr/>
          </p:nvCxnSpPr>
          <p:spPr>
            <a:xfrm rot="5400000">
              <a:off x="2424787" y="3063222"/>
              <a:ext cx="265142" cy="1009975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052370" y="3700780"/>
              <a:ext cx="0" cy="26155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4" grpId="0"/>
      <p:bldP spid="55" grpId="0"/>
      <p:bldP spid="25" grpId="0"/>
      <p:bldP spid="26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OPERATORI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8" name="Rectangle 7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BA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Zagrade i sekvence kao operatori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" y="1828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2, y, z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=0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+x, x = 4, -x;</a:t>
            </a:r>
          </a:p>
          <a:p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 = (x, z++, ++x);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= (y += x, x);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= 4;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z +=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 =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(x, 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-1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 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x);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s-E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s-ES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 %d %d"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x, y, z);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760" y="1828800"/>
            <a:ext cx="469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Rezultat sekvence je njen posljednji element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svaki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izvr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šava.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4760" y="2432793"/>
            <a:ext cx="469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vi-VN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Domen</a:t>
            </a:r>
            <a:r>
              <a:rPr lang="vi-VN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(oblast definisanosti) </a:t>
            </a:r>
            <a:r>
              <a:rPr lang="vi-VN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identifikatora</a:t>
            </a:r>
            <a:r>
              <a:rPr lang="vi-VN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(promjenljive) </a:t>
            </a:r>
            <a:r>
              <a:rPr lang="vi-VN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je područje programa u kojem je taj identifikator dostupan </a:t>
            </a:r>
            <a:r>
              <a:rPr lang="vi-VN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(vidljiv)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4760" y="3313785"/>
            <a:ext cx="469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vi-VN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Osnovno pravilo:</a:t>
            </a:r>
          </a:p>
          <a:p>
            <a:r>
              <a:rPr lang="vi-VN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Identifikator je dostupan u bloku u kojem je definisan, kao i u svim ugnježđenim blokovima, osim ako u njima nije maskiran drugim identifikatorom sa istim imenom!</a:t>
            </a:r>
            <a:endParaRPr lang="sr-Latn-BA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1945" y="529190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54960" y="484998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012122" y="491856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54960" y="5259640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5012122" y="5328220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63482" y="5660759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020644" y="572933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72004" y="606614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029166" y="613472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8705" y="4849985"/>
            <a:ext cx="731520" cy="32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68705" y="5655271"/>
            <a:ext cx="73152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68705" y="6057915"/>
            <a:ext cx="731520" cy="32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8705" y="4849985"/>
            <a:ext cx="731520" cy="32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68705" y="6057915"/>
            <a:ext cx="731520" cy="32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8705" y="5655271"/>
            <a:ext cx="73152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1264" y="5384483"/>
            <a:ext cx="27432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568705" y="5252628"/>
            <a:ext cx="73152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8705" y="5252628"/>
            <a:ext cx="73152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568705" y="4849985"/>
            <a:ext cx="731520" cy="32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8705" y="5252628"/>
            <a:ext cx="73152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68705" y="5655271"/>
            <a:ext cx="73152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568705" y="5655271"/>
            <a:ext cx="73152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77740" y="4802504"/>
            <a:ext cx="1573511" cy="411480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4133850" y="6001851"/>
            <a:ext cx="2888797" cy="430699"/>
          </a:xfrm>
          <a:prstGeom prst="mathMultiply">
            <a:avLst>
              <a:gd name="adj1" fmla="val 2646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401190" y="5387989"/>
            <a:ext cx="91926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>
                <a:latin typeface="Consolas" pitchFamily="49" charset="0"/>
                <a:cs typeface="Consolas" pitchFamily="49" charset="0"/>
              </a:rPr>
              <a:t>5 10 8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 build="allAtOnce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8" name="Rectangle 7"/>
          <p:cNvSpPr/>
          <p:nvPr/>
        </p:nvSpPr>
        <p:spPr>
          <a:xfrm>
            <a:off x="365760" y="1280160"/>
            <a:ext cx="87325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signed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0, d = 4;</a:t>
            </a:r>
          </a:p>
          <a:p>
            <a:r>
              <a:rPr lang="es-E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s-E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s-E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(1, 2, 3), z;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z = y - ++x;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y += x + 4;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 -= (z += y &gt; z ? (printf(</a:t>
            </a:r>
            <a:r>
              <a:rPr lang="pl-PL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"</a:t>
            </a:r>
            <a:r>
              <a:rPr lang="pl-PL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z), z) : z--) * 0xAA;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 %d"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x, y, z, d &gt;&gt;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signed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* 8 - 1);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21945" y="5291900"/>
            <a:ext cx="1645920" cy="64008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54960" y="484998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5012122" y="491856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54960" y="5259640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5012122" y="5328220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463482" y="5660759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5020644" y="572933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72004" y="606614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5029166" y="613472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68705" y="4849985"/>
            <a:ext cx="731520" cy="32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568705" y="5655271"/>
            <a:ext cx="73152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68705" y="6057915"/>
            <a:ext cx="731520" cy="32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68705" y="4849985"/>
            <a:ext cx="731520" cy="32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68705" y="6057915"/>
            <a:ext cx="731520" cy="32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568705" y="5655271"/>
            <a:ext cx="73152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1264" y="5384483"/>
            <a:ext cx="27432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32260" y="5382102"/>
            <a:ext cx="109728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b="1">
                <a:latin typeface="Consolas" pitchFamily="49" charset="0"/>
                <a:cs typeface="Consolas" pitchFamily="49" charset="0"/>
              </a:rPr>
              <a:t>1 8 4 -1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68705" y="6057915"/>
            <a:ext cx="731520" cy="32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568705" y="5252628"/>
            <a:ext cx="73152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68705" y="5252628"/>
            <a:ext cx="731520" cy="32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-676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 build="allAtOnce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 animBg="1"/>
      <p:bldP spid="49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" y="1280160"/>
            <a:ext cx="7585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fr-FR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double</a:t>
            </a:r>
            <a:r>
              <a:rPr lang="fr-FR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7;  </a:t>
            </a:r>
            <a:r>
              <a:rPr lang="fr-FR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impl. konverzija</a:t>
            </a:r>
            <a:endParaRPr lang="fr-FR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s-E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float</a:t>
            </a:r>
            <a:r>
              <a:rPr lang="es-E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4.5; </a:t>
            </a:r>
            <a:r>
              <a:rPr lang="es-ES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impl. konverzija</a:t>
            </a:r>
            <a:endParaRPr lang="es-ES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int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 = 9.6,   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impl. konverzija uz gubitak info.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b = 4LL,   </a:t>
            </a:r>
            <a:r>
              <a:rPr lang="en-US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impl. konverzija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c, d;</a:t>
            </a:r>
          </a:p>
          <a:p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"a:%d b:%d\nx:%lf y:%f\n\n"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a, b, x, y);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 = a / b;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d = 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)a / b;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x = a / b;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y = a / (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)b;</a:t>
            </a:r>
          </a:p>
          <a:p>
            <a:r>
              <a:rPr lang="es-E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s-ES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"c:%d d:%d\nx:%lf y:%f"</a:t>
            </a:r>
            <a:r>
              <a:rPr lang="es-E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c, d, x, y);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826580" y="4888389"/>
            <a:ext cx="3200400" cy="1470083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s-ES" sz="1600" b="1">
                <a:latin typeface="Consolas" pitchFamily="49" charset="0"/>
                <a:cs typeface="Consolas" pitchFamily="49" charset="0"/>
              </a:rPr>
              <a:t>a:9 b:4</a:t>
            </a:r>
          </a:p>
          <a:p>
            <a:r>
              <a:rPr lang="es-ES" sz="1600" b="1">
                <a:latin typeface="Consolas" pitchFamily="49" charset="0"/>
                <a:cs typeface="Consolas" pitchFamily="49" charset="0"/>
              </a:rPr>
              <a:t>x:7.000000 y:4.500000</a:t>
            </a:r>
          </a:p>
          <a:p>
            <a:endParaRPr lang="es-ES" sz="1600" b="1">
              <a:latin typeface="Consolas" pitchFamily="49" charset="0"/>
              <a:cs typeface="Consolas" pitchFamily="49" charset="0"/>
            </a:endParaRPr>
          </a:p>
          <a:p>
            <a:r>
              <a:rPr lang="es-ES" sz="1600" b="1">
                <a:latin typeface="Consolas" pitchFamily="49" charset="0"/>
                <a:cs typeface="Consolas" pitchFamily="49" charset="0"/>
              </a:rPr>
              <a:t>c:2 d:2</a:t>
            </a:r>
          </a:p>
          <a:p>
            <a:r>
              <a:rPr lang="es-ES" sz="1600" b="1">
                <a:latin typeface="Consolas" pitchFamily="49" charset="0"/>
                <a:cs typeface="Consolas" pitchFamily="49" charset="0"/>
              </a:rPr>
              <a:t>x:2.000000 y:2.250000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344510" y="3505809"/>
            <a:ext cx="4856390" cy="9830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PROGRAMIRANJE U JEZIKU 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A0</a:t>
            </a:r>
            <a:r>
              <a:rPr lang="en-US" dirty="0"/>
              <a:t>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61195" y="2659380"/>
            <a:ext cx="5827493" cy="2289991"/>
          </a:xfrm>
          <a:prstGeom prst="roundRect">
            <a:avLst>
              <a:gd name="adj" fmla="val 112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68435" y="2266950"/>
            <a:ext cx="3177547" cy="3430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28933" y="3136274"/>
            <a:ext cx="394524" cy="3945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14419" y="4465935"/>
            <a:ext cx="394524" cy="39452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53135" y="3572146"/>
            <a:ext cx="234834" cy="3945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49925" y="4031244"/>
            <a:ext cx="234834" cy="3945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768435" y="2701884"/>
            <a:ext cx="1828800" cy="34306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40097" y="2197894"/>
            <a:ext cx="5663805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r-Latn-BA" sz="24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sr-Latn-BA" sz="2400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&lt;stdio.h&gt;</a:t>
            </a:r>
          </a:p>
          <a:p>
            <a:pPr>
              <a:spcBef>
                <a:spcPts val="600"/>
              </a:spcBef>
            </a:pPr>
            <a:r>
              <a:rPr lang="sr-Latn-BA" sz="24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r-Latn-BA" sz="2400" b="1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spcBef>
                <a:spcPts val="600"/>
              </a:spcBef>
            </a:pPr>
            <a:r>
              <a:rPr lang="sr-Latn-BA" sz="24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sr-Latn-BA" sz="2400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sz="2400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"Primjer programa"</a:t>
            </a:r>
            <a:r>
              <a:rPr lang="sr-Latn-BA" sz="2400" b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sr-Latn-BA" sz="2400" b="1"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sz="24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sz="2400" b="1">
                <a:latin typeface="Consolas" pitchFamily="49" charset="0"/>
                <a:cs typeface="Consolas" pitchFamily="49" charset="0"/>
              </a:rPr>
              <a:t> 0;</a:t>
            </a:r>
          </a:p>
          <a:p>
            <a:pPr>
              <a:spcBef>
                <a:spcPts val="600"/>
              </a:spcBef>
            </a:pPr>
            <a:r>
              <a:rPr lang="sr-Latn-BA" sz="2400" b="1">
                <a:latin typeface="Consolas" pitchFamily="49" charset="0"/>
                <a:cs typeface="Consolas" pitchFamily="49" charset="0"/>
              </a:rPr>
              <a:t>}</a:t>
            </a:r>
            <a:endParaRPr lang="sr-Latn-BA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44303" y="1239915"/>
            <a:ext cx="2816817" cy="748542"/>
          </a:xfrm>
          <a:prstGeom prst="roundRect">
            <a:avLst>
              <a:gd name="adj" fmla="val 17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Svaki program mora da ima funkciju </a:t>
            </a:r>
            <a:r>
              <a:rPr lang="sr-Latn-RS" sz="2000" b="1">
                <a:solidFill>
                  <a:schemeClr val="accent6">
                    <a:lumMod val="75000"/>
                  </a:schemeClr>
                </a:solidFill>
              </a:rPr>
              <a:t>main</a:t>
            </a:r>
            <a:endParaRPr 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8062438">
            <a:off x="6448076" y="2067863"/>
            <a:ext cx="83680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08942" y="1239915"/>
            <a:ext cx="3108960" cy="512182"/>
          </a:xfrm>
          <a:prstGeom prst="roundRect">
            <a:avLst>
              <a:gd name="adj" fmla="val 17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>
                <a:solidFill>
                  <a:schemeClr val="accent6">
                    <a:lumMod val="75000"/>
                  </a:schemeClr>
                </a:solidFill>
              </a:rPr>
              <a:t>Pretprocesorska direktiva</a:t>
            </a:r>
            <a:endParaRPr 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3392698" y="1764149"/>
            <a:ext cx="523164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8615" y="1606731"/>
            <a:ext cx="1301256" cy="726536"/>
          </a:xfrm>
          <a:prstGeom prst="roundRect">
            <a:avLst>
              <a:gd name="adj" fmla="val 17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>
                <a:solidFill>
                  <a:schemeClr val="accent6">
                    <a:lumMod val="75000"/>
                  </a:schemeClr>
                </a:solidFill>
              </a:rPr>
              <a:t>Zaglavlje funkcije</a:t>
            </a:r>
            <a:endParaRPr 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372155">
            <a:off x="967948" y="2419461"/>
            <a:ext cx="829489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8615" y="3893019"/>
            <a:ext cx="1301256" cy="726536"/>
          </a:xfrm>
          <a:prstGeom prst="roundRect">
            <a:avLst>
              <a:gd name="adj" fmla="val 17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>
                <a:solidFill>
                  <a:schemeClr val="accent6">
                    <a:lumMod val="75000"/>
                  </a:schemeClr>
                </a:solidFill>
              </a:rPr>
              <a:t>Početak bloka</a:t>
            </a:r>
            <a:endParaRPr 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8937079">
            <a:off x="1102848" y="3571204"/>
            <a:ext cx="76554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9243" y="5579680"/>
            <a:ext cx="1301256" cy="726536"/>
          </a:xfrm>
          <a:prstGeom prst="roundRect">
            <a:avLst>
              <a:gd name="adj" fmla="val 17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>
                <a:solidFill>
                  <a:schemeClr val="accent6">
                    <a:lumMod val="75000"/>
                  </a:schemeClr>
                </a:solidFill>
              </a:rPr>
              <a:t>Kraj bloka</a:t>
            </a:r>
            <a:endParaRPr lang="en-US" sz="20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7898115">
            <a:off x="1207149" y="5053388"/>
            <a:ext cx="807002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266041" y="5582839"/>
            <a:ext cx="1828800" cy="726536"/>
          </a:xfrm>
          <a:prstGeom prst="roundRect">
            <a:avLst>
              <a:gd name="adj" fmla="val 17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>
                <a:solidFill>
                  <a:schemeClr val="accent6">
                    <a:lumMod val="75000"/>
                  </a:schemeClr>
                </a:solidFill>
              </a:rPr>
              <a:t>Tijelo funkcije</a:t>
            </a:r>
          </a:p>
          <a:p>
            <a:pPr algn="ctr"/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(blok iskaza)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 rot="14820885">
            <a:off x="3773174" y="4707280"/>
            <a:ext cx="1565631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91515" y="5216412"/>
            <a:ext cx="2011680" cy="726536"/>
          </a:xfrm>
          <a:prstGeom prst="roundRect">
            <a:avLst>
              <a:gd name="adj" fmla="val 176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000" b="1">
                <a:solidFill>
                  <a:schemeClr val="accent6">
                    <a:lumMod val="75000"/>
                  </a:schemeClr>
                </a:solidFill>
              </a:rPr>
              <a:t>Separator iskaza</a:t>
            </a:r>
          </a:p>
          <a:p>
            <a:pPr algn="ctr"/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(terminator)</a:t>
            </a:r>
            <a:endParaRPr 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3962609">
            <a:off x="6747585" y="4386525"/>
            <a:ext cx="1834614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1" animBg="1"/>
      <p:bldP spid="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KONVERZIJE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A03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" y="1280160"/>
            <a:ext cx="7585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l-PL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z1 = 120, z2 = 3, z3 = 4, z4, z5, z6;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int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-1;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unsigned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2;</a:t>
            </a:r>
          </a:p>
          <a:p>
            <a:endParaRPr lang="en-US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z4 = z1 * z2 / z3;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z5 = z1 * z2;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z6 = z5 / z3;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l-PL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l-PL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 %d %d %d\n"</a:t>
            </a:r>
            <a:r>
              <a:rPr lang="pl-PL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z4, z5, z6, x &lt; y);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6580" y="5541275"/>
            <a:ext cx="3200400" cy="817197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s-ES" sz="1600" b="1">
                <a:latin typeface="Consolas" pitchFamily="49" charset="0"/>
                <a:cs typeface="Consolas" pitchFamily="49" charset="0"/>
              </a:rPr>
              <a:t>90 104 26 0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ZADACI</a:t>
            </a:r>
            <a:r>
              <a:rPr lang="en-US"/>
              <a:t> ZA VJE</a:t>
            </a:r>
            <a:r>
              <a:rPr lang="sr-Latn-RS"/>
              <a:t>Ž</a:t>
            </a:r>
            <a:r>
              <a:rPr lang="en-US"/>
              <a:t>BU</a:t>
            </a:r>
            <a:endParaRPr lang="sr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8720"/>
            <a:ext cx="8778240" cy="5026760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učitava dužinu stranice kvadrata (a), a zatim računa i ispisuje njegov obim i površinu.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učitava dužinu strane kocke (a), a zatim računa i ispisuje njenu zapreminu i površinu.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učitava dužine stranice pravougaonika (a i b), a zatim računa i ispisuje njegov obim i površinu te dužinu dijagonale.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učitava dužine strana dužine strana pravougaone prizme (a, b, c), a zatim računa i ispisuje njenu zapreminu i površinu.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učitava temperaturu izraženu u </a:t>
            </a: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</a:t>
            </a: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C, a zatim ispisuje koliko je to K.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učitava ugao izražen u stepenima, minutama i sekundama, a zatim ispisuje koliko je to ukupno stepeni.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učitava ugao izražen u stepenima, minutama i sekundama, a zatim ispisuje koliko je to radijana.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učitava ugao izražen u radijanima, a zatim ispisuje koliko je to stepeni.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Napisati program koji učitava ugao izražen u radijanima, a zatim ispisuje koliko je to stepeni, minuta i sekundi (stepeni, minute i sekunde su cjelobrojni).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STANDARDNI IZLAZ I ULAZ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7" name="TextBox 6"/>
          <p:cNvSpPr txBox="1"/>
          <p:nvPr/>
        </p:nvSpPr>
        <p:spPr>
          <a:xfrm>
            <a:off x="1345980" y="1700775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"konverzioni string"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lista_argumenata);</a:t>
            </a:r>
            <a:endParaRPr lang="sr-Latn-BA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B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 </a:t>
            </a:r>
            <a:r>
              <a:rPr lang="sr-Latn-BA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standardna </a:t>
            </a:r>
            <a:r>
              <a:rPr lang="sr-Latn-R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funkcija za ispis (izlaz) na ekran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99"/>
          <p:cNvSpPr>
            <a:spLocks noChangeArrowheads="1"/>
          </p:cNvSpPr>
          <p:nvPr/>
        </p:nvSpPr>
        <p:spPr bwMode="auto">
          <a:xfrm>
            <a:off x="182880" y="2492750"/>
            <a:ext cx="6416040" cy="1203484"/>
          </a:xfrm>
          <a:prstGeom prst="roundRect">
            <a:avLst>
              <a:gd name="adj" fmla="val 512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Kontrolni (konverzioni)  niz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određuje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 način na koji se vrši ispis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Štampa se sve što se nađe unutar ” ” sve dok se ne dođe do znaka %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Kad se dođe do znaka % gleda se sljedeći znak (grupa znakova) koji se naziva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konverzioni karakter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Konverzioni karakter definiše kako će se ispisati odgovarajući podatak iz liste argumenata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Mora biti onoliko znakova % u cijelom stringu koliko ima i argumenata u listi</a:t>
            </a:r>
          </a:p>
        </p:txBody>
      </p:sp>
      <p:sp>
        <p:nvSpPr>
          <p:cNvPr id="10" name="AutoShape 149"/>
          <p:cNvSpPr>
            <a:spLocks noChangeArrowheads="1"/>
          </p:cNvSpPr>
          <p:nvPr/>
        </p:nvSpPr>
        <p:spPr bwMode="auto">
          <a:xfrm>
            <a:off x="6703185" y="2492750"/>
            <a:ext cx="2362200" cy="1124307"/>
          </a:xfrm>
          <a:prstGeom prst="roundRect">
            <a:avLst>
              <a:gd name="adj" fmla="val 512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Određuje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šta treba da se ispiše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(koji podaci treba da se ispišu)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Argumenti se odvajaju zapetama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Argumenti mogu da budu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promjenljive, konstante, izrazi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5980" y="4321284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scanf(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"konverzioni string"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lista_argumenata);</a:t>
            </a:r>
            <a:endParaRPr lang="sr-Latn-BA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3937234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BA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scanf </a:t>
            </a:r>
            <a:r>
              <a:rPr lang="sr-Latn-BA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sr-Latn-RS" sz="28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standardna </a:t>
            </a:r>
            <a:r>
              <a:rPr lang="sr-Latn-R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funkcija za učitavanje (ulaz)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523645" y="5036216"/>
            <a:ext cx="3803650" cy="1124307"/>
          </a:xfrm>
          <a:prstGeom prst="roundRect">
            <a:avLst>
              <a:gd name="adj" fmla="val 512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Kontrolni (konverzioni</a:t>
            </a:r>
            <a:r>
              <a:rPr lang="sr-Latn-CS" sz="1200" b="1">
                <a:solidFill>
                  <a:schemeClr val="accent6">
                    <a:lumMod val="75000"/>
                  </a:schemeClr>
                </a:solidFill>
              </a:rPr>
              <a:t>) niz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određuje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 način na koji se vrši unos podataka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Sličan konverzionom nizu </a:t>
            </a:r>
            <a:r>
              <a:rPr lang="sr-Latn-CS" sz="1200" b="1">
                <a:solidFill>
                  <a:schemeClr val="tx2">
                    <a:lumMod val="75000"/>
                  </a:schemeClr>
                </a:solidFill>
              </a:rPr>
              <a:t>kod  </a:t>
            </a:r>
            <a:r>
              <a:rPr lang="sr-Latn-CS" sz="12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printf</a:t>
            </a:r>
            <a:endParaRPr lang="sr-Latn-CS" sz="12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Čine ga konverzioni karakteri koji definišu način unosa podataka</a:t>
            </a:r>
          </a:p>
        </p:txBody>
      </p:sp>
      <p:sp>
        <p:nvSpPr>
          <p:cNvPr id="17" name="AutoShape 149"/>
          <p:cNvSpPr>
            <a:spLocks noChangeArrowheads="1"/>
          </p:cNvSpPr>
          <p:nvPr/>
        </p:nvSpPr>
        <p:spPr bwMode="auto">
          <a:xfrm>
            <a:off x="4495190" y="5036216"/>
            <a:ext cx="4465930" cy="1163895"/>
          </a:xfrm>
          <a:prstGeom prst="roundRect">
            <a:avLst>
              <a:gd name="adj" fmla="val 512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Određuje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šta treba da se unese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(koji podaci treba da se učitaju)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Argumenti se odvajaju zapetama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Argumenti su pokazivači na memorijske lokacije u koje se smještaju učitani podaci</a:t>
            </a:r>
          </a:p>
          <a:p>
            <a:pPr algn="ctr">
              <a:spcBef>
                <a:spcPts val="3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Ako se učitava promjenljiva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 tada je argument oblika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&amp;x</a:t>
            </a:r>
          </a:p>
        </p:txBody>
      </p:sp>
      <p:sp>
        <p:nvSpPr>
          <p:cNvPr id="23" name="Right Arrow 22"/>
          <p:cNvSpPr/>
          <p:nvPr/>
        </p:nvSpPr>
        <p:spPr>
          <a:xfrm rot="16715519">
            <a:off x="2784519" y="4686185"/>
            <a:ext cx="496266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16715519">
            <a:off x="2914553" y="2078520"/>
            <a:ext cx="555059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14522752">
            <a:off x="6439103" y="2094728"/>
            <a:ext cx="628585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15551257">
            <a:off x="6051734" y="4675160"/>
            <a:ext cx="485751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3" grpId="0"/>
      <p:bldP spid="15" grpId="0"/>
      <p:bldP spid="16" grpId="0" animBg="1"/>
      <p:bldP spid="17" grpId="0" animBg="1"/>
      <p:bldP spid="23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19175" y="4204882"/>
            <a:ext cx="971550" cy="343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021681" y="4204882"/>
            <a:ext cx="1597819" cy="343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STANDARDNI IZLAZ I ULAZ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228600" y="1278320"/>
            <a:ext cx="374904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Konverzioni karakteri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 Box 64"/>
          <p:cNvSpPr txBox="1">
            <a:spLocks noChangeArrowheads="1"/>
          </p:cNvSpPr>
          <p:nvPr/>
        </p:nvSpPr>
        <p:spPr bwMode="auto">
          <a:xfrm>
            <a:off x="228600" y="1859340"/>
            <a:ext cx="24688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sr-Latn-CS" sz="1600" b="1"/>
              <a:t>%c	</a:t>
            </a:r>
            <a:r>
              <a:rPr lang="en-US" sz="1600" b="1"/>
              <a:t> –</a:t>
            </a:r>
            <a:r>
              <a:rPr lang="sr-Latn-CS" sz="1600" b="1"/>
              <a:t>  znak</a:t>
            </a:r>
            <a:endParaRPr lang="sr-Latn-CS" sz="1600" b="1" dirty="0"/>
          </a:p>
          <a:p>
            <a:pPr>
              <a:tabLst>
                <a:tab pos="457200" algn="l"/>
              </a:tabLst>
              <a:defRPr/>
            </a:pPr>
            <a:r>
              <a:rPr lang="sr-Latn-CS" sz="1600" b="1"/>
              <a:t>%s	</a:t>
            </a:r>
            <a:r>
              <a:rPr lang="en-US" sz="1600" b="1"/>
              <a:t> –</a:t>
            </a:r>
            <a:r>
              <a:rPr lang="sr-Latn-CS" sz="1600" b="1"/>
              <a:t>  string</a:t>
            </a:r>
            <a:endParaRPr lang="sr-Latn-CS" sz="1600" b="1" dirty="0"/>
          </a:p>
          <a:p>
            <a:pPr>
              <a:tabLst>
                <a:tab pos="457200" algn="l"/>
              </a:tabLst>
              <a:defRPr/>
            </a:pPr>
            <a:r>
              <a:rPr lang="sr-Latn-CS" sz="1600" b="1"/>
              <a:t>%d	</a:t>
            </a:r>
            <a:r>
              <a:rPr lang="en-US" sz="1600" b="1"/>
              <a:t> –</a:t>
            </a:r>
            <a:r>
              <a:rPr lang="sr-Latn-CS" sz="1600" b="1"/>
              <a:t>  integer </a:t>
            </a:r>
            <a:r>
              <a:rPr lang="sr-Latn-CS" sz="1600" b="1" dirty="0"/>
              <a:t>(cijeli broj)</a:t>
            </a:r>
            <a:endParaRPr lang="en-US" sz="1600" b="1" dirty="0"/>
          </a:p>
          <a:p>
            <a:pPr>
              <a:tabLst>
                <a:tab pos="457200" algn="l"/>
              </a:tabLst>
              <a:defRPr/>
            </a:pPr>
            <a:r>
              <a:rPr lang="sr-Latn-CS" sz="1600" b="1"/>
              <a:t>%hd	</a:t>
            </a:r>
            <a:r>
              <a:rPr lang="en-US" sz="1600" b="1"/>
              <a:t> –</a:t>
            </a:r>
            <a:r>
              <a:rPr lang="sr-Latn-RS" sz="1600" b="1"/>
              <a:t> </a:t>
            </a:r>
            <a:r>
              <a:rPr lang="sr-Latn-CS" sz="1600" b="1"/>
              <a:t> </a:t>
            </a:r>
            <a:r>
              <a:rPr lang="sr-Latn-CS" sz="1600" b="1" dirty="0"/>
              <a:t>short integer</a:t>
            </a:r>
            <a:endParaRPr lang="en-US" sz="1600" b="1" dirty="0"/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%u</a:t>
            </a:r>
            <a:r>
              <a:rPr lang="sr-Latn-RS" sz="1600" b="1"/>
              <a:t>	</a:t>
            </a:r>
            <a:r>
              <a:rPr lang="en-US" sz="1600" b="1"/>
              <a:t> – </a:t>
            </a:r>
            <a:r>
              <a:rPr lang="sr-Latn-RS" sz="1600" b="1"/>
              <a:t> </a:t>
            </a:r>
            <a:r>
              <a:rPr lang="en-US" sz="1600" b="1"/>
              <a:t>unsigned </a:t>
            </a:r>
            <a:r>
              <a:rPr lang="en-US" sz="1600" b="1" dirty="0"/>
              <a:t>integer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%hu</a:t>
            </a:r>
            <a:r>
              <a:rPr lang="sr-Latn-RS" sz="1600" b="1"/>
              <a:t>	</a:t>
            </a:r>
            <a:r>
              <a:rPr lang="en-US" sz="1600" b="1"/>
              <a:t> – </a:t>
            </a:r>
            <a:r>
              <a:rPr lang="sr-Latn-RS" sz="1600" b="1"/>
              <a:t> </a:t>
            </a:r>
            <a:r>
              <a:rPr lang="en-US" sz="1600" b="1"/>
              <a:t>unsigned </a:t>
            </a:r>
            <a:r>
              <a:rPr lang="en-US" sz="1600" b="1" dirty="0"/>
              <a:t>short</a:t>
            </a:r>
            <a:endParaRPr lang="sr-Latn-CS" sz="1600" b="1" dirty="0"/>
          </a:p>
        </p:txBody>
      </p:sp>
      <p:sp>
        <p:nvSpPr>
          <p:cNvPr id="65" name="Text Box 117"/>
          <p:cNvSpPr txBox="1">
            <a:spLocks noChangeArrowheads="1"/>
          </p:cNvSpPr>
          <p:nvPr/>
        </p:nvSpPr>
        <p:spPr bwMode="auto">
          <a:xfrm>
            <a:off x="1019175" y="3697835"/>
            <a:ext cx="29584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r-Latn-C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Opšti oblik:</a:t>
            </a:r>
            <a:endParaRPr lang="en-GB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AutoShape 118"/>
          <p:cNvSpPr>
            <a:spLocks noChangeArrowheads="1"/>
          </p:cNvSpPr>
          <p:nvPr/>
        </p:nvSpPr>
        <p:spPr bwMode="auto">
          <a:xfrm>
            <a:off x="654690" y="4204965"/>
            <a:ext cx="3581400" cy="304800"/>
          </a:xfrm>
          <a:prstGeom prst="rect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b="1">
                <a:latin typeface="Consolas" pitchFamily="49" charset="0"/>
                <a:cs typeface="Consolas" pitchFamily="49" charset="0"/>
              </a:rPr>
              <a:t>%</a:t>
            </a:r>
            <a:r>
              <a:rPr lang="en-US" b="1">
                <a:latin typeface="Consolas" pitchFamily="49" charset="0"/>
                <a:cs typeface="Consolas" pitchFamily="49" charset="0"/>
              </a:rPr>
              <a:t>[</a:t>
            </a:r>
            <a:r>
              <a:rPr lang="sr-Latn-CS" b="1">
                <a:latin typeface="Consolas" pitchFamily="49" charset="0"/>
                <a:cs typeface="Consolas" pitchFamily="49" charset="0"/>
              </a:rPr>
              <a:t>širina</a:t>
            </a:r>
            <a:r>
              <a:rPr lang="en-US" b="1">
                <a:latin typeface="Consolas" pitchFamily="49" charset="0"/>
                <a:cs typeface="Consolas" pitchFamily="49" charset="0"/>
              </a:rPr>
              <a:t>][</a:t>
            </a:r>
            <a:r>
              <a:rPr lang="sr-Latn-CS" b="1" dirty="0">
                <a:latin typeface="Consolas" pitchFamily="49" charset="0"/>
                <a:cs typeface="Consolas" pitchFamily="49" charset="0"/>
              </a:rPr>
              <a:t>.</a:t>
            </a:r>
            <a:r>
              <a:rPr lang="sr-Latn-CS" b="1">
                <a:latin typeface="Consolas" pitchFamily="49" charset="0"/>
                <a:cs typeface="Consolas" pitchFamily="49" charset="0"/>
              </a:rPr>
              <a:t>preciznost</a:t>
            </a:r>
            <a:r>
              <a:rPr lang="en-US" b="1">
                <a:latin typeface="Consolas" pitchFamily="49" charset="0"/>
                <a:cs typeface="Consolas" pitchFamily="49" charset="0"/>
              </a:rPr>
              <a:t>]</a:t>
            </a:r>
            <a:r>
              <a:rPr lang="sr-Latn-CS" b="1">
                <a:latin typeface="Consolas" pitchFamily="49" charset="0"/>
                <a:cs typeface="Consolas" pitchFamily="49" charset="0"/>
              </a:rPr>
              <a:t>tip</a:t>
            </a:r>
            <a:endParaRPr lang="en-GB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AutoShape 116"/>
          <p:cNvSpPr>
            <a:spLocks noChangeArrowheads="1"/>
          </p:cNvSpPr>
          <p:nvPr/>
        </p:nvSpPr>
        <p:spPr bwMode="auto">
          <a:xfrm>
            <a:off x="228600" y="5319815"/>
            <a:ext cx="2971800" cy="720725"/>
          </a:xfrm>
          <a:prstGeom prst="roundRect">
            <a:avLst>
              <a:gd name="adj" fmla="val 18556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Ukupan b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roj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mjesta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za ispis podatka</a:t>
            </a:r>
          </a:p>
          <a:p>
            <a:pPr algn="ctr"/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 – najmanje n znakova (vodeće bjeline)</a:t>
            </a:r>
          </a:p>
          <a:p>
            <a:pPr algn="ctr"/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0n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 – najmanje n znakova (vodeće nule)</a:t>
            </a:r>
          </a:p>
        </p:txBody>
      </p:sp>
      <p:sp>
        <p:nvSpPr>
          <p:cNvPr id="95" name="AutoShape 121"/>
          <p:cNvSpPr>
            <a:spLocks noChangeArrowheads="1"/>
          </p:cNvSpPr>
          <p:nvPr/>
        </p:nvSpPr>
        <p:spPr bwMode="auto">
          <a:xfrm>
            <a:off x="3419850" y="5319815"/>
            <a:ext cx="2895600" cy="542032"/>
          </a:xfrm>
          <a:prstGeom prst="roundRect">
            <a:avLst>
              <a:gd name="adj" fmla="val 2669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Ukupan b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roj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mjesta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za ispis decimala</a:t>
            </a:r>
          </a:p>
          <a:p>
            <a:pPr algn="ctr"/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.d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– najviše d decimala</a:t>
            </a:r>
          </a:p>
        </p:txBody>
      </p:sp>
      <p:sp>
        <p:nvSpPr>
          <p:cNvPr id="121" name="Text Box 150"/>
          <p:cNvSpPr txBox="1">
            <a:spLocks noChangeArrowheads="1"/>
          </p:cNvSpPr>
          <p:nvPr/>
        </p:nvSpPr>
        <p:spPr bwMode="auto">
          <a:xfrm>
            <a:off x="2613345" y="1859340"/>
            <a:ext cx="3048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sr-Latn-CS" sz="1600" b="1"/>
              <a:t>%ld	</a:t>
            </a:r>
            <a:r>
              <a:rPr lang="en-US" sz="1600" b="1"/>
              <a:t> – </a:t>
            </a:r>
            <a:r>
              <a:rPr lang="sr-Latn-RS" sz="1600" b="1"/>
              <a:t> </a:t>
            </a:r>
            <a:r>
              <a:rPr lang="sr-Latn-CS" sz="1600" b="1"/>
              <a:t>long </a:t>
            </a:r>
            <a:r>
              <a:rPr lang="sr-Latn-CS" sz="1600" b="1" dirty="0"/>
              <a:t>integer </a:t>
            </a:r>
            <a:endParaRPr lang="en-US" sz="1600" b="1" dirty="0"/>
          </a:p>
          <a:p>
            <a:pPr>
              <a:tabLst>
                <a:tab pos="457200" algn="l"/>
              </a:tabLst>
              <a:defRPr/>
            </a:pPr>
            <a:r>
              <a:rPr lang="sr-Latn-CS" sz="1600" b="1"/>
              <a:t>%f	</a:t>
            </a:r>
            <a:r>
              <a:rPr lang="en-US" sz="1600" b="1"/>
              <a:t> –</a:t>
            </a:r>
            <a:r>
              <a:rPr lang="sr-Latn-RS" sz="1600" b="1"/>
              <a:t> </a:t>
            </a:r>
            <a:r>
              <a:rPr lang="sr-Latn-CS" sz="1600" b="1"/>
              <a:t> </a:t>
            </a:r>
            <a:r>
              <a:rPr lang="sr-Latn-CS" sz="1600" b="1" dirty="0"/>
              <a:t>float</a:t>
            </a:r>
          </a:p>
          <a:p>
            <a:pPr>
              <a:tabLst>
                <a:tab pos="457200" algn="l"/>
              </a:tabLst>
              <a:defRPr/>
            </a:pPr>
            <a:r>
              <a:rPr lang="sr-Latn-CS" sz="1600" b="1"/>
              <a:t>%lf	</a:t>
            </a:r>
            <a:r>
              <a:rPr lang="en-US" sz="1600" b="1"/>
              <a:t> –</a:t>
            </a:r>
            <a:r>
              <a:rPr lang="sr-Latn-RS" sz="1600" b="1"/>
              <a:t> </a:t>
            </a:r>
            <a:r>
              <a:rPr lang="sr-Latn-CS" sz="1600" b="1"/>
              <a:t> </a:t>
            </a:r>
            <a:r>
              <a:rPr lang="sr-Latn-CS" sz="1600" b="1" dirty="0"/>
              <a:t>double</a:t>
            </a:r>
          </a:p>
          <a:p>
            <a:pPr>
              <a:tabLst>
                <a:tab pos="457200" algn="l"/>
              </a:tabLst>
              <a:defRPr/>
            </a:pPr>
            <a:r>
              <a:rPr lang="sr-Latn-CS" sz="1600" b="1"/>
              <a:t>%o	</a:t>
            </a:r>
            <a:r>
              <a:rPr lang="en-US" sz="1600" b="1"/>
              <a:t> –</a:t>
            </a:r>
            <a:r>
              <a:rPr lang="sr-Latn-RS" sz="1600" b="1"/>
              <a:t> </a:t>
            </a:r>
            <a:r>
              <a:rPr lang="sr-Latn-CS" sz="1600" b="1"/>
              <a:t> </a:t>
            </a:r>
            <a:r>
              <a:rPr lang="sr-Latn-CS" sz="1600" b="1" dirty="0"/>
              <a:t>oktalni podatak</a:t>
            </a:r>
          </a:p>
          <a:p>
            <a:pPr>
              <a:tabLst>
                <a:tab pos="457200" algn="l"/>
              </a:tabLst>
              <a:defRPr/>
            </a:pPr>
            <a:r>
              <a:rPr lang="sr-Latn-CS" sz="1600" b="1"/>
              <a:t>%x	</a:t>
            </a:r>
            <a:r>
              <a:rPr lang="en-US" sz="1600" b="1"/>
              <a:t> –</a:t>
            </a:r>
            <a:r>
              <a:rPr lang="sr-Latn-RS" sz="1600" b="1"/>
              <a:t> </a:t>
            </a:r>
            <a:r>
              <a:rPr lang="sr-Latn-CS" sz="1600" b="1"/>
              <a:t> </a:t>
            </a:r>
            <a:r>
              <a:rPr lang="sr-Latn-CS" sz="1600" b="1" dirty="0"/>
              <a:t>heksadecimalni podatak</a:t>
            </a:r>
          </a:p>
          <a:p>
            <a:pPr>
              <a:tabLst>
                <a:tab pos="457200" algn="l"/>
              </a:tabLst>
              <a:defRPr/>
            </a:pPr>
            <a:r>
              <a:rPr lang="sr-Latn-CS" sz="1600" b="1"/>
              <a:t>%%	</a:t>
            </a:r>
            <a:r>
              <a:rPr lang="en-US" sz="1600" b="1"/>
              <a:t> – </a:t>
            </a:r>
            <a:r>
              <a:rPr lang="sr-Latn-RS" sz="1600" b="1"/>
              <a:t> </a:t>
            </a:r>
            <a:r>
              <a:rPr lang="sr-Latn-CS" sz="1600" b="1"/>
              <a:t>ispis </a:t>
            </a:r>
            <a:r>
              <a:rPr lang="sr-Latn-CS" sz="1600" b="1" dirty="0"/>
              <a:t>znaka % </a:t>
            </a:r>
            <a:endParaRPr lang="en-GB" sz="1600" b="1" dirty="0"/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5532125" y="1859340"/>
            <a:ext cx="364054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sz="1600" b="1"/>
              <a:t>\n</a:t>
            </a:r>
            <a:r>
              <a:rPr lang="sr-Latn-CS" sz="1600" b="1"/>
              <a:t>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en-US" sz="1600" b="1"/>
              <a:t>novi </a:t>
            </a:r>
            <a:r>
              <a:rPr lang="en-US" sz="1600" b="1" dirty="0"/>
              <a:t>red</a:t>
            </a:r>
            <a:endParaRPr lang="sr-Latn-CS" sz="1600" b="1" dirty="0"/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\b</a:t>
            </a:r>
            <a:r>
              <a:rPr lang="sr-Latn-CS" sz="1600" b="1"/>
              <a:t>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en-US" sz="1600" b="1"/>
              <a:t>jedno </a:t>
            </a:r>
            <a:r>
              <a:rPr lang="en-US" sz="1600" b="1" dirty="0" err="1"/>
              <a:t>mjesto</a:t>
            </a:r>
            <a:r>
              <a:rPr lang="en-US" sz="1600" b="1" dirty="0"/>
              <a:t> </a:t>
            </a:r>
            <a:r>
              <a:rPr lang="en-US" sz="1600" b="1" dirty="0" err="1"/>
              <a:t>unazad</a:t>
            </a:r>
            <a:endParaRPr lang="sr-Latn-CS" sz="1600" b="1" dirty="0"/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\a</a:t>
            </a:r>
            <a:r>
              <a:rPr lang="sr-Latn-CS" sz="1600" b="1"/>
              <a:t>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en-US" sz="1600" b="1"/>
              <a:t>z</a:t>
            </a:r>
            <a:r>
              <a:rPr lang="sr-Latn-CS" sz="1600" b="1" dirty="0"/>
              <a:t>vučni signal (beeper)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\</a:t>
            </a:r>
            <a:r>
              <a:rPr lang="sr-Latn-CS" sz="1600" b="1"/>
              <a:t>f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sr-Latn-CS" sz="1600" b="1"/>
              <a:t>novi </a:t>
            </a:r>
            <a:r>
              <a:rPr lang="sr-Latn-CS" sz="1600" b="1" dirty="0"/>
              <a:t>ekran (briše ekran)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\</a:t>
            </a:r>
            <a:r>
              <a:rPr lang="sr-Latn-CS" sz="1600" b="1"/>
              <a:t>r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sr-Latn-CS" sz="1600" b="1"/>
              <a:t>vraćanje </a:t>
            </a:r>
            <a:r>
              <a:rPr lang="sr-Latn-CS" sz="1600" b="1" dirty="0"/>
              <a:t>na početak reda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\</a:t>
            </a:r>
            <a:r>
              <a:rPr lang="sr-Latn-CS" sz="1600" b="1"/>
              <a:t>t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sr-Latn-CS" sz="1600" b="1"/>
              <a:t>tabulator </a:t>
            </a:r>
            <a:r>
              <a:rPr lang="sr-Latn-CS" sz="1600" b="1" dirty="0"/>
              <a:t>udesno 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\</a:t>
            </a:r>
            <a:r>
              <a:rPr lang="sr-Latn-BA" sz="1600" b="1"/>
              <a:t>'</a:t>
            </a:r>
            <a:r>
              <a:rPr lang="sr-Latn-CS" sz="1600" b="1"/>
              <a:t>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en-US" sz="1600" b="1"/>
              <a:t>ispisuje </a:t>
            </a:r>
            <a:r>
              <a:rPr lang="en-US" sz="1600" b="1" err="1"/>
              <a:t>znak</a:t>
            </a:r>
            <a:r>
              <a:rPr lang="en-US" sz="1600" b="1"/>
              <a:t> '</a:t>
            </a:r>
            <a:endParaRPr lang="en-US" sz="1600" b="1" dirty="0"/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\"</a:t>
            </a:r>
            <a:r>
              <a:rPr lang="sr-Latn-CS" sz="1600" b="1"/>
              <a:t>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en-US" sz="1600" b="1"/>
              <a:t>ispisuje </a:t>
            </a:r>
            <a:r>
              <a:rPr lang="en-US" sz="1600" b="1" err="1"/>
              <a:t>znak</a:t>
            </a:r>
            <a:r>
              <a:rPr lang="en-US" sz="1600" b="1"/>
              <a:t> "</a:t>
            </a:r>
            <a:endParaRPr lang="en-US" sz="1600" b="1" dirty="0"/>
          </a:p>
          <a:p>
            <a:pPr>
              <a:tabLst>
                <a:tab pos="457200" algn="l"/>
              </a:tabLst>
              <a:defRPr/>
            </a:pPr>
            <a:r>
              <a:rPr lang="en-US" sz="1600" b="1"/>
              <a:t>\\</a:t>
            </a:r>
            <a:r>
              <a:rPr lang="sr-Latn-CS" sz="1600" b="1"/>
              <a:t>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en-US" sz="1600" b="1"/>
              <a:t>ispisuje </a:t>
            </a:r>
            <a:r>
              <a:rPr lang="en-US" sz="1600" b="1" dirty="0" err="1"/>
              <a:t>znak</a:t>
            </a:r>
            <a:r>
              <a:rPr lang="en-US" sz="1600" b="1" dirty="0"/>
              <a:t> \</a:t>
            </a:r>
          </a:p>
          <a:p>
            <a:pPr marL="685800" indent="-685800">
              <a:tabLst>
                <a:tab pos="457200" algn="l"/>
              </a:tabLst>
              <a:defRPr/>
            </a:pPr>
            <a:r>
              <a:rPr lang="en-US" sz="1600" b="1"/>
              <a:t>\dd</a:t>
            </a:r>
            <a:r>
              <a:rPr lang="sr-Latn-RS" sz="1600" b="1"/>
              <a:t>d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en-US" sz="1600" b="1"/>
              <a:t>ispisuje </a:t>
            </a:r>
            <a:r>
              <a:rPr lang="en-US" sz="1600" b="1" dirty="0" err="1"/>
              <a:t>znak</a:t>
            </a:r>
            <a:r>
              <a:rPr lang="en-US" sz="1600" b="1" dirty="0"/>
              <a:t> </a:t>
            </a:r>
            <a:r>
              <a:rPr lang="en-US" sz="1600" b="1" dirty="0" err="1"/>
              <a:t>sa</a:t>
            </a:r>
            <a:r>
              <a:rPr lang="en-US" sz="1600" b="1" dirty="0"/>
              <a:t> </a:t>
            </a:r>
            <a:r>
              <a:rPr lang="en-US" sz="1600" b="1" dirty="0" err="1"/>
              <a:t>kodom</a:t>
            </a:r>
            <a:r>
              <a:rPr lang="en-US" sz="1600" b="1" dirty="0"/>
              <a:t> </a:t>
            </a:r>
            <a:r>
              <a:rPr lang="en-US" sz="1600" b="1" i="1" dirty="0" err="1"/>
              <a:t>ddd</a:t>
            </a:r>
            <a:r>
              <a:rPr lang="en-US" sz="1600" b="1" dirty="0"/>
              <a:t> </a:t>
            </a:r>
            <a:r>
              <a:rPr lang="en-US" sz="1600" b="1" dirty="0" err="1"/>
              <a:t>oktalno</a:t>
            </a:r>
            <a:endParaRPr lang="en-US" sz="1600" b="1" dirty="0"/>
          </a:p>
          <a:p>
            <a:pPr marL="635000" indent="-635000">
              <a:tabLst>
                <a:tab pos="457200" algn="l"/>
              </a:tabLst>
              <a:defRPr/>
            </a:pPr>
            <a:r>
              <a:rPr lang="en-US" sz="1600" b="1"/>
              <a:t>\xdd</a:t>
            </a:r>
            <a:r>
              <a:rPr lang="sr-Latn-RS" sz="1600" b="1"/>
              <a:t>	</a:t>
            </a:r>
            <a:r>
              <a:rPr lang="en-US" sz="1600"/>
              <a:t> – </a:t>
            </a:r>
            <a:r>
              <a:rPr lang="sr-Latn-RS" sz="1600"/>
              <a:t> </a:t>
            </a:r>
            <a:r>
              <a:rPr lang="en-US" sz="1600" b="1"/>
              <a:t>ispisuje </a:t>
            </a:r>
            <a:r>
              <a:rPr lang="en-US" sz="1600" b="1" dirty="0" err="1"/>
              <a:t>znak</a:t>
            </a:r>
            <a:r>
              <a:rPr lang="en-US" sz="1600" b="1" dirty="0"/>
              <a:t> </a:t>
            </a:r>
            <a:r>
              <a:rPr lang="en-US" sz="1600" b="1" dirty="0" err="1"/>
              <a:t>sa</a:t>
            </a:r>
            <a:r>
              <a:rPr lang="en-US" sz="1600" b="1" dirty="0"/>
              <a:t> </a:t>
            </a:r>
            <a:r>
              <a:rPr lang="en-US" sz="1600" b="1" dirty="0" err="1"/>
              <a:t>kodom</a:t>
            </a:r>
            <a:r>
              <a:rPr lang="en-US" sz="1600" b="1" dirty="0"/>
              <a:t> </a:t>
            </a:r>
            <a:r>
              <a:rPr lang="en-US" sz="1600" b="1" i="1" dirty="0" err="1"/>
              <a:t>dd</a:t>
            </a:r>
            <a:r>
              <a:rPr lang="en-US" sz="1600" b="1" dirty="0"/>
              <a:t> </a:t>
            </a:r>
            <a:r>
              <a:rPr lang="en-US" sz="1600" b="1" dirty="0" err="1"/>
              <a:t>heksadecimalno</a:t>
            </a:r>
            <a:endParaRPr lang="en-GB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5532125" y="1278320"/>
            <a:ext cx="313596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Specijalne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sekvence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14634254">
            <a:off x="1257061" y="4787860"/>
            <a:ext cx="798871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>
          <a:xfrm rot="13989528">
            <a:off x="2820832" y="4819199"/>
            <a:ext cx="95496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7" grpId="0"/>
      <p:bldP spid="64" grpId="0"/>
      <p:bldP spid="65" grpId="0"/>
      <p:bldP spid="66" grpId="0"/>
      <p:bldP spid="68" grpId="0" animBg="1"/>
      <p:bldP spid="95" grpId="0" animBg="1"/>
      <p:bldP spid="121" grpId="0"/>
      <p:bldP spid="19" grpId="0"/>
      <p:bldP spid="20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5760" y="2699610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" y="1329325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5760" y="2425553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65760" y="2151496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65760" y="1877439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65760" y="1603382"/>
            <a:ext cx="3291840" cy="279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PRETPROCESORSKE DIREKTIVE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268" name="AutoShape 236"/>
          <p:cNvSpPr>
            <a:spLocks noChangeArrowheads="1"/>
          </p:cNvSpPr>
          <p:nvPr/>
        </p:nvSpPr>
        <p:spPr bwMode="auto">
          <a:xfrm>
            <a:off x="6085926" y="3493269"/>
            <a:ext cx="2834640" cy="1165777"/>
          </a:xfrm>
          <a:prstGeom prst="roundRect">
            <a:avLst>
              <a:gd name="adj" fmla="val 1083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/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Glavni program (funkcija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ispisuje </a:t>
            </a:r>
            <a:r>
              <a:rPr lang="sr-Latn-CS" sz="1200" b="1">
                <a:solidFill>
                  <a:schemeClr val="tx2">
                    <a:lumMod val="75000"/>
                  </a:schemeClr>
                </a:solidFill>
              </a:rPr>
              <a:t>vrijednosti definisanih</a:t>
            </a:r>
            <a:endParaRPr lang="en-US" sz="1200" b="1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sr-Latn-CS" sz="1200" b="1">
                <a:solidFill>
                  <a:schemeClr val="tx2">
                    <a:lumMod val="75000"/>
                  </a:schemeClr>
                </a:solidFill>
              </a:rPr>
              <a:t>konstanti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na ekran</a:t>
            </a:r>
          </a:p>
          <a:p>
            <a:pPr algn="ctr">
              <a:spcBef>
                <a:spcPct val="30000"/>
              </a:spcBef>
            </a:pP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Za ispis na ekran koristi se standardna </a:t>
            </a:r>
            <a:r>
              <a:rPr lang="sr-Latn-CS" sz="1200" b="1">
                <a:solidFill>
                  <a:schemeClr val="tx2">
                    <a:lumMod val="75000"/>
                  </a:schemeClr>
                </a:solidFill>
              </a:rPr>
              <a:t>funkcija  </a:t>
            </a:r>
            <a:r>
              <a:rPr lang="sr-Latn-CS" sz="12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printf</a:t>
            </a:r>
            <a:endParaRPr lang="sr-Latn-CS" sz="12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6204007" y="5195630"/>
            <a:ext cx="2598479" cy="107534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/>
          <a:lstStyle/>
          <a:p>
            <a:r>
              <a:rPr lang="sr-Latn-BA" sz="1600" b="1" dirty="0">
                <a:latin typeface="Consolas" pitchFamily="49" charset="0"/>
                <a:cs typeface="Consolas" pitchFamily="49" charset="0"/>
              </a:rPr>
              <a:t>32767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BA" sz="1600" b="1" dirty="0">
                <a:latin typeface="Consolas" pitchFamily="49" charset="0"/>
                <a:cs typeface="Consolas" pitchFamily="49" charset="0"/>
              </a:rPr>
              <a:t>3.14159</a:t>
            </a:r>
          </a:p>
          <a:p>
            <a:r>
              <a:rPr lang="sr-Latn-BA" sz="1600" b="1" dirty="0">
                <a:latin typeface="Consolas" pitchFamily="49" charset="0"/>
                <a:cs typeface="Consolas" pitchFamily="49" charset="0"/>
              </a:rPr>
              <a:t>0.00000100</a:t>
            </a:r>
          </a:p>
          <a:p>
            <a:r>
              <a:rPr lang="sr-Latn-BA" sz="1600" b="1" dirty="0">
                <a:latin typeface="Consolas" pitchFamily="49" charset="0"/>
                <a:cs typeface="Consolas" pitchFamily="49" charset="0"/>
              </a:rPr>
              <a:t>57 65</a:t>
            </a:r>
          </a:p>
        </p:txBody>
      </p:sp>
      <p:sp>
        <p:nvSpPr>
          <p:cNvPr id="21" name="Right Arrow 20"/>
          <p:cNvSpPr/>
          <p:nvPr/>
        </p:nvSpPr>
        <p:spPr>
          <a:xfrm rot="10800000">
            <a:off x="4378608" y="1275397"/>
            <a:ext cx="95496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4378608" y="1552437"/>
            <a:ext cx="95496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4378608" y="1829477"/>
            <a:ext cx="95496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4378608" y="2106517"/>
            <a:ext cx="95496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4378608" y="2383557"/>
            <a:ext cx="95496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ight Arrow 25"/>
          <p:cNvSpPr/>
          <p:nvPr/>
        </p:nvSpPr>
        <p:spPr>
          <a:xfrm rot="10800000">
            <a:off x="4378608" y="2660599"/>
            <a:ext cx="95496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98540" y="3514960"/>
            <a:ext cx="4023360" cy="1143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4961991" y="3888142"/>
            <a:ext cx="954968" cy="385767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365760" y="1280160"/>
            <a:ext cx="44903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sr-Latn-BA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&lt;stdio.h&gt;</a:t>
            </a:r>
          </a:p>
          <a:p>
            <a:r>
              <a:rPr lang="sr-Latn-BA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 3.14159</a:t>
            </a:r>
          </a:p>
          <a:p>
            <a:r>
              <a:rPr lang="sr-Latn-BA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EPS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 1e-6</a:t>
            </a:r>
          </a:p>
          <a:p>
            <a:r>
              <a:rPr lang="sr-Latn-BA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K_INT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 32767</a:t>
            </a:r>
          </a:p>
          <a:p>
            <a:r>
              <a:rPr lang="sr-Latn-BA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K_OCT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 071</a:t>
            </a:r>
          </a:p>
          <a:p>
            <a:r>
              <a:rPr lang="sr-Latn-BA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#define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K_HEX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 0x41</a:t>
            </a:r>
          </a:p>
          <a:p>
            <a:r>
              <a:rPr lang="sr-Latn-BA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"%d"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,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K_INT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"%8.5f\n"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,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"%10.8f\n"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,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EPS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"%d %d"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,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K_OCT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, </a:t>
            </a:r>
            <a:r>
              <a:rPr lang="sr-Latn-BA" b="1">
                <a:solidFill>
                  <a:srgbClr val="6F008A"/>
                </a:solidFill>
                <a:latin typeface="Consolas" pitchFamily="49" charset="0"/>
                <a:cs typeface="Consolas" pitchFamily="49" charset="0"/>
              </a:rPr>
              <a:t>K_HEX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>
                <a:latin typeface="Consolas" pitchFamily="49" charset="0"/>
                <a:cs typeface="Consolas" pitchFamily="49" charset="0"/>
              </a:rPr>
              <a:t>    </a:t>
            </a:r>
            <a:r>
              <a:rPr lang="sr-Latn-BA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sr-Latn-BA" b="1"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>
                <a:latin typeface="Consolas" pitchFamily="49" charset="0"/>
                <a:cs typeface="Consolas" pitchFamily="49" charset="0"/>
              </a:rPr>
              <a:t>}</a:t>
            </a:r>
            <a:endParaRPr lang="sr-Latn-BA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2" name="AutoShape 66"/>
          <p:cNvSpPr>
            <a:spLocks noChangeArrowheads="1"/>
          </p:cNvSpPr>
          <p:nvPr/>
        </p:nvSpPr>
        <p:spPr bwMode="auto">
          <a:xfrm>
            <a:off x="6085926" y="1280159"/>
            <a:ext cx="2834640" cy="752594"/>
          </a:xfrm>
          <a:prstGeom prst="roundRect">
            <a:avLst>
              <a:gd name="adj" fmla="val 2476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Pretprocesorska direktiva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uklju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č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uje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standardne funkcije za ulaz/izlaz podataka</a:t>
            </a:r>
          </a:p>
        </p:txBody>
      </p:sp>
      <p:sp>
        <p:nvSpPr>
          <p:cNvPr id="263" name="AutoShape 99"/>
          <p:cNvSpPr>
            <a:spLocks noChangeArrowheads="1"/>
          </p:cNvSpPr>
          <p:nvPr/>
        </p:nvSpPr>
        <p:spPr bwMode="auto">
          <a:xfrm>
            <a:off x="6085926" y="1497234"/>
            <a:ext cx="2834640" cy="515243"/>
          </a:xfrm>
          <a:prstGeom prst="roundRect">
            <a:avLst>
              <a:gd name="adj" fmla="val 18271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Pretprocesorska direktiva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definiše simboličku konstantu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PI</a:t>
            </a:r>
          </a:p>
        </p:txBody>
      </p:sp>
      <p:sp>
        <p:nvSpPr>
          <p:cNvPr id="264" name="AutoShape 99"/>
          <p:cNvSpPr>
            <a:spLocks noChangeArrowheads="1"/>
          </p:cNvSpPr>
          <p:nvPr/>
        </p:nvSpPr>
        <p:spPr bwMode="auto">
          <a:xfrm>
            <a:off x="6085926" y="1665962"/>
            <a:ext cx="2834640" cy="721340"/>
          </a:xfrm>
          <a:prstGeom prst="roundRect">
            <a:avLst>
              <a:gd name="adj" fmla="val 18271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Pretprocesorska direktiva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definiše </a:t>
            </a:r>
            <a:r>
              <a:rPr lang="sr-Latn-CS" sz="1200" b="1">
                <a:solidFill>
                  <a:schemeClr val="tx2">
                    <a:lumMod val="75000"/>
                  </a:schemeClr>
                </a:solidFill>
              </a:rPr>
              <a:t>simboličku konstantu</a:t>
            </a:r>
            <a:endParaRPr lang="en-US" sz="1200" b="1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12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sr-Latn-CS" sz="12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PS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0.000001</a:t>
            </a:r>
          </a:p>
        </p:txBody>
      </p:sp>
      <p:sp>
        <p:nvSpPr>
          <p:cNvPr id="265" name="AutoShape 99"/>
          <p:cNvSpPr>
            <a:spLocks noChangeArrowheads="1"/>
          </p:cNvSpPr>
          <p:nvPr/>
        </p:nvSpPr>
        <p:spPr bwMode="auto">
          <a:xfrm>
            <a:off x="6085926" y="2027067"/>
            <a:ext cx="2834640" cy="515243"/>
          </a:xfrm>
          <a:prstGeom prst="roundRect">
            <a:avLst>
              <a:gd name="adj" fmla="val 18271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Pretprocesorska direktiva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definiše cjelobrojnu konstantu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K_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32767</a:t>
            </a:r>
          </a:p>
        </p:txBody>
      </p:sp>
      <p:sp>
        <p:nvSpPr>
          <p:cNvPr id="266" name="AutoShape 99"/>
          <p:cNvSpPr>
            <a:spLocks noChangeArrowheads="1"/>
          </p:cNvSpPr>
          <p:nvPr/>
        </p:nvSpPr>
        <p:spPr bwMode="auto">
          <a:xfrm>
            <a:off x="6085926" y="2109375"/>
            <a:ext cx="2834640" cy="927437"/>
          </a:xfrm>
          <a:prstGeom prst="roundRect">
            <a:avLst>
              <a:gd name="adj" fmla="val 18271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r-Latn-CS" sz="1200" b="1" dirty="0">
                <a:solidFill>
                  <a:schemeClr val="tx2"/>
                </a:solidFill>
              </a:rPr>
              <a:t>Definiše </a:t>
            </a:r>
            <a:r>
              <a:rPr lang="sr-Latn-CS" sz="1200" b="1">
                <a:solidFill>
                  <a:schemeClr val="tx2"/>
                </a:solidFill>
              </a:rPr>
              <a:t>oktalnu konstantu</a:t>
            </a:r>
            <a:endParaRPr lang="en-US" sz="1200" b="1">
              <a:solidFill>
                <a:schemeClr val="tx2"/>
              </a:solidFill>
            </a:endParaRPr>
          </a:p>
          <a:p>
            <a:pPr algn="ctr"/>
            <a:r>
              <a:rPr lang="sr-Latn-CS" sz="1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K_OCT </a:t>
            </a:r>
            <a:r>
              <a:rPr lang="sr-Latn-CS" sz="1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071</a:t>
            </a:r>
          </a:p>
          <a:p>
            <a:pPr algn="ctr"/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Oktalna konstanta </a:t>
            </a:r>
            <a:r>
              <a:rPr lang="sr-Latn-CS" sz="1200" b="1">
                <a:solidFill>
                  <a:schemeClr val="accent6">
                    <a:lumMod val="75000"/>
                  </a:schemeClr>
                </a:solidFill>
              </a:rPr>
              <a:t>započinje nulom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sr-Latn-CS" sz="1200" b="1">
                <a:solidFill>
                  <a:schemeClr val="accent6">
                    <a:lumMod val="75000"/>
                  </a:schemeClr>
                </a:solidFill>
              </a:rPr>
              <a:t>071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= 7*8 + 1*1 = 56 + 1 </a:t>
            </a:r>
            <a:r>
              <a:rPr lang="sr-Latn-CS" sz="1200" b="1">
                <a:solidFill>
                  <a:schemeClr val="accent6">
                    <a:lumMod val="75000"/>
                  </a:schemeClr>
                </a:solidFill>
              </a:rPr>
              <a:t>= 57</a:t>
            </a:r>
            <a:r>
              <a:rPr lang="en-US" sz="1200" b="1" baseline="-2500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sr-Latn-C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7" name="AutoShape 99"/>
          <p:cNvSpPr>
            <a:spLocks noChangeArrowheads="1"/>
          </p:cNvSpPr>
          <p:nvPr/>
        </p:nvSpPr>
        <p:spPr bwMode="auto">
          <a:xfrm>
            <a:off x="6085926" y="2392065"/>
            <a:ext cx="2834640" cy="927437"/>
          </a:xfrm>
          <a:prstGeom prst="roundRect">
            <a:avLst>
              <a:gd name="adj" fmla="val 18271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</a:rPr>
              <a:t>Definiše heksadecimalnu konstantu  </a:t>
            </a:r>
            <a:r>
              <a:rPr lang="sr-Latn-CS" sz="1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K_HEX = 0x41</a:t>
            </a:r>
          </a:p>
          <a:p>
            <a:pPr algn="ctr"/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Heksadecimalna konstanta </a:t>
            </a:r>
            <a:r>
              <a:rPr lang="sr-Latn-CS" sz="1200" b="1">
                <a:solidFill>
                  <a:schemeClr val="accent6">
                    <a:lumMod val="75000"/>
                  </a:schemeClr>
                </a:solidFill>
              </a:rPr>
              <a:t>počinje sa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r-Latn-CS" sz="1200" b="1">
                <a:solidFill>
                  <a:schemeClr val="accent6">
                    <a:lumMod val="75000"/>
                  </a:schemeClr>
                </a:solidFill>
              </a:rPr>
              <a:t>0x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sr-Latn-CS" sz="1200" b="1">
                <a:solidFill>
                  <a:schemeClr val="accent6">
                    <a:lumMod val="75000"/>
                  </a:schemeClr>
                </a:solidFill>
              </a:rPr>
              <a:t>0x41 </a:t>
            </a:r>
            <a:r>
              <a:rPr lang="sr-Latn-CS" sz="1200" b="1" dirty="0">
                <a:solidFill>
                  <a:schemeClr val="accent6">
                    <a:lumMod val="75000"/>
                  </a:schemeClr>
                </a:solidFill>
              </a:rPr>
              <a:t>= 4*16 + 1*1 = 64 + 1 </a:t>
            </a:r>
            <a:r>
              <a:rPr lang="sr-Latn-CS" sz="1200" b="1">
                <a:solidFill>
                  <a:schemeClr val="accent6">
                    <a:lumMod val="75000"/>
                  </a:schemeClr>
                </a:solidFill>
              </a:rPr>
              <a:t>= 65</a:t>
            </a:r>
            <a:r>
              <a:rPr lang="en-US" sz="1200" b="1" baseline="-25000">
                <a:solidFill>
                  <a:schemeClr val="accent6">
                    <a:lumMod val="75000"/>
                  </a:schemeClr>
                </a:solidFill>
              </a:rPr>
              <a:t>10</a:t>
            </a:r>
            <a:endParaRPr lang="sr-Latn-C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68" grpId="0" animBg="1"/>
      <p:bldP spid="269" grpId="0" uiExpand="1" build="allAtOnce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2" animBg="1"/>
      <p:bldP spid="24" grpId="3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59" grpId="0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STANDARDNI IZLAZ I ULAZ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1828800"/>
            <a:ext cx="46169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var = 65;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"Znakovi:\n"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"%2c\n"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'A'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pt-BR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"%4c\n%6c\n"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var, </a:t>
            </a:r>
            <a:r>
              <a:rPr lang="pt-BR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'B'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"%8c\n"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var + 1);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"%3d\n"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'A'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"%03d"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'A'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sr-Latn-BA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1280160"/>
            <a:ext cx="810709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Konverzioni karakteri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32125" y="4230024"/>
            <a:ext cx="3213175" cy="207935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Znakovi:</a:t>
            </a:r>
          </a:p>
          <a:p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65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065        </a:t>
            </a:r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35966" y="1726385"/>
          <a:ext cx="2048256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136881" y="2532885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694043" y="260146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235966" y="2044337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611112" y="1323816"/>
            <a:ext cx="1366115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35966" y="2044337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21376735">
            <a:off x="2852698" y="2698618"/>
            <a:ext cx="320040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uiExpand="1" build="allAtOnce" animBg="1"/>
      <p:bldP spid="14" grpId="0" animBg="1"/>
      <p:bldP spid="17" grpId="0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STANDARDNI IZLAZ I ULAZ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365760" y="1280160"/>
            <a:ext cx="73458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sek; </a:t>
            </a:r>
            <a:r>
              <a:rPr lang="sr-Latn-BA" b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 Deklaracija promjenljive sek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"Unesite vrijeme u sekundama: 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scanf(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"%d"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&amp;sek);  </a:t>
            </a:r>
            <a:r>
              <a:rPr lang="sr-Latn-BA" b="1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/* Ucitavanje podatka </a:t>
            </a:r>
            <a:r>
              <a:rPr lang="sr-Latn-BA" b="1" dirty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*/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pl-PL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</a:t>
            </a:r>
            <a:r>
              <a:rPr lang="pl-PL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pl-PL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"To je</a:t>
            </a:r>
            <a:r>
              <a:rPr lang="pl-PL" b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%02d:%02d:%02d\n</a:t>
            </a:r>
            <a:r>
              <a:rPr lang="pl-PL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pl-PL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sek </a:t>
            </a:r>
            <a:r>
              <a:rPr lang="pl-PL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 3600,</a:t>
            </a:r>
          </a:p>
          <a:p>
            <a:r>
              <a:rPr lang="pl-PL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sek </a:t>
            </a:r>
            <a:r>
              <a:rPr lang="pl-PL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% 3600 / 60, sek % 60);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4448803"/>
            <a:ext cx="5943600" cy="109247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Unesite vrijeme u sekundama: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4000</a:t>
            </a:r>
            <a:r>
              <a:rPr lang="sr-Latn-BA" sz="1600" b="1">
                <a:latin typeface="Consolas" pitchFamily="49" charset="0"/>
                <a:cs typeface="Consolas" pitchFamily="49" charset="0"/>
              </a:rPr>
              <a:t> </a:t>
            </a:r>
            <a:endParaRPr lang="sr-Latn-BA" sz="1600" b="1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To je: 01:06:40</a:t>
            </a:r>
          </a:p>
          <a:p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STANDARDNI IZLAZ I ULAZ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Uvod u programski jezik 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3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365760" y="1280160"/>
            <a:ext cx="83873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#include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&lt;stdio.h&gt;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main()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int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sat, min, sek;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printf(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"Unesite vrijeme u obliku sat min sek</a:t>
            </a:r>
            <a:r>
              <a:rPr lang="sr-Latn-BA" b="1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: "</a:t>
            </a:r>
            <a:r>
              <a:rPr lang="sr-Latn-BA" b="1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sr-Latn-BA" b="1" dirty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scanf(</a:t>
            </a:r>
            <a:r>
              <a:rPr lang="da-DK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"%d %d %d"</a:t>
            </a:r>
            <a:r>
              <a:rPr lang="da-DK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&amp;sat, &amp;min, &amp;sek);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printf(</a:t>
            </a:r>
            <a:r>
              <a:rPr lang="nn-NO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"To je: %d sekundi</a:t>
            </a:r>
            <a:r>
              <a:rPr lang="sr-Latn-BA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nn-NO" b="1" dirty="0">
                <a:solidFill>
                  <a:srgbClr val="A31515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\n"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 sek + min * 60 + sat * 3600);</a:t>
            </a:r>
          </a:p>
          <a:p>
            <a:r>
              <a:rPr lang="sr-Latn-BA" b="1" dirty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return</a:t>
            </a:r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0;</a:t>
            </a:r>
          </a:p>
          <a:p>
            <a:r>
              <a:rPr lang="sr-Latn-BA" b="1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4072" y="5553357"/>
            <a:ext cx="7655856" cy="7439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r-Latn-B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Podatke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treba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unositi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odvojene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razmacima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jer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tako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konverzionom</a:t>
            </a:r>
            <a:r>
              <a:rPr lang="sr-Latn-B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nizu</a:t>
            </a:r>
            <a:r>
              <a:rPr lang="sr-Latn-BA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sr-Latn-BA" dirty="0">
                <a:solidFill>
                  <a:schemeClr val="tx2">
                    <a:lumMod val="75000"/>
                  </a:schemeClr>
                </a:solidFill>
              </a:rPr>
              <a:t>pisalo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("%d:%d:%d"</a:t>
            </a:r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...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trebalo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bi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unijeti</a:t>
            </a:r>
            <a:r>
              <a:rPr lang="sr-Latn-B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1:6:40</a:t>
            </a:r>
            <a:endParaRPr lang="sr-Latn-C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endParaRPr lang="sr-Latn-B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3200" y="4005075"/>
            <a:ext cx="5943600" cy="103693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Unesite vrijeme u obliku sat min sek: </a:t>
            </a:r>
            <a:r>
              <a:rPr lang="sr-Latn-BA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1 6 40</a:t>
            </a:r>
          </a:p>
          <a:p>
            <a:r>
              <a:rPr lang="sr-Latn-BA" sz="1600" b="1">
                <a:latin typeface="Consolas" pitchFamily="49" charset="0"/>
                <a:cs typeface="Consolas" pitchFamily="49" charset="0"/>
              </a:rPr>
              <a:t>To je: 4000 sekundi.</a:t>
            </a:r>
          </a:p>
          <a:p>
            <a:endParaRPr lang="sr-Latn-BA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0" grpId="0" uiExpand="1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4482</Words>
  <Application>Microsoft Office PowerPoint</Application>
  <PresentationFormat>On-screen Show (4:3)</PresentationFormat>
  <Paragraphs>1524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PROGRAMIRANJE I</vt:lpstr>
      <vt:lpstr>RAZVOJ C PROGRAMA</vt:lpstr>
      <vt:lpstr>PROGRAMIRANJE U JEZIKU C</vt:lpstr>
      <vt:lpstr>STANDARDNI IZLAZ I ULAZ</vt:lpstr>
      <vt:lpstr>STANDARDNI IZLAZ I ULAZ</vt:lpstr>
      <vt:lpstr>PRETPROCESORSKE DIREKTIVE</vt:lpstr>
      <vt:lpstr>STANDARDNI IZLAZ I ULAZ</vt:lpstr>
      <vt:lpstr>STANDARDNI IZLAZ I ULAZ</vt:lpstr>
      <vt:lpstr>STANDARDNI IZLAZ I ULAZ</vt:lpstr>
      <vt:lpstr>PROMJENLJIVE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OPERATORI</vt:lpstr>
      <vt:lpstr>KONVERZIJE</vt:lpstr>
      <vt:lpstr>KONVERZIJE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483</cp:revision>
  <dcterms:created xsi:type="dcterms:W3CDTF">2006-08-16T00:00:00Z</dcterms:created>
  <dcterms:modified xsi:type="dcterms:W3CDTF">2021-10-10T16:36:46Z</dcterms:modified>
</cp:coreProperties>
</file>