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2" r:id="rId4"/>
    <p:sldId id="261" r:id="rId5"/>
    <p:sldId id="306" r:id="rId6"/>
    <p:sldId id="263" r:id="rId7"/>
    <p:sldId id="264" r:id="rId8"/>
    <p:sldId id="265" r:id="rId9"/>
    <p:sldId id="266" r:id="rId10"/>
    <p:sldId id="267" r:id="rId11"/>
    <p:sldId id="300" r:id="rId12"/>
    <p:sldId id="301" r:id="rId13"/>
    <p:sldId id="302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31515"/>
    <a:srgbClr val="0000FF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sr-Latn-BA" dirty="0"/>
              <a:t>Nizovi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7</a:t>
            </a:r>
            <a:r>
              <a:rPr lang="sr-Latn-RS"/>
              <a:t> </a:t>
            </a:r>
            <a:r>
              <a:rPr lang="sr-Latn-RS" dirty="0"/>
              <a:t>– </a:t>
            </a:r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SORTIRANJE NIZOVA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6200000">
            <a:off x="2445078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6200000">
            <a:off x="3271700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6200000">
            <a:off x="4092835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16200000">
            <a:off x="490939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5715895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ight Arrow 29"/>
          <p:cNvSpPr/>
          <p:nvPr/>
        </p:nvSpPr>
        <p:spPr>
          <a:xfrm rot="5400000" flipH="1">
            <a:off x="1637690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 rot="16200000">
            <a:off x="3271700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ight Arrow 34"/>
          <p:cNvSpPr/>
          <p:nvPr/>
        </p:nvSpPr>
        <p:spPr>
          <a:xfrm rot="16200000">
            <a:off x="4092835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6200000">
            <a:off x="490939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5715895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ight Arrow 44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ight Arrow 46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Arrow 47"/>
          <p:cNvSpPr/>
          <p:nvPr/>
        </p:nvSpPr>
        <p:spPr>
          <a:xfrm rot="5400000" flipH="1">
            <a:off x="2449691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Right Arrow 49"/>
          <p:cNvSpPr/>
          <p:nvPr/>
        </p:nvSpPr>
        <p:spPr>
          <a:xfrm rot="16200000">
            <a:off x="4092835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Right Arrow 52"/>
          <p:cNvSpPr/>
          <p:nvPr/>
        </p:nvSpPr>
        <p:spPr>
          <a:xfrm rot="16200000">
            <a:off x="4092835" y="38016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ight Arrow 53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ight Arrow 55"/>
          <p:cNvSpPr/>
          <p:nvPr/>
        </p:nvSpPr>
        <p:spPr>
          <a:xfrm rot="16200000">
            <a:off x="490939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Right Arrow 58"/>
          <p:cNvSpPr/>
          <p:nvPr/>
        </p:nvSpPr>
        <p:spPr>
          <a:xfrm rot="16200000">
            <a:off x="5715895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ight Arrow 59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ight Arrow 61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ight Arrow 62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ight Arrow 64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ight Arrow 65"/>
          <p:cNvSpPr/>
          <p:nvPr/>
        </p:nvSpPr>
        <p:spPr>
          <a:xfrm rot="5400000" flipH="1">
            <a:off x="32763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ight Arrow 67"/>
          <p:cNvSpPr/>
          <p:nvPr/>
        </p:nvSpPr>
        <p:spPr>
          <a:xfrm rot="16200000">
            <a:off x="490939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ight Arrow 68"/>
          <p:cNvSpPr/>
          <p:nvPr/>
        </p:nvSpPr>
        <p:spPr>
          <a:xfrm rot="5400000" flipH="1">
            <a:off x="409744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Right Arrow 70"/>
          <p:cNvSpPr/>
          <p:nvPr/>
        </p:nvSpPr>
        <p:spPr>
          <a:xfrm rot="16200000">
            <a:off x="5715895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Arrow 71"/>
          <p:cNvSpPr/>
          <p:nvPr/>
        </p:nvSpPr>
        <p:spPr>
          <a:xfrm rot="5400000" flipH="1">
            <a:off x="409744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Right Arrow 73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ight Arrow 74"/>
          <p:cNvSpPr/>
          <p:nvPr/>
        </p:nvSpPr>
        <p:spPr>
          <a:xfrm rot="5400000" flipH="1">
            <a:off x="409744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Right Arrow 76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ight Arrow 77"/>
          <p:cNvSpPr/>
          <p:nvPr/>
        </p:nvSpPr>
        <p:spPr>
          <a:xfrm rot="5400000" flipH="1">
            <a:off x="409744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Right Arrow 79"/>
          <p:cNvSpPr/>
          <p:nvPr/>
        </p:nvSpPr>
        <p:spPr>
          <a:xfrm rot="16200000">
            <a:off x="5715895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ight Arrow 80"/>
          <p:cNvSpPr/>
          <p:nvPr/>
        </p:nvSpPr>
        <p:spPr>
          <a:xfrm rot="5400000" flipH="1">
            <a:off x="491400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Right Arrow 82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ight Arrow 83"/>
          <p:cNvSpPr/>
          <p:nvPr/>
        </p:nvSpPr>
        <p:spPr>
          <a:xfrm rot="5400000" flipH="1">
            <a:off x="491400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Right Arrow 85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ight Arrow 86"/>
          <p:cNvSpPr/>
          <p:nvPr/>
        </p:nvSpPr>
        <p:spPr>
          <a:xfrm rot="5400000" flipH="1">
            <a:off x="491400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Right Arrow 88"/>
          <p:cNvSpPr/>
          <p:nvPr/>
        </p:nvSpPr>
        <p:spPr>
          <a:xfrm rot="16200000">
            <a:off x="652240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ight Arrow 89"/>
          <p:cNvSpPr/>
          <p:nvPr/>
        </p:nvSpPr>
        <p:spPr>
          <a:xfrm rot="5400000" flipH="1">
            <a:off x="572050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Right Arrow 91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ight Arrow 92"/>
          <p:cNvSpPr/>
          <p:nvPr/>
        </p:nvSpPr>
        <p:spPr>
          <a:xfrm rot="5400000" flipH="1">
            <a:off x="5720508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Right Arrow 94"/>
          <p:cNvSpPr/>
          <p:nvPr/>
        </p:nvSpPr>
        <p:spPr>
          <a:xfrm rot="16200000">
            <a:off x="7342630" y="38016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ight Arrow 95"/>
          <p:cNvSpPr/>
          <p:nvPr/>
        </p:nvSpPr>
        <p:spPr>
          <a:xfrm rot="5400000" flipH="1">
            <a:off x="6527013" y="3807119"/>
            <a:ext cx="356534" cy="171925"/>
          </a:xfrm>
          <a:prstGeom prst="rightArrow">
            <a:avLst>
              <a:gd name="adj1" fmla="val 3961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1422790" y="3266714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>
          <a:xfrm>
            <a:off x="914400" y="1585561"/>
            <a:ext cx="7315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700" b="1">
                <a:solidFill>
                  <a:schemeClr val="accent6">
                    <a:lumMod val="75000"/>
                  </a:schemeClr>
                </a:solidFill>
              </a:rPr>
              <a:t>SELECTION-SORT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 algorit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am: uzastopni izbor (selekcija) odg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ovarajućeg elementa</a:t>
            </a:r>
            <a:endParaRPr lang="sr-Latn-BA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466673" y="2993745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B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95" grpId="0" animBg="1"/>
      <p:bldP spid="95" grpId="1" animBg="1"/>
      <p:bldP spid="96" grpId="0" animBg="1"/>
      <p:bldP spid="96" grpId="1" animBg="1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VIŠEDIMENZIONI 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kvadratnu matricu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dimenzije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elemente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 njenoj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glavnoj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dijagonali.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768043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mat[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n;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</a:t>
            </a:r>
            <a:r>
              <a:rPr lang="sr-Latn-BA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++i)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++j)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mat[%d][%d]=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j);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&amp;mat[i][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j]);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"Elementi na glavnoj dijagonali su:"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++i)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mat[i][i]);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VIŠEDIMENZIONI 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1"/>
            <a:ext cx="896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kvadratnu matricu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dimenzije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 je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transpon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 i ispisuje. 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8851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n;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++i)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j=0; j &lt; n; ++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mat[%d][%d]=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i, j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&amp;mat[i][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j]);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 i++)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i + 1; 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 j++)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mat[i][j];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mat[i][j] = mat[j][i];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mat[j][i] = pom;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Transponovana matrica:\n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++i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n; ++j)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mat[i][j]);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VIŠEDIMENZIONI 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Nizovi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1"/>
            <a:ext cx="859536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dvije matrice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 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zračuna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njihov proizvod.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463040"/>
            <a:ext cx="88239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b[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c[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{ 0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},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dimenzije matrica: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 %d"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&amp;an, &amp;am, &amp;bn, &amp;bm);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n&lt;1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n&lt;1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m&lt;1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"Matrice se ne mogu pomnoziti."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it-IT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Greska pri izvrsavanju</a:t>
            </a:r>
            <a:endParaRPr lang="it-IT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prvu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matricu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an;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++i)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;++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j)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a[%d][%d]=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i, j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&amp;a[i][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j]);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drugu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matricu:\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bn;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++i)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bm;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++j)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b[%d][%d]=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i, j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[i][j]);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206240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an;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 &lt; bm;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j++)  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 = 0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k++)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c[i][j] += a[i][k] * b[k][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j];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Proizvod: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++i,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bm;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++j)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%4d"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c[i][j]);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2061" y="396667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BA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sr-Latn-BA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VIŠEDIMENZIONI 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dimenzije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hiperkocke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prostorni element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četvorodimenzionog prostora)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 p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opuniti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hiperkocku vrijednostima indeksa ekvivalentne jednodimenzione reprezentacije (niza koji predstavlja “razmotanu” hiperkocku u jednodimenzionom prostoru).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2011680"/>
            <a:ext cx="88696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hiperkocka[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a, b, c, d;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 dimenzije hiperkocke: 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 %d"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&amp;a, &amp;b, &amp;c, &amp;d);</a:t>
            </a:r>
          </a:p>
          <a:p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&lt; 1 || b &lt; 1 || c &lt; 1 || d &lt; 1 || a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 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||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 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||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 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||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it-IT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a; ++i)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b; ++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 = 0; k &lt; c; ++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 = 0; r &lt; d; ++r)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hiperkocka[i][j][k][r]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 * b * c * d + j * c * d + k * d + r;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sr-Latn-BA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hiperkocka[i][j][k][r] = i + j * a + k * a * b + r * a * b * c;</a:t>
            </a:r>
            <a:endParaRPr lang="pt-BR" sz="1400" b="1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VJE</a:t>
            </a:r>
            <a:r>
              <a:rPr lang="sr-Latn-BA" dirty="0"/>
              <a:t>ŽBU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A07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155425" y="1124700"/>
            <a:ext cx="8777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učitava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brojeva, a zatim ispisuje sve one koji su pozitivni, kao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i njihov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ukupan broj.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učitava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brojeva, a zatim ispisuje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sve one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elemente niza koji se ne ponavljaju.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učitava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brojeva, a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zatim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koliko se puta svaki od njih ponavlja u tom nizu.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učitava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brojeva, a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zatim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sve parne brojeve iz tog niza koji su veći od aritmetičke sredine niza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sr-Latn-CS" b="1" dirty="0">
              <a:solidFill>
                <a:schemeClr val="tx2">
                  <a:lumMod val="75000"/>
                </a:schemeClr>
              </a:solidFill>
            </a:endParaRP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Napisati program koji učitava dvije kvadratne matrice, a zatim ispisuje njihov zbir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Napisati program koji učitava matricu, a zatim ispisuje sve elemente matrice veće od najvećeg elementa na glavnoj dijagonali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Učitati matricu, pa ispisati sve elemente matrice poredane od najvećeg do najmanjeg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Učitati matricu, pa ispisati sve elemente matrice iznad glavne dijagonale poredane od najvećeg do najmanjeg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92100" indent="-292100">
              <a:spcBef>
                <a:spcPct val="25000"/>
              </a:spcBef>
              <a:buFontTx/>
              <a:buAutoNum type="arabicPeriod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Ako bi se na prvo polje šahovske table stavilo jedno zrno, a na svako sljedeće polje dvostruko više nego na prethodno, izračunati koliko bi se zrna nalazilo na posljednjem (64-om) polju, odnosno koliko bi ukupno zrna trebalo da bude na tabli.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DEKLARACIJA I REPREZENTACIJA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A07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274320" y="1463040"/>
            <a:ext cx="41093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 char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tekst[4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++i)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tekst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i;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++i)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iz[i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2 * i + 2;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tekst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++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iz[i]);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70530" y="1355130"/>
          <a:ext cx="2048256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734001" y="1355130"/>
          <a:ext cx="1409999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niz[3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niz[2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niz[1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niz[0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tekst[3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tekst[2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tekst[1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tekst[0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570530" y="5458984"/>
            <a:ext cx="2048255" cy="73517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 anchorCtr="0">
            <a:no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abcd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2468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niz dužine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brojeva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realnog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tipa, a zatim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lazi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 ispisuje indeks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najvećeg i najmanjeg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elementa.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74115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i, min, max;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float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niz[100];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100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0; i &lt; n; ++i)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%d. broj: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 + 1);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 = min =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&lt; n; ++i)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(niz[i] &gt;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(niz[i] &lt;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"Indeks najmanjeg elementa je %d, a najveceg %d."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min,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NIZOVI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A07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dva vektora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dužine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njihov zbir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te njihovu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razliku.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19" y="1737360"/>
            <a:ext cx="8869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 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100</a:t>
            </a:r>
          </a:p>
          <a:p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b[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c[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d[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"Prvi vektor:\n"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%d. broj: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, i+1);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a[i]);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"Drugi vektor:\n"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%d. broj: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, i+1);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c[i] = a[i] +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b[i];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d[i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a[i] - b[i];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Zbir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600" b="1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0; i &lt; n; ++i)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c[i]);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</a:t>
            </a:r>
            <a:r>
              <a:rPr lang="en-US" sz="16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nRazlika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0; i &lt; n; ++i)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d[i]);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NIZOVI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A07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86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dva vektora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dužine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njiho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skalarni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proizvod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19" y="1466612"/>
            <a:ext cx="886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 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100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b[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 = 0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</a:t>
            </a:r>
            <a:r>
              <a:rPr lang="en-US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"Prvi vektor:\n"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%d. broj: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, i+1);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&amp;a[i]);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"Drugi vektor:\n"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%d. broj: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, i+1);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a[i]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b[i];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Skalarni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proizvod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je %d.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p);</a:t>
            </a:r>
          </a:p>
          <a:p>
            <a:r>
              <a:rPr lang="en-US" sz="1600" b="1"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 0;</a:t>
            </a:r>
            <a:endParaRPr lang="sr-Latn-BA" sz="1600" b="1" dirty="0"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cijelih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ispisuje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njihovu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aritmetičku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sredinu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učitane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veći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sredine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98" name="Group 205"/>
          <p:cNvGrpSpPr>
            <a:grpSpLocks/>
          </p:cNvGrpSpPr>
          <p:nvPr/>
        </p:nvGrpSpPr>
        <p:grpSpPr bwMode="auto">
          <a:xfrm>
            <a:off x="4802430" y="2008015"/>
            <a:ext cx="1579563" cy="3346450"/>
            <a:chOff x="1270" y="1916"/>
            <a:chExt cx="995" cy="2108"/>
          </a:xfrm>
        </p:grpSpPr>
        <p:grpSp>
          <p:nvGrpSpPr>
            <p:cNvPr id="99" name="Group 65"/>
            <p:cNvGrpSpPr>
              <a:grpSpLocks/>
            </p:cNvGrpSpPr>
            <p:nvPr/>
          </p:nvGrpSpPr>
          <p:grpSpPr bwMode="auto">
            <a:xfrm>
              <a:off x="1270" y="1916"/>
              <a:ext cx="881" cy="937"/>
              <a:chOff x="4080" y="1453"/>
              <a:chExt cx="935" cy="995"/>
            </a:xfrm>
          </p:grpSpPr>
          <p:grpSp>
            <p:nvGrpSpPr>
              <p:cNvPr id="111" name="Group 66"/>
              <p:cNvGrpSpPr>
                <a:grpSpLocks/>
              </p:cNvGrpSpPr>
              <p:nvPr/>
            </p:nvGrpSpPr>
            <p:grpSpPr bwMode="auto">
              <a:xfrm>
                <a:off x="4297" y="1453"/>
                <a:ext cx="706" cy="139"/>
                <a:chOff x="1498" y="2788"/>
                <a:chExt cx="1368" cy="336"/>
              </a:xfrm>
            </p:grpSpPr>
            <p:sp>
              <p:nvSpPr>
                <p:cNvPr id="126" name="AutoShape 67"/>
                <p:cNvSpPr>
                  <a:spLocks noChangeArrowheads="1"/>
                </p:cNvSpPr>
                <p:nvPr/>
              </p:nvSpPr>
              <p:spPr bwMode="auto">
                <a:xfrm>
                  <a:off x="1498" y="2788"/>
                  <a:ext cx="1368" cy="336"/>
                </a:xfrm>
                <a:prstGeom prst="flowChartTermina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 sz="1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  <p:sp>
              <p:nvSpPr>
                <p:cNvPr id="12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606" y="2836"/>
                  <a:ext cx="1176" cy="2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/>
                <a:lstStyle/>
                <a:p>
                  <a:pPr algn="ctr">
                    <a:spcBef>
                      <a:spcPts val="10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POČETAK</a:t>
                  </a:r>
                </a:p>
              </p:txBody>
            </p:sp>
          </p:grpSp>
          <p:grpSp>
            <p:nvGrpSpPr>
              <p:cNvPr id="112" name="Group 69"/>
              <p:cNvGrpSpPr>
                <a:grpSpLocks/>
              </p:cNvGrpSpPr>
              <p:nvPr/>
            </p:nvGrpSpPr>
            <p:grpSpPr bwMode="auto">
              <a:xfrm>
                <a:off x="4285" y="1589"/>
                <a:ext cx="730" cy="317"/>
                <a:chOff x="3721" y="1536"/>
                <a:chExt cx="775" cy="337"/>
              </a:xfrm>
            </p:grpSpPr>
            <p:sp>
              <p:nvSpPr>
                <p:cNvPr id="122" name="Line 70"/>
                <p:cNvSpPr>
                  <a:spLocks noChangeShapeType="1"/>
                </p:cNvSpPr>
                <p:nvPr/>
              </p:nvSpPr>
              <p:spPr bwMode="auto">
                <a:xfrm>
                  <a:off x="4126" y="1536"/>
                  <a:ext cx="2" cy="193"/>
                </a:xfrm>
                <a:prstGeom prst="line">
                  <a:avLst/>
                </a:prstGeom>
                <a:ln>
                  <a:headEnd/>
                  <a:tailEnd type="triangl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sr-Latn-BA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  <p:grpSp>
              <p:nvGrpSpPr>
                <p:cNvPr id="123" name="Group 71"/>
                <p:cNvGrpSpPr>
                  <a:grpSpLocks/>
                </p:cNvGrpSpPr>
                <p:nvPr/>
              </p:nvGrpSpPr>
              <p:grpSpPr bwMode="auto">
                <a:xfrm>
                  <a:off x="3721" y="1726"/>
                  <a:ext cx="775" cy="147"/>
                  <a:chOff x="1657" y="2352"/>
                  <a:chExt cx="775" cy="164"/>
                </a:xfrm>
              </p:grpSpPr>
              <p:sp>
                <p:nvSpPr>
                  <p:cNvPr id="124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352"/>
                    <a:ext cx="775" cy="159"/>
                  </a:xfrm>
                  <a:prstGeom prst="flowChartManualOperation">
                    <a:avLst/>
                  </a:prstGeom>
                  <a:solidFill>
                    <a:srgbClr val="FFFFCC"/>
                  </a:solidFill>
                  <a:ln w="9525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2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  <p:sp>
                <p:nvSpPr>
                  <p:cNvPr id="125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2352"/>
                    <a:ext cx="755" cy="164"/>
                  </a:xfrm>
                  <a:prstGeom prst="flowChartManualOperation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sr-Latn-CS" sz="1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n</a:t>
                    </a:r>
                    <a:endParaRPr lang="en-US" sz="1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13" name="Group 74"/>
              <p:cNvGrpSpPr>
                <a:grpSpLocks/>
              </p:cNvGrpSpPr>
              <p:nvPr/>
            </p:nvGrpSpPr>
            <p:grpSpPr bwMode="auto">
              <a:xfrm>
                <a:off x="4080" y="1648"/>
                <a:ext cx="588" cy="506"/>
                <a:chOff x="1584" y="2023"/>
                <a:chExt cx="564" cy="705"/>
              </a:xfrm>
            </p:grpSpPr>
            <p:sp>
              <p:nvSpPr>
                <p:cNvPr id="12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632" y="2539"/>
                  <a:ext cx="283" cy="1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>
                    <a:spcBef>
                      <a:spcPts val="100"/>
                    </a:spcBef>
                  </a:pPr>
                  <a:r>
                    <a:rPr lang="en-US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ISTINA</a:t>
                  </a:r>
                </a:p>
              </p:txBody>
            </p:sp>
            <p:sp>
              <p:nvSpPr>
                <p:cNvPr id="121" name="Freeform 76"/>
                <p:cNvSpPr>
                  <a:spLocks/>
                </p:cNvSpPr>
                <p:nvPr/>
              </p:nvSpPr>
              <p:spPr bwMode="auto">
                <a:xfrm>
                  <a:off x="1584" y="2023"/>
                  <a:ext cx="564" cy="705"/>
                </a:xfrm>
                <a:custGeom>
                  <a:avLst/>
                  <a:gdLst>
                    <a:gd name="T0" fmla="*/ 320 w 564"/>
                    <a:gd name="T1" fmla="*/ 658 h 713"/>
                    <a:gd name="T2" fmla="*/ 0 w 564"/>
                    <a:gd name="T3" fmla="*/ 658 h 713"/>
                    <a:gd name="T4" fmla="*/ 0 w 564"/>
                    <a:gd name="T5" fmla="*/ 0 h 713"/>
                    <a:gd name="T6" fmla="*/ 564 w 564"/>
                    <a:gd name="T7" fmla="*/ 1 h 7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64"/>
                    <a:gd name="T13" fmla="*/ 0 h 713"/>
                    <a:gd name="T14" fmla="*/ 564 w 564"/>
                    <a:gd name="T15" fmla="*/ 713 h 7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64" h="713">
                      <a:moveTo>
                        <a:pt x="320" y="713"/>
                      </a:moveTo>
                      <a:lnTo>
                        <a:pt x="0" y="713"/>
                      </a:lnTo>
                      <a:lnTo>
                        <a:pt x="0" y="0"/>
                      </a:lnTo>
                      <a:lnTo>
                        <a:pt x="564" y="1"/>
                      </a:lnTo>
                    </a:path>
                  </a:pathLst>
                </a:custGeom>
                <a:ln>
                  <a:headEnd/>
                  <a:tailEnd type="triangl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sr-Latn-BA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</p:grpSp>
          <p:sp>
            <p:nvSpPr>
              <p:cNvPr id="114" name="AutoShape 77"/>
              <p:cNvSpPr>
                <a:spLocks noChangeArrowheads="1"/>
              </p:cNvSpPr>
              <p:nvPr/>
            </p:nvSpPr>
            <p:spPr bwMode="auto">
              <a:xfrm>
                <a:off x="4327" y="2023"/>
                <a:ext cx="670" cy="244"/>
              </a:xfrm>
              <a:prstGeom prst="diamond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sr-Latn-CS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&lt; 1</a:t>
                </a:r>
                <a:endPara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4666" y="1917"/>
                <a:ext cx="2" cy="106"/>
              </a:xfrm>
              <a:prstGeom prst="line">
                <a:avLst/>
              </a:prstGeom>
              <a:ln>
                <a:headEnd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sr-Latn-BA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grpSp>
            <p:nvGrpSpPr>
              <p:cNvPr id="117" name="Group 80"/>
              <p:cNvGrpSpPr>
                <a:grpSpLocks/>
              </p:cNvGrpSpPr>
              <p:nvPr/>
            </p:nvGrpSpPr>
            <p:grpSpPr bwMode="auto">
              <a:xfrm>
                <a:off x="4666" y="2266"/>
                <a:ext cx="230" cy="182"/>
                <a:chOff x="4126" y="2255"/>
                <a:chExt cx="243" cy="193"/>
              </a:xfrm>
            </p:grpSpPr>
            <p:sp>
              <p:nvSpPr>
                <p:cNvPr id="118" name="Line 81"/>
                <p:cNvSpPr>
                  <a:spLocks noChangeShapeType="1"/>
                </p:cNvSpPr>
                <p:nvPr/>
              </p:nvSpPr>
              <p:spPr bwMode="auto">
                <a:xfrm>
                  <a:off x="4126" y="2255"/>
                  <a:ext cx="2" cy="193"/>
                </a:xfrm>
                <a:prstGeom prst="line">
                  <a:avLst/>
                </a:prstGeom>
                <a:ln>
                  <a:headEnd/>
                  <a:tailEnd type="triangl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sr-Latn-BA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  <p:sp>
              <p:nvSpPr>
                <p:cNvPr id="119" name="Text Box 82"/>
                <p:cNvSpPr txBox="1">
                  <a:spLocks noChangeArrowheads="1"/>
                </p:cNvSpPr>
                <p:nvPr/>
              </p:nvSpPr>
              <p:spPr bwMode="auto">
                <a:xfrm flipH="1">
                  <a:off x="4185" y="2266"/>
                  <a:ext cx="184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ts val="100"/>
                    </a:spcBef>
                  </a:pPr>
                  <a:r>
                    <a:rPr lang="en-US" sz="12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LAŽ</a:t>
                  </a:r>
                </a:p>
              </p:txBody>
            </p:sp>
          </p:grpSp>
        </p:grpSp>
        <p:sp>
          <p:nvSpPr>
            <p:cNvPr id="100" name="Text Box 87"/>
            <p:cNvSpPr txBox="1">
              <a:spLocks noChangeArrowheads="1"/>
            </p:cNvSpPr>
            <p:nvPr/>
          </p:nvSpPr>
          <p:spPr bwMode="auto">
            <a:xfrm>
              <a:off x="1495" y="3081"/>
              <a:ext cx="666" cy="1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 = 0, </a:t>
              </a:r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-1</a:t>
              </a:r>
            </a:p>
          </p:txBody>
        </p:sp>
        <p:sp>
          <p:nvSpPr>
            <p:cNvPr id="101" name="Freeform 88"/>
            <p:cNvSpPr>
              <a:spLocks/>
            </p:cNvSpPr>
            <p:nvPr/>
          </p:nvSpPr>
          <p:spPr bwMode="auto">
            <a:xfrm>
              <a:off x="1829" y="3146"/>
              <a:ext cx="436" cy="738"/>
            </a:xfrm>
            <a:custGeom>
              <a:avLst/>
              <a:gdLst>
                <a:gd name="T0" fmla="*/ 334 w 436"/>
                <a:gd name="T1" fmla="*/ 0 h 738"/>
                <a:gd name="T2" fmla="*/ 436 w 436"/>
                <a:gd name="T3" fmla="*/ 1 h 738"/>
                <a:gd name="T4" fmla="*/ 433 w 436"/>
                <a:gd name="T5" fmla="*/ 634 h 738"/>
                <a:gd name="T6" fmla="*/ 9 w 436"/>
                <a:gd name="T7" fmla="*/ 634 h 738"/>
                <a:gd name="T8" fmla="*/ 0 w 436"/>
                <a:gd name="T9" fmla="*/ 738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6"/>
                <a:gd name="T16" fmla="*/ 0 h 738"/>
                <a:gd name="T17" fmla="*/ 436 w 436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6" h="738">
                  <a:moveTo>
                    <a:pt x="334" y="0"/>
                  </a:moveTo>
                  <a:lnTo>
                    <a:pt x="436" y="1"/>
                  </a:lnTo>
                  <a:lnTo>
                    <a:pt x="433" y="634"/>
                  </a:lnTo>
                  <a:lnTo>
                    <a:pt x="9" y="634"/>
                  </a:lnTo>
                  <a:lnTo>
                    <a:pt x="0" y="738"/>
                  </a:lnTo>
                </a:path>
              </a:pathLst>
            </a:custGeom>
            <a:ln>
              <a:headEnd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sr-Latn-BA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2" name="Freeform 89"/>
            <p:cNvSpPr>
              <a:spLocks/>
            </p:cNvSpPr>
            <p:nvPr/>
          </p:nvSpPr>
          <p:spPr bwMode="auto">
            <a:xfrm>
              <a:off x="1360" y="3143"/>
              <a:ext cx="469" cy="597"/>
            </a:xfrm>
            <a:custGeom>
              <a:avLst/>
              <a:gdLst>
                <a:gd name="T0" fmla="*/ 3 w 1113"/>
                <a:gd name="T1" fmla="*/ 2 h 1546"/>
                <a:gd name="T2" fmla="*/ 3 w 1113"/>
                <a:gd name="T3" fmla="*/ 2 h 1546"/>
                <a:gd name="T4" fmla="*/ 0 w 1113"/>
                <a:gd name="T5" fmla="*/ 2 h 1546"/>
                <a:gd name="T6" fmla="*/ 0 w 1113"/>
                <a:gd name="T7" fmla="*/ 0 h 1546"/>
                <a:gd name="T8" fmla="*/ 1 w 1113"/>
                <a:gd name="T9" fmla="*/ 0 h 1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3"/>
                <a:gd name="T16" fmla="*/ 0 h 1546"/>
                <a:gd name="T17" fmla="*/ 1113 w 1113"/>
                <a:gd name="T18" fmla="*/ 1546 h 1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3" h="1546">
                  <a:moveTo>
                    <a:pt x="1113" y="1290"/>
                  </a:moveTo>
                  <a:lnTo>
                    <a:pt x="1113" y="1546"/>
                  </a:lnTo>
                  <a:lnTo>
                    <a:pt x="0" y="1544"/>
                  </a:lnTo>
                  <a:lnTo>
                    <a:pt x="1" y="1"/>
                  </a:lnTo>
                  <a:lnTo>
                    <a:pt x="336" y="0"/>
                  </a:lnTo>
                </a:path>
              </a:pathLst>
            </a:custGeom>
            <a:ln>
              <a:headEnd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sr-Latn-BA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3" name="Line 90"/>
            <p:cNvSpPr>
              <a:spLocks noChangeShapeType="1"/>
            </p:cNvSpPr>
            <p:nvPr/>
          </p:nvSpPr>
          <p:spPr bwMode="auto">
            <a:xfrm flipH="1">
              <a:off x="1810" y="3213"/>
              <a:ext cx="0" cy="94"/>
            </a:xfrm>
            <a:prstGeom prst="line">
              <a:avLst/>
            </a:prstGeom>
            <a:ln>
              <a:headEnd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sr-Latn-BA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4" name="AutoShape 91"/>
            <p:cNvSpPr>
              <a:spLocks noChangeArrowheads="1"/>
            </p:cNvSpPr>
            <p:nvPr/>
          </p:nvSpPr>
          <p:spPr bwMode="auto">
            <a:xfrm>
              <a:off x="1496" y="3307"/>
              <a:ext cx="656" cy="154"/>
            </a:xfrm>
            <a:prstGeom prst="flowChartManualOperation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5" name="Text Box 92"/>
            <p:cNvSpPr txBox="1">
              <a:spLocks noChangeArrowheads="1"/>
            </p:cNvSpPr>
            <p:nvPr/>
          </p:nvSpPr>
          <p:spPr bwMode="auto">
            <a:xfrm>
              <a:off x="1541" y="3343"/>
              <a:ext cx="604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</a:t>
              </a:r>
              <a:r>
                <a:rPr lang="sr-Latn-C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iz</a:t>
              </a:r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[i]</a:t>
              </a:r>
            </a:p>
          </p:txBody>
        </p:sp>
        <p:sp>
          <p:nvSpPr>
            <p:cNvPr id="106" name="Text Box 151"/>
            <p:cNvSpPr txBox="1">
              <a:spLocks noChangeArrowheads="1"/>
            </p:cNvSpPr>
            <p:nvPr/>
          </p:nvSpPr>
          <p:spPr bwMode="auto">
            <a:xfrm>
              <a:off x="1488" y="2832"/>
              <a:ext cx="646" cy="1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= </a:t>
              </a:r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1810" y="2972"/>
              <a:ext cx="1" cy="112"/>
            </a:xfrm>
            <a:prstGeom prst="line">
              <a:avLst/>
            </a:prstGeom>
            <a:ln>
              <a:headEnd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anchor="ctr">
              <a:spAutoFit/>
            </a:bodyPr>
            <a:lstStyle/>
            <a:p>
              <a:endParaRPr lang="sr-Latn-BA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8" name="Line 153"/>
            <p:cNvSpPr>
              <a:spLocks noChangeShapeType="1"/>
            </p:cNvSpPr>
            <p:nvPr/>
          </p:nvSpPr>
          <p:spPr bwMode="auto">
            <a:xfrm>
              <a:off x="1795" y="3452"/>
              <a:ext cx="1" cy="112"/>
            </a:xfrm>
            <a:prstGeom prst="line">
              <a:avLst/>
            </a:prstGeom>
            <a:ln>
              <a:headEnd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anchor="ctr">
              <a:spAutoFit/>
            </a:bodyPr>
            <a:lstStyle/>
            <a:p>
              <a:endParaRPr lang="sr-Latn-BA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1488" y="3552"/>
              <a:ext cx="646" cy="1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= </a:t>
              </a:r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 + niz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[i]</a:t>
              </a:r>
            </a:p>
          </p:txBody>
        </p:sp>
        <p:sp>
          <p:nvSpPr>
            <p:cNvPr id="110" name="Oval 182"/>
            <p:cNvSpPr>
              <a:spLocks noChangeArrowheads="1"/>
            </p:cNvSpPr>
            <p:nvPr/>
          </p:nvSpPr>
          <p:spPr bwMode="auto">
            <a:xfrm>
              <a:off x="1776" y="3888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</a:t>
              </a:r>
              <a:endParaRPr lang="en-GB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9297" y="3718575"/>
            <a:ext cx="2219278" cy="2590800"/>
            <a:chOff x="6905757" y="3697822"/>
            <a:chExt cx="2219278" cy="2590800"/>
          </a:xfrm>
        </p:grpSpPr>
        <p:sp>
          <p:nvSpPr>
            <p:cNvPr id="152" name="Freeform 202"/>
            <p:cNvSpPr>
              <a:spLocks/>
            </p:cNvSpPr>
            <p:nvPr/>
          </p:nvSpPr>
          <p:spPr bwMode="auto">
            <a:xfrm flipH="1">
              <a:off x="7350116" y="5028649"/>
              <a:ext cx="870359" cy="516004"/>
            </a:xfrm>
            <a:custGeom>
              <a:avLst/>
              <a:gdLst>
                <a:gd name="T0" fmla="*/ 281 w 473"/>
                <a:gd name="T1" fmla="*/ 0 h 335"/>
                <a:gd name="T2" fmla="*/ 473 w 473"/>
                <a:gd name="T3" fmla="*/ 0 h 335"/>
                <a:gd name="T4" fmla="*/ 473 w 473"/>
                <a:gd name="T5" fmla="*/ 335 h 335"/>
                <a:gd name="T6" fmla="*/ 0 w 473"/>
                <a:gd name="T7" fmla="*/ 335 h 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335"/>
                <a:gd name="T14" fmla="*/ 473 w 473"/>
                <a:gd name="T15" fmla="*/ 335 h 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335">
                  <a:moveTo>
                    <a:pt x="281" y="0"/>
                  </a:moveTo>
                  <a:lnTo>
                    <a:pt x="473" y="0"/>
                  </a:lnTo>
                  <a:lnTo>
                    <a:pt x="473" y="335"/>
                  </a:lnTo>
                  <a:lnTo>
                    <a:pt x="0" y="335"/>
                  </a:lnTo>
                </a:path>
              </a:pathLst>
            </a:custGeom>
            <a:noFill/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sr-Latn-BA" sz="105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grpSp>
          <p:nvGrpSpPr>
            <p:cNvPr id="129" name="Group 83"/>
            <p:cNvGrpSpPr>
              <a:grpSpLocks/>
            </p:cNvGrpSpPr>
            <p:nvPr/>
          </p:nvGrpSpPr>
          <p:grpSpPr bwMode="auto">
            <a:xfrm>
              <a:off x="7720468" y="6063737"/>
              <a:ext cx="920977" cy="224885"/>
              <a:chOff x="1494" y="5344"/>
              <a:chExt cx="1368" cy="336"/>
            </a:xfrm>
          </p:grpSpPr>
          <p:sp>
            <p:nvSpPr>
              <p:cNvPr id="147" name="AutoShape 84"/>
              <p:cNvSpPr>
                <a:spLocks noChangeArrowheads="1"/>
              </p:cNvSpPr>
              <p:nvPr/>
            </p:nvSpPr>
            <p:spPr bwMode="auto">
              <a:xfrm>
                <a:off x="1494" y="5344"/>
                <a:ext cx="1368" cy="336"/>
              </a:xfrm>
              <a:prstGeom prst="flowChartTerminator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48" name="Text Box 85"/>
              <p:cNvSpPr txBox="1">
                <a:spLocks noChangeArrowheads="1"/>
              </p:cNvSpPr>
              <p:nvPr/>
            </p:nvSpPr>
            <p:spPr bwMode="auto">
              <a:xfrm>
                <a:off x="1602" y="5392"/>
                <a:ext cx="1176" cy="24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KRAJ</a:t>
                </a:r>
              </a:p>
            </p:txBody>
          </p:sp>
        </p:grpSp>
        <p:sp>
          <p:nvSpPr>
            <p:cNvPr id="130" name="Text Box 94"/>
            <p:cNvSpPr txBox="1">
              <a:spLocks noChangeArrowheads="1"/>
            </p:cNvSpPr>
            <p:nvPr/>
          </p:nvSpPr>
          <p:spPr bwMode="auto">
            <a:xfrm>
              <a:off x="7643463" y="4458735"/>
              <a:ext cx="1025704" cy="2017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 = 0, n-1</a:t>
              </a:r>
            </a:p>
          </p:txBody>
        </p:sp>
        <p:sp>
          <p:nvSpPr>
            <p:cNvPr id="131" name="Freeform 95"/>
            <p:cNvSpPr>
              <a:spLocks/>
            </p:cNvSpPr>
            <p:nvPr/>
          </p:nvSpPr>
          <p:spPr bwMode="auto">
            <a:xfrm>
              <a:off x="8157855" y="4560395"/>
              <a:ext cx="967180" cy="1503342"/>
            </a:xfrm>
            <a:custGeom>
              <a:avLst/>
              <a:gdLst>
                <a:gd name="T0" fmla="*/ 332 w 628"/>
                <a:gd name="T1" fmla="*/ 0 h 976"/>
                <a:gd name="T2" fmla="*/ 628 w 628"/>
                <a:gd name="T3" fmla="*/ 0 h 976"/>
                <a:gd name="T4" fmla="*/ 627 w 628"/>
                <a:gd name="T5" fmla="*/ 790 h 976"/>
                <a:gd name="T6" fmla="*/ 0 w 628"/>
                <a:gd name="T7" fmla="*/ 790 h 976"/>
                <a:gd name="T8" fmla="*/ 0 w 628"/>
                <a:gd name="T9" fmla="*/ 9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976"/>
                <a:gd name="T17" fmla="*/ 628 w 62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976">
                  <a:moveTo>
                    <a:pt x="332" y="0"/>
                  </a:moveTo>
                  <a:lnTo>
                    <a:pt x="628" y="0"/>
                  </a:lnTo>
                  <a:lnTo>
                    <a:pt x="627" y="790"/>
                  </a:lnTo>
                  <a:lnTo>
                    <a:pt x="0" y="790"/>
                  </a:lnTo>
                  <a:lnTo>
                    <a:pt x="0" y="976"/>
                  </a:lnTo>
                </a:path>
              </a:pathLst>
            </a:custGeom>
            <a:noFill/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2" name="Freeform 96"/>
            <p:cNvSpPr>
              <a:spLocks/>
            </p:cNvSpPr>
            <p:nvPr/>
          </p:nvSpPr>
          <p:spPr bwMode="auto">
            <a:xfrm>
              <a:off x="6905757" y="4560395"/>
              <a:ext cx="1295221" cy="1133668"/>
            </a:xfrm>
            <a:custGeom>
              <a:avLst/>
              <a:gdLst>
                <a:gd name="T0" fmla="*/ 840 w 840"/>
                <a:gd name="T1" fmla="*/ 644 h 740"/>
                <a:gd name="T2" fmla="*/ 840 w 840"/>
                <a:gd name="T3" fmla="*/ 740 h 740"/>
                <a:gd name="T4" fmla="*/ 0 w 840"/>
                <a:gd name="T5" fmla="*/ 739 h 740"/>
                <a:gd name="T6" fmla="*/ 1 w 840"/>
                <a:gd name="T7" fmla="*/ 0 h 740"/>
                <a:gd name="T8" fmla="*/ 472 w 840"/>
                <a:gd name="T9" fmla="*/ 4 h 7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740"/>
                <a:gd name="T17" fmla="*/ 840 w 840"/>
                <a:gd name="T18" fmla="*/ 740 h 740"/>
                <a:gd name="connsiteX0" fmla="*/ 10004 w 10004"/>
                <a:gd name="connsiteY0" fmla="*/ 8649 h 9946"/>
                <a:gd name="connsiteX1" fmla="*/ 10004 w 10004"/>
                <a:gd name="connsiteY1" fmla="*/ 9946 h 9946"/>
                <a:gd name="connsiteX2" fmla="*/ 4 w 10004"/>
                <a:gd name="connsiteY2" fmla="*/ 9932 h 9946"/>
                <a:gd name="connsiteX3" fmla="*/ 4 w 10004"/>
                <a:gd name="connsiteY3" fmla="*/ 81 h 9946"/>
                <a:gd name="connsiteX4" fmla="*/ 5623 w 10004"/>
                <a:gd name="connsiteY4" fmla="*/ 0 h 9946"/>
                <a:gd name="connsiteX0" fmla="*/ 10004 w 10004"/>
                <a:gd name="connsiteY0" fmla="*/ 8696 h 10000"/>
                <a:gd name="connsiteX1" fmla="*/ 10004 w 10004"/>
                <a:gd name="connsiteY1" fmla="*/ 10000 h 10000"/>
                <a:gd name="connsiteX2" fmla="*/ 8 w 10004"/>
                <a:gd name="connsiteY2" fmla="*/ 9986 h 10000"/>
                <a:gd name="connsiteX3" fmla="*/ 4 w 10004"/>
                <a:gd name="connsiteY3" fmla="*/ 0 h 10000"/>
                <a:gd name="connsiteX4" fmla="*/ 5625 w 1000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4" h="10000">
                  <a:moveTo>
                    <a:pt x="10004" y="8696"/>
                  </a:moveTo>
                  <a:lnTo>
                    <a:pt x="10004" y="10000"/>
                  </a:lnTo>
                  <a:lnTo>
                    <a:pt x="8" y="9986"/>
                  </a:lnTo>
                  <a:cubicBezTo>
                    <a:pt x="12" y="6639"/>
                    <a:pt x="0" y="3348"/>
                    <a:pt x="4" y="0"/>
                  </a:cubicBezTo>
                  <a:lnTo>
                    <a:pt x="5625" y="0"/>
                  </a:lnTo>
                </a:path>
              </a:pathLst>
            </a:custGeom>
            <a:noFill/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3" name="Line 97"/>
            <p:cNvSpPr>
              <a:spLocks noChangeShapeType="1"/>
            </p:cNvSpPr>
            <p:nvPr/>
          </p:nvSpPr>
          <p:spPr bwMode="auto">
            <a:xfrm flipH="1">
              <a:off x="8133213" y="4662056"/>
              <a:ext cx="0" cy="14478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4" name="Oval 183"/>
            <p:cNvSpPr>
              <a:spLocks noChangeArrowheads="1"/>
            </p:cNvSpPr>
            <p:nvPr/>
          </p:nvSpPr>
          <p:spPr bwMode="auto">
            <a:xfrm>
              <a:off x="8026947" y="3697822"/>
              <a:ext cx="209453" cy="20948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sr-Latn-C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</a:t>
              </a:r>
              <a:endParaRPr lang="en-GB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5" name="Line 184"/>
            <p:cNvSpPr>
              <a:spLocks noChangeShapeType="1"/>
            </p:cNvSpPr>
            <p:nvPr/>
          </p:nvSpPr>
          <p:spPr bwMode="auto">
            <a:xfrm flipH="1">
              <a:off x="8131673" y="3919627"/>
              <a:ext cx="0" cy="14478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6" name="Text Box 185"/>
            <p:cNvSpPr txBox="1">
              <a:spLocks noChangeArrowheads="1"/>
            </p:cNvSpPr>
            <p:nvPr/>
          </p:nvSpPr>
          <p:spPr bwMode="auto">
            <a:xfrm>
              <a:off x="7657324" y="4067496"/>
              <a:ext cx="994902" cy="21564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</a:t>
              </a:r>
              <a:r>
                <a:rPr lang="sr-Latn-C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</a:t>
              </a: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= s/n</a:t>
              </a:r>
            </a:p>
          </p:txBody>
        </p:sp>
        <p:sp>
          <p:nvSpPr>
            <p:cNvPr id="137" name="Line 186"/>
            <p:cNvSpPr>
              <a:spLocks noChangeShapeType="1"/>
            </p:cNvSpPr>
            <p:nvPr/>
          </p:nvSpPr>
          <p:spPr bwMode="auto">
            <a:xfrm>
              <a:off x="8153235" y="4283139"/>
              <a:ext cx="1540" cy="172515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anchor="ctr">
              <a:spAutoFit/>
            </a:bodyPr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8" name="Text Box 193"/>
            <p:cNvSpPr txBox="1">
              <a:spLocks noChangeArrowheads="1"/>
            </p:cNvSpPr>
            <p:nvPr/>
          </p:nvSpPr>
          <p:spPr bwMode="auto">
            <a:xfrm>
              <a:off x="8584461" y="4849973"/>
              <a:ext cx="272597" cy="137088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LAŽ</a:t>
              </a:r>
            </a:p>
          </p:txBody>
        </p:sp>
        <p:sp>
          <p:nvSpPr>
            <p:cNvPr id="139" name="AutoShape 195"/>
            <p:cNvSpPr>
              <a:spLocks noChangeArrowheads="1"/>
            </p:cNvSpPr>
            <p:nvPr/>
          </p:nvSpPr>
          <p:spPr bwMode="auto">
            <a:xfrm flipV="1">
              <a:off x="6981222" y="5159575"/>
              <a:ext cx="848593" cy="238748"/>
            </a:xfrm>
            <a:prstGeom prst="flowChartManualOperation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41" name="Text Box 197"/>
            <p:cNvSpPr txBox="1">
              <a:spLocks noChangeArrowheads="1"/>
            </p:cNvSpPr>
            <p:nvPr/>
          </p:nvSpPr>
          <p:spPr bwMode="auto">
            <a:xfrm>
              <a:off x="7199915" y="4811466"/>
              <a:ext cx="514392" cy="137088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ISTINA</a:t>
              </a:r>
            </a:p>
          </p:txBody>
        </p:sp>
        <p:sp>
          <p:nvSpPr>
            <p:cNvPr id="142" name="Text Box 198"/>
            <p:cNvSpPr txBox="1">
              <a:spLocks noChangeArrowheads="1"/>
            </p:cNvSpPr>
            <p:nvPr/>
          </p:nvSpPr>
          <p:spPr bwMode="auto">
            <a:xfrm>
              <a:off x="7229177" y="5159575"/>
              <a:ext cx="828572" cy="18175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n</a:t>
              </a:r>
              <a:r>
                <a:rPr lang="sr-Latn-C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iz</a:t>
              </a: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[</a:t>
              </a:r>
              <a:r>
                <a:rPr lang="en-US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</a:t>
              </a: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]</a:t>
              </a:r>
            </a:p>
          </p:txBody>
        </p:sp>
        <p:sp>
          <p:nvSpPr>
            <p:cNvPr id="143" name="AutoShape 199"/>
            <p:cNvSpPr>
              <a:spLocks noChangeArrowheads="1"/>
            </p:cNvSpPr>
            <p:nvPr/>
          </p:nvSpPr>
          <p:spPr bwMode="auto">
            <a:xfrm>
              <a:off x="7646543" y="4806845"/>
              <a:ext cx="961020" cy="443609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44" name="Text Box 200"/>
            <p:cNvSpPr txBox="1">
              <a:spLocks noChangeArrowheads="1"/>
            </p:cNvSpPr>
            <p:nvPr/>
          </p:nvSpPr>
          <p:spPr bwMode="auto">
            <a:xfrm>
              <a:off x="7738949" y="4954714"/>
              <a:ext cx="827031" cy="17867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</a:t>
              </a:r>
              <a:r>
                <a:rPr lang="sr-Latn-C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iz</a:t>
              </a: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[</a:t>
              </a:r>
              <a:r>
                <a:rPr lang="en-US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</a:t>
              </a:r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]&gt;as</a:t>
              </a:r>
            </a:p>
          </p:txBody>
        </p:sp>
        <p:sp>
          <p:nvSpPr>
            <p:cNvPr id="145" name="Freeform 202"/>
            <p:cNvSpPr>
              <a:spLocks/>
            </p:cNvSpPr>
            <p:nvPr/>
          </p:nvSpPr>
          <p:spPr bwMode="auto">
            <a:xfrm>
              <a:off x="8187117" y="5028649"/>
              <a:ext cx="728465" cy="516004"/>
            </a:xfrm>
            <a:custGeom>
              <a:avLst/>
              <a:gdLst>
                <a:gd name="T0" fmla="*/ 281 w 473"/>
                <a:gd name="T1" fmla="*/ 0 h 335"/>
                <a:gd name="T2" fmla="*/ 473 w 473"/>
                <a:gd name="T3" fmla="*/ 0 h 335"/>
                <a:gd name="T4" fmla="*/ 473 w 473"/>
                <a:gd name="T5" fmla="*/ 335 h 335"/>
                <a:gd name="T6" fmla="*/ 0 w 473"/>
                <a:gd name="T7" fmla="*/ 335 h 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335"/>
                <a:gd name="T14" fmla="*/ 473 w 473"/>
                <a:gd name="T15" fmla="*/ 335 h 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335">
                  <a:moveTo>
                    <a:pt x="281" y="0"/>
                  </a:moveTo>
                  <a:lnTo>
                    <a:pt x="473" y="0"/>
                  </a:lnTo>
                  <a:lnTo>
                    <a:pt x="473" y="335"/>
                  </a:lnTo>
                  <a:lnTo>
                    <a:pt x="0" y="335"/>
                  </a:lnTo>
                </a:path>
              </a:pathLst>
            </a:custGeom>
            <a:ln>
              <a:headEnd/>
              <a:tailEnd type="triangle" w="sm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sr-Latn-BA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74320" y="1737360"/>
            <a:ext cx="56353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 n, s =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float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as;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n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&lt; n;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%d.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broj: 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 + 1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&amp;niz[i]); s += niz[i];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as =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)s / 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"Sredina: %7.3f\nVeci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su:"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rogram koji učitava prirodan broj 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&lt;100), a zatim ispisuje 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805062" y="1775397"/>
            <a:ext cx="8156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Standardni prosti tipovi (int, long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long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) omogućavaju maksimalno</a:t>
            </a:r>
          </a:p>
          <a:p>
            <a:pPr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20!=2432902008176640000</a:t>
            </a:r>
            <a:endParaRPr lang="sr-Latn-C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Problemi “velikih brojeva” rješavaju se tako što se broj posmatra kao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</a:rPr>
              <a:t>niz cifara!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34" name="Table 133"/>
          <p:cNvGraphicFramePr>
            <a:graphicFrameLocks noGrp="1"/>
          </p:cNvGraphicFramePr>
          <p:nvPr/>
        </p:nvGraphicFramePr>
        <p:xfrm>
          <a:off x="1345980" y="3307385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f[7]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f[6]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f[5]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f[4]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f[3]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f[2]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f[1]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f[0]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/>
        </p:nvGraphicFramePr>
        <p:xfrm>
          <a:off x="1345980" y="3736240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/>
        </p:nvGraphicFramePr>
        <p:xfrm>
          <a:off x="1345980" y="4208680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/>
        </p:nvGraphicFramePr>
        <p:xfrm>
          <a:off x="1345980" y="4657960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1345980" y="5118820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1345980" y="5579680"/>
          <a:ext cx="649044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584904" y="3582620"/>
            <a:ext cx="377026" cy="2346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1!</a:t>
            </a:r>
          </a:p>
          <a:p>
            <a:pPr>
              <a:lnSpc>
                <a:spcPts val="36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2!</a:t>
            </a:r>
          </a:p>
          <a:p>
            <a:pPr>
              <a:lnSpc>
                <a:spcPts val="36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3!</a:t>
            </a:r>
          </a:p>
          <a:p>
            <a:pPr>
              <a:lnSpc>
                <a:spcPts val="36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4!</a:t>
            </a:r>
          </a:p>
          <a:p>
            <a:pPr>
              <a:lnSpc>
                <a:spcPts val="36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 autoUpdateAnimBg="0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NIZOVI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rogram koji učitava prirodan broj 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&lt;100), a zatim ispisuje 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" y="1463040"/>
            <a:ext cx="856431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MAXCIF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MAXCIF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{ 1 };</a:t>
            </a: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n, pom, prenos;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 || 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2; i &lt;= n; i++)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0, prenos = 0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MAXCIF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 = f[j] * i + prenos;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f[j] = pom % 10;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prenos = pom / 10;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!=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MAXCIF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f[j] == 0; j-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-); </a:t>
            </a:r>
            <a:r>
              <a:rPr lang="sr-Latn-BA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Preskace </a:t>
            </a:r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vodece nule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(; j &gt;= 0; j--)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f[j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 </a:t>
            </a:r>
            <a:r>
              <a:rPr lang="sr-Latn-BA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Ispisuje </a:t>
            </a:r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cifre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SORTIRANJE NIZOVA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Nizovi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A07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rogram koji učitava niz od </a:t>
            </a:r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 elemenata, </a:t>
            </a:r>
            <a:r>
              <a:rPr lang="pt-BR" b="1">
                <a:solidFill>
                  <a:schemeClr val="tx2">
                    <a:lumMod val="75000"/>
                  </a:schemeClr>
                </a:solidFill>
              </a:rPr>
              <a:t>a zatim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ispisuje te elemente u rastu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ćem redoslijedu.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357" y="1931205"/>
            <a:ext cx="27756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Postoji velik broj algoritama za sortiranje:</a:t>
            </a:r>
          </a:p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select-sort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	bubble-sort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	quick-sort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	shell-sort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	stack-sort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	...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4639" y="1737360"/>
            <a:ext cx="61264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n;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 || n &gt; 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++i)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%d. broj: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, i + 1);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 - 1; ++i)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i + 1; j &lt; </a:t>
            </a:r>
            <a:r>
              <a:rPr lang="nb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 ++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niz[j];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Sortirano: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++i)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5799" y="3697835"/>
            <a:ext cx="2834640" cy="230430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4" name="Rounded Rectangle 13"/>
          <p:cNvSpPr/>
          <p:nvPr/>
        </p:nvSpPr>
        <p:spPr>
          <a:xfrm>
            <a:off x="117020" y="5197969"/>
            <a:ext cx="2342706" cy="1188216"/>
          </a:xfrm>
          <a:prstGeom prst="roundRect">
            <a:avLst>
              <a:gd name="adj" fmla="val 113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C99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sintaksa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dozvoljava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deklaraciju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tipa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početnom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iskazu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petlje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7726105">
            <a:off x="2021908" y="4375968"/>
            <a:ext cx="133765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1"/>
      <p:bldP spid="10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b="1" dirty="0" smtClean="0">
            <a:solidFill>
              <a:srgbClr val="0000FF"/>
            </a:solidFill>
            <a:highlight>
              <a:srgbClr val="FFFFFF"/>
            </a:highlight>
            <a:latin typeface="Consola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3602</Words>
  <Application>Microsoft Office PowerPoint</Application>
  <PresentationFormat>On-screen Show (4:3)</PresentationFormat>
  <Paragraphs>747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Office Theme</vt:lpstr>
      <vt:lpstr>PROGRAMIRANJE I</vt:lpstr>
      <vt:lpstr>DEKLARACIJA I REPREZENTACIJA</vt:lpstr>
      <vt:lpstr>NIZOVI</vt:lpstr>
      <vt:lpstr>NIZOVI</vt:lpstr>
      <vt:lpstr>NIZOVI</vt:lpstr>
      <vt:lpstr>NIZOVI</vt:lpstr>
      <vt:lpstr>NIZOVI</vt:lpstr>
      <vt:lpstr>NIZOVI</vt:lpstr>
      <vt:lpstr>SORTIRANJE NIZOVA</vt:lpstr>
      <vt:lpstr>SORTIRANJE NIZOVA</vt:lpstr>
      <vt:lpstr>VIŠEDIMENZIONI NIZOVI</vt:lpstr>
      <vt:lpstr>VIŠEDIMENZIONI NIZOVI</vt:lpstr>
      <vt:lpstr>VIŠEDIMENZIONI NIZOVI</vt:lpstr>
      <vt:lpstr>VIŠEDIMENZIONI NIZOVI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864</cp:revision>
  <dcterms:created xsi:type="dcterms:W3CDTF">2006-08-16T00:00:00Z</dcterms:created>
  <dcterms:modified xsi:type="dcterms:W3CDTF">2021-10-10T16:37:22Z</dcterms:modified>
</cp:coreProperties>
</file>