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9" r:id="rId2"/>
    <p:sldId id="336" r:id="rId3"/>
    <p:sldId id="337" r:id="rId4"/>
    <p:sldId id="339" r:id="rId5"/>
    <p:sldId id="340" r:id="rId6"/>
    <p:sldId id="341" r:id="rId7"/>
    <p:sldId id="338" r:id="rId8"/>
    <p:sldId id="342" r:id="rId9"/>
    <p:sldId id="343" r:id="rId10"/>
    <p:sldId id="348" r:id="rId11"/>
    <p:sldId id="349" r:id="rId12"/>
    <p:sldId id="350" r:id="rId13"/>
    <p:sldId id="344" r:id="rId14"/>
    <p:sldId id="345" r:id="rId15"/>
    <p:sldId id="346" r:id="rId16"/>
    <p:sldId id="347" r:id="rId17"/>
    <p:sldId id="334" r:id="rId18"/>
    <p:sldId id="35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5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008A"/>
    <a:srgbClr val="A31515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76" autoAdjust="0"/>
    <p:restoredTop sz="98387" autoAdjust="0"/>
  </p:normalViewPr>
  <p:slideViewPr>
    <p:cSldViewPr snapToObjects="1">
      <p:cViewPr varScale="1">
        <p:scale>
          <a:sx n="86" d="100"/>
          <a:sy n="86" d="100"/>
        </p:scale>
        <p:origin x="1550" y="48"/>
      </p:cViewPr>
      <p:guideLst>
        <p:guide orient="horz" pos="335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F6195-2D21-4430-98F9-D0C0974578AC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EF0F2-23DF-4901-9AEF-0D671259D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142999"/>
          </a:xfrm>
        </p:spPr>
        <p:txBody>
          <a:bodyPr anchor="b" anchorCtr="0"/>
          <a:lstStyle>
            <a:lvl1pPr>
              <a:defRPr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34733"/>
            <a:ext cx="7772400" cy="1066800"/>
          </a:xfrm>
        </p:spPr>
        <p:txBody>
          <a:bodyPr anchor="ctr" anchorCtr="0"/>
          <a:lstStyle>
            <a:lvl1pPr marL="0" indent="0" algn="ctr">
              <a:buNone/>
              <a:defRPr b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1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250267"/>
            <a:ext cx="7772400" cy="1676400"/>
          </a:xfrm>
        </p:spPr>
        <p:txBody>
          <a:bodyPr>
            <a:noAutofit/>
          </a:bodyPr>
          <a:lstStyle>
            <a:lvl1pPr algn="l">
              <a:spcBef>
                <a:spcPts val="30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to edit Authors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6375400"/>
            <a:ext cx="7772400" cy="381000"/>
          </a:xfrm>
        </p:spPr>
        <p:txBody>
          <a:bodyPr>
            <a:noAutofit/>
          </a:bodyPr>
          <a:lstStyle>
            <a:lvl1pPr algn="ctr">
              <a:buNone/>
              <a:defRPr sz="2000" b="1" baseline="0"/>
            </a:lvl1pPr>
          </a:lstStyle>
          <a:p>
            <a:pPr lvl="0"/>
            <a:r>
              <a:rPr lang="en-US" dirty="0"/>
              <a:t>Click to edit Year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Funkcije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Funkcije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2700"/>
            <a:ext cx="7818120" cy="9144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079858"/>
            <a:ext cx="8778240" cy="5334000"/>
          </a:xfrm>
        </p:spPr>
        <p:txBody>
          <a:bodyPr/>
          <a:lstStyle>
            <a:lvl3pPr>
              <a:buFont typeface="Wingdings" pitchFamily="2" charset="2"/>
              <a:buChar char="§"/>
              <a:defRPr/>
            </a:lvl3pPr>
            <a:lvl4pPr>
              <a:buFont typeface="Courier New" pitchFamily="49" charset="0"/>
              <a:buChar char="o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356" y="6496844"/>
            <a:ext cx="8321040" cy="320040"/>
          </a:xfrm>
        </p:spPr>
        <p:txBody>
          <a:bodyPr tIns="0" rIns="0" bIns="0"/>
          <a:lstStyle>
            <a:lvl1pPr algn="l">
              <a:defRPr b="1" i="1"/>
            </a:lvl1pPr>
          </a:lstStyle>
          <a:p>
            <a:r>
              <a:rPr lang="en-US"/>
              <a:t>Funkcije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03920" y="6496844"/>
            <a:ext cx="457200" cy="320040"/>
          </a:xfrm>
        </p:spPr>
        <p:txBody>
          <a:bodyPr lIns="0" tIns="0" rIns="0" bIns="0"/>
          <a:lstStyle>
            <a:lvl1pPr algn="r">
              <a:defRPr b="1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92725"/>
            <a:ext cx="9144000" cy="1587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465351"/>
            <a:ext cx="9144000" cy="158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182880" y="25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" y="27432"/>
            <a:ext cx="914400" cy="914400"/>
          </a:xfr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lIns="0" tIns="0" rIns="0" bIns="0" anchor="ctr" anchorCtr="0">
            <a:normAutofit/>
          </a:bodyPr>
          <a:lstStyle>
            <a:lvl1pPr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sr-Latn-RS" dirty="0"/>
              <a:t>A0X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Funkcije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Funkcije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Funkcije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Funkcije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Funkcije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Funkcije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Funkcije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Funkcije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PROGRAMIRANJE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/>
              <a:t>A</a:t>
            </a:r>
            <a:r>
              <a:rPr lang="en-US"/>
              <a:t>09</a:t>
            </a:r>
            <a:r>
              <a:rPr lang="sr-Latn-RS"/>
              <a:t> – </a:t>
            </a:r>
            <a:r>
              <a:rPr lang="en-US"/>
              <a:t>Funkcije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sr-Latn-RS" dirty="0"/>
              <a:t>20</a:t>
            </a:r>
            <a:r>
              <a:rPr lang="en-US" dirty="0"/>
              <a:t>2</a:t>
            </a:r>
            <a:r>
              <a:rPr lang="sr-Latn-RS"/>
              <a:t>1.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685800" y="4250266"/>
            <a:ext cx="7772400" cy="1921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ts val="300"/>
              </a:spcBef>
              <a:tabLst>
                <a:tab pos="1943100" algn="l"/>
              </a:tabLst>
              <a:defRPr/>
            </a:pPr>
            <a:r>
              <a:rPr lang="sr-Latn-RS" b="1"/>
              <a:t>dr </a:t>
            </a:r>
            <a:r>
              <a:rPr lang="en-US" b="1"/>
              <a:t>Dra</a:t>
            </a:r>
            <a:r>
              <a:rPr lang="sr-Latn-RS" b="1"/>
              <a:t>ž</a:t>
            </a:r>
            <a:r>
              <a:rPr lang="en-US" b="1"/>
              <a:t>en Br</a:t>
            </a:r>
            <a:r>
              <a:rPr lang="sr-Latn-RS" b="1"/>
              <a:t>đanin	</a:t>
            </a:r>
            <a:r>
              <a:rPr lang="sr-Latn-RS"/>
              <a:t>(drazen.brdjanin@etf.unibl.</a:t>
            </a:r>
            <a:r>
              <a:rPr lang="en-US"/>
              <a:t>org</a:t>
            </a:r>
            <a:r>
              <a:rPr lang="sr-Latn-RS"/>
              <a:t>)</a:t>
            </a:r>
          </a:p>
          <a:p>
            <a:pPr marL="342900" lvl="0" indent="-342900">
              <a:spcBef>
                <a:spcPts val="300"/>
              </a:spcBef>
              <a:tabLst>
                <a:tab pos="1943100" algn="l"/>
              </a:tabLst>
              <a:defRPr/>
            </a:pPr>
            <a:r>
              <a:rPr lang="sr-Latn-RS" b="1"/>
              <a:t>Goran Banjac	</a:t>
            </a:r>
            <a:r>
              <a:rPr lang="sr-Latn-RS"/>
              <a:t>(goran.banjac@etf.unibl.</a:t>
            </a:r>
            <a:r>
              <a:rPr lang="en-US"/>
              <a:t>org</a:t>
            </a:r>
            <a:r>
              <a:rPr lang="sr-Latn-RS"/>
              <a:t>)</a:t>
            </a:r>
          </a:p>
          <a:p>
            <a:pPr marL="342900" lvl="0" indent="-342900">
              <a:spcBef>
                <a:spcPts val="300"/>
              </a:spcBef>
              <a:tabLst>
                <a:tab pos="1943100" algn="l"/>
              </a:tabLst>
              <a:defRPr/>
            </a:pPr>
            <a:r>
              <a:rPr lang="sr-Latn-RS" b="1"/>
              <a:t>Danijela </a:t>
            </a:r>
            <a:r>
              <a:rPr lang="en-US" b="1"/>
              <a:t>Banjac</a:t>
            </a:r>
            <a:r>
              <a:rPr lang="sr-Latn-RS" b="1"/>
              <a:t>	</a:t>
            </a:r>
            <a:r>
              <a:rPr lang="sr-Latn-RS"/>
              <a:t>(danijela.</a:t>
            </a:r>
            <a:r>
              <a:rPr lang="en-US"/>
              <a:t>banjac</a:t>
            </a:r>
            <a:r>
              <a:rPr lang="sr-Latn-RS"/>
              <a:t>@etf.unibl.</a:t>
            </a:r>
            <a:r>
              <a:rPr lang="en-US"/>
              <a:t>org</a:t>
            </a:r>
            <a:r>
              <a:rPr lang="sr-Latn-RS"/>
              <a:t>)</a:t>
            </a:r>
          </a:p>
          <a:p>
            <a:pPr marL="342900" indent="-342900">
              <a:spcBef>
                <a:spcPts val="300"/>
              </a:spcBef>
              <a:tabLst>
                <a:tab pos="1943100" algn="l"/>
              </a:tabLst>
              <a:defRPr/>
            </a:pPr>
            <a:r>
              <a:rPr lang="en-US" b="1"/>
              <a:t>Nikola Obradovi</a:t>
            </a:r>
            <a:r>
              <a:rPr lang="sr-Latn-BA" b="1"/>
              <a:t>ć</a:t>
            </a:r>
            <a:r>
              <a:rPr lang="sr-Latn-RS" b="1"/>
              <a:t>	</a:t>
            </a:r>
            <a:r>
              <a:rPr lang="sr-Latn-RS"/>
              <a:t>(nikola.obradovic@etf.unibl.</a:t>
            </a:r>
            <a:r>
              <a:rPr lang="en-US"/>
              <a:t>org</a:t>
            </a:r>
            <a:r>
              <a:rPr lang="sr-Latn-RS"/>
              <a:t>)</a:t>
            </a:r>
            <a:endParaRPr lang="en-US"/>
          </a:p>
          <a:p>
            <a:pPr marL="342900" lvl="0" indent="-342900">
              <a:spcBef>
                <a:spcPts val="300"/>
              </a:spcBef>
              <a:tabLst>
                <a:tab pos="1943100" algn="l"/>
              </a:tabLst>
              <a:defRPr/>
            </a:pPr>
            <a:r>
              <a:rPr lang="sr-Latn-RS" b="1" i="1"/>
              <a:t>Igor Ševo</a:t>
            </a:r>
            <a:r>
              <a:rPr lang="en-US" b="1" i="1"/>
              <a:t>, </a:t>
            </a:r>
            <a:r>
              <a:rPr lang="sr-Latn-RS" b="1" i="1"/>
              <a:t>Aleksandar Keleč</a:t>
            </a:r>
            <a:r>
              <a:rPr lang="sr-Latn-RS" b="1"/>
              <a:t>	</a:t>
            </a:r>
            <a:endParaRPr lang="en-US"/>
          </a:p>
          <a:p>
            <a:pPr marL="342900" lvl="0" indent="-342900">
              <a:spcBef>
                <a:spcPts val="300"/>
              </a:spcBef>
              <a:tabLst>
                <a:tab pos="1943100" algn="l"/>
              </a:tabLs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FUNKCIJE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Funkcije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A09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310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Definisati tip </a:t>
            </a:r>
            <a:r>
              <a:rPr lang="en-US" b="1" i="1">
                <a:solidFill>
                  <a:schemeClr val="tx2">
                    <a:lumMod val="75000"/>
                  </a:schemeClr>
                </a:solidFill>
              </a:rPr>
              <a:t>MATRICA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kojim se reprezentuje matrica realnih brojeva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čije su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dimenzij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i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en-US" b="1" i="1">
                <a:solidFill>
                  <a:schemeClr val="tx2">
                    <a:lumMod val="75000"/>
                  </a:schemeClr>
                </a:solidFill>
              </a:rPr>
              <a:t>m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b="1" i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b="1" i="1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≤10). Napisati program koji u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čitava matricu dimenzija </a:t>
            </a:r>
            <a:r>
              <a:rPr lang="sr-Latn-RS" b="1" i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sr-Latn-RS" b="1" i="1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, čiji su elementi realni brojevi, a zatim ispis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uje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 matricu koja sadrži samo cijele dijelove brojeva učitane matrice, te matricu koja sadrži samo decimalne dijelove brojeva učitane matrice.</a:t>
            </a:r>
            <a:endParaRPr lang="sr-Latn-BA" b="1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00"/>
              </a:spcBef>
            </a:pP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Za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učitavanje matrice treba definisati i koristiti funkciju čiji je prototip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marL="234950"/>
            <a:r>
              <a:rPr lang="sr-Latn-R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MATRICA citaj</a:t>
            </a:r>
            <a:r>
              <a:rPr lang="en-U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sr-Latn-BA" b="1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00"/>
              </a:spcBef>
            </a:pP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Za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odgovarajući ispis matrice treba 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definisati i koristiti funkciju čiji je prototip:</a:t>
            </a:r>
          </a:p>
          <a:p>
            <a:pPr marL="234950"/>
            <a:r>
              <a:rPr lang="sr-Latn-R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void pisi(MATRICA, char c</a:t>
            </a:r>
            <a:r>
              <a:rPr lang="en-U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sr-Latn-RS" sz="1600" b="1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gdje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='C' znači da treba ispisati cijele dijelove, a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='D' znači da treba ispisati decimalne dijelove elemenata učitane matrice. Za neku drugu vrijednost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c 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(različitu od 'C' i 'D') treba ispisati originalni element matrice.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FUNKCIJE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Funkcije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/>
              <a:t>A09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Rješenje:</a:t>
            </a:r>
            <a:endParaRPr lang="sr-Latn-BA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5760" y="1463040"/>
            <a:ext cx="73152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#define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10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matrica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mat[</a:t>
            </a:r>
            <a:r>
              <a:rPr lang="en-US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][</a:t>
            </a:r>
            <a:r>
              <a:rPr lang="en-US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n, m;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MATRICA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MATRICA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citaj();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pisi(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MATRICA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MATRICA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matr;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"Unesite matricu:\n"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matr = citaj();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"Cijeli dijelovi:\n"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pisi(matr,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'C'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"Decimalni dijelovi:\n"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pisi(matr,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'D'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FUNKCIJE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Funkcije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/>
              <a:t>A09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5760" y="1097280"/>
            <a:ext cx="841248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MATRICA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citaj()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MATRICA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matr;</a:t>
            </a:r>
          </a:p>
          <a:p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j;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sr-Latn-R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Dimenzije: 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 %d"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&amp;matr.n, &amp;matr.m);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(matr.n &lt; 1 || matr.n &gt; </a:t>
            </a:r>
            <a:r>
              <a:rPr lang="en-US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|| matr.m &lt; 1 || matr.m &gt; </a:t>
            </a:r>
            <a:r>
              <a:rPr lang="en-US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matr.n; i++)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b-NO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b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(j = 0; j &lt; matr.m; j++)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sr-Latn-R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mat[%d][%d]="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i, j);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"%lf"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&amp;matr.mat[i][j]);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matr;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pisi(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MATRICA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matr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j;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matr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.n; i++,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b-NO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b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(j = 0; j &lt; </a:t>
            </a:r>
            <a:r>
              <a:rPr lang="nb-NO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matr</a:t>
            </a:r>
            <a:r>
              <a:rPr lang="nb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.m; j++)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'C'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%4d"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matr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.mat[i][j]);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'D'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%</a:t>
            </a:r>
            <a:r>
              <a:rPr lang="sr-Latn-R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7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sr-Latn-R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5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lf"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matr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.mat[i][j] - 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matr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.mat[i][j]);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%7.4lf 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matr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.mat[i][j]);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/>
          </a:p>
        </p:txBody>
      </p:sp>
      <p:sp>
        <p:nvSpPr>
          <p:cNvPr id="8" name="Rectangle 7"/>
          <p:cNvSpPr/>
          <p:nvPr/>
        </p:nvSpPr>
        <p:spPr>
          <a:xfrm>
            <a:off x="5608936" y="2481938"/>
            <a:ext cx="3456450" cy="3878905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pl-PL" sz="1600" b="1">
                <a:latin typeface="Consolas" pitchFamily="49" charset="0"/>
                <a:cs typeface="Consolas" pitchFamily="49" charset="0"/>
              </a:rPr>
              <a:t>Unesite matricu: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  Dimenzije: </a:t>
            </a:r>
            <a:r>
              <a:rPr lang="pl-PL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2 3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    mat[0][0]=</a:t>
            </a:r>
            <a:r>
              <a:rPr lang="pl-PL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1.1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    mat[0][1]=</a:t>
            </a:r>
            <a:r>
              <a:rPr lang="pl-PL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2.2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    mat[0][2]=</a:t>
            </a:r>
            <a:r>
              <a:rPr lang="pl-PL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3.3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    mat[1][0]=</a:t>
            </a:r>
            <a:r>
              <a:rPr lang="pl-PL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4.4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    mat[1][1]=</a:t>
            </a:r>
            <a:r>
              <a:rPr lang="pl-PL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5.5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    mat[1][2]=</a:t>
            </a:r>
            <a:r>
              <a:rPr lang="pl-PL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6.6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Cijeli dijelovi: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    1    2    3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    4    5    6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Decimalni dijelovi: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 0.10000 0.20000 0.30000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 0.40000 0.50000 0.60000</a:t>
            </a:r>
            <a:endParaRPr lang="sr-Latn-BA" sz="1600" b="1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FUNKCIJE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Funkcije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A09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Napisati program u kojem treba:</a:t>
            </a: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efinisati tip </a:t>
            </a:r>
            <a:r>
              <a:rPr lang="en-US" b="1" i="1">
                <a:solidFill>
                  <a:schemeClr val="tx2">
                    <a:lumMod val="75000"/>
                  </a:schemeClr>
                </a:solidFill>
              </a:rPr>
              <a:t>STUDENT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kojim se reprezentuje student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čiji su atributi prezime, ime i prosječna ocjena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sr-Latn-RS" b="1">
              <a:solidFill>
                <a:schemeClr val="tx2">
                  <a:lumMod val="75000"/>
                </a:schemeClr>
              </a:solidFill>
            </a:endParaRP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definisati funkciju koja sa standardnog ulaza učitava podatke o jednom studentu, a čiji je prototip:</a:t>
            </a:r>
          </a:p>
          <a:p>
            <a:pPr marL="457200"/>
            <a:r>
              <a:rPr lang="sr-Latn-R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STUDENT citaj</a:t>
            </a:r>
            <a:r>
              <a:rPr lang="en-U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();</a:t>
            </a:r>
            <a:endParaRPr lang="sr-Latn-RS" sz="1600" b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definisati funkciju za sortiranje niza podataka o studentima prema opadajućoj vrijednosti prosjeka ocjena, a čiji je prototip:</a:t>
            </a:r>
          </a:p>
          <a:p>
            <a:pPr marL="457200"/>
            <a:r>
              <a:rPr lang="sr-Latn-R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 sortiraj</a:t>
            </a:r>
            <a:r>
              <a:rPr lang="en-U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sr-Latn-R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STUDENT </a:t>
            </a:r>
            <a:r>
              <a:rPr lang="en-U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[], int);</a:t>
            </a:r>
            <a:endParaRPr lang="sr-Latn-BA" b="1">
              <a:solidFill>
                <a:schemeClr val="tx2">
                  <a:lumMod val="75000"/>
                </a:schemeClr>
              </a:solidFill>
            </a:endParaRP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definisati funkciju koja ispisuje niz podataka o studentima u obliku</a:t>
            </a:r>
            <a:endParaRPr lang="sr-Latn-RS" b="1">
              <a:solidFill>
                <a:schemeClr val="tx2">
                  <a:lumMod val="75000"/>
                </a:schemeClr>
              </a:solidFill>
            </a:endParaRPr>
          </a:p>
          <a:p>
            <a:pPr marL="457200"/>
            <a:r>
              <a:rPr lang="sr-Latn-RS" sz="16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RB. PREZIME        IME             PROSJEK</a:t>
            </a:r>
            <a:endParaRPr lang="en-US" b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34950"/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a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čiji je prototip:</a:t>
            </a:r>
          </a:p>
          <a:p>
            <a:pPr marL="457200"/>
            <a:r>
              <a:rPr lang="sr-Latn-R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 ispis</a:t>
            </a:r>
            <a:r>
              <a:rPr lang="en-U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sr-Latn-R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STUDENT </a:t>
            </a:r>
            <a:r>
              <a:rPr lang="en-U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[], int);</a:t>
            </a:r>
            <a:endParaRPr lang="sr-Latn-RS" sz="1600" b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u glavnom programu:</a:t>
            </a:r>
          </a:p>
          <a:p>
            <a:pPr marL="692150" lvl="1" indent="-234950">
              <a:buFont typeface="Wingdings" pitchFamily="2" charset="2"/>
              <a:buChar char="§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učitati podatke za </a:t>
            </a:r>
            <a:r>
              <a:rPr lang="sr-Latn-RS" b="1" i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 studenata koristeći funkciju </a:t>
            </a:r>
            <a:r>
              <a:rPr lang="sr-Latn-RS" b="1" i="1">
                <a:solidFill>
                  <a:schemeClr val="tx2">
                    <a:lumMod val="75000"/>
                  </a:schemeClr>
                </a:solidFill>
              </a:rPr>
              <a:t>citaj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 i formirati odgovarajući niz,</a:t>
            </a:r>
          </a:p>
          <a:p>
            <a:pPr marL="692150" lvl="1" indent="-234950">
              <a:buFont typeface="Wingdings" pitchFamily="2" charset="2"/>
              <a:buChar char="§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sortirati učitani niz pomoću funkcije </a:t>
            </a:r>
            <a:r>
              <a:rPr lang="sr-Latn-RS" b="1" i="1">
                <a:solidFill>
                  <a:schemeClr val="tx2">
                    <a:lumMod val="75000"/>
                  </a:schemeClr>
                </a:solidFill>
              </a:rPr>
              <a:t>sortiraj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 marL="692150" lvl="1" indent="-234950">
              <a:buFont typeface="Wingdings" pitchFamily="2" charset="2"/>
              <a:buChar char="§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ispisati sortirani niz pomoću funkcije </a:t>
            </a:r>
            <a:r>
              <a:rPr lang="sr-Latn-RS" b="1" i="1">
                <a:solidFill>
                  <a:schemeClr val="tx2">
                    <a:lumMod val="75000"/>
                  </a:schemeClr>
                </a:solidFill>
              </a:rPr>
              <a:t>ispis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sr-Latn-BA" b="1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FUNKCIJE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Funkcije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/>
              <a:t>A09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Rješenje:</a:t>
            </a:r>
            <a:endParaRPr lang="sr-Latn-BA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5760" y="1463040"/>
            <a:ext cx="7315200" cy="50475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#define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100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prezime[16], ime[16];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prosjek;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citaj();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sortiraj(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ispis(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n;</a:t>
            </a:r>
          </a:p>
          <a:p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niz[</a:t>
            </a:r>
            <a:r>
              <a:rPr lang="en-US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pt-BR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printf(</a:t>
            </a:r>
            <a:r>
              <a:rPr lang="pt-BR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"n="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scanf(</a:t>
            </a:r>
            <a:r>
              <a:rPr lang="pt-BR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&amp;n); } </a:t>
            </a:r>
            <a:r>
              <a:rPr lang="pt-BR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(n &lt; 1 || n &gt; </a:t>
            </a:r>
            <a:r>
              <a:rPr lang="en-US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n; i++)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pl-PL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"Podaci o %d. studentu:\n"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 + 1);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niz[i] = citaj();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sortiraj(niz, n);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ispis(niz, n);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FUNKCIJE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Funkcije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/>
              <a:t>A09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5760" y="1097280"/>
            <a:ext cx="528158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citaj()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it-IT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it-IT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Prezime: "</a:t>
            </a:r>
            <a:r>
              <a:rPr lang="it-IT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scanf(</a:t>
            </a:r>
            <a:r>
              <a:rPr lang="it-IT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"%s"</a:t>
            </a:r>
            <a:r>
              <a:rPr lang="it-IT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s.prezime);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Ime: 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scanf(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s.ime);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Prosjek: 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scanf(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"%lf"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&amp;s.prosjek);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r-FR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fr-F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sortiraj(</a:t>
            </a:r>
            <a:r>
              <a:rPr lang="fr-FR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fr-F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fr-F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[], </a:t>
            </a:r>
            <a:r>
              <a:rPr lang="fr-FR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fr-F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j;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</a:t>
            </a:r>
            <a:r>
              <a:rPr lang="nn-NO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- 1; i++)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(j = i + 1; j &lt;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j++)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[i].prosjek &lt;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[j].prosjek)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pl-PL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pom = </a:t>
            </a:r>
            <a:r>
              <a:rPr lang="pl-PL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[i];</a:t>
            </a:r>
          </a:p>
          <a:p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pl-PL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 = </a:t>
            </a:r>
            <a:r>
              <a:rPr lang="pl-PL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[j];</a:t>
            </a:r>
          </a:p>
          <a:p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pl-PL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 = pom;</a:t>
            </a:r>
          </a:p>
          <a:p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FUNKCIJE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Funkcije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/>
              <a:t>A09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5760" y="1097280"/>
            <a:ext cx="601127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ispis(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"=== =============== =============== =======\n"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"RB. PREZIME         IME             PROSJEK\n"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"=== =============== =============== =======\n"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</a:t>
            </a:r>
            <a:r>
              <a:rPr lang="nn-NO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i++)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"%2d. %-15s %-15s %7.2lf\n"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 + 1,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[i].prezime,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[i].ime,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[i].prosjek);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"=== =============== =============== ======="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/>
          </a:p>
        </p:txBody>
      </p:sp>
      <p:sp>
        <p:nvSpPr>
          <p:cNvPr id="8" name="Rectangle 7"/>
          <p:cNvSpPr/>
          <p:nvPr/>
        </p:nvSpPr>
        <p:spPr>
          <a:xfrm>
            <a:off x="3803900" y="3324480"/>
            <a:ext cx="5265145" cy="3042239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pl-PL" sz="1200" b="1">
                <a:latin typeface="Consolas" pitchFamily="49" charset="0"/>
                <a:cs typeface="Consolas" pitchFamily="49" charset="0"/>
              </a:rPr>
              <a:t>n=</a:t>
            </a:r>
            <a:r>
              <a:rPr lang="pl-PL" sz="12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r>
              <a:rPr lang="pl-PL" sz="1200" b="1">
                <a:latin typeface="Consolas" pitchFamily="49" charset="0"/>
                <a:cs typeface="Consolas" pitchFamily="49" charset="0"/>
              </a:rPr>
              <a:t>Podaci o 1. studentu:</a:t>
            </a:r>
          </a:p>
          <a:p>
            <a:r>
              <a:rPr lang="pl-PL" sz="1200" b="1">
                <a:latin typeface="Consolas" pitchFamily="49" charset="0"/>
                <a:cs typeface="Consolas" pitchFamily="49" charset="0"/>
              </a:rPr>
              <a:t>  Prezime: </a:t>
            </a:r>
            <a:r>
              <a:rPr lang="pl-PL" sz="12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Petrovic</a:t>
            </a:r>
          </a:p>
          <a:p>
            <a:r>
              <a:rPr lang="pl-PL" sz="1200" b="1">
                <a:latin typeface="Consolas" pitchFamily="49" charset="0"/>
                <a:cs typeface="Consolas" pitchFamily="49" charset="0"/>
              </a:rPr>
              <a:t>  Ime: </a:t>
            </a:r>
            <a:r>
              <a:rPr lang="pl-PL" sz="12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Petar</a:t>
            </a:r>
          </a:p>
          <a:p>
            <a:r>
              <a:rPr lang="pl-PL" sz="1200" b="1">
                <a:latin typeface="Consolas" pitchFamily="49" charset="0"/>
                <a:cs typeface="Consolas" pitchFamily="49" charset="0"/>
              </a:rPr>
              <a:t>  Prosjek: </a:t>
            </a:r>
            <a:r>
              <a:rPr lang="pl-PL" sz="12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9.21</a:t>
            </a:r>
          </a:p>
          <a:p>
            <a:r>
              <a:rPr lang="pl-PL" sz="1200" b="1">
                <a:latin typeface="Consolas" pitchFamily="49" charset="0"/>
                <a:cs typeface="Consolas" pitchFamily="49" charset="0"/>
              </a:rPr>
              <a:t>Podaci o 2. studentu:</a:t>
            </a:r>
          </a:p>
          <a:p>
            <a:r>
              <a:rPr lang="pl-PL" sz="1200" b="1">
                <a:latin typeface="Consolas" pitchFamily="49" charset="0"/>
                <a:cs typeface="Consolas" pitchFamily="49" charset="0"/>
              </a:rPr>
              <a:t>  Prezime: </a:t>
            </a:r>
            <a:r>
              <a:rPr lang="pl-PL" sz="12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Jankovic</a:t>
            </a:r>
          </a:p>
          <a:p>
            <a:r>
              <a:rPr lang="pl-PL" sz="1200" b="1">
                <a:latin typeface="Consolas" pitchFamily="49" charset="0"/>
                <a:cs typeface="Consolas" pitchFamily="49" charset="0"/>
              </a:rPr>
              <a:t>  Ime: </a:t>
            </a:r>
            <a:r>
              <a:rPr lang="pl-PL" sz="12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Janko</a:t>
            </a:r>
          </a:p>
          <a:p>
            <a:r>
              <a:rPr lang="pl-PL" sz="1200" b="1">
                <a:latin typeface="Consolas" pitchFamily="49" charset="0"/>
                <a:cs typeface="Consolas" pitchFamily="49" charset="0"/>
              </a:rPr>
              <a:t>  Prosjek: </a:t>
            </a:r>
            <a:r>
              <a:rPr lang="pl-PL" sz="12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9.88</a:t>
            </a:r>
          </a:p>
          <a:p>
            <a:r>
              <a:rPr lang="pl-PL" sz="1200" b="1">
                <a:latin typeface="Consolas" pitchFamily="49" charset="0"/>
                <a:cs typeface="Consolas" pitchFamily="49" charset="0"/>
              </a:rPr>
              <a:t>=== =============== =============== =======</a:t>
            </a:r>
          </a:p>
          <a:p>
            <a:r>
              <a:rPr lang="pl-PL" sz="1200" b="1">
                <a:latin typeface="Consolas" pitchFamily="49" charset="0"/>
                <a:cs typeface="Consolas" pitchFamily="49" charset="0"/>
              </a:rPr>
              <a:t>RB. PREZIME         IME             PROSJEK</a:t>
            </a:r>
          </a:p>
          <a:p>
            <a:r>
              <a:rPr lang="pl-PL" sz="1200" b="1">
                <a:latin typeface="Consolas" pitchFamily="49" charset="0"/>
                <a:cs typeface="Consolas" pitchFamily="49" charset="0"/>
              </a:rPr>
              <a:t>=== =============== =============== =======</a:t>
            </a:r>
          </a:p>
          <a:p>
            <a:r>
              <a:rPr lang="pl-PL" sz="1200" b="1">
                <a:latin typeface="Consolas" pitchFamily="49" charset="0"/>
                <a:cs typeface="Consolas" pitchFamily="49" charset="0"/>
              </a:rPr>
              <a:t> 1. Jankovic        Janko              9.88</a:t>
            </a:r>
          </a:p>
          <a:p>
            <a:r>
              <a:rPr lang="pl-PL" sz="1200" b="1">
                <a:latin typeface="Consolas" pitchFamily="49" charset="0"/>
                <a:cs typeface="Consolas" pitchFamily="49" charset="0"/>
              </a:rPr>
              <a:t> 2. Petrovic        Petar              9.21</a:t>
            </a:r>
          </a:p>
          <a:p>
            <a:r>
              <a:rPr lang="pl-PL" sz="1200" b="1">
                <a:latin typeface="Consolas" pitchFamily="49" charset="0"/>
                <a:cs typeface="Consolas" pitchFamily="49" charset="0"/>
              </a:rPr>
              <a:t>=== =============== =============== =======</a:t>
            </a:r>
            <a:endParaRPr lang="sr-Latn-BA" sz="1200" b="1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ZADACI ZA </a:t>
            </a:r>
            <a:r>
              <a:rPr lang="sr-Latn-RS"/>
              <a:t>VJEŽBU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Funkcije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BA"/>
              <a:t>A0</a:t>
            </a:r>
            <a:r>
              <a:rPr lang="en-US"/>
              <a:t>9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88719"/>
            <a:ext cx="8778240" cy="5120655"/>
          </a:xfrm>
        </p:spPr>
        <p:txBody>
          <a:bodyPr>
            <a:noAutofit/>
          </a:bodyPr>
          <a:lstStyle/>
          <a:p>
            <a:pPr marL="457200" indent="-457200">
              <a:spcBef>
                <a:spcPts val="600"/>
              </a:spcBef>
              <a:buNone/>
            </a:pP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1.	Napisati program koji ispisuje prvih </a:t>
            </a:r>
            <a:r>
              <a:rPr lang="sr-Latn-BA" sz="1800" b="1" i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 savršenih brojeva. Provjera da li je broj savršen treba da se vrši u funkciji </a:t>
            </a:r>
            <a:r>
              <a:rPr lang="sr-Latn-BA" sz="1800" b="1" i="1">
                <a:solidFill>
                  <a:schemeClr val="tx2">
                    <a:lumMod val="75000"/>
                  </a:schemeClr>
                </a:solidFill>
              </a:rPr>
              <a:t>savrsen</a:t>
            </a:r>
            <a:r>
              <a:rPr lang="pl-PL" sz="1800" b="1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sr-Latn-BA" sz="1800" b="1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AutoNum type="arabicPeriod" startAt="2"/>
            </a:pP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Napisati program koji učitava niz </a:t>
            </a:r>
            <a:r>
              <a:rPr lang="sr-Latn-RS" sz="1800" b="1" i="1">
                <a:solidFill>
                  <a:schemeClr val="tx2">
                    <a:lumMod val="75000"/>
                  </a:schemeClr>
                </a:solidFill>
              </a:rPr>
              <a:t>a 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od </a:t>
            </a:r>
            <a:r>
              <a:rPr lang="sr-Latn-RS" sz="1800" b="1" i="1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prirodnih brojeva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, a zatim formira niz </a:t>
            </a:r>
            <a:r>
              <a:rPr lang="sr-Latn-BA" sz="1800" b="1" i="1">
                <a:solidFill>
                  <a:schemeClr val="tx2">
                    <a:lumMod val="75000"/>
                  </a:schemeClr>
                </a:solidFill>
              </a:rPr>
              <a:t>b 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tako da je element </a:t>
            </a:r>
            <a:r>
              <a:rPr lang="sr-Latn-BA" sz="1800" b="1" i="1">
                <a:solidFill>
                  <a:schemeClr val="tx2">
                    <a:lumMod val="75000"/>
                  </a:schemeClr>
                </a:solidFill>
              </a:rPr>
              <a:t>b</a:t>
            </a:r>
            <a:r>
              <a:rPr lang="sr-Latn-BA" sz="1800" b="1" i="1" baseline="-2500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sr-Latn-BA" sz="1800" b="1" i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jednak sumi cifara elementa </a:t>
            </a:r>
            <a:r>
              <a:rPr lang="sr-Latn-BA" sz="1800" b="1" i="1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sr-Latn-BA" sz="1800" b="1" i="1" baseline="-2500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457200" indent="0">
              <a:spcBef>
                <a:spcPts val="100"/>
              </a:spcBef>
              <a:buNone/>
            </a:pP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Za formiranje traženog niza treba definisati i koristiti funkciju čiji je prototip:</a:t>
            </a:r>
          </a:p>
          <a:p>
            <a:pPr marL="692150" indent="0">
              <a:spcBef>
                <a:spcPts val="0"/>
              </a:spcBef>
              <a:buNone/>
            </a:pPr>
            <a:r>
              <a:rPr lang="sr-Latn-BA" sz="16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 formiraj(int </a:t>
            </a:r>
            <a:r>
              <a:rPr lang="en-US" sz="16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[], int [], int);</a:t>
            </a:r>
            <a:endParaRPr lang="sr-Latn-BA" sz="1600" b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57200" indent="0">
              <a:spcBef>
                <a:spcPts val="100"/>
              </a:spcBef>
              <a:buNone/>
            </a:pP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Za sumiranje cifara broj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a treba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 definisati i koristiti funkciju čiji je prototip:</a:t>
            </a:r>
          </a:p>
          <a:p>
            <a:pPr marL="692150" indent="0">
              <a:spcBef>
                <a:spcPts val="0"/>
              </a:spcBef>
              <a:buNone/>
            </a:pPr>
            <a:r>
              <a:rPr lang="en-US" sz="16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 suma_cifara(int);</a:t>
            </a:r>
          </a:p>
          <a:p>
            <a:pPr marL="457200" indent="0">
              <a:spcBef>
                <a:spcPts val="100"/>
              </a:spcBef>
              <a:buNone/>
            </a:pP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Za 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ispis niza treba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 definisati i koristiti funkciju čiji je prototip:</a:t>
            </a:r>
          </a:p>
          <a:p>
            <a:pPr marL="692150" indent="0">
              <a:spcBef>
                <a:spcPts val="0"/>
              </a:spcBef>
              <a:buNone/>
            </a:pPr>
            <a:r>
              <a:rPr lang="en-US" sz="16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 ispis(int [], int);</a:t>
            </a:r>
            <a:endParaRPr lang="sr-Latn-BA" sz="1600" b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57200" indent="-457200">
              <a:spcBef>
                <a:spcPts val="600"/>
              </a:spcBef>
              <a:buAutoNum type="arabicPeriod" startAt="3"/>
            </a:pPr>
            <a:r>
              <a:rPr lang="en-US" sz="1800" b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Napisati program koji u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čitava dvije matrice, a zatim računa i ispisuje njihov proizvod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. </a:t>
            </a:r>
          </a:p>
          <a:p>
            <a:pPr marL="457200" indent="0">
              <a:spcBef>
                <a:spcPts val="100"/>
              </a:spcBef>
              <a:buNone/>
            </a:pPr>
            <a:r>
              <a:rPr lang="sr-Latn-BA" sz="1800" b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Za 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u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čitavanje elemenata 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matrice treba definisati i koristiti funkciju čiji je prototip:</a:t>
            </a:r>
          </a:p>
          <a:p>
            <a:pPr marL="692150" indent="0">
              <a:spcBef>
                <a:spcPts val="0"/>
              </a:spcBef>
              <a:buNone/>
            </a:pPr>
            <a:r>
              <a:rPr lang="sr-Latn-BA" sz="16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 ucitaj(int </a:t>
            </a:r>
            <a:r>
              <a:rPr lang="en-US" sz="16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[][10], int, int);</a:t>
            </a:r>
            <a:endParaRPr lang="sr-Latn-BA" sz="1600" b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57200" indent="0">
              <a:spcBef>
                <a:spcPts val="100"/>
              </a:spcBef>
              <a:buNone/>
            </a:pPr>
            <a:r>
              <a:rPr lang="sr-Latn-BA" sz="1800" b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Za ispisivanje matrice treba definisati i koristiti funkciju čiji je prototip:</a:t>
            </a:r>
          </a:p>
          <a:p>
            <a:pPr marL="692150" indent="0">
              <a:spcBef>
                <a:spcPts val="0"/>
              </a:spcBef>
              <a:buNone/>
            </a:pPr>
            <a:r>
              <a:rPr lang="sr-Latn-BA" sz="16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 ispisi(int [][10], int, int);</a:t>
            </a:r>
          </a:p>
          <a:p>
            <a:pPr marL="457200" indent="0">
              <a:spcBef>
                <a:spcPts val="100"/>
              </a:spcBef>
              <a:buNone/>
            </a:pPr>
            <a:r>
              <a:rPr lang="sr-Latn-BA" sz="1800" b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Za računanje proizvoda dvije matrice treba definisati i koristiti funkciju čiji je prototip:</a:t>
            </a:r>
          </a:p>
          <a:p>
            <a:pPr marL="692150" indent="0">
              <a:spcBef>
                <a:spcPts val="0"/>
              </a:spcBef>
              <a:buNone/>
            </a:pPr>
            <a:r>
              <a:rPr lang="sr-Latn-BA" sz="16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 pomnozi(int [][10], int [][10], int [][10], int, int, int, int);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ZADACI ZA </a:t>
            </a:r>
            <a:r>
              <a:rPr lang="sr-Latn-RS"/>
              <a:t>VJEŽBU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Funkcije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BA"/>
              <a:t>A0</a:t>
            </a:r>
            <a:r>
              <a:rPr lang="en-US"/>
              <a:t>9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88720"/>
            <a:ext cx="8778240" cy="3430836"/>
          </a:xfrm>
        </p:spPr>
        <p:txBody>
          <a:bodyPr>
            <a:noAutofit/>
          </a:bodyPr>
          <a:lstStyle/>
          <a:p>
            <a:pPr marL="457200" indent="-457200">
              <a:spcBef>
                <a:spcPts val="600"/>
              </a:spcBef>
              <a:buAutoNum type="arabicPeriod" startAt="4"/>
            </a:pPr>
            <a:r>
              <a:rPr lang="sr-Latn-RS" sz="1800" b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Definisati tip </a:t>
            </a:r>
            <a:r>
              <a:rPr lang="sr-Latn-RS" sz="1800" b="1" i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POLINOM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koji služi za manipulaciju polinomima stepena </a:t>
            </a:r>
            <a:r>
              <a:rPr lang="sr-Latn-RS" sz="1800" b="1" i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n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(</a:t>
            </a:r>
            <a:r>
              <a:rPr lang="sr-Latn-RS" sz="1800" b="1" i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n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&lt;100). Napisati program koji učitava dva polinoma, a zatim izračunava i ispisuje njihov zbir i proizvod.</a:t>
            </a:r>
          </a:p>
          <a:p>
            <a:pPr marL="457200" indent="0">
              <a:spcBef>
                <a:spcPts val="100"/>
              </a:spcBef>
              <a:buNone/>
            </a:pPr>
            <a:r>
              <a:rPr lang="sr-Latn-RS" sz="1800" b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Za učitavanje polinoma treba definisati i koristiti funkciju čiji je prototip:</a:t>
            </a:r>
          </a:p>
          <a:p>
            <a:pPr marL="692150" indent="0">
              <a:spcBef>
                <a:spcPts val="0"/>
              </a:spcBef>
              <a:buNone/>
            </a:pPr>
            <a:r>
              <a:rPr lang="en-US" sz="16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POLINOM citaj();</a:t>
            </a:r>
          </a:p>
          <a:p>
            <a:pPr marL="457200" indent="0">
              <a:spcBef>
                <a:spcPts val="100"/>
              </a:spcBef>
              <a:buNone/>
            </a:pPr>
            <a:r>
              <a:rPr lang="sr-Latn-RS" sz="1800" b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Za računanje zbira dva polinoma treba definisati i koristiti funkciju čiji je prototip:</a:t>
            </a:r>
          </a:p>
          <a:p>
            <a:pPr marL="692150" indent="0">
              <a:spcBef>
                <a:spcPts val="0"/>
              </a:spcBef>
              <a:buNone/>
            </a:pPr>
            <a:r>
              <a:rPr lang="sr-Latn-RS" sz="16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POLINOM saberi(POLINOM, POLINOM);</a:t>
            </a:r>
          </a:p>
          <a:p>
            <a:pPr marL="457200" indent="0">
              <a:spcBef>
                <a:spcPts val="100"/>
              </a:spcBef>
              <a:buNone/>
            </a:pPr>
            <a:r>
              <a:rPr lang="sr-Latn-RS" sz="1800" b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Za računanje proizvoda dva polinoma treba definisati i koristiti funkciju čiji je prototip:</a:t>
            </a:r>
          </a:p>
          <a:p>
            <a:pPr marL="692150" indent="0">
              <a:spcBef>
                <a:spcPts val="0"/>
              </a:spcBef>
              <a:buNone/>
            </a:pPr>
            <a:r>
              <a:rPr lang="sr-Latn-RS" sz="16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POLINOM pomnozi(POLINOM, POLINOM);</a:t>
            </a:r>
          </a:p>
          <a:p>
            <a:pPr marL="457200" indent="0">
              <a:spcBef>
                <a:spcPts val="100"/>
              </a:spcBef>
              <a:buNone/>
            </a:pPr>
            <a:r>
              <a:rPr lang="sr-Latn-RS" sz="1800" b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Za ispis polinoma treba definisati i koristiti funkciju čiji je prototip:</a:t>
            </a:r>
          </a:p>
          <a:p>
            <a:pPr marL="692150" indent="0">
              <a:spcBef>
                <a:spcPts val="0"/>
              </a:spcBef>
              <a:buNone/>
            </a:pPr>
            <a:r>
              <a:rPr lang="sr-Latn-RS" sz="16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 ispisi(POLINOM);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FUNKCIJE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Funkcije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A09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Napisati program koji ispisuje kvadrate prvih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 prirodnih brojeva. Kvadrat broja treba da se računa u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funkcij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RS" b="1" i="1">
                <a:solidFill>
                  <a:schemeClr val="tx2">
                    <a:lumMod val="75000"/>
                  </a:schemeClr>
                </a:solidFill>
              </a:rPr>
              <a:t>kvadrat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5760" y="1737360"/>
            <a:ext cx="4224551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kvadrat(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x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x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x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n;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"n="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scanf(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&amp;n);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(n &lt; 1);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1; i &lt;= n; i++)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"%5d %5d\n"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i, kvadrat(i));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46320" y="1737360"/>
            <a:ext cx="409882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kvadrat(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n;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"n="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scanf(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&amp;n);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(n &lt; 1);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1; i &lt;= n; i++)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"%5d %5d\n"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i, kvadrat(i));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kvadrat(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x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x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x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/>
          </a:p>
        </p:txBody>
      </p:sp>
      <p:sp>
        <p:nvSpPr>
          <p:cNvPr id="11" name="Rectangle 10"/>
          <p:cNvSpPr/>
          <p:nvPr/>
        </p:nvSpPr>
        <p:spPr>
          <a:xfrm>
            <a:off x="2896820" y="2084825"/>
            <a:ext cx="1675180" cy="1905205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n=</a:t>
            </a:r>
            <a:r>
              <a:rPr lang="sr-Latn-BA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sr-Latn-BA" sz="1600" b="1">
                <a:latin typeface="Consolas" pitchFamily="49" charset="0"/>
                <a:cs typeface="Consolas" pitchFamily="49" charset="0"/>
              </a:rPr>
              <a:t> </a:t>
            </a:r>
            <a:endParaRPr lang="sr-Latn-BA" sz="1600" b="1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    1     1</a:t>
            </a:r>
          </a:p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    2     4</a:t>
            </a:r>
          </a:p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    3     9</a:t>
            </a:r>
          </a:p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    4    16</a:t>
            </a:r>
          </a:p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    5    25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 uiExpand="1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FUNKCIJE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Funkcije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/>
              <a:t>A09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Napisati program koji učitava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 i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, a zatim ispisuje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-ti stepen broja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-ti stepen broja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a 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treba da se računa u funkciji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stepen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sr-Latn-BA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60" y="1737360"/>
            <a:ext cx="7931525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stepen(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a, st;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"a="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scanf(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"%lf"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&amp;a);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"n="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&amp;n);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(n &lt; 1);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 = stepen(a, n);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"Rezultat: %.4lf"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st);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stepen(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st = 1;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1; i &lt;=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i++)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 *=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st;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55444" y="4389125"/>
            <a:ext cx="2511411" cy="1175510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a=</a:t>
            </a:r>
            <a:r>
              <a:rPr lang="sr-Latn-BA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1.5</a:t>
            </a:r>
          </a:p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n=</a:t>
            </a:r>
            <a:r>
              <a:rPr lang="sr-Latn-BA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Rezultat: 3.3750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uiExpand="1" build="allAtOnc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FUNKCIJE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Funkcije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/>
              <a:t>A09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Napisati program koji ispisuje prvih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 prostih brojeva. Provjera da li je broj prost treba da se vrši u funkciji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prost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sr-Latn-BA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60" y="1737360"/>
            <a:ext cx="409102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&lt;math.h&gt;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prost(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2, br = 0, n;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endParaRPr lang="sr-Latn-RS" sz="1400" b="1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"n="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&amp;n);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(n &lt; 1);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"To su brojevi:"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(br &lt; n)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(prost(i))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%d"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br++;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i++;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4995357" y="1743611"/>
            <a:ext cx="402336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prost(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 = 1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 =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2) ||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% 2);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 &amp;&amp; (d += 2) &lt;= sqrt(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 = n % d;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34330" y="4389120"/>
            <a:ext cx="4754880" cy="1175510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n=</a:t>
            </a:r>
            <a:r>
              <a:rPr lang="sr-Latn-BA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</a:p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To su brojevi: 2 3 5 7 11 13 17 19 23 29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FUNKCIJE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Funkcije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/>
              <a:t>A09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2880" y="1097280"/>
            <a:ext cx="8778240" cy="2241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Napisati program koji učitava niz od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 realnih brojeva, a zatim ispisuje niz u rastućem redoslijedu.</a:t>
            </a:r>
          </a:p>
          <a:p>
            <a:pPr>
              <a:spcBef>
                <a:spcPts val="100"/>
              </a:spcBef>
            </a:pP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Za učitavanje dimenzije i elemenata niza treba definisati i koristiti funkciju čiji je prototip:</a:t>
            </a:r>
          </a:p>
          <a:p>
            <a:pPr marL="234950"/>
            <a:r>
              <a:rPr lang="en-U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int citaj(double []);</a:t>
            </a:r>
            <a:endParaRPr lang="sr-Latn-RS" b="1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Consolas"/>
            </a:endParaRPr>
          </a:p>
          <a:p>
            <a:pPr>
              <a:spcBef>
                <a:spcPts val="100"/>
              </a:spcBef>
            </a:pP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Za sortiranje niza treba definisati i koristiti funkciju čiji je prototip:</a:t>
            </a:r>
          </a:p>
          <a:p>
            <a:pPr marL="234950"/>
            <a:r>
              <a:rPr lang="en-U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void sortiraj(double</a:t>
            </a:r>
            <a:r>
              <a:rPr lang="sr-Latn-R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[], int);</a:t>
            </a:r>
            <a:endParaRPr lang="sr-Latn-BA" b="1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00"/>
              </a:spcBef>
            </a:pP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Za ispis niza treba definisati i koristiti funkciju čiji je prototip:</a:t>
            </a:r>
          </a:p>
          <a:p>
            <a:pPr marL="234950"/>
            <a:r>
              <a:rPr lang="en-U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void pisi(double</a:t>
            </a:r>
            <a:r>
              <a:rPr lang="sr-Latn-R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[], int);</a:t>
            </a:r>
            <a:endParaRPr lang="sr-Latn-BA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5760" y="3383280"/>
            <a:ext cx="402336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#define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100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citaj(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[]);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sortiraj(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pisi(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niz[</a:t>
            </a:r>
            <a:r>
              <a:rPr lang="en-US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 = citaj(niz);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sortiraj(niz, n);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"Sortirano:"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pisi(niz, n);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FUNKCIJE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Funkcije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/>
              <a:t>A09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5759" y="1097280"/>
            <a:ext cx="724023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citaj(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n;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"n="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scanf(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&amp;n); }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(n &lt; 1 || n &gt; </a:t>
            </a:r>
            <a:r>
              <a:rPr lang="en-US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n; i++)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"%d. broj: 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 + 1); scanf(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"%lf"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[i]); }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sortiraj(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j;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- 1; i++)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(j = i + 1; j &lt;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j++)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 &gt;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[j])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pom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[i];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[j];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 = pom;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pisi(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i++)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%.2lf"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/>
          </a:p>
        </p:txBody>
      </p:sp>
      <p:sp>
        <p:nvSpPr>
          <p:cNvPr id="8" name="Rectangle 7"/>
          <p:cNvSpPr/>
          <p:nvPr/>
        </p:nvSpPr>
        <p:spPr>
          <a:xfrm>
            <a:off x="5367555" y="4555224"/>
            <a:ext cx="3697830" cy="1805035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n=</a:t>
            </a:r>
            <a:r>
              <a:rPr lang="sr-Latn-BA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1. broj: </a:t>
            </a:r>
            <a:r>
              <a:rPr lang="sr-Latn-BA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2.2</a:t>
            </a:r>
            <a:endParaRPr lang="sr-Latn-BA" sz="1600" b="1">
              <a:latin typeface="Consolas" pitchFamily="49" charset="0"/>
              <a:cs typeface="Consolas" pitchFamily="49" charset="0"/>
            </a:endParaRPr>
          </a:p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2. broj: </a:t>
            </a:r>
            <a:r>
              <a:rPr lang="sr-Latn-BA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1.1</a:t>
            </a:r>
            <a:endParaRPr lang="sr-Latn-BA" sz="1600" b="1">
              <a:latin typeface="Consolas" pitchFamily="49" charset="0"/>
              <a:cs typeface="Consolas" pitchFamily="49" charset="0"/>
            </a:endParaRPr>
          </a:p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3. broj: </a:t>
            </a:r>
            <a:r>
              <a:rPr lang="sr-Latn-BA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3.3</a:t>
            </a:r>
            <a:endParaRPr lang="sr-Latn-BA" sz="1600" b="1">
              <a:latin typeface="Consolas" pitchFamily="49" charset="0"/>
              <a:cs typeface="Consolas" pitchFamily="49" charset="0"/>
            </a:endParaRPr>
          </a:p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4. broj: </a:t>
            </a:r>
            <a:r>
              <a:rPr lang="sr-Latn-BA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4.4</a:t>
            </a:r>
            <a:endParaRPr lang="sr-Latn-BA" sz="1600" b="1">
              <a:latin typeface="Consolas" pitchFamily="49" charset="0"/>
              <a:cs typeface="Consolas" pitchFamily="49" charset="0"/>
            </a:endParaRPr>
          </a:p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Sortirano: 1.10 2.20 3.30 4.40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FUNKCIJE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Funkcije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A09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Napisati program koji učitava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kvadratnu matricu dimenzije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, a zatim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je transponuje i ispisuje u transponovanom obliku.</a:t>
            </a:r>
            <a:endParaRPr lang="sr-Latn-BA" b="1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00"/>
              </a:spcBef>
            </a:pP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Za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transponovanje matrice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 treba definisati i koristiti funkciju čiji je prototip:</a:t>
            </a:r>
          </a:p>
          <a:p>
            <a:pPr marL="234950"/>
            <a:r>
              <a:rPr lang="en-U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void transp(int</a:t>
            </a:r>
            <a:r>
              <a:rPr lang="sr-Latn-R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[][10], int);</a:t>
            </a:r>
            <a:endParaRPr lang="sr-Latn-BA" b="1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00"/>
              </a:spcBef>
            </a:pP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Za ispis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matrice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 treba definisati i koristiti funkciju čiji je prototip:</a:t>
            </a:r>
          </a:p>
          <a:p>
            <a:pPr marL="234950"/>
            <a:r>
              <a:rPr lang="en-U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void pisi(int</a:t>
            </a:r>
            <a:r>
              <a:rPr lang="sr-Latn-R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[][10], int);</a:t>
            </a:r>
            <a:endParaRPr lang="sr-Latn-BA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60" y="2834640"/>
            <a:ext cx="676656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#define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10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transp(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[][</a:t>
            </a:r>
            <a:r>
              <a:rPr lang="en-US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pisi(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[][</a:t>
            </a:r>
            <a:r>
              <a:rPr lang="en-US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j, n, mat[</a:t>
            </a:r>
            <a:r>
              <a:rPr lang="en-US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][</a:t>
            </a:r>
            <a:r>
              <a:rPr lang="en-US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do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"n="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scanf(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&amp;n); 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r>
              <a:rPr lang="pt-BR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(n &lt; 1 || n &gt; </a:t>
            </a:r>
            <a:r>
              <a:rPr lang="pt-BR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nn-NO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for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n; i++)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for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(j = 0; j &lt; n; j++)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"mat[%d][%d]="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i, j); scanf(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&amp;mat[i][j]); }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"Prije:\n"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pisi(mat, n);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transp(mat, n);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"Poslije:\n"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pisi(mat, n);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FUNKCIJE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Funkcije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/>
              <a:t>A09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5760" y="1097280"/>
            <a:ext cx="424464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transp(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mat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[][</a:t>
            </a:r>
            <a:r>
              <a:rPr lang="en-US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j, pom;</a:t>
            </a:r>
          </a:p>
          <a:p>
            <a:r>
              <a:rPr lang="nn-NO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for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</a:t>
            </a:r>
            <a:r>
              <a:rPr lang="nn-NO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- 1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i++)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for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(j = i + 1; j &lt;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j++)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pom = </a:t>
            </a:r>
            <a:r>
              <a:rPr lang="pl-PL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mat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[i][j];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pl-PL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mat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[i][j] = </a:t>
            </a:r>
            <a:r>
              <a:rPr lang="pl-PL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mat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[j][i];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pl-PL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mat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[j][i] = pom;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pisi(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mat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[][</a:t>
            </a:r>
            <a:r>
              <a:rPr lang="en-US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j;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for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i++,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for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(j = 0; j &lt;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j++)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sr-Latn-R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%4d"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mat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[i][j]);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/>
          </a:p>
        </p:txBody>
      </p:sp>
      <p:sp>
        <p:nvSpPr>
          <p:cNvPr id="8" name="Rectangle 7"/>
          <p:cNvSpPr/>
          <p:nvPr/>
        </p:nvSpPr>
        <p:spPr>
          <a:xfrm>
            <a:off x="6261820" y="3124222"/>
            <a:ext cx="2803565" cy="3236621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n=</a:t>
            </a:r>
            <a:r>
              <a:rPr lang="sr-Latn-BA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mat[0][0]=</a:t>
            </a:r>
            <a:r>
              <a:rPr lang="sr-Latn-BA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mat[0][1]=</a:t>
            </a:r>
            <a:r>
              <a:rPr lang="sr-Latn-BA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mat[1][0]=</a:t>
            </a:r>
            <a:r>
              <a:rPr lang="sr-Latn-BA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mat[1][1]=</a:t>
            </a:r>
            <a:r>
              <a:rPr lang="sr-Latn-BA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Prije:</a:t>
            </a:r>
          </a:p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    1    2</a:t>
            </a:r>
          </a:p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    3    4</a:t>
            </a:r>
          </a:p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Poslije:</a:t>
            </a:r>
          </a:p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    1    3</a:t>
            </a:r>
          </a:p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    2    4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FUNKCIJE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Funkcije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A09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Definisati strukturu </a:t>
            </a:r>
            <a:r>
              <a:rPr lang="en-US" b="1" i="1">
                <a:solidFill>
                  <a:schemeClr val="tx2">
                    <a:lumMod val="75000"/>
                  </a:schemeClr>
                </a:solidFill>
              </a:rPr>
              <a:t>kompleks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za manipulaciju kompleksnim brojevima. Napisati program koji u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čitava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dva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 kompleksn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 broja, a zatim ispisuje njihov zbir.</a:t>
            </a:r>
            <a:endParaRPr lang="sr-Latn-BA" b="1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00"/>
              </a:spcBef>
            </a:pP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Za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učitavanje kompleksnog broja treba definisati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 i koristiti funkciju čiji je prototip:</a:t>
            </a:r>
          </a:p>
          <a:p>
            <a:pPr marL="234950"/>
            <a:r>
              <a:rPr lang="sr-Latn-R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struct kompleks</a:t>
            </a:r>
            <a:r>
              <a:rPr lang="en-U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R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citaj</a:t>
            </a:r>
            <a:r>
              <a:rPr lang="en-U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sr-Latn-BA" b="1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00"/>
              </a:spcBef>
            </a:pP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Za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sabiranje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kompleksnih brojeva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 treba definisati i koristiti funkciju čiji je prototip:</a:t>
            </a:r>
          </a:p>
          <a:p>
            <a:pPr marL="234950"/>
            <a:r>
              <a:rPr lang="sr-Latn-R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struct kompleks</a:t>
            </a:r>
            <a:r>
              <a:rPr lang="en-U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 saberi(</a:t>
            </a:r>
            <a:r>
              <a:rPr lang="sr-Latn-R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struct kompleks, struct kompleks</a:t>
            </a:r>
            <a:r>
              <a:rPr lang="en-U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sr-Latn-BA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60" y="2834640"/>
            <a:ext cx="459029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kompleks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re, im; };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kompleks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citaj();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kompleks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saberi(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kompleks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kompleks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struct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kompleks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a, b, c;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"1. broj: 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a = citaj();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"2. broj: 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b = citaj();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c = saberi(a, b);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"Zbir: (%.2lf,%.2lf)"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c.re, c.im);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/>
          </a:p>
        </p:txBody>
      </p:sp>
      <p:sp>
        <p:nvSpPr>
          <p:cNvPr id="10" name="Rectangle 9"/>
          <p:cNvSpPr/>
          <p:nvPr/>
        </p:nvSpPr>
        <p:spPr>
          <a:xfrm>
            <a:off x="4838483" y="2834640"/>
            <a:ext cx="425196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kompleks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citaj()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struct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kompleks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k;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scanf(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"%lf %lf"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&amp;k.re, &amp;k.im);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k;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kompleks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saberi(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kompleks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k1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kompleks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k2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struct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kompleks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k;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k.re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k1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 +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k2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k.im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k1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.im +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k2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.im;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k;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/>
          </a:p>
        </p:txBody>
      </p:sp>
      <p:sp>
        <p:nvSpPr>
          <p:cNvPr id="11" name="Rectangle 10"/>
          <p:cNvSpPr/>
          <p:nvPr/>
        </p:nvSpPr>
        <p:spPr>
          <a:xfrm>
            <a:off x="6799490" y="5452186"/>
            <a:ext cx="2265895" cy="914400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pl-PL" sz="1600" b="1">
                <a:latin typeface="Consolas" pitchFamily="49" charset="0"/>
                <a:cs typeface="Consolas" pitchFamily="49" charset="0"/>
              </a:rPr>
              <a:t>1. broj: </a:t>
            </a:r>
            <a:r>
              <a:rPr lang="pl-PL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1 2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2. broj: </a:t>
            </a:r>
            <a:r>
              <a:rPr lang="pl-PL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3 4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Zbir: (4.00,6.00)</a:t>
            </a:r>
            <a:endParaRPr lang="sr-Latn-BA" sz="1600" b="1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 build="allAtOnce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5343</TotalTime>
  <Words>3294</Words>
  <Application>Microsoft Office PowerPoint</Application>
  <PresentationFormat>On-screen Show (4:3)</PresentationFormat>
  <Paragraphs>491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Courier New</vt:lpstr>
      <vt:lpstr>Wingdings</vt:lpstr>
      <vt:lpstr>Office Theme</vt:lpstr>
      <vt:lpstr>PROGRAMIRANJE I</vt:lpstr>
      <vt:lpstr>FUNKCIJE</vt:lpstr>
      <vt:lpstr>FUNKCIJE</vt:lpstr>
      <vt:lpstr>FUNKCIJE</vt:lpstr>
      <vt:lpstr>FUNKCIJE</vt:lpstr>
      <vt:lpstr>FUNKCIJE</vt:lpstr>
      <vt:lpstr>FUNKCIJE</vt:lpstr>
      <vt:lpstr>FUNKCIJE</vt:lpstr>
      <vt:lpstr>FUNKCIJE</vt:lpstr>
      <vt:lpstr>FUNKCIJE</vt:lpstr>
      <vt:lpstr>FUNKCIJE</vt:lpstr>
      <vt:lpstr>FUNKCIJE</vt:lpstr>
      <vt:lpstr>FUNKCIJE</vt:lpstr>
      <vt:lpstr>FUNKCIJE</vt:lpstr>
      <vt:lpstr>FUNKCIJE</vt:lpstr>
      <vt:lpstr>FUNKCIJE</vt:lpstr>
      <vt:lpstr>ZADACI ZA VJEŽBU</vt:lpstr>
      <vt:lpstr>ZADACI ZA VJEŽBU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PROGRAMIRANJE I (1101)</dc:title>
  <dc:creator>Goran</dc:creator>
  <cp:lastModifiedBy>Goran Banjac</cp:lastModifiedBy>
  <cp:revision>843</cp:revision>
  <dcterms:created xsi:type="dcterms:W3CDTF">2006-08-16T00:00:00Z</dcterms:created>
  <dcterms:modified xsi:type="dcterms:W3CDTF">2021-10-10T16:37:39Z</dcterms:modified>
</cp:coreProperties>
</file>