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86" r:id="rId3"/>
    <p:sldId id="287" r:id="rId4"/>
    <p:sldId id="288" r:id="rId5"/>
    <p:sldId id="289" r:id="rId6"/>
    <p:sldId id="297" r:id="rId7"/>
    <p:sldId id="300" r:id="rId8"/>
    <p:sldId id="301" r:id="rId9"/>
    <p:sldId id="290" r:id="rId10"/>
    <p:sldId id="292" r:id="rId11"/>
    <p:sldId id="298" r:id="rId12"/>
    <p:sldId id="299" r:id="rId13"/>
    <p:sldId id="293" r:id="rId14"/>
    <p:sldId id="294" r:id="rId15"/>
    <p:sldId id="295" r:id="rId16"/>
    <p:sldId id="302" r:id="rId17"/>
    <p:sldId id="303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pos="3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283" autoAdjust="0"/>
  </p:normalViewPr>
  <p:slideViewPr>
    <p:cSldViewPr snapToObjects="1">
      <p:cViewPr varScale="1">
        <p:scale>
          <a:sx n="86" d="100"/>
          <a:sy n="86" d="100"/>
        </p:scale>
        <p:origin x="1382" y="48"/>
      </p:cViewPr>
      <p:guideLst>
        <p:guide orient="horz" pos="2741"/>
        <p:guide pos="3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50267"/>
            <a:ext cx="7772400" cy="1676400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A0</a:t>
            </a:r>
            <a:r>
              <a:rPr lang="en-US"/>
              <a:t>4</a:t>
            </a:r>
            <a:r>
              <a:rPr lang="sr-Latn-RS"/>
              <a:t> </a:t>
            </a:r>
            <a:r>
              <a:rPr lang="sr-Latn-RS" dirty="0"/>
              <a:t>– </a:t>
            </a:r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RS"/>
              <a:t>1.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85800" y="4250266"/>
            <a:ext cx="7772400" cy="192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dr </a:t>
            </a:r>
            <a:r>
              <a:rPr lang="en-US" b="1"/>
              <a:t>Dra</a:t>
            </a:r>
            <a:r>
              <a:rPr lang="sr-Latn-RS" b="1"/>
              <a:t>ž</a:t>
            </a:r>
            <a:r>
              <a:rPr lang="en-US" b="1"/>
              <a:t>en Br</a:t>
            </a:r>
            <a:r>
              <a:rPr lang="sr-Latn-RS" b="1"/>
              <a:t>đanin	</a:t>
            </a:r>
            <a:r>
              <a:rPr lang="sr-Latn-RS"/>
              <a:t>(drazen.brdjanin@etf.unibl.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Goran Banjac	</a:t>
            </a:r>
            <a:r>
              <a:rPr lang="sr-Latn-RS"/>
              <a:t>(goran.banjac@etf.unibl.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Danijela </a:t>
            </a:r>
            <a:r>
              <a:rPr lang="en-US" b="1"/>
              <a:t>Banjac</a:t>
            </a:r>
            <a:r>
              <a:rPr lang="sr-Latn-RS" b="1"/>
              <a:t>	</a:t>
            </a:r>
            <a:r>
              <a:rPr lang="sr-Latn-RS"/>
              <a:t>(danijela.</a:t>
            </a:r>
            <a:r>
              <a:rPr lang="en-US"/>
              <a:t>banjac</a:t>
            </a:r>
            <a:r>
              <a:rPr lang="sr-Latn-RS"/>
              <a:t>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en-US" b="1"/>
              <a:t>Nikola Obradovi</a:t>
            </a:r>
            <a:r>
              <a:rPr lang="sr-Latn-BA" b="1"/>
              <a:t>ć</a:t>
            </a:r>
            <a:r>
              <a:rPr lang="sr-Latn-RS" b="1"/>
              <a:t>	</a:t>
            </a:r>
            <a:r>
              <a:rPr lang="sr-Latn-RS"/>
              <a:t>(nikola.obradovic@etf.unibl.</a:t>
            </a:r>
            <a:r>
              <a:rPr lang="en-US"/>
              <a:t>org</a:t>
            </a:r>
            <a:r>
              <a:rPr lang="sr-Latn-RS"/>
              <a:t>)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 i="1"/>
              <a:t>Igor Ševo</a:t>
            </a:r>
            <a:r>
              <a:rPr lang="en-US" b="1" i="1"/>
              <a:t>, </a:t>
            </a:r>
            <a:r>
              <a:rPr lang="sr-Latn-RS" b="1" i="1"/>
              <a:t>Aleksandar Keleč</a:t>
            </a:r>
            <a:r>
              <a:rPr lang="sr-Latn-RS" b="1"/>
              <a:t>	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2880" y="971080"/>
            <a:ext cx="8778240" cy="4703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>
              <a:buNone/>
            </a:pPr>
            <a:r>
              <a:rPr lang="it-IT" sz="1800" b="1" dirty="0">
                <a:solidFill>
                  <a:schemeClr val="tx2">
                    <a:lumMod val="75000"/>
                  </a:schemeClr>
                </a:solidFill>
              </a:rPr>
              <a:t>Napisati program koji za u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čitanu numeričku ocjenu ispisuje opisnu ocjenu.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</p:txBody>
      </p:sp>
      <p:grpSp>
        <p:nvGrpSpPr>
          <p:cNvPr id="8" name="Group 152"/>
          <p:cNvGrpSpPr>
            <a:grpSpLocks/>
          </p:cNvGrpSpPr>
          <p:nvPr/>
        </p:nvGrpSpPr>
        <p:grpSpPr bwMode="auto">
          <a:xfrm>
            <a:off x="155424" y="1470345"/>
            <a:ext cx="5031055" cy="4913507"/>
            <a:chOff x="1296" y="1345"/>
            <a:chExt cx="3456" cy="2665"/>
          </a:xfrm>
        </p:grpSpPr>
        <p:sp>
          <p:nvSpPr>
            <p:cNvPr id="9" name="Line 67"/>
            <p:cNvSpPr>
              <a:spLocks noChangeShapeType="1"/>
            </p:cNvSpPr>
            <p:nvPr/>
          </p:nvSpPr>
          <p:spPr bwMode="auto">
            <a:xfrm>
              <a:off x="2053" y="3754"/>
              <a:ext cx="0" cy="11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10" name="Freeform 68"/>
            <p:cNvSpPr>
              <a:spLocks/>
            </p:cNvSpPr>
            <p:nvPr/>
          </p:nvSpPr>
          <p:spPr bwMode="auto">
            <a:xfrm rot="16200000" flipH="1">
              <a:off x="1053" y="2744"/>
              <a:ext cx="1552" cy="459"/>
            </a:xfrm>
            <a:custGeom>
              <a:avLst/>
              <a:gdLst>
                <a:gd name="T0" fmla="*/ 0 w 664"/>
                <a:gd name="T1" fmla="*/ 0 h 416"/>
                <a:gd name="T2" fmla="*/ 3609 w 664"/>
                <a:gd name="T3" fmla="*/ 0 h 416"/>
                <a:gd name="T4" fmla="*/ 3614 w 664"/>
                <a:gd name="T5" fmla="*/ 506 h 416"/>
                <a:gd name="T6" fmla="*/ 0 60000 65536"/>
                <a:gd name="T7" fmla="*/ 0 60000 65536"/>
                <a:gd name="T8" fmla="*/ 0 60000 65536"/>
                <a:gd name="T9" fmla="*/ 0 w 664"/>
                <a:gd name="T10" fmla="*/ 0 h 416"/>
                <a:gd name="T11" fmla="*/ 664 w 664"/>
                <a:gd name="T12" fmla="*/ 416 h 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416">
                  <a:moveTo>
                    <a:pt x="0" y="0"/>
                  </a:moveTo>
                  <a:lnTo>
                    <a:pt x="663" y="0"/>
                  </a:lnTo>
                  <a:lnTo>
                    <a:pt x="664" y="416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11" name="Freeform 69"/>
            <p:cNvSpPr>
              <a:spLocks/>
            </p:cNvSpPr>
            <p:nvPr/>
          </p:nvSpPr>
          <p:spPr bwMode="auto">
            <a:xfrm rot="5400000">
              <a:off x="3888" y="3197"/>
              <a:ext cx="111" cy="997"/>
            </a:xfrm>
            <a:custGeom>
              <a:avLst/>
              <a:gdLst>
                <a:gd name="T0" fmla="*/ 0 w 664"/>
                <a:gd name="T1" fmla="*/ 0 h 416"/>
                <a:gd name="T2" fmla="*/ 19 w 664"/>
                <a:gd name="T3" fmla="*/ 0 h 416"/>
                <a:gd name="T4" fmla="*/ 19 w 664"/>
                <a:gd name="T5" fmla="*/ 2389 h 416"/>
                <a:gd name="T6" fmla="*/ 0 60000 65536"/>
                <a:gd name="T7" fmla="*/ 0 60000 65536"/>
                <a:gd name="T8" fmla="*/ 0 60000 65536"/>
                <a:gd name="T9" fmla="*/ 0 w 664"/>
                <a:gd name="T10" fmla="*/ 0 h 416"/>
                <a:gd name="T11" fmla="*/ 664 w 664"/>
                <a:gd name="T12" fmla="*/ 416 h 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416">
                  <a:moveTo>
                    <a:pt x="0" y="0"/>
                  </a:moveTo>
                  <a:lnTo>
                    <a:pt x="663" y="0"/>
                  </a:lnTo>
                  <a:lnTo>
                    <a:pt x="664" y="416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grpSp>
          <p:nvGrpSpPr>
            <p:cNvPr id="12" name="Group 70"/>
            <p:cNvGrpSpPr>
              <a:grpSpLocks/>
            </p:cNvGrpSpPr>
            <p:nvPr/>
          </p:nvGrpSpPr>
          <p:grpSpPr bwMode="auto">
            <a:xfrm>
              <a:off x="1850" y="1345"/>
              <a:ext cx="590" cy="144"/>
              <a:chOff x="1850" y="1345"/>
              <a:chExt cx="590" cy="144"/>
            </a:xfrm>
          </p:grpSpPr>
          <p:sp>
            <p:nvSpPr>
              <p:cNvPr id="92" name="AutoShape 71"/>
              <p:cNvSpPr>
                <a:spLocks noChangeArrowheads="1"/>
              </p:cNvSpPr>
              <p:nvPr/>
            </p:nvSpPr>
            <p:spPr bwMode="auto">
              <a:xfrm>
                <a:off x="1850" y="1345"/>
                <a:ext cx="590" cy="144"/>
              </a:xfrm>
              <a:prstGeom prst="flowChartTerminator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72"/>
              <p:cNvSpPr txBox="1">
                <a:spLocks noChangeArrowheads="1"/>
              </p:cNvSpPr>
              <p:nvPr/>
            </p:nvSpPr>
            <p:spPr bwMode="auto">
              <a:xfrm>
                <a:off x="1896" y="1365"/>
                <a:ext cx="50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POČETAK</a:t>
                </a:r>
              </a:p>
            </p:txBody>
          </p:sp>
        </p:grpSp>
        <p:grpSp>
          <p:nvGrpSpPr>
            <p:cNvPr id="87" name="Group 75"/>
            <p:cNvGrpSpPr>
              <a:grpSpLocks/>
            </p:cNvGrpSpPr>
            <p:nvPr/>
          </p:nvGrpSpPr>
          <p:grpSpPr bwMode="auto">
            <a:xfrm>
              <a:off x="1845" y="1738"/>
              <a:ext cx="595" cy="359"/>
              <a:chOff x="1845" y="1738"/>
              <a:chExt cx="595" cy="359"/>
            </a:xfrm>
          </p:grpSpPr>
          <p:sp>
            <p:nvSpPr>
              <p:cNvPr id="88" name="AutoShape 76"/>
              <p:cNvSpPr>
                <a:spLocks noChangeArrowheads="1"/>
              </p:cNvSpPr>
              <p:nvPr/>
            </p:nvSpPr>
            <p:spPr bwMode="auto">
              <a:xfrm>
                <a:off x="1883" y="1859"/>
                <a:ext cx="518" cy="238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" name="Group 77"/>
              <p:cNvGrpSpPr>
                <a:grpSpLocks/>
              </p:cNvGrpSpPr>
              <p:nvPr/>
            </p:nvGrpSpPr>
            <p:grpSpPr bwMode="auto">
              <a:xfrm>
                <a:off x="1845" y="1738"/>
                <a:ext cx="595" cy="305"/>
                <a:chOff x="1845" y="1738"/>
                <a:chExt cx="595" cy="305"/>
              </a:xfrm>
            </p:grpSpPr>
            <p:sp>
              <p:nvSpPr>
                <p:cNvPr id="9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845" y="1913"/>
                  <a:ext cx="595" cy="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000" b="1" dirty="0" err="1">
                      <a:solidFill>
                        <a:srgbClr val="000000"/>
                      </a:solidFill>
                    </a:rPr>
                    <a:t>ocjena</a:t>
                  </a:r>
                  <a:r>
                    <a:rPr lang="en-US" sz="1000" b="1" dirty="0">
                      <a:solidFill>
                        <a:srgbClr val="000000"/>
                      </a:solidFill>
                    </a:rPr>
                    <a:t>=5</a:t>
                  </a:r>
                </a:p>
              </p:txBody>
            </p:sp>
            <p:sp>
              <p:nvSpPr>
                <p:cNvPr id="91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142" y="1738"/>
                  <a:ext cx="0" cy="121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</p:grpSp>
        </p:grpSp>
        <p:grpSp>
          <p:nvGrpSpPr>
            <p:cNvPr id="14" name="Group 80"/>
            <p:cNvGrpSpPr>
              <a:grpSpLocks/>
            </p:cNvGrpSpPr>
            <p:nvPr/>
          </p:nvGrpSpPr>
          <p:grpSpPr bwMode="auto">
            <a:xfrm>
              <a:off x="1834" y="1495"/>
              <a:ext cx="611" cy="249"/>
              <a:chOff x="1834" y="1495"/>
              <a:chExt cx="611" cy="249"/>
            </a:xfrm>
          </p:grpSpPr>
          <p:sp>
            <p:nvSpPr>
              <p:cNvPr id="82" name="AutoShape 81"/>
              <p:cNvSpPr>
                <a:spLocks noChangeArrowheads="1"/>
              </p:cNvSpPr>
              <p:nvPr/>
            </p:nvSpPr>
            <p:spPr bwMode="auto">
              <a:xfrm>
                <a:off x="1834" y="1619"/>
                <a:ext cx="611" cy="119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" name="Group 82"/>
              <p:cNvGrpSpPr>
                <a:grpSpLocks/>
              </p:cNvGrpSpPr>
              <p:nvPr/>
            </p:nvGrpSpPr>
            <p:grpSpPr bwMode="auto">
              <a:xfrm>
                <a:off x="1841" y="1495"/>
                <a:ext cx="596" cy="249"/>
                <a:chOff x="1841" y="1495"/>
                <a:chExt cx="596" cy="249"/>
              </a:xfrm>
            </p:grpSpPr>
            <p:sp>
              <p:nvSpPr>
                <p:cNvPr id="84" name="Line 83"/>
                <p:cNvSpPr>
                  <a:spLocks noChangeShapeType="1"/>
                </p:cNvSpPr>
                <p:nvPr/>
              </p:nvSpPr>
              <p:spPr bwMode="auto">
                <a:xfrm>
                  <a:off x="2142" y="1495"/>
                  <a:ext cx="0" cy="124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841" y="1615"/>
                  <a:ext cx="596" cy="1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000" b="1" dirty="0" err="1">
                      <a:solidFill>
                        <a:srgbClr val="000000"/>
                      </a:solidFill>
                    </a:rPr>
                    <a:t>ocjena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5" name="Group 85"/>
            <p:cNvGrpSpPr>
              <a:grpSpLocks/>
            </p:cNvGrpSpPr>
            <p:nvPr/>
          </p:nvGrpSpPr>
          <p:grpSpPr bwMode="auto">
            <a:xfrm>
              <a:off x="1296" y="1874"/>
              <a:ext cx="610" cy="336"/>
              <a:chOff x="1296" y="1874"/>
              <a:chExt cx="610" cy="336"/>
            </a:xfrm>
          </p:grpSpPr>
          <p:grpSp>
            <p:nvGrpSpPr>
              <p:cNvPr id="77" name="Group 86"/>
              <p:cNvGrpSpPr>
                <a:grpSpLocks/>
              </p:cNvGrpSpPr>
              <p:nvPr/>
            </p:nvGrpSpPr>
            <p:grpSpPr bwMode="auto">
              <a:xfrm>
                <a:off x="1296" y="1874"/>
                <a:ext cx="610" cy="330"/>
                <a:chOff x="1296" y="1874"/>
                <a:chExt cx="610" cy="330"/>
              </a:xfrm>
            </p:grpSpPr>
            <p:sp>
              <p:nvSpPr>
                <p:cNvPr id="79" name="AutoShape 87"/>
                <p:cNvSpPr>
                  <a:spLocks noChangeArrowheads="1"/>
                </p:cNvSpPr>
                <p:nvPr/>
              </p:nvSpPr>
              <p:spPr bwMode="auto">
                <a:xfrm flipV="1">
                  <a:off x="1296" y="2085"/>
                  <a:ext cx="610" cy="119"/>
                </a:xfrm>
                <a:prstGeom prst="flowChartManualOperation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88"/>
                <p:cNvSpPr>
                  <a:spLocks/>
                </p:cNvSpPr>
                <p:nvPr/>
              </p:nvSpPr>
              <p:spPr bwMode="auto">
                <a:xfrm>
                  <a:off x="1603" y="1978"/>
                  <a:ext cx="287" cy="109"/>
                </a:xfrm>
                <a:custGeom>
                  <a:avLst/>
                  <a:gdLst>
                    <a:gd name="T0" fmla="*/ 124 w 664"/>
                    <a:gd name="T1" fmla="*/ 0 h 392"/>
                    <a:gd name="T2" fmla="*/ 0 w 664"/>
                    <a:gd name="T3" fmla="*/ 0 h 392"/>
                    <a:gd name="T4" fmla="*/ 0 w 664"/>
                    <a:gd name="T5" fmla="*/ 30 h 392"/>
                    <a:gd name="T6" fmla="*/ 0 60000 65536"/>
                    <a:gd name="T7" fmla="*/ 0 60000 65536"/>
                    <a:gd name="T8" fmla="*/ 0 60000 65536"/>
                    <a:gd name="T9" fmla="*/ 0 w 664"/>
                    <a:gd name="T10" fmla="*/ 0 h 392"/>
                    <a:gd name="T11" fmla="*/ 664 w 664"/>
                    <a:gd name="T12" fmla="*/ 392 h 3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4" h="392">
                      <a:moveTo>
                        <a:pt x="664" y="0"/>
                      </a:moveTo>
                      <a:lnTo>
                        <a:pt x="1" y="0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612" y="1874"/>
                  <a:ext cx="260" cy="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000" b="1" dirty="0">
                      <a:solidFill>
                        <a:schemeClr val="accent1"/>
                      </a:solidFill>
                    </a:rPr>
                    <a:t>ISTINA</a:t>
                  </a:r>
                </a:p>
              </p:txBody>
            </p:sp>
          </p:grpSp>
          <p:sp>
            <p:nvSpPr>
              <p:cNvPr id="78" name="Text Box 90"/>
              <p:cNvSpPr txBox="1">
                <a:spLocks noChangeArrowheads="1"/>
              </p:cNvSpPr>
              <p:nvPr/>
            </p:nvSpPr>
            <p:spPr bwMode="auto">
              <a:xfrm>
                <a:off x="1304" y="2080"/>
                <a:ext cx="595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"</a:t>
                </a:r>
                <a:r>
                  <a:rPr lang="en-US" sz="1000" b="1" dirty="0" err="1">
                    <a:solidFill>
                      <a:srgbClr val="000000"/>
                    </a:solidFill>
                  </a:rPr>
                  <a:t>Odli</a:t>
                </a:r>
                <a:r>
                  <a:rPr lang="sr-Latn-BA" sz="1000" b="1" dirty="0">
                    <a:solidFill>
                      <a:srgbClr val="000000"/>
                    </a:solidFill>
                  </a:rPr>
                  <a:t>č</a:t>
                </a:r>
                <a:r>
                  <a:rPr lang="en-US" sz="1000" b="1" dirty="0">
                    <a:solidFill>
                      <a:srgbClr val="000000"/>
                    </a:solidFill>
                  </a:rPr>
                  <a:t>an"</a:t>
                </a:r>
              </a:p>
            </p:txBody>
          </p:sp>
        </p:grpSp>
        <p:grpSp>
          <p:nvGrpSpPr>
            <p:cNvPr id="16" name="Group 91"/>
            <p:cNvGrpSpPr>
              <a:grpSpLocks/>
            </p:cNvGrpSpPr>
            <p:nvPr/>
          </p:nvGrpSpPr>
          <p:grpSpPr bwMode="auto">
            <a:xfrm>
              <a:off x="4142" y="3305"/>
              <a:ext cx="610" cy="341"/>
              <a:chOff x="4142" y="3305"/>
              <a:chExt cx="610" cy="341"/>
            </a:xfrm>
          </p:grpSpPr>
          <p:grpSp>
            <p:nvGrpSpPr>
              <p:cNvPr id="72" name="Group 92"/>
              <p:cNvGrpSpPr>
                <a:grpSpLocks/>
              </p:cNvGrpSpPr>
              <p:nvPr/>
            </p:nvGrpSpPr>
            <p:grpSpPr bwMode="auto">
              <a:xfrm>
                <a:off x="4142" y="3305"/>
                <a:ext cx="610" cy="336"/>
                <a:chOff x="4142" y="3305"/>
                <a:chExt cx="610" cy="336"/>
              </a:xfrm>
            </p:grpSpPr>
            <p:sp>
              <p:nvSpPr>
                <p:cNvPr id="74" name="AutoShape 93"/>
                <p:cNvSpPr>
                  <a:spLocks noChangeArrowheads="1"/>
                </p:cNvSpPr>
                <p:nvPr/>
              </p:nvSpPr>
              <p:spPr bwMode="auto">
                <a:xfrm flipV="1">
                  <a:off x="4142" y="3522"/>
                  <a:ext cx="610" cy="119"/>
                </a:xfrm>
                <a:prstGeom prst="flowChartManualOperation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94"/>
                <p:cNvSpPr>
                  <a:spLocks/>
                </p:cNvSpPr>
                <p:nvPr/>
              </p:nvSpPr>
              <p:spPr bwMode="auto">
                <a:xfrm>
                  <a:off x="4248" y="3408"/>
                  <a:ext cx="198" cy="115"/>
                </a:xfrm>
                <a:custGeom>
                  <a:avLst/>
                  <a:gdLst>
                    <a:gd name="T0" fmla="*/ 0 w 664"/>
                    <a:gd name="T1" fmla="*/ 0 h 416"/>
                    <a:gd name="T2" fmla="*/ 59 w 664"/>
                    <a:gd name="T3" fmla="*/ 0 h 416"/>
                    <a:gd name="T4" fmla="*/ 59 w 664"/>
                    <a:gd name="T5" fmla="*/ 32 h 416"/>
                    <a:gd name="T6" fmla="*/ 0 60000 65536"/>
                    <a:gd name="T7" fmla="*/ 0 60000 65536"/>
                    <a:gd name="T8" fmla="*/ 0 60000 65536"/>
                    <a:gd name="T9" fmla="*/ 0 w 664"/>
                    <a:gd name="T10" fmla="*/ 0 h 416"/>
                    <a:gd name="T11" fmla="*/ 664 w 664"/>
                    <a:gd name="T12" fmla="*/ 416 h 4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4" h="416">
                      <a:moveTo>
                        <a:pt x="0" y="0"/>
                      </a:moveTo>
                      <a:lnTo>
                        <a:pt x="663" y="0"/>
                      </a:lnTo>
                      <a:lnTo>
                        <a:pt x="664" y="416"/>
                      </a:lnTo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76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256" y="3305"/>
                  <a:ext cx="196" cy="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000" b="1" dirty="0">
                      <a:solidFill>
                        <a:schemeClr val="accent1"/>
                      </a:solidFill>
                    </a:rPr>
                    <a:t>LAŽ</a:t>
                  </a:r>
                </a:p>
              </p:txBody>
            </p:sp>
          </p:grpSp>
          <p:sp>
            <p:nvSpPr>
              <p:cNvPr id="73" name="Text Box 96"/>
              <p:cNvSpPr txBox="1">
                <a:spLocks noChangeArrowheads="1"/>
              </p:cNvSpPr>
              <p:nvPr/>
            </p:nvSpPr>
            <p:spPr bwMode="auto">
              <a:xfrm>
                <a:off x="4149" y="3516"/>
                <a:ext cx="595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"GRE</a:t>
                </a:r>
                <a:r>
                  <a:rPr lang="sr-Latn-BA" sz="1000" b="1" dirty="0">
                    <a:solidFill>
                      <a:srgbClr val="000000"/>
                    </a:solidFill>
                  </a:rPr>
                  <a:t>Š</a:t>
                </a:r>
                <a:r>
                  <a:rPr lang="en-US" sz="1000" b="1" dirty="0">
                    <a:solidFill>
                      <a:srgbClr val="000000"/>
                    </a:solidFill>
                  </a:rPr>
                  <a:t>KA"</a:t>
                </a:r>
              </a:p>
            </p:txBody>
          </p:sp>
        </p:grpSp>
        <p:grpSp>
          <p:nvGrpSpPr>
            <p:cNvPr id="17" name="Group 97"/>
            <p:cNvGrpSpPr>
              <a:grpSpLocks/>
            </p:cNvGrpSpPr>
            <p:nvPr/>
          </p:nvGrpSpPr>
          <p:grpSpPr bwMode="auto">
            <a:xfrm>
              <a:off x="1764" y="3866"/>
              <a:ext cx="589" cy="144"/>
              <a:chOff x="1764" y="3866"/>
              <a:chExt cx="589" cy="144"/>
            </a:xfrm>
          </p:grpSpPr>
          <p:sp>
            <p:nvSpPr>
              <p:cNvPr id="70" name="AutoShape 98"/>
              <p:cNvSpPr>
                <a:spLocks noChangeArrowheads="1"/>
              </p:cNvSpPr>
              <p:nvPr/>
            </p:nvSpPr>
            <p:spPr bwMode="auto">
              <a:xfrm>
                <a:off x="1764" y="3866"/>
                <a:ext cx="589" cy="144"/>
              </a:xfrm>
              <a:prstGeom prst="flowChartTerminator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 Box 99"/>
              <p:cNvSpPr txBox="1">
                <a:spLocks noChangeArrowheads="1"/>
              </p:cNvSpPr>
              <p:nvPr/>
            </p:nvSpPr>
            <p:spPr bwMode="auto">
              <a:xfrm>
                <a:off x="1810" y="3886"/>
                <a:ext cx="50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KRAJ</a:t>
                </a:r>
              </a:p>
            </p:txBody>
          </p:sp>
        </p:grpSp>
        <p:grpSp>
          <p:nvGrpSpPr>
            <p:cNvPr id="18" name="Group 100"/>
            <p:cNvGrpSpPr>
              <a:grpSpLocks/>
            </p:cNvGrpSpPr>
            <p:nvPr/>
          </p:nvGrpSpPr>
          <p:grpSpPr bwMode="auto">
            <a:xfrm>
              <a:off x="3076" y="3305"/>
              <a:ext cx="753" cy="335"/>
              <a:chOff x="3076" y="3305"/>
              <a:chExt cx="753" cy="335"/>
            </a:xfrm>
          </p:grpSpPr>
          <p:sp>
            <p:nvSpPr>
              <p:cNvPr id="65" name="AutoShape 101"/>
              <p:cNvSpPr>
                <a:spLocks noChangeArrowheads="1"/>
              </p:cNvSpPr>
              <p:nvPr/>
            </p:nvSpPr>
            <p:spPr bwMode="auto">
              <a:xfrm flipV="1">
                <a:off x="3076" y="3524"/>
                <a:ext cx="753" cy="116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6" name="Group 102"/>
              <p:cNvGrpSpPr>
                <a:grpSpLocks/>
              </p:cNvGrpSpPr>
              <p:nvPr/>
            </p:nvGrpSpPr>
            <p:grpSpPr bwMode="auto">
              <a:xfrm>
                <a:off x="3154" y="3305"/>
                <a:ext cx="595" cy="331"/>
                <a:chOff x="3154" y="3305"/>
                <a:chExt cx="595" cy="331"/>
              </a:xfrm>
            </p:grpSpPr>
            <p:sp>
              <p:nvSpPr>
                <p:cNvPr id="67" name="Freeform 103"/>
                <p:cNvSpPr>
                  <a:spLocks/>
                </p:cNvSpPr>
                <p:nvPr/>
              </p:nvSpPr>
              <p:spPr bwMode="auto">
                <a:xfrm>
                  <a:off x="3448" y="3408"/>
                  <a:ext cx="285" cy="116"/>
                </a:xfrm>
                <a:custGeom>
                  <a:avLst/>
                  <a:gdLst>
                    <a:gd name="T0" fmla="*/ 122 w 664"/>
                    <a:gd name="T1" fmla="*/ 0 h 392"/>
                    <a:gd name="T2" fmla="*/ 0 w 664"/>
                    <a:gd name="T3" fmla="*/ 0 h 392"/>
                    <a:gd name="T4" fmla="*/ 0 w 664"/>
                    <a:gd name="T5" fmla="*/ 34 h 392"/>
                    <a:gd name="T6" fmla="*/ 0 60000 65536"/>
                    <a:gd name="T7" fmla="*/ 0 60000 65536"/>
                    <a:gd name="T8" fmla="*/ 0 60000 65536"/>
                    <a:gd name="T9" fmla="*/ 0 w 664"/>
                    <a:gd name="T10" fmla="*/ 0 h 392"/>
                    <a:gd name="T11" fmla="*/ 664 w 664"/>
                    <a:gd name="T12" fmla="*/ 392 h 3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4" h="392">
                      <a:moveTo>
                        <a:pt x="664" y="0"/>
                      </a:moveTo>
                      <a:lnTo>
                        <a:pt x="1" y="0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68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455" y="3305"/>
                  <a:ext cx="261" cy="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000" b="1" dirty="0">
                      <a:solidFill>
                        <a:schemeClr val="accent1"/>
                      </a:solidFill>
                    </a:rPr>
                    <a:t>ISTINA</a:t>
                  </a:r>
                </a:p>
              </p:txBody>
            </p:sp>
            <p:sp>
              <p:nvSpPr>
                <p:cNvPr id="69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154" y="3525"/>
                  <a:ext cx="595" cy="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 eaLnBrk="0" hangingPunct="0">
                    <a:lnSpc>
                      <a:spcPct val="120000"/>
                    </a:lnSpc>
                    <a:spcBef>
                      <a:spcPts val="400"/>
                    </a:spcBef>
                  </a:pPr>
                  <a:r>
                    <a:rPr lang="en-US" sz="1000" b="1" dirty="0">
                      <a:solidFill>
                        <a:srgbClr val="000000"/>
                      </a:solidFill>
                    </a:rPr>
                    <a:t>"</a:t>
                  </a:r>
                  <a:r>
                    <a:rPr lang="en-US" sz="1000" b="1" dirty="0" err="1">
                      <a:solidFill>
                        <a:srgbClr val="000000"/>
                      </a:solidFill>
                    </a:rPr>
                    <a:t>Nedovoljan</a:t>
                  </a:r>
                  <a:r>
                    <a:rPr lang="en-US" sz="1000" b="1" dirty="0">
                      <a:solidFill>
                        <a:srgbClr val="000000"/>
                      </a:solidFill>
                    </a:rPr>
                    <a:t>"</a:t>
                  </a:r>
                </a:p>
              </p:txBody>
            </p:sp>
          </p:grpSp>
        </p:grpSp>
        <p:grpSp>
          <p:nvGrpSpPr>
            <p:cNvPr id="19" name="Group 106"/>
            <p:cNvGrpSpPr>
              <a:grpSpLocks/>
            </p:cNvGrpSpPr>
            <p:nvPr/>
          </p:nvGrpSpPr>
          <p:grpSpPr bwMode="auto">
            <a:xfrm>
              <a:off x="2310" y="2213"/>
              <a:ext cx="595" cy="238"/>
              <a:chOff x="2310" y="2213"/>
              <a:chExt cx="595" cy="238"/>
            </a:xfrm>
          </p:grpSpPr>
          <p:sp>
            <p:nvSpPr>
              <p:cNvPr id="63" name="AutoShape 107"/>
              <p:cNvSpPr>
                <a:spLocks noChangeArrowheads="1"/>
              </p:cNvSpPr>
              <p:nvPr/>
            </p:nvSpPr>
            <p:spPr bwMode="auto">
              <a:xfrm>
                <a:off x="2349" y="2213"/>
                <a:ext cx="518" cy="238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 Box 108"/>
              <p:cNvSpPr txBox="1">
                <a:spLocks noChangeArrowheads="1"/>
              </p:cNvSpPr>
              <p:nvPr/>
            </p:nvSpPr>
            <p:spPr bwMode="auto">
              <a:xfrm>
                <a:off x="2310" y="2267"/>
                <a:ext cx="59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000" b="1" dirty="0" err="1">
                    <a:solidFill>
                      <a:srgbClr val="000000"/>
                    </a:solidFill>
                  </a:rPr>
                  <a:t>ocjena</a:t>
                </a:r>
                <a:r>
                  <a:rPr lang="en-US" sz="1000" b="1" dirty="0">
                    <a:solidFill>
                      <a:srgbClr val="000000"/>
                    </a:solidFill>
                  </a:rPr>
                  <a:t>=4</a:t>
                </a:r>
              </a:p>
            </p:txBody>
          </p:sp>
        </p:grpSp>
        <p:grpSp>
          <p:nvGrpSpPr>
            <p:cNvPr id="20" name="Group 109"/>
            <p:cNvGrpSpPr>
              <a:grpSpLocks/>
            </p:cNvGrpSpPr>
            <p:nvPr/>
          </p:nvGrpSpPr>
          <p:grpSpPr bwMode="auto">
            <a:xfrm>
              <a:off x="1718" y="2228"/>
              <a:ext cx="675" cy="335"/>
              <a:chOff x="1718" y="2228"/>
              <a:chExt cx="675" cy="335"/>
            </a:xfrm>
          </p:grpSpPr>
          <p:sp>
            <p:nvSpPr>
              <p:cNvPr id="58" name="AutoShape 110"/>
              <p:cNvSpPr>
                <a:spLocks noChangeArrowheads="1"/>
              </p:cNvSpPr>
              <p:nvPr/>
            </p:nvSpPr>
            <p:spPr bwMode="auto">
              <a:xfrm flipV="1">
                <a:off x="1718" y="2438"/>
                <a:ext cx="675" cy="120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9" name="Group 111"/>
              <p:cNvGrpSpPr>
                <a:grpSpLocks/>
              </p:cNvGrpSpPr>
              <p:nvPr/>
            </p:nvGrpSpPr>
            <p:grpSpPr bwMode="auto">
              <a:xfrm>
                <a:off x="1744" y="2228"/>
                <a:ext cx="620" cy="335"/>
                <a:chOff x="1744" y="2228"/>
                <a:chExt cx="620" cy="335"/>
              </a:xfrm>
            </p:grpSpPr>
            <p:sp>
              <p:nvSpPr>
                <p:cNvPr id="60" name="Freeform 112"/>
                <p:cNvSpPr>
                  <a:spLocks/>
                </p:cNvSpPr>
                <p:nvPr/>
              </p:nvSpPr>
              <p:spPr bwMode="auto">
                <a:xfrm>
                  <a:off x="2069" y="2331"/>
                  <a:ext cx="287" cy="109"/>
                </a:xfrm>
                <a:custGeom>
                  <a:avLst/>
                  <a:gdLst>
                    <a:gd name="T0" fmla="*/ 124 w 664"/>
                    <a:gd name="T1" fmla="*/ 0 h 392"/>
                    <a:gd name="T2" fmla="*/ 0 w 664"/>
                    <a:gd name="T3" fmla="*/ 0 h 392"/>
                    <a:gd name="T4" fmla="*/ 0 w 664"/>
                    <a:gd name="T5" fmla="*/ 30 h 392"/>
                    <a:gd name="T6" fmla="*/ 0 60000 65536"/>
                    <a:gd name="T7" fmla="*/ 0 60000 65536"/>
                    <a:gd name="T8" fmla="*/ 0 60000 65536"/>
                    <a:gd name="T9" fmla="*/ 0 w 664"/>
                    <a:gd name="T10" fmla="*/ 0 h 392"/>
                    <a:gd name="T11" fmla="*/ 664 w 664"/>
                    <a:gd name="T12" fmla="*/ 392 h 3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4" h="392">
                      <a:moveTo>
                        <a:pt x="664" y="0"/>
                      </a:moveTo>
                      <a:lnTo>
                        <a:pt x="1" y="0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6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078" y="2228"/>
                  <a:ext cx="259" cy="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000" b="1" dirty="0">
                      <a:solidFill>
                        <a:schemeClr val="accent1"/>
                      </a:solidFill>
                    </a:rPr>
                    <a:t>ISTINA</a:t>
                  </a:r>
                </a:p>
              </p:txBody>
            </p:sp>
            <p:sp>
              <p:nvSpPr>
                <p:cNvPr id="6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744" y="2434"/>
                  <a:ext cx="620" cy="1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 eaLnBrk="0" hangingPunct="0">
                    <a:lnSpc>
                      <a:spcPct val="120000"/>
                    </a:lnSpc>
                    <a:spcBef>
                      <a:spcPts val="400"/>
                    </a:spcBef>
                  </a:pPr>
                  <a:r>
                    <a:rPr lang="en-US" sz="1000" b="1" dirty="0">
                      <a:solidFill>
                        <a:srgbClr val="000000"/>
                      </a:solidFill>
                    </a:rPr>
                    <a:t>"</a:t>
                  </a:r>
                  <a:r>
                    <a:rPr lang="en-US" sz="1000" b="1" dirty="0" err="1">
                      <a:solidFill>
                        <a:srgbClr val="000000"/>
                      </a:solidFill>
                    </a:rPr>
                    <a:t>Vrlo</a:t>
                  </a:r>
                  <a:r>
                    <a:rPr lang="en-US" sz="10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sz="1000" b="1" dirty="0" err="1">
                      <a:solidFill>
                        <a:srgbClr val="000000"/>
                      </a:solidFill>
                    </a:rPr>
                    <a:t>dobar</a:t>
                  </a:r>
                  <a:r>
                    <a:rPr lang="en-US" sz="1000" b="1" dirty="0">
                      <a:solidFill>
                        <a:srgbClr val="000000"/>
                      </a:solidFill>
                    </a:rPr>
                    <a:t>"</a:t>
                  </a:r>
                </a:p>
              </p:txBody>
            </p:sp>
          </p:grpSp>
        </p:grpSp>
        <p:grpSp>
          <p:nvGrpSpPr>
            <p:cNvPr id="21" name="Group 115"/>
            <p:cNvGrpSpPr>
              <a:grpSpLocks/>
            </p:cNvGrpSpPr>
            <p:nvPr/>
          </p:nvGrpSpPr>
          <p:grpSpPr bwMode="auto">
            <a:xfrm>
              <a:off x="2751" y="2228"/>
              <a:ext cx="595" cy="581"/>
              <a:chOff x="2751" y="2228"/>
              <a:chExt cx="595" cy="581"/>
            </a:xfrm>
          </p:grpSpPr>
          <p:sp>
            <p:nvSpPr>
              <p:cNvPr id="54" name="AutoShape 116"/>
              <p:cNvSpPr>
                <a:spLocks noChangeArrowheads="1"/>
              </p:cNvSpPr>
              <p:nvPr/>
            </p:nvSpPr>
            <p:spPr bwMode="auto">
              <a:xfrm>
                <a:off x="2790" y="2572"/>
                <a:ext cx="518" cy="237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17"/>
              <p:cNvSpPr>
                <a:spLocks/>
              </p:cNvSpPr>
              <p:nvPr/>
            </p:nvSpPr>
            <p:spPr bwMode="auto">
              <a:xfrm>
                <a:off x="2859" y="2331"/>
                <a:ext cx="193" cy="245"/>
              </a:xfrm>
              <a:custGeom>
                <a:avLst/>
                <a:gdLst>
                  <a:gd name="T0" fmla="*/ 0 w 664"/>
                  <a:gd name="T1" fmla="*/ 0 h 416"/>
                  <a:gd name="T2" fmla="*/ 56 w 664"/>
                  <a:gd name="T3" fmla="*/ 0 h 416"/>
                  <a:gd name="T4" fmla="*/ 56 w 664"/>
                  <a:gd name="T5" fmla="*/ 144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56" name="Text Box 118"/>
              <p:cNvSpPr txBox="1">
                <a:spLocks noChangeArrowheads="1"/>
              </p:cNvSpPr>
              <p:nvPr/>
            </p:nvSpPr>
            <p:spPr bwMode="auto">
              <a:xfrm>
                <a:off x="2868" y="2228"/>
                <a:ext cx="19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000" b="1" dirty="0">
                    <a:solidFill>
                      <a:schemeClr val="accent1"/>
                    </a:solidFill>
                  </a:rPr>
                  <a:t>LAŽ</a:t>
                </a:r>
              </a:p>
            </p:txBody>
          </p:sp>
          <p:sp>
            <p:nvSpPr>
              <p:cNvPr id="57" name="Text Box 119"/>
              <p:cNvSpPr txBox="1">
                <a:spLocks noChangeArrowheads="1"/>
              </p:cNvSpPr>
              <p:nvPr/>
            </p:nvSpPr>
            <p:spPr bwMode="auto">
              <a:xfrm>
                <a:off x="2751" y="2626"/>
                <a:ext cx="59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000" b="1" dirty="0" err="1">
                    <a:solidFill>
                      <a:srgbClr val="000000"/>
                    </a:solidFill>
                  </a:rPr>
                  <a:t>ocjena</a:t>
                </a:r>
                <a:r>
                  <a:rPr lang="en-US" sz="1000" b="1" dirty="0">
                    <a:solidFill>
                      <a:srgbClr val="000000"/>
                    </a:solidFill>
                  </a:rPr>
                  <a:t>=3</a:t>
                </a:r>
              </a:p>
            </p:txBody>
          </p:sp>
        </p:grpSp>
        <p:grpSp>
          <p:nvGrpSpPr>
            <p:cNvPr id="22" name="Group 120"/>
            <p:cNvGrpSpPr>
              <a:grpSpLocks/>
            </p:cNvGrpSpPr>
            <p:nvPr/>
          </p:nvGrpSpPr>
          <p:grpSpPr bwMode="auto">
            <a:xfrm>
              <a:off x="2204" y="2587"/>
              <a:ext cx="610" cy="334"/>
              <a:chOff x="2204" y="2587"/>
              <a:chExt cx="610" cy="334"/>
            </a:xfrm>
          </p:grpSpPr>
          <p:sp>
            <p:nvSpPr>
              <p:cNvPr id="49" name="AutoShape 121"/>
              <p:cNvSpPr>
                <a:spLocks noChangeArrowheads="1"/>
              </p:cNvSpPr>
              <p:nvPr/>
            </p:nvSpPr>
            <p:spPr bwMode="auto">
              <a:xfrm flipV="1">
                <a:off x="2204" y="2797"/>
                <a:ext cx="610" cy="120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" name="Group 122"/>
              <p:cNvGrpSpPr>
                <a:grpSpLocks/>
              </p:cNvGrpSpPr>
              <p:nvPr/>
            </p:nvGrpSpPr>
            <p:grpSpPr bwMode="auto">
              <a:xfrm>
                <a:off x="2211" y="2587"/>
                <a:ext cx="595" cy="334"/>
                <a:chOff x="2211" y="2587"/>
                <a:chExt cx="595" cy="334"/>
              </a:xfrm>
            </p:grpSpPr>
            <p:sp>
              <p:nvSpPr>
                <p:cNvPr id="51" name="Freeform 123"/>
                <p:cNvSpPr>
                  <a:spLocks/>
                </p:cNvSpPr>
                <p:nvPr/>
              </p:nvSpPr>
              <p:spPr bwMode="auto">
                <a:xfrm>
                  <a:off x="2511" y="2690"/>
                  <a:ext cx="286" cy="109"/>
                </a:xfrm>
                <a:custGeom>
                  <a:avLst/>
                  <a:gdLst>
                    <a:gd name="T0" fmla="*/ 123 w 664"/>
                    <a:gd name="T1" fmla="*/ 0 h 392"/>
                    <a:gd name="T2" fmla="*/ 0 w 664"/>
                    <a:gd name="T3" fmla="*/ 0 h 392"/>
                    <a:gd name="T4" fmla="*/ 0 w 664"/>
                    <a:gd name="T5" fmla="*/ 30 h 392"/>
                    <a:gd name="T6" fmla="*/ 0 60000 65536"/>
                    <a:gd name="T7" fmla="*/ 0 60000 65536"/>
                    <a:gd name="T8" fmla="*/ 0 60000 65536"/>
                    <a:gd name="T9" fmla="*/ 0 w 664"/>
                    <a:gd name="T10" fmla="*/ 0 h 392"/>
                    <a:gd name="T11" fmla="*/ 664 w 664"/>
                    <a:gd name="T12" fmla="*/ 392 h 3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4" h="392">
                      <a:moveTo>
                        <a:pt x="664" y="0"/>
                      </a:moveTo>
                      <a:lnTo>
                        <a:pt x="1" y="0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518" y="2587"/>
                  <a:ext cx="261" cy="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000" b="1" dirty="0">
                      <a:solidFill>
                        <a:schemeClr val="accent1"/>
                      </a:solidFill>
                    </a:rPr>
                    <a:t>ISTINA</a:t>
                  </a:r>
                </a:p>
              </p:txBody>
            </p:sp>
            <p:sp>
              <p:nvSpPr>
                <p:cNvPr id="53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211" y="2792"/>
                  <a:ext cx="595" cy="1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 eaLnBrk="0" hangingPunct="0">
                    <a:lnSpc>
                      <a:spcPct val="120000"/>
                    </a:lnSpc>
                    <a:spcBef>
                      <a:spcPts val="400"/>
                    </a:spcBef>
                  </a:pPr>
                  <a:r>
                    <a:rPr lang="en-US" sz="1000" b="1" dirty="0">
                      <a:solidFill>
                        <a:srgbClr val="000000"/>
                      </a:solidFill>
                    </a:rPr>
                    <a:t>"</a:t>
                  </a:r>
                  <a:r>
                    <a:rPr lang="en-US" sz="1000" b="1" dirty="0" err="1">
                      <a:solidFill>
                        <a:srgbClr val="000000"/>
                      </a:solidFill>
                    </a:rPr>
                    <a:t>Dobar</a:t>
                  </a:r>
                  <a:r>
                    <a:rPr lang="en-US" sz="1000" b="1" dirty="0">
                      <a:solidFill>
                        <a:srgbClr val="000000"/>
                      </a:solidFill>
                    </a:rPr>
                    <a:t>"</a:t>
                  </a:r>
                </a:p>
              </p:txBody>
            </p:sp>
          </p:grpSp>
        </p:grpSp>
        <p:grpSp>
          <p:nvGrpSpPr>
            <p:cNvPr id="23" name="Group 126"/>
            <p:cNvGrpSpPr>
              <a:grpSpLocks/>
            </p:cNvGrpSpPr>
            <p:nvPr/>
          </p:nvGrpSpPr>
          <p:grpSpPr bwMode="auto">
            <a:xfrm>
              <a:off x="3217" y="2587"/>
              <a:ext cx="595" cy="581"/>
              <a:chOff x="3217" y="2587"/>
              <a:chExt cx="595" cy="581"/>
            </a:xfrm>
          </p:grpSpPr>
          <p:sp>
            <p:nvSpPr>
              <p:cNvPr id="45" name="AutoShape 127"/>
              <p:cNvSpPr>
                <a:spLocks noChangeArrowheads="1"/>
              </p:cNvSpPr>
              <p:nvPr/>
            </p:nvSpPr>
            <p:spPr bwMode="auto">
              <a:xfrm>
                <a:off x="3256" y="2930"/>
                <a:ext cx="517" cy="238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8"/>
              <p:cNvSpPr>
                <a:spLocks/>
              </p:cNvSpPr>
              <p:nvPr/>
            </p:nvSpPr>
            <p:spPr bwMode="auto">
              <a:xfrm>
                <a:off x="3311" y="2690"/>
                <a:ext cx="203" cy="245"/>
              </a:xfrm>
              <a:custGeom>
                <a:avLst/>
                <a:gdLst>
                  <a:gd name="T0" fmla="*/ 0 w 664"/>
                  <a:gd name="T1" fmla="*/ 0 h 416"/>
                  <a:gd name="T2" fmla="*/ 62 w 664"/>
                  <a:gd name="T3" fmla="*/ 0 h 416"/>
                  <a:gd name="T4" fmla="*/ 62 w 664"/>
                  <a:gd name="T5" fmla="*/ 144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7" name="Text Box 129"/>
              <p:cNvSpPr txBox="1">
                <a:spLocks noChangeArrowheads="1"/>
              </p:cNvSpPr>
              <p:nvPr/>
            </p:nvSpPr>
            <p:spPr bwMode="auto">
              <a:xfrm>
                <a:off x="3319" y="2587"/>
                <a:ext cx="202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000" b="1" dirty="0">
                    <a:solidFill>
                      <a:schemeClr val="accent1"/>
                    </a:solidFill>
                  </a:rPr>
                  <a:t>LAŽ</a:t>
                </a:r>
              </a:p>
            </p:txBody>
          </p:sp>
          <p:sp>
            <p:nvSpPr>
              <p:cNvPr id="48" name="Text Box 130"/>
              <p:cNvSpPr txBox="1">
                <a:spLocks noChangeArrowheads="1"/>
              </p:cNvSpPr>
              <p:nvPr/>
            </p:nvSpPr>
            <p:spPr bwMode="auto">
              <a:xfrm>
                <a:off x="3217" y="2985"/>
                <a:ext cx="59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000" b="1" dirty="0" err="1">
                    <a:solidFill>
                      <a:srgbClr val="000000"/>
                    </a:solidFill>
                  </a:rPr>
                  <a:t>ocjena</a:t>
                </a:r>
                <a:r>
                  <a:rPr lang="en-US" sz="1000" b="1" dirty="0">
                    <a:solidFill>
                      <a:srgbClr val="000000"/>
                    </a:solidFill>
                  </a:rPr>
                  <a:t>=2</a:t>
                </a:r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>
              <a:off x="3688" y="2946"/>
              <a:ext cx="595" cy="581"/>
              <a:chOff x="3688" y="2946"/>
              <a:chExt cx="595" cy="581"/>
            </a:xfrm>
          </p:grpSpPr>
          <p:sp>
            <p:nvSpPr>
              <p:cNvPr id="41" name="AutoShape 132"/>
              <p:cNvSpPr>
                <a:spLocks noChangeArrowheads="1"/>
              </p:cNvSpPr>
              <p:nvPr/>
            </p:nvSpPr>
            <p:spPr bwMode="auto">
              <a:xfrm>
                <a:off x="3727" y="3289"/>
                <a:ext cx="517" cy="238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 Box 133"/>
              <p:cNvSpPr txBox="1">
                <a:spLocks noChangeArrowheads="1"/>
              </p:cNvSpPr>
              <p:nvPr/>
            </p:nvSpPr>
            <p:spPr bwMode="auto">
              <a:xfrm>
                <a:off x="3688" y="3344"/>
                <a:ext cx="59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000" b="1" dirty="0" err="1">
                    <a:solidFill>
                      <a:srgbClr val="000000"/>
                    </a:solidFill>
                  </a:rPr>
                  <a:t>ocjena</a:t>
                </a:r>
                <a:r>
                  <a:rPr lang="en-US" sz="1000" b="1" dirty="0">
                    <a:solidFill>
                      <a:srgbClr val="000000"/>
                    </a:solidFill>
                  </a:rPr>
                  <a:t>=1</a:t>
                </a:r>
              </a:p>
            </p:txBody>
          </p:sp>
          <p:sp>
            <p:nvSpPr>
              <p:cNvPr id="43" name="Freeform 134"/>
              <p:cNvSpPr>
                <a:spLocks/>
              </p:cNvSpPr>
              <p:nvPr/>
            </p:nvSpPr>
            <p:spPr bwMode="auto">
              <a:xfrm>
                <a:off x="3781" y="3049"/>
                <a:ext cx="203" cy="245"/>
              </a:xfrm>
              <a:custGeom>
                <a:avLst/>
                <a:gdLst>
                  <a:gd name="T0" fmla="*/ 0 w 664"/>
                  <a:gd name="T1" fmla="*/ 0 h 416"/>
                  <a:gd name="T2" fmla="*/ 62 w 664"/>
                  <a:gd name="T3" fmla="*/ 0 h 416"/>
                  <a:gd name="T4" fmla="*/ 62 w 664"/>
                  <a:gd name="T5" fmla="*/ 144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4" name="Text Box 135"/>
              <p:cNvSpPr txBox="1">
                <a:spLocks noChangeArrowheads="1"/>
              </p:cNvSpPr>
              <p:nvPr/>
            </p:nvSpPr>
            <p:spPr bwMode="auto">
              <a:xfrm>
                <a:off x="3800" y="2946"/>
                <a:ext cx="192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000" b="1" dirty="0">
                    <a:solidFill>
                      <a:schemeClr val="accent1"/>
                    </a:solidFill>
                  </a:rPr>
                  <a:t>LAŽ</a:t>
                </a:r>
              </a:p>
            </p:txBody>
          </p:sp>
        </p:grpSp>
        <p:grpSp>
          <p:nvGrpSpPr>
            <p:cNvPr id="25" name="Group 136"/>
            <p:cNvGrpSpPr>
              <a:grpSpLocks/>
            </p:cNvGrpSpPr>
            <p:nvPr/>
          </p:nvGrpSpPr>
          <p:grpSpPr bwMode="auto">
            <a:xfrm>
              <a:off x="2669" y="2946"/>
              <a:ext cx="610" cy="334"/>
              <a:chOff x="2669" y="2946"/>
              <a:chExt cx="610" cy="334"/>
            </a:xfrm>
          </p:grpSpPr>
          <p:sp>
            <p:nvSpPr>
              <p:cNvPr id="36" name="AutoShape 137"/>
              <p:cNvSpPr>
                <a:spLocks noChangeArrowheads="1"/>
              </p:cNvSpPr>
              <p:nvPr/>
            </p:nvSpPr>
            <p:spPr bwMode="auto">
              <a:xfrm flipV="1">
                <a:off x="2669" y="3156"/>
                <a:ext cx="610" cy="119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" name="Group 138"/>
              <p:cNvGrpSpPr>
                <a:grpSpLocks/>
              </p:cNvGrpSpPr>
              <p:nvPr/>
            </p:nvGrpSpPr>
            <p:grpSpPr bwMode="auto">
              <a:xfrm>
                <a:off x="2677" y="2946"/>
                <a:ext cx="595" cy="334"/>
                <a:chOff x="2677" y="2946"/>
                <a:chExt cx="595" cy="334"/>
              </a:xfrm>
            </p:grpSpPr>
            <p:sp>
              <p:nvSpPr>
                <p:cNvPr id="38" name="Freeform 139"/>
                <p:cNvSpPr>
                  <a:spLocks/>
                </p:cNvSpPr>
                <p:nvPr/>
              </p:nvSpPr>
              <p:spPr bwMode="auto">
                <a:xfrm>
                  <a:off x="2977" y="3049"/>
                  <a:ext cx="285" cy="109"/>
                </a:xfrm>
                <a:custGeom>
                  <a:avLst/>
                  <a:gdLst>
                    <a:gd name="T0" fmla="*/ 122 w 664"/>
                    <a:gd name="T1" fmla="*/ 0 h 392"/>
                    <a:gd name="T2" fmla="*/ 0 w 664"/>
                    <a:gd name="T3" fmla="*/ 0 h 392"/>
                    <a:gd name="T4" fmla="*/ 0 w 664"/>
                    <a:gd name="T5" fmla="*/ 30 h 392"/>
                    <a:gd name="T6" fmla="*/ 0 60000 65536"/>
                    <a:gd name="T7" fmla="*/ 0 60000 65536"/>
                    <a:gd name="T8" fmla="*/ 0 60000 65536"/>
                    <a:gd name="T9" fmla="*/ 0 w 664"/>
                    <a:gd name="T10" fmla="*/ 0 h 392"/>
                    <a:gd name="T11" fmla="*/ 664 w 664"/>
                    <a:gd name="T12" fmla="*/ 392 h 3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4" h="392">
                      <a:moveTo>
                        <a:pt x="664" y="0"/>
                      </a:moveTo>
                      <a:lnTo>
                        <a:pt x="1" y="0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39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2984" y="2946"/>
                  <a:ext cx="261" cy="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000" b="1" dirty="0">
                      <a:solidFill>
                        <a:schemeClr val="accent1"/>
                      </a:solidFill>
                    </a:rPr>
                    <a:t>ISTINA</a:t>
                  </a:r>
                </a:p>
              </p:txBody>
            </p:sp>
            <p:sp>
              <p:nvSpPr>
                <p:cNvPr id="40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677" y="3151"/>
                  <a:ext cx="595" cy="1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 eaLnBrk="0" hangingPunct="0">
                    <a:lnSpc>
                      <a:spcPct val="120000"/>
                    </a:lnSpc>
                    <a:spcBef>
                      <a:spcPts val="400"/>
                    </a:spcBef>
                  </a:pPr>
                  <a:r>
                    <a:rPr lang="en-US" sz="1000" b="1" dirty="0">
                      <a:solidFill>
                        <a:srgbClr val="000000"/>
                      </a:solidFill>
                    </a:rPr>
                    <a:t>"</a:t>
                  </a:r>
                  <a:r>
                    <a:rPr lang="en-US" sz="1000" b="1" dirty="0" err="1">
                      <a:solidFill>
                        <a:srgbClr val="000000"/>
                      </a:solidFill>
                    </a:rPr>
                    <a:t>Dovoljan</a:t>
                  </a:r>
                  <a:r>
                    <a:rPr lang="en-US" sz="1000" b="1" dirty="0">
                      <a:solidFill>
                        <a:srgbClr val="000000"/>
                      </a:solidFill>
                    </a:rPr>
                    <a:t>"</a:t>
                  </a:r>
                </a:p>
              </p:txBody>
            </p:sp>
          </p:grpSp>
        </p:grpSp>
        <p:sp>
          <p:nvSpPr>
            <p:cNvPr id="26" name="Freeform 142"/>
            <p:cNvSpPr>
              <a:spLocks/>
            </p:cNvSpPr>
            <p:nvPr/>
          </p:nvSpPr>
          <p:spPr bwMode="auto">
            <a:xfrm>
              <a:off x="2968" y="3750"/>
              <a:ext cx="477" cy="25"/>
            </a:xfrm>
            <a:custGeom>
              <a:avLst/>
              <a:gdLst>
                <a:gd name="T0" fmla="*/ 120 w 2525"/>
                <a:gd name="T1" fmla="*/ 0 h 1"/>
                <a:gd name="T2" fmla="*/ 0 w 2525"/>
                <a:gd name="T3" fmla="*/ 0 h 1"/>
                <a:gd name="T4" fmla="*/ 0 60000 65536"/>
                <a:gd name="T5" fmla="*/ 0 60000 65536"/>
                <a:gd name="T6" fmla="*/ 0 w 2525"/>
                <a:gd name="T7" fmla="*/ 0 h 1"/>
                <a:gd name="T8" fmla="*/ 2525 w 252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5" h="1">
                  <a:moveTo>
                    <a:pt x="2525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27" name="Line 143"/>
            <p:cNvSpPr>
              <a:spLocks noChangeShapeType="1"/>
            </p:cNvSpPr>
            <p:nvPr/>
          </p:nvSpPr>
          <p:spPr bwMode="auto">
            <a:xfrm flipH="1">
              <a:off x="3450" y="3636"/>
              <a:ext cx="2" cy="11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28" name="Line 144"/>
            <p:cNvSpPr>
              <a:spLocks noChangeShapeType="1"/>
            </p:cNvSpPr>
            <p:nvPr/>
          </p:nvSpPr>
          <p:spPr bwMode="auto">
            <a:xfrm flipH="1">
              <a:off x="2972" y="3274"/>
              <a:ext cx="2" cy="47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29" name="Freeform 145"/>
            <p:cNvSpPr>
              <a:spLocks/>
            </p:cNvSpPr>
            <p:nvPr/>
          </p:nvSpPr>
          <p:spPr bwMode="auto">
            <a:xfrm>
              <a:off x="2499" y="3751"/>
              <a:ext cx="469" cy="29"/>
            </a:xfrm>
            <a:custGeom>
              <a:avLst/>
              <a:gdLst>
                <a:gd name="T0" fmla="*/ 120 w 2525"/>
                <a:gd name="T1" fmla="*/ 0 h 1"/>
                <a:gd name="T2" fmla="*/ 0 w 2525"/>
                <a:gd name="T3" fmla="*/ 0 h 1"/>
                <a:gd name="T4" fmla="*/ 0 60000 65536"/>
                <a:gd name="T5" fmla="*/ 0 60000 65536"/>
                <a:gd name="T6" fmla="*/ 0 w 2525"/>
                <a:gd name="T7" fmla="*/ 0 h 1"/>
                <a:gd name="T8" fmla="*/ 2525 w 252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5" h="1">
                  <a:moveTo>
                    <a:pt x="2525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0" name="Line 146"/>
            <p:cNvSpPr>
              <a:spLocks noChangeShapeType="1"/>
            </p:cNvSpPr>
            <p:nvPr/>
          </p:nvSpPr>
          <p:spPr bwMode="auto">
            <a:xfrm flipH="1">
              <a:off x="2499" y="2925"/>
              <a:ext cx="6" cy="8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1" name="Freeform 147"/>
            <p:cNvSpPr>
              <a:spLocks/>
            </p:cNvSpPr>
            <p:nvPr/>
          </p:nvSpPr>
          <p:spPr bwMode="auto">
            <a:xfrm>
              <a:off x="2051" y="3750"/>
              <a:ext cx="448" cy="25"/>
            </a:xfrm>
            <a:custGeom>
              <a:avLst/>
              <a:gdLst>
                <a:gd name="T0" fmla="*/ 120 w 2525"/>
                <a:gd name="T1" fmla="*/ 0 h 1"/>
                <a:gd name="T2" fmla="*/ 0 w 2525"/>
                <a:gd name="T3" fmla="*/ 0 h 1"/>
                <a:gd name="T4" fmla="*/ 0 60000 65536"/>
                <a:gd name="T5" fmla="*/ 0 60000 65536"/>
                <a:gd name="T6" fmla="*/ 0 w 2525"/>
                <a:gd name="T7" fmla="*/ 0 h 1"/>
                <a:gd name="T8" fmla="*/ 2525 w 252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5" h="1">
                  <a:moveTo>
                    <a:pt x="2525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2" name="Line 148"/>
            <p:cNvSpPr>
              <a:spLocks noChangeShapeType="1"/>
            </p:cNvSpPr>
            <p:nvPr/>
          </p:nvSpPr>
          <p:spPr bwMode="auto">
            <a:xfrm flipH="1">
              <a:off x="2055" y="2559"/>
              <a:ext cx="2" cy="119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grpSp>
          <p:nvGrpSpPr>
            <p:cNvPr id="33" name="Group 149"/>
            <p:cNvGrpSpPr>
              <a:grpSpLocks/>
            </p:cNvGrpSpPr>
            <p:nvPr/>
          </p:nvGrpSpPr>
          <p:grpSpPr bwMode="auto">
            <a:xfrm>
              <a:off x="2397" y="1874"/>
              <a:ext cx="216" cy="349"/>
              <a:chOff x="2397" y="1874"/>
              <a:chExt cx="216" cy="349"/>
            </a:xfrm>
          </p:grpSpPr>
          <p:sp>
            <p:nvSpPr>
              <p:cNvPr id="34" name="Freeform 150"/>
              <p:cNvSpPr>
                <a:spLocks/>
              </p:cNvSpPr>
              <p:nvPr/>
            </p:nvSpPr>
            <p:spPr bwMode="auto">
              <a:xfrm>
                <a:off x="2399" y="1978"/>
                <a:ext cx="208" cy="245"/>
              </a:xfrm>
              <a:custGeom>
                <a:avLst/>
                <a:gdLst>
                  <a:gd name="T0" fmla="*/ 0 w 664"/>
                  <a:gd name="T1" fmla="*/ 0 h 416"/>
                  <a:gd name="T2" fmla="*/ 65 w 664"/>
                  <a:gd name="T3" fmla="*/ 0 h 416"/>
                  <a:gd name="T4" fmla="*/ 65 w 664"/>
                  <a:gd name="T5" fmla="*/ 144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5" name="Text Box 151"/>
              <p:cNvSpPr txBox="1">
                <a:spLocks noChangeArrowheads="1"/>
              </p:cNvSpPr>
              <p:nvPr/>
            </p:nvSpPr>
            <p:spPr bwMode="auto">
              <a:xfrm>
                <a:off x="2397" y="1874"/>
                <a:ext cx="216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000" b="1" dirty="0">
                    <a:solidFill>
                      <a:schemeClr val="accent1"/>
                    </a:solidFill>
                  </a:rPr>
                  <a:t>LAŽ</a:t>
                </a:r>
              </a:p>
            </p:txBody>
          </p:sp>
        </p:grpSp>
      </p:grpSp>
      <p:sp>
        <p:nvSpPr>
          <p:cNvPr id="94" name="Text Box 64"/>
          <p:cNvSpPr txBox="1">
            <a:spLocks noChangeArrowheads="1"/>
          </p:cNvSpPr>
          <p:nvPr/>
        </p:nvSpPr>
        <p:spPr bwMode="auto">
          <a:xfrm>
            <a:off x="5451045" y="1777585"/>
            <a:ext cx="353753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ocjena;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"Ocjena ? 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&amp;ocjena);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(ocjena == 5)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"Odlican\n"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(ocjena == 4)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"Vrlo dobar\n"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(ocjena == 3)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"Dobar\n"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(ocjena == 2)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"Dovoljan\n"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(ocjena == 1)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"Nedovoljan\n"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55425" y="971080"/>
            <a:ext cx="8778240" cy="460860"/>
          </a:xfrm>
          <a:prstGeom prst="rect">
            <a:avLst/>
          </a:prstGeom>
          <a:noFill/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Napisati program koji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rješava kvadratnu jednačinu, na osnovu unesenih parametara.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33" name="Object 12"/>
          <p:cNvGraphicFramePr>
            <a:graphicFrameLocks noChangeAspect="1"/>
          </p:cNvGraphicFramePr>
          <p:nvPr/>
        </p:nvGraphicFramePr>
        <p:xfrm>
          <a:off x="5341938" y="1755775"/>
          <a:ext cx="17938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1755775"/>
                        <a:ext cx="179387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" name="Group 229"/>
          <p:cNvGrpSpPr/>
          <p:nvPr/>
        </p:nvGrpSpPr>
        <p:grpSpPr>
          <a:xfrm>
            <a:off x="38708" y="1662369"/>
            <a:ext cx="5109367" cy="4763145"/>
            <a:chOff x="38708" y="1662369"/>
            <a:chExt cx="5109367" cy="4763145"/>
          </a:xfrm>
        </p:grpSpPr>
        <p:sp>
          <p:nvSpPr>
            <p:cNvPr id="185" name="AutoShape 13"/>
            <p:cNvSpPr>
              <a:spLocks noChangeArrowheads="1"/>
            </p:cNvSpPr>
            <p:nvPr/>
          </p:nvSpPr>
          <p:spPr bwMode="auto">
            <a:xfrm flipV="1">
              <a:off x="2708255" y="5576358"/>
              <a:ext cx="1316300" cy="34896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sr-Latn-BA" sz="1600" b="1" dirty="0"/>
            </a:p>
          </p:txBody>
        </p:sp>
        <p:sp>
          <p:nvSpPr>
            <p:cNvPr id="176" name="AutoShape 13"/>
            <p:cNvSpPr>
              <a:spLocks noChangeArrowheads="1"/>
            </p:cNvSpPr>
            <p:nvPr/>
          </p:nvSpPr>
          <p:spPr bwMode="auto">
            <a:xfrm flipV="1">
              <a:off x="2734343" y="5077093"/>
              <a:ext cx="1316300" cy="34896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sr-Latn-BA" sz="1600" b="1" dirty="0"/>
            </a:p>
          </p:txBody>
        </p:sp>
        <p:sp>
          <p:nvSpPr>
            <p:cNvPr id="75" name="AutoShape 13"/>
            <p:cNvSpPr>
              <a:spLocks noChangeArrowheads="1"/>
            </p:cNvSpPr>
            <p:nvPr/>
          </p:nvSpPr>
          <p:spPr bwMode="auto">
            <a:xfrm flipV="1">
              <a:off x="38708" y="3760397"/>
              <a:ext cx="1491444" cy="398298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sr-Latn-BA" sz="1600" b="1" dirty="0"/>
            </a:p>
          </p:txBody>
        </p:sp>
        <p:sp>
          <p:nvSpPr>
            <p:cNvPr id="141" name="Text Box 10"/>
            <p:cNvSpPr txBox="1">
              <a:spLocks noChangeArrowheads="1"/>
            </p:cNvSpPr>
            <p:nvPr/>
          </p:nvSpPr>
          <p:spPr bwMode="auto">
            <a:xfrm>
              <a:off x="2807160" y="4456590"/>
              <a:ext cx="1132450" cy="43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R="0" lvl="0" indent="0" algn="ctr" fontAlgn="base">
                <a:lnSpc>
                  <a:spcPct val="10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r-Latn-CS" sz="1400" b="1" dirty="0"/>
            </a:p>
          </p:txBody>
        </p:sp>
        <p:sp>
          <p:nvSpPr>
            <p:cNvPr id="95" name="AutoShape 22"/>
            <p:cNvSpPr>
              <a:spLocks noChangeArrowheads="1"/>
            </p:cNvSpPr>
            <p:nvPr/>
          </p:nvSpPr>
          <p:spPr bwMode="auto">
            <a:xfrm>
              <a:off x="1652910" y="6173514"/>
              <a:ext cx="998840" cy="252000"/>
            </a:xfrm>
            <a:prstGeom prst="flowChartTerminator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 dirty="0"/>
                <a:t>KRAJ</a:t>
              </a:r>
              <a:endParaRPr lang="sr-Latn-BA" sz="1400" b="1" dirty="0" err="1"/>
            </a:p>
          </p:txBody>
        </p:sp>
        <p:sp>
          <p:nvSpPr>
            <p:cNvPr id="32" name="AutoShape 19"/>
            <p:cNvSpPr>
              <a:spLocks noChangeArrowheads="1"/>
            </p:cNvSpPr>
            <p:nvPr/>
          </p:nvSpPr>
          <p:spPr bwMode="auto">
            <a:xfrm>
              <a:off x="1910879" y="1662369"/>
              <a:ext cx="1000007" cy="290704"/>
            </a:xfrm>
            <a:prstGeom prst="flowChartTerminator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 dirty="0"/>
                <a:t>PO</a:t>
              </a:r>
              <a:r>
                <a:rPr lang="sr-Latn-BA" sz="1400" b="1" dirty="0"/>
                <a:t>ČETAK</a:t>
              </a: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H="1">
              <a:off x="2421319" y="2364037"/>
              <a:ext cx="1" cy="181648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4" name="AutoShape 23"/>
            <p:cNvSpPr>
              <a:spLocks noChangeArrowheads="1"/>
            </p:cNvSpPr>
            <p:nvPr/>
          </p:nvSpPr>
          <p:spPr bwMode="auto">
            <a:xfrm>
              <a:off x="1883457" y="2123229"/>
              <a:ext cx="1036569" cy="24080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sr-Latn-BA" sz="1400" b="1" dirty="0"/>
                <a:t>a, b, c</a:t>
              </a: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 flipH="1">
              <a:off x="2421320" y="1947594"/>
              <a:ext cx="0" cy="175635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58" name="AutoShape 14"/>
            <p:cNvSpPr>
              <a:spLocks noChangeArrowheads="1"/>
            </p:cNvSpPr>
            <p:nvPr/>
          </p:nvSpPr>
          <p:spPr bwMode="auto">
            <a:xfrm>
              <a:off x="1910879" y="2507280"/>
              <a:ext cx="990922" cy="486388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 dirty="0"/>
                <a:t>a=0</a:t>
              </a:r>
              <a:endParaRPr lang="sr-Latn-BA" sz="1400" b="1" dirty="0" err="1"/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884875" y="2981017"/>
              <a:ext cx="990922" cy="486388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 dirty="0"/>
                <a:t>b=0</a:t>
              </a:r>
              <a:endParaRPr lang="sr-Latn-BA" sz="1400" b="1" dirty="0" err="1"/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 flipH="1">
              <a:off x="2910885" y="2751668"/>
              <a:ext cx="1315469" cy="101257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62" name="AutoShape 13"/>
            <p:cNvSpPr>
              <a:spLocks noChangeArrowheads="1"/>
            </p:cNvSpPr>
            <p:nvPr/>
          </p:nvSpPr>
          <p:spPr bwMode="auto">
            <a:xfrm flipV="1">
              <a:off x="1658431" y="4264765"/>
              <a:ext cx="985826" cy="288000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sr-Latn-BA" sz="1600" b="1" dirty="0"/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1653220" y="3544868"/>
              <a:ext cx="991037" cy="43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R="0" lvl="0" indent="0" algn="ctr" fontAlgn="base">
                <a:lnSpc>
                  <a:spcPct val="10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r-Latn-CS" sz="1400" b="1" dirty="0"/>
            </a:p>
          </p:txBody>
        </p:sp>
        <p:graphicFrame>
          <p:nvGraphicFramePr>
            <p:cNvPr id="65" name="Object 64"/>
            <p:cNvGraphicFramePr>
              <a:graphicFrameLocks noChangeAspect="1"/>
            </p:cNvGraphicFramePr>
            <p:nvPr/>
          </p:nvGraphicFramePr>
          <p:xfrm>
            <a:off x="1874900" y="3553560"/>
            <a:ext cx="4953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Equation" r:id="rId5" imgW="495000" imgH="406080" progId="Equation.3">
                    <p:embed/>
                  </p:oleObj>
                </mc:Choice>
                <mc:Fallback>
                  <p:oleObj name="Equation" r:id="rId5" imgW="495000" imgH="4060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4900" y="3553560"/>
                          <a:ext cx="4953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21"/>
            <p:cNvSpPr>
              <a:spLocks noChangeShapeType="1"/>
            </p:cNvSpPr>
            <p:nvPr/>
          </p:nvSpPr>
          <p:spPr bwMode="auto">
            <a:xfrm flipH="1">
              <a:off x="2157691" y="3976868"/>
              <a:ext cx="315" cy="287897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67" name="Text Box 102"/>
            <p:cNvSpPr txBox="1">
              <a:spLocks noChangeArrowheads="1"/>
            </p:cNvSpPr>
            <p:nvPr/>
          </p:nvSpPr>
          <p:spPr bwMode="auto">
            <a:xfrm>
              <a:off x="2958990" y="2562180"/>
              <a:ext cx="491776" cy="120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200" b="1" dirty="0">
                  <a:solidFill>
                    <a:schemeClr val="accent1"/>
                  </a:solidFill>
                </a:rPr>
                <a:t>LAŽ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 Box 102"/>
            <p:cNvSpPr txBox="1">
              <a:spLocks noChangeArrowheads="1"/>
            </p:cNvSpPr>
            <p:nvPr/>
          </p:nvSpPr>
          <p:spPr bwMode="auto">
            <a:xfrm>
              <a:off x="1392007" y="2555413"/>
              <a:ext cx="451543" cy="149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accent1"/>
                  </a:solidFill>
                </a:rPr>
                <a:t>ISTINA</a:t>
              </a: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379195" y="2751667"/>
              <a:ext cx="531683" cy="242002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762052" y="3226057"/>
              <a:ext cx="122822" cy="534340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 flipH="1">
              <a:off x="1883457" y="3226057"/>
              <a:ext cx="266750" cy="318811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72" name="Text Box 102"/>
            <p:cNvSpPr txBox="1">
              <a:spLocks noChangeArrowheads="1"/>
            </p:cNvSpPr>
            <p:nvPr/>
          </p:nvSpPr>
          <p:spPr bwMode="auto">
            <a:xfrm>
              <a:off x="531621" y="3026004"/>
              <a:ext cx="451543" cy="149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accent1"/>
                  </a:solidFill>
                </a:rPr>
                <a:t>ISTINA</a:t>
              </a:r>
            </a:p>
          </p:txBody>
        </p:sp>
        <p:sp>
          <p:nvSpPr>
            <p:cNvPr id="73" name="Text Box 102"/>
            <p:cNvSpPr txBox="1">
              <a:spLocks noChangeArrowheads="1"/>
            </p:cNvSpPr>
            <p:nvPr/>
          </p:nvSpPr>
          <p:spPr bwMode="auto">
            <a:xfrm>
              <a:off x="1775928" y="3040342"/>
              <a:ext cx="491776" cy="120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200" b="1" dirty="0">
                  <a:solidFill>
                    <a:schemeClr val="accent1"/>
                  </a:solidFill>
                </a:rPr>
                <a:t>LAŽ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74" name="Oval 220"/>
            <p:cNvSpPr>
              <a:spLocks noChangeArrowheads="1"/>
            </p:cNvSpPr>
            <p:nvPr/>
          </p:nvSpPr>
          <p:spPr bwMode="auto">
            <a:xfrm>
              <a:off x="4802430" y="3850464"/>
              <a:ext cx="296006" cy="28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sr-Latn-CS" sz="1200" b="1" dirty="0"/>
                <a:t>T</a:t>
              </a:r>
              <a:endParaRPr lang="en-GB" sz="1200" b="1" dirty="0"/>
            </a:p>
          </p:txBody>
        </p:sp>
        <p:sp>
          <p:nvSpPr>
            <p:cNvPr id="76" name="TextBox 75"/>
            <p:cNvSpPr txBox="1"/>
            <p:nvPr/>
          </p:nvSpPr>
          <p:spPr bwMode="auto">
            <a:xfrm flipH="1">
              <a:off x="112854" y="3778465"/>
              <a:ext cx="13404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/>
                <a:t>“</a:t>
              </a:r>
              <a:r>
                <a:rPr lang="en-US" sz="1200" b="1" dirty="0" err="1"/>
                <a:t>Jedna</a:t>
              </a:r>
              <a:r>
                <a:rPr lang="sr-Latn-BA" sz="1200" b="1" dirty="0"/>
                <a:t>čina nije validna!</a:t>
              </a:r>
              <a:r>
                <a:rPr lang="en-US" sz="1200" b="1" dirty="0"/>
                <a:t>”</a:t>
              </a:r>
              <a:endParaRPr lang="sr-Latn-BA" sz="1200" b="1" dirty="0"/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548372" y="2852925"/>
              <a:ext cx="1395284" cy="32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R="0" lvl="0" indent="0" algn="ctr" fontAlgn="base">
                <a:lnSpc>
                  <a:spcPct val="10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r-Latn-CS" sz="1400" b="1" dirty="0"/>
            </a:p>
          </p:txBody>
        </p:sp>
        <p:sp>
          <p:nvSpPr>
            <p:cNvPr id="78" name="AutoShape 14"/>
            <p:cNvSpPr>
              <a:spLocks noChangeArrowheads="1"/>
            </p:cNvSpPr>
            <p:nvPr/>
          </p:nvSpPr>
          <p:spPr bwMode="auto">
            <a:xfrm>
              <a:off x="3711931" y="3331959"/>
              <a:ext cx="1054153" cy="505251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 dirty="0"/>
                <a:t>D&lt;0</a:t>
              </a:r>
              <a:endParaRPr lang="sr-Latn-BA" sz="1400" b="1" dirty="0" err="1"/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4232704" y="3173619"/>
              <a:ext cx="0" cy="158339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381291" y="3587765"/>
              <a:ext cx="327054" cy="263690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81" name="Text Box 102"/>
            <p:cNvSpPr txBox="1">
              <a:spLocks noChangeArrowheads="1"/>
            </p:cNvSpPr>
            <p:nvPr/>
          </p:nvSpPr>
          <p:spPr bwMode="auto">
            <a:xfrm>
              <a:off x="3317941" y="3391407"/>
              <a:ext cx="451543" cy="149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accent1"/>
                  </a:solidFill>
                </a:rPr>
                <a:t>ISTINA</a:t>
              </a:r>
            </a:p>
          </p:txBody>
        </p:sp>
        <p:sp>
          <p:nvSpPr>
            <p:cNvPr id="83" name="Text Box 10"/>
            <p:cNvSpPr txBox="1">
              <a:spLocks noChangeArrowheads="1"/>
            </p:cNvSpPr>
            <p:nvPr/>
          </p:nvSpPr>
          <p:spPr bwMode="auto">
            <a:xfrm>
              <a:off x="2807160" y="3851455"/>
              <a:ext cx="1132449" cy="43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R="0" lvl="0" indent="0" algn="ctr" fontAlgn="base">
                <a:lnSpc>
                  <a:spcPct val="10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r-Latn-CS" sz="1400" b="1" dirty="0"/>
            </a:p>
          </p:txBody>
        </p:sp>
        <p:sp>
          <p:nvSpPr>
            <p:cNvPr id="84" name="Line 11"/>
            <p:cNvSpPr>
              <a:spLocks noChangeShapeType="1"/>
            </p:cNvSpPr>
            <p:nvPr/>
          </p:nvSpPr>
          <p:spPr bwMode="auto">
            <a:xfrm flipH="1">
              <a:off x="3382156" y="4295262"/>
              <a:ext cx="1" cy="161327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>
              <a:off x="3382155" y="5426060"/>
              <a:ext cx="1" cy="149076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3055938" y="3851455"/>
            <a:ext cx="608103" cy="405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Equation" r:id="rId7" imgW="609480" imgH="406080" progId="Equation.3">
                    <p:embed/>
                  </p:oleObj>
                </mc:Choice>
                <mc:Fallback>
                  <p:oleObj name="Equation" r:id="rId7" imgW="609480" imgH="4060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938" y="3851455"/>
                          <a:ext cx="608103" cy="405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Freeform 15"/>
            <p:cNvSpPr>
              <a:spLocks/>
            </p:cNvSpPr>
            <p:nvPr/>
          </p:nvSpPr>
          <p:spPr bwMode="auto">
            <a:xfrm flipH="1">
              <a:off x="4766084" y="3587765"/>
              <a:ext cx="177572" cy="270865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cxnSp>
          <p:nvCxnSpPr>
            <p:cNvPr id="97" name="Shape 96"/>
            <p:cNvCxnSpPr>
              <a:stCxn id="76" idx="2"/>
              <a:endCxn id="145" idx="0"/>
            </p:cNvCxnSpPr>
            <p:nvPr/>
          </p:nvCxnSpPr>
          <p:spPr>
            <a:xfrm rot="16200000" flipH="1">
              <a:off x="506828" y="4424066"/>
              <a:ext cx="1927452" cy="1374913"/>
            </a:xfrm>
            <a:prstGeom prst="bentConnector3">
              <a:avLst>
                <a:gd name="adj1" fmla="val 100275"/>
              </a:avLst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</p:cxnSp>
        <p:sp>
          <p:nvSpPr>
            <p:cNvPr id="128" name="Line 21"/>
            <p:cNvSpPr>
              <a:spLocks noChangeShapeType="1"/>
            </p:cNvSpPr>
            <p:nvPr/>
          </p:nvSpPr>
          <p:spPr bwMode="auto">
            <a:xfrm>
              <a:off x="2150207" y="4563766"/>
              <a:ext cx="7804" cy="1511483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cxnSp>
          <p:nvCxnSpPr>
            <p:cNvPr id="131" name="Shape 130"/>
            <p:cNvCxnSpPr>
              <a:endCxn id="145" idx="0"/>
            </p:cNvCxnSpPr>
            <p:nvPr/>
          </p:nvCxnSpPr>
          <p:spPr>
            <a:xfrm rot="5400000">
              <a:off x="2688907" y="5397752"/>
              <a:ext cx="146602" cy="1208393"/>
            </a:xfrm>
            <a:prstGeom prst="bentConnector3">
              <a:avLst>
                <a:gd name="adj1" fmla="val 102759"/>
              </a:avLst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</p:cxnSp>
        <p:sp>
          <p:nvSpPr>
            <p:cNvPr id="145" name="Line 21"/>
            <p:cNvSpPr>
              <a:spLocks noChangeShapeType="1"/>
            </p:cNvSpPr>
            <p:nvPr/>
          </p:nvSpPr>
          <p:spPr bwMode="auto">
            <a:xfrm flipH="1">
              <a:off x="2158011" y="6075249"/>
              <a:ext cx="0" cy="118345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graphicFrame>
          <p:nvGraphicFramePr>
            <p:cNvPr id="146" name="Object 145"/>
            <p:cNvGraphicFramePr>
              <a:graphicFrameLocks noChangeAspect="1"/>
            </p:cNvGraphicFramePr>
            <p:nvPr/>
          </p:nvGraphicFramePr>
          <p:xfrm>
            <a:off x="3609046" y="2887653"/>
            <a:ext cx="1116013" cy="223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Equation" r:id="rId9" imgW="1015920" imgH="203040" progId="Equation.3">
                    <p:embed/>
                  </p:oleObj>
                </mc:Choice>
                <mc:Fallback>
                  <p:oleObj name="Equation" r:id="rId9" imgW="1015920" imgH="20304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046" y="2887653"/>
                          <a:ext cx="1116013" cy="223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" name="Text Box 102"/>
            <p:cNvSpPr txBox="1">
              <a:spLocks noChangeArrowheads="1"/>
            </p:cNvSpPr>
            <p:nvPr/>
          </p:nvSpPr>
          <p:spPr bwMode="auto">
            <a:xfrm>
              <a:off x="4656299" y="3403413"/>
              <a:ext cx="491776" cy="120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200" b="1" dirty="0">
                  <a:solidFill>
                    <a:schemeClr val="accent1"/>
                  </a:solidFill>
                </a:rPr>
                <a:t>LAŽ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 bwMode="auto">
            <a:xfrm>
              <a:off x="1845245" y="4279970"/>
              <a:ext cx="6144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/>
                <a:t>x</a:t>
              </a:r>
              <a:endParaRPr lang="sr-Latn-BA" sz="1600" b="1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130" name="Object 12"/>
            <p:cNvGraphicFramePr>
              <a:graphicFrameLocks noChangeAspect="1"/>
            </p:cNvGraphicFramePr>
            <p:nvPr/>
          </p:nvGraphicFramePr>
          <p:xfrm>
            <a:off x="3049588" y="4447245"/>
            <a:ext cx="6223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Equation" r:id="rId11" imgW="622080" imgH="431640" progId="Equation.3">
                    <p:embed/>
                  </p:oleObj>
                </mc:Choice>
                <mc:Fallback>
                  <p:oleObj name="Equation" r:id="rId11" imgW="622080" imgH="4316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588" y="4447245"/>
                          <a:ext cx="6223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Object 133"/>
            <p:cNvGraphicFramePr>
              <a:graphicFrameLocks noChangeAspect="1"/>
            </p:cNvGraphicFramePr>
            <p:nvPr/>
          </p:nvGraphicFramePr>
          <p:xfrm>
            <a:off x="2931004" y="5135219"/>
            <a:ext cx="897849" cy="240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Equation" r:id="rId13" imgW="863280" imgH="215640" progId="Equation.3">
                    <p:embed/>
                  </p:oleObj>
                </mc:Choice>
                <mc:Fallback>
                  <p:oleObj name="Equation" r:id="rId13" imgW="863280" imgH="2156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004" y="5135219"/>
                          <a:ext cx="897849" cy="240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" name="Object 137"/>
            <p:cNvGraphicFramePr>
              <a:graphicFrameLocks noChangeAspect="1"/>
            </p:cNvGraphicFramePr>
            <p:nvPr/>
          </p:nvGraphicFramePr>
          <p:xfrm>
            <a:off x="2920026" y="5627040"/>
            <a:ext cx="897849" cy="240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Equation" r:id="rId15" imgW="863280" imgH="215640" progId="Equation.3">
                    <p:embed/>
                  </p:oleObj>
                </mc:Choice>
                <mc:Fallback>
                  <p:oleObj name="Equation" r:id="rId15" imgW="863280" imgH="2156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026" y="5627040"/>
                          <a:ext cx="897849" cy="240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" name="Line 11"/>
            <p:cNvSpPr>
              <a:spLocks noChangeShapeType="1"/>
            </p:cNvSpPr>
            <p:nvPr/>
          </p:nvSpPr>
          <p:spPr bwMode="auto">
            <a:xfrm flipH="1">
              <a:off x="3382157" y="4888590"/>
              <a:ext cx="0" cy="191825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416910" y="3006545"/>
            <a:ext cx="3379640" cy="3211773"/>
            <a:chOff x="5416910" y="3006545"/>
            <a:chExt cx="3379640" cy="3211773"/>
          </a:xfrm>
        </p:grpSpPr>
        <p:grpSp>
          <p:nvGrpSpPr>
            <p:cNvPr id="150" name="Group 149"/>
            <p:cNvGrpSpPr/>
            <p:nvPr/>
          </p:nvGrpSpPr>
          <p:grpSpPr>
            <a:xfrm>
              <a:off x="5416910" y="3006545"/>
              <a:ext cx="3379640" cy="3211773"/>
              <a:chOff x="5416910" y="3174413"/>
              <a:chExt cx="3379640" cy="3211773"/>
            </a:xfrm>
          </p:grpSpPr>
          <p:sp>
            <p:nvSpPr>
              <p:cNvPr id="39" name="Text Box 10"/>
              <p:cNvSpPr txBox="1">
                <a:spLocks noChangeArrowheads="1"/>
              </p:cNvSpPr>
              <p:nvPr/>
            </p:nvSpPr>
            <p:spPr bwMode="auto">
              <a:xfrm>
                <a:off x="7567590" y="4725227"/>
                <a:ext cx="1228960" cy="432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R="0" lvl="0" indent="0" algn="ctr" fontAlgn="base">
                  <a:lnSpc>
                    <a:spcPct val="100000"/>
                  </a:lnSpc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sr-Latn-CS" sz="1400" b="1" dirty="0"/>
              </a:p>
            </p:txBody>
          </p:sp>
          <p:sp>
            <p:nvSpPr>
              <p:cNvPr id="31" name="AutoShape 14"/>
              <p:cNvSpPr>
                <a:spLocks noChangeArrowheads="1"/>
              </p:cNvSpPr>
              <p:nvPr/>
            </p:nvSpPr>
            <p:spPr bwMode="auto">
              <a:xfrm>
                <a:off x="6459676" y="3684960"/>
                <a:ext cx="1068294" cy="526671"/>
              </a:xfrm>
              <a:prstGeom prst="diamond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b="1" dirty="0"/>
                  <a:t>D=0</a:t>
                </a:r>
                <a:endParaRPr lang="sr-Latn-BA" sz="1400" b="1" dirty="0" err="1"/>
              </a:p>
            </p:txBody>
          </p:sp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7567590" y="4087272"/>
                <a:ext cx="1228960" cy="432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R="0" lvl="0" indent="0" algn="ctr" fontAlgn="base">
                  <a:lnSpc>
                    <a:spcPct val="100000"/>
                  </a:lnSpc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sr-Latn-CS" sz="1400" b="1" dirty="0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 flipH="1">
                <a:off x="7527970" y="3955101"/>
                <a:ext cx="651109" cy="126787"/>
              </a:xfrm>
              <a:custGeom>
                <a:avLst/>
                <a:gdLst/>
                <a:ahLst/>
                <a:cxnLst>
                  <a:cxn ang="0">
                    <a:pos x="664" y="0"/>
                  </a:cxn>
                  <a:cxn ang="0">
                    <a:pos x="1" y="0"/>
                  </a:cxn>
                  <a:cxn ang="0">
                    <a:pos x="0" y="392"/>
                  </a:cxn>
                </a:cxnLst>
                <a:rect l="0" t="0" r="r" b="b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 flipH="1">
                <a:off x="8182068" y="4519273"/>
                <a:ext cx="1" cy="215500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8" name="Text Box 102"/>
              <p:cNvSpPr txBox="1">
                <a:spLocks noChangeArrowheads="1"/>
              </p:cNvSpPr>
              <p:nvPr/>
            </p:nvSpPr>
            <p:spPr bwMode="auto">
              <a:xfrm>
                <a:off x="6000474" y="3755633"/>
                <a:ext cx="451543" cy="149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 dirty="0">
                    <a:solidFill>
                      <a:schemeClr val="accent1"/>
                    </a:solidFill>
                  </a:rPr>
                  <a:t>ISTINA</a:t>
                </a:r>
              </a:p>
            </p:txBody>
          </p:sp>
          <p:sp>
            <p:nvSpPr>
              <p:cNvPr id="29" name="Text Box 102"/>
              <p:cNvSpPr txBox="1">
                <a:spLocks noChangeArrowheads="1"/>
              </p:cNvSpPr>
              <p:nvPr/>
            </p:nvSpPr>
            <p:spPr bwMode="auto">
              <a:xfrm>
                <a:off x="7456750" y="3755633"/>
                <a:ext cx="491776" cy="120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sr-Latn-BA" sz="1200" b="1" dirty="0">
                    <a:solidFill>
                      <a:schemeClr val="accent1"/>
                    </a:solidFill>
                  </a:rPr>
                  <a:t>LAŽ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5992672" y="3955101"/>
                <a:ext cx="491775" cy="318811"/>
              </a:xfrm>
              <a:custGeom>
                <a:avLst/>
                <a:gdLst/>
                <a:ahLst/>
                <a:cxnLst>
                  <a:cxn ang="0">
                    <a:pos x="664" y="0"/>
                  </a:cxn>
                  <a:cxn ang="0">
                    <a:pos x="1" y="0"/>
                  </a:cxn>
                  <a:cxn ang="0">
                    <a:pos x="0" y="392"/>
                  </a:cxn>
                </a:cxnLst>
                <a:rect l="0" t="0" r="r" b="b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3" name="AutoShape 13"/>
              <p:cNvSpPr>
                <a:spLocks noChangeArrowheads="1"/>
              </p:cNvSpPr>
              <p:nvPr/>
            </p:nvSpPr>
            <p:spPr bwMode="auto">
              <a:xfrm flipV="1">
                <a:off x="5493410" y="4993809"/>
                <a:ext cx="985826" cy="288000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sr-Latn-BA" sz="1600" b="1" dirty="0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5992672" y="5925326"/>
                <a:ext cx="157" cy="171381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" name="AutoShape 22"/>
              <p:cNvSpPr>
                <a:spLocks noChangeArrowheads="1"/>
              </p:cNvSpPr>
              <p:nvPr/>
            </p:nvSpPr>
            <p:spPr bwMode="auto">
              <a:xfrm>
                <a:off x="5493410" y="6096705"/>
                <a:ext cx="998840" cy="289481"/>
              </a:xfrm>
              <a:prstGeom prst="flowChartTerminator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b="1" dirty="0"/>
                  <a:t>KRAJ</a:t>
                </a:r>
                <a:endParaRPr lang="sr-Latn-BA" sz="1400" b="1" dirty="0" err="1"/>
              </a:p>
            </p:txBody>
          </p:sp>
          <p:cxnSp>
            <p:nvCxnSpPr>
              <p:cNvPr id="21" name="Shape 20"/>
              <p:cNvCxnSpPr>
                <a:stCxn id="53" idx="0"/>
              </p:cNvCxnSpPr>
              <p:nvPr/>
            </p:nvCxnSpPr>
            <p:spPr>
              <a:xfrm rot="5400000">
                <a:off x="6978569" y="4716802"/>
                <a:ext cx="230429" cy="2186618"/>
              </a:xfrm>
              <a:prstGeom prst="bentConnector2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</p:cxnSp>
          <p:sp>
            <p:nvSpPr>
              <p:cNvPr id="43" name="Line 21"/>
              <p:cNvSpPr>
                <a:spLocks noChangeShapeType="1"/>
              </p:cNvSpPr>
              <p:nvPr/>
            </p:nvSpPr>
            <p:spPr bwMode="auto">
              <a:xfrm>
                <a:off x="6988825" y="3471387"/>
                <a:ext cx="0" cy="236066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 flipH="1">
                <a:off x="5992670" y="5281810"/>
                <a:ext cx="314" cy="643516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53" name="AutoShape 13"/>
              <p:cNvSpPr>
                <a:spLocks noChangeArrowheads="1"/>
              </p:cNvSpPr>
              <p:nvPr/>
            </p:nvSpPr>
            <p:spPr bwMode="auto">
              <a:xfrm flipV="1">
                <a:off x="7687672" y="5406897"/>
                <a:ext cx="998839" cy="288000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sr-Latn-BA" sz="1600" b="1" dirty="0"/>
              </a:p>
            </p:txBody>
          </p:sp>
          <p:sp>
            <p:nvSpPr>
              <p:cNvPr id="55" name="Line 11"/>
              <p:cNvSpPr>
                <a:spLocks noChangeShapeType="1"/>
              </p:cNvSpPr>
              <p:nvPr/>
            </p:nvSpPr>
            <p:spPr bwMode="auto">
              <a:xfrm flipH="1">
                <a:off x="8182069" y="5157227"/>
                <a:ext cx="1" cy="249670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graphicFrame>
            <p:nvGraphicFramePr>
              <p:cNvPr id="38" name="Object 37"/>
              <p:cNvGraphicFramePr>
                <a:graphicFrameLocks noChangeAspect="1"/>
              </p:cNvGraphicFramePr>
              <p:nvPr/>
            </p:nvGraphicFramePr>
            <p:xfrm>
              <a:off x="7702638" y="4082317"/>
              <a:ext cx="9017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2" name="Equation" r:id="rId17" imgW="901440" imgH="431640" progId="Equation.3">
                      <p:embed/>
                    </p:oleObj>
                  </mc:Choice>
                  <mc:Fallback>
                    <p:oleObj name="Equation" r:id="rId17" imgW="901440" imgH="43164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02638" y="4082317"/>
                            <a:ext cx="901700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0"/>
              <p:cNvGraphicFramePr>
                <a:graphicFrameLocks noChangeAspect="1"/>
              </p:cNvGraphicFramePr>
              <p:nvPr/>
            </p:nvGraphicFramePr>
            <p:xfrm>
              <a:off x="7715338" y="4725255"/>
              <a:ext cx="9017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" name="Equation" r:id="rId19" imgW="901440" imgH="431640" progId="Equation.3">
                      <p:embed/>
                    </p:oleObj>
                  </mc:Choice>
                  <mc:Fallback>
                    <p:oleObj name="Equation" r:id="rId19" imgW="901440" imgH="43164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15338" y="4725255"/>
                            <a:ext cx="901700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44"/>
              <p:cNvGraphicFramePr>
                <a:graphicFrameLocks noChangeAspect="1"/>
              </p:cNvGraphicFramePr>
              <p:nvPr/>
            </p:nvGraphicFramePr>
            <p:xfrm>
              <a:off x="7934413" y="5387242"/>
              <a:ext cx="506412" cy="288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4" name="Equation" r:id="rId21" imgW="380880" imgH="215640" progId="Equation.3">
                      <p:embed/>
                    </p:oleObj>
                  </mc:Choice>
                  <mc:Fallback>
                    <p:oleObj name="Equation" r:id="rId21" imgW="380880" imgH="21564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4413" y="5387242"/>
                            <a:ext cx="506412" cy="2889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 Box 10"/>
              <p:cNvSpPr txBox="1">
                <a:spLocks noChangeArrowheads="1"/>
              </p:cNvSpPr>
              <p:nvPr/>
            </p:nvSpPr>
            <p:spPr bwMode="auto">
              <a:xfrm>
                <a:off x="5416910" y="4273912"/>
                <a:ext cx="1190555" cy="432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R="0" lvl="0" indent="0" algn="ctr" fontAlgn="base">
                  <a:lnSpc>
                    <a:spcPct val="100000"/>
                  </a:lnSpc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sr-Latn-CS" sz="1400" b="1" dirty="0"/>
              </a:p>
            </p:txBody>
          </p:sp>
          <p:graphicFrame>
            <p:nvGraphicFramePr>
              <p:cNvPr id="48" name="Object 47"/>
              <p:cNvGraphicFramePr>
                <a:graphicFrameLocks noChangeAspect="1"/>
              </p:cNvGraphicFramePr>
              <p:nvPr/>
            </p:nvGraphicFramePr>
            <p:xfrm>
              <a:off x="5489255" y="4288158"/>
              <a:ext cx="1041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5" name="Equation" r:id="rId23" imgW="1041120" imgH="406080" progId="Equation.3">
                      <p:embed/>
                    </p:oleObj>
                  </mc:Choice>
                  <mc:Fallback>
                    <p:oleObj name="Equation" r:id="rId23" imgW="1041120" imgH="40608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9255" y="4288158"/>
                            <a:ext cx="1041400" cy="406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21"/>
              <p:cNvSpPr>
                <a:spLocks noChangeShapeType="1"/>
              </p:cNvSpPr>
              <p:nvPr/>
            </p:nvSpPr>
            <p:spPr bwMode="auto">
              <a:xfrm flipH="1">
                <a:off x="5992670" y="4705912"/>
                <a:ext cx="315" cy="287897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94" name="Oval 220"/>
              <p:cNvSpPr>
                <a:spLocks noChangeArrowheads="1"/>
              </p:cNvSpPr>
              <p:nvPr/>
            </p:nvSpPr>
            <p:spPr bwMode="auto">
              <a:xfrm>
                <a:off x="6846439" y="3174413"/>
                <a:ext cx="296006" cy="28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sr-Latn-CS" sz="1200" b="1" dirty="0"/>
                  <a:t>T</a:t>
                </a:r>
                <a:endParaRPr lang="en-GB" sz="1200" b="1" dirty="0"/>
              </a:p>
            </p:txBody>
          </p:sp>
        </p:grpSp>
        <p:graphicFrame>
          <p:nvGraphicFramePr>
            <p:cNvPr id="181" name="Object 180"/>
            <p:cNvGraphicFramePr>
              <a:graphicFrameLocks noChangeAspect="1"/>
            </p:cNvGraphicFramePr>
            <p:nvPr/>
          </p:nvGraphicFramePr>
          <p:xfrm>
            <a:off x="5739464" y="4825016"/>
            <a:ext cx="506412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Equation" r:id="rId25" imgW="380880" imgH="215640" progId="Equation.3">
                    <p:embed/>
                  </p:oleObj>
                </mc:Choice>
                <mc:Fallback>
                  <p:oleObj name="Equation" r:id="rId25" imgW="380880" imgH="2156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9464" y="4825016"/>
                          <a:ext cx="506412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0" name="Group 259"/>
          <p:cNvGrpSpPr/>
          <p:nvPr/>
        </p:nvGrpSpPr>
        <p:grpSpPr>
          <a:xfrm>
            <a:off x="6450229" y="5544986"/>
            <a:ext cx="2610834" cy="841200"/>
            <a:chOff x="6450229" y="5544986"/>
            <a:chExt cx="2610834" cy="841200"/>
          </a:xfrm>
        </p:grpSpPr>
        <p:grpSp>
          <p:nvGrpSpPr>
            <p:cNvPr id="229" name="Group 228"/>
            <p:cNvGrpSpPr/>
            <p:nvPr/>
          </p:nvGrpSpPr>
          <p:grpSpPr>
            <a:xfrm>
              <a:off x="8179076" y="5544986"/>
              <a:ext cx="881987" cy="841200"/>
              <a:chOff x="8179076" y="5544986"/>
              <a:chExt cx="881987" cy="841200"/>
            </a:xfrm>
          </p:grpSpPr>
          <p:sp>
            <p:nvSpPr>
              <p:cNvPr id="180" name="AutoShape 100"/>
              <p:cNvSpPr>
                <a:spLocks noChangeArrowheads="1"/>
              </p:cNvSpPr>
              <p:nvPr/>
            </p:nvSpPr>
            <p:spPr bwMode="auto">
              <a:xfrm flipH="1">
                <a:off x="8179076" y="5970260"/>
                <a:ext cx="881987" cy="415926"/>
              </a:xfrm>
              <a:prstGeom prst="roundRect">
                <a:avLst>
                  <a:gd name="adj" fmla="val 27778"/>
                </a:avLst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200" b="1" dirty="0">
                  <a:solidFill>
                    <a:srgbClr val="A5002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 bwMode="auto">
              <a:xfrm>
                <a:off x="8187093" y="5988652"/>
                <a:ext cx="867474" cy="382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sr-Latn-BA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Realna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 eaLnBrk="0" hangingPunct="0">
                  <a:spcBef>
                    <a:spcPts val="100"/>
                  </a:spcBef>
                </a:pPr>
                <a:r>
                  <a:rPr lang="sr-Latn-BA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rješenja</a:t>
                </a:r>
              </a:p>
            </p:txBody>
          </p:sp>
          <p:grpSp>
            <p:nvGrpSpPr>
              <p:cNvPr id="206" name="Group 107"/>
              <p:cNvGrpSpPr>
                <a:grpSpLocks/>
              </p:cNvGrpSpPr>
              <p:nvPr/>
            </p:nvGrpSpPr>
            <p:grpSpPr bwMode="auto">
              <a:xfrm rot="3801061">
                <a:off x="8275694" y="5680556"/>
                <a:ext cx="376968" cy="105828"/>
                <a:chOff x="3168" y="2352"/>
                <a:chExt cx="1212" cy="209"/>
              </a:xfrm>
            </p:grpSpPr>
            <p:sp>
              <p:nvSpPr>
                <p:cNvPr id="207" name="Freeform 108"/>
                <p:cNvSpPr>
                  <a:spLocks/>
                </p:cNvSpPr>
                <p:nvPr/>
              </p:nvSpPr>
              <p:spPr bwMode="auto">
                <a:xfrm>
                  <a:off x="3168" y="2358"/>
                  <a:ext cx="272" cy="197"/>
                </a:xfrm>
                <a:custGeom>
                  <a:avLst/>
                  <a:gdLst>
                    <a:gd name="T0" fmla="*/ 0 w 272"/>
                    <a:gd name="T1" fmla="*/ 106 h 197"/>
                    <a:gd name="T2" fmla="*/ 272 w 272"/>
                    <a:gd name="T3" fmla="*/ 197 h 197"/>
                    <a:gd name="T4" fmla="*/ 221 w 272"/>
                    <a:gd name="T5" fmla="*/ 118 h 197"/>
                    <a:gd name="T6" fmla="*/ 221 w 272"/>
                    <a:gd name="T7" fmla="*/ 79 h 197"/>
                    <a:gd name="T8" fmla="*/ 272 w 272"/>
                    <a:gd name="T9" fmla="*/ 0 h 197"/>
                    <a:gd name="T10" fmla="*/ 0 w 272"/>
                    <a:gd name="T11" fmla="*/ 106 h 1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"/>
                    <a:gd name="T19" fmla="*/ 0 h 197"/>
                    <a:gd name="T20" fmla="*/ 272 w 272"/>
                    <a:gd name="T21" fmla="*/ 197 h 1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" h="197">
                      <a:moveTo>
                        <a:pt x="0" y="106"/>
                      </a:moveTo>
                      <a:lnTo>
                        <a:pt x="272" y="197"/>
                      </a:lnTo>
                      <a:lnTo>
                        <a:pt x="221" y="118"/>
                      </a:lnTo>
                      <a:lnTo>
                        <a:pt x="221" y="79"/>
                      </a:lnTo>
                      <a:lnTo>
                        <a:pt x="272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08" name="Freeform 109"/>
                <p:cNvSpPr>
                  <a:spLocks/>
                </p:cNvSpPr>
                <p:nvPr/>
              </p:nvSpPr>
              <p:spPr bwMode="auto">
                <a:xfrm>
                  <a:off x="3389" y="2443"/>
                  <a:ext cx="894" cy="39"/>
                </a:xfrm>
                <a:custGeom>
                  <a:avLst/>
                  <a:gdLst>
                    <a:gd name="T0" fmla="*/ 0 w 894"/>
                    <a:gd name="T1" fmla="*/ 33 h 39"/>
                    <a:gd name="T2" fmla="*/ 0 w 894"/>
                    <a:gd name="T3" fmla="*/ 0 h 39"/>
                    <a:gd name="T4" fmla="*/ 894 w 894"/>
                    <a:gd name="T5" fmla="*/ 0 h 39"/>
                    <a:gd name="T6" fmla="*/ 894 w 894"/>
                    <a:gd name="T7" fmla="*/ 39 h 39"/>
                    <a:gd name="T8" fmla="*/ 879 w 894"/>
                    <a:gd name="T9" fmla="*/ 21 h 39"/>
                    <a:gd name="T10" fmla="*/ 643 w 894"/>
                    <a:gd name="T11" fmla="*/ 21 h 39"/>
                    <a:gd name="T12" fmla="*/ 658 w 894"/>
                    <a:gd name="T13" fmla="*/ 33 h 39"/>
                    <a:gd name="T14" fmla="*/ 0 w 894"/>
                    <a:gd name="T15" fmla="*/ 33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94"/>
                    <a:gd name="T25" fmla="*/ 0 h 39"/>
                    <a:gd name="T26" fmla="*/ 894 w 894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94" h="39">
                      <a:moveTo>
                        <a:pt x="0" y="33"/>
                      </a:moveTo>
                      <a:lnTo>
                        <a:pt x="0" y="0"/>
                      </a:lnTo>
                      <a:lnTo>
                        <a:pt x="894" y="0"/>
                      </a:lnTo>
                      <a:lnTo>
                        <a:pt x="894" y="39"/>
                      </a:lnTo>
                      <a:lnTo>
                        <a:pt x="879" y="21"/>
                      </a:lnTo>
                      <a:lnTo>
                        <a:pt x="643" y="21"/>
                      </a:lnTo>
                      <a:lnTo>
                        <a:pt x="658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09" name="Freeform 110"/>
                <p:cNvSpPr>
                  <a:spLocks/>
                </p:cNvSpPr>
                <p:nvPr/>
              </p:nvSpPr>
              <p:spPr bwMode="auto">
                <a:xfrm>
                  <a:off x="4032" y="2464"/>
                  <a:ext cx="342" cy="97"/>
                </a:xfrm>
                <a:custGeom>
                  <a:avLst/>
                  <a:gdLst>
                    <a:gd name="T0" fmla="*/ 0 w 342"/>
                    <a:gd name="T1" fmla="*/ 0 h 97"/>
                    <a:gd name="T2" fmla="*/ 112 w 342"/>
                    <a:gd name="T3" fmla="*/ 97 h 97"/>
                    <a:gd name="T4" fmla="*/ 342 w 342"/>
                    <a:gd name="T5" fmla="*/ 97 h 97"/>
                    <a:gd name="T6" fmla="*/ 251 w 342"/>
                    <a:gd name="T7" fmla="*/ 18 h 97"/>
                    <a:gd name="T8" fmla="*/ 236 w 342"/>
                    <a:gd name="T9" fmla="*/ 0 h 97"/>
                    <a:gd name="T10" fmla="*/ 0 w 342"/>
                    <a:gd name="T11" fmla="*/ 0 h 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2"/>
                    <a:gd name="T19" fmla="*/ 0 h 97"/>
                    <a:gd name="T20" fmla="*/ 342 w 342"/>
                    <a:gd name="T21" fmla="*/ 97 h 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2" h="97">
                      <a:moveTo>
                        <a:pt x="0" y="0"/>
                      </a:moveTo>
                      <a:lnTo>
                        <a:pt x="112" y="97"/>
                      </a:lnTo>
                      <a:lnTo>
                        <a:pt x="342" y="97"/>
                      </a:lnTo>
                      <a:lnTo>
                        <a:pt x="251" y="18"/>
                      </a:lnTo>
                      <a:lnTo>
                        <a:pt x="2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8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10" name="Freeform 111"/>
                <p:cNvSpPr>
                  <a:spLocks/>
                </p:cNvSpPr>
                <p:nvPr/>
              </p:nvSpPr>
              <p:spPr bwMode="auto">
                <a:xfrm>
                  <a:off x="4054" y="2352"/>
                  <a:ext cx="326" cy="91"/>
                </a:xfrm>
                <a:custGeom>
                  <a:avLst/>
                  <a:gdLst>
                    <a:gd name="T0" fmla="*/ 0 w 326"/>
                    <a:gd name="T1" fmla="*/ 91 h 91"/>
                    <a:gd name="T2" fmla="*/ 72 w 326"/>
                    <a:gd name="T3" fmla="*/ 24 h 91"/>
                    <a:gd name="T4" fmla="*/ 96 w 326"/>
                    <a:gd name="T5" fmla="*/ 0 h 91"/>
                    <a:gd name="T6" fmla="*/ 326 w 326"/>
                    <a:gd name="T7" fmla="*/ 0 h 91"/>
                    <a:gd name="T8" fmla="*/ 229 w 326"/>
                    <a:gd name="T9" fmla="*/ 91 h 91"/>
                    <a:gd name="T10" fmla="*/ 0 w 326"/>
                    <a:gd name="T11" fmla="*/ 91 h 9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26"/>
                    <a:gd name="T19" fmla="*/ 0 h 91"/>
                    <a:gd name="T20" fmla="*/ 326 w 326"/>
                    <a:gd name="T21" fmla="*/ 91 h 9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26" h="91">
                      <a:moveTo>
                        <a:pt x="0" y="91"/>
                      </a:moveTo>
                      <a:lnTo>
                        <a:pt x="72" y="24"/>
                      </a:lnTo>
                      <a:lnTo>
                        <a:pt x="96" y="0"/>
                      </a:lnTo>
                      <a:lnTo>
                        <a:pt x="326" y="0"/>
                      </a:lnTo>
                      <a:lnTo>
                        <a:pt x="229" y="91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FFFF8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11" name="Line 113"/>
                <p:cNvSpPr>
                  <a:spLocks noChangeShapeType="1"/>
                </p:cNvSpPr>
                <p:nvPr/>
              </p:nvSpPr>
              <p:spPr bwMode="auto">
                <a:xfrm>
                  <a:off x="4060" y="2464"/>
                  <a:ext cx="108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12" name="Line 114"/>
                <p:cNvSpPr>
                  <a:spLocks noChangeShapeType="1"/>
                </p:cNvSpPr>
                <p:nvPr/>
              </p:nvSpPr>
              <p:spPr bwMode="auto">
                <a:xfrm>
                  <a:off x="4084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13" name="Line 115"/>
                <p:cNvSpPr>
                  <a:spLocks noChangeShapeType="1"/>
                </p:cNvSpPr>
                <p:nvPr/>
              </p:nvSpPr>
              <p:spPr bwMode="auto">
                <a:xfrm>
                  <a:off x="4111" y="2464"/>
                  <a:ext cx="106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14" name="Line 116"/>
                <p:cNvSpPr>
                  <a:spLocks noChangeShapeType="1"/>
                </p:cNvSpPr>
                <p:nvPr/>
              </p:nvSpPr>
              <p:spPr bwMode="auto">
                <a:xfrm>
                  <a:off x="4135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15" name="Line 117"/>
                <p:cNvSpPr>
                  <a:spLocks noChangeShapeType="1"/>
                </p:cNvSpPr>
                <p:nvPr/>
              </p:nvSpPr>
              <p:spPr bwMode="auto">
                <a:xfrm>
                  <a:off x="4162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16" name="Line 118"/>
                <p:cNvSpPr>
                  <a:spLocks noChangeShapeType="1"/>
                </p:cNvSpPr>
                <p:nvPr/>
              </p:nvSpPr>
              <p:spPr bwMode="auto">
                <a:xfrm>
                  <a:off x="4187" y="2464"/>
                  <a:ext cx="108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17" name="Line 119"/>
                <p:cNvSpPr>
                  <a:spLocks noChangeShapeType="1"/>
                </p:cNvSpPr>
                <p:nvPr/>
              </p:nvSpPr>
              <p:spPr bwMode="auto">
                <a:xfrm>
                  <a:off x="4214" y="2464"/>
                  <a:ext cx="106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18" name="Line 120"/>
                <p:cNvSpPr>
                  <a:spLocks noChangeShapeType="1"/>
                </p:cNvSpPr>
                <p:nvPr/>
              </p:nvSpPr>
              <p:spPr bwMode="auto">
                <a:xfrm>
                  <a:off x="4238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19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4078" y="2352"/>
                  <a:ext cx="99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20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4105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21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132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22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4156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23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4180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24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4208" y="2352"/>
                  <a:ext cx="96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25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4232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226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4259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 rot="17950081">
              <a:off x="7274899" y="4731741"/>
              <a:ext cx="133934" cy="1783273"/>
              <a:chOff x="7023710" y="4574113"/>
              <a:chExt cx="133934" cy="1867120"/>
            </a:xfrm>
          </p:grpSpPr>
          <p:sp>
            <p:nvSpPr>
              <p:cNvPr id="236" name="Rectangle 235"/>
              <p:cNvSpPr/>
              <p:nvPr/>
            </p:nvSpPr>
            <p:spPr>
              <a:xfrm rot="5400000">
                <a:off x="6279375" y="5534816"/>
                <a:ext cx="1620000" cy="199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237" name="Freeform 108"/>
              <p:cNvSpPr>
                <a:spLocks/>
              </p:cNvSpPr>
              <p:nvPr/>
            </p:nvSpPr>
            <p:spPr bwMode="auto">
              <a:xfrm rot="5400000">
                <a:off x="6991149" y="4610526"/>
                <a:ext cx="199062" cy="126235"/>
              </a:xfrm>
              <a:custGeom>
                <a:avLst/>
                <a:gdLst>
                  <a:gd name="T0" fmla="*/ 0 w 272"/>
                  <a:gd name="T1" fmla="*/ 106 h 197"/>
                  <a:gd name="T2" fmla="*/ 272 w 272"/>
                  <a:gd name="T3" fmla="*/ 197 h 197"/>
                  <a:gd name="T4" fmla="*/ 221 w 272"/>
                  <a:gd name="T5" fmla="*/ 118 h 197"/>
                  <a:gd name="T6" fmla="*/ 221 w 272"/>
                  <a:gd name="T7" fmla="*/ 79 h 197"/>
                  <a:gd name="T8" fmla="*/ 272 w 272"/>
                  <a:gd name="T9" fmla="*/ 0 h 197"/>
                  <a:gd name="T10" fmla="*/ 0 w 272"/>
                  <a:gd name="T11" fmla="*/ 106 h 1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2"/>
                  <a:gd name="T19" fmla="*/ 0 h 197"/>
                  <a:gd name="T20" fmla="*/ 272 w 272"/>
                  <a:gd name="T21" fmla="*/ 197 h 1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2" h="197">
                    <a:moveTo>
                      <a:pt x="0" y="106"/>
                    </a:moveTo>
                    <a:lnTo>
                      <a:pt x="272" y="197"/>
                    </a:lnTo>
                    <a:lnTo>
                      <a:pt x="221" y="118"/>
                    </a:lnTo>
                    <a:lnTo>
                      <a:pt x="221" y="79"/>
                    </a:lnTo>
                    <a:lnTo>
                      <a:pt x="272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38" name="Freeform 110"/>
              <p:cNvSpPr>
                <a:spLocks/>
              </p:cNvSpPr>
              <p:nvPr/>
            </p:nvSpPr>
            <p:spPr bwMode="auto">
              <a:xfrm rot="5400000">
                <a:off x="6929650" y="6280614"/>
                <a:ext cx="250291" cy="62156"/>
              </a:xfrm>
              <a:custGeom>
                <a:avLst/>
                <a:gdLst>
                  <a:gd name="T0" fmla="*/ 0 w 342"/>
                  <a:gd name="T1" fmla="*/ 0 h 97"/>
                  <a:gd name="T2" fmla="*/ 112 w 342"/>
                  <a:gd name="T3" fmla="*/ 97 h 97"/>
                  <a:gd name="T4" fmla="*/ 342 w 342"/>
                  <a:gd name="T5" fmla="*/ 97 h 97"/>
                  <a:gd name="T6" fmla="*/ 251 w 342"/>
                  <a:gd name="T7" fmla="*/ 18 h 97"/>
                  <a:gd name="T8" fmla="*/ 236 w 342"/>
                  <a:gd name="T9" fmla="*/ 0 h 97"/>
                  <a:gd name="T10" fmla="*/ 0 w 34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2"/>
                  <a:gd name="T19" fmla="*/ 0 h 97"/>
                  <a:gd name="T20" fmla="*/ 342 w 34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2" h="97">
                    <a:moveTo>
                      <a:pt x="0" y="0"/>
                    </a:moveTo>
                    <a:lnTo>
                      <a:pt x="112" y="97"/>
                    </a:lnTo>
                    <a:lnTo>
                      <a:pt x="342" y="97"/>
                    </a:lnTo>
                    <a:lnTo>
                      <a:pt x="251" y="18"/>
                    </a:lnTo>
                    <a:lnTo>
                      <a:pt x="2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39" name="Freeform 111"/>
              <p:cNvSpPr>
                <a:spLocks/>
              </p:cNvSpPr>
              <p:nvPr/>
            </p:nvSpPr>
            <p:spPr bwMode="auto">
              <a:xfrm rot="5400000">
                <a:off x="7009195" y="6292787"/>
                <a:ext cx="238581" cy="58311"/>
              </a:xfrm>
              <a:custGeom>
                <a:avLst/>
                <a:gdLst>
                  <a:gd name="T0" fmla="*/ 0 w 326"/>
                  <a:gd name="T1" fmla="*/ 91 h 91"/>
                  <a:gd name="T2" fmla="*/ 72 w 326"/>
                  <a:gd name="T3" fmla="*/ 24 h 91"/>
                  <a:gd name="T4" fmla="*/ 96 w 326"/>
                  <a:gd name="T5" fmla="*/ 0 h 91"/>
                  <a:gd name="T6" fmla="*/ 326 w 326"/>
                  <a:gd name="T7" fmla="*/ 0 h 91"/>
                  <a:gd name="T8" fmla="*/ 229 w 326"/>
                  <a:gd name="T9" fmla="*/ 91 h 91"/>
                  <a:gd name="T10" fmla="*/ 0 w 326"/>
                  <a:gd name="T11" fmla="*/ 91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91"/>
                  <a:gd name="T20" fmla="*/ 326 w 326"/>
                  <a:gd name="T21" fmla="*/ 91 h 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91">
                    <a:moveTo>
                      <a:pt x="0" y="91"/>
                    </a:moveTo>
                    <a:lnTo>
                      <a:pt x="72" y="24"/>
                    </a:lnTo>
                    <a:lnTo>
                      <a:pt x="96" y="0"/>
                    </a:lnTo>
                    <a:lnTo>
                      <a:pt x="326" y="0"/>
                    </a:lnTo>
                    <a:lnTo>
                      <a:pt x="229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0" name="Freeform 112"/>
              <p:cNvSpPr>
                <a:spLocks/>
              </p:cNvSpPr>
              <p:nvPr/>
            </p:nvSpPr>
            <p:spPr bwMode="auto">
              <a:xfrm rot="5400000">
                <a:off x="7079813" y="6192891"/>
                <a:ext cx="81967" cy="42933"/>
              </a:xfrm>
              <a:custGeom>
                <a:avLst/>
                <a:gdLst>
                  <a:gd name="T0" fmla="*/ 0 w 112"/>
                  <a:gd name="T1" fmla="*/ 67 h 67"/>
                  <a:gd name="T2" fmla="*/ 70 w 112"/>
                  <a:gd name="T3" fmla="*/ 0 h 67"/>
                  <a:gd name="T4" fmla="*/ 112 w 112"/>
                  <a:gd name="T5" fmla="*/ 0 h 67"/>
                  <a:gd name="T6" fmla="*/ 40 w 112"/>
                  <a:gd name="T7" fmla="*/ 67 h 67"/>
                  <a:gd name="T8" fmla="*/ 0 w 112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67"/>
                  <a:gd name="T17" fmla="*/ 112 w 112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67">
                    <a:moveTo>
                      <a:pt x="0" y="67"/>
                    </a:moveTo>
                    <a:lnTo>
                      <a:pt x="70" y="0"/>
                    </a:lnTo>
                    <a:lnTo>
                      <a:pt x="112" y="0"/>
                    </a:lnTo>
                    <a:lnTo>
                      <a:pt x="40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1" name="Line 113"/>
              <p:cNvSpPr>
                <a:spLocks noChangeShapeType="1"/>
              </p:cNvSpPr>
              <p:nvPr/>
            </p:nvSpPr>
            <p:spPr bwMode="auto">
              <a:xfrm rot="5400000">
                <a:off x="7015276" y="6215480"/>
                <a:ext cx="79040" cy="62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2" name="Line 114"/>
              <p:cNvSpPr>
                <a:spLocks noChangeShapeType="1"/>
              </p:cNvSpPr>
              <p:nvPr/>
            </p:nvSpPr>
            <p:spPr bwMode="auto">
              <a:xfrm rot="5400000">
                <a:off x="7014910" y="6233411"/>
                <a:ext cx="79771" cy="62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3" name="Line 115"/>
              <p:cNvSpPr>
                <a:spLocks noChangeShapeType="1"/>
              </p:cNvSpPr>
              <p:nvPr/>
            </p:nvSpPr>
            <p:spPr bwMode="auto">
              <a:xfrm rot="5400000">
                <a:off x="7016008" y="6252072"/>
                <a:ext cx="77576" cy="62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4" name="Line 116"/>
              <p:cNvSpPr>
                <a:spLocks noChangeShapeType="1"/>
              </p:cNvSpPr>
              <p:nvPr/>
            </p:nvSpPr>
            <p:spPr bwMode="auto">
              <a:xfrm rot="5400000">
                <a:off x="7014910" y="6270735"/>
                <a:ext cx="79771" cy="62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5" name="Line 117"/>
              <p:cNvSpPr>
                <a:spLocks noChangeShapeType="1"/>
              </p:cNvSpPr>
              <p:nvPr/>
            </p:nvSpPr>
            <p:spPr bwMode="auto">
              <a:xfrm rot="5400000">
                <a:off x="7014902" y="6290495"/>
                <a:ext cx="79771" cy="62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6" name="Line 118"/>
              <p:cNvSpPr>
                <a:spLocks noChangeShapeType="1"/>
              </p:cNvSpPr>
              <p:nvPr/>
            </p:nvSpPr>
            <p:spPr bwMode="auto">
              <a:xfrm rot="5400000">
                <a:off x="7015273" y="6308425"/>
                <a:ext cx="79040" cy="62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7" name="Line 119"/>
              <p:cNvSpPr>
                <a:spLocks noChangeShapeType="1"/>
              </p:cNvSpPr>
              <p:nvPr/>
            </p:nvSpPr>
            <p:spPr bwMode="auto">
              <a:xfrm rot="5400000">
                <a:off x="7016008" y="6327453"/>
                <a:ext cx="77576" cy="62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8" name="Line 120"/>
              <p:cNvSpPr>
                <a:spLocks noChangeShapeType="1"/>
              </p:cNvSpPr>
              <p:nvPr/>
            </p:nvSpPr>
            <p:spPr bwMode="auto">
              <a:xfrm rot="5400000">
                <a:off x="7014911" y="6346115"/>
                <a:ext cx="79771" cy="62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9" name="Line 121"/>
              <p:cNvSpPr>
                <a:spLocks noChangeShapeType="1"/>
              </p:cNvSpPr>
              <p:nvPr/>
            </p:nvSpPr>
            <p:spPr bwMode="auto">
              <a:xfrm rot="5400000" flipV="1">
                <a:off x="7092260" y="6227284"/>
                <a:ext cx="72453" cy="583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0" name="Line 122"/>
              <p:cNvSpPr>
                <a:spLocks noChangeShapeType="1"/>
              </p:cNvSpPr>
              <p:nvPr/>
            </p:nvSpPr>
            <p:spPr bwMode="auto">
              <a:xfrm rot="5400000" flipV="1">
                <a:off x="7091894" y="6247409"/>
                <a:ext cx="73185" cy="583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1" name="Line 123"/>
              <p:cNvSpPr>
                <a:spLocks noChangeShapeType="1"/>
              </p:cNvSpPr>
              <p:nvPr/>
            </p:nvSpPr>
            <p:spPr bwMode="auto">
              <a:xfrm rot="5400000" flipV="1">
                <a:off x="7092992" y="6266070"/>
                <a:ext cx="70989" cy="583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2" name="Line 124"/>
              <p:cNvSpPr>
                <a:spLocks noChangeShapeType="1"/>
              </p:cNvSpPr>
              <p:nvPr/>
            </p:nvSpPr>
            <p:spPr bwMode="auto">
              <a:xfrm rot="5400000" flipV="1">
                <a:off x="7092992" y="6283634"/>
                <a:ext cx="70989" cy="583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3" name="Line 125"/>
              <p:cNvSpPr>
                <a:spLocks noChangeShapeType="1"/>
              </p:cNvSpPr>
              <p:nvPr/>
            </p:nvSpPr>
            <p:spPr bwMode="auto">
              <a:xfrm rot="5400000" flipV="1">
                <a:off x="7091894" y="6302297"/>
                <a:ext cx="73185" cy="583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4" name="Line 126"/>
              <p:cNvSpPr>
                <a:spLocks noChangeShapeType="1"/>
              </p:cNvSpPr>
              <p:nvPr/>
            </p:nvSpPr>
            <p:spPr bwMode="auto">
              <a:xfrm rot="5400000" flipV="1">
                <a:off x="7093358" y="6321325"/>
                <a:ext cx="70258" cy="583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5" name="Line 127"/>
              <p:cNvSpPr>
                <a:spLocks noChangeShapeType="1"/>
              </p:cNvSpPr>
              <p:nvPr/>
            </p:nvSpPr>
            <p:spPr bwMode="auto">
              <a:xfrm rot="5400000" flipV="1">
                <a:off x="7091894" y="6340353"/>
                <a:ext cx="73185" cy="583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6" name="Line 128"/>
              <p:cNvSpPr>
                <a:spLocks noChangeShapeType="1"/>
              </p:cNvSpPr>
              <p:nvPr/>
            </p:nvSpPr>
            <p:spPr bwMode="auto">
              <a:xfrm rot="5400000" flipV="1">
                <a:off x="7092994" y="6359020"/>
                <a:ext cx="70989" cy="583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7" name="Freeform 129"/>
              <p:cNvSpPr>
                <a:spLocks/>
              </p:cNvSpPr>
              <p:nvPr/>
            </p:nvSpPr>
            <p:spPr bwMode="auto">
              <a:xfrm rot="5400000">
                <a:off x="7091877" y="6180821"/>
                <a:ext cx="57816" cy="42933"/>
              </a:xfrm>
              <a:custGeom>
                <a:avLst/>
                <a:gdLst>
                  <a:gd name="T0" fmla="*/ 0 w 79"/>
                  <a:gd name="T1" fmla="*/ 67 h 67"/>
                  <a:gd name="T2" fmla="*/ 70 w 79"/>
                  <a:gd name="T3" fmla="*/ 0 h 67"/>
                  <a:gd name="T4" fmla="*/ 79 w 79"/>
                  <a:gd name="T5" fmla="*/ 0 h 67"/>
                  <a:gd name="T6" fmla="*/ 6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0" y="0"/>
                    </a:lnTo>
                    <a:lnTo>
                      <a:pt x="79" y="0"/>
                    </a:lnTo>
                    <a:lnTo>
                      <a:pt x="6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8" name="Freeform 130"/>
              <p:cNvSpPr>
                <a:spLocks/>
              </p:cNvSpPr>
              <p:nvPr/>
            </p:nvSpPr>
            <p:spPr bwMode="auto">
              <a:xfrm rot="5400000">
                <a:off x="7091869" y="6193979"/>
                <a:ext cx="57816" cy="42933"/>
              </a:xfrm>
              <a:custGeom>
                <a:avLst/>
                <a:gdLst>
                  <a:gd name="T0" fmla="*/ 0 w 79"/>
                  <a:gd name="T1" fmla="*/ 67 h 67"/>
                  <a:gd name="T2" fmla="*/ 73 w 79"/>
                  <a:gd name="T3" fmla="*/ 0 h 67"/>
                  <a:gd name="T4" fmla="*/ 79 w 79"/>
                  <a:gd name="T5" fmla="*/ 0 h 67"/>
                  <a:gd name="T6" fmla="*/ 9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3" y="0"/>
                    </a:lnTo>
                    <a:lnTo>
                      <a:pt x="79" y="0"/>
                    </a:lnTo>
                    <a:lnTo>
                      <a:pt x="9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</p:grpSp>
      <p:sp>
        <p:nvSpPr>
          <p:cNvPr id="262" name="TextBox 261"/>
          <p:cNvSpPr txBox="1"/>
          <p:nvPr/>
        </p:nvSpPr>
        <p:spPr bwMode="auto">
          <a:xfrm>
            <a:off x="234549" y="1370116"/>
            <a:ext cx="24172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 eaLnBrk="0" hangingPunct="0">
              <a:spcBef>
                <a:spcPts val="100"/>
              </a:spcBef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a)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Algoritam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Dijagram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toka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sr-Latn-BA" sz="1600" b="1" dirty="0">
              <a:solidFill>
                <a:schemeClr val="accent1"/>
              </a:solidFill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3936248" y="5445551"/>
            <a:ext cx="1480662" cy="837186"/>
            <a:chOff x="3936248" y="5445551"/>
            <a:chExt cx="1480662" cy="837186"/>
          </a:xfrm>
        </p:grpSpPr>
        <p:sp>
          <p:nvSpPr>
            <p:cNvPr id="152" name="AutoShape 100"/>
            <p:cNvSpPr>
              <a:spLocks noChangeArrowheads="1"/>
            </p:cNvSpPr>
            <p:nvPr/>
          </p:nvSpPr>
          <p:spPr bwMode="auto">
            <a:xfrm flipH="1">
              <a:off x="4180518" y="5618085"/>
              <a:ext cx="1236392" cy="664652"/>
            </a:xfrm>
            <a:prstGeom prst="roundRect">
              <a:avLst>
                <a:gd name="adj" fmla="val 27778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 dirty="0">
                <a:solidFill>
                  <a:srgbClr val="A50021"/>
                </a:solidFill>
                <a:latin typeface="Courier New" pitchFamily="49" charset="0"/>
              </a:endParaRPr>
            </a:p>
          </p:txBody>
        </p:sp>
        <p:grpSp>
          <p:nvGrpSpPr>
            <p:cNvPr id="153" name="Group 107"/>
            <p:cNvGrpSpPr>
              <a:grpSpLocks/>
            </p:cNvGrpSpPr>
            <p:nvPr/>
          </p:nvGrpSpPr>
          <p:grpSpPr bwMode="auto">
            <a:xfrm>
              <a:off x="3936248" y="5694095"/>
              <a:ext cx="331464" cy="100860"/>
              <a:chOff x="3168" y="2352"/>
              <a:chExt cx="1212" cy="209"/>
            </a:xfrm>
          </p:grpSpPr>
          <p:sp>
            <p:nvSpPr>
              <p:cNvPr id="154" name="Freeform 108"/>
              <p:cNvSpPr>
                <a:spLocks/>
              </p:cNvSpPr>
              <p:nvPr/>
            </p:nvSpPr>
            <p:spPr bwMode="auto">
              <a:xfrm>
                <a:off x="3168" y="2358"/>
                <a:ext cx="272" cy="197"/>
              </a:xfrm>
              <a:custGeom>
                <a:avLst/>
                <a:gdLst>
                  <a:gd name="T0" fmla="*/ 0 w 272"/>
                  <a:gd name="T1" fmla="*/ 106 h 197"/>
                  <a:gd name="T2" fmla="*/ 272 w 272"/>
                  <a:gd name="T3" fmla="*/ 197 h 197"/>
                  <a:gd name="T4" fmla="*/ 221 w 272"/>
                  <a:gd name="T5" fmla="*/ 118 h 197"/>
                  <a:gd name="T6" fmla="*/ 221 w 272"/>
                  <a:gd name="T7" fmla="*/ 79 h 197"/>
                  <a:gd name="T8" fmla="*/ 272 w 272"/>
                  <a:gd name="T9" fmla="*/ 0 h 197"/>
                  <a:gd name="T10" fmla="*/ 0 w 272"/>
                  <a:gd name="T11" fmla="*/ 106 h 1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2"/>
                  <a:gd name="T19" fmla="*/ 0 h 197"/>
                  <a:gd name="T20" fmla="*/ 272 w 272"/>
                  <a:gd name="T21" fmla="*/ 197 h 1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2" h="197">
                    <a:moveTo>
                      <a:pt x="0" y="106"/>
                    </a:moveTo>
                    <a:lnTo>
                      <a:pt x="272" y="197"/>
                    </a:lnTo>
                    <a:lnTo>
                      <a:pt x="221" y="118"/>
                    </a:lnTo>
                    <a:lnTo>
                      <a:pt x="221" y="79"/>
                    </a:lnTo>
                    <a:lnTo>
                      <a:pt x="272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55" name="Freeform 109"/>
              <p:cNvSpPr>
                <a:spLocks/>
              </p:cNvSpPr>
              <p:nvPr/>
            </p:nvSpPr>
            <p:spPr bwMode="auto">
              <a:xfrm>
                <a:off x="3389" y="2443"/>
                <a:ext cx="894" cy="39"/>
              </a:xfrm>
              <a:custGeom>
                <a:avLst/>
                <a:gdLst>
                  <a:gd name="T0" fmla="*/ 0 w 894"/>
                  <a:gd name="T1" fmla="*/ 33 h 39"/>
                  <a:gd name="T2" fmla="*/ 0 w 894"/>
                  <a:gd name="T3" fmla="*/ 0 h 39"/>
                  <a:gd name="T4" fmla="*/ 894 w 894"/>
                  <a:gd name="T5" fmla="*/ 0 h 39"/>
                  <a:gd name="T6" fmla="*/ 894 w 894"/>
                  <a:gd name="T7" fmla="*/ 39 h 39"/>
                  <a:gd name="T8" fmla="*/ 879 w 894"/>
                  <a:gd name="T9" fmla="*/ 21 h 39"/>
                  <a:gd name="T10" fmla="*/ 643 w 894"/>
                  <a:gd name="T11" fmla="*/ 21 h 39"/>
                  <a:gd name="T12" fmla="*/ 658 w 894"/>
                  <a:gd name="T13" fmla="*/ 33 h 39"/>
                  <a:gd name="T14" fmla="*/ 0 w 894"/>
                  <a:gd name="T15" fmla="*/ 33 h 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94"/>
                  <a:gd name="T25" fmla="*/ 0 h 39"/>
                  <a:gd name="T26" fmla="*/ 894 w 894"/>
                  <a:gd name="T27" fmla="*/ 39 h 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94" h="39">
                    <a:moveTo>
                      <a:pt x="0" y="33"/>
                    </a:moveTo>
                    <a:lnTo>
                      <a:pt x="0" y="0"/>
                    </a:lnTo>
                    <a:lnTo>
                      <a:pt x="894" y="0"/>
                    </a:lnTo>
                    <a:lnTo>
                      <a:pt x="894" y="39"/>
                    </a:lnTo>
                    <a:lnTo>
                      <a:pt x="879" y="21"/>
                    </a:lnTo>
                    <a:lnTo>
                      <a:pt x="643" y="21"/>
                    </a:lnTo>
                    <a:lnTo>
                      <a:pt x="658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56" name="Freeform 110"/>
              <p:cNvSpPr>
                <a:spLocks/>
              </p:cNvSpPr>
              <p:nvPr/>
            </p:nvSpPr>
            <p:spPr bwMode="auto">
              <a:xfrm>
                <a:off x="4032" y="2464"/>
                <a:ext cx="342" cy="97"/>
              </a:xfrm>
              <a:custGeom>
                <a:avLst/>
                <a:gdLst>
                  <a:gd name="T0" fmla="*/ 0 w 342"/>
                  <a:gd name="T1" fmla="*/ 0 h 97"/>
                  <a:gd name="T2" fmla="*/ 112 w 342"/>
                  <a:gd name="T3" fmla="*/ 97 h 97"/>
                  <a:gd name="T4" fmla="*/ 342 w 342"/>
                  <a:gd name="T5" fmla="*/ 97 h 97"/>
                  <a:gd name="T6" fmla="*/ 251 w 342"/>
                  <a:gd name="T7" fmla="*/ 18 h 97"/>
                  <a:gd name="T8" fmla="*/ 236 w 342"/>
                  <a:gd name="T9" fmla="*/ 0 h 97"/>
                  <a:gd name="T10" fmla="*/ 0 w 34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2"/>
                  <a:gd name="T19" fmla="*/ 0 h 97"/>
                  <a:gd name="T20" fmla="*/ 342 w 34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2" h="97">
                    <a:moveTo>
                      <a:pt x="0" y="0"/>
                    </a:moveTo>
                    <a:lnTo>
                      <a:pt x="112" y="97"/>
                    </a:lnTo>
                    <a:lnTo>
                      <a:pt x="342" y="97"/>
                    </a:lnTo>
                    <a:lnTo>
                      <a:pt x="251" y="18"/>
                    </a:lnTo>
                    <a:lnTo>
                      <a:pt x="2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57" name="Freeform 111"/>
              <p:cNvSpPr>
                <a:spLocks/>
              </p:cNvSpPr>
              <p:nvPr/>
            </p:nvSpPr>
            <p:spPr bwMode="auto">
              <a:xfrm>
                <a:off x="4054" y="2352"/>
                <a:ext cx="326" cy="91"/>
              </a:xfrm>
              <a:custGeom>
                <a:avLst/>
                <a:gdLst>
                  <a:gd name="T0" fmla="*/ 0 w 326"/>
                  <a:gd name="T1" fmla="*/ 91 h 91"/>
                  <a:gd name="T2" fmla="*/ 72 w 326"/>
                  <a:gd name="T3" fmla="*/ 24 h 91"/>
                  <a:gd name="T4" fmla="*/ 96 w 326"/>
                  <a:gd name="T5" fmla="*/ 0 h 91"/>
                  <a:gd name="T6" fmla="*/ 326 w 326"/>
                  <a:gd name="T7" fmla="*/ 0 h 91"/>
                  <a:gd name="T8" fmla="*/ 229 w 326"/>
                  <a:gd name="T9" fmla="*/ 91 h 91"/>
                  <a:gd name="T10" fmla="*/ 0 w 326"/>
                  <a:gd name="T11" fmla="*/ 91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91"/>
                  <a:gd name="T20" fmla="*/ 326 w 326"/>
                  <a:gd name="T21" fmla="*/ 91 h 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91">
                    <a:moveTo>
                      <a:pt x="0" y="91"/>
                    </a:moveTo>
                    <a:lnTo>
                      <a:pt x="72" y="24"/>
                    </a:lnTo>
                    <a:lnTo>
                      <a:pt x="96" y="0"/>
                    </a:lnTo>
                    <a:lnTo>
                      <a:pt x="326" y="0"/>
                    </a:lnTo>
                    <a:lnTo>
                      <a:pt x="229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59" name="Line 113"/>
              <p:cNvSpPr>
                <a:spLocks noChangeShapeType="1"/>
              </p:cNvSpPr>
              <p:nvPr/>
            </p:nvSpPr>
            <p:spPr bwMode="auto">
              <a:xfrm>
                <a:off x="4060" y="2464"/>
                <a:ext cx="108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0" name="Line 114"/>
              <p:cNvSpPr>
                <a:spLocks noChangeShapeType="1"/>
              </p:cNvSpPr>
              <p:nvPr/>
            </p:nvSpPr>
            <p:spPr bwMode="auto">
              <a:xfrm>
                <a:off x="4084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1" name="Line 115"/>
              <p:cNvSpPr>
                <a:spLocks noChangeShapeType="1"/>
              </p:cNvSpPr>
              <p:nvPr/>
            </p:nvSpPr>
            <p:spPr bwMode="auto">
              <a:xfrm>
                <a:off x="4111" y="2464"/>
                <a:ext cx="106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2" name="Line 116"/>
              <p:cNvSpPr>
                <a:spLocks noChangeShapeType="1"/>
              </p:cNvSpPr>
              <p:nvPr/>
            </p:nvSpPr>
            <p:spPr bwMode="auto">
              <a:xfrm>
                <a:off x="4135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3" name="Line 117"/>
              <p:cNvSpPr>
                <a:spLocks noChangeShapeType="1"/>
              </p:cNvSpPr>
              <p:nvPr/>
            </p:nvSpPr>
            <p:spPr bwMode="auto">
              <a:xfrm>
                <a:off x="4162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4" name="Line 118"/>
              <p:cNvSpPr>
                <a:spLocks noChangeShapeType="1"/>
              </p:cNvSpPr>
              <p:nvPr/>
            </p:nvSpPr>
            <p:spPr bwMode="auto">
              <a:xfrm>
                <a:off x="4187" y="2464"/>
                <a:ext cx="108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5" name="Line 119"/>
              <p:cNvSpPr>
                <a:spLocks noChangeShapeType="1"/>
              </p:cNvSpPr>
              <p:nvPr/>
            </p:nvSpPr>
            <p:spPr bwMode="auto">
              <a:xfrm>
                <a:off x="4214" y="2464"/>
                <a:ext cx="106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6" name="Line 120"/>
              <p:cNvSpPr>
                <a:spLocks noChangeShapeType="1"/>
              </p:cNvSpPr>
              <p:nvPr/>
            </p:nvSpPr>
            <p:spPr bwMode="auto">
              <a:xfrm>
                <a:off x="4238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7" name="Line 121"/>
              <p:cNvSpPr>
                <a:spLocks noChangeShapeType="1"/>
              </p:cNvSpPr>
              <p:nvPr/>
            </p:nvSpPr>
            <p:spPr bwMode="auto">
              <a:xfrm flipV="1">
                <a:off x="4078" y="2352"/>
                <a:ext cx="99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8" name="Line 122"/>
              <p:cNvSpPr>
                <a:spLocks noChangeShapeType="1"/>
              </p:cNvSpPr>
              <p:nvPr/>
            </p:nvSpPr>
            <p:spPr bwMode="auto">
              <a:xfrm flipV="1">
                <a:off x="4105" y="2352"/>
                <a:ext cx="100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9" name="Line 123"/>
              <p:cNvSpPr>
                <a:spLocks noChangeShapeType="1"/>
              </p:cNvSpPr>
              <p:nvPr/>
            </p:nvSpPr>
            <p:spPr bwMode="auto">
              <a:xfrm flipV="1">
                <a:off x="4132" y="2352"/>
                <a:ext cx="97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0" name="Line 124"/>
              <p:cNvSpPr>
                <a:spLocks noChangeShapeType="1"/>
              </p:cNvSpPr>
              <p:nvPr/>
            </p:nvSpPr>
            <p:spPr bwMode="auto">
              <a:xfrm flipV="1">
                <a:off x="4156" y="2352"/>
                <a:ext cx="97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1" name="Line 125"/>
              <p:cNvSpPr>
                <a:spLocks noChangeShapeType="1"/>
              </p:cNvSpPr>
              <p:nvPr/>
            </p:nvSpPr>
            <p:spPr bwMode="auto">
              <a:xfrm flipV="1">
                <a:off x="4180" y="2352"/>
                <a:ext cx="100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2" name="Line 126"/>
              <p:cNvSpPr>
                <a:spLocks noChangeShapeType="1"/>
              </p:cNvSpPr>
              <p:nvPr/>
            </p:nvSpPr>
            <p:spPr bwMode="auto">
              <a:xfrm flipV="1">
                <a:off x="4208" y="2352"/>
                <a:ext cx="96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3" name="Line 127"/>
              <p:cNvSpPr>
                <a:spLocks noChangeShapeType="1"/>
              </p:cNvSpPr>
              <p:nvPr/>
            </p:nvSpPr>
            <p:spPr bwMode="auto">
              <a:xfrm flipV="1">
                <a:off x="4232" y="2352"/>
                <a:ext cx="100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4" name="Line 128"/>
              <p:cNvSpPr>
                <a:spLocks noChangeShapeType="1"/>
              </p:cNvSpPr>
              <p:nvPr/>
            </p:nvSpPr>
            <p:spPr bwMode="auto">
              <a:xfrm flipV="1">
                <a:off x="4259" y="2352"/>
                <a:ext cx="97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  <p:sp>
          <p:nvSpPr>
            <p:cNvPr id="177" name="TextBox 176"/>
            <p:cNvSpPr txBox="1"/>
            <p:nvPr/>
          </p:nvSpPr>
          <p:spPr bwMode="auto">
            <a:xfrm>
              <a:off x="4257328" y="5670737"/>
              <a:ext cx="1113745" cy="566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 err="1">
                  <a:solidFill>
                    <a:schemeClr val="accent6">
                      <a:lumMod val="75000"/>
                    </a:schemeClr>
                  </a:solidFill>
                </a:rPr>
                <a:t>Konjugovano-kompleksna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 eaLnBrk="0" hangingPunct="0">
                <a:spcBef>
                  <a:spcPts val="100"/>
                </a:spcBef>
              </a:pPr>
              <a:r>
                <a:rPr lang="sr-Latn-BA" sz="1200" b="1" dirty="0">
                  <a:solidFill>
                    <a:schemeClr val="accent6">
                      <a:lumMod val="75000"/>
                    </a:schemeClr>
                  </a:solidFill>
                </a:rPr>
                <a:t>rješenja</a:t>
              </a:r>
            </a:p>
          </p:txBody>
        </p:sp>
        <p:grpSp>
          <p:nvGrpSpPr>
            <p:cNvPr id="186" name="Group 107"/>
            <p:cNvGrpSpPr>
              <a:grpSpLocks/>
            </p:cNvGrpSpPr>
            <p:nvPr/>
          </p:nvGrpSpPr>
          <p:grpSpPr bwMode="auto">
            <a:xfrm rot="2363210">
              <a:off x="4054120" y="5445551"/>
              <a:ext cx="331464" cy="100860"/>
              <a:chOff x="3168" y="2352"/>
              <a:chExt cx="1212" cy="209"/>
            </a:xfrm>
          </p:grpSpPr>
          <p:sp>
            <p:nvSpPr>
              <p:cNvPr id="187" name="Freeform 108"/>
              <p:cNvSpPr>
                <a:spLocks/>
              </p:cNvSpPr>
              <p:nvPr/>
            </p:nvSpPr>
            <p:spPr bwMode="auto">
              <a:xfrm>
                <a:off x="3168" y="2358"/>
                <a:ext cx="272" cy="197"/>
              </a:xfrm>
              <a:custGeom>
                <a:avLst/>
                <a:gdLst>
                  <a:gd name="T0" fmla="*/ 0 w 272"/>
                  <a:gd name="T1" fmla="*/ 106 h 197"/>
                  <a:gd name="T2" fmla="*/ 272 w 272"/>
                  <a:gd name="T3" fmla="*/ 197 h 197"/>
                  <a:gd name="T4" fmla="*/ 221 w 272"/>
                  <a:gd name="T5" fmla="*/ 118 h 197"/>
                  <a:gd name="T6" fmla="*/ 221 w 272"/>
                  <a:gd name="T7" fmla="*/ 79 h 197"/>
                  <a:gd name="T8" fmla="*/ 272 w 272"/>
                  <a:gd name="T9" fmla="*/ 0 h 197"/>
                  <a:gd name="T10" fmla="*/ 0 w 272"/>
                  <a:gd name="T11" fmla="*/ 106 h 1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2"/>
                  <a:gd name="T19" fmla="*/ 0 h 197"/>
                  <a:gd name="T20" fmla="*/ 272 w 272"/>
                  <a:gd name="T21" fmla="*/ 197 h 1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2" h="197">
                    <a:moveTo>
                      <a:pt x="0" y="106"/>
                    </a:moveTo>
                    <a:lnTo>
                      <a:pt x="272" y="197"/>
                    </a:lnTo>
                    <a:lnTo>
                      <a:pt x="221" y="118"/>
                    </a:lnTo>
                    <a:lnTo>
                      <a:pt x="221" y="79"/>
                    </a:lnTo>
                    <a:lnTo>
                      <a:pt x="272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8" name="Freeform 109"/>
              <p:cNvSpPr>
                <a:spLocks/>
              </p:cNvSpPr>
              <p:nvPr/>
            </p:nvSpPr>
            <p:spPr bwMode="auto">
              <a:xfrm>
                <a:off x="3389" y="2443"/>
                <a:ext cx="894" cy="39"/>
              </a:xfrm>
              <a:custGeom>
                <a:avLst/>
                <a:gdLst>
                  <a:gd name="T0" fmla="*/ 0 w 894"/>
                  <a:gd name="T1" fmla="*/ 33 h 39"/>
                  <a:gd name="T2" fmla="*/ 0 w 894"/>
                  <a:gd name="T3" fmla="*/ 0 h 39"/>
                  <a:gd name="T4" fmla="*/ 894 w 894"/>
                  <a:gd name="T5" fmla="*/ 0 h 39"/>
                  <a:gd name="T6" fmla="*/ 894 w 894"/>
                  <a:gd name="T7" fmla="*/ 39 h 39"/>
                  <a:gd name="T8" fmla="*/ 879 w 894"/>
                  <a:gd name="T9" fmla="*/ 21 h 39"/>
                  <a:gd name="T10" fmla="*/ 643 w 894"/>
                  <a:gd name="T11" fmla="*/ 21 h 39"/>
                  <a:gd name="T12" fmla="*/ 658 w 894"/>
                  <a:gd name="T13" fmla="*/ 33 h 39"/>
                  <a:gd name="T14" fmla="*/ 0 w 894"/>
                  <a:gd name="T15" fmla="*/ 33 h 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94"/>
                  <a:gd name="T25" fmla="*/ 0 h 39"/>
                  <a:gd name="T26" fmla="*/ 894 w 894"/>
                  <a:gd name="T27" fmla="*/ 39 h 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94" h="39">
                    <a:moveTo>
                      <a:pt x="0" y="33"/>
                    </a:moveTo>
                    <a:lnTo>
                      <a:pt x="0" y="0"/>
                    </a:lnTo>
                    <a:lnTo>
                      <a:pt x="894" y="0"/>
                    </a:lnTo>
                    <a:lnTo>
                      <a:pt x="894" y="39"/>
                    </a:lnTo>
                    <a:lnTo>
                      <a:pt x="879" y="21"/>
                    </a:lnTo>
                    <a:lnTo>
                      <a:pt x="643" y="21"/>
                    </a:lnTo>
                    <a:lnTo>
                      <a:pt x="658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9" name="Freeform 110"/>
              <p:cNvSpPr>
                <a:spLocks/>
              </p:cNvSpPr>
              <p:nvPr/>
            </p:nvSpPr>
            <p:spPr bwMode="auto">
              <a:xfrm>
                <a:off x="4032" y="2464"/>
                <a:ext cx="342" cy="97"/>
              </a:xfrm>
              <a:custGeom>
                <a:avLst/>
                <a:gdLst>
                  <a:gd name="T0" fmla="*/ 0 w 342"/>
                  <a:gd name="T1" fmla="*/ 0 h 97"/>
                  <a:gd name="T2" fmla="*/ 112 w 342"/>
                  <a:gd name="T3" fmla="*/ 97 h 97"/>
                  <a:gd name="T4" fmla="*/ 342 w 342"/>
                  <a:gd name="T5" fmla="*/ 97 h 97"/>
                  <a:gd name="T6" fmla="*/ 251 w 342"/>
                  <a:gd name="T7" fmla="*/ 18 h 97"/>
                  <a:gd name="T8" fmla="*/ 236 w 342"/>
                  <a:gd name="T9" fmla="*/ 0 h 97"/>
                  <a:gd name="T10" fmla="*/ 0 w 34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2"/>
                  <a:gd name="T19" fmla="*/ 0 h 97"/>
                  <a:gd name="T20" fmla="*/ 342 w 34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2" h="97">
                    <a:moveTo>
                      <a:pt x="0" y="0"/>
                    </a:moveTo>
                    <a:lnTo>
                      <a:pt x="112" y="97"/>
                    </a:lnTo>
                    <a:lnTo>
                      <a:pt x="342" y="97"/>
                    </a:lnTo>
                    <a:lnTo>
                      <a:pt x="251" y="18"/>
                    </a:lnTo>
                    <a:lnTo>
                      <a:pt x="2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90" name="Freeform 111"/>
              <p:cNvSpPr>
                <a:spLocks/>
              </p:cNvSpPr>
              <p:nvPr/>
            </p:nvSpPr>
            <p:spPr bwMode="auto">
              <a:xfrm>
                <a:off x="4054" y="2352"/>
                <a:ext cx="326" cy="91"/>
              </a:xfrm>
              <a:custGeom>
                <a:avLst/>
                <a:gdLst>
                  <a:gd name="T0" fmla="*/ 0 w 326"/>
                  <a:gd name="T1" fmla="*/ 91 h 91"/>
                  <a:gd name="T2" fmla="*/ 72 w 326"/>
                  <a:gd name="T3" fmla="*/ 24 h 91"/>
                  <a:gd name="T4" fmla="*/ 96 w 326"/>
                  <a:gd name="T5" fmla="*/ 0 h 91"/>
                  <a:gd name="T6" fmla="*/ 326 w 326"/>
                  <a:gd name="T7" fmla="*/ 0 h 91"/>
                  <a:gd name="T8" fmla="*/ 229 w 326"/>
                  <a:gd name="T9" fmla="*/ 91 h 91"/>
                  <a:gd name="T10" fmla="*/ 0 w 326"/>
                  <a:gd name="T11" fmla="*/ 91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91"/>
                  <a:gd name="T20" fmla="*/ 326 w 326"/>
                  <a:gd name="T21" fmla="*/ 91 h 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91">
                    <a:moveTo>
                      <a:pt x="0" y="91"/>
                    </a:moveTo>
                    <a:lnTo>
                      <a:pt x="72" y="24"/>
                    </a:lnTo>
                    <a:lnTo>
                      <a:pt x="96" y="0"/>
                    </a:lnTo>
                    <a:lnTo>
                      <a:pt x="326" y="0"/>
                    </a:lnTo>
                    <a:lnTo>
                      <a:pt x="229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91" name="Line 113"/>
              <p:cNvSpPr>
                <a:spLocks noChangeShapeType="1"/>
              </p:cNvSpPr>
              <p:nvPr/>
            </p:nvSpPr>
            <p:spPr bwMode="auto">
              <a:xfrm>
                <a:off x="4060" y="2464"/>
                <a:ext cx="108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92" name="Line 114"/>
              <p:cNvSpPr>
                <a:spLocks noChangeShapeType="1"/>
              </p:cNvSpPr>
              <p:nvPr/>
            </p:nvSpPr>
            <p:spPr bwMode="auto">
              <a:xfrm>
                <a:off x="4084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93" name="Line 115"/>
              <p:cNvSpPr>
                <a:spLocks noChangeShapeType="1"/>
              </p:cNvSpPr>
              <p:nvPr/>
            </p:nvSpPr>
            <p:spPr bwMode="auto">
              <a:xfrm>
                <a:off x="4111" y="2464"/>
                <a:ext cx="106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94" name="Line 116"/>
              <p:cNvSpPr>
                <a:spLocks noChangeShapeType="1"/>
              </p:cNvSpPr>
              <p:nvPr/>
            </p:nvSpPr>
            <p:spPr bwMode="auto">
              <a:xfrm>
                <a:off x="4135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95" name="Line 117"/>
              <p:cNvSpPr>
                <a:spLocks noChangeShapeType="1"/>
              </p:cNvSpPr>
              <p:nvPr/>
            </p:nvSpPr>
            <p:spPr bwMode="auto">
              <a:xfrm>
                <a:off x="4162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96" name="Line 118"/>
              <p:cNvSpPr>
                <a:spLocks noChangeShapeType="1"/>
              </p:cNvSpPr>
              <p:nvPr/>
            </p:nvSpPr>
            <p:spPr bwMode="auto">
              <a:xfrm>
                <a:off x="4187" y="2464"/>
                <a:ext cx="108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97" name="Line 119"/>
              <p:cNvSpPr>
                <a:spLocks noChangeShapeType="1"/>
              </p:cNvSpPr>
              <p:nvPr/>
            </p:nvSpPr>
            <p:spPr bwMode="auto">
              <a:xfrm>
                <a:off x="4214" y="2464"/>
                <a:ext cx="106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98" name="Line 120"/>
              <p:cNvSpPr>
                <a:spLocks noChangeShapeType="1"/>
              </p:cNvSpPr>
              <p:nvPr/>
            </p:nvSpPr>
            <p:spPr bwMode="auto">
              <a:xfrm>
                <a:off x="4238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99" name="Line 121"/>
              <p:cNvSpPr>
                <a:spLocks noChangeShapeType="1"/>
              </p:cNvSpPr>
              <p:nvPr/>
            </p:nvSpPr>
            <p:spPr bwMode="auto">
              <a:xfrm flipV="1">
                <a:off x="4078" y="2352"/>
                <a:ext cx="99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00" name="Line 122"/>
              <p:cNvSpPr>
                <a:spLocks noChangeShapeType="1"/>
              </p:cNvSpPr>
              <p:nvPr/>
            </p:nvSpPr>
            <p:spPr bwMode="auto">
              <a:xfrm flipV="1">
                <a:off x="4105" y="2352"/>
                <a:ext cx="100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01" name="Line 123"/>
              <p:cNvSpPr>
                <a:spLocks noChangeShapeType="1"/>
              </p:cNvSpPr>
              <p:nvPr/>
            </p:nvSpPr>
            <p:spPr bwMode="auto">
              <a:xfrm flipV="1">
                <a:off x="4132" y="2352"/>
                <a:ext cx="97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02" name="Line 124"/>
              <p:cNvSpPr>
                <a:spLocks noChangeShapeType="1"/>
              </p:cNvSpPr>
              <p:nvPr/>
            </p:nvSpPr>
            <p:spPr bwMode="auto">
              <a:xfrm flipV="1">
                <a:off x="4156" y="2352"/>
                <a:ext cx="97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03" name="Line 125"/>
              <p:cNvSpPr>
                <a:spLocks noChangeShapeType="1"/>
              </p:cNvSpPr>
              <p:nvPr/>
            </p:nvSpPr>
            <p:spPr bwMode="auto">
              <a:xfrm flipV="1">
                <a:off x="4180" y="2352"/>
                <a:ext cx="100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04" name="Line 126"/>
              <p:cNvSpPr>
                <a:spLocks noChangeShapeType="1"/>
              </p:cNvSpPr>
              <p:nvPr/>
            </p:nvSpPr>
            <p:spPr bwMode="auto">
              <a:xfrm flipV="1">
                <a:off x="4208" y="2352"/>
                <a:ext cx="96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05" name="Line 127"/>
              <p:cNvSpPr>
                <a:spLocks noChangeShapeType="1"/>
              </p:cNvSpPr>
              <p:nvPr/>
            </p:nvSpPr>
            <p:spPr bwMode="auto">
              <a:xfrm flipV="1">
                <a:off x="4232" y="2352"/>
                <a:ext cx="100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27" name="Line 128"/>
              <p:cNvSpPr>
                <a:spLocks noChangeShapeType="1"/>
              </p:cNvSpPr>
              <p:nvPr/>
            </p:nvSpPr>
            <p:spPr bwMode="auto">
              <a:xfrm flipV="1">
                <a:off x="4259" y="2352"/>
                <a:ext cx="97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405" y="6493925"/>
            <a:ext cx="8321040" cy="320040"/>
          </a:xfrm>
        </p:spPr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40210" y="1478222"/>
            <a:ext cx="44280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&lt;math.h&gt;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b, c, d, x1, x2, rd, id;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parametre a, b i c: 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 %lf %lf"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&amp;a, &amp;b, &amp;c);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 == 0)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 == 0)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"Jednacina nije validna!"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x1 = -c / b;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"Rjesenje: x=%.4f"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x1);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 = b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- 4 * a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/>
        </p:nvSpPr>
        <p:spPr bwMode="auto">
          <a:xfrm>
            <a:off x="4138594" y="1215270"/>
            <a:ext cx="5157221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(d&lt;0)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rd = -b / (2 * a);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id = </a:t>
            </a:r>
            <a:r>
              <a:rPr lang="en-US" sz="1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sqrt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(-d) / (2 * a);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"Rjesenja su:"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printf(</a:t>
            </a:r>
            <a:r>
              <a:rPr lang="nn-NO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"x1=%.4f+%.4f*i, "</a:t>
            </a:r>
            <a:r>
              <a:rPr lang="nn-NO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rd, id);</a:t>
            </a:r>
          </a:p>
          <a:p>
            <a:r>
              <a:rPr lang="nn-NO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printf(</a:t>
            </a:r>
            <a:r>
              <a:rPr lang="nn-NO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"x2=%.4f-%.4f*i"</a:t>
            </a:r>
            <a:r>
              <a:rPr lang="nn-NO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rd, id);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3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 == 0)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x1 = -b / (2 * a);</a:t>
            </a:r>
          </a:p>
          <a:p>
            <a:r>
              <a:rPr lang="es-E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s-ES" sz="1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s-E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s-ES" sz="13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Rjesenja</a:t>
            </a:r>
            <a:r>
              <a:rPr lang="es-ES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su: x1=x2=%.4f"</a:t>
            </a:r>
            <a:r>
              <a:rPr lang="es-E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x1);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x1 = (-b + </a:t>
            </a:r>
            <a:r>
              <a:rPr lang="en-US" sz="1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sqrt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(d)) / (2 * a);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x2 = (-b - </a:t>
            </a:r>
            <a:r>
              <a:rPr lang="en-US" sz="1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sqrt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(d)) / (2 * a);</a:t>
            </a:r>
          </a:p>
          <a:p>
            <a:r>
              <a:rPr lang="es-E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"Rjesenja su:"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"x1=%.4f, x2=%.4f"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x1, x2);</a:t>
            </a:r>
            <a:endParaRPr lang="es-ES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0210" y="1009485"/>
            <a:ext cx="8778240" cy="505702"/>
          </a:xfrm>
          <a:prstGeom prst="rect">
            <a:avLst/>
          </a:prstGeom>
          <a:noFill/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b)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0" grpId="0" build="p" autoUpdateAnimBg="0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grpSp>
        <p:nvGrpSpPr>
          <p:cNvPr id="9" name="Content Placeholder 10"/>
          <p:cNvGrpSpPr>
            <a:grpSpLocks noGrp="1"/>
          </p:cNvGrpSpPr>
          <p:nvPr/>
        </p:nvGrpSpPr>
        <p:grpSpPr>
          <a:xfrm>
            <a:off x="502200" y="1316725"/>
            <a:ext cx="8139600" cy="554401"/>
            <a:chOff x="502920" y="1752599"/>
            <a:chExt cx="8138160" cy="55245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02920" y="2305050"/>
              <a:ext cx="8138160" cy="0"/>
            </a:xfrm>
            <a:prstGeom prst="line">
              <a:avLst/>
            </a:prstGeom>
            <a:ln w="5715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33400" y="1752599"/>
              <a:ext cx="810768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Naredba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sr-Latn-BA" sz="28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switch</a:t>
              </a:r>
              <a:endPara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02200" y="1854395"/>
            <a:ext cx="8139600" cy="7681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Omogu</a:t>
            </a:r>
            <a:r>
              <a:rPr lang="sr-Latn-BA" sz="2000" b="1" dirty="0">
                <a:solidFill>
                  <a:schemeClr val="tx2">
                    <a:lumMod val="75000"/>
                  </a:schemeClr>
                </a:solidFill>
              </a:rPr>
              <a:t>ćava realizaciju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selektivnog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vi</a:t>
            </a:r>
            <a:r>
              <a:rPr lang="sr-Latn-BA" sz="2000" b="1" dirty="0">
                <a:solidFill>
                  <a:schemeClr val="tx2">
                    <a:lumMod val="75000"/>
                  </a:schemeClr>
                </a:solidFill>
              </a:rPr>
              <a:t>šeblokovskog grananj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sz="20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oup 125"/>
          <p:cNvGrpSpPr>
            <a:grpSpLocks/>
          </p:cNvGrpSpPr>
          <p:nvPr/>
        </p:nvGrpSpPr>
        <p:grpSpPr bwMode="auto">
          <a:xfrm>
            <a:off x="628449" y="2622494"/>
            <a:ext cx="3905146" cy="3264425"/>
            <a:chOff x="1255" y="1773"/>
            <a:chExt cx="2105" cy="1209"/>
          </a:xfrm>
        </p:grpSpPr>
        <p:grpSp>
          <p:nvGrpSpPr>
            <p:cNvPr id="14" name="Group 93"/>
            <p:cNvGrpSpPr>
              <a:grpSpLocks/>
            </p:cNvGrpSpPr>
            <p:nvPr/>
          </p:nvGrpSpPr>
          <p:grpSpPr bwMode="auto">
            <a:xfrm>
              <a:off x="2022" y="1773"/>
              <a:ext cx="664" cy="398"/>
              <a:chOff x="3310" y="2908"/>
              <a:chExt cx="1380" cy="828"/>
            </a:xfrm>
          </p:grpSpPr>
          <p:sp>
            <p:nvSpPr>
              <p:cNvPr id="42" name="AutoShape 94"/>
              <p:cNvSpPr>
                <a:spLocks noChangeArrowheads="1"/>
              </p:cNvSpPr>
              <p:nvPr/>
            </p:nvSpPr>
            <p:spPr bwMode="auto">
              <a:xfrm>
                <a:off x="3400" y="3184"/>
                <a:ext cx="1200" cy="552"/>
              </a:xfrm>
              <a:prstGeom prst="diamond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95"/>
              <p:cNvSpPr txBox="1">
                <a:spLocks noChangeArrowheads="1"/>
              </p:cNvSpPr>
              <p:nvPr/>
            </p:nvSpPr>
            <p:spPr bwMode="auto">
              <a:xfrm>
                <a:off x="3310" y="3310"/>
                <a:ext cx="138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600" b="1" dirty="0" err="1">
                    <a:solidFill>
                      <a:srgbClr val="000000"/>
                    </a:solidFill>
                  </a:rPr>
                  <a:t>izraz</a:t>
                </a:r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97"/>
              <p:cNvSpPr>
                <a:spLocks noChangeShapeType="1"/>
              </p:cNvSpPr>
              <p:nvPr/>
            </p:nvSpPr>
            <p:spPr bwMode="auto">
              <a:xfrm flipH="1">
                <a:off x="3991" y="2908"/>
                <a:ext cx="0" cy="28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  <p:grpSp>
          <p:nvGrpSpPr>
            <p:cNvPr id="15" name="Group 98"/>
            <p:cNvGrpSpPr>
              <a:grpSpLocks/>
            </p:cNvGrpSpPr>
            <p:nvPr/>
          </p:nvGrpSpPr>
          <p:grpSpPr bwMode="auto">
            <a:xfrm>
              <a:off x="1336" y="2183"/>
              <a:ext cx="1992" cy="284"/>
              <a:chOff x="1882" y="3745"/>
              <a:chExt cx="4143" cy="590"/>
            </a:xfrm>
          </p:grpSpPr>
          <p:sp>
            <p:nvSpPr>
              <p:cNvPr id="33" name="Freeform 99"/>
              <p:cNvSpPr>
                <a:spLocks/>
              </p:cNvSpPr>
              <p:nvPr/>
            </p:nvSpPr>
            <p:spPr bwMode="auto">
              <a:xfrm>
                <a:off x="2107" y="3745"/>
                <a:ext cx="1884" cy="289"/>
              </a:xfrm>
              <a:custGeom>
                <a:avLst/>
                <a:gdLst>
                  <a:gd name="T0" fmla="*/ 5346 w 664"/>
                  <a:gd name="T1" fmla="*/ 0 h 392"/>
                  <a:gd name="T2" fmla="*/ 9 w 664"/>
                  <a:gd name="T3" fmla="*/ 0 h 392"/>
                  <a:gd name="T4" fmla="*/ 0 w 664"/>
                  <a:gd name="T5" fmla="*/ 213 h 392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392"/>
                  <a:gd name="T11" fmla="*/ 664 w 664"/>
                  <a:gd name="T12" fmla="*/ 392 h 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4" name="Line 100"/>
              <p:cNvSpPr>
                <a:spLocks noChangeShapeType="1"/>
              </p:cNvSpPr>
              <p:nvPr/>
            </p:nvSpPr>
            <p:spPr bwMode="auto">
              <a:xfrm flipH="1">
                <a:off x="3090" y="3752"/>
                <a:ext cx="4" cy="27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5" name="Text Box 101"/>
              <p:cNvSpPr txBox="1">
                <a:spLocks noChangeArrowheads="1"/>
              </p:cNvSpPr>
              <p:nvPr/>
            </p:nvSpPr>
            <p:spPr bwMode="auto">
              <a:xfrm>
                <a:off x="1882" y="3978"/>
                <a:ext cx="444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v</a:t>
                </a:r>
                <a:r>
                  <a:rPr lang="en-US" sz="1600" b="1" baseline="-25000" dirty="0">
                    <a:solidFill>
                      <a:schemeClr val="accent1"/>
                    </a:solidFill>
                  </a:rPr>
                  <a:t>1</a:t>
                </a:r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Freeform 102"/>
              <p:cNvSpPr>
                <a:spLocks/>
              </p:cNvSpPr>
              <p:nvPr/>
            </p:nvSpPr>
            <p:spPr bwMode="auto">
              <a:xfrm flipH="1">
                <a:off x="3996" y="3745"/>
                <a:ext cx="1704" cy="289"/>
              </a:xfrm>
              <a:custGeom>
                <a:avLst/>
                <a:gdLst>
                  <a:gd name="T0" fmla="*/ 4373 w 664"/>
                  <a:gd name="T1" fmla="*/ 0 h 392"/>
                  <a:gd name="T2" fmla="*/ 8 w 664"/>
                  <a:gd name="T3" fmla="*/ 0 h 392"/>
                  <a:gd name="T4" fmla="*/ 0 w 664"/>
                  <a:gd name="T5" fmla="*/ 213 h 392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392"/>
                  <a:gd name="T11" fmla="*/ 664 w 664"/>
                  <a:gd name="T12" fmla="*/ 392 h 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7" name="Line 103"/>
              <p:cNvSpPr>
                <a:spLocks noChangeShapeType="1"/>
              </p:cNvSpPr>
              <p:nvPr/>
            </p:nvSpPr>
            <p:spPr bwMode="auto">
              <a:xfrm flipH="1">
                <a:off x="4687" y="3748"/>
                <a:ext cx="0" cy="25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8" name="Text Box 104"/>
              <p:cNvSpPr txBox="1">
                <a:spLocks noChangeArrowheads="1"/>
              </p:cNvSpPr>
              <p:nvPr/>
            </p:nvSpPr>
            <p:spPr bwMode="auto">
              <a:xfrm>
                <a:off x="2866" y="3978"/>
                <a:ext cx="444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v</a:t>
                </a:r>
                <a:r>
                  <a:rPr lang="en-US" sz="1600" b="1" baseline="-25000" dirty="0">
                    <a:solidFill>
                      <a:schemeClr val="accent1"/>
                    </a:solidFill>
                  </a:rPr>
                  <a:t>2</a:t>
                </a:r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Text Box 105"/>
              <p:cNvSpPr txBox="1">
                <a:spLocks noChangeArrowheads="1"/>
              </p:cNvSpPr>
              <p:nvPr/>
            </p:nvSpPr>
            <p:spPr bwMode="auto">
              <a:xfrm>
                <a:off x="4466" y="3974"/>
                <a:ext cx="444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600" b="1" dirty="0" err="1">
                    <a:solidFill>
                      <a:schemeClr val="accent1"/>
                    </a:solidFill>
                  </a:rPr>
                  <a:t>v</a:t>
                </a:r>
                <a:r>
                  <a:rPr lang="en-US" sz="1600" b="1" baseline="-25000" dirty="0" err="1">
                    <a:solidFill>
                      <a:schemeClr val="accent1"/>
                    </a:solidFill>
                  </a:rPr>
                  <a:t>n</a:t>
                </a:r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0" name="Text Box 106"/>
              <p:cNvSpPr txBox="1">
                <a:spLocks noChangeArrowheads="1"/>
              </p:cNvSpPr>
              <p:nvPr/>
            </p:nvSpPr>
            <p:spPr bwMode="auto">
              <a:xfrm>
                <a:off x="5360" y="4012"/>
                <a:ext cx="665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600" b="1" dirty="0" err="1">
                    <a:solidFill>
                      <a:schemeClr val="accent1"/>
                    </a:solidFill>
                  </a:rPr>
                  <a:t>inače</a:t>
                </a:r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Text Box 107"/>
              <p:cNvSpPr txBox="1">
                <a:spLocks noChangeArrowheads="1"/>
              </p:cNvSpPr>
              <p:nvPr/>
            </p:nvSpPr>
            <p:spPr bwMode="auto">
              <a:xfrm>
                <a:off x="3656" y="4050"/>
                <a:ext cx="49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. . .</a:t>
                </a:r>
              </a:p>
            </p:txBody>
          </p:sp>
        </p:grpSp>
        <p:grpSp>
          <p:nvGrpSpPr>
            <p:cNvPr id="16" name="Group 108"/>
            <p:cNvGrpSpPr>
              <a:grpSpLocks/>
            </p:cNvGrpSpPr>
            <p:nvPr/>
          </p:nvGrpSpPr>
          <p:grpSpPr bwMode="auto">
            <a:xfrm>
              <a:off x="1438" y="2456"/>
              <a:ext cx="1736" cy="134"/>
              <a:chOff x="2094" y="4328"/>
              <a:chExt cx="3608" cy="276"/>
            </a:xfrm>
          </p:grpSpPr>
          <p:sp>
            <p:nvSpPr>
              <p:cNvPr id="29" name="Line 109"/>
              <p:cNvSpPr>
                <a:spLocks noChangeShapeType="1"/>
              </p:cNvSpPr>
              <p:nvPr/>
            </p:nvSpPr>
            <p:spPr bwMode="auto">
              <a:xfrm flipH="1">
                <a:off x="3066" y="4328"/>
                <a:ext cx="4" cy="27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0" name="Line 110"/>
              <p:cNvSpPr>
                <a:spLocks noChangeShapeType="1"/>
              </p:cNvSpPr>
              <p:nvPr/>
            </p:nvSpPr>
            <p:spPr bwMode="auto">
              <a:xfrm flipH="1">
                <a:off x="4666" y="4345"/>
                <a:ext cx="0" cy="259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1" name="Line 111"/>
              <p:cNvSpPr>
                <a:spLocks noChangeShapeType="1"/>
              </p:cNvSpPr>
              <p:nvPr/>
            </p:nvSpPr>
            <p:spPr bwMode="auto">
              <a:xfrm flipH="1">
                <a:off x="5698" y="4328"/>
                <a:ext cx="4" cy="27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2" name="Line 112"/>
              <p:cNvSpPr>
                <a:spLocks noChangeShapeType="1"/>
              </p:cNvSpPr>
              <p:nvPr/>
            </p:nvSpPr>
            <p:spPr bwMode="auto">
              <a:xfrm flipH="1">
                <a:off x="2094" y="4328"/>
                <a:ext cx="4" cy="27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  <p:sp>
          <p:nvSpPr>
            <p:cNvPr id="17" name="Text Box 113"/>
            <p:cNvSpPr txBox="1">
              <a:spLocks noChangeArrowheads="1"/>
            </p:cNvSpPr>
            <p:nvPr/>
          </p:nvSpPr>
          <p:spPr bwMode="auto">
            <a:xfrm>
              <a:off x="1255" y="2585"/>
              <a:ext cx="370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 err="1">
                  <a:solidFill>
                    <a:srgbClr val="000000"/>
                  </a:solidFill>
                </a:rPr>
                <a:t>blok</a:t>
              </a:r>
              <a:r>
                <a:rPr lang="en-US" sz="1400" b="1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8" name="Text Box 114"/>
            <p:cNvSpPr txBox="1">
              <a:spLocks noChangeArrowheads="1"/>
            </p:cNvSpPr>
            <p:nvPr/>
          </p:nvSpPr>
          <p:spPr bwMode="auto">
            <a:xfrm>
              <a:off x="2969" y="2585"/>
              <a:ext cx="391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 err="1">
                  <a:solidFill>
                    <a:srgbClr val="000000"/>
                  </a:solidFill>
                </a:rPr>
                <a:t>blok</a:t>
              </a:r>
              <a:r>
                <a:rPr lang="en-US" sz="1400" b="1" dirty="0">
                  <a:solidFill>
                    <a:srgbClr val="000000"/>
                  </a:solidFill>
                </a:rPr>
                <a:t> 0</a:t>
              </a:r>
            </a:p>
          </p:txBody>
        </p:sp>
        <p:grpSp>
          <p:nvGrpSpPr>
            <p:cNvPr id="19" name="Group 115"/>
            <p:cNvGrpSpPr>
              <a:grpSpLocks/>
            </p:cNvGrpSpPr>
            <p:nvPr/>
          </p:nvGrpSpPr>
          <p:grpSpPr bwMode="auto">
            <a:xfrm>
              <a:off x="1427" y="2722"/>
              <a:ext cx="1745" cy="166"/>
              <a:chOff x="2072" y="4880"/>
              <a:chExt cx="3627" cy="346"/>
            </a:xfrm>
          </p:grpSpPr>
          <p:sp>
            <p:nvSpPr>
              <p:cNvPr id="23" name="Freeform 116"/>
              <p:cNvSpPr>
                <a:spLocks/>
              </p:cNvSpPr>
              <p:nvPr/>
            </p:nvSpPr>
            <p:spPr bwMode="auto">
              <a:xfrm rot="5400000">
                <a:off x="5053" y="4500"/>
                <a:ext cx="256" cy="1037"/>
              </a:xfrm>
              <a:custGeom>
                <a:avLst/>
                <a:gdLst>
                  <a:gd name="T0" fmla="*/ 0 w 664"/>
                  <a:gd name="T1" fmla="*/ 0 h 416"/>
                  <a:gd name="T2" fmla="*/ 99 w 664"/>
                  <a:gd name="T3" fmla="*/ 0 h 416"/>
                  <a:gd name="T4" fmla="*/ 99 w 664"/>
                  <a:gd name="T5" fmla="*/ 2585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" name="Freeform 117"/>
              <p:cNvSpPr>
                <a:spLocks/>
              </p:cNvSpPr>
              <p:nvPr/>
            </p:nvSpPr>
            <p:spPr bwMode="auto">
              <a:xfrm>
                <a:off x="4092" y="5146"/>
                <a:ext cx="1594" cy="71"/>
              </a:xfrm>
              <a:custGeom>
                <a:avLst/>
                <a:gdLst>
                  <a:gd name="T0" fmla="*/ 1006 w 2525"/>
                  <a:gd name="T1" fmla="*/ 0 h 1"/>
                  <a:gd name="T2" fmla="*/ 0 w 2525"/>
                  <a:gd name="T3" fmla="*/ 0 h 1"/>
                  <a:gd name="T4" fmla="*/ 0 60000 65536"/>
                  <a:gd name="T5" fmla="*/ 0 60000 65536"/>
                  <a:gd name="T6" fmla="*/ 0 w 2525"/>
                  <a:gd name="T7" fmla="*/ 0 h 1"/>
                  <a:gd name="T8" fmla="*/ 2525 w 252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25" h="1">
                    <a:moveTo>
                      <a:pt x="2525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" name="Freeform 118"/>
              <p:cNvSpPr>
                <a:spLocks/>
              </p:cNvSpPr>
              <p:nvPr/>
            </p:nvSpPr>
            <p:spPr bwMode="auto">
              <a:xfrm flipH="1">
                <a:off x="3072" y="5146"/>
                <a:ext cx="1013" cy="80"/>
              </a:xfrm>
              <a:custGeom>
                <a:avLst/>
                <a:gdLst>
                  <a:gd name="T0" fmla="*/ 406 w 2525"/>
                  <a:gd name="T1" fmla="*/ 0 h 1"/>
                  <a:gd name="T2" fmla="*/ 0 w 2525"/>
                  <a:gd name="T3" fmla="*/ 0 h 1"/>
                  <a:gd name="T4" fmla="*/ 0 60000 65536"/>
                  <a:gd name="T5" fmla="*/ 0 60000 65536"/>
                  <a:gd name="T6" fmla="*/ 0 w 2525"/>
                  <a:gd name="T7" fmla="*/ 0 h 1"/>
                  <a:gd name="T8" fmla="*/ 2525 w 252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25" h="1">
                    <a:moveTo>
                      <a:pt x="2525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6" name="Line 119"/>
              <p:cNvSpPr>
                <a:spLocks noChangeShapeType="1"/>
              </p:cNvSpPr>
              <p:nvPr/>
            </p:nvSpPr>
            <p:spPr bwMode="auto">
              <a:xfrm flipH="1">
                <a:off x="3078" y="4880"/>
                <a:ext cx="4" cy="27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7" name="Line 120"/>
              <p:cNvSpPr>
                <a:spLocks noChangeShapeType="1"/>
              </p:cNvSpPr>
              <p:nvPr/>
            </p:nvSpPr>
            <p:spPr bwMode="auto">
              <a:xfrm flipH="1">
                <a:off x="4678" y="4880"/>
                <a:ext cx="4" cy="27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8" name="Freeform 121"/>
              <p:cNvSpPr>
                <a:spLocks/>
              </p:cNvSpPr>
              <p:nvPr/>
            </p:nvSpPr>
            <p:spPr bwMode="auto">
              <a:xfrm rot="16200000" flipH="1">
                <a:off x="2455" y="4508"/>
                <a:ext cx="256" cy="1022"/>
              </a:xfrm>
              <a:custGeom>
                <a:avLst/>
                <a:gdLst>
                  <a:gd name="T0" fmla="*/ 0 w 664"/>
                  <a:gd name="T1" fmla="*/ 0 h 416"/>
                  <a:gd name="T2" fmla="*/ 99 w 664"/>
                  <a:gd name="T3" fmla="*/ 0 h 416"/>
                  <a:gd name="T4" fmla="*/ 99 w 664"/>
                  <a:gd name="T5" fmla="*/ 2351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  <p:sp>
          <p:nvSpPr>
            <p:cNvPr id="20" name="Line 122"/>
            <p:cNvSpPr>
              <a:spLocks noChangeShapeType="1"/>
            </p:cNvSpPr>
            <p:nvPr/>
          </p:nvSpPr>
          <p:spPr bwMode="auto">
            <a:xfrm flipH="1">
              <a:off x="2394" y="2850"/>
              <a:ext cx="1" cy="1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21" name="Text Box 123"/>
            <p:cNvSpPr txBox="1">
              <a:spLocks noChangeArrowheads="1"/>
            </p:cNvSpPr>
            <p:nvPr/>
          </p:nvSpPr>
          <p:spPr bwMode="auto">
            <a:xfrm>
              <a:off x="1708" y="2585"/>
              <a:ext cx="391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 err="1">
                  <a:solidFill>
                    <a:srgbClr val="000000"/>
                  </a:solidFill>
                </a:rPr>
                <a:t>blok</a:t>
              </a:r>
              <a:r>
                <a:rPr lang="en-US" sz="1400" b="1" dirty="0">
                  <a:solidFill>
                    <a:srgbClr val="000000"/>
                  </a:solidFill>
                </a:rPr>
                <a:t> 2</a:t>
              </a:r>
            </a:p>
          </p:txBody>
        </p:sp>
        <p:sp>
          <p:nvSpPr>
            <p:cNvPr id="22" name="Text Box 124"/>
            <p:cNvSpPr txBox="1">
              <a:spLocks noChangeArrowheads="1"/>
            </p:cNvSpPr>
            <p:nvPr/>
          </p:nvSpPr>
          <p:spPr bwMode="auto">
            <a:xfrm>
              <a:off x="2478" y="2585"/>
              <a:ext cx="391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 err="1">
                  <a:solidFill>
                    <a:srgbClr val="000000"/>
                  </a:solidFill>
                </a:rPr>
                <a:t>blok</a:t>
              </a:r>
              <a:r>
                <a:rPr lang="en-US" sz="1400" b="1" dirty="0">
                  <a:solidFill>
                    <a:srgbClr val="000000"/>
                  </a:solidFill>
                </a:rPr>
                <a:t> n</a:t>
              </a:r>
            </a:p>
          </p:txBody>
        </p:sp>
      </p:grpSp>
      <p:sp>
        <p:nvSpPr>
          <p:cNvPr id="46" name="AutoShape 126"/>
          <p:cNvSpPr>
            <a:spLocks noChangeArrowheads="1"/>
          </p:cNvSpPr>
          <p:nvPr/>
        </p:nvSpPr>
        <p:spPr bwMode="auto">
          <a:xfrm>
            <a:off x="5410199" y="2507280"/>
            <a:ext cx="2656656" cy="387435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sr-Latn-CS" sz="1200" b="1" dirty="0">
                <a:latin typeface="Courier New" pitchFamily="49" charset="0"/>
              </a:rPr>
              <a:t>  switch (izraz) </a:t>
            </a:r>
          </a:p>
          <a:p>
            <a:pPr>
              <a:defRPr/>
            </a:pPr>
            <a:r>
              <a:rPr lang="sr-Latn-CS" sz="1200" b="1" dirty="0">
                <a:latin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   case v1:</a:t>
            </a:r>
            <a:endParaRPr lang="sr-Latn-C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 </a:t>
            </a:r>
            <a:r>
              <a:rPr lang="sr-Latn-CS" sz="1200" b="1" dirty="0">
                <a:latin typeface="Courier New" pitchFamily="49" charset="0"/>
              </a:rPr>
              <a:t>     iskaz1;</a:t>
            </a: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       ...</a:t>
            </a:r>
            <a:endParaRPr lang="sr-Latn-C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       </a:t>
            </a:r>
            <a:r>
              <a:rPr lang="sr-Latn-CS" sz="1200" b="1" dirty="0">
                <a:latin typeface="Courier New" pitchFamily="49" charset="0"/>
              </a:rPr>
              <a:t>iskazN;</a:t>
            </a: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    case v2:</a:t>
            </a:r>
            <a:endParaRPr lang="sr-Latn-C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 </a:t>
            </a:r>
            <a:r>
              <a:rPr lang="sr-Latn-CS" sz="1200" b="1" dirty="0">
                <a:latin typeface="Courier New" pitchFamily="49" charset="0"/>
              </a:rPr>
              <a:t>     iskaz1;</a:t>
            </a: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       ...</a:t>
            </a:r>
            <a:endParaRPr lang="sr-Latn-C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       </a:t>
            </a:r>
            <a:r>
              <a:rPr lang="sr-Latn-CS" sz="1200" b="1" dirty="0">
                <a:latin typeface="Courier New" pitchFamily="49" charset="0"/>
              </a:rPr>
              <a:t>iskazN;</a:t>
            </a:r>
            <a:endParaRPr lang="en-US" sz="12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200" b="1" dirty="0">
                <a:latin typeface="Courier New" pitchFamily="49" charset="0"/>
              </a:rPr>
              <a:t>     .</a:t>
            </a:r>
          </a:p>
          <a:p>
            <a:pPr>
              <a:lnSpc>
                <a:spcPct val="50000"/>
              </a:lnSpc>
              <a:defRPr/>
            </a:pPr>
            <a:r>
              <a:rPr lang="en-US" sz="1200" b="1" dirty="0">
                <a:latin typeface="Courier New" pitchFamily="49" charset="0"/>
              </a:rPr>
              <a:t>     .</a:t>
            </a:r>
          </a:p>
          <a:p>
            <a:pPr>
              <a:lnSpc>
                <a:spcPct val="50000"/>
              </a:lnSpc>
              <a:defRPr/>
            </a:pPr>
            <a:r>
              <a:rPr lang="en-US" sz="1200" b="1" dirty="0">
                <a:latin typeface="Courier New" pitchFamily="49" charset="0"/>
              </a:rPr>
              <a:t>     .</a:t>
            </a:r>
            <a:r>
              <a:rPr lang="sr-Latn-CS" sz="1200" b="1" dirty="0">
                <a:latin typeface="Courier New" pitchFamily="49" charset="0"/>
              </a:rPr>
              <a:t> </a:t>
            </a:r>
            <a:endParaRPr lang="en-US" sz="12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   case vN:</a:t>
            </a:r>
            <a:endParaRPr lang="sr-Latn-C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 </a:t>
            </a:r>
            <a:r>
              <a:rPr lang="sr-Latn-CS" sz="1200" b="1" dirty="0">
                <a:latin typeface="Courier New" pitchFamily="49" charset="0"/>
              </a:rPr>
              <a:t>     iskaz1;</a:t>
            </a: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       ...</a:t>
            </a:r>
            <a:endParaRPr lang="sr-Latn-C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       </a:t>
            </a:r>
            <a:r>
              <a:rPr lang="sr-Latn-CS" sz="1200" b="1" dirty="0">
                <a:latin typeface="Courier New" pitchFamily="49" charset="0"/>
              </a:rPr>
              <a:t>iskazN;</a:t>
            </a:r>
            <a:endParaRPr lang="en-U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200" b="1" dirty="0">
                <a:latin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</a:rPr>
              <a:t>   [default:</a:t>
            </a:r>
            <a:endParaRPr lang="sr-Latn-CS" sz="12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200" b="1" dirty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   </a:t>
            </a:r>
            <a:r>
              <a:rPr lang="sr-Latn-CS" sz="1200" b="1" dirty="0">
                <a:latin typeface="Courier New" pitchFamily="49" charset="0"/>
              </a:rPr>
              <a:t>iskaz0;</a:t>
            </a:r>
            <a:r>
              <a:rPr lang="en-US" sz="1200" b="1" dirty="0">
                <a:latin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1200" b="1" dirty="0">
                <a:latin typeface="Courier New" pitchFamily="49" charset="0"/>
              </a:rPr>
              <a:t>  }</a:t>
            </a:r>
            <a:endParaRPr lang="en-GB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6" grpId="0" build="p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8" name="AutoShape 126"/>
          <p:cNvSpPr>
            <a:spLocks noChangeArrowheads="1"/>
          </p:cNvSpPr>
          <p:nvPr/>
        </p:nvSpPr>
        <p:spPr bwMode="auto">
          <a:xfrm>
            <a:off x="183356" y="1912938"/>
            <a:ext cx="3121279" cy="4493386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switch (izraz) 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case v1:</a:t>
            </a:r>
            <a:endParaRPr lang="sr-Latn-C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sr-Latn-CS" sz="1400" b="1" dirty="0">
                <a:latin typeface="Courier New" pitchFamily="49" charset="0"/>
              </a:rPr>
              <a:t>     iskaz1;</a:t>
            </a: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    ...</a:t>
            </a:r>
            <a:endParaRPr lang="sr-Latn-C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       </a:t>
            </a:r>
            <a:r>
              <a:rPr lang="sr-Latn-CS" sz="1400" b="1" dirty="0">
                <a:latin typeface="Courier New" pitchFamily="49" charset="0"/>
              </a:rPr>
              <a:t>iskazN;</a:t>
            </a: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    case v2:</a:t>
            </a:r>
            <a:endParaRPr lang="sr-Latn-C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sr-Latn-CS" sz="1400" b="1" dirty="0">
                <a:latin typeface="Courier New" pitchFamily="49" charset="0"/>
              </a:rPr>
              <a:t>     iskaz1;</a:t>
            </a: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    ...</a:t>
            </a:r>
            <a:endParaRPr lang="sr-Latn-C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       </a:t>
            </a:r>
            <a:r>
              <a:rPr lang="sr-Latn-CS" sz="1400" b="1" dirty="0">
                <a:latin typeface="Courier New" pitchFamily="49" charset="0"/>
              </a:rPr>
              <a:t>iskazN;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400" b="1" dirty="0">
                <a:latin typeface="Courier New" pitchFamily="49" charset="0"/>
              </a:rPr>
              <a:t>     .</a:t>
            </a:r>
          </a:p>
          <a:p>
            <a:pPr>
              <a:lnSpc>
                <a:spcPct val="50000"/>
              </a:lnSpc>
              <a:defRPr/>
            </a:pPr>
            <a:r>
              <a:rPr lang="en-US" sz="1400" b="1" dirty="0">
                <a:latin typeface="Courier New" pitchFamily="49" charset="0"/>
              </a:rPr>
              <a:t>     .</a:t>
            </a:r>
          </a:p>
          <a:p>
            <a:pPr>
              <a:lnSpc>
                <a:spcPct val="50000"/>
              </a:lnSpc>
              <a:defRPr/>
            </a:pPr>
            <a:r>
              <a:rPr lang="en-US" sz="1400" b="1" dirty="0">
                <a:latin typeface="Courier New" pitchFamily="49" charset="0"/>
              </a:rPr>
              <a:t>     .</a:t>
            </a:r>
            <a:r>
              <a:rPr lang="sr-Latn-CS" sz="1400" b="1" dirty="0">
                <a:latin typeface="Courier New" pitchFamily="49" charset="0"/>
              </a:rPr>
              <a:t> 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defRPr/>
            </a:pP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case vN:</a:t>
            </a:r>
            <a:endParaRPr lang="sr-Latn-C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sr-Latn-CS" sz="1400" b="1" dirty="0">
                <a:latin typeface="Courier New" pitchFamily="49" charset="0"/>
              </a:rPr>
              <a:t>     iskaz1;</a:t>
            </a: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    ...</a:t>
            </a:r>
            <a:endParaRPr lang="sr-Latn-C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       </a:t>
            </a:r>
            <a:r>
              <a:rPr lang="sr-Latn-CS" sz="1400" b="1" dirty="0">
                <a:latin typeface="Courier New" pitchFamily="49" charset="0"/>
              </a:rPr>
              <a:t>iskazN;</a:t>
            </a: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</a:rPr>
              <a:t>   [default:</a:t>
            </a:r>
            <a:endParaRPr lang="sr-Latn-C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   </a:t>
            </a:r>
            <a:r>
              <a:rPr lang="en-US" sz="1400" b="1" dirty="0">
                <a:latin typeface="Courier New" pitchFamily="49" charset="0"/>
              </a:rPr>
              <a:t>   </a:t>
            </a:r>
            <a:r>
              <a:rPr lang="sr-Latn-CS" sz="1400" b="1" dirty="0">
                <a:latin typeface="Courier New" pitchFamily="49" charset="0"/>
              </a:rPr>
              <a:t>iskaz0;</a:t>
            </a:r>
            <a:r>
              <a:rPr lang="en-US" sz="1400" b="1" dirty="0">
                <a:latin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}</a:t>
            </a:r>
            <a:endParaRPr lang="en-GB" sz="1400" b="1" dirty="0">
              <a:latin typeface="Courier New" pitchFamily="49" charset="0"/>
            </a:endParaRPr>
          </a:p>
        </p:txBody>
      </p:sp>
      <p:sp>
        <p:nvSpPr>
          <p:cNvPr id="9" name="AutoShape 106"/>
          <p:cNvSpPr>
            <a:spLocks noChangeArrowheads="1"/>
          </p:cNvSpPr>
          <p:nvPr/>
        </p:nvSpPr>
        <p:spPr bwMode="auto">
          <a:xfrm>
            <a:off x="3535065" y="2289639"/>
            <a:ext cx="4493386" cy="3981331"/>
          </a:xfrm>
          <a:prstGeom prst="roundRect">
            <a:avLst>
              <a:gd name="adj" fmla="val 14537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selektorski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izraz</a:t>
            </a:r>
            <a:endParaRPr lang="sr-Latn-C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sr-Latn-CS" sz="1600" b="1" dirty="0"/>
              <a:t>n</a:t>
            </a:r>
            <a:r>
              <a:rPr lang="en-US" sz="1600" b="1" dirty="0"/>
              <a:t>e mo</a:t>
            </a:r>
            <a:r>
              <a:rPr lang="sr-Latn-CS" sz="1600" b="1" dirty="0"/>
              <a:t>že biti </a:t>
            </a:r>
            <a:r>
              <a:rPr lang="sr-Latn-CS" sz="1600" b="1" dirty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sr-Latn-CS" sz="1600" b="1" dirty="0"/>
              <a:t> ili </a:t>
            </a:r>
            <a:r>
              <a:rPr lang="sr-Latn-CS" sz="1600" b="1" dirty="0">
                <a:solidFill>
                  <a:schemeClr val="accent6">
                    <a:lumMod val="75000"/>
                  </a:schemeClr>
                </a:solidFill>
              </a:rPr>
              <a:t>double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sr-Latn-C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sr-Latn-CS" sz="1600" b="1" dirty="0"/>
              <a:t>Na početku se izračunava vrijednost izraza</a:t>
            </a:r>
          </a:p>
          <a:p>
            <a:pPr algn="ctr">
              <a:spcBef>
                <a:spcPct val="50000"/>
              </a:spcBef>
            </a:pPr>
            <a:r>
              <a:rPr lang="sr-Latn-CS" sz="1600" b="1" dirty="0"/>
              <a:t>Izračunata vrijednost pronalazi se među konstantama v1 .. vN</a:t>
            </a:r>
          </a:p>
          <a:p>
            <a:pPr algn="ctr">
              <a:spcBef>
                <a:spcPct val="50000"/>
              </a:spcBef>
            </a:pPr>
            <a:r>
              <a:rPr lang="sr-Latn-CS" sz="1600" b="1" dirty="0"/>
              <a:t>Ako se vrijednost pronađe, izvršavaju se               </a:t>
            </a:r>
            <a:r>
              <a:rPr lang="sr-Latn-CS" sz="1600" b="1" dirty="0">
                <a:solidFill>
                  <a:schemeClr val="accent6">
                    <a:lumMod val="75000"/>
                  </a:schemeClr>
                </a:solidFill>
              </a:rPr>
              <a:t>svi iskazi od pronađenog case do kraja switch</a:t>
            </a:r>
          </a:p>
          <a:p>
            <a:pPr algn="ctr">
              <a:spcBef>
                <a:spcPct val="50000"/>
              </a:spcBef>
            </a:pPr>
            <a:r>
              <a:rPr lang="sr-Latn-CS" sz="1600" b="1" dirty="0"/>
              <a:t>Ako se vrijednost ne pronađe,</a:t>
            </a:r>
            <a:r>
              <a:rPr lang="sr-Latn-CS" sz="1600" b="1" dirty="0">
                <a:solidFill>
                  <a:srgbClr val="A50021"/>
                </a:solidFill>
              </a:rPr>
              <a:t>                          </a:t>
            </a:r>
            <a:r>
              <a:rPr lang="sr-Latn-CS" sz="1600" b="1" dirty="0">
                <a:solidFill>
                  <a:schemeClr val="accent6">
                    <a:lumMod val="75000"/>
                  </a:schemeClr>
                </a:solidFill>
              </a:rPr>
              <a:t>prelazi se na iskaze iza default:</a:t>
            </a:r>
          </a:p>
          <a:p>
            <a:pPr algn="ctr">
              <a:spcBef>
                <a:spcPct val="50000"/>
              </a:spcBef>
            </a:pPr>
            <a:r>
              <a:rPr lang="sr-Latn-CS" sz="1600" b="1" dirty="0"/>
              <a:t>Ako se želi izlazak iz naredbe switch kad se završi odgovarajući case, treba koristiti naredbu</a:t>
            </a:r>
            <a:r>
              <a:rPr lang="sr-Latn-CS" sz="1600" b="1" dirty="0">
                <a:solidFill>
                  <a:srgbClr val="A50021"/>
                </a:solidFill>
              </a:rPr>
              <a:t> </a:t>
            </a:r>
            <a:r>
              <a:rPr lang="sr-Latn-CS" sz="16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" name="Group 211"/>
          <p:cNvGrpSpPr>
            <a:grpSpLocks/>
          </p:cNvGrpSpPr>
          <p:nvPr/>
        </p:nvGrpSpPr>
        <p:grpSpPr bwMode="auto">
          <a:xfrm flipH="1">
            <a:off x="1307165" y="2055475"/>
            <a:ext cx="2700423" cy="605425"/>
            <a:chOff x="3072" y="1680"/>
            <a:chExt cx="1461" cy="240"/>
          </a:xfrm>
        </p:grpSpPr>
        <p:sp>
          <p:nvSpPr>
            <p:cNvPr id="11" name="AutoShape 100"/>
            <p:cNvSpPr>
              <a:spLocks noChangeArrowheads="1"/>
            </p:cNvSpPr>
            <p:nvPr/>
          </p:nvSpPr>
          <p:spPr bwMode="auto">
            <a:xfrm>
              <a:off x="4053" y="1680"/>
              <a:ext cx="480" cy="144"/>
            </a:xfrm>
            <a:prstGeom prst="roundRect">
              <a:avLst>
                <a:gd name="adj" fmla="val 27778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>
                <a:solidFill>
                  <a:srgbClr val="A50021"/>
                </a:solidFill>
                <a:latin typeface="Courier New" pitchFamily="49" charset="0"/>
              </a:endParaRPr>
            </a:p>
          </p:txBody>
        </p:sp>
        <p:grpSp>
          <p:nvGrpSpPr>
            <p:cNvPr id="12" name="Group 107"/>
            <p:cNvGrpSpPr>
              <a:grpSpLocks/>
            </p:cNvGrpSpPr>
            <p:nvPr/>
          </p:nvGrpSpPr>
          <p:grpSpPr bwMode="auto">
            <a:xfrm rot="21089284" flipH="1">
              <a:off x="3072" y="1824"/>
              <a:ext cx="912" cy="96"/>
              <a:chOff x="3168" y="2352"/>
              <a:chExt cx="1212" cy="209"/>
            </a:xfrm>
          </p:grpSpPr>
          <p:sp>
            <p:nvSpPr>
              <p:cNvPr id="13" name="Freeform 108"/>
              <p:cNvSpPr>
                <a:spLocks/>
              </p:cNvSpPr>
              <p:nvPr/>
            </p:nvSpPr>
            <p:spPr bwMode="auto">
              <a:xfrm>
                <a:off x="3168" y="2358"/>
                <a:ext cx="272" cy="197"/>
              </a:xfrm>
              <a:custGeom>
                <a:avLst/>
                <a:gdLst>
                  <a:gd name="T0" fmla="*/ 0 w 272"/>
                  <a:gd name="T1" fmla="*/ 106 h 197"/>
                  <a:gd name="T2" fmla="*/ 272 w 272"/>
                  <a:gd name="T3" fmla="*/ 197 h 197"/>
                  <a:gd name="T4" fmla="*/ 221 w 272"/>
                  <a:gd name="T5" fmla="*/ 118 h 197"/>
                  <a:gd name="T6" fmla="*/ 221 w 272"/>
                  <a:gd name="T7" fmla="*/ 79 h 197"/>
                  <a:gd name="T8" fmla="*/ 272 w 272"/>
                  <a:gd name="T9" fmla="*/ 0 h 197"/>
                  <a:gd name="T10" fmla="*/ 0 w 272"/>
                  <a:gd name="T11" fmla="*/ 106 h 1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2"/>
                  <a:gd name="T19" fmla="*/ 0 h 197"/>
                  <a:gd name="T20" fmla="*/ 272 w 272"/>
                  <a:gd name="T21" fmla="*/ 197 h 1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2" h="197">
                    <a:moveTo>
                      <a:pt x="0" y="106"/>
                    </a:moveTo>
                    <a:lnTo>
                      <a:pt x="272" y="197"/>
                    </a:lnTo>
                    <a:lnTo>
                      <a:pt x="221" y="118"/>
                    </a:lnTo>
                    <a:lnTo>
                      <a:pt x="221" y="79"/>
                    </a:lnTo>
                    <a:lnTo>
                      <a:pt x="272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4" name="Freeform 109"/>
              <p:cNvSpPr>
                <a:spLocks/>
              </p:cNvSpPr>
              <p:nvPr/>
            </p:nvSpPr>
            <p:spPr bwMode="auto">
              <a:xfrm>
                <a:off x="3389" y="2443"/>
                <a:ext cx="894" cy="39"/>
              </a:xfrm>
              <a:custGeom>
                <a:avLst/>
                <a:gdLst>
                  <a:gd name="T0" fmla="*/ 0 w 894"/>
                  <a:gd name="T1" fmla="*/ 33 h 39"/>
                  <a:gd name="T2" fmla="*/ 0 w 894"/>
                  <a:gd name="T3" fmla="*/ 0 h 39"/>
                  <a:gd name="T4" fmla="*/ 894 w 894"/>
                  <a:gd name="T5" fmla="*/ 0 h 39"/>
                  <a:gd name="T6" fmla="*/ 894 w 894"/>
                  <a:gd name="T7" fmla="*/ 39 h 39"/>
                  <a:gd name="T8" fmla="*/ 879 w 894"/>
                  <a:gd name="T9" fmla="*/ 21 h 39"/>
                  <a:gd name="T10" fmla="*/ 643 w 894"/>
                  <a:gd name="T11" fmla="*/ 21 h 39"/>
                  <a:gd name="T12" fmla="*/ 658 w 894"/>
                  <a:gd name="T13" fmla="*/ 33 h 39"/>
                  <a:gd name="T14" fmla="*/ 0 w 894"/>
                  <a:gd name="T15" fmla="*/ 33 h 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94"/>
                  <a:gd name="T25" fmla="*/ 0 h 39"/>
                  <a:gd name="T26" fmla="*/ 894 w 894"/>
                  <a:gd name="T27" fmla="*/ 39 h 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94" h="39">
                    <a:moveTo>
                      <a:pt x="0" y="33"/>
                    </a:moveTo>
                    <a:lnTo>
                      <a:pt x="0" y="0"/>
                    </a:lnTo>
                    <a:lnTo>
                      <a:pt x="894" y="0"/>
                    </a:lnTo>
                    <a:lnTo>
                      <a:pt x="894" y="39"/>
                    </a:lnTo>
                    <a:lnTo>
                      <a:pt x="879" y="21"/>
                    </a:lnTo>
                    <a:lnTo>
                      <a:pt x="643" y="21"/>
                    </a:lnTo>
                    <a:lnTo>
                      <a:pt x="658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5" name="Freeform 110"/>
              <p:cNvSpPr>
                <a:spLocks/>
              </p:cNvSpPr>
              <p:nvPr/>
            </p:nvSpPr>
            <p:spPr bwMode="auto">
              <a:xfrm>
                <a:off x="4032" y="2464"/>
                <a:ext cx="342" cy="97"/>
              </a:xfrm>
              <a:custGeom>
                <a:avLst/>
                <a:gdLst>
                  <a:gd name="T0" fmla="*/ 0 w 342"/>
                  <a:gd name="T1" fmla="*/ 0 h 97"/>
                  <a:gd name="T2" fmla="*/ 112 w 342"/>
                  <a:gd name="T3" fmla="*/ 97 h 97"/>
                  <a:gd name="T4" fmla="*/ 342 w 342"/>
                  <a:gd name="T5" fmla="*/ 97 h 97"/>
                  <a:gd name="T6" fmla="*/ 251 w 342"/>
                  <a:gd name="T7" fmla="*/ 18 h 97"/>
                  <a:gd name="T8" fmla="*/ 236 w 342"/>
                  <a:gd name="T9" fmla="*/ 0 h 97"/>
                  <a:gd name="T10" fmla="*/ 0 w 34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2"/>
                  <a:gd name="T19" fmla="*/ 0 h 97"/>
                  <a:gd name="T20" fmla="*/ 342 w 34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2" h="97">
                    <a:moveTo>
                      <a:pt x="0" y="0"/>
                    </a:moveTo>
                    <a:lnTo>
                      <a:pt x="112" y="97"/>
                    </a:lnTo>
                    <a:lnTo>
                      <a:pt x="342" y="97"/>
                    </a:lnTo>
                    <a:lnTo>
                      <a:pt x="251" y="18"/>
                    </a:lnTo>
                    <a:lnTo>
                      <a:pt x="2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" name="Freeform 111"/>
              <p:cNvSpPr>
                <a:spLocks/>
              </p:cNvSpPr>
              <p:nvPr/>
            </p:nvSpPr>
            <p:spPr bwMode="auto">
              <a:xfrm>
                <a:off x="4054" y="2352"/>
                <a:ext cx="326" cy="91"/>
              </a:xfrm>
              <a:custGeom>
                <a:avLst/>
                <a:gdLst>
                  <a:gd name="T0" fmla="*/ 0 w 326"/>
                  <a:gd name="T1" fmla="*/ 91 h 91"/>
                  <a:gd name="T2" fmla="*/ 72 w 326"/>
                  <a:gd name="T3" fmla="*/ 24 h 91"/>
                  <a:gd name="T4" fmla="*/ 96 w 326"/>
                  <a:gd name="T5" fmla="*/ 0 h 91"/>
                  <a:gd name="T6" fmla="*/ 326 w 326"/>
                  <a:gd name="T7" fmla="*/ 0 h 91"/>
                  <a:gd name="T8" fmla="*/ 229 w 326"/>
                  <a:gd name="T9" fmla="*/ 91 h 91"/>
                  <a:gd name="T10" fmla="*/ 0 w 326"/>
                  <a:gd name="T11" fmla="*/ 91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91"/>
                  <a:gd name="T20" fmla="*/ 326 w 326"/>
                  <a:gd name="T21" fmla="*/ 91 h 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91">
                    <a:moveTo>
                      <a:pt x="0" y="91"/>
                    </a:moveTo>
                    <a:lnTo>
                      <a:pt x="72" y="24"/>
                    </a:lnTo>
                    <a:lnTo>
                      <a:pt x="96" y="0"/>
                    </a:lnTo>
                    <a:lnTo>
                      <a:pt x="326" y="0"/>
                    </a:lnTo>
                    <a:lnTo>
                      <a:pt x="229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" name="Freeform 112"/>
              <p:cNvSpPr>
                <a:spLocks/>
              </p:cNvSpPr>
              <p:nvPr/>
            </p:nvSpPr>
            <p:spPr bwMode="auto">
              <a:xfrm>
                <a:off x="4014" y="2376"/>
                <a:ext cx="112" cy="67"/>
              </a:xfrm>
              <a:custGeom>
                <a:avLst/>
                <a:gdLst>
                  <a:gd name="T0" fmla="*/ 0 w 112"/>
                  <a:gd name="T1" fmla="*/ 67 h 67"/>
                  <a:gd name="T2" fmla="*/ 70 w 112"/>
                  <a:gd name="T3" fmla="*/ 0 h 67"/>
                  <a:gd name="T4" fmla="*/ 112 w 112"/>
                  <a:gd name="T5" fmla="*/ 0 h 67"/>
                  <a:gd name="T6" fmla="*/ 40 w 112"/>
                  <a:gd name="T7" fmla="*/ 67 h 67"/>
                  <a:gd name="T8" fmla="*/ 0 w 112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67"/>
                  <a:gd name="T17" fmla="*/ 112 w 112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67">
                    <a:moveTo>
                      <a:pt x="0" y="67"/>
                    </a:moveTo>
                    <a:lnTo>
                      <a:pt x="70" y="0"/>
                    </a:lnTo>
                    <a:lnTo>
                      <a:pt x="112" y="0"/>
                    </a:lnTo>
                    <a:lnTo>
                      <a:pt x="40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" name="Line 113"/>
              <p:cNvSpPr>
                <a:spLocks noChangeShapeType="1"/>
              </p:cNvSpPr>
              <p:nvPr/>
            </p:nvSpPr>
            <p:spPr bwMode="auto">
              <a:xfrm>
                <a:off x="4060" y="2464"/>
                <a:ext cx="108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9" name="Line 114"/>
              <p:cNvSpPr>
                <a:spLocks noChangeShapeType="1"/>
              </p:cNvSpPr>
              <p:nvPr/>
            </p:nvSpPr>
            <p:spPr bwMode="auto">
              <a:xfrm>
                <a:off x="4084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0" name="Line 115"/>
              <p:cNvSpPr>
                <a:spLocks noChangeShapeType="1"/>
              </p:cNvSpPr>
              <p:nvPr/>
            </p:nvSpPr>
            <p:spPr bwMode="auto">
              <a:xfrm>
                <a:off x="4111" y="2464"/>
                <a:ext cx="106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1" name="Line 116"/>
              <p:cNvSpPr>
                <a:spLocks noChangeShapeType="1"/>
              </p:cNvSpPr>
              <p:nvPr/>
            </p:nvSpPr>
            <p:spPr bwMode="auto">
              <a:xfrm>
                <a:off x="4135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2" name="Line 117"/>
              <p:cNvSpPr>
                <a:spLocks noChangeShapeType="1"/>
              </p:cNvSpPr>
              <p:nvPr/>
            </p:nvSpPr>
            <p:spPr bwMode="auto">
              <a:xfrm>
                <a:off x="4162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3" name="Line 118"/>
              <p:cNvSpPr>
                <a:spLocks noChangeShapeType="1"/>
              </p:cNvSpPr>
              <p:nvPr/>
            </p:nvSpPr>
            <p:spPr bwMode="auto">
              <a:xfrm>
                <a:off x="4187" y="2464"/>
                <a:ext cx="108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" name="Line 119"/>
              <p:cNvSpPr>
                <a:spLocks noChangeShapeType="1"/>
              </p:cNvSpPr>
              <p:nvPr/>
            </p:nvSpPr>
            <p:spPr bwMode="auto">
              <a:xfrm>
                <a:off x="4214" y="2464"/>
                <a:ext cx="106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5" name="Line 120"/>
              <p:cNvSpPr>
                <a:spLocks noChangeShapeType="1"/>
              </p:cNvSpPr>
              <p:nvPr/>
            </p:nvSpPr>
            <p:spPr bwMode="auto">
              <a:xfrm>
                <a:off x="4238" y="2464"/>
                <a:ext cx="109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6" name="Line 121"/>
              <p:cNvSpPr>
                <a:spLocks noChangeShapeType="1"/>
              </p:cNvSpPr>
              <p:nvPr/>
            </p:nvSpPr>
            <p:spPr bwMode="auto">
              <a:xfrm flipV="1">
                <a:off x="4078" y="2352"/>
                <a:ext cx="99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7" name="Line 122"/>
              <p:cNvSpPr>
                <a:spLocks noChangeShapeType="1"/>
              </p:cNvSpPr>
              <p:nvPr/>
            </p:nvSpPr>
            <p:spPr bwMode="auto">
              <a:xfrm flipV="1">
                <a:off x="4105" y="2352"/>
                <a:ext cx="100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8" name="Line 123"/>
              <p:cNvSpPr>
                <a:spLocks noChangeShapeType="1"/>
              </p:cNvSpPr>
              <p:nvPr/>
            </p:nvSpPr>
            <p:spPr bwMode="auto">
              <a:xfrm flipV="1">
                <a:off x="4132" y="2352"/>
                <a:ext cx="97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9" name="Line 124"/>
              <p:cNvSpPr>
                <a:spLocks noChangeShapeType="1"/>
              </p:cNvSpPr>
              <p:nvPr/>
            </p:nvSpPr>
            <p:spPr bwMode="auto">
              <a:xfrm flipV="1">
                <a:off x="4156" y="2352"/>
                <a:ext cx="97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0" name="Line 125"/>
              <p:cNvSpPr>
                <a:spLocks noChangeShapeType="1"/>
              </p:cNvSpPr>
              <p:nvPr/>
            </p:nvSpPr>
            <p:spPr bwMode="auto">
              <a:xfrm flipV="1">
                <a:off x="4180" y="2352"/>
                <a:ext cx="100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1" name="Line 126"/>
              <p:cNvSpPr>
                <a:spLocks noChangeShapeType="1"/>
              </p:cNvSpPr>
              <p:nvPr/>
            </p:nvSpPr>
            <p:spPr bwMode="auto">
              <a:xfrm flipV="1">
                <a:off x="4208" y="2352"/>
                <a:ext cx="96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2" name="Line 127"/>
              <p:cNvSpPr>
                <a:spLocks noChangeShapeType="1"/>
              </p:cNvSpPr>
              <p:nvPr/>
            </p:nvSpPr>
            <p:spPr bwMode="auto">
              <a:xfrm flipV="1">
                <a:off x="4232" y="2352"/>
                <a:ext cx="100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3" name="Line 128"/>
              <p:cNvSpPr>
                <a:spLocks noChangeShapeType="1"/>
              </p:cNvSpPr>
              <p:nvPr/>
            </p:nvSpPr>
            <p:spPr bwMode="auto">
              <a:xfrm flipV="1">
                <a:off x="4259" y="2352"/>
                <a:ext cx="97" cy="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4" name="Freeform 129"/>
              <p:cNvSpPr>
                <a:spLocks/>
              </p:cNvSpPr>
              <p:nvPr/>
            </p:nvSpPr>
            <p:spPr bwMode="auto">
              <a:xfrm>
                <a:off x="4014" y="2376"/>
                <a:ext cx="79" cy="67"/>
              </a:xfrm>
              <a:custGeom>
                <a:avLst/>
                <a:gdLst>
                  <a:gd name="T0" fmla="*/ 0 w 79"/>
                  <a:gd name="T1" fmla="*/ 67 h 67"/>
                  <a:gd name="T2" fmla="*/ 70 w 79"/>
                  <a:gd name="T3" fmla="*/ 0 h 67"/>
                  <a:gd name="T4" fmla="*/ 79 w 79"/>
                  <a:gd name="T5" fmla="*/ 0 h 67"/>
                  <a:gd name="T6" fmla="*/ 6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0" y="0"/>
                    </a:lnTo>
                    <a:lnTo>
                      <a:pt x="79" y="0"/>
                    </a:lnTo>
                    <a:lnTo>
                      <a:pt x="6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35" name="Freeform 130"/>
              <p:cNvSpPr>
                <a:spLocks/>
              </p:cNvSpPr>
              <p:nvPr/>
            </p:nvSpPr>
            <p:spPr bwMode="auto">
              <a:xfrm>
                <a:off x="4032" y="2376"/>
                <a:ext cx="79" cy="67"/>
              </a:xfrm>
              <a:custGeom>
                <a:avLst/>
                <a:gdLst>
                  <a:gd name="T0" fmla="*/ 0 w 79"/>
                  <a:gd name="T1" fmla="*/ 67 h 67"/>
                  <a:gd name="T2" fmla="*/ 73 w 79"/>
                  <a:gd name="T3" fmla="*/ 0 h 67"/>
                  <a:gd name="T4" fmla="*/ 79 w 79"/>
                  <a:gd name="T5" fmla="*/ 0 h 67"/>
                  <a:gd name="T6" fmla="*/ 9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3" y="0"/>
                    </a:lnTo>
                    <a:lnTo>
                      <a:pt x="79" y="0"/>
                    </a:lnTo>
                    <a:lnTo>
                      <a:pt x="9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</p:grpSp>
      <p:grpSp>
        <p:nvGrpSpPr>
          <p:cNvPr id="36" name="Content Placeholder 10"/>
          <p:cNvGrpSpPr>
            <a:grpSpLocks noGrp="1"/>
          </p:cNvGrpSpPr>
          <p:nvPr/>
        </p:nvGrpSpPr>
        <p:grpSpPr>
          <a:xfrm>
            <a:off x="385855" y="1146374"/>
            <a:ext cx="8139600" cy="554401"/>
            <a:chOff x="502920" y="1752599"/>
            <a:chExt cx="8138160" cy="55245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02920" y="2305050"/>
              <a:ext cx="8138160" cy="0"/>
            </a:xfrm>
            <a:prstGeom prst="line">
              <a:avLst/>
            </a:prstGeom>
            <a:ln w="5715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33400" y="1752599"/>
              <a:ext cx="810768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Naredba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sr-Latn-BA" sz="28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switch</a:t>
              </a:r>
              <a:endPara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" name="Group 209"/>
          <p:cNvGrpSpPr>
            <a:grpSpLocks/>
          </p:cNvGrpSpPr>
          <p:nvPr/>
        </p:nvGrpSpPr>
        <p:grpSpPr bwMode="auto">
          <a:xfrm>
            <a:off x="1791380" y="3390595"/>
            <a:ext cx="1666875" cy="2412000"/>
            <a:chOff x="4224" y="2384"/>
            <a:chExt cx="1050" cy="1312"/>
          </a:xfrm>
        </p:grpSpPr>
        <p:grpSp>
          <p:nvGrpSpPr>
            <p:cNvPr id="40" name="Group 156"/>
            <p:cNvGrpSpPr>
              <a:grpSpLocks/>
            </p:cNvGrpSpPr>
            <p:nvPr/>
          </p:nvGrpSpPr>
          <p:grpSpPr bwMode="auto">
            <a:xfrm>
              <a:off x="4224" y="2384"/>
              <a:ext cx="1050" cy="160"/>
              <a:chOff x="4224" y="2384"/>
              <a:chExt cx="1050" cy="160"/>
            </a:xfrm>
          </p:grpSpPr>
          <p:sp>
            <p:nvSpPr>
              <p:cNvPr id="93" name="AutoShape 131"/>
              <p:cNvSpPr>
                <a:spLocks noChangeArrowheads="1"/>
              </p:cNvSpPr>
              <p:nvPr/>
            </p:nvSpPr>
            <p:spPr bwMode="auto">
              <a:xfrm>
                <a:off x="4752" y="2400"/>
                <a:ext cx="522" cy="144"/>
              </a:xfrm>
              <a:prstGeom prst="roundRect">
                <a:avLst>
                  <a:gd name="adj" fmla="val 27778"/>
                </a:avLst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sr-Latn-CS" sz="1400" b="1" dirty="0">
                    <a:latin typeface="Courier New" pitchFamily="49" charset="0"/>
                  </a:rPr>
                  <a:t>break;</a:t>
                </a:r>
                <a:endParaRPr lang="en-GB" sz="1400" b="1" dirty="0">
                  <a:latin typeface="Courier New" pitchFamily="49" charset="0"/>
                </a:endParaRPr>
              </a:p>
            </p:txBody>
          </p:sp>
          <p:grpSp>
            <p:nvGrpSpPr>
              <p:cNvPr id="94" name="Group 132"/>
              <p:cNvGrpSpPr>
                <a:grpSpLocks/>
              </p:cNvGrpSpPr>
              <p:nvPr/>
            </p:nvGrpSpPr>
            <p:grpSpPr bwMode="auto">
              <a:xfrm rot="510716">
                <a:off x="4224" y="2384"/>
                <a:ext cx="576" cy="96"/>
                <a:chOff x="3168" y="2352"/>
                <a:chExt cx="1212" cy="209"/>
              </a:xfrm>
            </p:grpSpPr>
            <p:sp>
              <p:nvSpPr>
                <p:cNvPr id="95" name="Freeform 133"/>
                <p:cNvSpPr>
                  <a:spLocks/>
                </p:cNvSpPr>
                <p:nvPr/>
              </p:nvSpPr>
              <p:spPr bwMode="auto">
                <a:xfrm>
                  <a:off x="3168" y="2358"/>
                  <a:ext cx="272" cy="197"/>
                </a:xfrm>
                <a:custGeom>
                  <a:avLst/>
                  <a:gdLst>
                    <a:gd name="T0" fmla="*/ 0 w 272"/>
                    <a:gd name="T1" fmla="*/ 106 h 197"/>
                    <a:gd name="T2" fmla="*/ 272 w 272"/>
                    <a:gd name="T3" fmla="*/ 197 h 197"/>
                    <a:gd name="T4" fmla="*/ 221 w 272"/>
                    <a:gd name="T5" fmla="*/ 118 h 197"/>
                    <a:gd name="T6" fmla="*/ 221 w 272"/>
                    <a:gd name="T7" fmla="*/ 79 h 197"/>
                    <a:gd name="T8" fmla="*/ 272 w 272"/>
                    <a:gd name="T9" fmla="*/ 0 h 197"/>
                    <a:gd name="T10" fmla="*/ 0 w 272"/>
                    <a:gd name="T11" fmla="*/ 106 h 1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"/>
                    <a:gd name="T19" fmla="*/ 0 h 197"/>
                    <a:gd name="T20" fmla="*/ 272 w 272"/>
                    <a:gd name="T21" fmla="*/ 197 h 1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" h="197">
                      <a:moveTo>
                        <a:pt x="0" y="106"/>
                      </a:moveTo>
                      <a:lnTo>
                        <a:pt x="272" y="197"/>
                      </a:lnTo>
                      <a:lnTo>
                        <a:pt x="221" y="118"/>
                      </a:lnTo>
                      <a:lnTo>
                        <a:pt x="221" y="79"/>
                      </a:lnTo>
                      <a:lnTo>
                        <a:pt x="272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96" name="Freeform 134"/>
                <p:cNvSpPr>
                  <a:spLocks/>
                </p:cNvSpPr>
                <p:nvPr/>
              </p:nvSpPr>
              <p:spPr bwMode="auto">
                <a:xfrm>
                  <a:off x="3389" y="2443"/>
                  <a:ext cx="894" cy="39"/>
                </a:xfrm>
                <a:custGeom>
                  <a:avLst/>
                  <a:gdLst>
                    <a:gd name="T0" fmla="*/ 0 w 894"/>
                    <a:gd name="T1" fmla="*/ 33 h 39"/>
                    <a:gd name="T2" fmla="*/ 0 w 894"/>
                    <a:gd name="T3" fmla="*/ 0 h 39"/>
                    <a:gd name="T4" fmla="*/ 894 w 894"/>
                    <a:gd name="T5" fmla="*/ 0 h 39"/>
                    <a:gd name="T6" fmla="*/ 894 w 894"/>
                    <a:gd name="T7" fmla="*/ 39 h 39"/>
                    <a:gd name="T8" fmla="*/ 879 w 894"/>
                    <a:gd name="T9" fmla="*/ 21 h 39"/>
                    <a:gd name="T10" fmla="*/ 643 w 894"/>
                    <a:gd name="T11" fmla="*/ 21 h 39"/>
                    <a:gd name="T12" fmla="*/ 658 w 894"/>
                    <a:gd name="T13" fmla="*/ 33 h 39"/>
                    <a:gd name="T14" fmla="*/ 0 w 894"/>
                    <a:gd name="T15" fmla="*/ 33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94"/>
                    <a:gd name="T25" fmla="*/ 0 h 39"/>
                    <a:gd name="T26" fmla="*/ 894 w 894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94" h="39">
                      <a:moveTo>
                        <a:pt x="0" y="33"/>
                      </a:moveTo>
                      <a:lnTo>
                        <a:pt x="0" y="0"/>
                      </a:lnTo>
                      <a:lnTo>
                        <a:pt x="894" y="0"/>
                      </a:lnTo>
                      <a:lnTo>
                        <a:pt x="894" y="39"/>
                      </a:lnTo>
                      <a:lnTo>
                        <a:pt x="879" y="21"/>
                      </a:lnTo>
                      <a:lnTo>
                        <a:pt x="643" y="21"/>
                      </a:lnTo>
                      <a:lnTo>
                        <a:pt x="658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97" name="Freeform 135"/>
                <p:cNvSpPr>
                  <a:spLocks/>
                </p:cNvSpPr>
                <p:nvPr/>
              </p:nvSpPr>
              <p:spPr bwMode="auto">
                <a:xfrm>
                  <a:off x="4032" y="2464"/>
                  <a:ext cx="342" cy="97"/>
                </a:xfrm>
                <a:custGeom>
                  <a:avLst/>
                  <a:gdLst>
                    <a:gd name="T0" fmla="*/ 0 w 342"/>
                    <a:gd name="T1" fmla="*/ 0 h 97"/>
                    <a:gd name="T2" fmla="*/ 112 w 342"/>
                    <a:gd name="T3" fmla="*/ 97 h 97"/>
                    <a:gd name="T4" fmla="*/ 342 w 342"/>
                    <a:gd name="T5" fmla="*/ 97 h 97"/>
                    <a:gd name="T6" fmla="*/ 251 w 342"/>
                    <a:gd name="T7" fmla="*/ 18 h 97"/>
                    <a:gd name="T8" fmla="*/ 236 w 342"/>
                    <a:gd name="T9" fmla="*/ 0 h 97"/>
                    <a:gd name="T10" fmla="*/ 0 w 342"/>
                    <a:gd name="T11" fmla="*/ 0 h 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2"/>
                    <a:gd name="T19" fmla="*/ 0 h 97"/>
                    <a:gd name="T20" fmla="*/ 342 w 342"/>
                    <a:gd name="T21" fmla="*/ 97 h 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2" h="97">
                      <a:moveTo>
                        <a:pt x="0" y="0"/>
                      </a:moveTo>
                      <a:lnTo>
                        <a:pt x="112" y="97"/>
                      </a:lnTo>
                      <a:lnTo>
                        <a:pt x="342" y="97"/>
                      </a:lnTo>
                      <a:lnTo>
                        <a:pt x="251" y="18"/>
                      </a:lnTo>
                      <a:lnTo>
                        <a:pt x="2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8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98" name="Freeform 136"/>
                <p:cNvSpPr>
                  <a:spLocks/>
                </p:cNvSpPr>
                <p:nvPr/>
              </p:nvSpPr>
              <p:spPr bwMode="auto">
                <a:xfrm>
                  <a:off x="4054" y="2352"/>
                  <a:ext cx="326" cy="91"/>
                </a:xfrm>
                <a:custGeom>
                  <a:avLst/>
                  <a:gdLst>
                    <a:gd name="T0" fmla="*/ 0 w 326"/>
                    <a:gd name="T1" fmla="*/ 91 h 91"/>
                    <a:gd name="T2" fmla="*/ 72 w 326"/>
                    <a:gd name="T3" fmla="*/ 24 h 91"/>
                    <a:gd name="T4" fmla="*/ 96 w 326"/>
                    <a:gd name="T5" fmla="*/ 0 h 91"/>
                    <a:gd name="T6" fmla="*/ 326 w 326"/>
                    <a:gd name="T7" fmla="*/ 0 h 91"/>
                    <a:gd name="T8" fmla="*/ 229 w 326"/>
                    <a:gd name="T9" fmla="*/ 91 h 91"/>
                    <a:gd name="T10" fmla="*/ 0 w 326"/>
                    <a:gd name="T11" fmla="*/ 91 h 9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26"/>
                    <a:gd name="T19" fmla="*/ 0 h 91"/>
                    <a:gd name="T20" fmla="*/ 326 w 326"/>
                    <a:gd name="T21" fmla="*/ 91 h 9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26" h="91">
                      <a:moveTo>
                        <a:pt x="0" y="91"/>
                      </a:moveTo>
                      <a:lnTo>
                        <a:pt x="72" y="24"/>
                      </a:lnTo>
                      <a:lnTo>
                        <a:pt x="96" y="0"/>
                      </a:lnTo>
                      <a:lnTo>
                        <a:pt x="326" y="0"/>
                      </a:lnTo>
                      <a:lnTo>
                        <a:pt x="229" y="91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FFFF8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99" name="Freeform 137"/>
                <p:cNvSpPr>
                  <a:spLocks/>
                </p:cNvSpPr>
                <p:nvPr/>
              </p:nvSpPr>
              <p:spPr bwMode="auto">
                <a:xfrm>
                  <a:off x="4014" y="2376"/>
                  <a:ext cx="112" cy="67"/>
                </a:xfrm>
                <a:custGeom>
                  <a:avLst/>
                  <a:gdLst>
                    <a:gd name="T0" fmla="*/ 0 w 112"/>
                    <a:gd name="T1" fmla="*/ 67 h 67"/>
                    <a:gd name="T2" fmla="*/ 70 w 112"/>
                    <a:gd name="T3" fmla="*/ 0 h 67"/>
                    <a:gd name="T4" fmla="*/ 112 w 112"/>
                    <a:gd name="T5" fmla="*/ 0 h 67"/>
                    <a:gd name="T6" fmla="*/ 40 w 112"/>
                    <a:gd name="T7" fmla="*/ 67 h 67"/>
                    <a:gd name="T8" fmla="*/ 0 w 112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67"/>
                    <a:gd name="T17" fmla="*/ 112 w 112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67">
                      <a:moveTo>
                        <a:pt x="0" y="67"/>
                      </a:moveTo>
                      <a:lnTo>
                        <a:pt x="70" y="0"/>
                      </a:lnTo>
                      <a:lnTo>
                        <a:pt x="112" y="0"/>
                      </a:lnTo>
                      <a:lnTo>
                        <a:pt x="40" y="67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00" name="Line 138"/>
                <p:cNvSpPr>
                  <a:spLocks noChangeShapeType="1"/>
                </p:cNvSpPr>
                <p:nvPr/>
              </p:nvSpPr>
              <p:spPr bwMode="auto">
                <a:xfrm>
                  <a:off x="4060" y="2464"/>
                  <a:ext cx="108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01" name="Line 139"/>
                <p:cNvSpPr>
                  <a:spLocks noChangeShapeType="1"/>
                </p:cNvSpPr>
                <p:nvPr/>
              </p:nvSpPr>
              <p:spPr bwMode="auto">
                <a:xfrm>
                  <a:off x="4084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02" name="Line 140"/>
                <p:cNvSpPr>
                  <a:spLocks noChangeShapeType="1"/>
                </p:cNvSpPr>
                <p:nvPr/>
              </p:nvSpPr>
              <p:spPr bwMode="auto">
                <a:xfrm>
                  <a:off x="4111" y="2464"/>
                  <a:ext cx="106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03" name="Line 141"/>
                <p:cNvSpPr>
                  <a:spLocks noChangeShapeType="1"/>
                </p:cNvSpPr>
                <p:nvPr/>
              </p:nvSpPr>
              <p:spPr bwMode="auto">
                <a:xfrm>
                  <a:off x="4135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04" name="Line 142"/>
                <p:cNvSpPr>
                  <a:spLocks noChangeShapeType="1"/>
                </p:cNvSpPr>
                <p:nvPr/>
              </p:nvSpPr>
              <p:spPr bwMode="auto">
                <a:xfrm>
                  <a:off x="4162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05" name="Line 143"/>
                <p:cNvSpPr>
                  <a:spLocks noChangeShapeType="1"/>
                </p:cNvSpPr>
                <p:nvPr/>
              </p:nvSpPr>
              <p:spPr bwMode="auto">
                <a:xfrm>
                  <a:off x="4187" y="2464"/>
                  <a:ext cx="108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06" name="Line 144"/>
                <p:cNvSpPr>
                  <a:spLocks noChangeShapeType="1"/>
                </p:cNvSpPr>
                <p:nvPr/>
              </p:nvSpPr>
              <p:spPr bwMode="auto">
                <a:xfrm>
                  <a:off x="4214" y="2464"/>
                  <a:ext cx="106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07" name="Line 145"/>
                <p:cNvSpPr>
                  <a:spLocks noChangeShapeType="1"/>
                </p:cNvSpPr>
                <p:nvPr/>
              </p:nvSpPr>
              <p:spPr bwMode="auto">
                <a:xfrm>
                  <a:off x="4238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08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4078" y="2352"/>
                  <a:ext cx="99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09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4105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10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4132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11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4156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12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4180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13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4208" y="2352"/>
                  <a:ext cx="96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14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4232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15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259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16" name="Freeform 154"/>
                <p:cNvSpPr>
                  <a:spLocks/>
                </p:cNvSpPr>
                <p:nvPr/>
              </p:nvSpPr>
              <p:spPr bwMode="auto">
                <a:xfrm>
                  <a:off x="4014" y="2376"/>
                  <a:ext cx="79" cy="67"/>
                </a:xfrm>
                <a:custGeom>
                  <a:avLst/>
                  <a:gdLst>
                    <a:gd name="T0" fmla="*/ 0 w 79"/>
                    <a:gd name="T1" fmla="*/ 67 h 67"/>
                    <a:gd name="T2" fmla="*/ 70 w 79"/>
                    <a:gd name="T3" fmla="*/ 0 h 67"/>
                    <a:gd name="T4" fmla="*/ 79 w 79"/>
                    <a:gd name="T5" fmla="*/ 0 h 67"/>
                    <a:gd name="T6" fmla="*/ 6 w 79"/>
                    <a:gd name="T7" fmla="*/ 67 h 67"/>
                    <a:gd name="T8" fmla="*/ 0 w 79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67"/>
                    <a:gd name="T17" fmla="*/ 79 w 7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67">
                      <a:moveTo>
                        <a:pt x="0" y="67"/>
                      </a:moveTo>
                      <a:lnTo>
                        <a:pt x="70" y="0"/>
                      </a:lnTo>
                      <a:lnTo>
                        <a:pt x="79" y="0"/>
                      </a:lnTo>
                      <a:lnTo>
                        <a:pt x="6" y="67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117" name="Freeform 155"/>
                <p:cNvSpPr>
                  <a:spLocks/>
                </p:cNvSpPr>
                <p:nvPr/>
              </p:nvSpPr>
              <p:spPr bwMode="auto">
                <a:xfrm>
                  <a:off x="4032" y="2376"/>
                  <a:ext cx="79" cy="67"/>
                </a:xfrm>
                <a:custGeom>
                  <a:avLst/>
                  <a:gdLst>
                    <a:gd name="T0" fmla="*/ 0 w 79"/>
                    <a:gd name="T1" fmla="*/ 67 h 67"/>
                    <a:gd name="T2" fmla="*/ 73 w 79"/>
                    <a:gd name="T3" fmla="*/ 0 h 67"/>
                    <a:gd name="T4" fmla="*/ 79 w 79"/>
                    <a:gd name="T5" fmla="*/ 0 h 67"/>
                    <a:gd name="T6" fmla="*/ 9 w 79"/>
                    <a:gd name="T7" fmla="*/ 67 h 67"/>
                    <a:gd name="T8" fmla="*/ 0 w 79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67"/>
                    <a:gd name="T17" fmla="*/ 79 w 7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67">
                      <a:moveTo>
                        <a:pt x="0" y="67"/>
                      </a:moveTo>
                      <a:lnTo>
                        <a:pt x="73" y="0"/>
                      </a:lnTo>
                      <a:lnTo>
                        <a:pt x="79" y="0"/>
                      </a:lnTo>
                      <a:lnTo>
                        <a:pt x="9" y="67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</p:grpSp>
        </p:grpSp>
        <p:grpSp>
          <p:nvGrpSpPr>
            <p:cNvPr id="41" name="Group 157"/>
            <p:cNvGrpSpPr>
              <a:grpSpLocks/>
            </p:cNvGrpSpPr>
            <p:nvPr/>
          </p:nvGrpSpPr>
          <p:grpSpPr bwMode="auto">
            <a:xfrm>
              <a:off x="4224" y="2832"/>
              <a:ext cx="1050" cy="160"/>
              <a:chOff x="4224" y="2384"/>
              <a:chExt cx="1050" cy="160"/>
            </a:xfrm>
          </p:grpSpPr>
          <p:sp>
            <p:nvSpPr>
              <p:cNvPr id="68" name="AutoShape 158"/>
              <p:cNvSpPr>
                <a:spLocks noChangeArrowheads="1"/>
              </p:cNvSpPr>
              <p:nvPr/>
            </p:nvSpPr>
            <p:spPr bwMode="auto">
              <a:xfrm>
                <a:off x="4752" y="2400"/>
                <a:ext cx="522" cy="144"/>
              </a:xfrm>
              <a:prstGeom prst="roundRect">
                <a:avLst>
                  <a:gd name="adj" fmla="val 27778"/>
                </a:avLst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sr-Latn-CS" sz="1400" b="1" dirty="0">
                    <a:latin typeface="Courier New" pitchFamily="49" charset="0"/>
                  </a:rPr>
                  <a:t>break;</a:t>
                </a:r>
                <a:endParaRPr lang="en-GB" sz="1400" b="1" dirty="0">
                  <a:latin typeface="Courier New" pitchFamily="49" charset="0"/>
                </a:endParaRPr>
              </a:p>
            </p:txBody>
          </p:sp>
          <p:grpSp>
            <p:nvGrpSpPr>
              <p:cNvPr id="69" name="Group 159"/>
              <p:cNvGrpSpPr>
                <a:grpSpLocks/>
              </p:cNvGrpSpPr>
              <p:nvPr/>
            </p:nvGrpSpPr>
            <p:grpSpPr bwMode="auto">
              <a:xfrm rot="510716">
                <a:off x="4224" y="2384"/>
                <a:ext cx="576" cy="96"/>
                <a:chOff x="3168" y="2352"/>
                <a:chExt cx="1212" cy="209"/>
              </a:xfrm>
            </p:grpSpPr>
            <p:sp>
              <p:nvSpPr>
                <p:cNvPr id="70" name="Freeform 160"/>
                <p:cNvSpPr>
                  <a:spLocks/>
                </p:cNvSpPr>
                <p:nvPr/>
              </p:nvSpPr>
              <p:spPr bwMode="auto">
                <a:xfrm>
                  <a:off x="3168" y="2358"/>
                  <a:ext cx="272" cy="197"/>
                </a:xfrm>
                <a:custGeom>
                  <a:avLst/>
                  <a:gdLst>
                    <a:gd name="T0" fmla="*/ 0 w 272"/>
                    <a:gd name="T1" fmla="*/ 106 h 197"/>
                    <a:gd name="T2" fmla="*/ 272 w 272"/>
                    <a:gd name="T3" fmla="*/ 197 h 197"/>
                    <a:gd name="T4" fmla="*/ 221 w 272"/>
                    <a:gd name="T5" fmla="*/ 118 h 197"/>
                    <a:gd name="T6" fmla="*/ 221 w 272"/>
                    <a:gd name="T7" fmla="*/ 79 h 197"/>
                    <a:gd name="T8" fmla="*/ 272 w 272"/>
                    <a:gd name="T9" fmla="*/ 0 h 197"/>
                    <a:gd name="T10" fmla="*/ 0 w 272"/>
                    <a:gd name="T11" fmla="*/ 106 h 1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"/>
                    <a:gd name="T19" fmla="*/ 0 h 197"/>
                    <a:gd name="T20" fmla="*/ 272 w 272"/>
                    <a:gd name="T21" fmla="*/ 197 h 1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" h="197">
                      <a:moveTo>
                        <a:pt x="0" y="106"/>
                      </a:moveTo>
                      <a:lnTo>
                        <a:pt x="272" y="197"/>
                      </a:lnTo>
                      <a:lnTo>
                        <a:pt x="221" y="118"/>
                      </a:lnTo>
                      <a:lnTo>
                        <a:pt x="221" y="79"/>
                      </a:lnTo>
                      <a:lnTo>
                        <a:pt x="272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71" name="Freeform 161"/>
                <p:cNvSpPr>
                  <a:spLocks/>
                </p:cNvSpPr>
                <p:nvPr/>
              </p:nvSpPr>
              <p:spPr bwMode="auto">
                <a:xfrm>
                  <a:off x="3389" y="2443"/>
                  <a:ext cx="894" cy="39"/>
                </a:xfrm>
                <a:custGeom>
                  <a:avLst/>
                  <a:gdLst>
                    <a:gd name="T0" fmla="*/ 0 w 894"/>
                    <a:gd name="T1" fmla="*/ 33 h 39"/>
                    <a:gd name="T2" fmla="*/ 0 w 894"/>
                    <a:gd name="T3" fmla="*/ 0 h 39"/>
                    <a:gd name="T4" fmla="*/ 894 w 894"/>
                    <a:gd name="T5" fmla="*/ 0 h 39"/>
                    <a:gd name="T6" fmla="*/ 894 w 894"/>
                    <a:gd name="T7" fmla="*/ 39 h 39"/>
                    <a:gd name="T8" fmla="*/ 879 w 894"/>
                    <a:gd name="T9" fmla="*/ 21 h 39"/>
                    <a:gd name="T10" fmla="*/ 643 w 894"/>
                    <a:gd name="T11" fmla="*/ 21 h 39"/>
                    <a:gd name="T12" fmla="*/ 658 w 894"/>
                    <a:gd name="T13" fmla="*/ 33 h 39"/>
                    <a:gd name="T14" fmla="*/ 0 w 894"/>
                    <a:gd name="T15" fmla="*/ 33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94"/>
                    <a:gd name="T25" fmla="*/ 0 h 39"/>
                    <a:gd name="T26" fmla="*/ 894 w 894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94" h="39">
                      <a:moveTo>
                        <a:pt x="0" y="33"/>
                      </a:moveTo>
                      <a:lnTo>
                        <a:pt x="0" y="0"/>
                      </a:lnTo>
                      <a:lnTo>
                        <a:pt x="894" y="0"/>
                      </a:lnTo>
                      <a:lnTo>
                        <a:pt x="894" y="39"/>
                      </a:lnTo>
                      <a:lnTo>
                        <a:pt x="879" y="21"/>
                      </a:lnTo>
                      <a:lnTo>
                        <a:pt x="643" y="21"/>
                      </a:lnTo>
                      <a:lnTo>
                        <a:pt x="658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72" name="Freeform 162"/>
                <p:cNvSpPr>
                  <a:spLocks/>
                </p:cNvSpPr>
                <p:nvPr/>
              </p:nvSpPr>
              <p:spPr bwMode="auto">
                <a:xfrm>
                  <a:off x="4032" y="2464"/>
                  <a:ext cx="342" cy="97"/>
                </a:xfrm>
                <a:custGeom>
                  <a:avLst/>
                  <a:gdLst>
                    <a:gd name="T0" fmla="*/ 0 w 342"/>
                    <a:gd name="T1" fmla="*/ 0 h 97"/>
                    <a:gd name="T2" fmla="*/ 112 w 342"/>
                    <a:gd name="T3" fmla="*/ 97 h 97"/>
                    <a:gd name="T4" fmla="*/ 342 w 342"/>
                    <a:gd name="T5" fmla="*/ 97 h 97"/>
                    <a:gd name="T6" fmla="*/ 251 w 342"/>
                    <a:gd name="T7" fmla="*/ 18 h 97"/>
                    <a:gd name="T8" fmla="*/ 236 w 342"/>
                    <a:gd name="T9" fmla="*/ 0 h 97"/>
                    <a:gd name="T10" fmla="*/ 0 w 342"/>
                    <a:gd name="T11" fmla="*/ 0 h 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2"/>
                    <a:gd name="T19" fmla="*/ 0 h 97"/>
                    <a:gd name="T20" fmla="*/ 342 w 342"/>
                    <a:gd name="T21" fmla="*/ 97 h 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2" h="97">
                      <a:moveTo>
                        <a:pt x="0" y="0"/>
                      </a:moveTo>
                      <a:lnTo>
                        <a:pt x="112" y="97"/>
                      </a:lnTo>
                      <a:lnTo>
                        <a:pt x="342" y="97"/>
                      </a:lnTo>
                      <a:lnTo>
                        <a:pt x="251" y="18"/>
                      </a:lnTo>
                      <a:lnTo>
                        <a:pt x="2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8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73" name="Freeform 163"/>
                <p:cNvSpPr>
                  <a:spLocks/>
                </p:cNvSpPr>
                <p:nvPr/>
              </p:nvSpPr>
              <p:spPr bwMode="auto">
                <a:xfrm>
                  <a:off x="4054" y="2352"/>
                  <a:ext cx="326" cy="91"/>
                </a:xfrm>
                <a:custGeom>
                  <a:avLst/>
                  <a:gdLst>
                    <a:gd name="T0" fmla="*/ 0 w 326"/>
                    <a:gd name="T1" fmla="*/ 91 h 91"/>
                    <a:gd name="T2" fmla="*/ 72 w 326"/>
                    <a:gd name="T3" fmla="*/ 24 h 91"/>
                    <a:gd name="T4" fmla="*/ 96 w 326"/>
                    <a:gd name="T5" fmla="*/ 0 h 91"/>
                    <a:gd name="T6" fmla="*/ 326 w 326"/>
                    <a:gd name="T7" fmla="*/ 0 h 91"/>
                    <a:gd name="T8" fmla="*/ 229 w 326"/>
                    <a:gd name="T9" fmla="*/ 91 h 91"/>
                    <a:gd name="T10" fmla="*/ 0 w 326"/>
                    <a:gd name="T11" fmla="*/ 91 h 9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26"/>
                    <a:gd name="T19" fmla="*/ 0 h 91"/>
                    <a:gd name="T20" fmla="*/ 326 w 326"/>
                    <a:gd name="T21" fmla="*/ 91 h 9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26" h="91">
                      <a:moveTo>
                        <a:pt x="0" y="91"/>
                      </a:moveTo>
                      <a:lnTo>
                        <a:pt x="72" y="24"/>
                      </a:lnTo>
                      <a:lnTo>
                        <a:pt x="96" y="0"/>
                      </a:lnTo>
                      <a:lnTo>
                        <a:pt x="326" y="0"/>
                      </a:lnTo>
                      <a:lnTo>
                        <a:pt x="229" y="91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FFFF8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74" name="Freeform 164"/>
                <p:cNvSpPr>
                  <a:spLocks/>
                </p:cNvSpPr>
                <p:nvPr/>
              </p:nvSpPr>
              <p:spPr bwMode="auto">
                <a:xfrm>
                  <a:off x="4014" y="2376"/>
                  <a:ext cx="112" cy="67"/>
                </a:xfrm>
                <a:custGeom>
                  <a:avLst/>
                  <a:gdLst>
                    <a:gd name="T0" fmla="*/ 0 w 112"/>
                    <a:gd name="T1" fmla="*/ 67 h 67"/>
                    <a:gd name="T2" fmla="*/ 70 w 112"/>
                    <a:gd name="T3" fmla="*/ 0 h 67"/>
                    <a:gd name="T4" fmla="*/ 112 w 112"/>
                    <a:gd name="T5" fmla="*/ 0 h 67"/>
                    <a:gd name="T6" fmla="*/ 40 w 112"/>
                    <a:gd name="T7" fmla="*/ 67 h 67"/>
                    <a:gd name="T8" fmla="*/ 0 w 112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67"/>
                    <a:gd name="T17" fmla="*/ 112 w 112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67">
                      <a:moveTo>
                        <a:pt x="0" y="67"/>
                      </a:moveTo>
                      <a:lnTo>
                        <a:pt x="70" y="0"/>
                      </a:lnTo>
                      <a:lnTo>
                        <a:pt x="112" y="0"/>
                      </a:lnTo>
                      <a:lnTo>
                        <a:pt x="40" y="67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75" name="Line 165"/>
                <p:cNvSpPr>
                  <a:spLocks noChangeShapeType="1"/>
                </p:cNvSpPr>
                <p:nvPr/>
              </p:nvSpPr>
              <p:spPr bwMode="auto">
                <a:xfrm>
                  <a:off x="4060" y="2464"/>
                  <a:ext cx="108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76" name="Line 166"/>
                <p:cNvSpPr>
                  <a:spLocks noChangeShapeType="1"/>
                </p:cNvSpPr>
                <p:nvPr/>
              </p:nvSpPr>
              <p:spPr bwMode="auto">
                <a:xfrm>
                  <a:off x="4084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77" name="Line 167"/>
                <p:cNvSpPr>
                  <a:spLocks noChangeShapeType="1"/>
                </p:cNvSpPr>
                <p:nvPr/>
              </p:nvSpPr>
              <p:spPr bwMode="auto">
                <a:xfrm>
                  <a:off x="4111" y="2464"/>
                  <a:ext cx="106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78" name="Line 168"/>
                <p:cNvSpPr>
                  <a:spLocks noChangeShapeType="1"/>
                </p:cNvSpPr>
                <p:nvPr/>
              </p:nvSpPr>
              <p:spPr bwMode="auto">
                <a:xfrm>
                  <a:off x="4135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79" name="Line 169"/>
                <p:cNvSpPr>
                  <a:spLocks noChangeShapeType="1"/>
                </p:cNvSpPr>
                <p:nvPr/>
              </p:nvSpPr>
              <p:spPr bwMode="auto">
                <a:xfrm>
                  <a:off x="4162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0" name="Line 170"/>
                <p:cNvSpPr>
                  <a:spLocks noChangeShapeType="1"/>
                </p:cNvSpPr>
                <p:nvPr/>
              </p:nvSpPr>
              <p:spPr bwMode="auto">
                <a:xfrm>
                  <a:off x="4187" y="2464"/>
                  <a:ext cx="108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1" name="Line 171"/>
                <p:cNvSpPr>
                  <a:spLocks noChangeShapeType="1"/>
                </p:cNvSpPr>
                <p:nvPr/>
              </p:nvSpPr>
              <p:spPr bwMode="auto">
                <a:xfrm>
                  <a:off x="4214" y="2464"/>
                  <a:ext cx="106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2" name="Line 172"/>
                <p:cNvSpPr>
                  <a:spLocks noChangeShapeType="1"/>
                </p:cNvSpPr>
                <p:nvPr/>
              </p:nvSpPr>
              <p:spPr bwMode="auto">
                <a:xfrm>
                  <a:off x="4238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3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4078" y="2352"/>
                  <a:ext cx="99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4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4105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5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4132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6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4156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7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4180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8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4208" y="2352"/>
                  <a:ext cx="96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9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4232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90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4259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91" name="Freeform 181"/>
                <p:cNvSpPr>
                  <a:spLocks/>
                </p:cNvSpPr>
                <p:nvPr/>
              </p:nvSpPr>
              <p:spPr bwMode="auto">
                <a:xfrm>
                  <a:off x="4014" y="2376"/>
                  <a:ext cx="79" cy="67"/>
                </a:xfrm>
                <a:custGeom>
                  <a:avLst/>
                  <a:gdLst>
                    <a:gd name="T0" fmla="*/ 0 w 79"/>
                    <a:gd name="T1" fmla="*/ 67 h 67"/>
                    <a:gd name="T2" fmla="*/ 70 w 79"/>
                    <a:gd name="T3" fmla="*/ 0 h 67"/>
                    <a:gd name="T4" fmla="*/ 79 w 79"/>
                    <a:gd name="T5" fmla="*/ 0 h 67"/>
                    <a:gd name="T6" fmla="*/ 6 w 79"/>
                    <a:gd name="T7" fmla="*/ 67 h 67"/>
                    <a:gd name="T8" fmla="*/ 0 w 79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67"/>
                    <a:gd name="T17" fmla="*/ 79 w 7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67">
                      <a:moveTo>
                        <a:pt x="0" y="67"/>
                      </a:moveTo>
                      <a:lnTo>
                        <a:pt x="70" y="0"/>
                      </a:lnTo>
                      <a:lnTo>
                        <a:pt x="79" y="0"/>
                      </a:lnTo>
                      <a:lnTo>
                        <a:pt x="6" y="67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92" name="Freeform 182"/>
                <p:cNvSpPr>
                  <a:spLocks/>
                </p:cNvSpPr>
                <p:nvPr/>
              </p:nvSpPr>
              <p:spPr bwMode="auto">
                <a:xfrm>
                  <a:off x="4032" y="2376"/>
                  <a:ext cx="79" cy="67"/>
                </a:xfrm>
                <a:custGeom>
                  <a:avLst/>
                  <a:gdLst>
                    <a:gd name="T0" fmla="*/ 0 w 79"/>
                    <a:gd name="T1" fmla="*/ 67 h 67"/>
                    <a:gd name="T2" fmla="*/ 73 w 79"/>
                    <a:gd name="T3" fmla="*/ 0 h 67"/>
                    <a:gd name="T4" fmla="*/ 79 w 79"/>
                    <a:gd name="T5" fmla="*/ 0 h 67"/>
                    <a:gd name="T6" fmla="*/ 9 w 79"/>
                    <a:gd name="T7" fmla="*/ 67 h 67"/>
                    <a:gd name="T8" fmla="*/ 0 w 79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67"/>
                    <a:gd name="T17" fmla="*/ 79 w 7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67">
                      <a:moveTo>
                        <a:pt x="0" y="67"/>
                      </a:moveTo>
                      <a:lnTo>
                        <a:pt x="73" y="0"/>
                      </a:lnTo>
                      <a:lnTo>
                        <a:pt x="79" y="0"/>
                      </a:lnTo>
                      <a:lnTo>
                        <a:pt x="9" y="67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</p:grpSp>
        </p:grpSp>
        <p:grpSp>
          <p:nvGrpSpPr>
            <p:cNvPr id="42" name="Group 183"/>
            <p:cNvGrpSpPr>
              <a:grpSpLocks/>
            </p:cNvGrpSpPr>
            <p:nvPr/>
          </p:nvGrpSpPr>
          <p:grpSpPr bwMode="auto">
            <a:xfrm>
              <a:off x="4224" y="3536"/>
              <a:ext cx="1050" cy="160"/>
              <a:chOff x="4224" y="2384"/>
              <a:chExt cx="1050" cy="160"/>
            </a:xfrm>
          </p:grpSpPr>
          <p:sp>
            <p:nvSpPr>
              <p:cNvPr id="43" name="AutoShape 184"/>
              <p:cNvSpPr>
                <a:spLocks noChangeArrowheads="1"/>
              </p:cNvSpPr>
              <p:nvPr/>
            </p:nvSpPr>
            <p:spPr bwMode="auto">
              <a:xfrm>
                <a:off x="4752" y="2400"/>
                <a:ext cx="522" cy="144"/>
              </a:xfrm>
              <a:prstGeom prst="roundRect">
                <a:avLst>
                  <a:gd name="adj" fmla="val 27778"/>
                </a:avLst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sr-Latn-CS" sz="1400" b="1" dirty="0">
                    <a:latin typeface="Courier New" pitchFamily="49" charset="0"/>
                  </a:rPr>
                  <a:t>break;</a:t>
                </a:r>
                <a:endParaRPr lang="en-GB" sz="1400" b="1" dirty="0">
                  <a:latin typeface="Courier New" pitchFamily="49" charset="0"/>
                </a:endParaRPr>
              </a:p>
            </p:txBody>
          </p:sp>
          <p:grpSp>
            <p:nvGrpSpPr>
              <p:cNvPr id="44" name="Group 185"/>
              <p:cNvGrpSpPr>
                <a:grpSpLocks/>
              </p:cNvGrpSpPr>
              <p:nvPr/>
            </p:nvGrpSpPr>
            <p:grpSpPr bwMode="auto">
              <a:xfrm rot="510716">
                <a:off x="4224" y="2384"/>
                <a:ext cx="576" cy="96"/>
                <a:chOff x="3168" y="2352"/>
                <a:chExt cx="1212" cy="209"/>
              </a:xfrm>
            </p:grpSpPr>
            <p:sp>
              <p:nvSpPr>
                <p:cNvPr id="45" name="Freeform 186"/>
                <p:cNvSpPr>
                  <a:spLocks/>
                </p:cNvSpPr>
                <p:nvPr/>
              </p:nvSpPr>
              <p:spPr bwMode="auto">
                <a:xfrm>
                  <a:off x="3168" y="2358"/>
                  <a:ext cx="272" cy="197"/>
                </a:xfrm>
                <a:custGeom>
                  <a:avLst/>
                  <a:gdLst>
                    <a:gd name="T0" fmla="*/ 0 w 272"/>
                    <a:gd name="T1" fmla="*/ 106 h 197"/>
                    <a:gd name="T2" fmla="*/ 272 w 272"/>
                    <a:gd name="T3" fmla="*/ 197 h 197"/>
                    <a:gd name="T4" fmla="*/ 221 w 272"/>
                    <a:gd name="T5" fmla="*/ 118 h 197"/>
                    <a:gd name="T6" fmla="*/ 221 w 272"/>
                    <a:gd name="T7" fmla="*/ 79 h 197"/>
                    <a:gd name="T8" fmla="*/ 272 w 272"/>
                    <a:gd name="T9" fmla="*/ 0 h 197"/>
                    <a:gd name="T10" fmla="*/ 0 w 272"/>
                    <a:gd name="T11" fmla="*/ 106 h 1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"/>
                    <a:gd name="T19" fmla="*/ 0 h 197"/>
                    <a:gd name="T20" fmla="*/ 272 w 272"/>
                    <a:gd name="T21" fmla="*/ 197 h 1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" h="197">
                      <a:moveTo>
                        <a:pt x="0" y="106"/>
                      </a:moveTo>
                      <a:lnTo>
                        <a:pt x="272" y="197"/>
                      </a:lnTo>
                      <a:lnTo>
                        <a:pt x="221" y="118"/>
                      </a:lnTo>
                      <a:lnTo>
                        <a:pt x="221" y="79"/>
                      </a:lnTo>
                      <a:lnTo>
                        <a:pt x="272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46" name="Freeform 187"/>
                <p:cNvSpPr>
                  <a:spLocks/>
                </p:cNvSpPr>
                <p:nvPr/>
              </p:nvSpPr>
              <p:spPr bwMode="auto">
                <a:xfrm>
                  <a:off x="3389" y="2443"/>
                  <a:ext cx="894" cy="39"/>
                </a:xfrm>
                <a:custGeom>
                  <a:avLst/>
                  <a:gdLst>
                    <a:gd name="T0" fmla="*/ 0 w 894"/>
                    <a:gd name="T1" fmla="*/ 33 h 39"/>
                    <a:gd name="T2" fmla="*/ 0 w 894"/>
                    <a:gd name="T3" fmla="*/ 0 h 39"/>
                    <a:gd name="T4" fmla="*/ 894 w 894"/>
                    <a:gd name="T5" fmla="*/ 0 h 39"/>
                    <a:gd name="T6" fmla="*/ 894 w 894"/>
                    <a:gd name="T7" fmla="*/ 39 h 39"/>
                    <a:gd name="T8" fmla="*/ 879 w 894"/>
                    <a:gd name="T9" fmla="*/ 21 h 39"/>
                    <a:gd name="T10" fmla="*/ 643 w 894"/>
                    <a:gd name="T11" fmla="*/ 21 h 39"/>
                    <a:gd name="T12" fmla="*/ 658 w 894"/>
                    <a:gd name="T13" fmla="*/ 33 h 39"/>
                    <a:gd name="T14" fmla="*/ 0 w 894"/>
                    <a:gd name="T15" fmla="*/ 33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94"/>
                    <a:gd name="T25" fmla="*/ 0 h 39"/>
                    <a:gd name="T26" fmla="*/ 894 w 894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94" h="39">
                      <a:moveTo>
                        <a:pt x="0" y="33"/>
                      </a:moveTo>
                      <a:lnTo>
                        <a:pt x="0" y="0"/>
                      </a:lnTo>
                      <a:lnTo>
                        <a:pt x="894" y="0"/>
                      </a:lnTo>
                      <a:lnTo>
                        <a:pt x="894" y="39"/>
                      </a:lnTo>
                      <a:lnTo>
                        <a:pt x="879" y="21"/>
                      </a:lnTo>
                      <a:lnTo>
                        <a:pt x="643" y="21"/>
                      </a:lnTo>
                      <a:lnTo>
                        <a:pt x="658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47" name="Freeform 188"/>
                <p:cNvSpPr>
                  <a:spLocks/>
                </p:cNvSpPr>
                <p:nvPr/>
              </p:nvSpPr>
              <p:spPr bwMode="auto">
                <a:xfrm>
                  <a:off x="4032" y="2464"/>
                  <a:ext cx="342" cy="97"/>
                </a:xfrm>
                <a:custGeom>
                  <a:avLst/>
                  <a:gdLst>
                    <a:gd name="T0" fmla="*/ 0 w 342"/>
                    <a:gd name="T1" fmla="*/ 0 h 97"/>
                    <a:gd name="T2" fmla="*/ 112 w 342"/>
                    <a:gd name="T3" fmla="*/ 97 h 97"/>
                    <a:gd name="T4" fmla="*/ 342 w 342"/>
                    <a:gd name="T5" fmla="*/ 97 h 97"/>
                    <a:gd name="T6" fmla="*/ 251 w 342"/>
                    <a:gd name="T7" fmla="*/ 18 h 97"/>
                    <a:gd name="T8" fmla="*/ 236 w 342"/>
                    <a:gd name="T9" fmla="*/ 0 h 97"/>
                    <a:gd name="T10" fmla="*/ 0 w 342"/>
                    <a:gd name="T11" fmla="*/ 0 h 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2"/>
                    <a:gd name="T19" fmla="*/ 0 h 97"/>
                    <a:gd name="T20" fmla="*/ 342 w 342"/>
                    <a:gd name="T21" fmla="*/ 97 h 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2" h="97">
                      <a:moveTo>
                        <a:pt x="0" y="0"/>
                      </a:moveTo>
                      <a:lnTo>
                        <a:pt x="112" y="97"/>
                      </a:lnTo>
                      <a:lnTo>
                        <a:pt x="342" y="97"/>
                      </a:lnTo>
                      <a:lnTo>
                        <a:pt x="251" y="18"/>
                      </a:lnTo>
                      <a:lnTo>
                        <a:pt x="2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8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48" name="Freeform 189"/>
                <p:cNvSpPr>
                  <a:spLocks/>
                </p:cNvSpPr>
                <p:nvPr/>
              </p:nvSpPr>
              <p:spPr bwMode="auto">
                <a:xfrm>
                  <a:off x="4054" y="2352"/>
                  <a:ext cx="326" cy="91"/>
                </a:xfrm>
                <a:custGeom>
                  <a:avLst/>
                  <a:gdLst>
                    <a:gd name="T0" fmla="*/ 0 w 326"/>
                    <a:gd name="T1" fmla="*/ 91 h 91"/>
                    <a:gd name="T2" fmla="*/ 72 w 326"/>
                    <a:gd name="T3" fmla="*/ 24 h 91"/>
                    <a:gd name="T4" fmla="*/ 96 w 326"/>
                    <a:gd name="T5" fmla="*/ 0 h 91"/>
                    <a:gd name="T6" fmla="*/ 326 w 326"/>
                    <a:gd name="T7" fmla="*/ 0 h 91"/>
                    <a:gd name="T8" fmla="*/ 229 w 326"/>
                    <a:gd name="T9" fmla="*/ 91 h 91"/>
                    <a:gd name="T10" fmla="*/ 0 w 326"/>
                    <a:gd name="T11" fmla="*/ 91 h 9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26"/>
                    <a:gd name="T19" fmla="*/ 0 h 91"/>
                    <a:gd name="T20" fmla="*/ 326 w 326"/>
                    <a:gd name="T21" fmla="*/ 91 h 9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26" h="91">
                      <a:moveTo>
                        <a:pt x="0" y="91"/>
                      </a:moveTo>
                      <a:lnTo>
                        <a:pt x="72" y="24"/>
                      </a:lnTo>
                      <a:lnTo>
                        <a:pt x="96" y="0"/>
                      </a:lnTo>
                      <a:lnTo>
                        <a:pt x="326" y="0"/>
                      </a:lnTo>
                      <a:lnTo>
                        <a:pt x="229" y="91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FFFF8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49" name="Freeform 190"/>
                <p:cNvSpPr>
                  <a:spLocks/>
                </p:cNvSpPr>
                <p:nvPr/>
              </p:nvSpPr>
              <p:spPr bwMode="auto">
                <a:xfrm>
                  <a:off x="4014" y="2376"/>
                  <a:ext cx="112" cy="67"/>
                </a:xfrm>
                <a:custGeom>
                  <a:avLst/>
                  <a:gdLst>
                    <a:gd name="T0" fmla="*/ 0 w 112"/>
                    <a:gd name="T1" fmla="*/ 67 h 67"/>
                    <a:gd name="T2" fmla="*/ 70 w 112"/>
                    <a:gd name="T3" fmla="*/ 0 h 67"/>
                    <a:gd name="T4" fmla="*/ 112 w 112"/>
                    <a:gd name="T5" fmla="*/ 0 h 67"/>
                    <a:gd name="T6" fmla="*/ 40 w 112"/>
                    <a:gd name="T7" fmla="*/ 67 h 67"/>
                    <a:gd name="T8" fmla="*/ 0 w 112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67"/>
                    <a:gd name="T17" fmla="*/ 112 w 112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67">
                      <a:moveTo>
                        <a:pt x="0" y="67"/>
                      </a:moveTo>
                      <a:lnTo>
                        <a:pt x="70" y="0"/>
                      </a:lnTo>
                      <a:lnTo>
                        <a:pt x="112" y="0"/>
                      </a:lnTo>
                      <a:lnTo>
                        <a:pt x="40" y="67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0" name="Line 191"/>
                <p:cNvSpPr>
                  <a:spLocks noChangeShapeType="1"/>
                </p:cNvSpPr>
                <p:nvPr/>
              </p:nvSpPr>
              <p:spPr bwMode="auto">
                <a:xfrm>
                  <a:off x="4060" y="2464"/>
                  <a:ext cx="108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1" name="Line 192"/>
                <p:cNvSpPr>
                  <a:spLocks noChangeShapeType="1"/>
                </p:cNvSpPr>
                <p:nvPr/>
              </p:nvSpPr>
              <p:spPr bwMode="auto">
                <a:xfrm>
                  <a:off x="4084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2" name="Line 193"/>
                <p:cNvSpPr>
                  <a:spLocks noChangeShapeType="1"/>
                </p:cNvSpPr>
                <p:nvPr/>
              </p:nvSpPr>
              <p:spPr bwMode="auto">
                <a:xfrm>
                  <a:off x="4111" y="2464"/>
                  <a:ext cx="106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3" name="Line 194"/>
                <p:cNvSpPr>
                  <a:spLocks noChangeShapeType="1"/>
                </p:cNvSpPr>
                <p:nvPr/>
              </p:nvSpPr>
              <p:spPr bwMode="auto">
                <a:xfrm>
                  <a:off x="4135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4" name="Line 195"/>
                <p:cNvSpPr>
                  <a:spLocks noChangeShapeType="1"/>
                </p:cNvSpPr>
                <p:nvPr/>
              </p:nvSpPr>
              <p:spPr bwMode="auto">
                <a:xfrm>
                  <a:off x="4162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5" name="Line 196"/>
                <p:cNvSpPr>
                  <a:spLocks noChangeShapeType="1"/>
                </p:cNvSpPr>
                <p:nvPr/>
              </p:nvSpPr>
              <p:spPr bwMode="auto">
                <a:xfrm>
                  <a:off x="4187" y="2464"/>
                  <a:ext cx="108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6" name="Line 197"/>
                <p:cNvSpPr>
                  <a:spLocks noChangeShapeType="1"/>
                </p:cNvSpPr>
                <p:nvPr/>
              </p:nvSpPr>
              <p:spPr bwMode="auto">
                <a:xfrm>
                  <a:off x="4214" y="2464"/>
                  <a:ext cx="106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7" name="Line 198"/>
                <p:cNvSpPr>
                  <a:spLocks noChangeShapeType="1"/>
                </p:cNvSpPr>
                <p:nvPr/>
              </p:nvSpPr>
              <p:spPr bwMode="auto">
                <a:xfrm>
                  <a:off x="4238" y="2464"/>
                  <a:ext cx="109" cy="9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8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078" y="2352"/>
                  <a:ext cx="99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9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4105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60" name="Line 201"/>
                <p:cNvSpPr>
                  <a:spLocks noChangeShapeType="1"/>
                </p:cNvSpPr>
                <p:nvPr/>
              </p:nvSpPr>
              <p:spPr bwMode="auto">
                <a:xfrm flipV="1">
                  <a:off x="4132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61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4156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62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4180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63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4208" y="2352"/>
                  <a:ext cx="96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64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4232" y="2352"/>
                  <a:ext cx="100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65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4259" y="2352"/>
                  <a:ext cx="97" cy="9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66" name="Freeform 207"/>
                <p:cNvSpPr>
                  <a:spLocks/>
                </p:cNvSpPr>
                <p:nvPr/>
              </p:nvSpPr>
              <p:spPr bwMode="auto">
                <a:xfrm>
                  <a:off x="4014" y="2376"/>
                  <a:ext cx="79" cy="67"/>
                </a:xfrm>
                <a:custGeom>
                  <a:avLst/>
                  <a:gdLst>
                    <a:gd name="T0" fmla="*/ 0 w 79"/>
                    <a:gd name="T1" fmla="*/ 67 h 67"/>
                    <a:gd name="T2" fmla="*/ 70 w 79"/>
                    <a:gd name="T3" fmla="*/ 0 h 67"/>
                    <a:gd name="T4" fmla="*/ 79 w 79"/>
                    <a:gd name="T5" fmla="*/ 0 h 67"/>
                    <a:gd name="T6" fmla="*/ 6 w 79"/>
                    <a:gd name="T7" fmla="*/ 67 h 67"/>
                    <a:gd name="T8" fmla="*/ 0 w 79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67"/>
                    <a:gd name="T17" fmla="*/ 79 w 7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67">
                      <a:moveTo>
                        <a:pt x="0" y="67"/>
                      </a:moveTo>
                      <a:lnTo>
                        <a:pt x="70" y="0"/>
                      </a:lnTo>
                      <a:lnTo>
                        <a:pt x="79" y="0"/>
                      </a:lnTo>
                      <a:lnTo>
                        <a:pt x="6" y="67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67" name="Freeform 208"/>
                <p:cNvSpPr>
                  <a:spLocks/>
                </p:cNvSpPr>
                <p:nvPr/>
              </p:nvSpPr>
              <p:spPr bwMode="auto">
                <a:xfrm>
                  <a:off x="4032" y="2376"/>
                  <a:ext cx="79" cy="67"/>
                </a:xfrm>
                <a:custGeom>
                  <a:avLst/>
                  <a:gdLst>
                    <a:gd name="T0" fmla="*/ 0 w 79"/>
                    <a:gd name="T1" fmla="*/ 67 h 67"/>
                    <a:gd name="T2" fmla="*/ 73 w 79"/>
                    <a:gd name="T3" fmla="*/ 0 h 67"/>
                    <a:gd name="T4" fmla="*/ 79 w 79"/>
                    <a:gd name="T5" fmla="*/ 0 h 67"/>
                    <a:gd name="T6" fmla="*/ 9 w 79"/>
                    <a:gd name="T7" fmla="*/ 67 h 67"/>
                    <a:gd name="T8" fmla="*/ 0 w 79"/>
                    <a:gd name="T9" fmla="*/ 67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67"/>
                    <a:gd name="T17" fmla="*/ 79 w 7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67">
                      <a:moveTo>
                        <a:pt x="0" y="67"/>
                      </a:moveTo>
                      <a:lnTo>
                        <a:pt x="73" y="0"/>
                      </a:lnTo>
                      <a:lnTo>
                        <a:pt x="79" y="0"/>
                      </a:lnTo>
                      <a:lnTo>
                        <a:pt x="9" y="67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 autoUpdateAnimBg="0"/>
      <p:bldP spid="9" grpId="0" build="p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3830" y="6501400"/>
            <a:ext cx="8321040" cy="320040"/>
          </a:xfrm>
        </p:spPr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8129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>
              <a:buNone/>
            </a:pPr>
            <a:r>
              <a:rPr lang="it-IT" sz="1800" b="1" dirty="0">
                <a:solidFill>
                  <a:schemeClr val="tx2">
                    <a:lumMod val="75000"/>
                  </a:schemeClr>
                </a:solidFill>
              </a:rPr>
              <a:t>Napisati program koji za u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čitanu numeričku ocjenu ispisuje opisnu ocjenu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koriste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ći selektivno višeblokovsko granjanje.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5301695" y="1692592"/>
            <a:ext cx="3813085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ocjena;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"Ocjena ? 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&amp;ocjena);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(ocjena)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5: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"Odlican\n"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4: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"Vrlo dobar\n"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3: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"Dobar\n"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2: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"Dovoljan\n"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1: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"Nedovoljan\n"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"GRESKA\n"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65646" y="2200040"/>
            <a:ext cx="5112929" cy="4109335"/>
            <a:chOff x="155425" y="2485710"/>
            <a:chExt cx="5107865" cy="3541808"/>
          </a:xfrm>
        </p:grpSpPr>
        <p:grpSp>
          <p:nvGrpSpPr>
            <p:cNvPr id="61" name="Group 60"/>
            <p:cNvGrpSpPr/>
            <p:nvPr/>
          </p:nvGrpSpPr>
          <p:grpSpPr>
            <a:xfrm>
              <a:off x="414451" y="2485710"/>
              <a:ext cx="4732459" cy="3541808"/>
              <a:chOff x="414451" y="2485710"/>
              <a:chExt cx="4732459" cy="3541808"/>
            </a:xfrm>
          </p:grpSpPr>
          <p:grpSp>
            <p:nvGrpSpPr>
              <p:cNvPr id="10" name="Group 125"/>
              <p:cNvGrpSpPr>
                <a:grpSpLocks/>
              </p:cNvGrpSpPr>
              <p:nvPr/>
            </p:nvGrpSpPr>
            <p:grpSpPr bwMode="auto">
              <a:xfrm>
                <a:off x="414451" y="3261440"/>
                <a:ext cx="4732459" cy="2510263"/>
                <a:chOff x="1115" y="1809"/>
                <a:chExt cx="3096" cy="1173"/>
              </a:xfrm>
            </p:grpSpPr>
            <p:grpSp>
              <p:nvGrpSpPr>
                <p:cNvPr id="11" name="Group 93"/>
                <p:cNvGrpSpPr>
                  <a:grpSpLocks/>
                </p:cNvGrpSpPr>
                <p:nvPr/>
              </p:nvGrpSpPr>
              <p:grpSpPr bwMode="auto">
                <a:xfrm>
                  <a:off x="2316" y="1809"/>
                  <a:ext cx="664" cy="366"/>
                  <a:chOff x="3931" y="2976"/>
                  <a:chExt cx="1382" cy="760"/>
                </a:xfrm>
              </p:grpSpPr>
              <p:sp>
                <p:nvSpPr>
                  <p:cNvPr id="39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4006" y="3184"/>
                    <a:ext cx="1202" cy="55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31" y="3310"/>
                    <a:ext cx="1382" cy="3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ocjena</a:t>
                    </a:r>
                    <a:endParaRPr lang="en-US" sz="1200" b="1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1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98" y="2976"/>
                    <a:ext cx="1" cy="21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</p:grpSp>
            <p:grpSp>
              <p:nvGrpSpPr>
                <p:cNvPr id="12" name="Group 98"/>
                <p:cNvGrpSpPr>
                  <a:grpSpLocks/>
                </p:cNvGrpSpPr>
                <p:nvPr/>
              </p:nvGrpSpPr>
              <p:grpSpPr bwMode="auto">
                <a:xfrm>
                  <a:off x="1115" y="2175"/>
                  <a:ext cx="3096" cy="283"/>
                  <a:chOff x="1427" y="3742"/>
                  <a:chExt cx="6463" cy="590"/>
                </a:xfrm>
              </p:grpSpPr>
              <p:sp>
                <p:nvSpPr>
                  <p:cNvPr id="30" name="Freeform 99"/>
                  <p:cNvSpPr>
                    <a:spLocks/>
                  </p:cNvSpPr>
                  <p:nvPr/>
                </p:nvSpPr>
                <p:spPr bwMode="auto">
                  <a:xfrm>
                    <a:off x="1654" y="3745"/>
                    <a:ext cx="2950" cy="289"/>
                  </a:xfrm>
                  <a:custGeom>
                    <a:avLst/>
                    <a:gdLst>
                      <a:gd name="T0" fmla="*/ 5346 w 664"/>
                      <a:gd name="T1" fmla="*/ 0 h 392"/>
                      <a:gd name="T2" fmla="*/ 9 w 664"/>
                      <a:gd name="T3" fmla="*/ 0 h 392"/>
                      <a:gd name="T4" fmla="*/ 0 w 664"/>
                      <a:gd name="T5" fmla="*/ 213 h 392"/>
                      <a:gd name="T6" fmla="*/ 0 60000 65536"/>
                      <a:gd name="T7" fmla="*/ 0 60000 65536"/>
                      <a:gd name="T8" fmla="*/ 0 60000 65536"/>
                      <a:gd name="T9" fmla="*/ 0 w 664"/>
                      <a:gd name="T10" fmla="*/ 0 h 392"/>
                      <a:gd name="T11" fmla="*/ 664 w 664"/>
                      <a:gd name="T12" fmla="*/ 392 h 39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64" h="392">
                        <a:moveTo>
                          <a:pt x="664" y="0"/>
                        </a:moveTo>
                        <a:lnTo>
                          <a:pt x="1" y="0"/>
                        </a:lnTo>
                        <a:lnTo>
                          <a:pt x="0" y="392"/>
                        </a:lnTo>
                      </a:path>
                    </a:pathLst>
                  </a:cu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31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75" y="3760"/>
                    <a:ext cx="4" cy="276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32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7" y="3978"/>
                    <a:ext cx="445" cy="3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en-US" sz="1600" b="1" dirty="0"/>
                      <a:t>5</a:t>
                    </a:r>
                  </a:p>
                </p:txBody>
              </p:sp>
              <p:sp>
                <p:nvSpPr>
                  <p:cNvPr id="33" name="Freeform 102"/>
                  <p:cNvSpPr>
                    <a:spLocks/>
                  </p:cNvSpPr>
                  <p:nvPr/>
                </p:nvSpPr>
                <p:spPr bwMode="auto">
                  <a:xfrm flipH="1">
                    <a:off x="4604" y="3745"/>
                    <a:ext cx="2961" cy="289"/>
                  </a:xfrm>
                  <a:custGeom>
                    <a:avLst/>
                    <a:gdLst>
                      <a:gd name="T0" fmla="*/ 4373 w 664"/>
                      <a:gd name="T1" fmla="*/ 0 h 392"/>
                      <a:gd name="T2" fmla="*/ 8 w 664"/>
                      <a:gd name="T3" fmla="*/ 0 h 392"/>
                      <a:gd name="T4" fmla="*/ 0 w 664"/>
                      <a:gd name="T5" fmla="*/ 213 h 392"/>
                      <a:gd name="T6" fmla="*/ 0 60000 65536"/>
                      <a:gd name="T7" fmla="*/ 0 60000 65536"/>
                      <a:gd name="T8" fmla="*/ 0 60000 65536"/>
                      <a:gd name="T9" fmla="*/ 0 w 664"/>
                      <a:gd name="T10" fmla="*/ 0 h 392"/>
                      <a:gd name="T11" fmla="*/ 664 w 664"/>
                      <a:gd name="T12" fmla="*/ 392 h 39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64" h="392">
                        <a:moveTo>
                          <a:pt x="664" y="0"/>
                        </a:moveTo>
                        <a:lnTo>
                          <a:pt x="1" y="0"/>
                        </a:lnTo>
                        <a:lnTo>
                          <a:pt x="0" y="392"/>
                        </a:lnTo>
                      </a:path>
                    </a:pathLst>
                  </a:cu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34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97" y="3742"/>
                    <a:ext cx="4" cy="27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35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0" y="3987"/>
                    <a:ext cx="445" cy="3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en-US" sz="1600" b="1" dirty="0"/>
                      <a:t>4</a:t>
                    </a:r>
                  </a:p>
                </p:txBody>
              </p:sp>
              <p:sp>
                <p:nvSpPr>
                  <p:cNvPr id="36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79" y="3972"/>
                    <a:ext cx="445" cy="3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en-US" sz="1600" b="1" dirty="0"/>
                      <a:t>1</a:t>
                    </a:r>
                  </a:p>
                </p:txBody>
              </p:sp>
              <p:sp>
                <p:nvSpPr>
                  <p:cNvPr id="37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3" y="3993"/>
                    <a:ext cx="667" cy="3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en-US" sz="1600" b="1" dirty="0" err="1"/>
                      <a:t>inače</a:t>
                    </a:r>
                    <a:endParaRPr lang="en-US" sz="1600" b="1" dirty="0"/>
                  </a:p>
                </p:txBody>
              </p:sp>
            </p:grpSp>
            <p:grpSp>
              <p:nvGrpSpPr>
                <p:cNvPr id="13" name="Group 108"/>
                <p:cNvGrpSpPr>
                  <a:grpSpLocks/>
                </p:cNvGrpSpPr>
                <p:nvPr/>
              </p:nvGrpSpPr>
              <p:grpSpPr bwMode="auto">
                <a:xfrm>
                  <a:off x="1218" y="2457"/>
                  <a:ext cx="2840" cy="145"/>
                  <a:chOff x="1633" y="4322"/>
                  <a:chExt cx="5876" cy="298"/>
                </a:xfrm>
              </p:grpSpPr>
              <p:sp>
                <p:nvSpPr>
                  <p:cNvPr id="26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837" y="4322"/>
                    <a:ext cx="9" cy="2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7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43" y="4328"/>
                    <a:ext cx="4" cy="276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8" name="Line 1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05" y="4328"/>
                    <a:ext cx="4" cy="276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9" name="Line 1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3" y="4328"/>
                    <a:ext cx="4" cy="2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</p:grpSp>
            <p:grpSp>
              <p:nvGrpSpPr>
                <p:cNvPr id="16" name="Group 115"/>
                <p:cNvGrpSpPr>
                  <a:grpSpLocks/>
                </p:cNvGrpSpPr>
                <p:nvPr/>
              </p:nvGrpSpPr>
              <p:grpSpPr bwMode="auto">
                <a:xfrm>
                  <a:off x="1207" y="2703"/>
                  <a:ext cx="2851" cy="189"/>
                  <a:chOff x="1615" y="4747"/>
                  <a:chExt cx="5932" cy="387"/>
                </a:xfrm>
              </p:grpSpPr>
              <p:sp>
                <p:nvSpPr>
                  <p:cNvPr id="20" name="Freeform 116"/>
                  <p:cNvSpPr>
                    <a:spLocks/>
                  </p:cNvSpPr>
                  <p:nvPr/>
                </p:nvSpPr>
                <p:spPr bwMode="auto">
                  <a:xfrm rot="5400000">
                    <a:off x="6771" y="4273"/>
                    <a:ext cx="302" cy="1250"/>
                  </a:xfrm>
                  <a:custGeom>
                    <a:avLst/>
                    <a:gdLst>
                      <a:gd name="T0" fmla="*/ 0 w 664"/>
                      <a:gd name="T1" fmla="*/ 0 h 416"/>
                      <a:gd name="T2" fmla="*/ 99 w 664"/>
                      <a:gd name="T3" fmla="*/ 0 h 416"/>
                      <a:gd name="T4" fmla="*/ 99 w 664"/>
                      <a:gd name="T5" fmla="*/ 2585 h 416"/>
                      <a:gd name="T6" fmla="*/ 0 60000 65536"/>
                      <a:gd name="T7" fmla="*/ 0 60000 65536"/>
                      <a:gd name="T8" fmla="*/ 0 60000 65536"/>
                      <a:gd name="T9" fmla="*/ 0 w 664"/>
                      <a:gd name="T10" fmla="*/ 0 h 416"/>
                      <a:gd name="T11" fmla="*/ 664 w 664"/>
                      <a:gd name="T12" fmla="*/ 416 h 4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64" h="416">
                        <a:moveTo>
                          <a:pt x="0" y="0"/>
                        </a:moveTo>
                        <a:lnTo>
                          <a:pt x="663" y="0"/>
                        </a:lnTo>
                        <a:lnTo>
                          <a:pt x="664" y="416"/>
                        </a:lnTo>
                      </a:path>
                    </a:pathLst>
                  </a:cu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1" name="Freeform 117"/>
                  <p:cNvSpPr>
                    <a:spLocks/>
                  </p:cNvSpPr>
                  <p:nvPr/>
                </p:nvSpPr>
                <p:spPr bwMode="auto">
                  <a:xfrm>
                    <a:off x="4522" y="5055"/>
                    <a:ext cx="1775" cy="40"/>
                  </a:xfrm>
                  <a:custGeom>
                    <a:avLst/>
                    <a:gdLst>
                      <a:gd name="T0" fmla="*/ 1006 w 2525"/>
                      <a:gd name="T1" fmla="*/ 0 h 1"/>
                      <a:gd name="T2" fmla="*/ 0 w 2525"/>
                      <a:gd name="T3" fmla="*/ 0 h 1"/>
                      <a:gd name="T4" fmla="*/ 0 60000 65536"/>
                      <a:gd name="T5" fmla="*/ 0 60000 65536"/>
                      <a:gd name="T6" fmla="*/ 0 w 2525"/>
                      <a:gd name="T7" fmla="*/ 0 h 1"/>
                      <a:gd name="T8" fmla="*/ 2525 w 2525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525" h="1">
                        <a:moveTo>
                          <a:pt x="25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2" name="Freeform 118"/>
                  <p:cNvSpPr>
                    <a:spLocks/>
                  </p:cNvSpPr>
                  <p:nvPr/>
                </p:nvSpPr>
                <p:spPr bwMode="auto">
                  <a:xfrm flipH="1">
                    <a:off x="2866" y="5055"/>
                    <a:ext cx="1655" cy="79"/>
                  </a:xfrm>
                  <a:custGeom>
                    <a:avLst/>
                    <a:gdLst>
                      <a:gd name="T0" fmla="*/ 406 w 2525"/>
                      <a:gd name="T1" fmla="*/ 0 h 1"/>
                      <a:gd name="T2" fmla="*/ 0 w 2525"/>
                      <a:gd name="T3" fmla="*/ 0 h 1"/>
                      <a:gd name="T4" fmla="*/ 0 60000 65536"/>
                      <a:gd name="T5" fmla="*/ 0 60000 65536"/>
                      <a:gd name="T6" fmla="*/ 0 w 2525"/>
                      <a:gd name="T7" fmla="*/ 0 h 1"/>
                      <a:gd name="T8" fmla="*/ 2525 w 2525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525" h="1">
                        <a:moveTo>
                          <a:pt x="25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3" name="Line 1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7" y="4774"/>
                    <a:ext cx="4" cy="281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4" name="Line 1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91" y="4780"/>
                    <a:ext cx="4" cy="2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5" name="Freeform 121"/>
                  <p:cNvSpPr>
                    <a:spLocks/>
                  </p:cNvSpPr>
                  <p:nvPr/>
                </p:nvSpPr>
                <p:spPr bwMode="auto">
                  <a:xfrm rot="16200000" flipH="1">
                    <a:off x="2089" y="4296"/>
                    <a:ext cx="285" cy="1233"/>
                  </a:xfrm>
                  <a:custGeom>
                    <a:avLst/>
                    <a:gdLst>
                      <a:gd name="T0" fmla="*/ 0 w 664"/>
                      <a:gd name="T1" fmla="*/ 0 h 416"/>
                      <a:gd name="T2" fmla="*/ 99 w 664"/>
                      <a:gd name="T3" fmla="*/ 0 h 416"/>
                      <a:gd name="T4" fmla="*/ 99 w 664"/>
                      <a:gd name="T5" fmla="*/ 2351 h 416"/>
                      <a:gd name="T6" fmla="*/ 0 60000 65536"/>
                      <a:gd name="T7" fmla="*/ 0 60000 65536"/>
                      <a:gd name="T8" fmla="*/ 0 60000 65536"/>
                      <a:gd name="T9" fmla="*/ 0 w 664"/>
                      <a:gd name="T10" fmla="*/ 0 h 416"/>
                      <a:gd name="T11" fmla="*/ 664 w 664"/>
                      <a:gd name="T12" fmla="*/ 416 h 4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64" h="416">
                        <a:moveTo>
                          <a:pt x="0" y="0"/>
                        </a:moveTo>
                        <a:lnTo>
                          <a:pt x="663" y="0"/>
                        </a:lnTo>
                        <a:lnTo>
                          <a:pt x="664" y="416"/>
                        </a:lnTo>
                      </a:path>
                    </a:pathLst>
                  </a:custGeom>
                  <a:noFill/>
                  <a:ln w="1905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</p:grpSp>
            <p:sp>
              <p:nvSpPr>
                <p:cNvPr id="17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2604" y="2853"/>
                  <a:ext cx="0" cy="129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</p:grpSp>
          <p:sp>
            <p:nvSpPr>
              <p:cNvPr id="42" name="AutoShape 71"/>
              <p:cNvSpPr>
                <a:spLocks noChangeArrowheads="1"/>
              </p:cNvSpPr>
              <p:nvPr/>
            </p:nvSpPr>
            <p:spPr bwMode="auto">
              <a:xfrm>
                <a:off x="2323424" y="2485710"/>
                <a:ext cx="827591" cy="252000"/>
              </a:xfrm>
              <a:prstGeom prst="flowChartTerminator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72"/>
              <p:cNvSpPr txBox="1">
                <a:spLocks noChangeArrowheads="1"/>
              </p:cNvSpPr>
              <p:nvPr/>
            </p:nvSpPr>
            <p:spPr bwMode="auto">
              <a:xfrm>
                <a:off x="2382915" y="2522109"/>
                <a:ext cx="719440" cy="173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POČETAK</a:t>
                </a:r>
              </a:p>
            </p:txBody>
          </p:sp>
          <p:sp>
            <p:nvSpPr>
              <p:cNvPr id="45" name="AutoShape 81"/>
              <p:cNvSpPr>
                <a:spLocks noChangeArrowheads="1"/>
              </p:cNvSpPr>
              <p:nvPr/>
            </p:nvSpPr>
            <p:spPr bwMode="auto">
              <a:xfrm>
                <a:off x="2306105" y="2975637"/>
                <a:ext cx="842616" cy="282679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83"/>
              <p:cNvSpPr>
                <a:spLocks noChangeShapeType="1"/>
              </p:cNvSpPr>
              <p:nvPr/>
            </p:nvSpPr>
            <p:spPr bwMode="auto">
              <a:xfrm>
                <a:off x="2728560" y="2737710"/>
                <a:ext cx="0" cy="237928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7" name="Text Box 84"/>
              <p:cNvSpPr txBox="1">
                <a:spLocks noChangeArrowheads="1"/>
              </p:cNvSpPr>
              <p:nvPr/>
            </p:nvSpPr>
            <p:spPr bwMode="auto">
              <a:xfrm>
                <a:off x="2309593" y="2968947"/>
                <a:ext cx="821929" cy="289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 dirty="0" err="1">
                    <a:solidFill>
                      <a:srgbClr val="000000"/>
                    </a:solidFill>
                  </a:rPr>
                  <a:t>ocjena</a:t>
                </a:r>
                <a:endParaRPr lang="en-US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98"/>
              <p:cNvSpPr>
                <a:spLocks noChangeArrowheads="1"/>
              </p:cNvSpPr>
              <p:nvPr/>
            </p:nvSpPr>
            <p:spPr bwMode="auto">
              <a:xfrm>
                <a:off x="2304278" y="5775518"/>
                <a:ext cx="769927" cy="252000"/>
              </a:xfrm>
              <a:prstGeom prst="flowChartTerminator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99"/>
              <p:cNvSpPr txBox="1">
                <a:spLocks noChangeArrowheads="1"/>
              </p:cNvSpPr>
              <p:nvPr/>
            </p:nvSpPr>
            <p:spPr bwMode="auto">
              <a:xfrm>
                <a:off x="2364408" y="5810110"/>
                <a:ext cx="662739" cy="173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KRAJ</a:t>
                </a:r>
              </a:p>
            </p:txBody>
          </p:sp>
          <p:sp>
            <p:nvSpPr>
              <p:cNvPr id="51" name="Line 100"/>
              <p:cNvSpPr>
                <a:spLocks noChangeShapeType="1"/>
              </p:cNvSpPr>
              <p:nvPr/>
            </p:nvSpPr>
            <p:spPr bwMode="auto">
              <a:xfrm flipH="1">
                <a:off x="2302798" y="4054708"/>
                <a:ext cx="2940" cy="28406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52" name="Text Box 104"/>
              <p:cNvSpPr txBox="1">
                <a:spLocks noChangeArrowheads="1"/>
              </p:cNvSpPr>
              <p:nvPr/>
            </p:nvSpPr>
            <p:spPr bwMode="auto">
              <a:xfrm>
                <a:off x="2138169" y="4297880"/>
                <a:ext cx="326320" cy="332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600" b="1" dirty="0"/>
                  <a:t>3</a:t>
                </a:r>
              </a:p>
            </p:txBody>
          </p:sp>
          <p:sp>
            <p:nvSpPr>
              <p:cNvPr id="53" name="Line 109"/>
              <p:cNvSpPr>
                <a:spLocks noChangeShapeType="1"/>
              </p:cNvSpPr>
              <p:nvPr/>
            </p:nvSpPr>
            <p:spPr bwMode="auto">
              <a:xfrm flipH="1">
                <a:off x="2285771" y="4646045"/>
                <a:ext cx="2943" cy="286765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54" name="Line 119"/>
              <p:cNvSpPr>
                <a:spLocks noChangeShapeType="1"/>
              </p:cNvSpPr>
              <p:nvPr/>
            </p:nvSpPr>
            <p:spPr bwMode="auto">
              <a:xfrm flipH="1">
                <a:off x="2293903" y="5198389"/>
                <a:ext cx="2943" cy="30028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56" name="Line 100"/>
              <p:cNvSpPr>
                <a:spLocks noChangeShapeType="1"/>
              </p:cNvSpPr>
              <p:nvPr/>
            </p:nvSpPr>
            <p:spPr bwMode="auto">
              <a:xfrm flipH="1">
                <a:off x="3057884" y="4054708"/>
                <a:ext cx="2940" cy="28406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57" name="Text Box 104"/>
              <p:cNvSpPr txBox="1">
                <a:spLocks noChangeArrowheads="1"/>
              </p:cNvSpPr>
              <p:nvPr/>
            </p:nvSpPr>
            <p:spPr bwMode="auto">
              <a:xfrm>
                <a:off x="2893254" y="4302080"/>
                <a:ext cx="326320" cy="332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600" b="1" dirty="0"/>
                  <a:t>2</a:t>
                </a:r>
              </a:p>
            </p:txBody>
          </p:sp>
          <p:sp>
            <p:nvSpPr>
              <p:cNvPr id="58" name="Line 109"/>
              <p:cNvSpPr>
                <a:spLocks noChangeShapeType="1"/>
              </p:cNvSpPr>
              <p:nvPr/>
            </p:nvSpPr>
            <p:spPr bwMode="auto">
              <a:xfrm flipH="1">
                <a:off x="3040856" y="4650245"/>
                <a:ext cx="2943" cy="286765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59" name="Line 119"/>
              <p:cNvSpPr>
                <a:spLocks noChangeShapeType="1"/>
              </p:cNvSpPr>
              <p:nvPr/>
            </p:nvSpPr>
            <p:spPr bwMode="auto">
              <a:xfrm flipH="1">
                <a:off x="3048988" y="5205079"/>
                <a:ext cx="5378" cy="29779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  <p:sp>
          <p:nvSpPr>
            <p:cNvPr id="62" name="AutoShape 121"/>
            <p:cNvSpPr>
              <a:spLocks noChangeArrowheads="1"/>
            </p:cNvSpPr>
            <p:nvPr/>
          </p:nvSpPr>
          <p:spPr bwMode="auto">
            <a:xfrm flipV="1">
              <a:off x="155425" y="4949734"/>
              <a:ext cx="797377" cy="258870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125"/>
            <p:cNvSpPr txBox="1">
              <a:spLocks noChangeArrowheads="1"/>
            </p:cNvSpPr>
            <p:nvPr/>
          </p:nvSpPr>
          <p:spPr bwMode="auto">
            <a:xfrm>
              <a:off x="164575" y="4937010"/>
              <a:ext cx="777769" cy="2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120000"/>
                </a:lnSpc>
                <a:spcBef>
                  <a:spcPts val="40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“</a:t>
              </a:r>
              <a:r>
                <a:rPr lang="en-US" sz="1000" b="1" dirty="0" err="1">
                  <a:solidFill>
                    <a:srgbClr val="000000"/>
                  </a:solidFill>
                </a:rPr>
                <a:t>Odli</a:t>
              </a:r>
              <a:r>
                <a:rPr lang="sr-Latn-BA" sz="1000" b="1" dirty="0">
                  <a:solidFill>
                    <a:srgbClr val="000000"/>
                  </a:solidFill>
                </a:rPr>
                <a:t>čan</a:t>
              </a:r>
              <a:r>
                <a:rPr lang="en-US" sz="1000" b="1" dirty="0">
                  <a:solidFill>
                    <a:srgbClr val="000000"/>
                  </a:solidFill>
                </a:rPr>
                <a:t>"</a:t>
              </a:r>
            </a:p>
          </p:txBody>
        </p:sp>
        <p:sp>
          <p:nvSpPr>
            <p:cNvPr id="68" name="AutoShape 121"/>
            <p:cNvSpPr>
              <a:spLocks noChangeArrowheads="1"/>
            </p:cNvSpPr>
            <p:nvPr/>
          </p:nvSpPr>
          <p:spPr bwMode="auto">
            <a:xfrm flipV="1">
              <a:off x="1000335" y="4949734"/>
              <a:ext cx="936000" cy="258870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 Box 125"/>
            <p:cNvSpPr txBox="1">
              <a:spLocks noChangeArrowheads="1"/>
            </p:cNvSpPr>
            <p:nvPr/>
          </p:nvSpPr>
          <p:spPr bwMode="auto">
            <a:xfrm>
              <a:off x="1009485" y="4937010"/>
              <a:ext cx="936000" cy="2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120000"/>
                </a:lnSpc>
                <a:spcBef>
                  <a:spcPts val="40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“</a:t>
              </a:r>
              <a:r>
                <a:rPr lang="sr-Latn-BA" sz="1000" b="1" dirty="0">
                  <a:solidFill>
                    <a:srgbClr val="000000"/>
                  </a:solidFill>
                </a:rPr>
                <a:t>Vrlo dobar</a:t>
              </a:r>
              <a:r>
                <a:rPr lang="en-US" sz="1000" b="1" dirty="0">
                  <a:solidFill>
                    <a:srgbClr val="000000"/>
                  </a:solidFill>
                </a:rPr>
                <a:t>"</a:t>
              </a:r>
            </a:p>
          </p:txBody>
        </p:sp>
        <p:sp>
          <p:nvSpPr>
            <p:cNvPr id="70" name="AutoShape 121"/>
            <p:cNvSpPr>
              <a:spLocks noChangeArrowheads="1"/>
            </p:cNvSpPr>
            <p:nvPr/>
          </p:nvSpPr>
          <p:spPr bwMode="auto">
            <a:xfrm flipV="1">
              <a:off x="1992195" y="4943043"/>
              <a:ext cx="612000" cy="258870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25"/>
            <p:cNvSpPr txBox="1">
              <a:spLocks noChangeArrowheads="1"/>
            </p:cNvSpPr>
            <p:nvPr/>
          </p:nvSpPr>
          <p:spPr bwMode="auto">
            <a:xfrm>
              <a:off x="2001345" y="4930319"/>
              <a:ext cx="612000" cy="2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120000"/>
                </a:lnSpc>
                <a:spcBef>
                  <a:spcPts val="40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"</a:t>
              </a:r>
              <a:r>
                <a:rPr lang="en-US" sz="1000" b="1" dirty="0" err="1">
                  <a:solidFill>
                    <a:srgbClr val="000000"/>
                  </a:solidFill>
                </a:rPr>
                <a:t>Dobar</a:t>
              </a:r>
              <a:r>
                <a:rPr lang="en-US" sz="1000" b="1" dirty="0">
                  <a:solidFill>
                    <a:srgbClr val="000000"/>
                  </a:solidFill>
                </a:rPr>
                <a:t>"</a:t>
              </a:r>
            </a:p>
          </p:txBody>
        </p:sp>
        <p:sp>
          <p:nvSpPr>
            <p:cNvPr id="72" name="AutoShape 121"/>
            <p:cNvSpPr>
              <a:spLocks noChangeArrowheads="1"/>
            </p:cNvSpPr>
            <p:nvPr/>
          </p:nvSpPr>
          <p:spPr bwMode="auto">
            <a:xfrm flipV="1">
              <a:off x="2651750" y="4939519"/>
              <a:ext cx="797377" cy="258870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Text Box 125"/>
            <p:cNvSpPr txBox="1">
              <a:spLocks noChangeArrowheads="1"/>
            </p:cNvSpPr>
            <p:nvPr/>
          </p:nvSpPr>
          <p:spPr bwMode="auto">
            <a:xfrm>
              <a:off x="2660900" y="4926795"/>
              <a:ext cx="777769" cy="2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120000"/>
                </a:lnSpc>
                <a:spcBef>
                  <a:spcPts val="40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“</a:t>
              </a:r>
              <a:r>
                <a:rPr lang="sr-Latn-BA" sz="1000" b="1" dirty="0">
                  <a:solidFill>
                    <a:srgbClr val="000000"/>
                  </a:solidFill>
                </a:rPr>
                <a:t>Dovoljan</a:t>
              </a:r>
              <a:r>
                <a:rPr lang="en-US" sz="1000" b="1" dirty="0">
                  <a:solidFill>
                    <a:srgbClr val="000000"/>
                  </a:solidFill>
                </a:rPr>
                <a:t>"</a:t>
              </a:r>
            </a:p>
          </p:txBody>
        </p:sp>
        <p:sp>
          <p:nvSpPr>
            <p:cNvPr id="74" name="AutoShape 121"/>
            <p:cNvSpPr>
              <a:spLocks noChangeArrowheads="1"/>
            </p:cNvSpPr>
            <p:nvPr/>
          </p:nvSpPr>
          <p:spPr bwMode="auto">
            <a:xfrm flipV="1">
              <a:off x="3496660" y="4939519"/>
              <a:ext cx="972000" cy="258870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125"/>
            <p:cNvSpPr txBox="1">
              <a:spLocks noChangeArrowheads="1"/>
            </p:cNvSpPr>
            <p:nvPr/>
          </p:nvSpPr>
          <p:spPr bwMode="auto">
            <a:xfrm>
              <a:off x="3505810" y="4926795"/>
              <a:ext cx="972000" cy="2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120000"/>
                </a:lnSpc>
                <a:spcBef>
                  <a:spcPts val="40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“</a:t>
              </a:r>
              <a:r>
                <a:rPr lang="sr-Latn-BA" sz="1000" b="1" dirty="0">
                  <a:solidFill>
                    <a:srgbClr val="000000"/>
                  </a:solidFill>
                </a:rPr>
                <a:t>Nedovoljan</a:t>
              </a:r>
              <a:r>
                <a:rPr lang="en-US" sz="1000" b="1" dirty="0">
                  <a:solidFill>
                    <a:srgbClr val="000000"/>
                  </a:solidFill>
                </a:rPr>
                <a:t>"</a:t>
              </a:r>
            </a:p>
          </p:txBody>
        </p:sp>
        <p:sp>
          <p:nvSpPr>
            <p:cNvPr id="76" name="AutoShape 121"/>
            <p:cNvSpPr>
              <a:spLocks noChangeArrowheads="1"/>
            </p:cNvSpPr>
            <p:nvPr/>
          </p:nvSpPr>
          <p:spPr bwMode="auto">
            <a:xfrm flipV="1">
              <a:off x="4537661" y="4939519"/>
              <a:ext cx="720000" cy="258870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125"/>
            <p:cNvSpPr txBox="1">
              <a:spLocks noChangeArrowheads="1"/>
            </p:cNvSpPr>
            <p:nvPr/>
          </p:nvSpPr>
          <p:spPr bwMode="auto">
            <a:xfrm>
              <a:off x="4543290" y="4926795"/>
              <a:ext cx="720000" cy="278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120000"/>
                </a:lnSpc>
                <a:spcBef>
                  <a:spcPts val="400"/>
                </a:spcBef>
              </a:pPr>
              <a:r>
                <a:rPr lang="en-US" sz="1000" b="1" dirty="0">
                  <a:solidFill>
                    <a:srgbClr val="000000"/>
                  </a:solidFill>
                </a:rPr>
                <a:t>“</a:t>
              </a:r>
              <a:r>
                <a:rPr lang="sr-Latn-BA" sz="1000" b="1" dirty="0">
                  <a:solidFill>
                    <a:srgbClr val="000000"/>
                  </a:solidFill>
                </a:rPr>
                <a:t>GREŠKA</a:t>
              </a:r>
              <a:r>
                <a:rPr lang="en-US" sz="1000" b="1" dirty="0">
                  <a:solidFill>
                    <a:srgbClr val="000000"/>
                  </a:solidFill>
                </a:rPr>
                <a:t>"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utoShape 106"/>
          <p:cNvSpPr>
            <a:spLocks noChangeArrowheads="1"/>
          </p:cNvSpPr>
          <p:nvPr/>
        </p:nvSpPr>
        <p:spPr bwMode="auto">
          <a:xfrm>
            <a:off x="4494027" y="3851455"/>
            <a:ext cx="4298316" cy="1170980"/>
          </a:xfrm>
          <a:prstGeom prst="roundRect">
            <a:avLst>
              <a:gd name="adj" fmla="val 14537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sr-Latn-BA" sz="1600" b="1" dirty="0"/>
              <a:t> se obavezno navodi, da se ne bi nastavilo izvršavanje koda u switch naredbi, (u suprotnom bi broj istovremeno bio djeljiv sa 3 i ne bi bio djeljiv sa 3</a:t>
            </a:r>
            <a:r>
              <a:rPr lang="en-US" sz="1600" b="1" dirty="0"/>
              <a:t> </a:t>
            </a:r>
            <a:r>
              <a:rPr lang="en-US" sz="1600" b="1" dirty="0">
                <a:sym typeface="Wingdings" pitchFamily="2" charset="2"/>
              </a:rPr>
              <a:t></a:t>
            </a:r>
            <a:r>
              <a:rPr lang="sr-Latn-BA" sz="1600" b="1" dirty="0">
                <a:sym typeface="Wingdings" pitchFamily="2" charset="2"/>
              </a:rPr>
              <a:t>)</a:t>
            </a:r>
            <a:r>
              <a:rPr lang="sr-Latn-BA" sz="1600" b="1" dirty="0"/>
              <a:t> </a:t>
            </a:r>
            <a:endParaRPr lang="sr-Latn-C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6593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>
              <a:buNone/>
            </a:pPr>
            <a:r>
              <a:rPr lang="it-IT" sz="1800" b="1" dirty="0">
                <a:solidFill>
                  <a:schemeClr val="tx2">
                    <a:lumMod val="75000"/>
                  </a:schemeClr>
                </a:solidFill>
              </a:rPr>
              <a:t>Napisati program koji provjerava da li je u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neseni broj djeljiv sa 3, korištenjem naredbe switch.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78615" y="2316846"/>
            <a:ext cx="4295482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broj: 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% 3)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1: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2: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"Broj nije djeljiv sa 3"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"Broj je djeljiv sa 3"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AutoShape 106"/>
          <p:cNvSpPr>
            <a:spLocks noChangeArrowheads="1"/>
          </p:cNvSpPr>
          <p:nvPr/>
        </p:nvSpPr>
        <p:spPr bwMode="auto">
          <a:xfrm>
            <a:off x="4456785" y="2097812"/>
            <a:ext cx="4298316" cy="903327"/>
          </a:xfrm>
          <a:prstGeom prst="roundRect">
            <a:avLst>
              <a:gd name="adj" fmla="val 14537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/>
              <a:t>Vrijednost</a:t>
            </a:r>
            <a:r>
              <a:rPr lang="en-US" sz="1600" b="1" dirty="0"/>
              <a:t> </a:t>
            </a:r>
            <a:r>
              <a:rPr lang="en-US" sz="1600" b="1" dirty="0" err="1"/>
              <a:t>selektorskog</a:t>
            </a:r>
            <a:r>
              <a:rPr lang="en-US" sz="1600" b="1" dirty="0"/>
              <a:t> </a:t>
            </a:r>
            <a:r>
              <a:rPr lang="en-US" sz="1600" b="1" dirty="0" err="1"/>
              <a:t>izraza</a:t>
            </a:r>
            <a:r>
              <a:rPr lang="en-US" sz="1600" b="1" dirty="0"/>
              <a:t> </a:t>
            </a:r>
            <a:r>
              <a:rPr lang="en-US" sz="1600" b="1" dirty="0" err="1"/>
              <a:t>mora</a:t>
            </a:r>
            <a:r>
              <a:rPr lang="en-US" sz="1600" b="1" dirty="0"/>
              <a:t> </a:t>
            </a:r>
            <a:r>
              <a:rPr lang="en-US" sz="1600" b="1" dirty="0" err="1"/>
              <a:t>biti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cjelobrojni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dirty="0" err="1"/>
              <a:t>ili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znakovni</a:t>
            </a:r>
            <a:r>
              <a:rPr lang="en-US" sz="1600" b="1" dirty="0"/>
              <a:t> </a:t>
            </a:r>
            <a:r>
              <a:rPr lang="en-US" sz="1600" b="1" dirty="0" err="1"/>
              <a:t>podatak</a:t>
            </a:r>
            <a:r>
              <a:rPr lang="en-US" sz="1600" b="1" dirty="0"/>
              <a:t>, </a:t>
            </a:r>
            <a:r>
              <a:rPr lang="en-US" sz="1600" b="1" dirty="0" err="1"/>
              <a:t>ili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enumerativni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dirty="0"/>
              <a:t>tip</a:t>
            </a:r>
            <a:endParaRPr lang="sr-Latn-CS" sz="1600" b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1143001" y="2944616"/>
            <a:ext cx="3685282" cy="830029"/>
            <a:chOff x="1269169" y="3045401"/>
            <a:chExt cx="3559113" cy="830029"/>
          </a:xfrm>
        </p:grpSpPr>
        <p:sp>
          <p:nvSpPr>
            <p:cNvPr id="11" name="AutoShape 100"/>
            <p:cNvSpPr>
              <a:spLocks noChangeArrowheads="1"/>
            </p:cNvSpPr>
            <p:nvPr/>
          </p:nvSpPr>
          <p:spPr bwMode="auto">
            <a:xfrm flipH="1">
              <a:off x="1269169" y="3659430"/>
              <a:ext cx="684000" cy="216000"/>
            </a:xfrm>
            <a:prstGeom prst="roundRect">
              <a:avLst>
                <a:gd name="adj" fmla="val 27778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>
                <a:solidFill>
                  <a:srgbClr val="A50021"/>
                </a:solidFill>
                <a:latin typeface="Courier New" pitchFamily="49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 rot="20284166">
              <a:off x="1899724" y="3045401"/>
              <a:ext cx="2928558" cy="242170"/>
              <a:chOff x="4870873" y="4283683"/>
              <a:chExt cx="2928558" cy="24217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5177047" y="4389125"/>
                <a:ext cx="2496325" cy="3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92" name="Freeform 108"/>
              <p:cNvSpPr>
                <a:spLocks/>
              </p:cNvSpPr>
              <p:nvPr/>
            </p:nvSpPr>
            <p:spPr bwMode="auto">
              <a:xfrm>
                <a:off x="4870873" y="4290635"/>
                <a:ext cx="378306" cy="228266"/>
              </a:xfrm>
              <a:custGeom>
                <a:avLst/>
                <a:gdLst>
                  <a:gd name="T0" fmla="*/ 0 w 272"/>
                  <a:gd name="T1" fmla="*/ 106 h 197"/>
                  <a:gd name="T2" fmla="*/ 272 w 272"/>
                  <a:gd name="T3" fmla="*/ 197 h 197"/>
                  <a:gd name="T4" fmla="*/ 221 w 272"/>
                  <a:gd name="T5" fmla="*/ 118 h 197"/>
                  <a:gd name="T6" fmla="*/ 221 w 272"/>
                  <a:gd name="T7" fmla="*/ 79 h 197"/>
                  <a:gd name="T8" fmla="*/ 272 w 272"/>
                  <a:gd name="T9" fmla="*/ 0 h 197"/>
                  <a:gd name="T10" fmla="*/ 0 w 272"/>
                  <a:gd name="T11" fmla="*/ 106 h 1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2"/>
                  <a:gd name="T19" fmla="*/ 0 h 197"/>
                  <a:gd name="T20" fmla="*/ 272 w 272"/>
                  <a:gd name="T21" fmla="*/ 197 h 1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2" h="197">
                    <a:moveTo>
                      <a:pt x="0" y="106"/>
                    </a:moveTo>
                    <a:lnTo>
                      <a:pt x="272" y="197"/>
                    </a:lnTo>
                    <a:lnTo>
                      <a:pt x="221" y="118"/>
                    </a:lnTo>
                    <a:lnTo>
                      <a:pt x="221" y="79"/>
                    </a:lnTo>
                    <a:lnTo>
                      <a:pt x="272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93" name="Freeform 110"/>
              <p:cNvSpPr>
                <a:spLocks/>
              </p:cNvSpPr>
              <p:nvPr/>
            </p:nvSpPr>
            <p:spPr bwMode="auto">
              <a:xfrm>
                <a:off x="7315422" y="4413458"/>
                <a:ext cx="475664" cy="112395"/>
              </a:xfrm>
              <a:custGeom>
                <a:avLst/>
                <a:gdLst>
                  <a:gd name="T0" fmla="*/ 0 w 342"/>
                  <a:gd name="T1" fmla="*/ 0 h 97"/>
                  <a:gd name="T2" fmla="*/ 112 w 342"/>
                  <a:gd name="T3" fmla="*/ 97 h 97"/>
                  <a:gd name="T4" fmla="*/ 342 w 342"/>
                  <a:gd name="T5" fmla="*/ 97 h 97"/>
                  <a:gd name="T6" fmla="*/ 251 w 342"/>
                  <a:gd name="T7" fmla="*/ 18 h 97"/>
                  <a:gd name="T8" fmla="*/ 236 w 342"/>
                  <a:gd name="T9" fmla="*/ 0 h 97"/>
                  <a:gd name="T10" fmla="*/ 0 w 34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2"/>
                  <a:gd name="T19" fmla="*/ 0 h 97"/>
                  <a:gd name="T20" fmla="*/ 342 w 34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2" h="97">
                    <a:moveTo>
                      <a:pt x="0" y="0"/>
                    </a:moveTo>
                    <a:lnTo>
                      <a:pt x="112" y="97"/>
                    </a:lnTo>
                    <a:lnTo>
                      <a:pt x="342" y="97"/>
                    </a:lnTo>
                    <a:lnTo>
                      <a:pt x="251" y="18"/>
                    </a:lnTo>
                    <a:lnTo>
                      <a:pt x="2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94" name="Freeform 111"/>
              <p:cNvSpPr>
                <a:spLocks/>
              </p:cNvSpPr>
              <p:nvPr/>
            </p:nvSpPr>
            <p:spPr bwMode="auto">
              <a:xfrm>
                <a:off x="7346021" y="4283683"/>
                <a:ext cx="453410" cy="105442"/>
              </a:xfrm>
              <a:custGeom>
                <a:avLst/>
                <a:gdLst>
                  <a:gd name="T0" fmla="*/ 0 w 326"/>
                  <a:gd name="T1" fmla="*/ 91 h 91"/>
                  <a:gd name="T2" fmla="*/ 72 w 326"/>
                  <a:gd name="T3" fmla="*/ 24 h 91"/>
                  <a:gd name="T4" fmla="*/ 96 w 326"/>
                  <a:gd name="T5" fmla="*/ 0 h 91"/>
                  <a:gd name="T6" fmla="*/ 326 w 326"/>
                  <a:gd name="T7" fmla="*/ 0 h 91"/>
                  <a:gd name="T8" fmla="*/ 229 w 326"/>
                  <a:gd name="T9" fmla="*/ 91 h 91"/>
                  <a:gd name="T10" fmla="*/ 0 w 326"/>
                  <a:gd name="T11" fmla="*/ 91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91"/>
                  <a:gd name="T20" fmla="*/ 326 w 326"/>
                  <a:gd name="T21" fmla="*/ 91 h 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91">
                    <a:moveTo>
                      <a:pt x="0" y="91"/>
                    </a:moveTo>
                    <a:lnTo>
                      <a:pt x="72" y="24"/>
                    </a:lnTo>
                    <a:lnTo>
                      <a:pt x="96" y="0"/>
                    </a:lnTo>
                    <a:lnTo>
                      <a:pt x="326" y="0"/>
                    </a:lnTo>
                    <a:lnTo>
                      <a:pt x="229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95" name="Freeform 112"/>
              <p:cNvSpPr>
                <a:spLocks/>
              </p:cNvSpPr>
              <p:nvPr/>
            </p:nvSpPr>
            <p:spPr bwMode="auto">
              <a:xfrm>
                <a:off x="7290388" y="4311492"/>
                <a:ext cx="155773" cy="77633"/>
              </a:xfrm>
              <a:custGeom>
                <a:avLst/>
                <a:gdLst>
                  <a:gd name="T0" fmla="*/ 0 w 112"/>
                  <a:gd name="T1" fmla="*/ 67 h 67"/>
                  <a:gd name="T2" fmla="*/ 70 w 112"/>
                  <a:gd name="T3" fmla="*/ 0 h 67"/>
                  <a:gd name="T4" fmla="*/ 112 w 112"/>
                  <a:gd name="T5" fmla="*/ 0 h 67"/>
                  <a:gd name="T6" fmla="*/ 40 w 112"/>
                  <a:gd name="T7" fmla="*/ 67 h 67"/>
                  <a:gd name="T8" fmla="*/ 0 w 112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67"/>
                  <a:gd name="T17" fmla="*/ 112 w 112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67">
                    <a:moveTo>
                      <a:pt x="0" y="67"/>
                    </a:moveTo>
                    <a:lnTo>
                      <a:pt x="70" y="0"/>
                    </a:lnTo>
                    <a:lnTo>
                      <a:pt x="112" y="0"/>
                    </a:lnTo>
                    <a:lnTo>
                      <a:pt x="40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96" name="Line 113"/>
              <p:cNvSpPr>
                <a:spLocks noChangeShapeType="1"/>
              </p:cNvSpPr>
              <p:nvPr/>
            </p:nvSpPr>
            <p:spPr bwMode="auto">
              <a:xfrm>
                <a:off x="7354366" y="4413458"/>
                <a:ext cx="15021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97" name="Line 114"/>
              <p:cNvSpPr>
                <a:spLocks noChangeShapeType="1"/>
              </p:cNvSpPr>
              <p:nvPr/>
            </p:nvSpPr>
            <p:spPr bwMode="auto">
              <a:xfrm>
                <a:off x="7387746" y="4413458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98" name="Line 115"/>
              <p:cNvSpPr>
                <a:spLocks noChangeShapeType="1"/>
              </p:cNvSpPr>
              <p:nvPr/>
            </p:nvSpPr>
            <p:spPr bwMode="auto">
              <a:xfrm>
                <a:off x="7425298" y="4413458"/>
                <a:ext cx="147428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99" name="Line 116"/>
              <p:cNvSpPr>
                <a:spLocks noChangeShapeType="1"/>
              </p:cNvSpPr>
              <p:nvPr/>
            </p:nvSpPr>
            <p:spPr bwMode="auto">
              <a:xfrm>
                <a:off x="7458678" y="4413458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00" name="Line 117"/>
              <p:cNvSpPr>
                <a:spLocks noChangeShapeType="1"/>
              </p:cNvSpPr>
              <p:nvPr/>
            </p:nvSpPr>
            <p:spPr bwMode="auto">
              <a:xfrm>
                <a:off x="7496230" y="4413458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01" name="Line 118"/>
              <p:cNvSpPr>
                <a:spLocks noChangeShapeType="1"/>
              </p:cNvSpPr>
              <p:nvPr/>
            </p:nvSpPr>
            <p:spPr bwMode="auto">
              <a:xfrm>
                <a:off x="7531001" y="4413458"/>
                <a:ext cx="15021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02" name="Line 119"/>
              <p:cNvSpPr>
                <a:spLocks noChangeShapeType="1"/>
              </p:cNvSpPr>
              <p:nvPr/>
            </p:nvSpPr>
            <p:spPr bwMode="auto">
              <a:xfrm>
                <a:off x="7568553" y="4413458"/>
                <a:ext cx="147428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03" name="Line 120"/>
              <p:cNvSpPr>
                <a:spLocks noChangeShapeType="1"/>
              </p:cNvSpPr>
              <p:nvPr/>
            </p:nvSpPr>
            <p:spPr bwMode="auto">
              <a:xfrm>
                <a:off x="7601933" y="4413458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04" name="Line 121"/>
              <p:cNvSpPr>
                <a:spLocks noChangeShapeType="1"/>
              </p:cNvSpPr>
              <p:nvPr/>
            </p:nvSpPr>
            <p:spPr bwMode="auto">
              <a:xfrm flipV="1">
                <a:off x="7379401" y="4283683"/>
                <a:ext cx="137692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05" name="Line 122"/>
              <p:cNvSpPr>
                <a:spLocks noChangeShapeType="1"/>
              </p:cNvSpPr>
              <p:nvPr/>
            </p:nvSpPr>
            <p:spPr bwMode="auto">
              <a:xfrm flipV="1">
                <a:off x="7416953" y="4283683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06" name="Line 123"/>
              <p:cNvSpPr>
                <a:spLocks noChangeShapeType="1"/>
              </p:cNvSpPr>
              <p:nvPr/>
            </p:nvSpPr>
            <p:spPr bwMode="auto">
              <a:xfrm flipV="1">
                <a:off x="7454505" y="4283683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07" name="Line 124"/>
              <p:cNvSpPr>
                <a:spLocks noChangeShapeType="1"/>
              </p:cNvSpPr>
              <p:nvPr/>
            </p:nvSpPr>
            <p:spPr bwMode="auto">
              <a:xfrm flipV="1">
                <a:off x="7487885" y="4283683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08" name="Line 125"/>
              <p:cNvSpPr>
                <a:spLocks noChangeShapeType="1"/>
              </p:cNvSpPr>
              <p:nvPr/>
            </p:nvSpPr>
            <p:spPr bwMode="auto">
              <a:xfrm flipV="1">
                <a:off x="7521265" y="4283683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09" name="Line 126"/>
              <p:cNvSpPr>
                <a:spLocks noChangeShapeType="1"/>
              </p:cNvSpPr>
              <p:nvPr/>
            </p:nvSpPr>
            <p:spPr bwMode="auto">
              <a:xfrm flipV="1">
                <a:off x="7560208" y="4283683"/>
                <a:ext cx="13352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10" name="Line 127"/>
              <p:cNvSpPr>
                <a:spLocks noChangeShapeType="1"/>
              </p:cNvSpPr>
              <p:nvPr/>
            </p:nvSpPr>
            <p:spPr bwMode="auto">
              <a:xfrm flipV="1">
                <a:off x="7593588" y="4283683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11" name="Line 128"/>
              <p:cNvSpPr>
                <a:spLocks noChangeShapeType="1"/>
              </p:cNvSpPr>
              <p:nvPr/>
            </p:nvSpPr>
            <p:spPr bwMode="auto">
              <a:xfrm flipV="1">
                <a:off x="7631141" y="4283683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12" name="Freeform 129"/>
              <p:cNvSpPr>
                <a:spLocks/>
              </p:cNvSpPr>
              <p:nvPr/>
            </p:nvSpPr>
            <p:spPr bwMode="auto">
              <a:xfrm>
                <a:off x="7290388" y="4311492"/>
                <a:ext cx="109876" cy="77633"/>
              </a:xfrm>
              <a:custGeom>
                <a:avLst/>
                <a:gdLst>
                  <a:gd name="T0" fmla="*/ 0 w 79"/>
                  <a:gd name="T1" fmla="*/ 67 h 67"/>
                  <a:gd name="T2" fmla="*/ 70 w 79"/>
                  <a:gd name="T3" fmla="*/ 0 h 67"/>
                  <a:gd name="T4" fmla="*/ 79 w 79"/>
                  <a:gd name="T5" fmla="*/ 0 h 67"/>
                  <a:gd name="T6" fmla="*/ 6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0" y="0"/>
                    </a:lnTo>
                    <a:lnTo>
                      <a:pt x="79" y="0"/>
                    </a:lnTo>
                    <a:lnTo>
                      <a:pt x="6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13" name="Freeform 130"/>
              <p:cNvSpPr>
                <a:spLocks/>
              </p:cNvSpPr>
              <p:nvPr/>
            </p:nvSpPr>
            <p:spPr bwMode="auto">
              <a:xfrm>
                <a:off x="7315422" y="4311492"/>
                <a:ext cx="109876" cy="77633"/>
              </a:xfrm>
              <a:custGeom>
                <a:avLst/>
                <a:gdLst>
                  <a:gd name="T0" fmla="*/ 0 w 79"/>
                  <a:gd name="T1" fmla="*/ 67 h 67"/>
                  <a:gd name="T2" fmla="*/ 73 w 79"/>
                  <a:gd name="T3" fmla="*/ 0 h 67"/>
                  <a:gd name="T4" fmla="*/ 79 w 79"/>
                  <a:gd name="T5" fmla="*/ 0 h 67"/>
                  <a:gd name="T6" fmla="*/ 9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3" y="0"/>
                    </a:lnTo>
                    <a:lnTo>
                      <a:pt x="79" y="0"/>
                    </a:lnTo>
                    <a:lnTo>
                      <a:pt x="9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</p:grpSp>
      <p:sp>
        <p:nvSpPr>
          <p:cNvPr id="115" name="AutoShape 106"/>
          <p:cNvSpPr>
            <a:spLocks noChangeArrowheads="1"/>
          </p:cNvSpPr>
          <p:nvPr/>
        </p:nvSpPr>
        <p:spPr bwMode="auto">
          <a:xfrm>
            <a:off x="4461208" y="3062160"/>
            <a:ext cx="4298316" cy="635675"/>
          </a:xfrm>
          <a:prstGeom prst="roundRect">
            <a:avLst>
              <a:gd name="adj" fmla="val 14537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/>
              <a:t>Kada</a:t>
            </a:r>
            <a:r>
              <a:rPr lang="en-US" sz="1600" b="1" dirty="0"/>
              <a:t> je </a:t>
            </a:r>
            <a:r>
              <a:rPr lang="en-US" sz="1600" b="1" dirty="0" err="1"/>
              <a:t>vrijednost</a:t>
            </a:r>
            <a:r>
              <a:rPr lang="en-US" sz="1600" b="1" dirty="0"/>
              <a:t> </a:t>
            </a:r>
            <a:r>
              <a:rPr lang="en-US" sz="1600" b="1" dirty="0" err="1"/>
              <a:t>selektorskog</a:t>
            </a:r>
            <a:r>
              <a:rPr lang="en-US" sz="1600" b="1" dirty="0"/>
              <a:t> </a:t>
            </a:r>
            <a:r>
              <a:rPr lang="en-US" sz="1600" b="1" dirty="0" err="1"/>
              <a:t>izraza</a:t>
            </a:r>
            <a:r>
              <a:rPr lang="en-US" sz="1600" b="1" dirty="0"/>
              <a:t> 1 </a:t>
            </a:r>
            <a:r>
              <a:rPr lang="en-US" sz="1600" b="1" dirty="0" err="1"/>
              <a:t>ili</a:t>
            </a:r>
            <a:r>
              <a:rPr lang="en-US" sz="1600" b="1" dirty="0"/>
              <a:t> 2, </a:t>
            </a:r>
            <a:r>
              <a:rPr lang="en-US" sz="1600" b="1" dirty="0" err="1"/>
              <a:t>izvr</a:t>
            </a:r>
            <a:r>
              <a:rPr lang="sr-Latn-BA" sz="1600" b="1" dirty="0"/>
              <a:t>šava se isti segment koda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1142999" y="3774645"/>
            <a:ext cx="3752675" cy="1008075"/>
            <a:chOff x="927165" y="3802736"/>
            <a:chExt cx="3968510" cy="1008075"/>
          </a:xfrm>
        </p:grpSpPr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 flipH="1">
              <a:off x="927165" y="4378811"/>
              <a:ext cx="3312137" cy="432000"/>
            </a:xfrm>
            <a:prstGeom prst="roundRect">
              <a:avLst>
                <a:gd name="adj" fmla="val 27778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>
                <a:solidFill>
                  <a:srgbClr val="A50021"/>
                </a:solidFill>
                <a:latin typeface="Courier New" pitchFamily="49" charset="0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 rot="19680289">
              <a:off x="3268667" y="3802736"/>
              <a:ext cx="1627008" cy="242170"/>
              <a:chOff x="4759805" y="4146955"/>
              <a:chExt cx="1627008" cy="24217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5065979" y="4252396"/>
                <a:ext cx="1195841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118" name="Freeform 108"/>
              <p:cNvSpPr>
                <a:spLocks/>
              </p:cNvSpPr>
              <p:nvPr/>
            </p:nvSpPr>
            <p:spPr bwMode="auto">
              <a:xfrm>
                <a:off x="4759805" y="4153907"/>
                <a:ext cx="378306" cy="228266"/>
              </a:xfrm>
              <a:custGeom>
                <a:avLst/>
                <a:gdLst>
                  <a:gd name="T0" fmla="*/ 0 w 272"/>
                  <a:gd name="T1" fmla="*/ 106 h 197"/>
                  <a:gd name="T2" fmla="*/ 272 w 272"/>
                  <a:gd name="T3" fmla="*/ 197 h 197"/>
                  <a:gd name="T4" fmla="*/ 221 w 272"/>
                  <a:gd name="T5" fmla="*/ 118 h 197"/>
                  <a:gd name="T6" fmla="*/ 221 w 272"/>
                  <a:gd name="T7" fmla="*/ 79 h 197"/>
                  <a:gd name="T8" fmla="*/ 272 w 272"/>
                  <a:gd name="T9" fmla="*/ 0 h 197"/>
                  <a:gd name="T10" fmla="*/ 0 w 272"/>
                  <a:gd name="T11" fmla="*/ 106 h 1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2"/>
                  <a:gd name="T19" fmla="*/ 0 h 197"/>
                  <a:gd name="T20" fmla="*/ 272 w 272"/>
                  <a:gd name="T21" fmla="*/ 197 h 1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2" h="197">
                    <a:moveTo>
                      <a:pt x="0" y="106"/>
                    </a:moveTo>
                    <a:lnTo>
                      <a:pt x="272" y="197"/>
                    </a:lnTo>
                    <a:lnTo>
                      <a:pt x="221" y="118"/>
                    </a:lnTo>
                    <a:lnTo>
                      <a:pt x="221" y="79"/>
                    </a:lnTo>
                    <a:lnTo>
                      <a:pt x="272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19" name="Freeform 110"/>
              <p:cNvSpPr>
                <a:spLocks/>
              </p:cNvSpPr>
              <p:nvPr/>
            </p:nvSpPr>
            <p:spPr bwMode="auto">
              <a:xfrm>
                <a:off x="5902804" y="4276730"/>
                <a:ext cx="475664" cy="112395"/>
              </a:xfrm>
              <a:custGeom>
                <a:avLst/>
                <a:gdLst>
                  <a:gd name="T0" fmla="*/ 0 w 342"/>
                  <a:gd name="T1" fmla="*/ 0 h 97"/>
                  <a:gd name="T2" fmla="*/ 112 w 342"/>
                  <a:gd name="T3" fmla="*/ 97 h 97"/>
                  <a:gd name="T4" fmla="*/ 342 w 342"/>
                  <a:gd name="T5" fmla="*/ 97 h 97"/>
                  <a:gd name="T6" fmla="*/ 251 w 342"/>
                  <a:gd name="T7" fmla="*/ 18 h 97"/>
                  <a:gd name="T8" fmla="*/ 236 w 342"/>
                  <a:gd name="T9" fmla="*/ 0 h 97"/>
                  <a:gd name="T10" fmla="*/ 0 w 34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2"/>
                  <a:gd name="T19" fmla="*/ 0 h 97"/>
                  <a:gd name="T20" fmla="*/ 342 w 34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2" h="97">
                    <a:moveTo>
                      <a:pt x="0" y="0"/>
                    </a:moveTo>
                    <a:lnTo>
                      <a:pt x="112" y="97"/>
                    </a:lnTo>
                    <a:lnTo>
                      <a:pt x="342" y="97"/>
                    </a:lnTo>
                    <a:lnTo>
                      <a:pt x="251" y="18"/>
                    </a:lnTo>
                    <a:lnTo>
                      <a:pt x="2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20" name="Freeform 111"/>
              <p:cNvSpPr>
                <a:spLocks/>
              </p:cNvSpPr>
              <p:nvPr/>
            </p:nvSpPr>
            <p:spPr bwMode="auto">
              <a:xfrm>
                <a:off x="5933403" y="4146955"/>
                <a:ext cx="453410" cy="105442"/>
              </a:xfrm>
              <a:custGeom>
                <a:avLst/>
                <a:gdLst>
                  <a:gd name="T0" fmla="*/ 0 w 326"/>
                  <a:gd name="T1" fmla="*/ 91 h 91"/>
                  <a:gd name="T2" fmla="*/ 72 w 326"/>
                  <a:gd name="T3" fmla="*/ 24 h 91"/>
                  <a:gd name="T4" fmla="*/ 96 w 326"/>
                  <a:gd name="T5" fmla="*/ 0 h 91"/>
                  <a:gd name="T6" fmla="*/ 326 w 326"/>
                  <a:gd name="T7" fmla="*/ 0 h 91"/>
                  <a:gd name="T8" fmla="*/ 229 w 326"/>
                  <a:gd name="T9" fmla="*/ 91 h 91"/>
                  <a:gd name="T10" fmla="*/ 0 w 326"/>
                  <a:gd name="T11" fmla="*/ 91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91"/>
                  <a:gd name="T20" fmla="*/ 326 w 326"/>
                  <a:gd name="T21" fmla="*/ 91 h 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91">
                    <a:moveTo>
                      <a:pt x="0" y="91"/>
                    </a:moveTo>
                    <a:lnTo>
                      <a:pt x="72" y="24"/>
                    </a:lnTo>
                    <a:lnTo>
                      <a:pt x="96" y="0"/>
                    </a:lnTo>
                    <a:lnTo>
                      <a:pt x="326" y="0"/>
                    </a:lnTo>
                    <a:lnTo>
                      <a:pt x="229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21" name="Freeform 112"/>
              <p:cNvSpPr>
                <a:spLocks/>
              </p:cNvSpPr>
              <p:nvPr/>
            </p:nvSpPr>
            <p:spPr bwMode="auto">
              <a:xfrm>
                <a:off x="5877770" y="4174764"/>
                <a:ext cx="155773" cy="77633"/>
              </a:xfrm>
              <a:custGeom>
                <a:avLst/>
                <a:gdLst>
                  <a:gd name="T0" fmla="*/ 0 w 112"/>
                  <a:gd name="T1" fmla="*/ 67 h 67"/>
                  <a:gd name="T2" fmla="*/ 70 w 112"/>
                  <a:gd name="T3" fmla="*/ 0 h 67"/>
                  <a:gd name="T4" fmla="*/ 112 w 112"/>
                  <a:gd name="T5" fmla="*/ 0 h 67"/>
                  <a:gd name="T6" fmla="*/ 40 w 112"/>
                  <a:gd name="T7" fmla="*/ 67 h 67"/>
                  <a:gd name="T8" fmla="*/ 0 w 112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67"/>
                  <a:gd name="T17" fmla="*/ 112 w 112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67">
                    <a:moveTo>
                      <a:pt x="0" y="67"/>
                    </a:moveTo>
                    <a:lnTo>
                      <a:pt x="70" y="0"/>
                    </a:lnTo>
                    <a:lnTo>
                      <a:pt x="112" y="0"/>
                    </a:lnTo>
                    <a:lnTo>
                      <a:pt x="40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22" name="Line 113"/>
              <p:cNvSpPr>
                <a:spLocks noChangeShapeType="1"/>
              </p:cNvSpPr>
              <p:nvPr/>
            </p:nvSpPr>
            <p:spPr bwMode="auto">
              <a:xfrm>
                <a:off x="5941748" y="4276730"/>
                <a:ext cx="15021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23" name="Line 114"/>
              <p:cNvSpPr>
                <a:spLocks noChangeShapeType="1"/>
              </p:cNvSpPr>
              <p:nvPr/>
            </p:nvSpPr>
            <p:spPr bwMode="auto">
              <a:xfrm>
                <a:off x="5975128" y="4276730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24" name="Line 115"/>
              <p:cNvSpPr>
                <a:spLocks noChangeShapeType="1"/>
              </p:cNvSpPr>
              <p:nvPr/>
            </p:nvSpPr>
            <p:spPr bwMode="auto">
              <a:xfrm>
                <a:off x="6012680" y="4276730"/>
                <a:ext cx="147428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25" name="Line 116"/>
              <p:cNvSpPr>
                <a:spLocks noChangeShapeType="1"/>
              </p:cNvSpPr>
              <p:nvPr/>
            </p:nvSpPr>
            <p:spPr bwMode="auto">
              <a:xfrm>
                <a:off x="6046060" y="4276730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26" name="Line 117"/>
              <p:cNvSpPr>
                <a:spLocks noChangeShapeType="1"/>
              </p:cNvSpPr>
              <p:nvPr/>
            </p:nvSpPr>
            <p:spPr bwMode="auto">
              <a:xfrm>
                <a:off x="6083612" y="4276730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27" name="Line 118"/>
              <p:cNvSpPr>
                <a:spLocks noChangeShapeType="1"/>
              </p:cNvSpPr>
              <p:nvPr/>
            </p:nvSpPr>
            <p:spPr bwMode="auto">
              <a:xfrm>
                <a:off x="6118383" y="4276730"/>
                <a:ext cx="15021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28" name="Line 119"/>
              <p:cNvSpPr>
                <a:spLocks noChangeShapeType="1"/>
              </p:cNvSpPr>
              <p:nvPr/>
            </p:nvSpPr>
            <p:spPr bwMode="auto">
              <a:xfrm>
                <a:off x="6155935" y="4276730"/>
                <a:ext cx="147428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29" name="Line 120"/>
              <p:cNvSpPr>
                <a:spLocks noChangeShapeType="1"/>
              </p:cNvSpPr>
              <p:nvPr/>
            </p:nvSpPr>
            <p:spPr bwMode="auto">
              <a:xfrm>
                <a:off x="6189315" y="4276730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30" name="Line 121"/>
              <p:cNvSpPr>
                <a:spLocks noChangeShapeType="1"/>
              </p:cNvSpPr>
              <p:nvPr/>
            </p:nvSpPr>
            <p:spPr bwMode="auto">
              <a:xfrm flipV="1">
                <a:off x="5966783" y="4146955"/>
                <a:ext cx="137692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31" name="Line 122"/>
              <p:cNvSpPr>
                <a:spLocks noChangeShapeType="1"/>
              </p:cNvSpPr>
              <p:nvPr/>
            </p:nvSpPr>
            <p:spPr bwMode="auto">
              <a:xfrm flipV="1">
                <a:off x="6004335" y="4146955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32" name="Line 123"/>
              <p:cNvSpPr>
                <a:spLocks noChangeShapeType="1"/>
              </p:cNvSpPr>
              <p:nvPr/>
            </p:nvSpPr>
            <p:spPr bwMode="auto">
              <a:xfrm flipV="1">
                <a:off x="6041887" y="4146955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33" name="Line 124"/>
              <p:cNvSpPr>
                <a:spLocks noChangeShapeType="1"/>
              </p:cNvSpPr>
              <p:nvPr/>
            </p:nvSpPr>
            <p:spPr bwMode="auto">
              <a:xfrm flipV="1">
                <a:off x="6075267" y="4146955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34" name="Line 125"/>
              <p:cNvSpPr>
                <a:spLocks noChangeShapeType="1"/>
              </p:cNvSpPr>
              <p:nvPr/>
            </p:nvSpPr>
            <p:spPr bwMode="auto">
              <a:xfrm flipV="1">
                <a:off x="6108647" y="4146955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35" name="Line 126"/>
              <p:cNvSpPr>
                <a:spLocks noChangeShapeType="1"/>
              </p:cNvSpPr>
              <p:nvPr/>
            </p:nvSpPr>
            <p:spPr bwMode="auto">
              <a:xfrm flipV="1">
                <a:off x="6147590" y="4146955"/>
                <a:ext cx="13352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36" name="Line 127"/>
              <p:cNvSpPr>
                <a:spLocks noChangeShapeType="1"/>
              </p:cNvSpPr>
              <p:nvPr/>
            </p:nvSpPr>
            <p:spPr bwMode="auto">
              <a:xfrm flipV="1">
                <a:off x="6180970" y="4146955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37" name="Line 128"/>
              <p:cNvSpPr>
                <a:spLocks noChangeShapeType="1"/>
              </p:cNvSpPr>
              <p:nvPr/>
            </p:nvSpPr>
            <p:spPr bwMode="auto">
              <a:xfrm flipV="1">
                <a:off x="6218523" y="4146955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38" name="Freeform 129"/>
              <p:cNvSpPr>
                <a:spLocks/>
              </p:cNvSpPr>
              <p:nvPr/>
            </p:nvSpPr>
            <p:spPr bwMode="auto">
              <a:xfrm>
                <a:off x="5877770" y="4174764"/>
                <a:ext cx="109876" cy="77633"/>
              </a:xfrm>
              <a:custGeom>
                <a:avLst/>
                <a:gdLst>
                  <a:gd name="T0" fmla="*/ 0 w 79"/>
                  <a:gd name="T1" fmla="*/ 67 h 67"/>
                  <a:gd name="T2" fmla="*/ 70 w 79"/>
                  <a:gd name="T3" fmla="*/ 0 h 67"/>
                  <a:gd name="T4" fmla="*/ 79 w 79"/>
                  <a:gd name="T5" fmla="*/ 0 h 67"/>
                  <a:gd name="T6" fmla="*/ 6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0" y="0"/>
                    </a:lnTo>
                    <a:lnTo>
                      <a:pt x="79" y="0"/>
                    </a:lnTo>
                    <a:lnTo>
                      <a:pt x="6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39" name="Freeform 130"/>
              <p:cNvSpPr>
                <a:spLocks/>
              </p:cNvSpPr>
              <p:nvPr/>
            </p:nvSpPr>
            <p:spPr bwMode="auto">
              <a:xfrm>
                <a:off x="5902804" y="4174764"/>
                <a:ext cx="109876" cy="77633"/>
              </a:xfrm>
              <a:custGeom>
                <a:avLst/>
                <a:gdLst>
                  <a:gd name="T0" fmla="*/ 0 w 79"/>
                  <a:gd name="T1" fmla="*/ 67 h 67"/>
                  <a:gd name="T2" fmla="*/ 73 w 79"/>
                  <a:gd name="T3" fmla="*/ 0 h 67"/>
                  <a:gd name="T4" fmla="*/ 79 w 79"/>
                  <a:gd name="T5" fmla="*/ 0 h 67"/>
                  <a:gd name="T6" fmla="*/ 9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3" y="0"/>
                    </a:lnTo>
                    <a:lnTo>
                      <a:pt x="79" y="0"/>
                    </a:lnTo>
                    <a:lnTo>
                      <a:pt x="9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</p:grpSp>
      <p:sp>
        <p:nvSpPr>
          <p:cNvPr id="142" name="AutoShape 106"/>
          <p:cNvSpPr>
            <a:spLocks noChangeArrowheads="1"/>
          </p:cNvSpPr>
          <p:nvPr/>
        </p:nvSpPr>
        <p:spPr bwMode="auto">
          <a:xfrm>
            <a:off x="4498234" y="5118820"/>
            <a:ext cx="4298316" cy="1170980"/>
          </a:xfrm>
          <a:prstGeom prst="roundRect">
            <a:avLst>
              <a:gd name="adj" fmla="val 14537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r-Latn-BA" sz="1600" b="1" dirty="0"/>
              <a:t>Ako</a:t>
            </a:r>
            <a:r>
              <a:rPr lang="en-US" sz="1600" b="1" dirty="0"/>
              <a:t> je</a:t>
            </a:r>
            <a:r>
              <a:rPr lang="sr-Latn-BA" sz="1600" b="1" dirty="0"/>
              <a:t> vrijednost selektorskog izraza </a:t>
            </a:r>
            <a:r>
              <a:rPr lang="en-US" sz="1600" b="1" dirty="0" err="1"/>
              <a:t>razli</a:t>
            </a:r>
            <a:r>
              <a:rPr lang="sr-Latn-BA" sz="1600" b="1" dirty="0"/>
              <a:t>čita od 1 i 2, onda je</a:t>
            </a:r>
            <a:r>
              <a:rPr lang="en-US" sz="1600" b="1" dirty="0"/>
              <a:t> </a:t>
            </a:r>
            <a:r>
              <a:rPr lang="en-US" sz="1600" b="1" dirty="0" err="1"/>
              <a:t>ona</a:t>
            </a:r>
            <a:r>
              <a:rPr lang="sr-Latn-BA" sz="1600" b="1" dirty="0"/>
              <a:t> sigurno 0, i u tom slučaju se izvršava segment koda iza 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</a:rPr>
              <a:t>default</a:t>
            </a:r>
            <a:r>
              <a:rPr lang="sr-Latn-BA" sz="1600" b="1" dirty="0"/>
              <a:t> naredbe (nije bilo potrebe za 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</a:rPr>
              <a:t>case 0:</a:t>
            </a:r>
            <a:r>
              <a:rPr lang="sr-Latn-BA" sz="1600" b="1" dirty="0"/>
              <a:t>)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1143001" y="4907630"/>
            <a:ext cx="3553757" cy="886674"/>
            <a:chOff x="927165" y="4907630"/>
            <a:chExt cx="3769593" cy="886674"/>
          </a:xfrm>
        </p:grpSpPr>
        <p:sp>
          <p:nvSpPr>
            <p:cNvPr id="141" name="AutoShape 100"/>
            <p:cNvSpPr>
              <a:spLocks noChangeArrowheads="1"/>
            </p:cNvSpPr>
            <p:nvPr/>
          </p:nvSpPr>
          <p:spPr bwMode="auto">
            <a:xfrm flipH="1">
              <a:off x="927165" y="4907630"/>
              <a:ext cx="3131289" cy="288000"/>
            </a:xfrm>
            <a:prstGeom prst="roundRect">
              <a:avLst>
                <a:gd name="adj" fmla="val 27778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>
                <a:solidFill>
                  <a:srgbClr val="A50021"/>
                </a:solidFill>
                <a:latin typeface="Courier New" pitchFamily="49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 rot="2430881">
              <a:off x="3509845" y="5552134"/>
              <a:ext cx="1186913" cy="242170"/>
              <a:chOff x="927167" y="6033588"/>
              <a:chExt cx="1186913" cy="24217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233341" y="6139029"/>
                <a:ext cx="729715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167" name="Freeform 108"/>
              <p:cNvSpPr>
                <a:spLocks/>
              </p:cNvSpPr>
              <p:nvPr/>
            </p:nvSpPr>
            <p:spPr bwMode="auto">
              <a:xfrm>
                <a:off x="927167" y="6040540"/>
                <a:ext cx="378306" cy="228266"/>
              </a:xfrm>
              <a:custGeom>
                <a:avLst/>
                <a:gdLst>
                  <a:gd name="T0" fmla="*/ 0 w 272"/>
                  <a:gd name="T1" fmla="*/ 106 h 197"/>
                  <a:gd name="T2" fmla="*/ 272 w 272"/>
                  <a:gd name="T3" fmla="*/ 197 h 197"/>
                  <a:gd name="T4" fmla="*/ 221 w 272"/>
                  <a:gd name="T5" fmla="*/ 118 h 197"/>
                  <a:gd name="T6" fmla="*/ 221 w 272"/>
                  <a:gd name="T7" fmla="*/ 79 h 197"/>
                  <a:gd name="T8" fmla="*/ 272 w 272"/>
                  <a:gd name="T9" fmla="*/ 0 h 197"/>
                  <a:gd name="T10" fmla="*/ 0 w 272"/>
                  <a:gd name="T11" fmla="*/ 106 h 1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2"/>
                  <a:gd name="T19" fmla="*/ 0 h 197"/>
                  <a:gd name="T20" fmla="*/ 272 w 272"/>
                  <a:gd name="T21" fmla="*/ 197 h 1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2" h="197">
                    <a:moveTo>
                      <a:pt x="0" y="106"/>
                    </a:moveTo>
                    <a:lnTo>
                      <a:pt x="272" y="197"/>
                    </a:lnTo>
                    <a:lnTo>
                      <a:pt x="221" y="118"/>
                    </a:lnTo>
                    <a:lnTo>
                      <a:pt x="221" y="79"/>
                    </a:lnTo>
                    <a:lnTo>
                      <a:pt x="272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8" name="Freeform 110"/>
              <p:cNvSpPr>
                <a:spLocks/>
              </p:cNvSpPr>
              <p:nvPr/>
            </p:nvSpPr>
            <p:spPr bwMode="auto">
              <a:xfrm>
                <a:off x="1630071" y="6163363"/>
                <a:ext cx="475664" cy="112395"/>
              </a:xfrm>
              <a:custGeom>
                <a:avLst/>
                <a:gdLst>
                  <a:gd name="T0" fmla="*/ 0 w 342"/>
                  <a:gd name="T1" fmla="*/ 0 h 97"/>
                  <a:gd name="T2" fmla="*/ 112 w 342"/>
                  <a:gd name="T3" fmla="*/ 97 h 97"/>
                  <a:gd name="T4" fmla="*/ 342 w 342"/>
                  <a:gd name="T5" fmla="*/ 97 h 97"/>
                  <a:gd name="T6" fmla="*/ 251 w 342"/>
                  <a:gd name="T7" fmla="*/ 18 h 97"/>
                  <a:gd name="T8" fmla="*/ 236 w 342"/>
                  <a:gd name="T9" fmla="*/ 0 h 97"/>
                  <a:gd name="T10" fmla="*/ 0 w 34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2"/>
                  <a:gd name="T19" fmla="*/ 0 h 97"/>
                  <a:gd name="T20" fmla="*/ 342 w 34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2" h="97">
                    <a:moveTo>
                      <a:pt x="0" y="0"/>
                    </a:moveTo>
                    <a:lnTo>
                      <a:pt x="112" y="97"/>
                    </a:lnTo>
                    <a:lnTo>
                      <a:pt x="342" y="97"/>
                    </a:lnTo>
                    <a:lnTo>
                      <a:pt x="251" y="18"/>
                    </a:lnTo>
                    <a:lnTo>
                      <a:pt x="2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69" name="Freeform 111"/>
              <p:cNvSpPr>
                <a:spLocks/>
              </p:cNvSpPr>
              <p:nvPr/>
            </p:nvSpPr>
            <p:spPr bwMode="auto">
              <a:xfrm>
                <a:off x="1660670" y="6033588"/>
                <a:ext cx="453410" cy="105442"/>
              </a:xfrm>
              <a:custGeom>
                <a:avLst/>
                <a:gdLst>
                  <a:gd name="T0" fmla="*/ 0 w 326"/>
                  <a:gd name="T1" fmla="*/ 91 h 91"/>
                  <a:gd name="T2" fmla="*/ 72 w 326"/>
                  <a:gd name="T3" fmla="*/ 24 h 91"/>
                  <a:gd name="T4" fmla="*/ 96 w 326"/>
                  <a:gd name="T5" fmla="*/ 0 h 91"/>
                  <a:gd name="T6" fmla="*/ 326 w 326"/>
                  <a:gd name="T7" fmla="*/ 0 h 91"/>
                  <a:gd name="T8" fmla="*/ 229 w 326"/>
                  <a:gd name="T9" fmla="*/ 91 h 91"/>
                  <a:gd name="T10" fmla="*/ 0 w 326"/>
                  <a:gd name="T11" fmla="*/ 91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91"/>
                  <a:gd name="T20" fmla="*/ 326 w 326"/>
                  <a:gd name="T21" fmla="*/ 91 h 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91">
                    <a:moveTo>
                      <a:pt x="0" y="91"/>
                    </a:moveTo>
                    <a:lnTo>
                      <a:pt x="72" y="24"/>
                    </a:lnTo>
                    <a:lnTo>
                      <a:pt x="96" y="0"/>
                    </a:lnTo>
                    <a:lnTo>
                      <a:pt x="326" y="0"/>
                    </a:lnTo>
                    <a:lnTo>
                      <a:pt x="229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0" name="Freeform 112"/>
              <p:cNvSpPr>
                <a:spLocks/>
              </p:cNvSpPr>
              <p:nvPr/>
            </p:nvSpPr>
            <p:spPr bwMode="auto">
              <a:xfrm>
                <a:off x="1605037" y="6061397"/>
                <a:ext cx="155773" cy="77633"/>
              </a:xfrm>
              <a:custGeom>
                <a:avLst/>
                <a:gdLst>
                  <a:gd name="T0" fmla="*/ 0 w 112"/>
                  <a:gd name="T1" fmla="*/ 67 h 67"/>
                  <a:gd name="T2" fmla="*/ 70 w 112"/>
                  <a:gd name="T3" fmla="*/ 0 h 67"/>
                  <a:gd name="T4" fmla="*/ 112 w 112"/>
                  <a:gd name="T5" fmla="*/ 0 h 67"/>
                  <a:gd name="T6" fmla="*/ 40 w 112"/>
                  <a:gd name="T7" fmla="*/ 67 h 67"/>
                  <a:gd name="T8" fmla="*/ 0 w 112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67"/>
                  <a:gd name="T17" fmla="*/ 112 w 112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67">
                    <a:moveTo>
                      <a:pt x="0" y="67"/>
                    </a:moveTo>
                    <a:lnTo>
                      <a:pt x="70" y="0"/>
                    </a:lnTo>
                    <a:lnTo>
                      <a:pt x="112" y="0"/>
                    </a:lnTo>
                    <a:lnTo>
                      <a:pt x="40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1" name="Line 113"/>
              <p:cNvSpPr>
                <a:spLocks noChangeShapeType="1"/>
              </p:cNvSpPr>
              <p:nvPr/>
            </p:nvSpPr>
            <p:spPr bwMode="auto">
              <a:xfrm>
                <a:off x="1669015" y="6163363"/>
                <a:ext cx="15021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2" name="Line 114"/>
              <p:cNvSpPr>
                <a:spLocks noChangeShapeType="1"/>
              </p:cNvSpPr>
              <p:nvPr/>
            </p:nvSpPr>
            <p:spPr bwMode="auto">
              <a:xfrm>
                <a:off x="1702395" y="6163363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3" name="Line 115"/>
              <p:cNvSpPr>
                <a:spLocks noChangeShapeType="1"/>
              </p:cNvSpPr>
              <p:nvPr/>
            </p:nvSpPr>
            <p:spPr bwMode="auto">
              <a:xfrm>
                <a:off x="1739947" y="6163363"/>
                <a:ext cx="147428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4" name="Line 116"/>
              <p:cNvSpPr>
                <a:spLocks noChangeShapeType="1"/>
              </p:cNvSpPr>
              <p:nvPr/>
            </p:nvSpPr>
            <p:spPr bwMode="auto">
              <a:xfrm>
                <a:off x="1773327" y="6163363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5" name="Line 117"/>
              <p:cNvSpPr>
                <a:spLocks noChangeShapeType="1"/>
              </p:cNvSpPr>
              <p:nvPr/>
            </p:nvSpPr>
            <p:spPr bwMode="auto">
              <a:xfrm>
                <a:off x="1810879" y="6163363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6" name="Line 118"/>
              <p:cNvSpPr>
                <a:spLocks noChangeShapeType="1"/>
              </p:cNvSpPr>
              <p:nvPr/>
            </p:nvSpPr>
            <p:spPr bwMode="auto">
              <a:xfrm>
                <a:off x="1845650" y="6163363"/>
                <a:ext cx="15021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7" name="Line 119"/>
              <p:cNvSpPr>
                <a:spLocks noChangeShapeType="1"/>
              </p:cNvSpPr>
              <p:nvPr/>
            </p:nvSpPr>
            <p:spPr bwMode="auto">
              <a:xfrm>
                <a:off x="1883202" y="6163363"/>
                <a:ext cx="147428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8" name="Line 120"/>
              <p:cNvSpPr>
                <a:spLocks noChangeShapeType="1"/>
              </p:cNvSpPr>
              <p:nvPr/>
            </p:nvSpPr>
            <p:spPr bwMode="auto">
              <a:xfrm>
                <a:off x="1916582" y="6163363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79" name="Line 121"/>
              <p:cNvSpPr>
                <a:spLocks noChangeShapeType="1"/>
              </p:cNvSpPr>
              <p:nvPr/>
            </p:nvSpPr>
            <p:spPr bwMode="auto">
              <a:xfrm flipV="1">
                <a:off x="1694050" y="6033588"/>
                <a:ext cx="137692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0" name="Line 122"/>
              <p:cNvSpPr>
                <a:spLocks noChangeShapeType="1"/>
              </p:cNvSpPr>
              <p:nvPr/>
            </p:nvSpPr>
            <p:spPr bwMode="auto">
              <a:xfrm flipV="1">
                <a:off x="1731602" y="6033588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1" name="Line 123"/>
              <p:cNvSpPr>
                <a:spLocks noChangeShapeType="1"/>
              </p:cNvSpPr>
              <p:nvPr/>
            </p:nvSpPr>
            <p:spPr bwMode="auto">
              <a:xfrm flipV="1">
                <a:off x="1769154" y="6033588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2" name="Line 124"/>
              <p:cNvSpPr>
                <a:spLocks noChangeShapeType="1"/>
              </p:cNvSpPr>
              <p:nvPr/>
            </p:nvSpPr>
            <p:spPr bwMode="auto">
              <a:xfrm flipV="1">
                <a:off x="1802534" y="6033588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3" name="Line 125"/>
              <p:cNvSpPr>
                <a:spLocks noChangeShapeType="1"/>
              </p:cNvSpPr>
              <p:nvPr/>
            </p:nvSpPr>
            <p:spPr bwMode="auto">
              <a:xfrm flipV="1">
                <a:off x="1835914" y="6033588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4" name="Line 126"/>
              <p:cNvSpPr>
                <a:spLocks noChangeShapeType="1"/>
              </p:cNvSpPr>
              <p:nvPr/>
            </p:nvSpPr>
            <p:spPr bwMode="auto">
              <a:xfrm flipV="1">
                <a:off x="1874857" y="6033588"/>
                <a:ext cx="13352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5" name="Line 127"/>
              <p:cNvSpPr>
                <a:spLocks noChangeShapeType="1"/>
              </p:cNvSpPr>
              <p:nvPr/>
            </p:nvSpPr>
            <p:spPr bwMode="auto">
              <a:xfrm flipV="1">
                <a:off x="1908237" y="6033588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6" name="Line 128"/>
              <p:cNvSpPr>
                <a:spLocks noChangeShapeType="1"/>
              </p:cNvSpPr>
              <p:nvPr/>
            </p:nvSpPr>
            <p:spPr bwMode="auto">
              <a:xfrm flipV="1">
                <a:off x="1945790" y="6033588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7" name="Freeform 129"/>
              <p:cNvSpPr>
                <a:spLocks/>
              </p:cNvSpPr>
              <p:nvPr/>
            </p:nvSpPr>
            <p:spPr bwMode="auto">
              <a:xfrm>
                <a:off x="1605037" y="6061397"/>
                <a:ext cx="109876" cy="77633"/>
              </a:xfrm>
              <a:custGeom>
                <a:avLst/>
                <a:gdLst>
                  <a:gd name="T0" fmla="*/ 0 w 79"/>
                  <a:gd name="T1" fmla="*/ 67 h 67"/>
                  <a:gd name="T2" fmla="*/ 70 w 79"/>
                  <a:gd name="T3" fmla="*/ 0 h 67"/>
                  <a:gd name="T4" fmla="*/ 79 w 79"/>
                  <a:gd name="T5" fmla="*/ 0 h 67"/>
                  <a:gd name="T6" fmla="*/ 6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0" y="0"/>
                    </a:lnTo>
                    <a:lnTo>
                      <a:pt x="79" y="0"/>
                    </a:lnTo>
                    <a:lnTo>
                      <a:pt x="6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88" name="Freeform 130"/>
              <p:cNvSpPr>
                <a:spLocks/>
              </p:cNvSpPr>
              <p:nvPr/>
            </p:nvSpPr>
            <p:spPr bwMode="auto">
              <a:xfrm>
                <a:off x="1630071" y="6061397"/>
                <a:ext cx="109876" cy="77633"/>
              </a:xfrm>
              <a:custGeom>
                <a:avLst/>
                <a:gdLst>
                  <a:gd name="T0" fmla="*/ 0 w 79"/>
                  <a:gd name="T1" fmla="*/ 67 h 67"/>
                  <a:gd name="T2" fmla="*/ 73 w 79"/>
                  <a:gd name="T3" fmla="*/ 0 h 67"/>
                  <a:gd name="T4" fmla="*/ 79 w 79"/>
                  <a:gd name="T5" fmla="*/ 0 h 67"/>
                  <a:gd name="T6" fmla="*/ 9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3" y="0"/>
                    </a:lnTo>
                    <a:lnTo>
                      <a:pt x="79" y="0"/>
                    </a:lnTo>
                    <a:lnTo>
                      <a:pt x="9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</p:grpSp>
      <p:grpSp>
        <p:nvGrpSpPr>
          <p:cNvPr id="196" name="Group 195"/>
          <p:cNvGrpSpPr/>
          <p:nvPr/>
        </p:nvGrpSpPr>
        <p:grpSpPr>
          <a:xfrm>
            <a:off x="1143001" y="4557175"/>
            <a:ext cx="3490131" cy="290336"/>
            <a:chOff x="927165" y="4557175"/>
            <a:chExt cx="3705968" cy="290336"/>
          </a:xfrm>
        </p:grpSpPr>
        <p:grpSp>
          <p:nvGrpSpPr>
            <p:cNvPr id="192" name="Group 191"/>
            <p:cNvGrpSpPr/>
            <p:nvPr/>
          </p:nvGrpSpPr>
          <p:grpSpPr>
            <a:xfrm>
              <a:off x="1704575" y="4605341"/>
              <a:ext cx="2928558" cy="242170"/>
              <a:chOff x="718974" y="2051858"/>
              <a:chExt cx="2928558" cy="24217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25148" y="2157300"/>
                <a:ext cx="2496325" cy="3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68" name="Freeform 108"/>
              <p:cNvSpPr>
                <a:spLocks/>
              </p:cNvSpPr>
              <p:nvPr/>
            </p:nvSpPr>
            <p:spPr bwMode="auto">
              <a:xfrm>
                <a:off x="718974" y="2058810"/>
                <a:ext cx="378306" cy="228266"/>
              </a:xfrm>
              <a:custGeom>
                <a:avLst/>
                <a:gdLst>
                  <a:gd name="T0" fmla="*/ 0 w 272"/>
                  <a:gd name="T1" fmla="*/ 106 h 197"/>
                  <a:gd name="T2" fmla="*/ 272 w 272"/>
                  <a:gd name="T3" fmla="*/ 197 h 197"/>
                  <a:gd name="T4" fmla="*/ 221 w 272"/>
                  <a:gd name="T5" fmla="*/ 118 h 197"/>
                  <a:gd name="T6" fmla="*/ 221 w 272"/>
                  <a:gd name="T7" fmla="*/ 79 h 197"/>
                  <a:gd name="T8" fmla="*/ 272 w 272"/>
                  <a:gd name="T9" fmla="*/ 0 h 197"/>
                  <a:gd name="T10" fmla="*/ 0 w 272"/>
                  <a:gd name="T11" fmla="*/ 106 h 1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2"/>
                  <a:gd name="T19" fmla="*/ 0 h 197"/>
                  <a:gd name="T20" fmla="*/ 272 w 272"/>
                  <a:gd name="T21" fmla="*/ 197 h 1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2" h="197">
                    <a:moveTo>
                      <a:pt x="0" y="106"/>
                    </a:moveTo>
                    <a:lnTo>
                      <a:pt x="272" y="197"/>
                    </a:lnTo>
                    <a:lnTo>
                      <a:pt x="221" y="118"/>
                    </a:lnTo>
                    <a:lnTo>
                      <a:pt x="221" y="79"/>
                    </a:lnTo>
                    <a:lnTo>
                      <a:pt x="272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0" name="Freeform 110"/>
              <p:cNvSpPr>
                <a:spLocks/>
              </p:cNvSpPr>
              <p:nvPr/>
            </p:nvSpPr>
            <p:spPr bwMode="auto">
              <a:xfrm>
                <a:off x="3163523" y="2181633"/>
                <a:ext cx="475664" cy="112395"/>
              </a:xfrm>
              <a:custGeom>
                <a:avLst/>
                <a:gdLst>
                  <a:gd name="T0" fmla="*/ 0 w 342"/>
                  <a:gd name="T1" fmla="*/ 0 h 97"/>
                  <a:gd name="T2" fmla="*/ 112 w 342"/>
                  <a:gd name="T3" fmla="*/ 97 h 97"/>
                  <a:gd name="T4" fmla="*/ 342 w 342"/>
                  <a:gd name="T5" fmla="*/ 97 h 97"/>
                  <a:gd name="T6" fmla="*/ 251 w 342"/>
                  <a:gd name="T7" fmla="*/ 18 h 97"/>
                  <a:gd name="T8" fmla="*/ 236 w 342"/>
                  <a:gd name="T9" fmla="*/ 0 h 97"/>
                  <a:gd name="T10" fmla="*/ 0 w 34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2"/>
                  <a:gd name="T19" fmla="*/ 0 h 97"/>
                  <a:gd name="T20" fmla="*/ 342 w 34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2" h="97">
                    <a:moveTo>
                      <a:pt x="0" y="0"/>
                    </a:moveTo>
                    <a:lnTo>
                      <a:pt x="112" y="97"/>
                    </a:lnTo>
                    <a:lnTo>
                      <a:pt x="342" y="97"/>
                    </a:lnTo>
                    <a:lnTo>
                      <a:pt x="251" y="18"/>
                    </a:lnTo>
                    <a:lnTo>
                      <a:pt x="2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1" name="Freeform 111"/>
              <p:cNvSpPr>
                <a:spLocks/>
              </p:cNvSpPr>
              <p:nvPr/>
            </p:nvSpPr>
            <p:spPr bwMode="auto">
              <a:xfrm>
                <a:off x="3194122" y="2051858"/>
                <a:ext cx="453410" cy="105442"/>
              </a:xfrm>
              <a:custGeom>
                <a:avLst/>
                <a:gdLst>
                  <a:gd name="T0" fmla="*/ 0 w 326"/>
                  <a:gd name="T1" fmla="*/ 91 h 91"/>
                  <a:gd name="T2" fmla="*/ 72 w 326"/>
                  <a:gd name="T3" fmla="*/ 24 h 91"/>
                  <a:gd name="T4" fmla="*/ 96 w 326"/>
                  <a:gd name="T5" fmla="*/ 0 h 91"/>
                  <a:gd name="T6" fmla="*/ 326 w 326"/>
                  <a:gd name="T7" fmla="*/ 0 h 91"/>
                  <a:gd name="T8" fmla="*/ 229 w 326"/>
                  <a:gd name="T9" fmla="*/ 91 h 91"/>
                  <a:gd name="T10" fmla="*/ 0 w 326"/>
                  <a:gd name="T11" fmla="*/ 91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91"/>
                  <a:gd name="T20" fmla="*/ 326 w 326"/>
                  <a:gd name="T21" fmla="*/ 91 h 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91">
                    <a:moveTo>
                      <a:pt x="0" y="91"/>
                    </a:moveTo>
                    <a:lnTo>
                      <a:pt x="72" y="24"/>
                    </a:lnTo>
                    <a:lnTo>
                      <a:pt x="96" y="0"/>
                    </a:lnTo>
                    <a:lnTo>
                      <a:pt x="326" y="0"/>
                    </a:lnTo>
                    <a:lnTo>
                      <a:pt x="229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8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2" name="Freeform 112"/>
              <p:cNvSpPr>
                <a:spLocks/>
              </p:cNvSpPr>
              <p:nvPr/>
            </p:nvSpPr>
            <p:spPr bwMode="auto">
              <a:xfrm>
                <a:off x="3138489" y="2079667"/>
                <a:ext cx="155773" cy="77633"/>
              </a:xfrm>
              <a:custGeom>
                <a:avLst/>
                <a:gdLst>
                  <a:gd name="T0" fmla="*/ 0 w 112"/>
                  <a:gd name="T1" fmla="*/ 67 h 67"/>
                  <a:gd name="T2" fmla="*/ 70 w 112"/>
                  <a:gd name="T3" fmla="*/ 0 h 67"/>
                  <a:gd name="T4" fmla="*/ 112 w 112"/>
                  <a:gd name="T5" fmla="*/ 0 h 67"/>
                  <a:gd name="T6" fmla="*/ 40 w 112"/>
                  <a:gd name="T7" fmla="*/ 67 h 67"/>
                  <a:gd name="T8" fmla="*/ 0 w 112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67"/>
                  <a:gd name="T17" fmla="*/ 112 w 112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67">
                    <a:moveTo>
                      <a:pt x="0" y="67"/>
                    </a:moveTo>
                    <a:lnTo>
                      <a:pt x="70" y="0"/>
                    </a:lnTo>
                    <a:lnTo>
                      <a:pt x="112" y="0"/>
                    </a:lnTo>
                    <a:lnTo>
                      <a:pt x="40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3" name="Line 113"/>
              <p:cNvSpPr>
                <a:spLocks noChangeShapeType="1"/>
              </p:cNvSpPr>
              <p:nvPr/>
            </p:nvSpPr>
            <p:spPr bwMode="auto">
              <a:xfrm>
                <a:off x="3202467" y="2181633"/>
                <a:ext cx="15021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4" name="Line 114"/>
              <p:cNvSpPr>
                <a:spLocks noChangeShapeType="1"/>
              </p:cNvSpPr>
              <p:nvPr/>
            </p:nvSpPr>
            <p:spPr bwMode="auto">
              <a:xfrm>
                <a:off x="3235847" y="2181633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5" name="Line 115"/>
              <p:cNvSpPr>
                <a:spLocks noChangeShapeType="1"/>
              </p:cNvSpPr>
              <p:nvPr/>
            </p:nvSpPr>
            <p:spPr bwMode="auto">
              <a:xfrm>
                <a:off x="3273399" y="2181633"/>
                <a:ext cx="147428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6" name="Line 116"/>
              <p:cNvSpPr>
                <a:spLocks noChangeShapeType="1"/>
              </p:cNvSpPr>
              <p:nvPr/>
            </p:nvSpPr>
            <p:spPr bwMode="auto">
              <a:xfrm>
                <a:off x="3306779" y="2181633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7" name="Line 117"/>
              <p:cNvSpPr>
                <a:spLocks noChangeShapeType="1"/>
              </p:cNvSpPr>
              <p:nvPr/>
            </p:nvSpPr>
            <p:spPr bwMode="auto">
              <a:xfrm>
                <a:off x="3344331" y="2181633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8" name="Line 118"/>
              <p:cNvSpPr>
                <a:spLocks noChangeShapeType="1"/>
              </p:cNvSpPr>
              <p:nvPr/>
            </p:nvSpPr>
            <p:spPr bwMode="auto">
              <a:xfrm>
                <a:off x="3379102" y="2181633"/>
                <a:ext cx="15021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9" name="Line 119"/>
              <p:cNvSpPr>
                <a:spLocks noChangeShapeType="1"/>
              </p:cNvSpPr>
              <p:nvPr/>
            </p:nvSpPr>
            <p:spPr bwMode="auto">
              <a:xfrm>
                <a:off x="3416654" y="2181633"/>
                <a:ext cx="147428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0" name="Line 120"/>
              <p:cNvSpPr>
                <a:spLocks noChangeShapeType="1"/>
              </p:cNvSpPr>
              <p:nvPr/>
            </p:nvSpPr>
            <p:spPr bwMode="auto">
              <a:xfrm>
                <a:off x="3450034" y="2181633"/>
                <a:ext cx="151600" cy="1123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1" name="Line 121"/>
              <p:cNvSpPr>
                <a:spLocks noChangeShapeType="1"/>
              </p:cNvSpPr>
              <p:nvPr/>
            </p:nvSpPr>
            <p:spPr bwMode="auto">
              <a:xfrm flipV="1">
                <a:off x="3227502" y="2051858"/>
                <a:ext cx="137692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2" name="Line 122"/>
              <p:cNvSpPr>
                <a:spLocks noChangeShapeType="1"/>
              </p:cNvSpPr>
              <p:nvPr/>
            </p:nvSpPr>
            <p:spPr bwMode="auto">
              <a:xfrm flipV="1">
                <a:off x="3265054" y="2051858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3" name="Line 123"/>
              <p:cNvSpPr>
                <a:spLocks noChangeShapeType="1"/>
              </p:cNvSpPr>
              <p:nvPr/>
            </p:nvSpPr>
            <p:spPr bwMode="auto">
              <a:xfrm flipV="1">
                <a:off x="3302606" y="2051858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4" name="Line 124"/>
              <p:cNvSpPr>
                <a:spLocks noChangeShapeType="1"/>
              </p:cNvSpPr>
              <p:nvPr/>
            </p:nvSpPr>
            <p:spPr bwMode="auto">
              <a:xfrm flipV="1">
                <a:off x="3335986" y="2051858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5" name="Line 125"/>
              <p:cNvSpPr>
                <a:spLocks noChangeShapeType="1"/>
              </p:cNvSpPr>
              <p:nvPr/>
            </p:nvSpPr>
            <p:spPr bwMode="auto">
              <a:xfrm flipV="1">
                <a:off x="3369366" y="2051858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6" name="Line 126"/>
              <p:cNvSpPr>
                <a:spLocks noChangeShapeType="1"/>
              </p:cNvSpPr>
              <p:nvPr/>
            </p:nvSpPr>
            <p:spPr bwMode="auto">
              <a:xfrm flipV="1">
                <a:off x="3408309" y="2051858"/>
                <a:ext cx="13352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7" name="Line 127"/>
              <p:cNvSpPr>
                <a:spLocks noChangeShapeType="1"/>
              </p:cNvSpPr>
              <p:nvPr/>
            </p:nvSpPr>
            <p:spPr bwMode="auto">
              <a:xfrm flipV="1">
                <a:off x="3441689" y="2051858"/>
                <a:ext cx="139083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8" name="Line 128"/>
              <p:cNvSpPr>
                <a:spLocks noChangeShapeType="1"/>
              </p:cNvSpPr>
              <p:nvPr/>
            </p:nvSpPr>
            <p:spPr bwMode="auto">
              <a:xfrm flipV="1">
                <a:off x="3479242" y="2051858"/>
                <a:ext cx="134910" cy="105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9" name="Freeform 129"/>
              <p:cNvSpPr>
                <a:spLocks/>
              </p:cNvSpPr>
              <p:nvPr/>
            </p:nvSpPr>
            <p:spPr bwMode="auto">
              <a:xfrm>
                <a:off x="3138489" y="2079667"/>
                <a:ext cx="109876" cy="77633"/>
              </a:xfrm>
              <a:custGeom>
                <a:avLst/>
                <a:gdLst>
                  <a:gd name="T0" fmla="*/ 0 w 79"/>
                  <a:gd name="T1" fmla="*/ 67 h 67"/>
                  <a:gd name="T2" fmla="*/ 70 w 79"/>
                  <a:gd name="T3" fmla="*/ 0 h 67"/>
                  <a:gd name="T4" fmla="*/ 79 w 79"/>
                  <a:gd name="T5" fmla="*/ 0 h 67"/>
                  <a:gd name="T6" fmla="*/ 6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0" y="0"/>
                    </a:lnTo>
                    <a:lnTo>
                      <a:pt x="79" y="0"/>
                    </a:lnTo>
                    <a:lnTo>
                      <a:pt x="6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90" name="Freeform 130"/>
              <p:cNvSpPr>
                <a:spLocks/>
              </p:cNvSpPr>
              <p:nvPr/>
            </p:nvSpPr>
            <p:spPr bwMode="auto">
              <a:xfrm>
                <a:off x="3163523" y="2079667"/>
                <a:ext cx="109876" cy="77633"/>
              </a:xfrm>
              <a:custGeom>
                <a:avLst/>
                <a:gdLst>
                  <a:gd name="T0" fmla="*/ 0 w 79"/>
                  <a:gd name="T1" fmla="*/ 67 h 67"/>
                  <a:gd name="T2" fmla="*/ 73 w 79"/>
                  <a:gd name="T3" fmla="*/ 0 h 67"/>
                  <a:gd name="T4" fmla="*/ 79 w 79"/>
                  <a:gd name="T5" fmla="*/ 0 h 67"/>
                  <a:gd name="T6" fmla="*/ 9 w 79"/>
                  <a:gd name="T7" fmla="*/ 67 h 67"/>
                  <a:gd name="T8" fmla="*/ 0 w 79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67"/>
                  <a:gd name="T17" fmla="*/ 79 w 7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67">
                    <a:moveTo>
                      <a:pt x="0" y="67"/>
                    </a:moveTo>
                    <a:lnTo>
                      <a:pt x="73" y="0"/>
                    </a:lnTo>
                    <a:lnTo>
                      <a:pt x="79" y="0"/>
                    </a:lnTo>
                    <a:lnTo>
                      <a:pt x="9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  <p:sp>
          <p:nvSpPr>
            <p:cNvPr id="190" name="AutoShape 100"/>
            <p:cNvSpPr>
              <a:spLocks noChangeArrowheads="1"/>
            </p:cNvSpPr>
            <p:nvPr/>
          </p:nvSpPr>
          <p:spPr bwMode="auto">
            <a:xfrm flipH="1">
              <a:off x="927165" y="4557175"/>
              <a:ext cx="726300" cy="216000"/>
            </a:xfrm>
            <a:prstGeom prst="roundRect">
              <a:avLst>
                <a:gd name="adj" fmla="val 27778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>
                <a:solidFill>
                  <a:srgbClr val="A50021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build="p" animBg="1" autoUpdateAnimBg="0"/>
      <p:bldP spid="7" grpId="0" build="p"/>
      <p:bldP spid="8" grpId="0" build="p" autoUpdateAnimBg="0"/>
      <p:bldP spid="9" grpId="0" build="p" animBg="1" autoUpdateAnimBg="0"/>
      <p:bldP spid="115" grpId="0" build="p" animBg="1" autoUpdateAnimBg="0"/>
      <p:bldP spid="142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35208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>
              <a:buNone/>
            </a:pPr>
            <a:r>
              <a:rPr lang="it-IT" sz="1800" b="1" dirty="0">
                <a:solidFill>
                  <a:schemeClr val="tx2">
                    <a:lumMod val="75000"/>
                  </a:schemeClr>
                </a:solidFill>
              </a:rPr>
              <a:t>Napisati program koji ilustruje rad kalkulatora osnovnih operacija.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4292215" y="1600394"/>
            <a:ext cx="48115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op;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operator</a:t>
            </a:r>
            <a:r>
              <a:rPr lang="en-US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+, -, * ili /</a:t>
            </a:r>
            <a:r>
              <a:rPr lang="en-US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:"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"%c"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&amp;op);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2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2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rvi operand: x="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"%f"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&amp;x);</a:t>
            </a:r>
          </a:p>
          <a:p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s-ES" sz="1200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s-ES" sz="12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2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s-ES" sz="12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Drugi </a:t>
            </a:r>
            <a:r>
              <a:rPr lang="es-ES" sz="1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operand</a:t>
            </a:r>
            <a:r>
              <a:rPr lang="es-ES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y="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s-E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"%f"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&amp;y);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(op) 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'+'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"%.1f + %.1f = %.1f"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x, y, </a:t>
            </a:r>
            <a:r>
              <a:rPr lang="es-E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x+y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s-E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'-'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"%.1f - %.1f = %.1f"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x, y, x-y); </a:t>
            </a:r>
            <a:r>
              <a:rPr lang="es-E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'*'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"%.1f * %.1f = %.1f"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x, y, x*y); </a:t>
            </a:r>
            <a:r>
              <a:rPr lang="es-E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'/'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"%.1f / %.1f = %.1f"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x, y, x/y); </a:t>
            </a:r>
            <a:r>
              <a:rPr lang="es-E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"Greska!"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0210" y="1931205"/>
            <a:ext cx="4279586" cy="4339765"/>
            <a:chOff x="88289" y="1931205"/>
            <a:chExt cx="4279586" cy="4339765"/>
          </a:xfrm>
        </p:grpSpPr>
        <p:sp>
          <p:nvSpPr>
            <p:cNvPr id="64" name="AutoShape 94"/>
            <p:cNvSpPr>
              <a:spLocks noChangeArrowheads="1"/>
            </p:cNvSpPr>
            <p:nvPr/>
          </p:nvSpPr>
          <p:spPr bwMode="auto">
            <a:xfrm>
              <a:off x="1844528" y="3079948"/>
              <a:ext cx="883651" cy="660046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95"/>
            <p:cNvSpPr txBox="1">
              <a:spLocks noChangeArrowheads="1"/>
            </p:cNvSpPr>
            <p:nvPr/>
          </p:nvSpPr>
          <p:spPr bwMode="auto">
            <a:xfrm>
              <a:off x="1789392" y="3230611"/>
              <a:ext cx="1015978" cy="358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rgbClr val="000000"/>
                  </a:solidFill>
                </a:rPr>
                <a:t>op</a:t>
              </a:r>
            </a:p>
          </p:txBody>
        </p:sp>
        <p:sp>
          <p:nvSpPr>
            <p:cNvPr id="66" name="Line 97"/>
            <p:cNvSpPr>
              <a:spLocks noChangeShapeType="1"/>
            </p:cNvSpPr>
            <p:nvPr/>
          </p:nvSpPr>
          <p:spPr bwMode="auto">
            <a:xfrm flipH="1">
              <a:off x="2280471" y="2831235"/>
              <a:ext cx="0" cy="24871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56" name="Freeform 99"/>
            <p:cNvSpPr>
              <a:spLocks/>
            </p:cNvSpPr>
            <p:nvPr/>
          </p:nvSpPr>
          <p:spPr bwMode="auto">
            <a:xfrm>
              <a:off x="491312" y="3743567"/>
              <a:ext cx="2162246" cy="344192"/>
            </a:xfrm>
            <a:custGeom>
              <a:avLst/>
              <a:gdLst>
                <a:gd name="T0" fmla="*/ 5346 w 664"/>
                <a:gd name="T1" fmla="*/ 0 h 392"/>
                <a:gd name="T2" fmla="*/ 9 w 664"/>
                <a:gd name="T3" fmla="*/ 0 h 392"/>
                <a:gd name="T4" fmla="*/ 0 w 664"/>
                <a:gd name="T5" fmla="*/ 213 h 392"/>
                <a:gd name="T6" fmla="*/ 0 60000 65536"/>
                <a:gd name="T7" fmla="*/ 0 60000 65536"/>
                <a:gd name="T8" fmla="*/ 0 60000 65536"/>
                <a:gd name="T9" fmla="*/ 0 w 664"/>
                <a:gd name="T10" fmla="*/ 0 h 392"/>
                <a:gd name="T11" fmla="*/ 664 w 664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57" name="Line 100"/>
            <p:cNvSpPr>
              <a:spLocks noChangeShapeType="1"/>
            </p:cNvSpPr>
            <p:nvPr/>
          </p:nvSpPr>
          <p:spPr bwMode="auto">
            <a:xfrm flipH="1">
              <a:off x="1386262" y="3761432"/>
              <a:ext cx="2932" cy="32870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58" name="Text Box 101"/>
            <p:cNvSpPr txBox="1">
              <a:spLocks noChangeArrowheads="1"/>
            </p:cNvSpPr>
            <p:nvPr/>
          </p:nvSpPr>
          <p:spPr bwMode="auto">
            <a:xfrm>
              <a:off x="324929" y="4021065"/>
              <a:ext cx="326169" cy="35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/>
                <a:t>+</a:t>
              </a:r>
            </a:p>
          </p:txBody>
        </p:sp>
        <p:sp>
          <p:nvSpPr>
            <p:cNvPr id="59" name="Freeform 102"/>
            <p:cNvSpPr>
              <a:spLocks/>
            </p:cNvSpPr>
            <p:nvPr/>
          </p:nvSpPr>
          <p:spPr bwMode="auto">
            <a:xfrm flipH="1">
              <a:off x="2653557" y="3743567"/>
              <a:ext cx="1334067" cy="344192"/>
            </a:xfrm>
            <a:custGeom>
              <a:avLst/>
              <a:gdLst>
                <a:gd name="T0" fmla="*/ 4373 w 664"/>
                <a:gd name="T1" fmla="*/ 0 h 392"/>
                <a:gd name="T2" fmla="*/ 8 w 664"/>
                <a:gd name="T3" fmla="*/ 0 h 392"/>
                <a:gd name="T4" fmla="*/ 0 w 664"/>
                <a:gd name="T5" fmla="*/ 213 h 392"/>
                <a:gd name="T6" fmla="*/ 0 60000 65536"/>
                <a:gd name="T7" fmla="*/ 0 60000 65536"/>
                <a:gd name="T8" fmla="*/ 0 60000 65536"/>
                <a:gd name="T9" fmla="*/ 0 w 664"/>
                <a:gd name="T10" fmla="*/ 0 h 392"/>
                <a:gd name="T11" fmla="*/ 664 w 664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61" name="Text Box 104"/>
            <p:cNvSpPr txBox="1">
              <a:spLocks noChangeArrowheads="1"/>
            </p:cNvSpPr>
            <p:nvPr/>
          </p:nvSpPr>
          <p:spPr bwMode="auto">
            <a:xfrm>
              <a:off x="1230765" y="4038917"/>
              <a:ext cx="326169" cy="31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/>
                <a:t>-</a:t>
              </a:r>
            </a:p>
          </p:txBody>
        </p:sp>
        <p:sp>
          <p:nvSpPr>
            <p:cNvPr id="63" name="Text Box 106"/>
            <p:cNvSpPr txBox="1">
              <a:spLocks noChangeArrowheads="1"/>
            </p:cNvSpPr>
            <p:nvPr/>
          </p:nvSpPr>
          <p:spPr bwMode="auto">
            <a:xfrm>
              <a:off x="3732841" y="4038929"/>
              <a:ext cx="488887" cy="385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 err="1"/>
                <a:t>inače</a:t>
              </a:r>
              <a:endParaRPr lang="en-US" sz="1400" b="1" dirty="0"/>
            </a:p>
          </p:txBody>
        </p:sp>
        <p:sp>
          <p:nvSpPr>
            <p:cNvPr id="52" name="Line 109"/>
            <p:cNvSpPr>
              <a:spLocks noChangeShapeType="1"/>
            </p:cNvSpPr>
            <p:nvPr/>
          </p:nvSpPr>
          <p:spPr bwMode="auto">
            <a:xfrm>
              <a:off x="1389194" y="4377136"/>
              <a:ext cx="0" cy="33271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55" name="Line 112"/>
            <p:cNvSpPr>
              <a:spLocks noChangeShapeType="1"/>
            </p:cNvSpPr>
            <p:nvPr/>
          </p:nvSpPr>
          <p:spPr bwMode="auto">
            <a:xfrm flipH="1">
              <a:off x="485486" y="4377136"/>
              <a:ext cx="5826" cy="31922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46" name="Freeform 116"/>
            <p:cNvSpPr>
              <a:spLocks/>
            </p:cNvSpPr>
            <p:nvPr/>
          </p:nvSpPr>
          <p:spPr bwMode="auto">
            <a:xfrm rot="5400000">
              <a:off x="2667636" y="4585263"/>
              <a:ext cx="211935" cy="968790"/>
            </a:xfrm>
            <a:custGeom>
              <a:avLst/>
              <a:gdLst>
                <a:gd name="T0" fmla="*/ 0 w 664"/>
                <a:gd name="T1" fmla="*/ 0 h 416"/>
                <a:gd name="T2" fmla="*/ 99 w 664"/>
                <a:gd name="T3" fmla="*/ 0 h 416"/>
                <a:gd name="T4" fmla="*/ 99 w 664"/>
                <a:gd name="T5" fmla="*/ 2585 h 416"/>
                <a:gd name="T6" fmla="*/ 0 60000 65536"/>
                <a:gd name="T7" fmla="*/ 0 60000 65536"/>
                <a:gd name="T8" fmla="*/ 0 60000 65536"/>
                <a:gd name="T9" fmla="*/ 0 w 664"/>
                <a:gd name="T10" fmla="*/ 0 h 416"/>
                <a:gd name="T11" fmla="*/ 664 w 664"/>
                <a:gd name="T12" fmla="*/ 416 h 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416">
                  <a:moveTo>
                    <a:pt x="0" y="0"/>
                  </a:moveTo>
                  <a:lnTo>
                    <a:pt x="663" y="0"/>
                  </a:lnTo>
                  <a:lnTo>
                    <a:pt x="664" y="416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51" name="Freeform 121"/>
            <p:cNvSpPr>
              <a:spLocks/>
            </p:cNvSpPr>
            <p:nvPr/>
          </p:nvSpPr>
          <p:spPr bwMode="auto">
            <a:xfrm rot="16200000" flipH="1">
              <a:off x="1265593" y="4164395"/>
              <a:ext cx="211931" cy="1810520"/>
            </a:xfrm>
            <a:custGeom>
              <a:avLst/>
              <a:gdLst>
                <a:gd name="T0" fmla="*/ 0 w 664"/>
                <a:gd name="T1" fmla="*/ 0 h 416"/>
                <a:gd name="T2" fmla="*/ 99 w 664"/>
                <a:gd name="T3" fmla="*/ 0 h 416"/>
                <a:gd name="T4" fmla="*/ 99 w 664"/>
                <a:gd name="T5" fmla="*/ 2351 h 416"/>
                <a:gd name="T6" fmla="*/ 0 60000 65536"/>
                <a:gd name="T7" fmla="*/ 0 60000 65536"/>
                <a:gd name="T8" fmla="*/ 0 60000 65536"/>
                <a:gd name="T9" fmla="*/ 0 w 664"/>
                <a:gd name="T10" fmla="*/ 0 h 416"/>
                <a:gd name="T11" fmla="*/ 664 w 664"/>
                <a:gd name="T12" fmla="*/ 416 h 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416">
                  <a:moveTo>
                    <a:pt x="0" y="0"/>
                  </a:moveTo>
                  <a:lnTo>
                    <a:pt x="663" y="0"/>
                  </a:lnTo>
                  <a:lnTo>
                    <a:pt x="664" y="416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26" name="AutoShape 71"/>
            <p:cNvSpPr>
              <a:spLocks noChangeArrowheads="1"/>
            </p:cNvSpPr>
            <p:nvPr/>
          </p:nvSpPr>
          <p:spPr bwMode="auto">
            <a:xfrm>
              <a:off x="1862623" y="1931205"/>
              <a:ext cx="828412" cy="292380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72"/>
            <p:cNvSpPr txBox="1">
              <a:spLocks noChangeArrowheads="1"/>
            </p:cNvSpPr>
            <p:nvPr/>
          </p:nvSpPr>
          <p:spPr bwMode="auto">
            <a:xfrm>
              <a:off x="1922173" y="1973436"/>
              <a:ext cx="720153" cy="201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100" b="1" dirty="0">
                  <a:solidFill>
                    <a:srgbClr val="000000"/>
                  </a:solidFill>
                </a:rPr>
                <a:t>POČETAK</a:t>
              </a:r>
            </a:p>
          </p:txBody>
        </p:sp>
        <p:sp>
          <p:nvSpPr>
            <p:cNvPr id="28" name="AutoShape 81"/>
            <p:cNvSpPr>
              <a:spLocks noChangeArrowheads="1"/>
            </p:cNvSpPr>
            <p:nvPr/>
          </p:nvSpPr>
          <p:spPr bwMode="auto">
            <a:xfrm>
              <a:off x="1845286" y="2499636"/>
              <a:ext cx="843451" cy="327975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>
              <a:off x="2268160" y="2223585"/>
              <a:ext cx="0" cy="27605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0" name="Text Box 84"/>
            <p:cNvSpPr txBox="1">
              <a:spLocks noChangeArrowheads="1"/>
            </p:cNvSpPr>
            <p:nvPr/>
          </p:nvSpPr>
          <p:spPr bwMode="auto">
            <a:xfrm>
              <a:off x="1848778" y="2491874"/>
              <a:ext cx="822744" cy="335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>
                  <a:solidFill>
                    <a:srgbClr val="000000"/>
                  </a:solidFill>
                </a:rPr>
                <a:t>op, x, 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AutoShape 98"/>
            <p:cNvSpPr>
              <a:spLocks noChangeArrowheads="1"/>
            </p:cNvSpPr>
            <p:nvPr/>
          </p:nvSpPr>
          <p:spPr bwMode="auto">
            <a:xfrm>
              <a:off x="1883650" y="5978590"/>
              <a:ext cx="770690" cy="292380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99"/>
            <p:cNvSpPr txBox="1">
              <a:spLocks noChangeArrowheads="1"/>
            </p:cNvSpPr>
            <p:nvPr/>
          </p:nvSpPr>
          <p:spPr bwMode="auto">
            <a:xfrm>
              <a:off x="1943839" y="6018725"/>
              <a:ext cx="663396" cy="201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100" b="1" dirty="0">
                  <a:solidFill>
                    <a:srgbClr val="000000"/>
                  </a:solidFill>
                </a:rPr>
                <a:t>KRAJ</a:t>
              </a:r>
            </a:p>
          </p:txBody>
        </p:sp>
        <p:sp>
          <p:nvSpPr>
            <p:cNvPr id="33" name="Line 100"/>
            <p:cNvSpPr>
              <a:spLocks noChangeShapeType="1"/>
            </p:cNvSpPr>
            <p:nvPr/>
          </p:nvSpPr>
          <p:spPr bwMode="auto">
            <a:xfrm flipH="1">
              <a:off x="2286266" y="3751614"/>
              <a:ext cx="2943" cy="32957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4" name="Text Box 104"/>
            <p:cNvSpPr txBox="1">
              <a:spLocks noChangeArrowheads="1"/>
            </p:cNvSpPr>
            <p:nvPr/>
          </p:nvSpPr>
          <p:spPr bwMode="auto">
            <a:xfrm>
              <a:off x="2121474" y="4081885"/>
              <a:ext cx="326644" cy="343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/>
                <a:t>*</a:t>
              </a:r>
            </a:p>
          </p:txBody>
        </p:sp>
        <p:sp>
          <p:nvSpPr>
            <p:cNvPr id="35" name="Line 109"/>
            <p:cNvSpPr>
              <a:spLocks noChangeShapeType="1"/>
            </p:cNvSpPr>
            <p:nvPr/>
          </p:nvSpPr>
          <p:spPr bwMode="auto">
            <a:xfrm>
              <a:off x="2277362" y="4377135"/>
              <a:ext cx="2946" cy="33271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6" name="Line 119"/>
            <p:cNvSpPr>
              <a:spLocks noChangeShapeType="1"/>
            </p:cNvSpPr>
            <p:nvPr/>
          </p:nvSpPr>
          <p:spPr bwMode="auto">
            <a:xfrm flipH="1">
              <a:off x="2276819" y="5549987"/>
              <a:ext cx="3489" cy="25726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7" name="Line 100"/>
            <p:cNvSpPr>
              <a:spLocks noChangeShapeType="1"/>
            </p:cNvSpPr>
            <p:nvPr/>
          </p:nvSpPr>
          <p:spPr bwMode="auto">
            <a:xfrm flipH="1">
              <a:off x="3257999" y="3751614"/>
              <a:ext cx="2943" cy="32957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8" name="Text Box 104"/>
            <p:cNvSpPr txBox="1">
              <a:spLocks noChangeArrowheads="1"/>
            </p:cNvSpPr>
            <p:nvPr/>
          </p:nvSpPr>
          <p:spPr bwMode="auto">
            <a:xfrm>
              <a:off x="3093206" y="4038625"/>
              <a:ext cx="326644" cy="338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/>
                <a:t>/</a:t>
              </a:r>
              <a:endParaRPr lang="en-US" sz="1400" b="1" dirty="0"/>
            </a:p>
          </p:txBody>
        </p:sp>
        <p:sp>
          <p:nvSpPr>
            <p:cNvPr id="39" name="Line 109"/>
            <p:cNvSpPr>
              <a:spLocks noChangeShapeType="1"/>
            </p:cNvSpPr>
            <p:nvPr/>
          </p:nvSpPr>
          <p:spPr bwMode="auto">
            <a:xfrm flipH="1">
              <a:off x="3263284" y="4377134"/>
              <a:ext cx="2946" cy="33271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40" name="Line 119"/>
            <p:cNvSpPr>
              <a:spLocks noChangeShapeType="1"/>
            </p:cNvSpPr>
            <p:nvPr/>
          </p:nvSpPr>
          <p:spPr bwMode="auto">
            <a:xfrm flipH="1">
              <a:off x="2288957" y="5175624"/>
              <a:ext cx="0" cy="16534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17" name="AutoShape 121"/>
            <p:cNvSpPr>
              <a:spLocks noChangeArrowheads="1"/>
            </p:cNvSpPr>
            <p:nvPr/>
          </p:nvSpPr>
          <p:spPr bwMode="auto">
            <a:xfrm flipV="1">
              <a:off x="1922055" y="5340969"/>
              <a:ext cx="701268" cy="300350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25"/>
            <p:cNvSpPr txBox="1">
              <a:spLocks noChangeArrowheads="1"/>
            </p:cNvSpPr>
            <p:nvPr/>
          </p:nvSpPr>
          <p:spPr bwMode="auto">
            <a:xfrm>
              <a:off x="1984514" y="5326207"/>
              <a:ext cx="612607" cy="32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120000"/>
                </a:lnSpc>
                <a:spcBef>
                  <a:spcPts val="400"/>
                </a:spcBef>
              </a:pPr>
              <a:r>
                <a:rPr lang="en-US" sz="1200" b="1" dirty="0" err="1">
                  <a:solidFill>
                    <a:srgbClr val="000000"/>
                  </a:solidFill>
                </a:rPr>
                <a:t>rez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88289" y="4704976"/>
              <a:ext cx="765056" cy="2587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R="0" lvl="0" indent="0" algn="ctr" fontAlgn="base">
                <a:lnSpc>
                  <a:spcPct val="10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/>
                <a:t>rez</a:t>
              </a:r>
              <a:r>
                <a:rPr lang="en-US" sz="1200" b="1" dirty="0"/>
                <a:t> = </a:t>
              </a:r>
              <a:r>
                <a:rPr lang="en-US" sz="1200" b="1" dirty="0" err="1"/>
                <a:t>x+y</a:t>
              </a:r>
              <a:endParaRPr lang="sr-Latn-CS" sz="1200" b="1" dirty="0"/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989895" y="4704976"/>
              <a:ext cx="765056" cy="2587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R="0" lvl="0" indent="0" algn="ctr" fontAlgn="base">
                <a:lnSpc>
                  <a:spcPct val="10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/>
                <a:t>rez</a:t>
              </a:r>
              <a:r>
                <a:rPr lang="en-US" sz="1200" b="1" dirty="0"/>
                <a:t> = x-y</a:t>
              </a:r>
              <a:endParaRPr lang="sr-Latn-CS" sz="1200" b="1" dirty="0"/>
            </a:p>
          </p:txBody>
        </p:sp>
        <p:sp>
          <p:nvSpPr>
            <p:cNvPr id="69" name="Text Box 10"/>
            <p:cNvSpPr txBox="1">
              <a:spLocks noChangeArrowheads="1"/>
            </p:cNvSpPr>
            <p:nvPr/>
          </p:nvSpPr>
          <p:spPr bwMode="auto">
            <a:xfrm>
              <a:off x="1886694" y="4704976"/>
              <a:ext cx="765056" cy="2587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R="0" lvl="0" indent="0" algn="ctr" fontAlgn="base">
                <a:lnSpc>
                  <a:spcPct val="10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/>
                <a:t>rez</a:t>
              </a:r>
              <a:r>
                <a:rPr lang="en-US" sz="1200" b="1" dirty="0"/>
                <a:t> = x*y</a:t>
              </a:r>
              <a:endParaRPr lang="sr-Latn-CS" sz="1200" b="1" dirty="0"/>
            </a:p>
          </p:txBody>
        </p:sp>
        <p:sp>
          <p:nvSpPr>
            <p:cNvPr id="70" name="Text Box 10"/>
            <p:cNvSpPr txBox="1">
              <a:spLocks noChangeArrowheads="1"/>
            </p:cNvSpPr>
            <p:nvPr/>
          </p:nvSpPr>
          <p:spPr bwMode="auto">
            <a:xfrm>
              <a:off x="2770008" y="4704976"/>
              <a:ext cx="962833" cy="2587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R="0" lvl="0" indent="0" algn="ctr" fontAlgn="base">
                <a:lnSpc>
                  <a:spcPct val="10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/>
                <a:t>rez</a:t>
              </a:r>
              <a:r>
                <a:rPr lang="en-US" sz="1200" b="1" dirty="0"/>
                <a:t> = x DIV y</a:t>
              </a:r>
              <a:endParaRPr lang="sr-Latn-CS" sz="1200" b="1" dirty="0"/>
            </a:p>
          </p:txBody>
        </p:sp>
        <p:sp>
          <p:nvSpPr>
            <p:cNvPr id="73" name="Line 112"/>
            <p:cNvSpPr>
              <a:spLocks noChangeShapeType="1"/>
            </p:cNvSpPr>
            <p:nvPr/>
          </p:nvSpPr>
          <p:spPr bwMode="auto">
            <a:xfrm>
              <a:off x="1389194" y="4963688"/>
              <a:ext cx="0" cy="21041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74" name="Line 112"/>
            <p:cNvSpPr>
              <a:spLocks noChangeShapeType="1"/>
            </p:cNvSpPr>
            <p:nvPr/>
          </p:nvSpPr>
          <p:spPr bwMode="auto">
            <a:xfrm>
              <a:off x="2286266" y="4965200"/>
              <a:ext cx="0" cy="21041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75" name="Line 112"/>
            <p:cNvSpPr>
              <a:spLocks noChangeShapeType="1"/>
            </p:cNvSpPr>
            <p:nvPr/>
          </p:nvSpPr>
          <p:spPr bwMode="auto">
            <a:xfrm>
              <a:off x="3987624" y="4377135"/>
              <a:ext cx="0" cy="94847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78" name="AutoShape 121"/>
            <p:cNvSpPr>
              <a:spLocks noChangeArrowheads="1"/>
            </p:cNvSpPr>
            <p:nvPr/>
          </p:nvSpPr>
          <p:spPr bwMode="auto">
            <a:xfrm flipV="1">
              <a:off x="3611874" y="5325607"/>
              <a:ext cx="756000" cy="300350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125"/>
            <p:cNvSpPr txBox="1">
              <a:spLocks noChangeArrowheads="1"/>
            </p:cNvSpPr>
            <p:nvPr/>
          </p:nvSpPr>
          <p:spPr bwMode="auto">
            <a:xfrm>
              <a:off x="3611875" y="5310845"/>
              <a:ext cx="756000" cy="32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120000"/>
                </a:lnSpc>
                <a:spcBef>
                  <a:spcPts val="400"/>
                </a:spcBef>
              </a:pPr>
              <a:r>
                <a:rPr lang="en-US" sz="1200" b="1" dirty="0" err="1">
                  <a:solidFill>
                    <a:srgbClr val="000000"/>
                  </a:solidFill>
                </a:rPr>
                <a:t>Gre</a:t>
              </a:r>
              <a:r>
                <a:rPr lang="sr-Latn-BA" sz="1200" b="1" dirty="0">
                  <a:solidFill>
                    <a:srgbClr val="000000"/>
                  </a:solidFill>
                </a:rPr>
                <a:t>ška!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16"/>
            <p:cNvSpPr>
              <a:spLocks/>
            </p:cNvSpPr>
            <p:nvPr/>
          </p:nvSpPr>
          <p:spPr bwMode="auto">
            <a:xfrm rot="5400000">
              <a:off x="3052123" y="4871757"/>
              <a:ext cx="181298" cy="1689704"/>
            </a:xfrm>
            <a:custGeom>
              <a:avLst/>
              <a:gdLst>
                <a:gd name="T0" fmla="*/ 0 w 664"/>
                <a:gd name="T1" fmla="*/ 0 h 416"/>
                <a:gd name="T2" fmla="*/ 99 w 664"/>
                <a:gd name="T3" fmla="*/ 0 h 416"/>
                <a:gd name="T4" fmla="*/ 99 w 664"/>
                <a:gd name="T5" fmla="*/ 2585 h 416"/>
                <a:gd name="T6" fmla="*/ 0 60000 65536"/>
                <a:gd name="T7" fmla="*/ 0 60000 65536"/>
                <a:gd name="T8" fmla="*/ 0 60000 65536"/>
                <a:gd name="T9" fmla="*/ 0 w 664"/>
                <a:gd name="T10" fmla="*/ 0 h 416"/>
                <a:gd name="T11" fmla="*/ 664 w 664"/>
                <a:gd name="T12" fmla="*/ 416 h 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416">
                  <a:moveTo>
                    <a:pt x="0" y="0"/>
                  </a:moveTo>
                  <a:lnTo>
                    <a:pt x="663" y="0"/>
                  </a:lnTo>
                  <a:lnTo>
                    <a:pt x="664" y="416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81" name="Line 119"/>
            <p:cNvSpPr>
              <a:spLocks noChangeShapeType="1"/>
            </p:cNvSpPr>
            <p:nvPr/>
          </p:nvSpPr>
          <p:spPr bwMode="auto">
            <a:xfrm flipH="1">
              <a:off x="2276819" y="5807256"/>
              <a:ext cx="0" cy="16534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ZADACI ZA VJE</a:t>
            </a:r>
            <a:r>
              <a:rPr lang="sr-Latn-BA" dirty="0"/>
              <a:t>Ž</a:t>
            </a:r>
            <a:r>
              <a:rPr lang="en-US" dirty="0"/>
              <a:t>BU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8" name="Text Box 63"/>
          <p:cNvSpPr txBox="1">
            <a:spLocks noChangeArrowheads="1"/>
          </p:cNvSpPr>
          <p:nvPr/>
        </p:nvSpPr>
        <p:spPr bwMode="auto">
          <a:xfrm>
            <a:off x="385854" y="1393534"/>
            <a:ext cx="841069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2000" indent="-252000">
              <a:spcBef>
                <a:spcPct val="50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učitava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zatim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ispisuje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manji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. </a:t>
            </a:r>
          </a:p>
          <a:p>
            <a:pPr marL="252000" indent="-252000">
              <a:spcBef>
                <a:spcPct val="25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učitava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tri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zatim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ispisuje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najmanjeg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(najvećeg)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.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marL="252000" indent="-252000">
              <a:spcBef>
                <a:spcPct val="25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učitava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prirodan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manji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od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100, 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zatim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ispisuje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zbir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njegovih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cifara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.  </a:t>
            </a:r>
          </a:p>
          <a:p>
            <a:pPr marL="252000" indent="-252000">
              <a:spcBef>
                <a:spcPct val="25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učitava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prirodan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manji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od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1000, 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zatim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ispisuje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zbir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njegovih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cifara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. </a:t>
            </a:r>
            <a:endParaRPr lang="sr-Latn-BA" b="1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marL="252000" indent="-252000">
              <a:spcBef>
                <a:spcPct val="25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učitani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redni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dana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sedmici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ispisuje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njegov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naziv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ponedjeljak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utorak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... 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nedjelja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). </a:t>
            </a:r>
          </a:p>
          <a:p>
            <a:pPr marL="252000" indent="-252000">
              <a:spcBef>
                <a:spcPct val="25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učitani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redni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mjeseca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godini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ispisuje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naziv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mjeseca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januar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februar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... 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decembar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). </a:t>
            </a:r>
          </a:p>
          <a:p>
            <a:pPr marL="252000" indent="-252000">
              <a:spcBef>
                <a:spcPct val="25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za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čitano slovo ispi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uje da li je u pitanju samoglasnik ili suglasnik.</a:t>
            </a:r>
            <a:endParaRPr lang="sr-Latn-CS" b="1" dirty="0">
              <a:solidFill>
                <a:schemeClr val="tx2">
                  <a:lumMod val="75000"/>
                </a:schemeClr>
              </a:solidFill>
            </a:endParaRPr>
          </a:p>
          <a:p>
            <a:pPr marL="252000" indent="-252000">
              <a:spcBef>
                <a:spcPct val="25000"/>
              </a:spcBef>
              <a:buFontTx/>
              <a:buAutoNum type="arabicPeriod"/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učita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redni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mjeseca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i godinu, a zatim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ispisuje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koliko ima dana u tom mjesecu. U obzir uzeti da li je godina prestupna.</a:t>
            </a:r>
          </a:p>
          <a:p>
            <a:pPr marL="190500" indent="-190500">
              <a:spcBef>
                <a:spcPct val="25000"/>
              </a:spcBef>
              <a:buFontTx/>
              <a:buAutoNum type="arabicPeriod"/>
              <a:defRPr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grpSp>
        <p:nvGrpSpPr>
          <p:cNvPr id="11" name="Content Placeholder 10"/>
          <p:cNvGrpSpPr>
            <a:grpSpLocks noGrp="1"/>
          </p:cNvGrpSpPr>
          <p:nvPr/>
        </p:nvGrpSpPr>
        <p:grpSpPr>
          <a:xfrm>
            <a:off x="502200" y="1316725"/>
            <a:ext cx="8139600" cy="554401"/>
            <a:chOff x="502920" y="1752599"/>
            <a:chExt cx="8138160" cy="5524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02920" y="2305050"/>
              <a:ext cx="8138160" cy="0"/>
            </a:xfrm>
            <a:prstGeom prst="line">
              <a:avLst/>
            </a:prstGeom>
            <a:ln w="5715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33400" y="1752599"/>
              <a:ext cx="810768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Naredba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02200" y="1854395"/>
            <a:ext cx="8139600" cy="14209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Omogu</a:t>
            </a:r>
            <a:r>
              <a:rPr lang="sr-Latn-BA" sz="2000" b="1" dirty="0">
                <a:solidFill>
                  <a:schemeClr val="tx2">
                    <a:lumMod val="75000"/>
                  </a:schemeClr>
                </a:solidFill>
              </a:rPr>
              <a:t>ćava realizaciju grananja u programu: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dirty="0">
                <a:solidFill>
                  <a:schemeClr val="tx2">
                    <a:lumMod val="75000"/>
                  </a:schemeClr>
                </a:solidFill>
              </a:rPr>
              <a:t>jednoblokovsko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dirty="0">
                <a:solidFill>
                  <a:schemeClr val="tx2">
                    <a:lumMod val="75000"/>
                  </a:schemeClr>
                </a:solidFill>
              </a:rPr>
              <a:t>dvoblokovsko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dirty="0">
                <a:solidFill>
                  <a:schemeClr val="tx2">
                    <a:lumMod val="75000"/>
                  </a:schemeClr>
                </a:solidFill>
              </a:rPr>
              <a:t>višeblokovsko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744" y="3198570"/>
            <a:ext cx="424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Jednoblokovsko grananje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654678" y="3582620"/>
            <a:ext cx="2538290" cy="1543538"/>
            <a:chOff x="654678" y="3889860"/>
            <a:chExt cx="2538290" cy="1543538"/>
          </a:xfrm>
        </p:grpSpPr>
        <p:sp>
          <p:nvSpPr>
            <p:cNvPr id="38" name="Text Box 102"/>
            <p:cNvSpPr txBox="1">
              <a:spLocks noChangeArrowheads="1"/>
            </p:cNvSpPr>
            <p:nvPr/>
          </p:nvSpPr>
          <p:spPr bwMode="auto">
            <a:xfrm>
              <a:off x="2421320" y="4158695"/>
              <a:ext cx="771648" cy="19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200" b="1" dirty="0">
                  <a:solidFill>
                    <a:schemeClr val="accent1"/>
                  </a:solidFill>
                </a:rPr>
                <a:t>LAŽ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54678" y="3889860"/>
              <a:ext cx="2342717" cy="1543538"/>
              <a:chOff x="654678" y="3889860"/>
              <a:chExt cx="2342717" cy="1543538"/>
            </a:xfrm>
          </p:grpSpPr>
          <p:sp>
            <p:nvSpPr>
              <p:cNvPr id="19" name="Freeform 93"/>
              <p:cNvSpPr>
                <a:spLocks/>
              </p:cNvSpPr>
              <p:nvPr/>
            </p:nvSpPr>
            <p:spPr bwMode="auto">
              <a:xfrm>
                <a:off x="2581998" y="4397094"/>
                <a:ext cx="415397" cy="374547"/>
              </a:xfrm>
              <a:custGeom>
                <a:avLst/>
                <a:gdLst>
                  <a:gd name="T0" fmla="*/ 0 w 664"/>
                  <a:gd name="T1" fmla="*/ 0 h 416"/>
                  <a:gd name="T2" fmla="*/ 111 w 664"/>
                  <a:gd name="T3" fmla="*/ 0 h 416"/>
                  <a:gd name="T4" fmla="*/ 111 w 664"/>
                  <a:gd name="T5" fmla="*/ 120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 type="none" w="med" len="med"/>
                <a:tailEnd type="non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0" name="AutoShape 95"/>
              <p:cNvSpPr>
                <a:spLocks noChangeArrowheads="1"/>
              </p:cNvSpPr>
              <p:nvPr/>
            </p:nvSpPr>
            <p:spPr bwMode="auto">
              <a:xfrm>
                <a:off x="1586267" y="4093090"/>
                <a:ext cx="995731" cy="601291"/>
              </a:xfrm>
              <a:prstGeom prst="diamond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dirty="0"/>
              </a:p>
            </p:txBody>
          </p:sp>
          <p:sp>
            <p:nvSpPr>
              <p:cNvPr id="21" name="Line 97"/>
              <p:cNvSpPr>
                <a:spLocks noChangeShapeType="1"/>
              </p:cNvSpPr>
              <p:nvPr/>
            </p:nvSpPr>
            <p:spPr bwMode="auto">
              <a:xfrm flipH="1">
                <a:off x="2090241" y="5230168"/>
                <a:ext cx="0" cy="20323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2" name="Freeform 98"/>
              <p:cNvSpPr>
                <a:spLocks/>
              </p:cNvSpPr>
              <p:nvPr/>
            </p:nvSpPr>
            <p:spPr bwMode="auto">
              <a:xfrm rot="5400000">
                <a:off x="2282032" y="4508086"/>
                <a:ext cx="518992" cy="911735"/>
              </a:xfrm>
              <a:custGeom>
                <a:avLst/>
                <a:gdLst>
                  <a:gd name="T0" fmla="*/ 0 w 664"/>
                  <a:gd name="T1" fmla="*/ 0 h 416"/>
                  <a:gd name="T2" fmla="*/ 144 w 664"/>
                  <a:gd name="T3" fmla="*/ 0 h 416"/>
                  <a:gd name="T4" fmla="*/ 144 w 664"/>
                  <a:gd name="T5" fmla="*/ 701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3" name="Freeform 99"/>
              <p:cNvSpPr>
                <a:spLocks/>
              </p:cNvSpPr>
              <p:nvPr/>
            </p:nvSpPr>
            <p:spPr bwMode="auto">
              <a:xfrm rot="16200000" flipH="1">
                <a:off x="1527640" y="4665431"/>
                <a:ext cx="181395" cy="934643"/>
              </a:xfrm>
              <a:custGeom>
                <a:avLst/>
                <a:gdLst>
                  <a:gd name="T0" fmla="*/ 0 w 664"/>
                  <a:gd name="T1" fmla="*/ 0 h 416"/>
                  <a:gd name="T2" fmla="*/ 18 w 664"/>
                  <a:gd name="T3" fmla="*/ 0 h 416"/>
                  <a:gd name="T4" fmla="*/ 18 w 664"/>
                  <a:gd name="T5" fmla="*/ 743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4" name="Text Box 100"/>
              <p:cNvSpPr txBox="1">
                <a:spLocks noChangeArrowheads="1"/>
              </p:cNvSpPr>
              <p:nvPr/>
            </p:nvSpPr>
            <p:spPr bwMode="auto">
              <a:xfrm>
                <a:off x="654678" y="4704458"/>
                <a:ext cx="1017112" cy="33759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85000"/>
                  </a:lnSpc>
                </a:pPr>
                <a:r>
                  <a:rPr lang="sr-Latn-CS" sz="1600" b="1" dirty="0"/>
                  <a:t>iskaz</a:t>
                </a:r>
                <a:endParaRPr lang="en-US" sz="1600" b="1" dirty="0"/>
              </a:p>
            </p:txBody>
          </p:sp>
          <p:sp>
            <p:nvSpPr>
              <p:cNvPr id="25" name="Freeform 101"/>
              <p:cNvSpPr>
                <a:spLocks/>
              </p:cNvSpPr>
              <p:nvPr/>
            </p:nvSpPr>
            <p:spPr bwMode="auto">
              <a:xfrm>
                <a:off x="1152544" y="4387017"/>
                <a:ext cx="442887" cy="317441"/>
              </a:xfrm>
              <a:custGeom>
                <a:avLst/>
                <a:gdLst>
                  <a:gd name="T0" fmla="*/ 127 w 664"/>
                  <a:gd name="T1" fmla="*/ 0 h 392"/>
                  <a:gd name="T2" fmla="*/ 0 w 664"/>
                  <a:gd name="T3" fmla="*/ 0 h 392"/>
                  <a:gd name="T4" fmla="*/ 0 w 664"/>
                  <a:gd name="T5" fmla="*/ 31 h 392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392"/>
                  <a:gd name="T11" fmla="*/ 664 w 664"/>
                  <a:gd name="T12" fmla="*/ 392 h 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6" name="Text Box 102"/>
              <p:cNvSpPr txBox="1">
                <a:spLocks noChangeArrowheads="1"/>
              </p:cNvSpPr>
              <p:nvPr/>
            </p:nvSpPr>
            <p:spPr bwMode="auto">
              <a:xfrm>
                <a:off x="1085347" y="4177069"/>
                <a:ext cx="586443" cy="199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 dirty="0">
                    <a:solidFill>
                      <a:schemeClr val="accent1"/>
                    </a:solidFill>
                  </a:rPr>
                  <a:t>ISTINA</a:t>
                </a:r>
              </a:p>
            </p:txBody>
          </p:sp>
          <p:grpSp>
            <p:nvGrpSpPr>
              <p:cNvPr id="28" name="Group 104"/>
              <p:cNvGrpSpPr>
                <a:grpSpLocks/>
              </p:cNvGrpSpPr>
              <p:nvPr/>
            </p:nvGrpSpPr>
            <p:grpSpPr bwMode="auto">
              <a:xfrm>
                <a:off x="1632083" y="3889860"/>
                <a:ext cx="920899" cy="608010"/>
                <a:chOff x="1942" y="1746"/>
                <a:chExt cx="603" cy="362"/>
              </a:xfrm>
            </p:grpSpPr>
            <p:sp>
              <p:nvSpPr>
                <p:cNvPr id="29" name="Line 105"/>
                <p:cNvSpPr>
                  <a:spLocks noChangeShapeType="1"/>
                </p:cNvSpPr>
                <p:nvPr/>
              </p:nvSpPr>
              <p:spPr bwMode="auto">
                <a:xfrm>
                  <a:off x="2239" y="1746"/>
                  <a:ext cx="0" cy="121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30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942" y="1977"/>
                  <a:ext cx="603" cy="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600" b="1" dirty="0" err="1">
                      <a:solidFill>
                        <a:srgbClr val="000000"/>
                      </a:solidFill>
                    </a:rPr>
                    <a:t>uslov</a:t>
                  </a:r>
                  <a:endParaRPr lang="en-US" sz="1600" b="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68" name="AutoShape 108"/>
          <p:cNvSpPr>
            <a:spLocks noChangeArrowheads="1"/>
          </p:cNvSpPr>
          <p:nvPr/>
        </p:nvSpPr>
        <p:spPr bwMode="auto">
          <a:xfrm>
            <a:off x="711396" y="5387655"/>
            <a:ext cx="2286000" cy="4572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sr-Latn-CS" sz="1400" b="1" dirty="0">
                <a:latin typeface="Courier New" pitchFamily="49" charset="0"/>
              </a:rPr>
              <a:t>if (uslov)</a:t>
            </a: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</a:t>
            </a:r>
            <a:r>
              <a:rPr lang="sr-Latn-CS" sz="1400" b="1" dirty="0">
                <a:latin typeface="Courier New" pitchFamily="49" charset="0"/>
              </a:rPr>
              <a:t>iskaz;</a:t>
            </a:r>
            <a:endParaRPr lang="en-GB" sz="1400" b="1" dirty="0">
              <a:latin typeface="Courier New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917645" y="3460067"/>
            <a:ext cx="2883935" cy="1543538"/>
            <a:chOff x="309033" y="3889860"/>
            <a:chExt cx="2883935" cy="1543538"/>
          </a:xfrm>
        </p:grpSpPr>
        <p:sp>
          <p:nvSpPr>
            <p:cNvPr id="75" name="Text Box 102"/>
            <p:cNvSpPr txBox="1">
              <a:spLocks noChangeArrowheads="1"/>
            </p:cNvSpPr>
            <p:nvPr/>
          </p:nvSpPr>
          <p:spPr bwMode="auto">
            <a:xfrm>
              <a:off x="2421320" y="4166033"/>
              <a:ext cx="771648" cy="19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200" b="1" dirty="0">
                  <a:solidFill>
                    <a:schemeClr val="accent1"/>
                  </a:solidFill>
                </a:rPr>
                <a:t>LAŽ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76" name="Group 71"/>
            <p:cNvGrpSpPr/>
            <p:nvPr/>
          </p:nvGrpSpPr>
          <p:grpSpPr>
            <a:xfrm>
              <a:off x="309033" y="3889860"/>
              <a:ext cx="2688362" cy="1543538"/>
              <a:chOff x="309033" y="3889860"/>
              <a:chExt cx="2688362" cy="1543538"/>
            </a:xfrm>
          </p:grpSpPr>
          <p:sp>
            <p:nvSpPr>
              <p:cNvPr id="77" name="Freeform 93"/>
              <p:cNvSpPr>
                <a:spLocks/>
              </p:cNvSpPr>
              <p:nvPr/>
            </p:nvSpPr>
            <p:spPr bwMode="auto">
              <a:xfrm>
                <a:off x="2581998" y="4397094"/>
                <a:ext cx="415397" cy="374547"/>
              </a:xfrm>
              <a:custGeom>
                <a:avLst/>
                <a:gdLst>
                  <a:gd name="T0" fmla="*/ 0 w 664"/>
                  <a:gd name="T1" fmla="*/ 0 h 416"/>
                  <a:gd name="T2" fmla="*/ 111 w 664"/>
                  <a:gd name="T3" fmla="*/ 0 h 416"/>
                  <a:gd name="T4" fmla="*/ 111 w 664"/>
                  <a:gd name="T5" fmla="*/ 120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 type="none" w="med" len="med"/>
                <a:tailEnd type="non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8" name="AutoShape 95"/>
              <p:cNvSpPr>
                <a:spLocks noChangeArrowheads="1"/>
              </p:cNvSpPr>
              <p:nvPr/>
            </p:nvSpPr>
            <p:spPr bwMode="auto">
              <a:xfrm>
                <a:off x="1586267" y="4093090"/>
                <a:ext cx="995731" cy="601291"/>
              </a:xfrm>
              <a:prstGeom prst="diamond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dirty="0"/>
              </a:p>
            </p:txBody>
          </p:sp>
          <p:sp>
            <p:nvSpPr>
              <p:cNvPr id="79" name="Line 97"/>
              <p:cNvSpPr>
                <a:spLocks noChangeShapeType="1"/>
              </p:cNvSpPr>
              <p:nvPr/>
            </p:nvSpPr>
            <p:spPr bwMode="auto">
              <a:xfrm flipH="1">
                <a:off x="2090241" y="5230168"/>
                <a:ext cx="0" cy="20323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0" name="Freeform 98"/>
              <p:cNvSpPr>
                <a:spLocks/>
              </p:cNvSpPr>
              <p:nvPr/>
            </p:nvSpPr>
            <p:spPr bwMode="auto">
              <a:xfrm rot="5400000">
                <a:off x="2282032" y="4508086"/>
                <a:ext cx="518992" cy="911735"/>
              </a:xfrm>
              <a:custGeom>
                <a:avLst/>
                <a:gdLst>
                  <a:gd name="T0" fmla="*/ 0 w 664"/>
                  <a:gd name="T1" fmla="*/ 0 h 416"/>
                  <a:gd name="T2" fmla="*/ 144 w 664"/>
                  <a:gd name="T3" fmla="*/ 0 h 416"/>
                  <a:gd name="T4" fmla="*/ 144 w 664"/>
                  <a:gd name="T5" fmla="*/ 701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1" name="Freeform 99"/>
              <p:cNvSpPr>
                <a:spLocks/>
              </p:cNvSpPr>
              <p:nvPr/>
            </p:nvSpPr>
            <p:spPr bwMode="auto">
              <a:xfrm rot="16200000" flipH="1">
                <a:off x="1527640" y="4665431"/>
                <a:ext cx="181395" cy="934643"/>
              </a:xfrm>
              <a:custGeom>
                <a:avLst/>
                <a:gdLst>
                  <a:gd name="T0" fmla="*/ 0 w 664"/>
                  <a:gd name="T1" fmla="*/ 0 h 416"/>
                  <a:gd name="T2" fmla="*/ 18 w 664"/>
                  <a:gd name="T3" fmla="*/ 0 h 416"/>
                  <a:gd name="T4" fmla="*/ 18 w 664"/>
                  <a:gd name="T5" fmla="*/ 743 h 416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416"/>
                  <a:gd name="T11" fmla="*/ 664 w 664"/>
                  <a:gd name="T12" fmla="*/ 416 h 4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2" name="Text Box 100"/>
              <p:cNvSpPr txBox="1">
                <a:spLocks noChangeArrowheads="1"/>
              </p:cNvSpPr>
              <p:nvPr/>
            </p:nvSpPr>
            <p:spPr bwMode="auto">
              <a:xfrm>
                <a:off x="309033" y="4704458"/>
                <a:ext cx="1362757" cy="33759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lnSpc>
                    <a:spcPct val="85000"/>
                  </a:lnSpc>
                </a:pPr>
                <a:r>
                  <a:rPr lang="en-US" sz="1600" b="1" dirty="0" err="1">
                    <a:solidFill>
                      <a:srgbClr val="000000"/>
                    </a:solidFill>
                  </a:rPr>
                  <a:t>složeni</a:t>
                </a:r>
                <a:r>
                  <a:rPr lang="en-US" sz="1600" b="1" dirty="0">
                    <a:solidFill>
                      <a:srgbClr val="000000"/>
                    </a:solidFill>
                  </a:rPr>
                  <a:t> </a:t>
                </a:r>
                <a:r>
                  <a:rPr lang="sr-Latn-CS" sz="1600" b="1" dirty="0">
                    <a:solidFill>
                      <a:srgbClr val="000000"/>
                    </a:solidFill>
                  </a:rPr>
                  <a:t>iskaz</a:t>
                </a:r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reeform 101"/>
              <p:cNvSpPr>
                <a:spLocks/>
              </p:cNvSpPr>
              <p:nvPr/>
            </p:nvSpPr>
            <p:spPr bwMode="auto">
              <a:xfrm>
                <a:off x="1152544" y="4387017"/>
                <a:ext cx="442887" cy="317441"/>
              </a:xfrm>
              <a:custGeom>
                <a:avLst/>
                <a:gdLst>
                  <a:gd name="T0" fmla="*/ 127 w 664"/>
                  <a:gd name="T1" fmla="*/ 0 h 392"/>
                  <a:gd name="T2" fmla="*/ 0 w 664"/>
                  <a:gd name="T3" fmla="*/ 0 h 392"/>
                  <a:gd name="T4" fmla="*/ 0 w 664"/>
                  <a:gd name="T5" fmla="*/ 31 h 392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392"/>
                  <a:gd name="T11" fmla="*/ 664 w 664"/>
                  <a:gd name="T12" fmla="*/ 392 h 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84" name="Text Box 102"/>
              <p:cNvSpPr txBox="1">
                <a:spLocks noChangeArrowheads="1"/>
              </p:cNvSpPr>
              <p:nvPr/>
            </p:nvSpPr>
            <p:spPr bwMode="auto">
              <a:xfrm>
                <a:off x="1085347" y="4177069"/>
                <a:ext cx="586443" cy="199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 dirty="0">
                    <a:solidFill>
                      <a:schemeClr val="accent1"/>
                    </a:solidFill>
                  </a:rPr>
                  <a:t>ISTINA</a:t>
                </a:r>
              </a:p>
            </p:txBody>
          </p:sp>
          <p:grpSp>
            <p:nvGrpSpPr>
              <p:cNvPr id="85" name="Group 104"/>
              <p:cNvGrpSpPr>
                <a:grpSpLocks/>
              </p:cNvGrpSpPr>
              <p:nvPr/>
            </p:nvGrpSpPr>
            <p:grpSpPr bwMode="auto">
              <a:xfrm>
                <a:off x="1632083" y="3889860"/>
                <a:ext cx="920899" cy="608010"/>
                <a:chOff x="1942" y="1746"/>
                <a:chExt cx="603" cy="362"/>
              </a:xfrm>
            </p:grpSpPr>
            <p:sp>
              <p:nvSpPr>
                <p:cNvPr id="86" name="Line 105"/>
                <p:cNvSpPr>
                  <a:spLocks noChangeShapeType="1"/>
                </p:cNvSpPr>
                <p:nvPr/>
              </p:nvSpPr>
              <p:spPr bwMode="auto">
                <a:xfrm>
                  <a:off x="2239" y="1746"/>
                  <a:ext cx="0" cy="121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8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942" y="1977"/>
                  <a:ext cx="603" cy="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600" b="1" dirty="0" err="1">
                      <a:solidFill>
                        <a:srgbClr val="000000"/>
                      </a:solidFill>
                    </a:rPr>
                    <a:t>uslov</a:t>
                  </a:r>
                  <a:endParaRPr lang="en-US" sz="1600" b="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88" name="AutoShape 122"/>
          <p:cNvSpPr>
            <a:spLocks noChangeArrowheads="1"/>
          </p:cNvSpPr>
          <p:nvPr/>
        </p:nvSpPr>
        <p:spPr bwMode="auto">
          <a:xfrm>
            <a:off x="5693959" y="5069830"/>
            <a:ext cx="2121304" cy="127795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sr-Latn-CS" sz="1400" b="1" dirty="0">
                <a:latin typeface="Courier New" pitchFamily="49" charset="0"/>
              </a:rPr>
              <a:t>if (uslov)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{ 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</a:t>
            </a:r>
            <a:r>
              <a:rPr lang="sr-Latn-CS" sz="1400" b="1" dirty="0">
                <a:latin typeface="Courier New" pitchFamily="49" charset="0"/>
              </a:rPr>
              <a:t>iskaz</a:t>
            </a:r>
            <a:r>
              <a:rPr lang="en-US" sz="1400" b="1" dirty="0">
                <a:latin typeface="Courier New" pitchFamily="49" charset="0"/>
              </a:rPr>
              <a:t>1</a:t>
            </a:r>
            <a:r>
              <a:rPr lang="sr-Latn-CS" sz="1400" b="1" dirty="0">
                <a:latin typeface="Courier New" pitchFamily="49" charset="0"/>
              </a:rPr>
              <a:t>;</a:t>
            </a: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 ...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iskazN;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}</a:t>
            </a:r>
            <a:endParaRPr lang="en-GB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68" grpId="0" animBg="1" autoUpdateAnimBg="0"/>
      <p:bldP spid="8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2880" y="1124699"/>
            <a:ext cx="8778240" cy="57607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>
              <a:buNone/>
            </a:pP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program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provjerava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je u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čitani broj pozitivan.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4260" y="2356728"/>
            <a:ext cx="3187612" cy="3338168"/>
            <a:chOff x="424260" y="2356728"/>
            <a:chExt cx="3187612" cy="3338168"/>
          </a:xfrm>
        </p:grpSpPr>
        <p:grpSp>
          <p:nvGrpSpPr>
            <p:cNvPr id="36" name="Group 35"/>
            <p:cNvGrpSpPr/>
            <p:nvPr/>
          </p:nvGrpSpPr>
          <p:grpSpPr>
            <a:xfrm>
              <a:off x="424260" y="2356728"/>
              <a:ext cx="3187612" cy="3338168"/>
              <a:chOff x="424260" y="2356728"/>
              <a:chExt cx="3187612" cy="333816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24260" y="2356728"/>
                <a:ext cx="3187612" cy="3338168"/>
                <a:chOff x="430637" y="2356728"/>
                <a:chExt cx="3011201" cy="2942537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430637" y="2356728"/>
                  <a:ext cx="3011201" cy="2942537"/>
                  <a:chOff x="3205613" y="2854326"/>
                  <a:chExt cx="2131257" cy="1824037"/>
                </a:xfrm>
              </p:grpSpPr>
              <p:sp>
                <p:nvSpPr>
                  <p:cNvPr id="1037" name="AutoShape 1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205613" y="3943350"/>
                    <a:ext cx="1027113" cy="176212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sr-Latn-BA" sz="1600" b="1" dirty="0"/>
                  </a:p>
                </p:txBody>
              </p:sp>
              <p:sp>
                <p:nvSpPr>
                  <p:cNvPr id="1038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147833" y="3611563"/>
                    <a:ext cx="762000" cy="349250"/>
                  </a:xfrm>
                  <a:prstGeom prst="diamond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sr-Latn-BA" sz="1600" b="1" dirty="0" err="1"/>
                  </a:p>
                </p:txBody>
              </p:sp>
              <p:sp>
                <p:nvSpPr>
                  <p:cNvPr id="1039" name="Freeform 15"/>
                  <p:cNvSpPr>
                    <a:spLocks/>
                  </p:cNvSpPr>
                  <p:nvPr/>
                </p:nvSpPr>
                <p:spPr bwMode="auto">
                  <a:xfrm>
                    <a:off x="3735083" y="3786188"/>
                    <a:ext cx="422275" cy="160338"/>
                  </a:xfrm>
                  <a:custGeom>
                    <a:avLst/>
                    <a:gdLst/>
                    <a:ahLst/>
                    <a:cxnLst>
                      <a:cxn ang="0">
                        <a:pos x="664" y="0"/>
                      </a:cxn>
                      <a:cxn ang="0">
                        <a:pos x="1" y="0"/>
                      </a:cxn>
                      <a:cxn ang="0">
                        <a:pos x="0" y="392"/>
                      </a:cxn>
                    </a:cxnLst>
                    <a:rect l="0" t="0" r="r" b="b"/>
                    <a:pathLst>
                      <a:path w="664" h="392">
                        <a:moveTo>
                          <a:pt x="664" y="0"/>
                        </a:moveTo>
                        <a:lnTo>
                          <a:pt x="1" y="0"/>
                        </a:lnTo>
                        <a:lnTo>
                          <a:pt x="0" y="392"/>
                        </a:lnTo>
                      </a:path>
                    </a:pathLst>
                  </a:custGeom>
                  <a:noFill/>
                  <a:ln w="25400" cmpd="sng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1040" name="Freeform 16"/>
                  <p:cNvSpPr>
                    <a:spLocks/>
                  </p:cNvSpPr>
                  <p:nvPr/>
                </p:nvSpPr>
                <p:spPr bwMode="auto">
                  <a:xfrm>
                    <a:off x="4533595" y="3786188"/>
                    <a:ext cx="803275" cy="509588"/>
                  </a:xfrm>
                  <a:custGeom>
                    <a:avLst/>
                    <a:gdLst/>
                    <a:ahLst/>
                    <a:cxnLst>
                      <a:cxn ang="0">
                        <a:pos x="599" y="0"/>
                      </a:cxn>
                      <a:cxn ang="0">
                        <a:pos x="1262" y="0"/>
                      </a:cxn>
                      <a:cxn ang="0">
                        <a:pos x="1264" y="816"/>
                      </a:cxn>
                      <a:cxn ang="0">
                        <a:pos x="0" y="816"/>
                      </a:cxn>
                    </a:cxnLst>
                    <a:rect l="0" t="0" r="r" b="b"/>
                    <a:pathLst>
                      <a:path w="1264" h="816">
                        <a:moveTo>
                          <a:pt x="599" y="0"/>
                        </a:moveTo>
                        <a:lnTo>
                          <a:pt x="1262" y="0"/>
                        </a:lnTo>
                        <a:lnTo>
                          <a:pt x="1264" y="816"/>
                        </a:lnTo>
                        <a:lnTo>
                          <a:pt x="0" y="816"/>
                        </a:lnTo>
                      </a:path>
                    </a:pathLst>
                  </a:custGeom>
                  <a:noFill/>
                  <a:ln w="25400" cmpd="sng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10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533023" y="4294188"/>
                    <a:ext cx="3746" cy="169863"/>
                  </a:xfrm>
                  <a:prstGeom prst="line">
                    <a:avLst/>
                  </a:prstGeom>
                  <a:noFill/>
                  <a:ln w="25400" cmpd="sng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1042" name="Freeform 18"/>
                  <p:cNvSpPr>
                    <a:spLocks/>
                  </p:cNvSpPr>
                  <p:nvPr/>
                </p:nvSpPr>
                <p:spPr bwMode="auto">
                  <a:xfrm rot="16200000" flipH="1">
                    <a:off x="4043057" y="3805238"/>
                    <a:ext cx="176213" cy="80486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63" y="0"/>
                      </a:cxn>
                      <a:cxn ang="0">
                        <a:pos x="664" y="416"/>
                      </a:cxn>
                    </a:cxnLst>
                    <a:rect l="0" t="0" r="r" b="b"/>
                    <a:pathLst>
                      <a:path w="664" h="416">
                        <a:moveTo>
                          <a:pt x="0" y="0"/>
                        </a:moveTo>
                        <a:lnTo>
                          <a:pt x="663" y="0"/>
                        </a:lnTo>
                        <a:lnTo>
                          <a:pt x="664" y="416"/>
                        </a:lnTo>
                      </a:path>
                    </a:pathLst>
                  </a:custGeom>
                  <a:noFill/>
                  <a:ln w="25400" cmpd="sng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1043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098620" y="2854326"/>
                    <a:ext cx="868363" cy="212725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en-US" sz="1600" b="1" dirty="0"/>
                      <a:t>PO</a:t>
                    </a:r>
                    <a:r>
                      <a:rPr lang="sr-Latn-BA" sz="1600" b="1" dirty="0"/>
                      <a:t>ČETAK</a:t>
                    </a:r>
                  </a:p>
                </p:txBody>
              </p:sp>
              <p:sp>
                <p:nvSpPr>
                  <p:cNvPr id="104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536770" y="3433763"/>
                    <a:ext cx="0" cy="182563"/>
                  </a:xfrm>
                  <a:prstGeom prst="line">
                    <a:avLst/>
                  </a:prstGeom>
                  <a:noFill/>
                  <a:ln w="25400" cmpd="sng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1046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4098620" y="4464051"/>
                    <a:ext cx="868363" cy="214312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en-US" sz="1600" b="1" dirty="0"/>
                      <a:t>KRAJ</a:t>
                    </a:r>
                    <a:endParaRPr lang="sr-Latn-BA" sz="1600" b="1" dirty="0" err="1"/>
                  </a:p>
                </p:txBody>
              </p:sp>
              <p:sp>
                <p:nvSpPr>
                  <p:cNvPr id="1047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4074808" y="3257551"/>
                    <a:ext cx="900112" cy="176212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en-US" sz="1600" b="1" dirty="0" err="1"/>
                      <a:t>broj</a:t>
                    </a:r>
                    <a:endParaRPr lang="sr-Latn-BA" sz="1600" b="1" dirty="0"/>
                  </a:p>
                </p:txBody>
              </p:sp>
            </p:grpSp>
            <p:sp>
              <p:nvSpPr>
                <p:cNvPr id="31" name="Line 21"/>
                <p:cNvSpPr>
                  <a:spLocks noChangeShapeType="1"/>
                </p:cNvSpPr>
                <p:nvPr/>
              </p:nvSpPr>
              <p:spPr bwMode="auto">
                <a:xfrm>
                  <a:off x="2306103" y="2699897"/>
                  <a:ext cx="5295" cy="307315"/>
                </a:xfrm>
                <a:prstGeom prst="line">
                  <a:avLst/>
                </a:prstGeom>
                <a:noFill/>
                <a:ln w="25400" cmpd="sng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</p:grpSp>
          <p:sp>
            <p:nvSpPr>
              <p:cNvPr id="33" name="Text Box 102"/>
              <p:cNvSpPr txBox="1">
                <a:spLocks noChangeArrowheads="1"/>
              </p:cNvSpPr>
              <p:nvPr/>
            </p:nvSpPr>
            <p:spPr bwMode="auto">
              <a:xfrm>
                <a:off x="1247049" y="3843609"/>
                <a:ext cx="586443" cy="199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 dirty="0">
                    <a:solidFill>
                      <a:schemeClr val="accent1"/>
                    </a:solidFill>
                  </a:rPr>
                  <a:t>ISTINA</a:t>
                </a:r>
              </a:p>
            </p:txBody>
          </p:sp>
          <p:sp>
            <p:nvSpPr>
              <p:cNvPr id="34" name="Text Box 102"/>
              <p:cNvSpPr txBox="1">
                <a:spLocks noChangeArrowheads="1"/>
              </p:cNvSpPr>
              <p:nvPr/>
            </p:nvSpPr>
            <p:spPr bwMode="auto">
              <a:xfrm>
                <a:off x="2920585" y="3843608"/>
                <a:ext cx="638698" cy="161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sr-Latn-BA" sz="1200" b="1" dirty="0">
                    <a:solidFill>
                      <a:schemeClr val="accent1"/>
                    </a:solidFill>
                  </a:rPr>
                  <a:t>LAŽ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 flipH="1">
                <a:off x="1847738" y="3920369"/>
                <a:ext cx="119631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sr-Latn-BA" sz="1600" b="1" dirty="0"/>
                  <a:t>broj</a:t>
                </a:r>
                <a:r>
                  <a:rPr lang="en-US" sz="1600" b="1" dirty="0"/>
                  <a:t>&gt;0</a:t>
                </a:r>
                <a:endParaRPr lang="sr-Latn-BA" sz="1600" b="1" dirty="0"/>
              </a:p>
            </p:txBody>
          </p:sp>
        </p:grpSp>
        <p:sp>
          <p:nvSpPr>
            <p:cNvPr id="37" name="TextBox 36"/>
            <p:cNvSpPr txBox="1"/>
            <p:nvPr/>
          </p:nvSpPr>
          <p:spPr bwMode="auto">
            <a:xfrm flipH="1">
              <a:off x="610527" y="4381709"/>
              <a:ext cx="11963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/>
                <a:t>“</a:t>
              </a:r>
              <a:r>
                <a:rPr lang="en-US" sz="1600" b="1" dirty="0" err="1"/>
                <a:t>pozitivan</a:t>
              </a:r>
              <a:r>
                <a:rPr lang="en-US" sz="1600" b="1" dirty="0"/>
                <a:t>”</a:t>
              </a:r>
              <a:endParaRPr lang="sr-Latn-BA" sz="1600" b="1" dirty="0"/>
            </a:p>
          </p:txBody>
        </p:sp>
      </p:grpSp>
      <p:sp>
        <p:nvSpPr>
          <p:cNvPr id="41" name="Text Box 95"/>
          <p:cNvSpPr txBox="1">
            <a:spLocks noChangeArrowheads="1"/>
          </p:cNvSpPr>
          <p:nvPr/>
        </p:nvSpPr>
        <p:spPr bwMode="auto">
          <a:xfrm>
            <a:off x="4219060" y="2542397"/>
            <a:ext cx="415503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double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broj 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&amp;broj);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(broj&gt;0)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"Broj je pozitivan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endParaRPr lang="en-GB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82880" y="1139418"/>
            <a:ext cx="877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>
              <a:buNone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Dvoblokovsko</a:t>
            </a:r>
            <a:r>
              <a:rPr lang="sr-Latn-BA" sz="2400" b="1" dirty="0">
                <a:solidFill>
                  <a:schemeClr val="tx2">
                    <a:lumMod val="75000"/>
                  </a:schemeClr>
                </a:solidFill>
              </a:rPr>
              <a:t> grananje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93999" y="2039082"/>
            <a:ext cx="2898969" cy="1543538"/>
            <a:chOff x="654678" y="3582620"/>
            <a:chExt cx="2898969" cy="1543538"/>
          </a:xfrm>
        </p:grpSpPr>
        <p:grpSp>
          <p:nvGrpSpPr>
            <p:cNvPr id="23" name="Group 22"/>
            <p:cNvGrpSpPr/>
            <p:nvPr/>
          </p:nvGrpSpPr>
          <p:grpSpPr>
            <a:xfrm>
              <a:off x="654678" y="3582620"/>
              <a:ext cx="2538290" cy="1543538"/>
              <a:chOff x="654678" y="3889860"/>
              <a:chExt cx="2538290" cy="1543538"/>
            </a:xfrm>
          </p:grpSpPr>
          <p:sp>
            <p:nvSpPr>
              <p:cNvPr id="24" name="Text Box 102"/>
              <p:cNvSpPr txBox="1">
                <a:spLocks noChangeArrowheads="1"/>
              </p:cNvSpPr>
              <p:nvPr/>
            </p:nvSpPr>
            <p:spPr bwMode="auto">
              <a:xfrm>
                <a:off x="2421320" y="4158695"/>
                <a:ext cx="771648" cy="196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sr-Latn-BA" sz="1200" b="1" dirty="0">
                    <a:solidFill>
                      <a:schemeClr val="accent1"/>
                    </a:solidFill>
                  </a:rPr>
                  <a:t>LAŽ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5" name="Group 71"/>
              <p:cNvGrpSpPr/>
              <p:nvPr/>
            </p:nvGrpSpPr>
            <p:grpSpPr>
              <a:xfrm>
                <a:off x="654678" y="3889860"/>
                <a:ext cx="1927320" cy="1543538"/>
                <a:chOff x="654678" y="3889860"/>
                <a:chExt cx="1927320" cy="1543538"/>
              </a:xfrm>
            </p:grpSpPr>
            <p:sp>
              <p:nvSpPr>
                <p:cNvPr id="27" name="AutoShape 95"/>
                <p:cNvSpPr>
                  <a:spLocks noChangeArrowheads="1"/>
                </p:cNvSpPr>
                <p:nvPr/>
              </p:nvSpPr>
              <p:spPr bwMode="auto">
                <a:xfrm>
                  <a:off x="1586267" y="4093090"/>
                  <a:ext cx="995731" cy="601291"/>
                </a:xfrm>
                <a:prstGeom prst="diamond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en-US" dirty="0"/>
                </a:p>
              </p:txBody>
            </p:sp>
            <p:sp>
              <p:nvSpPr>
                <p:cNvPr id="28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2090241" y="5230168"/>
                  <a:ext cx="0" cy="20323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30" name="Freeform 99"/>
                <p:cNvSpPr>
                  <a:spLocks/>
                </p:cNvSpPr>
                <p:nvPr/>
              </p:nvSpPr>
              <p:spPr bwMode="auto">
                <a:xfrm rot="16200000" flipH="1">
                  <a:off x="1527640" y="4665431"/>
                  <a:ext cx="181395" cy="934643"/>
                </a:xfrm>
                <a:custGeom>
                  <a:avLst/>
                  <a:gdLst>
                    <a:gd name="T0" fmla="*/ 0 w 664"/>
                    <a:gd name="T1" fmla="*/ 0 h 416"/>
                    <a:gd name="T2" fmla="*/ 18 w 664"/>
                    <a:gd name="T3" fmla="*/ 0 h 416"/>
                    <a:gd name="T4" fmla="*/ 18 w 664"/>
                    <a:gd name="T5" fmla="*/ 743 h 416"/>
                    <a:gd name="T6" fmla="*/ 0 60000 65536"/>
                    <a:gd name="T7" fmla="*/ 0 60000 65536"/>
                    <a:gd name="T8" fmla="*/ 0 60000 65536"/>
                    <a:gd name="T9" fmla="*/ 0 w 664"/>
                    <a:gd name="T10" fmla="*/ 0 h 416"/>
                    <a:gd name="T11" fmla="*/ 664 w 664"/>
                    <a:gd name="T12" fmla="*/ 416 h 4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4" h="416">
                      <a:moveTo>
                        <a:pt x="0" y="0"/>
                      </a:moveTo>
                      <a:lnTo>
                        <a:pt x="663" y="0"/>
                      </a:lnTo>
                      <a:lnTo>
                        <a:pt x="664" y="416"/>
                      </a:lnTo>
                    </a:path>
                  </a:pathLst>
                </a:custGeom>
                <a:noFill/>
                <a:ln w="25400" cmpd="sng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31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654678" y="4704458"/>
                  <a:ext cx="1017112" cy="33759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sr-Latn-CS" sz="1600" b="1" dirty="0"/>
                    <a:t>iskaz</a:t>
                  </a:r>
                  <a:r>
                    <a:rPr lang="en-US" b="1" dirty="0"/>
                    <a:t> </a:t>
                  </a:r>
                  <a:r>
                    <a:rPr lang="en-US" sz="1600" b="1" dirty="0"/>
                    <a:t>1</a:t>
                  </a:r>
                  <a:endParaRPr lang="en-US" b="1" dirty="0"/>
                </a:p>
              </p:txBody>
            </p:sp>
            <p:sp>
              <p:nvSpPr>
                <p:cNvPr id="32" name="Freeform 101"/>
                <p:cNvSpPr>
                  <a:spLocks/>
                </p:cNvSpPr>
                <p:nvPr/>
              </p:nvSpPr>
              <p:spPr bwMode="auto">
                <a:xfrm>
                  <a:off x="1152544" y="4387017"/>
                  <a:ext cx="442887" cy="317441"/>
                </a:xfrm>
                <a:custGeom>
                  <a:avLst/>
                  <a:gdLst>
                    <a:gd name="T0" fmla="*/ 127 w 664"/>
                    <a:gd name="T1" fmla="*/ 0 h 392"/>
                    <a:gd name="T2" fmla="*/ 0 w 664"/>
                    <a:gd name="T3" fmla="*/ 0 h 392"/>
                    <a:gd name="T4" fmla="*/ 0 w 664"/>
                    <a:gd name="T5" fmla="*/ 31 h 392"/>
                    <a:gd name="T6" fmla="*/ 0 60000 65536"/>
                    <a:gd name="T7" fmla="*/ 0 60000 65536"/>
                    <a:gd name="T8" fmla="*/ 0 60000 65536"/>
                    <a:gd name="T9" fmla="*/ 0 w 664"/>
                    <a:gd name="T10" fmla="*/ 0 h 392"/>
                    <a:gd name="T11" fmla="*/ 664 w 664"/>
                    <a:gd name="T12" fmla="*/ 392 h 3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4" h="392">
                      <a:moveTo>
                        <a:pt x="664" y="0"/>
                      </a:moveTo>
                      <a:lnTo>
                        <a:pt x="1" y="0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25400" cmpd="sng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33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085347" y="4177069"/>
                  <a:ext cx="586443" cy="1998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200" b="1" dirty="0">
                      <a:solidFill>
                        <a:schemeClr val="accent1"/>
                      </a:solidFill>
                    </a:rPr>
                    <a:t>ISTINA</a:t>
                  </a:r>
                </a:p>
              </p:txBody>
            </p:sp>
            <p:grpSp>
              <p:nvGrpSpPr>
                <p:cNvPr id="34" name="Group 104"/>
                <p:cNvGrpSpPr>
                  <a:grpSpLocks/>
                </p:cNvGrpSpPr>
                <p:nvPr/>
              </p:nvGrpSpPr>
              <p:grpSpPr bwMode="auto">
                <a:xfrm>
                  <a:off x="1632083" y="3889860"/>
                  <a:ext cx="920899" cy="608010"/>
                  <a:chOff x="1942" y="1746"/>
                  <a:chExt cx="603" cy="362"/>
                </a:xfrm>
              </p:grpSpPr>
              <p:sp>
                <p:nvSpPr>
                  <p:cNvPr id="35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239" y="1746"/>
                    <a:ext cx="0" cy="12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3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2" y="1977"/>
                    <a:ext cx="603" cy="1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en-US" sz="1600" b="1" dirty="0" err="1">
                        <a:solidFill>
                          <a:srgbClr val="000000"/>
                        </a:solidFill>
                      </a:rPr>
                      <a:t>uslov</a:t>
                    </a:r>
                    <a:endParaRPr lang="en-US" sz="1600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37" name="Text Box 100"/>
            <p:cNvSpPr txBox="1">
              <a:spLocks noChangeArrowheads="1"/>
            </p:cNvSpPr>
            <p:nvPr/>
          </p:nvSpPr>
          <p:spPr bwMode="auto">
            <a:xfrm>
              <a:off x="2536535" y="4397219"/>
              <a:ext cx="1017112" cy="33759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sr-Latn-CS" sz="1600" b="1" dirty="0"/>
                <a:t>iskaz</a:t>
              </a:r>
              <a:r>
                <a:rPr lang="en-US" sz="1600" b="1" dirty="0"/>
                <a:t> 2</a:t>
              </a:r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 flipH="1">
              <a:off x="2581997" y="4079777"/>
              <a:ext cx="453801" cy="317441"/>
            </a:xfrm>
            <a:custGeom>
              <a:avLst/>
              <a:gdLst>
                <a:gd name="T0" fmla="*/ 127 w 664"/>
                <a:gd name="T1" fmla="*/ 0 h 392"/>
                <a:gd name="T2" fmla="*/ 0 w 664"/>
                <a:gd name="T3" fmla="*/ 0 h 392"/>
                <a:gd name="T4" fmla="*/ 0 w 664"/>
                <a:gd name="T5" fmla="*/ 31 h 392"/>
                <a:gd name="T6" fmla="*/ 0 60000 65536"/>
                <a:gd name="T7" fmla="*/ 0 60000 65536"/>
                <a:gd name="T8" fmla="*/ 0 60000 65536"/>
                <a:gd name="T9" fmla="*/ 0 w 664"/>
                <a:gd name="T10" fmla="*/ 0 h 392"/>
                <a:gd name="T11" fmla="*/ 664 w 664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 rot="16200000" flipH="1" flipV="1">
              <a:off x="2481282" y="4361696"/>
              <a:ext cx="163473" cy="945557"/>
            </a:xfrm>
            <a:custGeom>
              <a:avLst/>
              <a:gdLst>
                <a:gd name="T0" fmla="*/ 0 w 664"/>
                <a:gd name="T1" fmla="*/ 0 h 416"/>
                <a:gd name="T2" fmla="*/ 18 w 664"/>
                <a:gd name="T3" fmla="*/ 0 h 416"/>
                <a:gd name="T4" fmla="*/ 18 w 664"/>
                <a:gd name="T5" fmla="*/ 743 h 416"/>
                <a:gd name="T6" fmla="*/ 0 60000 65536"/>
                <a:gd name="T7" fmla="*/ 0 60000 65536"/>
                <a:gd name="T8" fmla="*/ 0 60000 65536"/>
                <a:gd name="T9" fmla="*/ 0 w 664"/>
                <a:gd name="T10" fmla="*/ 0 h 416"/>
                <a:gd name="T11" fmla="*/ 664 w 664"/>
                <a:gd name="T12" fmla="*/ 416 h 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416">
                  <a:moveTo>
                    <a:pt x="0" y="0"/>
                  </a:moveTo>
                  <a:lnTo>
                    <a:pt x="663" y="0"/>
                  </a:lnTo>
                  <a:lnTo>
                    <a:pt x="664" y="416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</p:grpSp>
      <p:sp>
        <p:nvSpPr>
          <p:cNvPr id="41" name="AutoShape 78"/>
          <p:cNvSpPr>
            <a:spLocks noChangeArrowheads="1"/>
          </p:cNvSpPr>
          <p:nvPr/>
        </p:nvSpPr>
        <p:spPr bwMode="auto">
          <a:xfrm>
            <a:off x="724668" y="3962400"/>
            <a:ext cx="2159000" cy="990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if (uslov) 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   iskaz1;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else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   iskaz2;   </a:t>
            </a:r>
            <a:endParaRPr lang="en-GB" sz="1400" b="1" dirty="0">
              <a:latin typeface="Courier New" pitchFamily="49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226355" y="2027723"/>
            <a:ext cx="3763690" cy="1656512"/>
            <a:chOff x="232223" y="3582620"/>
            <a:chExt cx="3763690" cy="1656512"/>
          </a:xfrm>
        </p:grpSpPr>
        <p:grpSp>
          <p:nvGrpSpPr>
            <p:cNvPr id="43" name="Group 22"/>
            <p:cNvGrpSpPr/>
            <p:nvPr/>
          </p:nvGrpSpPr>
          <p:grpSpPr>
            <a:xfrm>
              <a:off x="232223" y="3582620"/>
              <a:ext cx="3149210" cy="1656512"/>
              <a:chOff x="232223" y="3889860"/>
              <a:chExt cx="3149210" cy="1656512"/>
            </a:xfrm>
          </p:grpSpPr>
          <p:sp>
            <p:nvSpPr>
              <p:cNvPr id="47" name="Text Box 102"/>
              <p:cNvSpPr txBox="1">
                <a:spLocks noChangeArrowheads="1"/>
              </p:cNvSpPr>
              <p:nvPr/>
            </p:nvSpPr>
            <p:spPr bwMode="auto">
              <a:xfrm>
                <a:off x="2609785" y="4172596"/>
                <a:ext cx="771648" cy="196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sr-Latn-BA" sz="1200" b="1" dirty="0">
                    <a:solidFill>
                      <a:schemeClr val="accent1"/>
                    </a:solidFill>
                  </a:rPr>
                  <a:t>LAŽ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48" name="Group 71"/>
              <p:cNvGrpSpPr/>
              <p:nvPr/>
            </p:nvGrpSpPr>
            <p:grpSpPr>
              <a:xfrm>
                <a:off x="232223" y="3889860"/>
                <a:ext cx="2349775" cy="1656512"/>
                <a:chOff x="232223" y="3889860"/>
                <a:chExt cx="2349775" cy="1656512"/>
              </a:xfrm>
            </p:grpSpPr>
            <p:sp>
              <p:nvSpPr>
                <p:cNvPr id="49" name="AutoShape 95"/>
                <p:cNvSpPr>
                  <a:spLocks noChangeArrowheads="1"/>
                </p:cNvSpPr>
                <p:nvPr/>
              </p:nvSpPr>
              <p:spPr bwMode="auto">
                <a:xfrm>
                  <a:off x="1586267" y="4093090"/>
                  <a:ext cx="995731" cy="601291"/>
                </a:xfrm>
                <a:prstGeom prst="diamond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en-US" dirty="0"/>
                </a:p>
              </p:txBody>
            </p:sp>
            <p:sp>
              <p:nvSpPr>
                <p:cNvPr id="50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2090241" y="5343142"/>
                  <a:ext cx="0" cy="20323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1" name="Freeform 99"/>
                <p:cNvSpPr>
                  <a:spLocks/>
                </p:cNvSpPr>
                <p:nvPr/>
              </p:nvSpPr>
              <p:spPr bwMode="auto">
                <a:xfrm rot="16200000" flipH="1">
                  <a:off x="1354043" y="4611526"/>
                  <a:ext cx="301089" cy="1162145"/>
                </a:xfrm>
                <a:custGeom>
                  <a:avLst/>
                  <a:gdLst>
                    <a:gd name="T0" fmla="*/ 0 w 664"/>
                    <a:gd name="T1" fmla="*/ 0 h 416"/>
                    <a:gd name="T2" fmla="*/ 18 w 664"/>
                    <a:gd name="T3" fmla="*/ 0 h 416"/>
                    <a:gd name="T4" fmla="*/ 18 w 664"/>
                    <a:gd name="T5" fmla="*/ 743 h 416"/>
                    <a:gd name="T6" fmla="*/ 0 60000 65536"/>
                    <a:gd name="T7" fmla="*/ 0 60000 65536"/>
                    <a:gd name="T8" fmla="*/ 0 60000 65536"/>
                    <a:gd name="T9" fmla="*/ 0 w 664"/>
                    <a:gd name="T10" fmla="*/ 0 h 416"/>
                    <a:gd name="T11" fmla="*/ 664 w 664"/>
                    <a:gd name="T12" fmla="*/ 416 h 4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4" h="416">
                      <a:moveTo>
                        <a:pt x="0" y="0"/>
                      </a:moveTo>
                      <a:lnTo>
                        <a:pt x="663" y="0"/>
                      </a:lnTo>
                      <a:lnTo>
                        <a:pt x="664" y="416"/>
                      </a:lnTo>
                    </a:path>
                  </a:pathLst>
                </a:custGeom>
                <a:noFill/>
                <a:ln w="25400" cmpd="sng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32223" y="4704458"/>
                  <a:ext cx="1439567" cy="33759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600" b="1" dirty="0" err="1"/>
                    <a:t>slo</a:t>
                  </a:r>
                  <a:r>
                    <a:rPr lang="sr-Latn-BA" sz="1600" b="1" dirty="0"/>
                    <a:t>ženi </a:t>
                  </a:r>
                  <a:r>
                    <a:rPr lang="sr-Latn-CS" sz="1600" b="1" dirty="0"/>
                    <a:t>iskaz</a:t>
                  </a:r>
                  <a:r>
                    <a:rPr lang="en-US" b="1" dirty="0"/>
                    <a:t> </a:t>
                  </a:r>
                  <a:r>
                    <a:rPr lang="en-US" sz="1600" b="1" dirty="0"/>
                    <a:t>1</a:t>
                  </a:r>
                  <a:endParaRPr lang="en-US" b="1" dirty="0"/>
                </a:p>
              </p:txBody>
            </p:sp>
            <p:sp>
              <p:nvSpPr>
                <p:cNvPr id="53" name="Freeform 101"/>
                <p:cNvSpPr>
                  <a:spLocks/>
                </p:cNvSpPr>
                <p:nvPr/>
              </p:nvSpPr>
              <p:spPr bwMode="auto">
                <a:xfrm>
                  <a:off x="923514" y="4387017"/>
                  <a:ext cx="671918" cy="317441"/>
                </a:xfrm>
                <a:custGeom>
                  <a:avLst/>
                  <a:gdLst>
                    <a:gd name="T0" fmla="*/ 127 w 664"/>
                    <a:gd name="T1" fmla="*/ 0 h 392"/>
                    <a:gd name="T2" fmla="*/ 0 w 664"/>
                    <a:gd name="T3" fmla="*/ 0 h 392"/>
                    <a:gd name="T4" fmla="*/ 0 w 664"/>
                    <a:gd name="T5" fmla="*/ 31 h 392"/>
                    <a:gd name="T6" fmla="*/ 0 60000 65536"/>
                    <a:gd name="T7" fmla="*/ 0 60000 65536"/>
                    <a:gd name="T8" fmla="*/ 0 60000 65536"/>
                    <a:gd name="T9" fmla="*/ 0 w 664"/>
                    <a:gd name="T10" fmla="*/ 0 h 392"/>
                    <a:gd name="T11" fmla="*/ 664 w 664"/>
                    <a:gd name="T12" fmla="*/ 392 h 3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4" h="392">
                      <a:moveTo>
                        <a:pt x="664" y="0"/>
                      </a:moveTo>
                      <a:lnTo>
                        <a:pt x="1" y="0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25400" cmpd="sng">
                  <a:solidFill>
                    <a:schemeClr val="accent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sr-Latn-BA"/>
                </a:p>
              </p:txBody>
            </p:sp>
            <p:sp>
              <p:nvSpPr>
                <p:cNvPr id="5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961918" y="4169546"/>
                  <a:ext cx="586443" cy="1998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200" b="1" dirty="0">
                      <a:solidFill>
                        <a:schemeClr val="accent1"/>
                      </a:solidFill>
                    </a:rPr>
                    <a:t>ISTINA</a:t>
                  </a:r>
                </a:p>
              </p:txBody>
            </p:sp>
            <p:grpSp>
              <p:nvGrpSpPr>
                <p:cNvPr id="55" name="Group 104"/>
                <p:cNvGrpSpPr>
                  <a:grpSpLocks/>
                </p:cNvGrpSpPr>
                <p:nvPr/>
              </p:nvGrpSpPr>
              <p:grpSpPr bwMode="auto">
                <a:xfrm>
                  <a:off x="1632083" y="3889860"/>
                  <a:ext cx="920899" cy="608010"/>
                  <a:chOff x="1942" y="1746"/>
                  <a:chExt cx="603" cy="362"/>
                </a:xfrm>
              </p:grpSpPr>
              <p:sp>
                <p:nvSpPr>
                  <p:cNvPr id="56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239" y="1746"/>
                    <a:ext cx="0" cy="12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57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2" y="1977"/>
                    <a:ext cx="603" cy="1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en-US" sz="1600" b="1" dirty="0" err="1">
                        <a:solidFill>
                          <a:srgbClr val="000000"/>
                        </a:solidFill>
                      </a:rPr>
                      <a:t>uslov</a:t>
                    </a:r>
                    <a:endParaRPr lang="en-US" sz="1600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Text Box 100"/>
            <p:cNvSpPr txBox="1">
              <a:spLocks noChangeArrowheads="1"/>
            </p:cNvSpPr>
            <p:nvPr/>
          </p:nvSpPr>
          <p:spPr bwMode="auto">
            <a:xfrm>
              <a:off x="2536535" y="4397219"/>
              <a:ext cx="1459378" cy="33759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sz="1600" b="1" dirty="0" err="1"/>
                <a:t>slo</a:t>
              </a:r>
              <a:r>
                <a:rPr lang="sr-Latn-BA" sz="1600" b="1" dirty="0"/>
                <a:t>ženi </a:t>
              </a:r>
              <a:r>
                <a:rPr lang="sr-Latn-CS" sz="1600" b="1" dirty="0"/>
                <a:t>iskaz</a:t>
              </a:r>
              <a:r>
                <a:rPr lang="en-US" sz="1600" b="1" dirty="0"/>
                <a:t> 2</a:t>
              </a:r>
            </a:p>
          </p:txBody>
        </p:sp>
        <p:sp>
          <p:nvSpPr>
            <p:cNvPr id="45" name="Freeform 101"/>
            <p:cNvSpPr>
              <a:spLocks/>
            </p:cNvSpPr>
            <p:nvPr/>
          </p:nvSpPr>
          <p:spPr bwMode="auto">
            <a:xfrm flipH="1">
              <a:off x="2581995" y="4079777"/>
              <a:ext cx="761031" cy="317441"/>
            </a:xfrm>
            <a:custGeom>
              <a:avLst/>
              <a:gdLst>
                <a:gd name="T0" fmla="*/ 127 w 664"/>
                <a:gd name="T1" fmla="*/ 0 h 392"/>
                <a:gd name="T2" fmla="*/ 0 w 664"/>
                <a:gd name="T3" fmla="*/ 0 h 392"/>
                <a:gd name="T4" fmla="*/ 0 w 664"/>
                <a:gd name="T5" fmla="*/ 31 h 392"/>
                <a:gd name="T6" fmla="*/ 0 60000 65536"/>
                <a:gd name="T7" fmla="*/ 0 60000 65536"/>
                <a:gd name="T8" fmla="*/ 0 60000 65536"/>
                <a:gd name="T9" fmla="*/ 0 w 664"/>
                <a:gd name="T10" fmla="*/ 0 h 392"/>
                <a:gd name="T11" fmla="*/ 664 w 664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46" name="Freeform 99"/>
            <p:cNvSpPr>
              <a:spLocks/>
            </p:cNvSpPr>
            <p:nvPr/>
          </p:nvSpPr>
          <p:spPr bwMode="auto">
            <a:xfrm rot="16200000" flipH="1" flipV="1">
              <a:off x="2575049" y="4267929"/>
              <a:ext cx="283165" cy="1252786"/>
            </a:xfrm>
            <a:custGeom>
              <a:avLst/>
              <a:gdLst>
                <a:gd name="T0" fmla="*/ 0 w 664"/>
                <a:gd name="T1" fmla="*/ 0 h 416"/>
                <a:gd name="T2" fmla="*/ 18 w 664"/>
                <a:gd name="T3" fmla="*/ 0 h 416"/>
                <a:gd name="T4" fmla="*/ 18 w 664"/>
                <a:gd name="T5" fmla="*/ 743 h 416"/>
                <a:gd name="T6" fmla="*/ 0 60000 65536"/>
                <a:gd name="T7" fmla="*/ 0 60000 65536"/>
                <a:gd name="T8" fmla="*/ 0 60000 65536"/>
                <a:gd name="T9" fmla="*/ 0 w 664"/>
                <a:gd name="T10" fmla="*/ 0 h 416"/>
                <a:gd name="T11" fmla="*/ 664 w 664"/>
                <a:gd name="T12" fmla="*/ 416 h 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416">
                  <a:moveTo>
                    <a:pt x="0" y="0"/>
                  </a:moveTo>
                  <a:lnTo>
                    <a:pt x="663" y="0"/>
                  </a:lnTo>
                  <a:lnTo>
                    <a:pt x="664" y="416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</p:grpSp>
      <p:sp>
        <p:nvSpPr>
          <p:cNvPr id="58" name="AutoShape 92"/>
          <p:cNvSpPr>
            <a:spLocks noChangeArrowheads="1"/>
          </p:cNvSpPr>
          <p:nvPr/>
        </p:nvSpPr>
        <p:spPr bwMode="auto">
          <a:xfrm>
            <a:off x="5004873" y="3771900"/>
            <a:ext cx="2159000" cy="249907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sr-Latn-CS" sz="1400" b="1" dirty="0">
                <a:latin typeface="Courier New" pitchFamily="49" charset="0"/>
              </a:rPr>
              <a:t>if (uslov)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{ 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</a:t>
            </a:r>
            <a:r>
              <a:rPr lang="sr-Latn-CS" sz="1400" b="1" dirty="0">
                <a:latin typeface="Courier New" pitchFamily="49" charset="0"/>
              </a:rPr>
              <a:t>iskaz</a:t>
            </a:r>
            <a:r>
              <a:rPr lang="en-US" sz="1400" b="1" dirty="0">
                <a:latin typeface="Courier New" pitchFamily="49" charset="0"/>
              </a:rPr>
              <a:t>1</a:t>
            </a:r>
            <a:r>
              <a:rPr lang="sr-Latn-CS" sz="1400" b="1" dirty="0">
                <a:latin typeface="Courier New" pitchFamily="49" charset="0"/>
              </a:rPr>
              <a:t>;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400" b="1" dirty="0">
                <a:latin typeface="Courier New" pitchFamily="49" charset="0"/>
              </a:rPr>
              <a:t>      ...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iskazN;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}</a:t>
            </a:r>
            <a:endParaRPr lang="sr-Latn-C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else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</a:rPr>
              <a:t>{ 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</a:t>
            </a:r>
            <a:r>
              <a:rPr lang="sr-Latn-CS" sz="1400" b="1" dirty="0">
                <a:latin typeface="Courier New" pitchFamily="49" charset="0"/>
              </a:rPr>
              <a:t>iskaz</a:t>
            </a:r>
            <a:r>
              <a:rPr lang="en-US" sz="1400" b="1" dirty="0">
                <a:latin typeface="Courier New" pitchFamily="49" charset="0"/>
              </a:rPr>
              <a:t>1</a:t>
            </a:r>
            <a:r>
              <a:rPr lang="sr-Latn-CS" sz="1400" b="1" dirty="0">
                <a:latin typeface="Courier New" pitchFamily="49" charset="0"/>
              </a:rPr>
              <a:t>;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400" b="1" dirty="0">
                <a:latin typeface="Courier New" pitchFamily="49" charset="0"/>
              </a:rPr>
              <a:t>      ...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 iskazN;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}</a:t>
            </a:r>
            <a:endParaRPr lang="en-GB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1" grpId="0" build="p" animBg="1" autoUpdateAnimBg="0"/>
      <p:bldP spid="58" grpId="0" build="p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2880" y="1156668"/>
            <a:ext cx="8778240" cy="5057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>
              <a:buNone/>
            </a:pPr>
            <a:r>
              <a:rPr lang="it-IT" sz="1800" b="1" dirty="0">
                <a:solidFill>
                  <a:schemeClr val="tx2">
                    <a:lumMod val="75000"/>
                  </a:schemeClr>
                </a:solidFill>
              </a:rPr>
              <a:t>Napisati program koji provjerava da li je učitani prirodni broj paran ili neparan.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17019" y="2084826"/>
            <a:ext cx="4992651" cy="3997666"/>
            <a:chOff x="358556" y="2356728"/>
            <a:chExt cx="4945089" cy="3725763"/>
          </a:xfrm>
        </p:grpSpPr>
        <p:grpSp>
          <p:nvGrpSpPr>
            <p:cNvPr id="44" name="Group 43"/>
            <p:cNvGrpSpPr/>
            <p:nvPr/>
          </p:nvGrpSpPr>
          <p:grpSpPr>
            <a:xfrm>
              <a:off x="358556" y="2356728"/>
              <a:ext cx="4945089" cy="3725763"/>
              <a:chOff x="358556" y="2356728"/>
              <a:chExt cx="4945089" cy="37257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58556" y="2356728"/>
                <a:ext cx="2801377" cy="3725763"/>
                <a:chOff x="345114" y="2356728"/>
                <a:chExt cx="3374461" cy="4719848"/>
              </a:xfrm>
            </p:grpSpPr>
            <p:grpSp>
              <p:nvGrpSpPr>
                <p:cNvPr id="9" name="Group 35"/>
                <p:cNvGrpSpPr/>
                <p:nvPr/>
              </p:nvGrpSpPr>
              <p:grpSpPr>
                <a:xfrm>
                  <a:off x="345114" y="2356728"/>
                  <a:ext cx="3374461" cy="4719848"/>
                  <a:chOff x="345114" y="2356728"/>
                  <a:chExt cx="3374461" cy="4719848"/>
                </a:xfrm>
              </p:grpSpPr>
              <p:grpSp>
                <p:nvGrpSpPr>
                  <p:cNvPr id="11" name="Group 31"/>
                  <p:cNvGrpSpPr/>
                  <p:nvPr/>
                </p:nvGrpSpPr>
                <p:grpSpPr>
                  <a:xfrm>
                    <a:off x="345114" y="2356728"/>
                    <a:ext cx="3374461" cy="4719848"/>
                    <a:chOff x="355871" y="2356728"/>
                    <a:chExt cx="3187710" cy="4160464"/>
                  </a:xfrm>
                </p:grpSpPr>
                <p:grpSp>
                  <p:nvGrpSpPr>
                    <p:cNvPr id="15" name="Group 29"/>
                    <p:cNvGrpSpPr/>
                    <p:nvPr/>
                  </p:nvGrpSpPr>
                  <p:grpSpPr>
                    <a:xfrm>
                      <a:off x="355871" y="2356728"/>
                      <a:ext cx="3187710" cy="4160464"/>
                      <a:chOff x="3152694" y="2854326"/>
                      <a:chExt cx="2256185" cy="2579013"/>
                    </a:xfrm>
                  </p:grpSpPr>
                  <p:sp>
                    <p:nvSpPr>
                      <p:cNvPr id="17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3152694" y="3966934"/>
                        <a:ext cx="1027113" cy="373991"/>
                      </a:xfrm>
                      <a:prstGeom prst="flowChartManualOperation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lang="sr-Latn-BA" sz="1600" b="1" dirty="0"/>
                      </a:p>
                    </p:txBody>
                  </p:sp>
                  <p:sp>
                    <p:nvSpPr>
                      <p:cNvPr id="18" name="AutoShap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2606" y="3611562"/>
                        <a:ext cx="833339" cy="373794"/>
                      </a:xfrm>
                      <a:prstGeom prst="diamond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lang="sr-Latn-BA" sz="1600" b="1" dirty="0" err="1"/>
                      </a:p>
                    </p:txBody>
                  </p:sp>
                  <p:sp>
                    <p:nvSpPr>
                      <p:cNvPr id="19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0331" y="3808407"/>
                        <a:ext cx="422275" cy="1603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664" y="0"/>
                          </a:cxn>
                          <a:cxn ang="0">
                            <a:pos x="1" y="0"/>
                          </a:cxn>
                          <a:cxn ang="0">
                            <a:pos x="0" y="392"/>
                          </a:cxn>
                        </a:cxnLst>
                        <a:rect l="0" t="0" r="r" b="b"/>
                        <a:pathLst>
                          <a:path w="664" h="392">
                            <a:moveTo>
                              <a:pt x="664" y="0"/>
                            </a:moveTo>
                            <a:lnTo>
                              <a:pt x="1" y="0"/>
                            </a:lnTo>
                            <a:lnTo>
                              <a:pt x="0" y="392"/>
                            </a:lnTo>
                          </a:path>
                        </a:pathLst>
                      </a:custGeom>
                      <a:noFill/>
                      <a:ln w="25400" cmpd="sng">
                        <a:solidFill>
                          <a:schemeClr val="accent1"/>
                        </a:solidFill>
                        <a:round/>
                        <a:headEnd/>
                        <a:tailEnd type="triangle" w="sm" len="med"/>
                      </a:ln>
                    </p:spPr>
                    <p:txBody>
                      <a:bodyPr/>
                      <a:lstStyle/>
                      <a:p>
                        <a:endParaRPr lang="sr-Latn-BA"/>
                      </a:p>
                    </p:txBody>
                  </p:sp>
                  <p:sp>
                    <p:nvSpPr>
                      <p:cNvPr id="21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962413" y="5049165"/>
                        <a:ext cx="0" cy="169863"/>
                      </a:xfrm>
                      <a:prstGeom prst="line">
                        <a:avLst/>
                      </a:prstGeom>
                      <a:noFill/>
                      <a:ln w="25400" cmpd="sng">
                        <a:solidFill>
                          <a:schemeClr val="accent1"/>
                        </a:solidFill>
                        <a:round/>
                        <a:headEnd/>
                        <a:tailEnd type="triangle" w="sm" len="med"/>
                      </a:ln>
                    </p:spPr>
                    <p:txBody>
                      <a:bodyPr/>
                      <a:lstStyle/>
                      <a:p>
                        <a:endParaRPr lang="sr-Latn-BA"/>
                      </a:p>
                    </p:txBody>
                  </p:sp>
                  <p:sp>
                    <p:nvSpPr>
                      <p:cNvPr id="22" name="Freeform 18"/>
                      <p:cNvSpPr>
                        <a:spLocks/>
                      </p:cNvSpPr>
                      <p:nvPr/>
                    </p:nvSpPr>
                    <p:spPr bwMode="auto">
                      <a:xfrm rot="16200000" flipH="1">
                        <a:off x="3959283" y="4051223"/>
                        <a:ext cx="708241" cy="128764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663" y="0"/>
                          </a:cxn>
                          <a:cxn ang="0">
                            <a:pos x="664" y="416"/>
                          </a:cxn>
                        </a:cxnLst>
                        <a:rect l="0" t="0" r="r" b="b"/>
                        <a:pathLst>
                          <a:path w="664" h="416">
                            <a:moveTo>
                              <a:pt x="0" y="0"/>
                            </a:moveTo>
                            <a:lnTo>
                              <a:pt x="663" y="0"/>
                            </a:lnTo>
                            <a:lnTo>
                              <a:pt x="664" y="416"/>
                            </a:lnTo>
                          </a:path>
                        </a:pathLst>
                      </a:custGeom>
                      <a:noFill/>
                      <a:ln w="25400" cmpd="sng">
                        <a:solidFill>
                          <a:schemeClr val="accent1"/>
                        </a:solidFill>
                        <a:round/>
                        <a:headEnd/>
                        <a:tailEnd type="triangle" w="sm" len="med"/>
                      </a:ln>
                    </p:spPr>
                    <p:txBody>
                      <a:bodyPr/>
                      <a:lstStyle/>
                      <a:p>
                        <a:endParaRPr lang="sr-Latn-BA"/>
                      </a:p>
                    </p:txBody>
                  </p:sp>
                  <p:sp>
                    <p:nvSpPr>
                      <p:cNvPr id="23" name="AutoShap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98620" y="2854326"/>
                        <a:ext cx="868363" cy="212725"/>
                      </a:xfrm>
                      <a:prstGeom prst="flowChartTerminator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r>
                          <a:rPr lang="en-US" sz="1600" b="1" dirty="0"/>
                          <a:t>PO</a:t>
                        </a:r>
                        <a:r>
                          <a:rPr lang="sr-Latn-BA" sz="1600" b="1" dirty="0"/>
                          <a:t>ČETAK</a:t>
                        </a:r>
                      </a:p>
                    </p:txBody>
                  </p:sp>
                  <p:sp>
                    <p:nvSpPr>
                      <p:cNvPr id="24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36770" y="3433763"/>
                        <a:ext cx="0" cy="182563"/>
                      </a:xfrm>
                      <a:prstGeom prst="line">
                        <a:avLst/>
                      </a:prstGeom>
                      <a:noFill/>
                      <a:ln w="25400" cmpd="sng">
                        <a:solidFill>
                          <a:schemeClr val="accent1"/>
                        </a:solidFill>
                        <a:round/>
                        <a:headEnd/>
                        <a:tailEnd type="triangle" w="sm" len="med"/>
                      </a:ln>
                    </p:spPr>
                    <p:txBody>
                      <a:bodyPr/>
                      <a:lstStyle/>
                      <a:p>
                        <a:endParaRPr lang="sr-Latn-BA"/>
                      </a:p>
                    </p:txBody>
                  </p:sp>
                  <p:sp>
                    <p:nvSpPr>
                      <p:cNvPr id="25" name="AutoShap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40516" y="5219027"/>
                        <a:ext cx="868363" cy="214312"/>
                      </a:xfrm>
                      <a:prstGeom prst="flowChartTerminator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r>
                          <a:rPr lang="en-US" sz="1600" b="1" dirty="0"/>
                          <a:t>KRAJ</a:t>
                        </a:r>
                        <a:endParaRPr lang="sr-Latn-BA" sz="1600" b="1" dirty="0" err="1"/>
                      </a:p>
                    </p:txBody>
                  </p:sp>
                  <p:sp>
                    <p:nvSpPr>
                      <p:cNvPr id="26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4808" y="3257551"/>
                        <a:ext cx="900112" cy="176212"/>
                      </a:xfrm>
                      <a:prstGeom prst="flowChartManualOperation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r>
                          <a:rPr lang="en-US" sz="1600" b="1" dirty="0" err="1"/>
                          <a:t>broj</a:t>
                        </a:r>
                        <a:endParaRPr lang="sr-Latn-BA" sz="1600" b="1" dirty="0"/>
                      </a:p>
                    </p:txBody>
                  </p:sp>
                </p:grpSp>
                <p:sp>
                  <p:nvSpPr>
                    <p:cNvPr id="16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6103" y="2699897"/>
                      <a:ext cx="5295" cy="307315"/>
                    </a:xfrm>
                    <a:prstGeom prst="line">
                      <a:avLst/>
                    </a:prstGeom>
                    <a:noFill/>
                    <a:ln w="25400" cmpd="sng">
                      <a:solidFill>
                        <a:schemeClr val="accent1"/>
                      </a:solidFill>
                      <a:round/>
                      <a:headEnd/>
                      <a:tailEnd type="triangle" w="sm" len="med"/>
                    </a:ln>
                  </p:spPr>
                  <p:txBody>
                    <a:bodyPr/>
                    <a:lstStyle/>
                    <a:p>
                      <a:endParaRPr lang="sr-Latn-BA"/>
                    </a:p>
                  </p:txBody>
                </p:sp>
              </p:grpSp>
              <p:sp>
                <p:nvSpPr>
                  <p:cNvPr id="12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7049" y="3843609"/>
                    <a:ext cx="586443" cy="1998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en-US" sz="1200" b="1" dirty="0">
                        <a:solidFill>
                          <a:schemeClr val="accent1"/>
                        </a:solidFill>
                      </a:rPr>
                      <a:t>ISTINA</a:t>
                    </a:r>
                  </a:p>
                </p:txBody>
              </p:sp>
              <p:sp>
                <p:nvSpPr>
                  <p:cNvPr id="13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0585" y="3843608"/>
                    <a:ext cx="638698" cy="1614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sr-Latn-BA" sz="1200" b="1" dirty="0">
                        <a:solidFill>
                          <a:schemeClr val="accent1"/>
                        </a:solidFill>
                      </a:rPr>
                      <a:t>LAŽ</a:t>
                    </a:r>
                    <a:endParaRPr 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 bwMode="auto">
                  <a:xfrm flipH="1">
                    <a:off x="1847738" y="3920369"/>
                    <a:ext cx="1196313" cy="3119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sr-Latn-BA" sz="1600" b="1" dirty="0"/>
                      <a:t>broj</a:t>
                    </a:r>
                    <a:r>
                      <a:rPr lang="en-US" sz="1600" b="1" dirty="0"/>
                      <a:t>&lt;=0</a:t>
                    </a:r>
                    <a:endParaRPr lang="sr-Latn-BA" sz="1600" b="1" dirty="0"/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 bwMode="auto">
                <a:xfrm flipH="1">
                  <a:off x="523426" y="4450555"/>
                  <a:ext cx="1196315" cy="581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eaLnBrk="0" hangingPunct="0">
                    <a:spcBef>
                      <a:spcPts val="100"/>
                    </a:spcBef>
                  </a:pPr>
                  <a:r>
                    <a:rPr lang="en-US" sz="1600" b="1" dirty="0"/>
                    <a:t>“</a:t>
                  </a:r>
                  <a:r>
                    <a:rPr lang="en-US" sz="1600" b="1" dirty="0" err="1"/>
                    <a:t>Nije</a:t>
                  </a:r>
                  <a:r>
                    <a:rPr lang="en-US" sz="1600" b="1" dirty="0"/>
                    <a:t> </a:t>
                  </a:r>
                  <a:r>
                    <a:rPr lang="en-US" sz="1600" b="1" dirty="0" err="1"/>
                    <a:t>prirodan</a:t>
                  </a:r>
                  <a:r>
                    <a:rPr lang="en-US" sz="1600" b="1" dirty="0"/>
                    <a:t>!”</a:t>
                  </a:r>
                  <a:endParaRPr lang="sr-Latn-BA" sz="1600" b="1" dirty="0"/>
                </a:p>
              </p:txBody>
            </p:sp>
          </p:grpSp>
          <p:sp>
            <p:nvSpPr>
              <p:cNvPr id="2050" name="AutoShape 2"/>
              <p:cNvSpPr>
                <a:spLocks noChangeArrowheads="1"/>
              </p:cNvSpPr>
              <p:nvPr/>
            </p:nvSpPr>
            <p:spPr bwMode="auto">
              <a:xfrm flipV="1">
                <a:off x="3872648" y="5033035"/>
                <a:ext cx="1430997" cy="301963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sr-Latn-BA" sz="1600" b="1" dirty="0" err="1"/>
              </a:p>
            </p:txBody>
          </p:sp>
          <p:sp>
            <p:nvSpPr>
              <p:cNvPr id="2051" name="Freeform 3"/>
              <p:cNvSpPr>
                <a:spLocks/>
              </p:cNvSpPr>
              <p:nvPr/>
            </p:nvSpPr>
            <p:spPr bwMode="auto">
              <a:xfrm rot="5400000">
                <a:off x="3502495" y="4453610"/>
                <a:ext cx="192496" cy="19552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3" y="0"/>
                  </a:cxn>
                  <a:cxn ang="0">
                    <a:pos x="664" y="416"/>
                  </a:cxn>
                </a:cxnLst>
                <a:rect l="0" t="0" r="r" b="b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052" name="AutoShape 4"/>
              <p:cNvSpPr>
                <a:spLocks noChangeArrowheads="1"/>
              </p:cNvSpPr>
              <p:nvPr/>
            </p:nvSpPr>
            <p:spPr bwMode="auto">
              <a:xfrm>
                <a:off x="3112610" y="4504340"/>
                <a:ext cx="1008000" cy="540000"/>
              </a:xfrm>
              <a:prstGeom prst="diamond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sr-Latn-BA" sz="1600" b="1" dirty="0" err="1"/>
              </a:p>
            </p:txBody>
          </p:sp>
          <p:sp>
            <p:nvSpPr>
              <p:cNvPr id="2057" name="Line 9"/>
              <p:cNvSpPr>
                <a:spLocks noChangeShapeType="1"/>
              </p:cNvSpPr>
              <p:nvPr/>
            </p:nvSpPr>
            <p:spPr bwMode="auto">
              <a:xfrm flipH="1">
                <a:off x="2722562" y="5033050"/>
                <a:ext cx="3175" cy="174625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  <a:headEnd/>
                <a:tailEnd type="triangl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r-Latn-BA"/>
              </a:p>
            </p:txBody>
          </p:sp>
          <p:sp>
            <p:nvSpPr>
              <p:cNvPr id="2058" name="Text Box 10"/>
              <p:cNvSpPr txBox="1">
                <a:spLocks noChangeArrowheads="1"/>
              </p:cNvSpPr>
              <p:nvPr/>
            </p:nvSpPr>
            <p:spPr bwMode="auto">
              <a:xfrm>
                <a:off x="2684186" y="3966670"/>
                <a:ext cx="1770306" cy="2734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R="0" lvl="0" indent="0" algn="ctr" fontAlgn="base">
                  <a:lnSpc>
                    <a:spcPct val="100000"/>
                  </a:lnSpc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hr-HR" sz="1600" b="1" dirty="0"/>
                  <a:t>ost = broj MOD 2</a:t>
                </a:r>
                <a:endParaRPr lang="sr-Latn-CS" sz="1600" b="1" dirty="0"/>
              </a:p>
            </p:txBody>
          </p:sp>
          <p:sp>
            <p:nvSpPr>
              <p:cNvPr id="2059" name="Line 11"/>
              <p:cNvSpPr>
                <a:spLocks noChangeShapeType="1"/>
              </p:cNvSpPr>
              <p:nvPr/>
            </p:nvSpPr>
            <p:spPr bwMode="auto">
              <a:xfrm flipH="1">
                <a:off x="3619222" y="4240163"/>
                <a:ext cx="0" cy="281712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060" name="AutoShape 12"/>
              <p:cNvSpPr>
                <a:spLocks noChangeArrowheads="1"/>
              </p:cNvSpPr>
              <p:nvPr/>
            </p:nvSpPr>
            <p:spPr bwMode="auto">
              <a:xfrm flipV="1">
                <a:off x="1999689" y="5003604"/>
                <a:ext cx="1260000" cy="301963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sr-Latn-BA" sz="1600" b="1" dirty="0" err="1"/>
              </a:p>
            </p:txBody>
          </p:sp>
          <p:sp>
            <p:nvSpPr>
              <p:cNvPr id="38" name="Text Box 102"/>
              <p:cNvSpPr txBox="1">
                <a:spLocks noChangeArrowheads="1"/>
              </p:cNvSpPr>
              <p:nvPr/>
            </p:nvSpPr>
            <p:spPr bwMode="auto">
              <a:xfrm>
                <a:off x="2658575" y="4565309"/>
                <a:ext cx="486848" cy="15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 dirty="0">
                    <a:solidFill>
                      <a:schemeClr val="accent1"/>
                    </a:solidFill>
                  </a:rPr>
                  <a:t>ISTINA</a:t>
                </a:r>
              </a:p>
            </p:txBody>
          </p:sp>
          <p:sp>
            <p:nvSpPr>
              <p:cNvPr id="39" name="Freeform 15"/>
              <p:cNvSpPr>
                <a:spLocks/>
              </p:cNvSpPr>
              <p:nvPr/>
            </p:nvSpPr>
            <p:spPr bwMode="auto">
              <a:xfrm flipH="1">
                <a:off x="2574940" y="3736240"/>
                <a:ext cx="1044282" cy="252272"/>
              </a:xfrm>
              <a:custGeom>
                <a:avLst/>
                <a:gdLst/>
                <a:ahLst/>
                <a:cxnLst>
                  <a:cxn ang="0">
                    <a:pos x="664" y="0"/>
                  </a:cxn>
                  <a:cxn ang="0">
                    <a:pos x="1" y="0"/>
                  </a:cxn>
                  <a:cxn ang="0">
                    <a:pos x="0" y="392"/>
                  </a:cxn>
                </a:cxnLst>
                <a:rect l="0" t="0" r="r" b="b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0" name="TextBox 39"/>
              <p:cNvSpPr txBox="1"/>
              <p:nvPr/>
            </p:nvSpPr>
            <p:spPr bwMode="auto">
              <a:xfrm flipH="1">
                <a:off x="2114871" y="5041192"/>
                <a:ext cx="993144" cy="234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600" b="1" dirty="0"/>
                  <a:t>“</a:t>
                </a:r>
                <a:r>
                  <a:rPr lang="sr-Latn-BA" sz="1600" b="1" dirty="0"/>
                  <a:t>Paran</a:t>
                </a:r>
                <a:r>
                  <a:rPr lang="en-US" sz="1600" b="1" dirty="0"/>
                  <a:t>”</a:t>
                </a:r>
                <a:endParaRPr lang="sr-Latn-BA" sz="1600" b="1" dirty="0"/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 flipH="1">
                <a:off x="4120609" y="4780765"/>
                <a:ext cx="455769" cy="252272"/>
              </a:xfrm>
              <a:custGeom>
                <a:avLst/>
                <a:gdLst/>
                <a:ahLst/>
                <a:cxnLst>
                  <a:cxn ang="0">
                    <a:pos x="664" y="0"/>
                  </a:cxn>
                  <a:cxn ang="0">
                    <a:pos x="1" y="0"/>
                  </a:cxn>
                  <a:cxn ang="0">
                    <a:pos x="0" y="392"/>
                  </a:cxn>
                </a:cxnLst>
                <a:rect l="0" t="0" r="r" b="b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2" name="Freeform 15"/>
              <p:cNvSpPr>
                <a:spLocks/>
              </p:cNvSpPr>
              <p:nvPr/>
            </p:nvSpPr>
            <p:spPr bwMode="auto">
              <a:xfrm>
                <a:off x="2621108" y="4780765"/>
                <a:ext cx="524315" cy="231632"/>
              </a:xfrm>
              <a:custGeom>
                <a:avLst/>
                <a:gdLst/>
                <a:ahLst/>
                <a:cxnLst>
                  <a:cxn ang="0">
                    <a:pos x="664" y="0"/>
                  </a:cxn>
                  <a:cxn ang="0">
                    <a:pos x="1" y="0"/>
                  </a:cxn>
                  <a:cxn ang="0">
                    <a:pos x="0" y="392"/>
                  </a:cxn>
                </a:cxnLst>
                <a:rect l="0" t="0" r="r" b="b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 flipH="1">
                <a:off x="2613345" y="5305567"/>
                <a:ext cx="0" cy="221928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  <p:sp>
          <p:nvSpPr>
            <p:cNvPr id="45" name="TextBox 44"/>
            <p:cNvSpPr txBox="1"/>
            <p:nvPr/>
          </p:nvSpPr>
          <p:spPr bwMode="auto">
            <a:xfrm flipH="1">
              <a:off x="4082266" y="5059123"/>
              <a:ext cx="993144" cy="268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/>
                <a:t>“</a:t>
              </a:r>
              <a:r>
                <a:rPr lang="en-US" sz="1600" b="1" dirty="0" err="1"/>
                <a:t>Nep</a:t>
              </a:r>
              <a:r>
                <a:rPr lang="sr-Latn-BA" sz="1600" b="1" dirty="0"/>
                <a:t>aran</a:t>
              </a:r>
              <a:r>
                <a:rPr lang="en-US" sz="1600" b="1" dirty="0"/>
                <a:t>”</a:t>
              </a:r>
              <a:endParaRPr lang="sr-Latn-BA" sz="1600" b="1" dirty="0"/>
            </a:p>
          </p:txBody>
        </p:sp>
        <p:sp>
          <p:nvSpPr>
            <p:cNvPr id="46" name="Text Box 102"/>
            <p:cNvSpPr txBox="1">
              <a:spLocks noChangeArrowheads="1"/>
            </p:cNvSpPr>
            <p:nvPr/>
          </p:nvSpPr>
          <p:spPr bwMode="auto">
            <a:xfrm>
              <a:off x="4046151" y="4565309"/>
              <a:ext cx="530228" cy="12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200" b="1" dirty="0">
                  <a:solidFill>
                    <a:schemeClr val="accent1"/>
                  </a:solidFill>
                </a:rPr>
                <a:t>LAŽ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 flipH="1">
              <a:off x="3127465" y="4657654"/>
              <a:ext cx="993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 err="1"/>
                <a:t>ost</a:t>
              </a:r>
              <a:r>
                <a:rPr lang="en-US" sz="1600" b="1" dirty="0"/>
                <a:t>=0</a:t>
              </a:r>
              <a:endParaRPr lang="sr-Latn-BA" sz="1600" b="1" dirty="0"/>
            </a:p>
          </p:txBody>
        </p:sp>
      </p:grpSp>
      <p:sp>
        <p:nvSpPr>
          <p:cNvPr id="49" name="Text Box 65"/>
          <p:cNvSpPr txBox="1">
            <a:spLocks noChangeArrowheads="1"/>
          </p:cNvSpPr>
          <p:nvPr/>
        </p:nvSpPr>
        <p:spPr bwMode="auto">
          <a:xfrm>
            <a:off x="5071265" y="1969610"/>
            <a:ext cx="381171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broj, ost;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broj 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&amp;broj);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(broj &lt;= 0)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prirodan!\n"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ost = broj % 2;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(ost == 0)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"Paran\n"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"Neparan\n"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5425" y="1195073"/>
            <a:ext cx="8778240" cy="4288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buNone/>
            </a:pPr>
            <a:r>
              <a:rPr lang="it-IT" sz="1800" b="1" dirty="0">
                <a:solidFill>
                  <a:schemeClr val="tx2">
                    <a:lumMod val="75000"/>
                  </a:schemeClr>
                </a:solidFill>
              </a:rPr>
              <a:t>Napisati program koji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učitava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prirodan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broj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manji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od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1000,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te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ispisuje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koliko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on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ima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cifara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.	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5078605" y="1585560"/>
            <a:ext cx="425561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broj manji od 1000: 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(n&lt;1 || n&gt;999)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"Greska!"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3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 = n / 10;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0)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"Jednocifren!"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3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 = n / 10;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0)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"Dvocifren!"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"Trocifren!"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6200" y="1843400"/>
            <a:ext cx="4953075" cy="4469227"/>
            <a:chOff x="76200" y="1843400"/>
            <a:chExt cx="4953075" cy="4469227"/>
          </a:xfrm>
        </p:grpSpPr>
        <p:grpSp>
          <p:nvGrpSpPr>
            <p:cNvPr id="79" name="Group 78"/>
            <p:cNvGrpSpPr/>
            <p:nvPr/>
          </p:nvGrpSpPr>
          <p:grpSpPr>
            <a:xfrm>
              <a:off x="76200" y="1843400"/>
              <a:ext cx="4953075" cy="4469227"/>
              <a:chOff x="76200" y="1843400"/>
              <a:chExt cx="4953075" cy="4469227"/>
            </a:xfrm>
          </p:grpSpPr>
          <p:sp>
            <p:nvSpPr>
              <p:cNvPr id="67" name="AutoShape 13"/>
              <p:cNvSpPr>
                <a:spLocks noChangeArrowheads="1"/>
              </p:cNvSpPr>
              <p:nvPr/>
            </p:nvSpPr>
            <p:spPr bwMode="auto">
              <a:xfrm flipV="1">
                <a:off x="76200" y="3100496"/>
                <a:ext cx="1116000" cy="302200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sr-Latn-BA" sz="16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 bwMode="auto">
              <a:xfrm flipH="1">
                <a:off x="162401" y="3137356"/>
                <a:ext cx="94249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400" b="1" dirty="0"/>
                  <a:t>“GRE</a:t>
                </a:r>
                <a:r>
                  <a:rPr lang="sr-Latn-BA" sz="1400" b="1" dirty="0"/>
                  <a:t>ŠKA</a:t>
                </a:r>
                <a:r>
                  <a:rPr lang="en-US" sz="1400" b="1" dirty="0"/>
                  <a:t>”</a:t>
                </a:r>
                <a:endParaRPr lang="sr-Latn-BA" sz="1400" b="1" dirty="0"/>
              </a:p>
            </p:txBody>
          </p:sp>
          <p:sp>
            <p:nvSpPr>
              <p:cNvPr id="75" name="AutoShape 197"/>
              <p:cNvSpPr>
                <a:spLocks noChangeArrowheads="1"/>
              </p:cNvSpPr>
              <p:nvPr/>
            </p:nvSpPr>
            <p:spPr bwMode="auto">
              <a:xfrm>
                <a:off x="947468" y="2678176"/>
                <a:ext cx="1274933" cy="360000"/>
              </a:xfrm>
              <a:prstGeom prst="flowChartPreparation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AutoShape 14"/>
              <p:cNvSpPr>
                <a:spLocks noChangeArrowheads="1"/>
              </p:cNvSpPr>
              <p:nvPr/>
            </p:nvSpPr>
            <p:spPr bwMode="auto">
              <a:xfrm>
                <a:off x="2170885" y="3500743"/>
                <a:ext cx="992225" cy="510817"/>
              </a:xfrm>
              <a:prstGeom prst="diamond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b="1" dirty="0"/>
                  <a:t>n=0</a:t>
                </a:r>
                <a:endParaRPr lang="sr-Latn-BA" sz="1400" b="1" dirty="0" err="1"/>
              </a:p>
            </p:txBody>
          </p:sp>
          <p:sp>
            <p:nvSpPr>
              <p:cNvPr id="9" name="AutoShape 19"/>
              <p:cNvSpPr>
                <a:spLocks noChangeArrowheads="1"/>
              </p:cNvSpPr>
              <p:nvPr/>
            </p:nvSpPr>
            <p:spPr bwMode="auto">
              <a:xfrm>
                <a:off x="1084678" y="1843400"/>
                <a:ext cx="1000005" cy="290704"/>
              </a:xfrm>
              <a:prstGeom prst="flowChartTerminator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b="1" dirty="0"/>
                  <a:t>PO</a:t>
                </a:r>
                <a:r>
                  <a:rPr lang="sr-Latn-BA" sz="1400" b="1" dirty="0"/>
                  <a:t>ČETAK</a:t>
                </a: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 flipH="1">
                <a:off x="1589251" y="2524367"/>
                <a:ext cx="0" cy="153810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1" name="AutoShape 23"/>
              <p:cNvSpPr>
                <a:spLocks noChangeArrowheads="1"/>
              </p:cNvSpPr>
              <p:nvPr/>
            </p:nvSpPr>
            <p:spPr bwMode="auto">
              <a:xfrm>
                <a:off x="1057257" y="2283559"/>
                <a:ext cx="1036567" cy="240806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b="1" dirty="0"/>
                  <a:t>n</a:t>
                </a:r>
                <a:endParaRPr lang="sr-Latn-BA" sz="1400" b="1" dirty="0"/>
              </a:p>
            </p:txBody>
          </p:sp>
          <p:sp>
            <p:nvSpPr>
              <p:cNvPr id="12" name="Line 21"/>
              <p:cNvSpPr>
                <a:spLocks noChangeShapeType="1"/>
              </p:cNvSpPr>
              <p:nvPr/>
            </p:nvSpPr>
            <p:spPr bwMode="auto">
              <a:xfrm flipH="1">
                <a:off x="1589250" y="2134105"/>
                <a:ext cx="0" cy="158691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14" name="Freeform 15"/>
              <p:cNvSpPr>
                <a:spLocks/>
              </p:cNvSpPr>
              <p:nvPr/>
            </p:nvSpPr>
            <p:spPr bwMode="auto">
              <a:xfrm flipH="1">
                <a:off x="3163107" y="3753921"/>
                <a:ext cx="342092" cy="307723"/>
              </a:xfrm>
              <a:custGeom>
                <a:avLst/>
                <a:gdLst/>
                <a:ahLst/>
                <a:cxnLst>
                  <a:cxn ang="0">
                    <a:pos x="664" y="0"/>
                  </a:cxn>
                  <a:cxn ang="0">
                    <a:pos x="1" y="0"/>
                  </a:cxn>
                  <a:cxn ang="0">
                    <a:pos x="0" y="392"/>
                  </a:cxn>
                </a:cxnLst>
                <a:rect l="0" t="0" r="r" b="b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21" name="Text Box 102"/>
              <p:cNvSpPr txBox="1">
                <a:spLocks noChangeArrowheads="1"/>
              </p:cNvSpPr>
              <p:nvPr/>
            </p:nvSpPr>
            <p:spPr bwMode="auto">
              <a:xfrm>
                <a:off x="3220597" y="3530891"/>
                <a:ext cx="451542" cy="149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 dirty="0">
                    <a:solidFill>
                      <a:schemeClr val="accent1"/>
                    </a:solidFill>
                  </a:rPr>
                  <a:t>LA</a:t>
                </a:r>
                <a:r>
                  <a:rPr lang="sr-Latn-BA" sz="1200" b="1" dirty="0">
                    <a:solidFill>
                      <a:schemeClr val="accent1"/>
                    </a:solidFill>
                  </a:rPr>
                  <a:t>Ž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Text Box 102"/>
              <p:cNvSpPr txBox="1">
                <a:spLocks noChangeArrowheads="1"/>
              </p:cNvSpPr>
              <p:nvPr/>
            </p:nvSpPr>
            <p:spPr bwMode="auto">
              <a:xfrm>
                <a:off x="1679110" y="3559568"/>
                <a:ext cx="491775" cy="120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 dirty="0">
                    <a:solidFill>
                      <a:schemeClr val="accent1"/>
                    </a:solidFill>
                  </a:rPr>
                  <a:t>ISTINA</a:t>
                </a: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1730030" y="3753923"/>
                <a:ext cx="440855" cy="437078"/>
              </a:xfrm>
              <a:custGeom>
                <a:avLst/>
                <a:gdLst/>
                <a:ahLst/>
                <a:cxnLst>
                  <a:cxn ang="0">
                    <a:pos x="664" y="0"/>
                  </a:cxn>
                  <a:cxn ang="0">
                    <a:pos x="1" y="0"/>
                  </a:cxn>
                  <a:cxn ang="0">
                    <a:pos x="0" y="392"/>
                  </a:cxn>
                </a:cxnLst>
                <a:rect l="0" t="0" r="r" b="b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1" name="AutoShape 13"/>
              <p:cNvSpPr>
                <a:spLocks noChangeArrowheads="1"/>
              </p:cNvSpPr>
              <p:nvPr/>
            </p:nvSpPr>
            <p:spPr bwMode="auto">
              <a:xfrm flipV="1">
                <a:off x="1066800" y="4191001"/>
                <a:ext cx="1371750" cy="365760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sr-Latn-BA" sz="1600" b="1" dirty="0"/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1730030" y="5829050"/>
                <a:ext cx="155" cy="194096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4" name="AutoShape 22"/>
              <p:cNvSpPr>
                <a:spLocks noChangeArrowheads="1"/>
              </p:cNvSpPr>
              <p:nvPr/>
            </p:nvSpPr>
            <p:spPr bwMode="auto">
              <a:xfrm>
                <a:off x="1230765" y="6023146"/>
                <a:ext cx="998839" cy="289481"/>
              </a:xfrm>
              <a:prstGeom prst="flowChartTerminator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b="1" dirty="0"/>
                  <a:t>KRAJ</a:t>
                </a:r>
                <a:endParaRPr lang="sr-Latn-BA" sz="1400" b="1" dirty="0" err="1"/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 flipH="1">
                <a:off x="1219199" y="4280356"/>
                <a:ext cx="1066800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400" b="1" dirty="0" err="1"/>
                  <a:t>Jednocifren</a:t>
                </a:r>
                <a:r>
                  <a:rPr lang="en-US" sz="1400" b="1" dirty="0"/>
                  <a:t>!</a:t>
                </a:r>
                <a:endParaRPr lang="sr-Latn-BA" sz="1400" b="1" dirty="0"/>
              </a:p>
            </p:txBody>
          </p:sp>
          <p:cxnSp>
            <p:nvCxnSpPr>
              <p:cNvPr id="56" name="Shape 55"/>
              <p:cNvCxnSpPr>
                <a:endCxn id="49" idx="1"/>
              </p:cNvCxnSpPr>
              <p:nvPr/>
            </p:nvCxnSpPr>
            <p:spPr>
              <a:xfrm rot="10800000" flipV="1">
                <a:off x="1730031" y="5497548"/>
                <a:ext cx="2623331" cy="331501"/>
              </a:xfrm>
              <a:prstGeom prst="bentConnector4">
                <a:avLst>
                  <a:gd name="adj1" fmla="val -193"/>
                  <a:gd name="adj2" fmla="val 99448"/>
                </a:avLst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</p:cxnSp>
          <p:sp>
            <p:nvSpPr>
              <p:cNvPr id="69" name="Freeform 15"/>
              <p:cNvSpPr>
                <a:spLocks/>
              </p:cNvSpPr>
              <p:nvPr/>
            </p:nvSpPr>
            <p:spPr bwMode="auto">
              <a:xfrm>
                <a:off x="647700" y="2858572"/>
                <a:ext cx="284736" cy="263188"/>
              </a:xfrm>
              <a:custGeom>
                <a:avLst/>
                <a:gdLst/>
                <a:ahLst/>
                <a:cxnLst>
                  <a:cxn ang="0">
                    <a:pos x="664" y="0"/>
                  </a:cxn>
                  <a:cxn ang="0">
                    <a:pos x="1" y="0"/>
                  </a:cxn>
                  <a:cxn ang="0">
                    <a:pos x="0" y="392"/>
                  </a:cxn>
                </a:cxnLst>
                <a:rect l="0" t="0" r="r" b="b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0" name="Text Box 102"/>
              <p:cNvSpPr txBox="1">
                <a:spLocks noChangeArrowheads="1"/>
              </p:cNvSpPr>
              <p:nvPr/>
            </p:nvSpPr>
            <p:spPr bwMode="auto">
              <a:xfrm>
                <a:off x="474219" y="2599554"/>
                <a:ext cx="523049" cy="1646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 dirty="0">
                    <a:solidFill>
                      <a:schemeClr val="accent1"/>
                    </a:solidFill>
                  </a:rPr>
                  <a:t>ISTINA</a:t>
                </a:r>
              </a:p>
            </p:txBody>
          </p:sp>
          <p:sp>
            <p:nvSpPr>
              <p:cNvPr id="71" name="Text Box 102"/>
              <p:cNvSpPr txBox="1">
                <a:spLocks noChangeArrowheads="1"/>
              </p:cNvSpPr>
              <p:nvPr/>
            </p:nvSpPr>
            <p:spPr bwMode="auto">
              <a:xfrm>
                <a:off x="2158827" y="2599554"/>
                <a:ext cx="432123" cy="132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sr-Latn-BA" sz="1200" b="1" dirty="0">
                    <a:solidFill>
                      <a:schemeClr val="accent1"/>
                    </a:solidFill>
                  </a:rPr>
                  <a:t>LAŽ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 bwMode="auto">
              <a:xfrm flipH="1">
                <a:off x="1035297" y="2736170"/>
                <a:ext cx="113122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400" b="1" dirty="0"/>
                  <a:t>n&lt;1 v n&gt;999</a:t>
                </a:r>
                <a:endParaRPr lang="sr-Latn-BA" sz="1400" b="1" dirty="0"/>
              </a:p>
            </p:txBody>
          </p:sp>
          <p:sp>
            <p:nvSpPr>
              <p:cNvPr id="74" name="Freeform 15"/>
              <p:cNvSpPr>
                <a:spLocks/>
              </p:cNvSpPr>
              <p:nvPr/>
            </p:nvSpPr>
            <p:spPr bwMode="auto">
              <a:xfrm flipH="1">
                <a:off x="2190297" y="2858573"/>
                <a:ext cx="476701" cy="241924"/>
              </a:xfrm>
              <a:custGeom>
                <a:avLst/>
                <a:gdLst/>
                <a:ahLst/>
                <a:cxnLst>
                  <a:cxn ang="0">
                    <a:pos x="664" y="0"/>
                  </a:cxn>
                  <a:cxn ang="0">
                    <a:pos x="1" y="0"/>
                  </a:cxn>
                  <a:cxn ang="0">
                    <a:pos x="0" y="392"/>
                  </a:cxn>
                </a:cxnLst>
                <a:rect l="0" t="0" r="r" b="b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 rot="16200000" flipH="1">
                <a:off x="-24307" y="4074709"/>
                <a:ext cx="2426347" cy="10823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3" y="0"/>
                  </a:cxn>
                  <a:cxn ang="0">
                    <a:pos x="664" y="416"/>
                  </a:cxn>
                </a:cxnLst>
                <a:rect l="0" t="0" r="r" b="b"/>
                <a:pathLst>
                  <a:path w="664" h="416">
                    <a:moveTo>
                      <a:pt x="0" y="0"/>
                    </a:moveTo>
                    <a:lnTo>
                      <a:pt x="663" y="0"/>
                    </a:lnTo>
                    <a:lnTo>
                      <a:pt x="664" y="416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2059935" y="3094088"/>
                <a:ext cx="1133057" cy="25871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R="0" lvl="0" indent="0" algn="ctr" fontAlgn="base">
                  <a:lnSpc>
                    <a:spcPct val="100000"/>
                  </a:lnSpc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sr-Latn-BA" sz="1400" b="1" dirty="0"/>
                  <a:t>n</a:t>
                </a:r>
                <a:r>
                  <a:rPr lang="en-US" sz="1400" b="1" dirty="0"/>
                  <a:t> = n DIV 10</a:t>
                </a:r>
                <a:endParaRPr lang="sr-Latn-CS" sz="1400" b="1" dirty="0"/>
              </a:p>
            </p:txBody>
          </p:sp>
          <p:sp>
            <p:nvSpPr>
              <p:cNvPr id="46" name="Line 21"/>
              <p:cNvSpPr>
                <a:spLocks noChangeShapeType="1"/>
              </p:cNvSpPr>
              <p:nvPr/>
            </p:nvSpPr>
            <p:spPr bwMode="auto">
              <a:xfrm flipH="1">
                <a:off x="2666999" y="3346933"/>
                <a:ext cx="0" cy="153810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47" name="Text Box 10"/>
              <p:cNvSpPr txBox="1">
                <a:spLocks noChangeArrowheads="1"/>
              </p:cNvSpPr>
              <p:nvPr/>
            </p:nvSpPr>
            <p:spPr bwMode="auto">
              <a:xfrm>
                <a:off x="2938670" y="4061645"/>
                <a:ext cx="1133057" cy="25871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R="0" lvl="0" indent="0" algn="ctr" fontAlgn="base">
                  <a:lnSpc>
                    <a:spcPct val="100000"/>
                  </a:lnSpc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sr-Latn-BA" sz="1400" b="1" dirty="0"/>
                  <a:t>n</a:t>
                </a:r>
                <a:r>
                  <a:rPr lang="en-US" sz="1400" b="1" dirty="0"/>
                  <a:t> = n DIV 10</a:t>
                </a:r>
                <a:endParaRPr lang="sr-Latn-CS" sz="1400" b="1" dirty="0"/>
              </a:p>
            </p:txBody>
          </p:sp>
          <p:sp>
            <p:nvSpPr>
              <p:cNvPr id="48" name="AutoShape 14"/>
              <p:cNvSpPr>
                <a:spLocks noChangeArrowheads="1"/>
              </p:cNvSpPr>
              <p:nvPr/>
            </p:nvSpPr>
            <p:spPr bwMode="auto">
              <a:xfrm>
                <a:off x="3009086" y="4495800"/>
                <a:ext cx="992225" cy="510817"/>
              </a:xfrm>
              <a:prstGeom prst="diamond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b="1" dirty="0"/>
                  <a:t>n=0</a:t>
                </a:r>
                <a:endParaRPr lang="sr-Latn-BA" sz="1400" b="1" dirty="0" err="1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 flipH="1">
                <a:off x="4001308" y="4748978"/>
                <a:ext cx="342092" cy="409762"/>
              </a:xfrm>
              <a:custGeom>
                <a:avLst/>
                <a:gdLst/>
                <a:ahLst/>
                <a:cxnLst>
                  <a:cxn ang="0">
                    <a:pos x="664" y="0"/>
                  </a:cxn>
                  <a:cxn ang="0">
                    <a:pos x="1" y="0"/>
                  </a:cxn>
                  <a:cxn ang="0">
                    <a:pos x="0" y="392"/>
                  </a:cxn>
                </a:cxnLst>
                <a:rect l="0" t="0" r="r" b="b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51" name="Text Box 102"/>
              <p:cNvSpPr txBox="1">
                <a:spLocks noChangeArrowheads="1"/>
              </p:cNvSpPr>
              <p:nvPr/>
            </p:nvSpPr>
            <p:spPr bwMode="auto">
              <a:xfrm>
                <a:off x="4058798" y="4525948"/>
                <a:ext cx="451542" cy="149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 dirty="0">
                    <a:solidFill>
                      <a:schemeClr val="accent1"/>
                    </a:solidFill>
                  </a:rPr>
                  <a:t>LA</a:t>
                </a:r>
                <a:r>
                  <a:rPr lang="sr-Latn-BA" sz="1200" b="1" dirty="0">
                    <a:solidFill>
                      <a:schemeClr val="accent1"/>
                    </a:solidFill>
                  </a:rPr>
                  <a:t>Ž</a:t>
                </a:r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2" name="Text Box 102"/>
              <p:cNvSpPr txBox="1">
                <a:spLocks noChangeArrowheads="1"/>
              </p:cNvSpPr>
              <p:nvPr/>
            </p:nvSpPr>
            <p:spPr bwMode="auto">
              <a:xfrm>
                <a:off x="2517311" y="4554625"/>
                <a:ext cx="491775" cy="120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200" b="1" dirty="0">
                    <a:solidFill>
                      <a:schemeClr val="accent1"/>
                    </a:solidFill>
                  </a:rPr>
                  <a:t>ISTINA</a:t>
                </a:r>
              </a:p>
            </p:txBody>
          </p:sp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2590950" y="4748980"/>
                <a:ext cx="418136" cy="437078"/>
              </a:xfrm>
              <a:custGeom>
                <a:avLst/>
                <a:gdLst/>
                <a:ahLst/>
                <a:cxnLst>
                  <a:cxn ang="0">
                    <a:pos x="664" y="0"/>
                  </a:cxn>
                  <a:cxn ang="0">
                    <a:pos x="1" y="0"/>
                  </a:cxn>
                  <a:cxn ang="0">
                    <a:pos x="0" y="392"/>
                  </a:cxn>
                </a:cxnLst>
                <a:rect l="0" t="0" r="r" b="b"/>
                <a:pathLst>
                  <a:path w="664" h="392">
                    <a:moveTo>
                      <a:pt x="664" y="0"/>
                    </a:moveTo>
                    <a:lnTo>
                      <a:pt x="1" y="0"/>
                    </a:lnTo>
                    <a:lnTo>
                      <a:pt x="0" y="392"/>
                    </a:lnTo>
                  </a:path>
                </a:pathLst>
              </a:cu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54" name="AutoShape 13"/>
              <p:cNvSpPr>
                <a:spLocks noChangeArrowheads="1"/>
              </p:cNvSpPr>
              <p:nvPr/>
            </p:nvSpPr>
            <p:spPr bwMode="auto">
              <a:xfrm flipV="1">
                <a:off x="1905001" y="5186058"/>
                <a:ext cx="1371750" cy="365760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sr-Latn-BA" sz="16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 bwMode="auto">
              <a:xfrm flipH="1">
                <a:off x="2057400" y="5275413"/>
                <a:ext cx="1066800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400" b="1" dirty="0" err="1"/>
                  <a:t>Dvocifren</a:t>
                </a:r>
                <a:r>
                  <a:rPr lang="en-US" sz="1400" b="1" dirty="0"/>
                  <a:t>!</a:t>
                </a:r>
                <a:endParaRPr lang="sr-Latn-BA" sz="1400" b="1" dirty="0"/>
              </a:p>
            </p:txBody>
          </p:sp>
          <p:sp>
            <p:nvSpPr>
              <p:cNvPr id="57" name="Line 21"/>
              <p:cNvSpPr>
                <a:spLocks noChangeShapeType="1"/>
              </p:cNvSpPr>
              <p:nvPr/>
            </p:nvSpPr>
            <p:spPr bwMode="auto">
              <a:xfrm flipH="1">
                <a:off x="3505200" y="4341990"/>
                <a:ext cx="0" cy="153810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  <p:sp>
            <p:nvSpPr>
              <p:cNvPr id="58" name="AutoShape 13"/>
              <p:cNvSpPr>
                <a:spLocks noChangeArrowheads="1"/>
              </p:cNvSpPr>
              <p:nvPr/>
            </p:nvSpPr>
            <p:spPr bwMode="auto">
              <a:xfrm flipV="1">
                <a:off x="3657525" y="5158740"/>
                <a:ext cx="1371750" cy="365760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sr-Latn-BA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 bwMode="auto">
              <a:xfrm flipH="1">
                <a:off x="3810000" y="5232856"/>
                <a:ext cx="1066800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>
                  <a:spcBef>
                    <a:spcPts val="100"/>
                  </a:spcBef>
                </a:pPr>
                <a:r>
                  <a:rPr lang="en-US" sz="1400" b="1" dirty="0" err="1"/>
                  <a:t>Trocifren</a:t>
                </a:r>
                <a:r>
                  <a:rPr lang="en-US" sz="1400" b="1" dirty="0"/>
                  <a:t>!</a:t>
                </a:r>
                <a:endParaRPr lang="sr-Latn-BA" sz="1400" b="1" dirty="0"/>
              </a:p>
            </p:txBody>
          </p:sp>
          <p:sp>
            <p:nvSpPr>
              <p:cNvPr id="63" name="Line 21"/>
              <p:cNvSpPr>
                <a:spLocks noChangeShapeType="1"/>
              </p:cNvSpPr>
              <p:nvPr/>
            </p:nvSpPr>
            <p:spPr bwMode="auto">
              <a:xfrm flipH="1">
                <a:off x="2590950" y="5551818"/>
                <a:ext cx="0" cy="277232"/>
              </a:xfrm>
              <a:prstGeom prst="line">
                <a:avLst/>
              </a:prstGeom>
              <a:noFill/>
              <a:ln w="25400" cmpd="sng">
                <a:solidFill>
                  <a:schemeClr val="accent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 flipH="1">
              <a:off x="1730030" y="4554625"/>
              <a:ext cx="0" cy="1274425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55425" y="1118263"/>
            <a:ext cx="8778240" cy="544107"/>
          </a:xfrm>
          <a:prstGeom prst="rect">
            <a:avLst/>
          </a:prstGeom>
          <a:noFill/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Napisati program koji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provjerava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unesena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godina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prestupna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60" name="Text Box 65"/>
          <p:cNvSpPr txBox="1">
            <a:spLocks noChangeArrowheads="1"/>
          </p:cNvSpPr>
          <p:nvPr/>
        </p:nvSpPr>
        <p:spPr bwMode="auto">
          <a:xfrm>
            <a:off x="5422465" y="2185571"/>
            <a:ext cx="3642920" cy="389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god;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godinu: 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&amp;god);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(god % 400 == 0)</a:t>
            </a:r>
          </a:p>
          <a:p>
            <a:r>
              <a:rPr lang="pt-BR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pt-BR" sz="13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Jeste </a:t>
            </a:r>
            <a:r>
              <a:rPr lang="pt-BR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prestupna!\n"</a:t>
            </a:r>
            <a:r>
              <a:rPr lang="pt-BR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(god % 100 == 0)</a:t>
            </a:r>
          </a:p>
          <a:p>
            <a:r>
              <a:rPr lang="pt-BR" sz="13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printf(</a:t>
            </a:r>
            <a:r>
              <a:rPr lang="sr-Latn-BA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Nije </a:t>
            </a:r>
            <a:r>
              <a:rPr lang="pt-BR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prestupna!\n"</a:t>
            </a:r>
            <a:r>
              <a:rPr lang="pt-BR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else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(god % 4 == 0)</a:t>
            </a:r>
          </a:p>
          <a:p>
            <a:r>
              <a:rPr lang="pt-BR" sz="13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printf(</a:t>
            </a:r>
            <a:r>
              <a:rPr lang="sr-Latn-BA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Jeste </a:t>
            </a:r>
            <a:r>
              <a:rPr lang="pt-BR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prestupna!\n"</a:t>
            </a:r>
            <a:r>
              <a:rPr lang="pt-BR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sz="13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printf(</a:t>
            </a:r>
            <a:r>
              <a:rPr lang="sr-Latn-BA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Nije </a:t>
            </a:r>
            <a:r>
              <a:rPr lang="pt-BR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prestupna!\n"</a:t>
            </a:r>
            <a:r>
              <a:rPr lang="pt-BR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331377" y="2276079"/>
            <a:ext cx="972000" cy="360000"/>
            <a:chOff x="3331377" y="2276079"/>
            <a:chExt cx="972000" cy="360000"/>
          </a:xfrm>
        </p:grpSpPr>
        <p:sp>
          <p:nvSpPr>
            <p:cNvPr id="62" name="AutoShape 100"/>
            <p:cNvSpPr>
              <a:spLocks noChangeArrowheads="1"/>
            </p:cNvSpPr>
            <p:nvPr/>
          </p:nvSpPr>
          <p:spPr bwMode="auto">
            <a:xfrm flipH="1">
              <a:off x="3331377" y="2276079"/>
              <a:ext cx="972000" cy="360000"/>
            </a:xfrm>
            <a:prstGeom prst="roundRect">
              <a:avLst>
                <a:gd name="adj" fmla="val 27778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 dirty="0">
                <a:solidFill>
                  <a:srgbClr val="A50021"/>
                </a:solidFill>
                <a:latin typeface="Courier New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 bwMode="auto">
            <a:xfrm>
              <a:off x="3383732" y="2337869"/>
              <a:ext cx="8810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600" b="1" dirty="0">
                  <a:solidFill>
                    <a:schemeClr val="accent6">
                      <a:lumMod val="75000"/>
                    </a:schemeClr>
                  </a:solidFill>
                </a:rPr>
                <a:t>1.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 NA</a:t>
              </a:r>
              <a:r>
                <a:rPr lang="sr-Latn-BA" sz="1600" b="1" dirty="0">
                  <a:solidFill>
                    <a:schemeClr val="accent6">
                      <a:lumMod val="75000"/>
                    </a:schemeClr>
                  </a:solidFill>
                </a:rPr>
                <a:t>ČIN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9195" y="2008015"/>
            <a:ext cx="5134095" cy="4147739"/>
            <a:chOff x="40210" y="2008015"/>
            <a:chExt cx="5134095" cy="4147739"/>
          </a:xfrm>
        </p:grpSpPr>
        <p:sp>
          <p:nvSpPr>
            <p:cNvPr id="44" name="AutoShape 197"/>
            <p:cNvSpPr>
              <a:spLocks noChangeArrowheads="1"/>
            </p:cNvSpPr>
            <p:nvPr/>
          </p:nvSpPr>
          <p:spPr bwMode="auto">
            <a:xfrm>
              <a:off x="862970" y="3234602"/>
              <a:ext cx="1505259" cy="411231"/>
            </a:xfrm>
            <a:prstGeom prst="flowChartPrepa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3"/>
            <p:cNvSpPr>
              <a:spLocks noChangeArrowheads="1"/>
            </p:cNvSpPr>
            <p:nvPr/>
          </p:nvSpPr>
          <p:spPr bwMode="auto">
            <a:xfrm flipV="1">
              <a:off x="40210" y="3798976"/>
              <a:ext cx="1332000" cy="373846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sr-Latn-BA" sz="1600" b="1" dirty="0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692269" y="3441851"/>
              <a:ext cx="170700" cy="357126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H="1">
              <a:off x="1417407" y="5541041"/>
              <a:ext cx="0" cy="273428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 rot="16200000" flipH="1">
              <a:off x="373427" y="4491671"/>
              <a:ext cx="1368212" cy="7305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3" y="0"/>
                </a:cxn>
                <a:cxn ang="0">
                  <a:pos x="664" y="416"/>
                </a:cxn>
              </a:cxnLst>
              <a:rect l="0" t="0" r="r" b="b"/>
              <a:pathLst>
                <a:path w="664" h="416">
                  <a:moveTo>
                    <a:pt x="0" y="0"/>
                  </a:moveTo>
                  <a:lnTo>
                    <a:pt x="663" y="0"/>
                  </a:lnTo>
                  <a:lnTo>
                    <a:pt x="664" y="416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1080383" y="2008015"/>
              <a:ext cx="1011467" cy="342422"/>
            </a:xfrm>
            <a:prstGeom prst="flowChartTerminator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 dirty="0"/>
                <a:t>PO</a:t>
              </a:r>
              <a:r>
                <a:rPr lang="sr-Latn-BA" sz="1400" b="1" dirty="0"/>
                <a:t>ČETAK</a:t>
              </a: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1590739" y="2940731"/>
              <a:ext cx="0" cy="293871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42" name="AutoShape 22"/>
            <p:cNvSpPr>
              <a:spLocks noChangeArrowheads="1"/>
            </p:cNvSpPr>
            <p:nvPr/>
          </p:nvSpPr>
          <p:spPr bwMode="auto">
            <a:xfrm>
              <a:off x="885120" y="5810777"/>
              <a:ext cx="1011467" cy="344977"/>
            </a:xfrm>
            <a:prstGeom prst="flowChartTerminator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b="1" dirty="0"/>
                <a:t>KRAJ</a:t>
              </a:r>
              <a:endParaRPr lang="sr-Latn-BA" sz="1600" b="1" dirty="0" err="1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auto">
            <a:xfrm>
              <a:off x="1052647" y="2657083"/>
              <a:ext cx="1048448" cy="28364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 dirty="0"/>
                <a:t>god</a:t>
              </a:r>
              <a:endParaRPr lang="sr-Latn-BA" sz="1400" b="1" dirty="0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1586373" y="2350438"/>
              <a:ext cx="4365" cy="306647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30" name="Text Box 102"/>
            <p:cNvSpPr txBox="1">
              <a:spLocks noChangeArrowheads="1"/>
            </p:cNvSpPr>
            <p:nvPr/>
          </p:nvSpPr>
          <p:spPr bwMode="auto">
            <a:xfrm>
              <a:off x="463912" y="3236223"/>
              <a:ext cx="456716" cy="17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accent1"/>
                  </a:solidFill>
                </a:rPr>
                <a:t>ISTINA</a:t>
              </a:r>
            </a:p>
          </p:txBody>
        </p:sp>
        <p:sp>
          <p:nvSpPr>
            <p:cNvPr id="31" name="Text Box 102"/>
            <p:cNvSpPr txBox="1">
              <a:spLocks noChangeArrowheads="1"/>
            </p:cNvSpPr>
            <p:nvPr/>
          </p:nvSpPr>
          <p:spPr bwMode="auto">
            <a:xfrm>
              <a:off x="2264579" y="3253112"/>
              <a:ext cx="497412" cy="14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200" b="1" dirty="0">
                  <a:solidFill>
                    <a:schemeClr val="accent1"/>
                  </a:solidFill>
                </a:rPr>
                <a:t>LAŽ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 flipH="1">
              <a:off x="965152" y="3324123"/>
              <a:ext cx="1332935" cy="22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/>
                <a:t>god MOD 400 = 0</a:t>
              </a:r>
              <a:endParaRPr lang="sr-Latn-BA" sz="1400" b="1" dirty="0"/>
            </a:p>
          </p:txBody>
        </p:sp>
        <p:sp>
          <p:nvSpPr>
            <p:cNvPr id="28" name="TextBox 27"/>
            <p:cNvSpPr txBox="1"/>
            <p:nvPr/>
          </p:nvSpPr>
          <p:spPr bwMode="auto">
            <a:xfrm flipH="1">
              <a:off x="232751" y="3866075"/>
              <a:ext cx="931678" cy="22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/>
                <a:t>“</a:t>
              </a:r>
              <a:r>
                <a:rPr lang="en-US" sz="1400" b="1" dirty="0" err="1"/>
                <a:t>Prestupna</a:t>
              </a:r>
              <a:r>
                <a:rPr lang="en-US" sz="1400" b="1" dirty="0"/>
                <a:t>”</a:t>
              </a:r>
              <a:endParaRPr lang="sr-Latn-BA" sz="1400" b="1" dirty="0"/>
            </a:p>
          </p:txBody>
        </p:sp>
        <p:sp>
          <p:nvSpPr>
            <p:cNvPr id="15" name="Freeform 3"/>
            <p:cNvSpPr>
              <a:spLocks/>
            </p:cNvSpPr>
            <p:nvPr/>
          </p:nvSpPr>
          <p:spPr bwMode="auto">
            <a:xfrm rot="5400000">
              <a:off x="2817062" y="3880243"/>
              <a:ext cx="266527" cy="30550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3" y="0"/>
                </a:cxn>
                <a:cxn ang="0">
                  <a:pos x="664" y="416"/>
                </a:cxn>
              </a:cxnLst>
              <a:rect l="0" t="0" r="r" b="b"/>
              <a:pathLst>
                <a:path w="664" h="416">
                  <a:moveTo>
                    <a:pt x="0" y="0"/>
                  </a:moveTo>
                  <a:lnTo>
                    <a:pt x="663" y="0"/>
                  </a:lnTo>
                  <a:lnTo>
                    <a:pt x="664" y="416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21" name="Text Box 102"/>
            <p:cNvSpPr txBox="1">
              <a:spLocks noChangeArrowheads="1"/>
            </p:cNvSpPr>
            <p:nvPr/>
          </p:nvSpPr>
          <p:spPr bwMode="auto">
            <a:xfrm>
              <a:off x="1465338" y="3778174"/>
              <a:ext cx="456717" cy="17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accent1"/>
                  </a:solidFill>
                </a:rPr>
                <a:t>ISTINA</a:t>
              </a: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 flipH="1">
              <a:off x="2368229" y="3441851"/>
              <a:ext cx="268720" cy="353109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 flipH="1">
              <a:off x="3391510" y="4006010"/>
              <a:ext cx="222277" cy="340632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1447533" y="3994370"/>
              <a:ext cx="438720" cy="801552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11" name="Text Box 102"/>
            <p:cNvSpPr txBox="1">
              <a:spLocks noChangeArrowheads="1"/>
            </p:cNvSpPr>
            <p:nvPr/>
          </p:nvSpPr>
          <p:spPr bwMode="auto">
            <a:xfrm>
              <a:off x="3263755" y="3813470"/>
              <a:ext cx="497412" cy="14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200" b="1" dirty="0">
                  <a:solidFill>
                    <a:schemeClr val="accent1"/>
                  </a:solidFill>
                </a:rPr>
                <a:t>LAŽ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45" name="AutoShape 197"/>
            <p:cNvSpPr>
              <a:spLocks noChangeArrowheads="1"/>
            </p:cNvSpPr>
            <p:nvPr/>
          </p:nvSpPr>
          <p:spPr bwMode="auto">
            <a:xfrm>
              <a:off x="1886253" y="3794960"/>
              <a:ext cx="1505259" cy="411231"/>
            </a:xfrm>
            <a:prstGeom prst="flowChartPrepa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 flipH="1">
              <a:off x="1970511" y="3884481"/>
              <a:ext cx="1332935" cy="22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/>
                <a:t>god MOD 100 = 0</a:t>
              </a:r>
              <a:endParaRPr lang="sr-Latn-BA" sz="1400" b="1" dirty="0"/>
            </a:p>
          </p:txBody>
        </p:sp>
        <p:sp>
          <p:nvSpPr>
            <p:cNvPr id="47" name="AutoShape 13"/>
            <p:cNvSpPr>
              <a:spLocks noChangeArrowheads="1"/>
            </p:cNvSpPr>
            <p:nvPr/>
          </p:nvSpPr>
          <p:spPr bwMode="auto">
            <a:xfrm flipV="1">
              <a:off x="882518" y="4795923"/>
              <a:ext cx="1116347" cy="514558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sr-Latn-BA" sz="1600" b="1" dirty="0"/>
            </a:p>
          </p:txBody>
        </p:sp>
        <p:sp>
          <p:nvSpPr>
            <p:cNvPr id="48" name="TextBox 47"/>
            <p:cNvSpPr txBox="1"/>
            <p:nvPr/>
          </p:nvSpPr>
          <p:spPr bwMode="auto">
            <a:xfrm flipH="1">
              <a:off x="951972" y="4827049"/>
              <a:ext cx="931678" cy="44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/>
                <a:t>“</a:t>
              </a:r>
              <a:r>
                <a:rPr lang="en-US" sz="1400" b="1" dirty="0" err="1"/>
                <a:t>Nije</a:t>
              </a:r>
              <a:r>
                <a:rPr lang="en-US" sz="1400" b="1" dirty="0"/>
                <a:t> </a:t>
              </a:r>
              <a:r>
                <a:rPr lang="en-US" sz="1400" b="1" dirty="0" err="1"/>
                <a:t>prestupna</a:t>
              </a:r>
              <a:r>
                <a:rPr lang="en-US" sz="1400" b="1" dirty="0"/>
                <a:t>”</a:t>
              </a:r>
              <a:endParaRPr lang="sr-Latn-BA" sz="1400" b="1" dirty="0"/>
            </a:p>
          </p:txBody>
        </p:sp>
        <p:sp>
          <p:nvSpPr>
            <p:cNvPr id="49" name="AutoShape 197"/>
            <p:cNvSpPr>
              <a:spLocks noChangeArrowheads="1"/>
            </p:cNvSpPr>
            <p:nvPr/>
          </p:nvSpPr>
          <p:spPr bwMode="auto">
            <a:xfrm>
              <a:off x="2861157" y="4353310"/>
              <a:ext cx="1505259" cy="411231"/>
            </a:xfrm>
            <a:prstGeom prst="flowChartPrepa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 bwMode="auto">
            <a:xfrm flipH="1">
              <a:off x="2945415" y="4442832"/>
              <a:ext cx="1332935" cy="22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/>
                <a:t>god MOD 4 = 0</a:t>
              </a:r>
              <a:endParaRPr lang="sr-Latn-BA" sz="1400" b="1" dirty="0"/>
            </a:p>
          </p:txBody>
        </p:sp>
        <p:sp>
          <p:nvSpPr>
            <p:cNvPr id="53" name="Freeform 15"/>
            <p:cNvSpPr>
              <a:spLocks/>
            </p:cNvSpPr>
            <p:nvPr/>
          </p:nvSpPr>
          <p:spPr bwMode="auto">
            <a:xfrm flipH="1">
              <a:off x="4366415" y="4552720"/>
              <a:ext cx="111444" cy="383914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54" name="Text Box 102"/>
            <p:cNvSpPr txBox="1">
              <a:spLocks noChangeArrowheads="1"/>
            </p:cNvSpPr>
            <p:nvPr/>
          </p:nvSpPr>
          <p:spPr bwMode="auto">
            <a:xfrm>
              <a:off x="4307308" y="4346642"/>
              <a:ext cx="456717" cy="17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accent1"/>
                  </a:solidFill>
                </a:rPr>
                <a:t>ISTINA</a:t>
              </a:r>
            </a:p>
          </p:txBody>
        </p:sp>
        <p:sp>
          <p:nvSpPr>
            <p:cNvPr id="55" name="Text Box 102"/>
            <p:cNvSpPr txBox="1">
              <a:spLocks noChangeArrowheads="1"/>
            </p:cNvSpPr>
            <p:nvPr/>
          </p:nvSpPr>
          <p:spPr bwMode="auto">
            <a:xfrm>
              <a:off x="2443003" y="4353310"/>
              <a:ext cx="497412" cy="14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200" b="1" dirty="0">
                  <a:solidFill>
                    <a:schemeClr val="accent1"/>
                  </a:solidFill>
                </a:rPr>
                <a:t>LAŽ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56" name="AutoShape 13"/>
            <p:cNvSpPr>
              <a:spLocks noChangeArrowheads="1"/>
            </p:cNvSpPr>
            <p:nvPr/>
          </p:nvSpPr>
          <p:spPr bwMode="auto">
            <a:xfrm flipV="1">
              <a:off x="3842305" y="4936635"/>
              <a:ext cx="1332000" cy="373846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sr-Latn-BA" sz="1600" b="1" dirty="0"/>
            </a:p>
          </p:txBody>
        </p:sp>
        <p:sp>
          <p:nvSpPr>
            <p:cNvPr id="57" name="TextBox 56"/>
            <p:cNvSpPr txBox="1"/>
            <p:nvPr/>
          </p:nvSpPr>
          <p:spPr bwMode="auto">
            <a:xfrm flipH="1">
              <a:off x="4039229" y="5003733"/>
              <a:ext cx="931678" cy="22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/>
                <a:t>“</a:t>
              </a:r>
              <a:r>
                <a:rPr lang="en-US" sz="1400" b="1" dirty="0" err="1"/>
                <a:t>Prestupna</a:t>
              </a:r>
              <a:r>
                <a:rPr lang="en-US" sz="1400" b="1" dirty="0"/>
                <a:t>”</a:t>
              </a:r>
              <a:endParaRPr lang="sr-Latn-BA" sz="1400" b="1" dirty="0"/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1422790" y="5310481"/>
              <a:ext cx="0" cy="230556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2636949" y="4552720"/>
              <a:ext cx="244774" cy="243567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2636949" y="5274507"/>
              <a:ext cx="0" cy="266533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68" name="AutoShape 13"/>
            <p:cNvSpPr>
              <a:spLocks noChangeArrowheads="1"/>
            </p:cNvSpPr>
            <p:nvPr/>
          </p:nvSpPr>
          <p:spPr bwMode="auto">
            <a:xfrm flipV="1">
              <a:off x="2078775" y="4796287"/>
              <a:ext cx="1116347" cy="514558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sr-Latn-BA" sz="1600" b="1" dirty="0"/>
            </a:p>
          </p:txBody>
        </p:sp>
        <p:sp>
          <p:nvSpPr>
            <p:cNvPr id="69" name="TextBox 68"/>
            <p:cNvSpPr txBox="1"/>
            <p:nvPr/>
          </p:nvSpPr>
          <p:spPr bwMode="auto">
            <a:xfrm flipH="1">
              <a:off x="2148229" y="4824981"/>
              <a:ext cx="931678" cy="44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/>
                <a:t>“</a:t>
              </a:r>
              <a:r>
                <a:rPr lang="en-US" sz="1400" b="1" dirty="0" err="1"/>
                <a:t>Nije</a:t>
              </a:r>
              <a:r>
                <a:rPr lang="en-US" sz="1400" b="1" dirty="0"/>
                <a:t> </a:t>
              </a:r>
              <a:r>
                <a:rPr lang="en-US" sz="1400" b="1" dirty="0" err="1"/>
                <a:t>prestupna</a:t>
              </a:r>
              <a:r>
                <a:rPr lang="en-US" sz="1400" b="1" dirty="0"/>
                <a:t>”</a:t>
              </a:r>
              <a:endParaRPr lang="sr-Latn-BA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48740" y="1086295"/>
            <a:ext cx="8778240" cy="582512"/>
          </a:xfrm>
          <a:prstGeom prst="rect">
            <a:avLst/>
          </a:prstGeom>
          <a:noFill/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Napisati program koji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provjerava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unesena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godina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prestupna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 (2)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29195" y="2008015"/>
            <a:ext cx="4212375" cy="4151431"/>
            <a:chOff x="40210" y="2008015"/>
            <a:chExt cx="4212375" cy="4151431"/>
          </a:xfrm>
        </p:grpSpPr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 flipV="1">
              <a:off x="40210" y="4389125"/>
              <a:ext cx="1271107" cy="514558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sr-Latn-BA" sz="1600" b="1" dirty="0"/>
            </a:p>
          </p:txBody>
        </p:sp>
        <p:sp>
          <p:nvSpPr>
            <p:cNvPr id="8" name="AutoShape 197"/>
            <p:cNvSpPr>
              <a:spLocks noChangeArrowheads="1"/>
            </p:cNvSpPr>
            <p:nvPr/>
          </p:nvSpPr>
          <p:spPr bwMode="auto">
            <a:xfrm>
              <a:off x="868051" y="3198570"/>
              <a:ext cx="2442699" cy="806505"/>
            </a:xfrm>
            <a:prstGeom prst="flowChartPrepa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19"/>
            <p:cNvSpPr>
              <a:spLocks noChangeArrowheads="1"/>
            </p:cNvSpPr>
            <p:nvPr/>
          </p:nvSpPr>
          <p:spPr bwMode="auto">
            <a:xfrm>
              <a:off x="1642551" y="2008015"/>
              <a:ext cx="1011467" cy="342422"/>
            </a:xfrm>
            <a:prstGeom prst="flowChartTerminator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 dirty="0"/>
                <a:t>PO</a:t>
              </a:r>
              <a:r>
                <a:rPr lang="sr-Latn-BA" sz="1400" b="1" dirty="0"/>
                <a:t>ČETAK</a:t>
              </a: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 flipH="1">
              <a:off x="2152907" y="2940731"/>
              <a:ext cx="0" cy="257839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11" name="AutoShape 23"/>
            <p:cNvSpPr>
              <a:spLocks noChangeArrowheads="1"/>
            </p:cNvSpPr>
            <p:nvPr/>
          </p:nvSpPr>
          <p:spPr bwMode="auto">
            <a:xfrm>
              <a:off x="1614815" y="2657083"/>
              <a:ext cx="1048448" cy="28364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 dirty="0"/>
                <a:t>god</a:t>
              </a:r>
              <a:endParaRPr lang="sr-Latn-BA" sz="1400" b="1" dirty="0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2148541" y="2350438"/>
              <a:ext cx="4365" cy="306647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13" name="TextBox 12"/>
            <p:cNvSpPr txBox="1"/>
            <p:nvPr/>
          </p:nvSpPr>
          <p:spPr bwMode="auto">
            <a:xfrm flipH="1">
              <a:off x="1143000" y="3275380"/>
              <a:ext cx="1892800" cy="671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/>
                <a:t>god MOD 400 = 0 V </a:t>
              </a:r>
            </a:p>
            <a:p>
              <a:pPr algn="ctr" eaLnBrk="0" hangingPunct="0">
                <a:spcBef>
                  <a:spcPts val="100"/>
                </a:spcBef>
              </a:pPr>
              <a:r>
                <a:rPr lang="sr-Latn-BA" sz="1400" b="1" dirty="0"/>
                <a:t>(</a:t>
              </a:r>
              <a:r>
                <a:rPr lang="en-US" sz="1400" b="1" dirty="0"/>
                <a:t>god MOD </a:t>
              </a:r>
              <a:r>
                <a:rPr lang="sr-Latn-BA" sz="1400" b="1" dirty="0"/>
                <a:t>4</a:t>
              </a:r>
              <a:r>
                <a:rPr lang="en-US" sz="1400" b="1" dirty="0"/>
                <a:t> = 0 </a:t>
              </a:r>
              <a:r>
                <a:rPr lang="el-GR" sz="1400" b="1" dirty="0"/>
                <a:t>Λ</a:t>
              </a:r>
              <a:r>
                <a:rPr lang="en-US" sz="1400" b="1" dirty="0"/>
                <a:t> </a:t>
              </a:r>
            </a:p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/>
                <a:t>god MOD 100 != 0</a:t>
              </a:r>
              <a:r>
                <a:rPr lang="sr-Latn-BA" sz="1400" b="1" dirty="0"/>
                <a:t>)</a:t>
              </a: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64729" y="3601935"/>
              <a:ext cx="203322" cy="787190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16" name="Text Box 102"/>
            <p:cNvSpPr txBox="1">
              <a:spLocks noChangeArrowheads="1"/>
            </p:cNvSpPr>
            <p:nvPr/>
          </p:nvSpPr>
          <p:spPr bwMode="auto">
            <a:xfrm>
              <a:off x="501070" y="3390595"/>
              <a:ext cx="456716" cy="17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accent1"/>
                  </a:solidFill>
                </a:rPr>
                <a:t>LA</a:t>
              </a:r>
              <a:r>
                <a:rPr lang="sr-Latn-BA" sz="1200" b="1" dirty="0">
                  <a:solidFill>
                    <a:schemeClr val="accent1"/>
                  </a:solidFill>
                </a:rPr>
                <a:t>Ž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 flipH="1">
              <a:off x="3319304" y="3601935"/>
              <a:ext cx="228357" cy="864000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" y="0"/>
                </a:cxn>
                <a:cxn ang="0">
                  <a:pos x="0" y="392"/>
                </a:cxn>
              </a:cxnLst>
              <a:rect l="0" t="0" r="r" b="b"/>
              <a:pathLst>
                <a:path w="664" h="392">
                  <a:moveTo>
                    <a:pt x="664" y="0"/>
                  </a:moveTo>
                  <a:lnTo>
                    <a:pt x="1" y="0"/>
                  </a:lnTo>
                  <a:lnTo>
                    <a:pt x="0" y="392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18" name="Text Box 102"/>
            <p:cNvSpPr txBox="1">
              <a:spLocks noChangeArrowheads="1"/>
            </p:cNvSpPr>
            <p:nvPr/>
          </p:nvSpPr>
          <p:spPr bwMode="auto">
            <a:xfrm>
              <a:off x="3308779" y="3390595"/>
              <a:ext cx="456716" cy="17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200" b="1" dirty="0">
                  <a:solidFill>
                    <a:schemeClr val="accent1"/>
                  </a:solidFill>
                </a:rPr>
                <a:t>ISTINA</a:t>
              </a:r>
            </a:p>
          </p:txBody>
        </p:sp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 flipV="1">
              <a:off x="2920585" y="4455597"/>
              <a:ext cx="1332000" cy="373846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sr-Latn-BA" sz="1600" b="1" dirty="0"/>
            </a:p>
          </p:txBody>
        </p:sp>
        <p:sp>
          <p:nvSpPr>
            <p:cNvPr id="20" name="TextBox 19"/>
            <p:cNvSpPr txBox="1"/>
            <p:nvPr/>
          </p:nvSpPr>
          <p:spPr bwMode="auto">
            <a:xfrm flipH="1">
              <a:off x="3112610" y="4522696"/>
              <a:ext cx="931678" cy="22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/>
                <a:t>“</a:t>
              </a:r>
              <a:r>
                <a:rPr lang="en-US" sz="1400" b="1" dirty="0" err="1"/>
                <a:t>Prestupna</a:t>
              </a:r>
              <a:r>
                <a:rPr lang="en-US" sz="1400" b="1" dirty="0"/>
                <a:t>”</a:t>
              </a:r>
              <a:endParaRPr lang="sr-Latn-BA" sz="1400" b="1" dirty="0"/>
            </a:p>
          </p:txBody>
        </p:sp>
        <p:sp>
          <p:nvSpPr>
            <p:cNvPr id="22" name="TextBox 21"/>
            <p:cNvSpPr txBox="1"/>
            <p:nvPr/>
          </p:nvSpPr>
          <p:spPr bwMode="auto">
            <a:xfrm flipH="1">
              <a:off x="181640" y="4420251"/>
              <a:ext cx="931678" cy="44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400" b="1" dirty="0"/>
                <a:t>“</a:t>
              </a:r>
              <a:r>
                <a:rPr lang="en-US" sz="1400" b="1" dirty="0" err="1"/>
                <a:t>Nije</a:t>
              </a:r>
              <a:r>
                <a:rPr lang="en-US" sz="1400" b="1" dirty="0"/>
                <a:t> </a:t>
              </a:r>
              <a:r>
                <a:rPr lang="en-US" sz="1400" b="1" dirty="0" err="1"/>
                <a:t>prestupna</a:t>
              </a:r>
              <a:r>
                <a:rPr lang="en-US" sz="1400" b="1" dirty="0"/>
                <a:t>”</a:t>
              </a:r>
              <a:endParaRPr lang="sr-Latn-BA" sz="1400" b="1" dirty="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2108697" y="5544733"/>
              <a:ext cx="0" cy="273428"/>
            </a:xfrm>
            <a:prstGeom prst="line">
              <a:avLst/>
            </a:pr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 rot="16200000" flipH="1">
              <a:off x="1066191" y="4502222"/>
              <a:ext cx="641046" cy="14439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3" y="0"/>
                </a:cxn>
                <a:cxn ang="0">
                  <a:pos x="664" y="416"/>
                </a:cxn>
              </a:cxnLst>
              <a:rect l="0" t="0" r="r" b="b"/>
              <a:pathLst>
                <a:path w="664" h="416">
                  <a:moveTo>
                    <a:pt x="0" y="0"/>
                  </a:moveTo>
                  <a:lnTo>
                    <a:pt x="663" y="0"/>
                  </a:lnTo>
                  <a:lnTo>
                    <a:pt x="664" y="416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1576410" y="5814469"/>
              <a:ext cx="1011467" cy="344977"/>
            </a:xfrm>
            <a:prstGeom prst="flowChartTerminator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b="1" dirty="0"/>
                <a:t>KRAJ</a:t>
              </a:r>
              <a:endParaRPr lang="sr-Latn-BA" sz="1600" b="1" dirty="0" err="1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 rot="5400000">
              <a:off x="2470537" y="4467605"/>
              <a:ext cx="715287" cy="14389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3" y="0"/>
                </a:cxn>
                <a:cxn ang="0">
                  <a:pos x="664" y="416"/>
                </a:cxn>
              </a:cxnLst>
              <a:rect l="0" t="0" r="r" b="b"/>
              <a:pathLst>
                <a:path w="664" h="416">
                  <a:moveTo>
                    <a:pt x="0" y="0"/>
                  </a:moveTo>
                  <a:lnTo>
                    <a:pt x="663" y="0"/>
                  </a:lnTo>
                  <a:lnTo>
                    <a:pt x="664" y="416"/>
                  </a:lnTo>
                </a:path>
              </a:pathLst>
            </a:custGeom>
            <a:noFill/>
            <a:ln w="25400" cmpd="sng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sr-Latn-BA"/>
            </a:p>
          </p:txBody>
        </p:sp>
      </p:grp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4687215" y="2921369"/>
            <a:ext cx="4301360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god;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godinu: 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&amp;god);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(god % 400 == 0 || </a:t>
            </a:r>
            <a:endParaRPr lang="en-US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(god % 4 == 0 &amp;&amp; god % 100 != 0))</a:t>
            </a:r>
          </a:p>
          <a:p>
            <a:r>
              <a:rPr lang="pt-BR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3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Jeste </a:t>
            </a:r>
            <a:r>
              <a:rPr lang="pt-BR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prestupna!\n"</a:t>
            </a:r>
            <a:r>
              <a:rPr lang="pt-BR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3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pt-BR" sz="13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13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Nije </a:t>
            </a:r>
            <a:r>
              <a:rPr lang="pt-BR" sz="13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prestupna!\n"</a:t>
            </a:r>
            <a:r>
              <a:rPr lang="pt-BR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3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3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331377" y="2276079"/>
            <a:ext cx="972000" cy="360000"/>
            <a:chOff x="3331377" y="2276079"/>
            <a:chExt cx="972000" cy="360000"/>
          </a:xfrm>
        </p:grpSpPr>
        <p:sp>
          <p:nvSpPr>
            <p:cNvPr id="32" name="AutoShape 100"/>
            <p:cNvSpPr>
              <a:spLocks noChangeArrowheads="1"/>
            </p:cNvSpPr>
            <p:nvPr/>
          </p:nvSpPr>
          <p:spPr bwMode="auto">
            <a:xfrm flipH="1">
              <a:off x="3331377" y="2276079"/>
              <a:ext cx="972000" cy="360000"/>
            </a:xfrm>
            <a:prstGeom prst="roundRect">
              <a:avLst>
                <a:gd name="adj" fmla="val 27778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 dirty="0">
                <a:solidFill>
                  <a:srgbClr val="A50021"/>
                </a:solidFill>
                <a:latin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383732" y="2337869"/>
              <a:ext cx="8810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r>
                <a:rPr lang="sr-Latn-BA" sz="1600" b="1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 NA</a:t>
              </a:r>
              <a:r>
                <a:rPr lang="sr-Latn-BA" sz="1600" b="1" dirty="0">
                  <a:solidFill>
                    <a:schemeClr val="accent6">
                      <a:lumMod val="75000"/>
                    </a:schemeClr>
                  </a:solidFill>
                </a:rPr>
                <a:t>ČIN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NAREDBE GRANANJA I SELEKCIJE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selekcija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A03</a:t>
            </a:r>
            <a:endParaRPr lang="sr-Latn-BA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82880" y="1123895"/>
            <a:ext cx="877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Vi</a:t>
            </a:r>
            <a:r>
              <a:rPr lang="sr-Latn-BA" sz="2400" b="1" dirty="0">
                <a:solidFill>
                  <a:schemeClr val="tx2">
                    <a:lumMod val="75000"/>
                  </a:schemeClr>
                </a:solidFill>
              </a:rPr>
              <a:t>šeblokovsko grananje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87376" y="1870820"/>
            <a:ext cx="4030912" cy="4162393"/>
            <a:chOff x="587375" y="2001838"/>
            <a:chExt cx="4331524" cy="4269132"/>
          </a:xfrm>
        </p:grpSpPr>
        <p:grpSp>
          <p:nvGrpSpPr>
            <p:cNvPr id="48" name="Group 47"/>
            <p:cNvGrpSpPr/>
            <p:nvPr/>
          </p:nvGrpSpPr>
          <p:grpSpPr>
            <a:xfrm>
              <a:off x="587375" y="2001838"/>
              <a:ext cx="4331524" cy="4269132"/>
              <a:chOff x="587375" y="2001838"/>
              <a:chExt cx="4331524" cy="4269132"/>
            </a:xfrm>
          </p:grpSpPr>
          <p:grpSp>
            <p:nvGrpSpPr>
              <p:cNvPr id="8" name="Group 131"/>
              <p:cNvGrpSpPr>
                <a:grpSpLocks/>
              </p:cNvGrpSpPr>
              <p:nvPr/>
            </p:nvGrpSpPr>
            <p:grpSpPr bwMode="auto">
              <a:xfrm>
                <a:off x="587375" y="2001838"/>
                <a:ext cx="4330270" cy="4269132"/>
                <a:chOff x="1200" y="1728"/>
                <a:chExt cx="1726" cy="1971"/>
              </a:xfrm>
            </p:grpSpPr>
            <p:sp>
              <p:nvSpPr>
                <p:cNvPr id="9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183" y="1910"/>
                  <a:ext cx="435" cy="14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ts val="200"/>
                    </a:spcBef>
                  </a:pPr>
                  <a:r>
                    <a:rPr lang="en-US" sz="1600" b="1" dirty="0" err="1">
                      <a:solidFill>
                        <a:srgbClr val="000000"/>
                      </a:solidFill>
                    </a:rPr>
                    <a:t>blok</a:t>
                  </a:r>
                  <a:r>
                    <a:rPr lang="en-US" sz="1600" b="1" dirty="0">
                      <a:solidFill>
                        <a:srgbClr val="000000"/>
                      </a:solidFill>
                    </a:rPr>
                    <a:t> 1</a:t>
                  </a:r>
                </a:p>
              </p:txBody>
            </p:sp>
            <p:grpSp>
              <p:nvGrpSpPr>
                <p:cNvPr id="10" name="Group 97"/>
                <p:cNvGrpSpPr>
                  <a:grpSpLocks/>
                </p:cNvGrpSpPr>
                <p:nvPr/>
              </p:nvGrpSpPr>
              <p:grpSpPr bwMode="auto">
                <a:xfrm>
                  <a:off x="1207" y="1728"/>
                  <a:ext cx="976" cy="542"/>
                  <a:chOff x="1255" y="1728"/>
                  <a:chExt cx="976" cy="542"/>
                </a:xfrm>
              </p:grpSpPr>
              <p:sp>
                <p:nvSpPr>
                  <p:cNvPr id="37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319" y="1848"/>
                    <a:ext cx="541" cy="249"/>
                  </a:xfrm>
                  <a:prstGeom prst="diamond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92" y="1728"/>
                    <a:ext cx="0" cy="125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40" name="Freeform 101"/>
                  <p:cNvSpPr>
                    <a:spLocks/>
                  </p:cNvSpPr>
                  <p:nvPr/>
                </p:nvSpPr>
                <p:spPr bwMode="auto">
                  <a:xfrm flipV="1">
                    <a:off x="1864" y="1935"/>
                    <a:ext cx="367" cy="37"/>
                  </a:xfrm>
                  <a:custGeom>
                    <a:avLst/>
                    <a:gdLst>
                      <a:gd name="T0" fmla="*/ 0 w 663"/>
                      <a:gd name="T1" fmla="*/ 0 h 1"/>
                      <a:gd name="T2" fmla="*/ 203 w 663"/>
                      <a:gd name="T3" fmla="*/ 0 h 1"/>
                      <a:gd name="T4" fmla="*/ 0 60000 65536"/>
                      <a:gd name="T5" fmla="*/ 0 60000 65536"/>
                      <a:gd name="T6" fmla="*/ 0 w 663"/>
                      <a:gd name="T7" fmla="*/ 0 h 1"/>
                      <a:gd name="T8" fmla="*/ 663 w 66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63" h="1">
                        <a:moveTo>
                          <a:pt x="0" y="0"/>
                        </a:moveTo>
                        <a:lnTo>
                          <a:pt x="663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41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1" y="1863"/>
                    <a:ext cx="298" cy="1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en-US" sz="1200" b="1" dirty="0">
                        <a:solidFill>
                          <a:schemeClr val="accent1"/>
                        </a:solidFill>
                      </a:rPr>
                      <a:t>ISTINA</a:t>
                    </a:r>
                  </a:p>
                </p:txBody>
              </p:sp>
              <p:sp>
                <p:nvSpPr>
                  <p:cNvPr id="42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5" y="2090"/>
                    <a:ext cx="297" cy="1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 eaLnBrk="0" hangingPunct="0">
                      <a:spcBef>
                        <a:spcPts val="100"/>
                      </a:spcBef>
                    </a:pPr>
                    <a:r>
                      <a:rPr lang="en-US" sz="1200" b="1" dirty="0">
                        <a:solidFill>
                          <a:schemeClr val="accent1"/>
                        </a:solidFill>
                      </a:rPr>
                      <a:t>LAŽ</a:t>
                    </a:r>
                  </a:p>
                </p:txBody>
              </p:sp>
              <p:sp>
                <p:nvSpPr>
                  <p:cNvPr id="4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591" y="2090"/>
                    <a:ext cx="1" cy="180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</p:grpSp>
            <p:sp>
              <p:nvSpPr>
                <p:cNvPr id="1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183" y="2321"/>
                  <a:ext cx="435" cy="1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ts val="200"/>
                    </a:spcBef>
                  </a:pPr>
                  <a:r>
                    <a:rPr lang="en-US" sz="1600" b="1" dirty="0" err="1">
                      <a:solidFill>
                        <a:srgbClr val="000000"/>
                      </a:solidFill>
                    </a:rPr>
                    <a:t>blok</a:t>
                  </a:r>
                  <a:r>
                    <a:rPr lang="en-US" sz="1600" b="1" dirty="0">
                      <a:solidFill>
                        <a:srgbClr val="000000"/>
                      </a:solidFill>
                    </a:rPr>
                    <a:t> 2</a:t>
                  </a:r>
                </a:p>
              </p:txBody>
            </p:sp>
            <p:sp>
              <p:nvSpPr>
                <p:cNvPr id="1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174" y="2976"/>
                  <a:ext cx="435" cy="1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ts val="200"/>
                    </a:spcBef>
                  </a:pPr>
                  <a:r>
                    <a:rPr lang="en-US" sz="1600" b="1" dirty="0" err="1">
                      <a:solidFill>
                        <a:srgbClr val="000000"/>
                      </a:solidFill>
                    </a:rPr>
                    <a:t>blok</a:t>
                  </a:r>
                  <a:r>
                    <a:rPr lang="en-US" sz="1600" b="1" dirty="0">
                      <a:solidFill>
                        <a:srgbClr val="000000"/>
                      </a:solidFill>
                    </a:rPr>
                    <a:t> N</a:t>
                  </a:r>
                </a:p>
              </p:txBody>
            </p:sp>
            <p:grpSp>
              <p:nvGrpSpPr>
                <p:cNvPr id="13" name="Group 107"/>
                <p:cNvGrpSpPr>
                  <a:grpSpLocks/>
                </p:cNvGrpSpPr>
                <p:nvPr/>
              </p:nvGrpSpPr>
              <p:grpSpPr bwMode="auto">
                <a:xfrm>
                  <a:off x="1200" y="2667"/>
                  <a:ext cx="971" cy="688"/>
                  <a:chOff x="1248" y="2667"/>
                  <a:chExt cx="971" cy="688"/>
                </a:xfrm>
              </p:grpSpPr>
              <p:sp>
                <p:nvSpPr>
                  <p:cNvPr id="29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1311" y="2924"/>
                    <a:ext cx="541" cy="250"/>
                  </a:xfrm>
                  <a:prstGeom prst="diamond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592" y="2667"/>
                    <a:ext cx="0" cy="126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prstDash val="sysDot"/>
                    <a:round/>
                    <a:headEnd/>
                    <a:tailEnd type="non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31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89" y="2812"/>
                    <a:ext cx="3" cy="112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33" name="Freeform 112"/>
                  <p:cNvSpPr>
                    <a:spLocks/>
                  </p:cNvSpPr>
                  <p:nvPr/>
                </p:nvSpPr>
                <p:spPr bwMode="auto">
                  <a:xfrm flipV="1">
                    <a:off x="1850" y="3011"/>
                    <a:ext cx="369" cy="36"/>
                  </a:xfrm>
                  <a:custGeom>
                    <a:avLst/>
                    <a:gdLst>
                      <a:gd name="T0" fmla="*/ 0 w 663"/>
                      <a:gd name="T1" fmla="*/ 0 h 1"/>
                      <a:gd name="T2" fmla="*/ 205 w 663"/>
                      <a:gd name="T3" fmla="*/ 0 h 1"/>
                      <a:gd name="T4" fmla="*/ 0 60000 65536"/>
                      <a:gd name="T5" fmla="*/ 0 60000 65536"/>
                      <a:gd name="T6" fmla="*/ 0 w 663"/>
                      <a:gd name="T7" fmla="*/ 0 h 1"/>
                      <a:gd name="T8" fmla="*/ 663 w 66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63" h="1">
                        <a:moveTo>
                          <a:pt x="0" y="0"/>
                        </a:moveTo>
                        <a:lnTo>
                          <a:pt x="663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34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4" y="2936"/>
                    <a:ext cx="297" cy="1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en-US" sz="1200" b="1" dirty="0">
                        <a:solidFill>
                          <a:schemeClr val="accent1"/>
                        </a:solidFill>
                      </a:rPr>
                      <a:t>ISTINA</a:t>
                    </a:r>
                  </a:p>
                </p:txBody>
              </p:sp>
              <p:sp>
                <p:nvSpPr>
                  <p:cNvPr id="35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3177"/>
                    <a:ext cx="298" cy="1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 eaLnBrk="0" hangingPunct="0">
                      <a:spcBef>
                        <a:spcPts val="100"/>
                      </a:spcBef>
                    </a:pPr>
                    <a:r>
                      <a:rPr lang="en-US" sz="1200" b="1" dirty="0">
                        <a:solidFill>
                          <a:schemeClr val="accent1"/>
                        </a:solidFill>
                      </a:rPr>
                      <a:t>LAŽ</a:t>
                    </a:r>
                  </a:p>
                </p:txBody>
              </p:sp>
              <p:sp>
                <p:nvSpPr>
                  <p:cNvPr id="36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3177"/>
                    <a:ext cx="4" cy="178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</p:grpSp>
            <p:grpSp>
              <p:nvGrpSpPr>
                <p:cNvPr id="14" name="Group 116"/>
                <p:cNvGrpSpPr>
                  <a:grpSpLocks/>
                </p:cNvGrpSpPr>
                <p:nvPr/>
              </p:nvGrpSpPr>
              <p:grpSpPr bwMode="auto">
                <a:xfrm>
                  <a:off x="1225" y="2270"/>
                  <a:ext cx="955" cy="374"/>
                  <a:chOff x="1273" y="2270"/>
                  <a:chExt cx="955" cy="374"/>
                </a:xfrm>
              </p:grpSpPr>
              <p:sp>
                <p:nvSpPr>
                  <p:cNvPr id="23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2270"/>
                    <a:ext cx="541" cy="248"/>
                  </a:xfrm>
                  <a:prstGeom prst="diamond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594" y="2518"/>
                    <a:ext cx="0" cy="126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6" name="Freeform 120"/>
                  <p:cNvSpPr>
                    <a:spLocks/>
                  </p:cNvSpPr>
                  <p:nvPr/>
                </p:nvSpPr>
                <p:spPr bwMode="auto">
                  <a:xfrm flipV="1">
                    <a:off x="1859" y="2356"/>
                    <a:ext cx="369" cy="36"/>
                  </a:xfrm>
                  <a:custGeom>
                    <a:avLst/>
                    <a:gdLst>
                      <a:gd name="T0" fmla="*/ 0 w 663"/>
                      <a:gd name="T1" fmla="*/ 0 h 1"/>
                      <a:gd name="T2" fmla="*/ 205 w 663"/>
                      <a:gd name="T3" fmla="*/ 0 h 1"/>
                      <a:gd name="T4" fmla="*/ 0 60000 65536"/>
                      <a:gd name="T5" fmla="*/ 0 60000 65536"/>
                      <a:gd name="T6" fmla="*/ 0 w 663"/>
                      <a:gd name="T7" fmla="*/ 0 h 1"/>
                      <a:gd name="T8" fmla="*/ 663 w 66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63" h="1">
                        <a:moveTo>
                          <a:pt x="0" y="0"/>
                        </a:moveTo>
                        <a:lnTo>
                          <a:pt x="663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7" name="Text 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3" y="2281"/>
                    <a:ext cx="297" cy="1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>
                      <a:spcBef>
                        <a:spcPts val="100"/>
                      </a:spcBef>
                    </a:pPr>
                    <a:r>
                      <a:rPr lang="en-US" sz="1200" b="1">
                        <a:solidFill>
                          <a:schemeClr val="accent1"/>
                        </a:solidFill>
                      </a:rPr>
                      <a:t>ISTINA</a:t>
                    </a:r>
                  </a:p>
                </p:txBody>
              </p:sp>
              <p:sp>
                <p:nvSpPr>
                  <p:cNvPr id="28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3" y="2527"/>
                    <a:ext cx="275" cy="1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 eaLnBrk="0" hangingPunct="0">
                      <a:spcBef>
                        <a:spcPts val="100"/>
                      </a:spcBef>
                    </a:pPr>
                    <a:r>
                      <a:rPr lang="en-US" sz="1200" b="1" dirty="0">
                        <a:solidFill>
                          <a:schemeClr val="accent1"/>
                        </a:solidFill>
                      </a:rPr>
                      <a:t>LAŽ</a:t>
                    </a:r>
                  </a:p>
                </p:txBody>
              </p:sp>
            </p:grpSp>
            <p:sp>
              <p:nvSpPr>
                <p:cNvPr id="1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322" y="3355"/>
                  <a:ext cx="435" cy="1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ts val="200"/>
                    </a:spcBef>
                  </a:pPr>
                  <a:r>
                    <a:rPr lang="en-US" sz="1600" b="1" dirty="0" err="1">
                      <a:solidFill>
                        <a:srgbClr val="000000"/>
                      </a:solidFill>
                    </a:rPr>
                    <a:t>blok</a:t>
                  </a:r>
                  <a:r>
                    <a:rPr lang="en-US" sz="1600" b="1" dirty="0">
                      <a:solidFill>
                        <a:srgbClr val="000000"/>
                      </a:solidFill>
                    </a:rPr>
                    <a:t> 0</a:t>
                  </a:r>
                </a:p>
              </p:txBody>
            </p:sp>
            <p:grpSp>
              <p:nvGrpSpPr>
                <p:cNvPr id="16" name="Group 124"/>
                <p:cNvGrpSpPr>
                  <a:grpSpLocks/>
                </p:cNvGrpSpPr>
                <p:nvPr/>
              </p:nvGrpSpPr>
              <p:grpSpPr bwMode="auto">
                <a:xfrm>
                  <a:off x="1533" y="1987"/>
                  <a:ext cx="1393" cy="1712"/>
                  <a:chOff x="1581" y="1987"/>
                  <a:chExt cx="1393" cy="1712"/>
                </a:xfrm>
              </p:grpSpPr>
              <p:sp>
                <p:nvSpPr>
                  <p:cNvPr id="17" name="Freeform 125"/>
                  <p:cNvSpPr>
                    <a:spLocks/>
                  </p:cNvSpPr>
                  <p:nvPr/>
                </p:nvSpPr>
                <p:spPr bwMode="auto">
                  <a:xfrm rot="5400000">
                    <a:off x="1899" y="2517"/>
                    <a:ext cx="758" cy="1393"/>
                  </a:xfrm>
                  <a:custGeom>
                    <a:avLst/>
                    <a:gdLst>
                      <a:gd name="T0" fmla="*/ 0 w 664"/>
                      <a:gd name="T1" fmla="*/ 0 h 416"/>
                      <a:gd name="T2" fmla="*/ 864 w 664"/>
                      <a:gd name="T3" fmla="*/ 0 h 416"/>
                      <a:gd name="T4" fmla="*/ 865 w 664"/>
                      <a:gd name="T5" fmla="*/ 4665 h 416"/>
                      <a:gd name="T6" fmla="*/ 0 60000 65536"/>
                      <a:gd name="T7" fmla="*/ 0 60000 65536"/>
                      <a:gd name="T8" fmla="*/ 0 60000 65536"/>
                      <a:gd name="T9" fmla="*/ 0 w 664"/>
                      <a:gd name="T10" fmla="*/ 0 h 416"/>
                      <a:gd name="T11" fmla="*/ 664 w 664"/>
                      <a:gd name="T12" fmla="*/ 416 h 4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64" h="416">
                        <a:moveTo>
                          <a:pt x="0" y="0"/>
                        </a:moveTo>
                        <a:lnTo>
                          <a:pt x="663" y="0"/>
                        </a:lnTo>
                        <a:lnTo>
                          <a:pt x="664" y="416"/>
                        </a:lnTo>
                      </a:path>
                    </a:pathLst>
                  </a:cu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18" name="Freeform 126"/>
                  <p:cNvSpPr>
                    <a:spLocks/>
                  </p:cNvSpPr>
                  <p:nvPr/>
                </p:nvSpPr>
                <p:spPr bwMode="auto">
                  <a:xfrm>
                    <a:off x="2668" y="1987"/>
                    <a:ext cx="300" cy="680"/>
                  </a:xfrm>
                  <a:custGeom>
                    <a:avLst/>
                    <a:gdLst>
                      <a:gd name="T0" fmla="*/ 0 w 664"/>
                      <a:gd name="T1" fmla="*/ 0 h 416"/>
                      <a:gd name="T2" fmla="*/ 136 w 664"/>
                      <a:gd name="T3" fmla="*/ 0 h 416"/>
                      <a:gd name="T4" fmla="*/ 136 w 664"/>
                      <a:gd name="T5" fmla="*/ 1112 h 416"/>
                      <a:gd name="T6" fmla="*/ 0 60000 65536"/>
                      <a:gd name="T7" fmla="*/ 0 60000 65536"/>
                      <a:gd name="T8" fmla="*/ 0 60000 65536"/>
                      <a:gd name="T9" fmla="*/ 0 w 664"/>
                      <a:gd name="T10" fmla="*/ 0 h 416"/>
                      <a:gd name="T11" fmla="*/ 664 w 664"/>
                      <a:gd name="T12" fmla="*/ 416 h 4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64" h="416">
                        <a:moveTo>
                          <a:pt x="0" y="0"/>
                        </a:moveTo>
                        <a:lnTo>
                          <a:pt x="663" y="0"/>
                        </a:lnTo>
                        <a:lnTo>
                          <a:pt x="664" y="416"/>
                        </a:lnTo>
                      </a:path>
                    </a:pathLst>
                  </a:cu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19" name="Freeform 127"/>
                  <p:cNvSpPr>
                    <a:spLocks/>
                  </p:cNvSpPr>
                  <p:nvPr/>
                </p:nvSpPr>
                <p:spPr bwMode="auto">
                  <a:xfrm flipV="1">
                    <a:off x="2668" y="2365"/>
                    <a:ext cx="304" cy="35"/>
                  </a:xfrm>
                  <a:custGeom>
                    <a:avLst/>
                    <a:gdLst>
                      <a:gd name="T0" fmla="*/ 0 w 663"/>
                      <a:gd name="T1" fmla="*/ 0 h 1"/>
                      <a:gd name="T2" fmla="*/ 139 w 663"/>
                      <a:gd name="T3" fmla="*/ 0 h 1"/>
                      <a:gd name="T4" fmla="*/ 0 60000 65536"/>
                      <a:gd name="T5" fmla="*/ 0 60000 65536"/>
                      <a:gd name="T6" fmla="*/ 0 w 663"/>
                      <a:gd name="T7" fmla="*/ 0 h 1"/>
                      <a:gd name="T8" fmla="*/ 663 w 66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63" h="1">
                        <a:moveTo>
                          <a:pt x="0" y="0"/>
                        </a:moveTo>
                        <a:lnTo>
                          <a:pt x="663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0" name="Freeform 128"/>
                  <p:cNvSpPr>
                    <a:spLocks/>
                  </p:cNvSpPr>
                  <p:nvPr/>
                </p:nvSpPr>
                <p:spPr bwMode="auto">
                  <a:xfrm flipV="1">
                    <a:off x="2659" y="3019"/>
                    <a:ext cx="315" cy="36"/>
                  </a:xfrm>
                  <a:custGeom>
                    <a:avLst/>
                    <a:gdLst>
                      <a:gd name="T0" fmla="*/ 0 w 663"/>
                      <a:gd name="T1" fmla="*/ 0 h 1"/>
                      <a:gd name="T2" fmla="*/ 138 w 663"/>
                      <a:gd name="T3" fmla="*/ 0 h 1"/>
                      <a:gd name="T4" fmla="*/ 0 60000 65536"/>
                      <a:gd name="T5" fmla="*/ 0 60000 65536"/>
                      <a:gd name="T6" fmla="*/ 0 w 663"/>
                      <a:gd name="T7" fmla="*/ 0 h 1"/>
                      <a:gd name="T8" fmla="*/ 663 w 66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63" h="1">
                        <a:moveTo>
                          <a:pt x="0" y="0"/>
                        </a:moveTo>
                        <a:lnTo>
                          <a:pt x="663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  <p:sp>
                <p:nvSpPr>
                  <p:cNvPr id="22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588" y="3506"/>
                    <a:ext cx="0" cy="193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sr-Latn-BA"/>
                  </a:p>
                </p:txBody>
              </p:sp>
            </p:grpSp>
          </p:grpSp>
          <p:sp>
            <p:nvSpPr>
              <p:cNvPr id="44" name="Line 109"/>
              <p:cNvSpPr>
                <a:spLocks noChangeShapeType="1"/>
              </p:cNvSpPr>
              <p:nvPr/>
            </p:nvSpPr>
            <p:spPr bwMode="auto">
              <a:xfrm>
                <a:off x="4912626" y="4082139"/>
                <a:ext cx="6273" cy="268581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ysDot"/>
                <a:round/>
                <a:headEnd/>
                <a:tailEnd type="none" w="sm" len="med"/>
              </a:ln>
            </p:spPr>
            <p:txBody>
              <a:bodyPr/>
              <a:lstStyle/>
              <a:p>
                <a:endParaRPr lang="sr-Latn-BA"/>
              </a:p>
            </p:txBody>
          </p:sp>
        </p:grpSp>
        <p:sp>
          <p:nvSpPr>
            <p:cNvPr id="45" name="TextBox 44"/>
            <p:cNvSpPr txBox="1"/>
            <p:nvPr/>
          </p:nvSpPr>
          <p:spPr bwMode="auto">
            <a:xfrm flipH="1">
              <a:off x="893454" y="3307949"/>
              <a:ext cx="10026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 err="1"/>
                <a:t>uslov</a:t>
              </a:r>
              <a:r>
                <a:rPr lang="en-US" sz="1600" b="1" dirty="0"/>
                <a:t> 2</a:t>
              </a:r>
              <a:endParaRPr lang="sr-Latn-BA" sz="1600" b="1" dirty="0"/>
            </a:p>
          </p:txBody>
        </p:sp>
        <p:sp>
          <p:nvSpPr>
            <p:cNvPr id="46" name="TextBox 45"/>
            <p:cNvSpPr txBox="1"/>
            <p:nvPr/>
          </p:nvSpPr>
          <p:spPr bwMode="auto">
            <a:xfrm flipH="1">
              <a:off x="893454" y="4743251"/>
              <a:ext cx="10026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 err="1"/>
                <a:t>uslov</a:t>
              </a:r>
              <a:r>
                <a:rPr lang="en-US" sz="1600" b="1" dirty="0"/>
                <a:t> N</a:t>
              </a:r>
              <a:endParaRPr lang="sr-Latn-BA" sz="1600" b="1" dirty="0"/>
            </a:p>
          </p:txBody>
        </p:sp>
        <p:sp>
          <p:nvSpPr>
            <p:cNvPr id="47" name="TextBox 46"/>
            <p:cNvSpPr txBox="1"/>
            <p:nvPr/>
          </p:nvSpPr>
          <p:spPr bwMode="auto">
            <a:xfrm flipH="1">
              <a:off x="922727" y="2385244"/>
              <a:ext cx="10026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 err="1"/>
                <a:t>uslov</a:t>
              </a:r>
              <a:r>
                <a:rPr lang="en-US" sz="1600" b="1" dirty="0"/>
                <a:t> 1</a:t>
              </a:r>
              <a:endParaRPr lang="sr-Latn-BA" sz="1600" b="1" dirty="0"/>
            </a:p>
          </p:txBody>
        </p:sp>
      </p:grpSp>
      <p:sp>
        <p:nvSpPr>
          <p:cNvPr id="50" name="AutoShape 64"/>
          <p:cNvSpPr>
            <a:spLocks noChangeArrowheads="1"/>
          </p:cNvSpPr>
          <p:nvPr/>
        </p:nvSpPr>
        <p:spPr bwMode="auto">
          <a:xfrm>
            <a:off x="5570530" y="2265991"/>
            <a:ext cx="2726754" cy="354231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if (uslov1) 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   iskaz1;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else if (uslov2)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   iskaz2;   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else if (uslov3)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   iskaz3; </a:t>
            </a:r>
          </a:p>
          <a:p>
            <a:pPr>
              <a:spcBef>
                <a:spcPct val="50000"/>
              </a:spcBef>
              <a:spcAft>
                <a:spcPct val="50000"/>
              </a:spcAft>
              <a:defRPr/>
            </a:pPr>
            <a:r>
              <a:rPr lang="sr-Latn-CS" sz="1400" b="1" dirty="0">
                <a:latin typeface="Courier New" pitchFamily="49" charset="0"/>
              </a:rPr>
              <a:t>    ...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sr-Latn-CS" sz="1400" b="1" dirty="0">
                <a:latin typeface="Courier New" pitchFamily="49" charset="0"/>
              </a:rPr>
              <a:t>else if (uslovN)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   iskazN;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sr-Latn-CS" sz="1400" b="1" dirty="0">
                <a:latin typeface="Courier New" pitchFamily="49" charset="0"/>
              </a:rPr>
              <a:t>else</a:t>
            </a:r>
          </a:p>
          <a:p>
            <a:pPr>
              <a:defRPr/>
            </a:pPr>
            <a:r>
              <a:rPr lang="sr-Latn-CS" sz="1400" b="1" dirty="0">
                <a:latin typeface="Courier New" pitchFamily="49" charset="0"/>
              </a:rPr>
              <a:t>     iskaz0;</a:t>
            </a:r>
            <a:r>
              <a:rPr lang="en-US" sz="1400" b="1" dirty="0">
                <a:latin typeface="Courier New" pitchFamily="49" charset="0"/>
              </a:rPr>
              <a:t>]</a:t>
            </a:r>
            <a:endParaRPr lang="en-GB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0" grpId="0" build="p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0" tIns="0" rIns="0" bIns="0"/>
      <a:lstStyle>
        <a:defPPr algn="ctr" eaLnBrk="0" hangingPunct="0">
          <a:spcBef>
            <a:spcPts val="100"/>
          </a:spcBef>
          <a:defRPr sz="1200" b="1" dirty="0" smtClean="0">
            <a:solidFill>
              <a:schemeClr val="accent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2638</Words>
  <Application>Microsoft Office PowerPoint</Application>
  <PresentationFormat>On-screen Show (4:3)</PresentationFormat>
  <Paragraphs>600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Wingdings</vt:lpstr>
      <vt:lpstr>Office Theme</vt:lpstr>
      <vt:lpstr>Equation</vt:lpstr>
      <vt:lpstr>PROGRAMIRANJE I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NAREDBE GRANANJA I SELEKCIJE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Goran Banjac</cp:lastModifiedBy>
  <cp:revision>602</cp:revision>
  <dcterms:created xsi:type="dcterms:W3CDTF">2006-08-16T00:00:00Z</dcterms:created>
  <dcterms:modified xsi:type="dcterms:W3CDTF">2021-10-10T16:36:54Z</dcterms:modified>
</cp:coreProperties>
</file>