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323" r:id="rId3"/>
    <p:sldId id="324" r:id="rId4"/>
    <p:sldId id="316" r:id="rId5"/>
    <p:sldId id="320" r:id="rId6"/>
    <p:sldId id="321" r:id="rId7"/>
    <p:sldId id="309" r:id="rId8"/>
    <p:sldId id="315" r:id="rId9"/>
    <p:sldId id="318" r:id="rId10"/>
    <p:sldId id="322" r:id="rId11"/>
    <p:sldId id="319" r:id="rId12"/>
    <p:sldId id="314" r:id="rId13"/>
    <p:sldId id="312" r:id="rId14"/>
    <p:sldId id="307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31515"/>
    <a:srgbClr val="6F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6" autoAdjust="0"/>
    <p:restoredTop sz="98387" autoAdjust="0"/>
  </p:normalViewPr>
  <p:slideViewPr>
    <p:cSldViewPr snapToObjects="1">
      <p:cViewPr varScale="1">
        <p:scale>
          <a:sx n="86" d="100"/>
          <a:sy n="86" d="100"/>
        </p:scale>
        <p:origin x="1550" y="48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Petlje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Petlje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</a:t>
            </a:r>
            <a:r>
              <a:rPr lang="en-US"/>
              <a:t>5</a:t>
            </a:r>
            <a:r>
              <a:rPr lang="sr-Latn-RS"/>
              <a:t> – P</a:t>
            </a:r>
            <a:r>
              <a:rPr lang="en-US"/>
              <a:t>etlje (1. dio)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5800" y="4250266"/>
            <a:ext cx="7772400" cy="192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dr </a:t>
            </a:r>
            <a:r>
              <a:rPr lang="en-US" b="1"/>
              <a:t>Dra</a:t>
            </a:r>
            <a:r>
              <a:rPr lang="sr-Latn-RS" b="1"/>
              <a:t>ž</a:t>
            </a:r>
            <a:r>
              <a:rPr lang="en-US" b="1"/>
              <a:t>en Br</a:t>
            </a:r>
            <a:r>
              <a:rPr lang="sr-Latn-RS" b="1"/>
              <a:t>đanin	</a:t>
            </a:r>
            <a:r>
              <a:rPr lang="sr-Latn-RS"/>
              <a:t>(drazen.brdjanin@etf.unibl.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Goran Banjac	</a:t>
            </a:r>
            <a:r>
              <a:rPr lang="sr-Latn-RS"/>
              <a:t>(goran.banjac@etf.unibl.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Danijela </a:t>
            </a:r>
            <a:r>
              <a:rPr lang="en-US" b="1"/>
              <a:t>Banjac</a:t>
            </a:r>
            <a:r>
              <a:rPr lang="sr-Latn-RS" b="1"/>
              <a:t>	</a:t>
            </a:r>
            <a:r>
              <a:rPr lang="sr-Latn-RS"/>
              <a:t>(danijela.</a:t>
            </a:r>
            <a:r>
              <a:rPr lang="en-US"/>
              <a:t>banjac</a:t>
            </a:r>
            <a:r>
              <a:rPr lang="sr-Latn-RS"/>
              <a:t>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en-US" b="1"/>
              <a:t>Nikola Obradovi</a:t>
            </a:r>
            <a:r>
              <a:rPr lang="sr-Latn-BA" b="1"/>
              <a:t>ć</a:t>
            </a:r>
            <a:r>
              <a:rPr lang="sr-Latn-RS" b="1"/>
              <a:t>	</a:t>
            </a:r>
            <a:r>
              <a:rPr lang="sr-Latn-RS"/>
              <a:t>(nikola.obradovic@etf.unibl.</a:t>
            </a:r>
            <a:r>
              <a:rPr lang="en-US"/>
              <a:t>org</a:t>
            </a:r>
            <a:r>
              <a:rPr lang="sr-Latn-RS"/>
              <a:t>)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 i="1"/>
              <a:t>Igor Ševo</a:t>
            </a:r>
            <a:r>
              <a:rPr lang="en-US" b="1" i="1"/>
              <a:t>, </a:t>
            </a:r>
            <a:r>
              <a:rPr lang="sr-Latn-RS" b="1" i="1"/>
              <a:t>Aleksandar Keleč</a:t>
            </a:r>
            <a:r>
              <a:rPr lang="sr-Latn-RS" b="1"/>
              <a:t>	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599" y="1188720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prirodan broj, a zatim ispisuje Hemingovu distancu.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920240"/>
            <a:ext cx="502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#define </a:t>
            </a:r>
            <a:r>
              <a:rPr lang="en-US" sz="1500" b="1">
                <a:solidFill>
                  <a:srgbClr val="6F008A"/>
                </a:solidFill>
                <a:latin typeface="Consolas" pitchFamily="49" charset="0"/>
                <a:ea typeface="Calibri"/>
                <a:cs typeface="Consolas" pitchFamily="49" charset="0"/>
              </a:rPr>
              <a:t>MASKA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0x01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unsigned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b;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short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hd =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broj: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"%u"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&amp;b);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hd += b &amp; </a:t>
            </a:r>
            <a:r>
              <a:rPr lang="en-US" sz="1500" b="1">
                <a:solidFill>
                  <a:srgbClr val="6F008A"/>
                </a:solidFill>
                <a:latin typeface="Consolas" pitchFamily="49" charset="0"/>
                <a:ea typeface="Calibri"/>
                <a:cs typeface="Consolas" pitchFamily="49" charset="0"/>
              </a:rPr>
              <a:t>MASKA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b &gt;&gt;=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"Hemingova distanca je %hd."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hd);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599" y="1188720"/>
            <a:ext cx="566928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prirodan broj, a zatim ga ispisuje kao proizvod prostih faktora. Npr. 28=1*2*2*7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7" y="1920240"/>
            <a:ext cx="3822193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b, f = 2;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broj: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&amp;b);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"%d=1"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b);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(f &lt;= b)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 % f == 0)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{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"*%d"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f); b /= f;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f++;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669280" y="1254350"/>
            <a:ext cx="3046085" cy="5139465"/>
            <a:chOff x="5669280" y="1254350"/>
            <a:chExt cx="3046085" cy="5139465"/>
          </a:xfrm>
        </p:grpSpPr>
        <p:sp>
          <p:nvSpPr>
            <p:cNvPr id="33" name="Rounded Rectangle 32"/>
            <p:cNvSpPr/>
            <p:nvPr/>
          </p:nvSpPr>
          <p:spPr>
            <a:xfrm>
              <a:off x="6788677" y="125435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793431" y="6119495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6453837" y="2224750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7292492" y="253199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88677" y="2741930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2</a:t>
              </a:r>
            </a:p>
          </p:txBody>
        </p:sp>
        <p:sp>
          <p:nvSpPr>
            <p:cNvPr id="46" name="Flowchart: Manual Operation 45"/>
            <p:cNvSpPr/>
            <p:nvPr/>
          </p:nvSpPr>
          <p:spPr>
            <a:xfrm>
              <a:off x="6788677" y="1805359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AutoShape 197"/>
            <p:cNvSpPr>
              <a:spLocks noChangeArrowheads="1"/>
            </p:cNvSpPr>
            <p:nvPr/>
          </p:nvSpPr>
          <p:spPr bwMode="auto">
            <a:xfrm>
              <a:off x="6656271" y="4224355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b MOD f = 0</a:t>
              </a:r>
            </a:p>
          </p:txBody>
        </p:sp>
        <p:sp>
          <p:nvSpPr>
            <p:cNvPr id="48" name="AutoShape 67"/>
            <p:cNvSpPr>
              <a:spLocks noChangeArrowheads="1"/>
            </p:cNvSpPr>
            <p:nvPr/>
          </p:nvSpPr>
          <p:spPr bwMode="auto">
            <a:xfrm>
              <a:off x="6880117" y="2225900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1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utoShape 67"/>
            <p:cNvSpPr>
              <a:spLocks noChangeArrowheads="1"/>
            </p:cNvSpPr>
            <p:nvPr/>
          </p:nvSpPr>
          <p:spPr bwMode="auto">
            <a:xfrm>
              <a:off x="6880118" y="3711575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≤ b</a:t>
              </a:r>
            </a:p>
          </p:txBody>
        </p:sp>
        <p:sp>
          <p:nvSpPr>
            <p:cNvPr id="50" name="Trapezoid 49"/>
            <p:cNvSpPr/>
            <p:nvPr/>
          </p:nvSpPr>
          <p:spPr>
            <a:xfrm>
              <a:off x="5877686" y="4793615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77686" y="5212392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b DIV f</a:t>
              </a:r>
            </a:p>
          </p:txBody>
        </p:sp>
        <p:cxnSp>
          <p:nvCxnSpPr>
            <p:cNvPr id="67" name="Straight Arrow Connector 66"/>
            <p:cNvCxnSpPr>
              <a:stCxn id="33" idx="2"/>
              <a:endCxn id="46" idx="0"/>
            </p:cNvCxnSpPr>
            <p:nvPr/>
          </p:nvCxnSpPr>
          <p:spPr>
            <a:xfrm rot="5400000">
              <a:off x="7153253" y="1667014"/>
              <a:ext cx="276689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6" idx="2"/>
              <a:endCxn id="48" idx="0"/>
            </p:cNvCxnSpPr>
            <p:nvPr/>
          </p:nvCxnSpPr>
          <p:spPr>
            <a:xfrm rot="5400000">
              <a:off x="7218487" y="2152789"/>
              <a:ext cx="146221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68"/>
            <p:cNvSpPr/>
            <p:nvPr/>
          </p:nvSpPr>
          <p:spPr>
            <a:xfrm>
              <a:off x="6444872" y="1654872"/>
              <a:ext cx="841972" cy="754455"/>
            </a:xfrm>
            <a:custGeom>
              <a:avLst/>
              <a:gdLst>
                <a:gd name="connsiteX0" fmla="*/ 431548 w 841972"/>
                <a:gd name="connsiteY0" fmla="*/ 754455 h 754455"/>
                <a:gd name="connsiteX1" fmla="*/ 0 w 841972"/>
                <a:gd name="connsiteY1" fmla="*/ 754455 h 754455"/>
                <a:gd name="connsiteX2" fmla="*/ 0 w 841972"/>
                <a:gd name="connsiteY2" fmla="*/ 0 h 754455"/>
                <a:gd name="connsiteX3" fmla="*/ 841972 w 841972"/>
                <a:gd name="connsiteY3" fmla="*/ 0 h 75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1972" h="754455">
                  <a:moveTo>
                    <a:pt x="431548" y="754455"/>
                  </a:moveTo>
                  <a:lnTo>
                    <a:pt x="0" y="754455"/>
                  </a:lnTo>
                  <a:lnTo>
                    <a:pt x="0" y="0"/>
                  </a:lnTo>
                  <a:lnTo>
                    <a:pt x="841972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48" idx="2"/>
              <a:endCxn id="45" idx="0"/>
            </p:cNvCxnSpPr>
            <p:nvPr/>
          </p:nvCxnSpPr>
          <p:spPr>
            <a:xfrm>
              <a:off x="7291597" y="2591660"/>
              <a:ext cx="0" cy="1502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6" idx="2"/>
              <a:endCxn id="49" idx="0"/>
            </p:cNvCxnSpPr>
            <p:nvPr/>
          </p:nvCxnSpPr>
          <p:spPr>
            <a:xfrm>
              <a:off x="7291597" y="3440840"/>
              <a:ext cx="1" cy="2707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9" idx="2"/>
              <a:endCxn id="47" idx="0"/>
            </p:cNvCxnSpPr>
            <p:nvPr/>
          </p:nvCxnSpPr>
          <p:spPr>
            <a:xfrm rot="16200000" flipH="1">
              <a:off x="7220464" y="4148468"/>
              <a:ext cx="147020" cy="47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hape 72"/>
            <p:cNvCxnSpPr>
              <a:stCxn id="47" idx="1"/>
              <a:endCxn id="50" idx="0"/>
            </p:cNvCxnSpPr>
            <p:nvPr/>
          </p:nvCxnSpPr>
          <p:spPr>
            <a:xfrm rot="10800000" flipV="1">
              <a:off x="6380607" y="4361515"/>
              <a:ext cx="275665" cy="4321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0" idx="2"/>
              <a:endCxn id="66" idx="0"/>
            </p:cNvCxnSpPr>
            <p:nvPr/>
          </p:nvCxnSpPr>
          <p:spPr>
            <a:xfrm rot="5400000">
              <a:off x="6308378" y="5140163"/>
              <a:ext cx="144457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74"/>
            <p:cNvCxnSpPr>
              <a:stCxn id="47" idx="3"/>
              <a:endCxn id="76" idx="0"/>
            </p:cNvCxnSpPr>
            <p:nvPr/>
          </p:nvCxnSpPr>
          <p:spPr>
            <a:xfrm>
              <a:off x="7936431" y="4361515"/>
              <a:ext cx="276014" cy="4321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7709525" y="4793615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f + 1</a:t>
              </a:r>
            </a:p>
          </p:txBody>
        </p:sp>
        <p:cxnSp>
          <p:nvCxnSpPr>
            <p:cNvPr id="77" name="Shape 76"/>
            <p:cNvCxnSpPr>
              <a:stCxn id="66" idx="2"/>
            </p:cNvCxnSpPr>
            <p:nvPr/>
          </p:nvCxnSpPr>
          <p:spPr>
            <a:xfrm rot="16200000" flipH="1">
              <a:off x="6726017" y="5141301"/>
              <a:ext cx="226207" cy="91702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hape 77"/>
            <p:cNvCxnSpPr>
              <a:stCxn id="76" idx="2"/>
            </p:cNvCxnSpPr>
            <p:nvPr/>
          </p:nvCxnSpPr>
          <p:spPr>
            <a:xfrm rot="5400000">
              <a:off x="7432547" y="4933023"/>
              <a:ext cx="644987" cy="91481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5669280" y="3591126"/>
              <a:ext cx="1625600" cy="2251242"/>
            </a:xfrm>
            <a:custGeom>
              <a:avLst/>
              <a:gdLst>
                <a:gd name="connsiteX0" fmla="*/ 1625600 w 1625600"/>
                <a:gd name="connsiteY0" fmla="*/ 2112211 h 2251242"/>
                <a:gd name="connsiteX1" fmla="*/ 1625600 w 1625600"/>
                <a:gd name="connsiteY1" fmla="*/ 2251242 h 2251242"/>
                <a:gd name="connsiteX2" fmla="*/ 0 w 1625600"/>
                <a:gd name="connsiteY2" fmla="*/ 2251242 h 2251242"/>
                <a:gd name="connsiteX3" fmla="*/ 0 w 1625600"/>
                <a:gd name="connsiteY3" fmla="*/ 0 h 2251242"/>
                <a:gd name="connsiteX4" fmla="*/ 1614906 w 1625600"/>
                <a:gd name="connsiteY4" fmla="*/ 0 h 225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600" h="2251242">
                  <a:moveTo>
                    <a:pt x="1625600" y="2112211"/>
                  </a:moveTo>
                  <a:lnTo>
                    <a:pt x="1625600" y="2251242"/>
                  </a:lnTo>
                  <a:lnTo>
                    <a:pt x="0" y="2251242"/>
                  </a:lnTo>
                  <a:lnTo>
                    <a:pt x="0" y="0"/>
                  </a:lnTo>
                  <a:lnTo>
                    <a:pt x="1614906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hape 79"/>
            <p:cNvCxnSpPr>
              <a:stCxn id="49" idx="3"/>
              <a:endCxn id="34" idx="0"/>
            </p:cNvCxnSpPr>
            <p:nvPr/>
          </p:nvCxnSpPr>
          <p:spPr>
            <a:xfrm flipH="1">
              <a:off x="7296351" y="3894455"/>
              <a:ext cx="406727" cy="2225040"/>
            </a:xfrm>
            <a:prstGeom prst="bentConnector4">
              <a:avLst>
                <a:gd name="adj1" fmla="val -290017"/>
                <a:gd name="adj2" fmla="val 9246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73"/>
            <p:cNvSpPr txBox="1">
              <a:spLocks noChangeArrowheads="1"/>
            </p:cNvSpPr>
            <p:nvPr/>
          </p:nvSpPr>
          <p:spPr bwMode="auto">
            <a:xfrm>
              <a:off x="6199071" y="4185540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82" name="Text Box 73"/>
            <p:cNvSpPr txBox="1">
              <a:spLocks noChangeArrowheads="1"/>
            </p:cNvSpPr>
            <p:nvPr/>
          </p:nvSpPr>
          <p:spPr bwMode="auto">
            <a:xfrm>
              <a:off x="7913581" y="418554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rapezoid 35"/>
            <p:cNvSpPr/>
            <p:nvPr/>
          </p:nvSpPr>
          <p:spPr>
            <a:xfrm>
              <a:off x="6788677" y="3166520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40" name="Straight Arrow Connector 39"/>
            <p:cNvCxnSpPr>
              <a:stCxn id="45" idx="2"/>
              <a:endCxn id="36" idx="0"/>
            </p:cNvCxnSpPr>
            <p:nvPr/>
          </p:nvCxnSpPr>
          <p:spPr>
            <a:xfrm>
              <a:off x="7291597" y="3016250"/>
              <a:ext cx="0" cy="1502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 Box 73"/>
            <p:cNvSpPr txBox="1">
              <a:spLocks noChangeArrowheads="1"/>
            </p:cNvSpPr>
            <p:nvPr/>
          </p:nvSpPr>
          <p:spPr bwMode="auto">
            <a:xfrm>
              <a:off x="6785502" y="4017086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/>
          </p:nvSpPr>
          <p:spPr bwMode="auto">
            <a:xfrm>
              <a:off x="7690014" y="3721463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599" y="1188720"/>
            <a:ext cx="4480560" cy="6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Euklidovim algoritmom određuje NZD (mjeru) dva prirodna broja.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920240"/>
            <a:ext cx="475488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x, y, p, ost;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x i y: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 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&amp;x, &amp;y);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(x &lt; 1 || y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"NZD(%d,%d)="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x, y);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(x &lt; y)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 p = x; x = y; y = p;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 ost = x % y; x = y; y = ost;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(y);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x);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9" name="Group 67"/>
          <p:cNvGrpSpPr/>
          <p:nvPr/>
        </p:nvGrpSpPr>
        <p:grpSpPr>
          <a:xfrm>
            <a:off x="7375565" y="3383280"/>
            <a:ext cx="1519248" cy="3011990"/>
            <a:chOff x="7080966" y="2496887"/>
            <a:chExt cx="1519248" cy="3011990"/>
          </a:xfrm>
        </p:grpSpPr>
        <p:sp>
          <p:nvSpPr>
            <p:cNvPr id="69" name="Rectangle 68"/>
            <p:cNvSpPr/>
            <p:nvPr/>
          </p:nvSpPr>
          <p:spPr>
            <a:xfrm>
              <a:off x="7320054" y="3461199"/>
              <a:ext cx="128016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 = y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20054" y="3882989"/>
              <a:ext cx="128016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= ost</a:t>
              </a:r>
            </a:p>
          </p:txBody>
        </p:sp>
        <p:sp>
          <p:nvSpPr>
            <p:cNvPr id="71" name="Trapezoid 70"/>
            <p:cNvSpPr/>
            <p:nvPr/>
          </p:nvSpPr>
          <p:spPr>
            <a:xfrm>
              <a:off x="7457214" y="4817334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457214" y="5234557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320054" y="3040576"/>
              <a:ext cx="128016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ost = x MOD y</a:t>
              </a: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7822974" y="2496887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75" name="AutoShape 67"/>
            <p:cNvSpPr>
              <a:spLocks noChangeArrowheads="1"/>
            </p:cNvSpPr>
            <p:nvPr/>
          </p:nvSpPr>
          <p:spPr bwMode="auto">
            <a:xfrm>
              <a:off x="7548654" y="4304130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&gt; 0</a:t>
              </a:r>
            </a:p>
          </p:txBody>
        </p:sp>
        <p:cxnSp>
          <p:nvCxnSpPr>
            <p:cNvPr id="76" name="Straight Arrow Connector 75"/>
            <p:cNvCxnSpPr>
              <a:stCxn id="74" idx="4"/>
              <a:endCxn id="73" idx="0"/>
            </p:cNvCxnSpPr>
            <p:nvPr/>
          </p:nvCxnSpPr>
          <p:spPr>
            <a:xfrm rot="5400000">
              <a:off x="7825450" y="2905891"/>
              <a:ext cx="269369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69" idx="0"/>
            </p:cNvCxnSpPr>
            <p:nvPr/>
          </p:nvCxnSpPr>
          <p:spPr>
            <a:xfrm rot="5400000">
              <a:off x="7886983" y="3388047"/>
              <a:ext cx="146303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9" idx="2"/>
              <a:endCxn id="70" idx="0"/>
            </p:cNvCxnSpPr>
            <p:nvPr/>
          </p:nvCxnSpPr>
          <p:spPr>
            <a:xfrm rot="5400000">
              <a:off x="7886399" y="3809254"/>
              <a:ext cx="14747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0" idx="2"/>
              <a:endCxn id="75" idx="0"/>
            </p:cNvCxnSpPr>
            <p:nvPr/>
          </p:nvCxnSpPr>
          <p:spPr>
            <a:xfrm rot="5400000">
              <a:off x="7886724" y="4230719"/>
              <a:ext cx="146821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5" idx="2"/>
              <a:endCxn id="71" idx="0"/>
            </p:cNvCxnSpPr>
            <p:nvPr/>
          </p:nvCxnSpPr>
          <p:spPr>
            <a:xfrm rot="5400000">
              <a:off x="7886412" y="4743612"/>
              <a:ext cx="14744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2"/>
              <a:endCxn id="72" idx="0"/>
            </p:cNvCxnSpPr>
            <p:nvPr/>
          </p:nvCxnSpPr>
          <p:spPr>
            <a:xfrm rot="5400000">
              <a:off x="7888683" y="5163105"/>
              <a:ext cx="142903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/>
            <p:cNvSpPr/>
            <p:nvPr/>
          </p:nvSpPr>
          <p:spPr>
            <a:xfrm>
              <a:off x="7080966" y="2896837"/>
              <a:ext cx="875397" cy="1590450"/>
            </a:xfrm>
            <a:custGeom>
              <a:avLst/>
              <a:gdLst>
                <a:gd name="connsiteX0" fmla="*/ 472368 w 875397"/>
                <a:gd name="connsiteY0" fmla="*/ 1590450 h 1590450"/>
                <a:gd name="connsiteX1" fmla="*/ 0 w 875397"/>
                <a:gd name="connsiteY1" fmla="*/ 1590450 h 1590450"/>
                <a:gd name="connsiteX2" fmla="*/ 0 w 875397"/>
                <a:gd name="connsiteY2" fmla="*/ 0 h 1590450"/>
                <a:gd name="connsiteX3" fmla="*/ 875397 w 875397"/>
                <a:gd name="connsiteY3" fmla="*/ 0 h 1590450"/>
                <a:gd name="connsiteX4" fmla="*/ 875397 w 875397"/>
                <a:gd name="connsiteY4" fmla="*/ 0 h 159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5397" h="1590450">
                  <a:moveTo>
                    <a:pt x="472368" y="1590450"/>
                  </a:moveTo>
                  <a:lnTo>
                    <a:pt x="0" y="1590450"/>
                  </a:lnTo>
                  <a:lnTo>
                    <a:pt x="0" y="0"/>
                  </a:lnTo>
                  <a:lnTo>
                    <a:pt x="875397" y="0"/>
                  </a:lnTo>
                  <a:lnTo>
                    <a:pt x="875397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 Box 73"/>
            <p:cNvSpPr txBox="1">
              <a:spLocks noChangeArrowheads="1"/>
            </p:cNvSpPr>
            <p:nvPr/>
          </p:nvSpPr>
          <p:spPr bwMode="auto">
            <a:xfrm>
              <a:off x="7091454" y="4304924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84" name="Text Box 73"/>
            <p:cNvSpPr txBox="1">
              <a:spLocks noChangeArrowheads="1"/>
            </p:cNvSpPr>
            <p:nvPr/>
          </p:nvSpPr>
          <p:spPr bwMode="auto">
            <a:xfrm>
              <a:off x="7958180" y="4656937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59125" y="2011680"/>
            <a:ext cx="2017175" cy="3392630"/>
            <a:chOff x="4379975" y="1779785"/>
            <a:chExt cx="2017175" cy="3392630"/>
          </a:xfrm>
        </p:grpSpPr>
        <p:sp>
          <p:nvSpPr>
            <p:cNvPr id="52" name="Rounded Rectangle 51"/>
            <p:cNvSpPr/>
            <p:nvPr/>
          </p:nvSpPr>
          <p:spPr>
            <a:xfrm>
              <a:off x="5162879" y="1779785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Flowchart: Manual Operation 52"/>
            <p:cNvSpPr/>
            <p:nvPr/>
          </p:nvSpPr>
          <p:spPr>
            <a:xfrm>
              <a:off x="5162879" y="2324211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x, y</a:t>
              </a:r>
            </a:p>
          </p:txBody>
        </p:sp>
        <p:sp>
          <p:nvSpPr>
            <p:cNvPr id="54" name="AutoShape 197"/>
            <p:cNvSpPr>
              <a:spLocks noChangeArrowheads="1"/>
            </p:cNvSpPr>
            <p:nvPr/>
          </p:nvSpPr>
          <p:spPr bwMode="auto">
            <a:xfrm>
              <a:off x="5025719" y="2743531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 &lt; 1 V y &lt; 1</a:t>
              </a:r>
            </a:p>
          </p:txBody>
        </p:sp>
        <p:sp>
          <p:nvSpPr>
            <p:cNvPr id="55" name="AutoShape 67"/>
            <p:cNvSpPr>
              <a:spLocks noChangeArrowheads="1"/>
            </p:cNvSpPr>
            <p:nvPr/>
          </p:nvSpPr>
          <p:spPr bwMode="auto">
            <a:xfrm>
              <a:off x="5254319" y="3161778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 &lt; y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79975" y="3780057"/>
              <a:ext cx="1005840" cy="6400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= x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 = y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= p</a:t>
              </a:r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5528639" y="4898095"/>
              <a:ext cx="274320" cy="274320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cxnSp>
          <p:nvCxnSpPr>
            <p:cNvPr id="58" name="Straight Arrow Connector 57"/>
            <p:cNvCxnSpPr>
              <a:stCxn id="52" idx="2"/>
              <a:endCxn id="53" idx="0"/>
            </p:cNvCxnSpPr>
            <p:nvPr/>
          </p:nvCxnSpPr>
          <p:spPr>
            <a:xfrm rot="5400000">
              <a:off x="5530746" y="2189158"/>
              <a:ext cx="27010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3" idx="2"/>
              <a:endCxn id="54" idx="0"/>
            </p:cNvCxnSpPr>
            <p:nvPr/>
          </p:nvCxnSpPr>
          <p:spPr>
            <a:xfrm rot="5400000">
              <a:off x="5593299" y="2671031"/>
              <a:ext cx="14500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2"/>
              <a:endCxn id="55" idx="0"/>
            </p:cNvCxnSpPr>
            <p:nvPr/>
          </p:nvCxnSpPr>
          <p:spPr>
            <a:xfrm rot="5400000">
              <a:off x="5593836" y="3089814"/>
              <a:ext cx="143927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60"/>
            <p:cNvCxnSpPr>
              <a:stCxn id="55" idx="1"/>
              <a:endCxn id="56" idx="0"/>
            </p:cNvCxnSpPr>
            <p:nvPr/>
          </p:nvCxnSpPr>
          <p:spPr>
            <a:xfrm rot="10800000" flipV="1">
              <a:off x="4882895" y="3344657"/>
              <a:ext cx="371424" cy="43539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57" idx="0"/>
            </p:cNvCxnSpPr>
            <p:nvPr/>
          </p:nvCxnSpPr>
          <p:spPr>
            <a:xfrm rot="16200000" flipH="1">
              <a:off x="5560986" y="4793282"/>
              <a:ext cx="208832" cy="7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6" idx="2"/>
            </p:cNvCxnSpPr>
            <p:nvPr/>
          </p:nvCxnSpPr>
          <p:spPr>
            <a:xfrm rot="16200000" flipH="1">
              <a:off x="5139388" y="4163644"/>
              <a:ext cx="269125" cy="7821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5" idx="3"/>
            </p:cNvCxnSpPr>
            <p:nvPr/>
          </p:nvCxnSpPr>
          <p:spPr>
            <a:xfrm flipH="1">
              <a:off x="5668457" y="3344658"/>
              <a:ext cx="408822" cy="1345778"/>
            </a:xfrm>
            <a:prstGeom prst="bentConnector3">
              <a:avLst>
                <a:gd name="adj1" fmla="val -10043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>
              <a:off x="4726559" y="2154259"/>
              <a:ext cx="936068" cy="723719"/>
            </a:xfrm>
            <a:custGeom>
              <a:avLst/>
              <a:gdLst>
                <a:gd name="connsiteX0" fmla="*/ 299021 w 936068"/>
                <a:gd name="connsiteY0" fmla="*/ 723719 h 723719"/>
                <a:gd name="connsiteX1" fmla="*/ 277353 w 936068"/>
                <a:gd name="connsiteY1" fmla="*/ 723719 h 723719"/>
                <a:gd name="connsiteX2" fmla="*/ 0 w 936068"/>
                <a:gd name="connsiteY2" fmla="*/ 723719 h 723719"/>
                <a:gd name="connsiteX3" fmla="*/ 0 w 936068"/>
                <a:gd name="connsiteY3" fmla="*/ 0 h 723719"/>
                <a:gd name="connsiteX4" fmla="*/ 936068 w 936068"/>
                <a:gd name="connsiteY4" fmla="*/ 0 h 723719"/>
                <a:gd name="connsiteX5" fmla="*/ 936068 w 936068"/>
                <a:gd name="connsiteY5" fmla="*/ 0 h 7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068" h="723719">
                  <a:moveTo>
                    <a:pt x="299021" y="723719"/>
                  </a:moveTo>
                  <a:lnTo>
                    <a:pt x="277353" y="723719"/>
                  </a:lnTo>
                  <a:lnTo>
                    <a:pt x="0" y="723719"/>
                  </a:lnTo>
                  <a:lnTo>
                    <a:pt x="0" y="0"/>
                  </a:lnTo>
                  <a:lnTo>
                    <a:pt x="936068" y="0"/>
                  </a:lnTo>
                  <a:lnTo>
                    <a:pt x="936068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 Box 73"/>
            <p:cNvSpPr txBox="1">
              <a:spLocks noChangeArrowheads="1"/>
            </p:cNvSpPr>
            <p:nvPr/>
          </p:nvSpPr>
          <p:spPr bwMode="auto">
            <a:xfrm>
              <a:off x="4700015" y="2708171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67" name="Text Box 73"/>
            <p:cNvSpPr txBox="1">
              <a:spLocks noChangeArrowheads="1"/>
            </p:cNvSpPr>
            <p:nvPr/>
          </p:nvSpPr>
          <p:spPr bwMode="auto">
            <a:xfrm>
              <a:off x="5666225" y="3022978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 Box 73"/>
            <p:cNvSpPr txBox="1">
              <a:spLocks noChangeArrowheads="1"/>
            </p:cNvSpPr>
            <p:nvPr/>
          </p:nvSpPr>
          <p:spPr bwMode="auto">
            <a:xfrm>
              <a:off x="4840835" y="3175378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43" name="Text Box 73"/>
            <p:cNvSpPr txBox="1">
              <a:spLocks noChangeArrowheads="1"/>
            </p:cNvSpPr>
            <p:nvPr/>
          </p:nvSpPr>
          <p:spPr bwMode="auto">
            <a:xfrm>
              <a:off x="6031390" y="3175378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581540" y="292974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endParaRPr lang="en-US" sz="16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62697" y="292974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en-US" sz="16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2543855" y="292974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en-US" sz="16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27260" y="2328849"/>
            <a:ext cx="2597689" cy="365760"/>
            <a:chOff x="5116985" y="1867989"/>
            <a:chExt cx="2597689" cy="365760"/>
          </a:xfrm>
        </p:grpSpPr>
        <p:sp>
          <p:nvSpPr>
            <p:cNvPr id="49" name="Rectangle 48"/>
            <p:cNvSpPr/>
            <p:nvPr/>
          </p:nvSpPr>
          <p:spPr>
            <a:xfrm>
              <a:off x="5116985" y="1867989"/>
              <a:ext cx="365760" cy="3657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8142" y="1867989"/>
              <a:ext cx="365760" cy="3657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00274" y="1867989"/>
              <a:ext cx="914400" cy="3657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ostatak</a:t>
              </a:r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479025" y="2772986"/>
            <a:ext cx="2743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64173" y="1931205"/>
            <a:ext cx="237744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Npr. NZD(200,120)=?</a:t>
            </a:r>
          </a:p>
        </p:txBody>
      </p:sp>
      <p:sp>
        <p:nvSpPr>
          <p:cNvPr id="88" name="Oval 87"/>
          <p:cNvSpPr/>
          <p:nvPr/>
        </p:nvSpPr>
        <p:spPr>
          <a:xfrm>
            <a:off x="2543855" y="356982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91" name="Oval 90"/>
          <p:cNvSpPr/>
          <p:nvPr/>
        </p:nvSpPr>
        <p:spPr>
          <a:xfrm>
            <a:off x="2543855" y="427757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4" name="Right Arrow 93"/>
          <p:cNvSpPr/>
          <p:nvPr/>
        </p:nvSpPr>
        <p:spPr>
          <a:xfrm rot="8892966">
            <a:off x="864731" y="3280353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ight Arrow 94"/>
          <p:cNvSpPr/>
          <p:nvPr/>
        </p:nvSpPr>
        <p:spPr>
          <a:xfrm rot="8892966">
            <a:off x="1865710" y="3280353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ight Arrow 97"/>
          <p:cNvSpPr/>
          <p:nvPr/>
        </p:nvSpPr>
        <p:spPr>
          <a:xfrm rot="8892966">
            <a:off x="1865710" y="3962454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ight Arrow 98"/>
          <p:cNvSpPr/>
          <p:nvPr/>
        </p:nvSpPr>
        <p:spPr>
          <a:xfrm rot="8892966">
            <a:off x="1865710" y="4653744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70640" y="5508443"/>
            <a:ext cx="2273215" cy="646331"/>
            <a:chOff x="4760365" y="5047583"/>
            <a:chExt cx="2273215" cy="646331"/>
          </a:xfrm>
        </p:grpSpPr>
        <p:sp>
          <p:nvSpPr>
            <p:cNvPr id="101" name="Rectangle 100"/>
            <p:cNvSpPr/>
            <p:nvPr/>
          </p:nvSpPr>
          <p:spPr>
            <a:xfrm>
              <a:off x="4760365" y="5047583"/>
              <a:ext cx="1079000" cy="3657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MJERA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28464" y="5047583"/>
              <a:ext cx="1505116" cy="646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IZLAZNI</a:t>
              </a:r>
            </a:p>
            <a:p>
              <a:pPr algn="ctr"/>
              <a:r>
                <a:rPr lang="en-US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KRITERIJUM</a:t>
              </a:r>
            </a:p>
          </p:txBody>
        </p:sp>
      </p:grpSp>
      <p:sp>
        <p:nvSpPr>
          <p:cNvPr id="86" name="Oval 85"/>
          <p:cNvSpPr/>
          <p:nvPr/>
        </p:nvSpPr>
        <p:spPr>
          <a:xfrm>
            <a:off x="581540" y="362224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</a:p>
        </p:txBody>
      </p:sp>
      <p:sp>
        <p:nvSpPr>
          <p:cNvPr id="93" name="Oval 92"/>
          <p:cNvSpPr/>
          <p:nvPr/>
        </p:nvSpPr>
        <p:spPr>
          <a:xfrm>
            <a:off x="1562697" y="5007265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87" name="Oval 86"/>
          <p:cNvSpPr/>
          <p:nvPr/>
        </p:nvSpPr>
        <p:spPr>
          <a:xfrm>
            <a:off x="1562697" y="362224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96" name="Right Arrow 95"/>
          <p:cNvSpPr/>
          <p:nvPr/>
        </p:nvSpPr>
        <p:spPr>
          <a:xfrm rot="8892966">
            <a:off x="864731" y="3976726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581540" y="431475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90" name="Oval 89"/>
          <p:cNvSpPr/>
          <p:nvPr/>
        </p:nvSpPr>
        <p:spPr>
          <a:xfrm>
            <a:off x="1562697" y="431475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97" name="Right Arrow 96"/>
          <p:cNvSpPr/>
          <p:nvPr/>
        </p:nvSpPr>
        <p:spPr>
          <a:xfrm rot="8892966">
            <a:off x="864731" y="4673099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581540" y="5007265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85" grpId="0"/>
      <p:bldP spid="85" grpId="1"/>
      <p:bldP spid="88" grpId="0" animBg="1"/>
      <p:bldP spid="88" grpId="1" animBg="1"/>
      <p:bldP spid="91" grpId="0" animBg="1"/>
      <p:bldP spid="91" grpId="1" animBg="1"/>
      <p:bldP spid="94" grpId="0" animBg="1"/>
      <p:bldP spid="94" grpId="1" animBg="1"/>
      <p:bldP spid="95" grpId="0" animBg="1"/>
      <p:bldP spid="95" grpId="1" animBg="1"/>
      <p:bldP spid="98" grpId="0" animBg="1"/>
      <p:bldP spid="98" grpId="1" animBg="1"/>
      <p:bldP spid="99" grpId="0" animBg="1"/>
      <p:bldP spid="99" grpId="1" animBg="1"/>
      <p:bldP spid="86" grpId="0" animBg="1"/>
      <p:bldP spid="86" grpId="1" animBg="1"/>
      <p:bldP spid="93" grpId="0" animBg="1"/>
      <p:bldP spid="93" grpId="1" animBg="1"/>
      <p:bldP spid="87" grpId="0" animBg="1"/>
      <p:bldP spid="87" grpId="1" animBg="1"/>
      <p:bldP spid="96" grpId="0" animBg="1"/>
      <p:bldP spid="96" grpId="1" animBg="1"/>
      <p:bldP spid="89" grpId="0" animBg="1"/>
      <p:bldP spid="89" grpId="1" animBg="1"/>
      <p:bldP spid="90" grpId="0" animBg="1"/>
      <p:bldP spid="90" grpId="1" animBg="1"/>
      <p:bldP spid="97" grpId="0" animBg="1"/>
      <p:bldP spid="97" grpId="1" animBg="1"/>
      <p:bldP spid="92" grpId="0" animBg="1"/>
      <p:bldP spid="9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599" y="1188720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prirodan broj, a zatim ispisuje da li je on savršen ili nije.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920240"/>
            <a:ext cx="475488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broj, d, s;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broj: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&amp;broj);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(broj &lt; 1)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"Nije prirodan!"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(s = 0, d = 1; d &lt;= broj / 2 ; d++)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s += (broj % d) ? 0 : d;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"Broj %d %s savrsen."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broj, (broj == s ?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"je"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"nije"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98374" y="1356624"/>
            <a:ext cx="4602480" cy="5017282"/>
            <a:chOff x="4442460" y="1101578"/>
            <a:chExt cx="4602480" cy="5017282"/>
          </a:xfrm>
        </p:grpSpPr>
        <p:sp>
          <p:nvSpPr>
            <p:cNvPr id="10" name="Rounded Rectangle 9"/>
            <p:cNvSpPr/>
            <p:nvPr/>
          </p:nvSpPr>
          <p:spPr>
            <a:xfrm>
              <a:off x="5802570" y="1101578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lowchart: Manual Operation 10"/>
            <p:cNvSpPr/>
            <p:nvPr/>
          </p:nvSpPr>
          <p:spPr>
            <a:xfrm>
              <a:off x="5802570" y="1524652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broj</a:t>
              </a: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4442460" y="2462240"/>
              <a:ext cx="137160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"Nije prirodan"</a:t>
              </a:r>
            </a:p>
          </p:txBody>
        </p:sp>
        <p:sp>
          <p:nvSpPr>
            <p:cNvPr id="13" name="AutoShape 67"/>
            <p:cNvSpPr>
              <a:spLocks noChangeArrowheads="1"/>
            </p:cNvSpPr>
            <p:nvPr/>
          </p:nvSpPr>
          <p:spPr bwMode="auto">
            <a:xfrm>
              <a:off x="5804332" y="1947726"/>
              <a:ext cx="1005840" cy="4572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broj &lt; 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7611" y="2882864"/>
              <a:ext cx="128016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 = 1, broj DIV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47611" y="3304654"/>
              <a:ext cx="128016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ost = broj MOD d</a:t>
              </a:r>
            </a:p>
          </p:txBody>
        </p:sp>
        <p:sp>
          <p:nvSpPr>
            <p:cNvPr id="16" name="AutoShape 67"/>
            <p:cNvSpPr>
              <a:spLocks noChangeArrowheads="1"/>
            </p:cNvSpPr>
            <p:nvPr/>
          </p:nvSpPr>
          <p:spPr bwMode="auto">
            <a:xfrm>
              <a:off x="6977154" y="4906949"/>
              <a:ext cx="1005840" cy="4572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broj = s</a:t>
              </a:r>
            </a:p>
          </p:txBody>
        </p:sp>
        <p:sp>
          <p:nvSpPr>
            <p:cNvPr id="17" name="Trapezoid 16"/>
            <p:cNvSpPr/>
            <p:nvPr/>
          </p:nvSpPr>
          <p:spPr>
            <a:xfrm>
              <a:off x="5928360" y="5295900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</a:t>
              </a:r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este"</a:t>
              </a:r>
            </a:p>
          </p:txBody>
        </p:sp>
        <p:sp>
          <p:nvSpPr>
            <p:cNvPr id="18" name="Trapezoid 17"/>
            <p:cNvSpPr/>
            <p:nvPr/>
          </p:nvSpPr>
          <p:spPr>
            <a:xfrm>
              <a:off x="8039100" y="5295900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"N</a:t>
              </a:r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je"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77154" y="584454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hape 19"/>
            <p:cNvCxnSpPr>
              <a:stCxn id="13" idx="3"/>
              <a:endCxn id="32" idx="0"/>
            </p:cNvCxnSpPr>
            <p:nvPr/>
          </p:nvCxnSpPr>
          <p:spPr>
            <a:xfrm>
              <a:off x="6810172" y="2176326"/>
              <a:ext cx="677519" cy="28591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1" idx="0"/>
            </p:cNvCxnSpPr>
            <p:nvPr/>
          </p:nvCxnSpPr>
          <p:spPr>
            <a:xfrm rot="5400000">
              <a:off x="6231113" y="1450275"/>
              <a:ext cx="14875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2"/>
              <a:endCxn id="13" idx="0"/>
            </p:cNvCxnSpPr>
            <p:nvPr/>
          </p:nvCxnSpPr>
          <p:spPr>
            <a:xfrm rot="16200000" flipH="1">
              <a:off x="6231994" y="1872468"/>
              <a:ext cx="148754" cy="17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3" idx="1"/>
              <a:endCxn id="12" idx="0"/>
            </p:cNvCxnSpPr>
            <p:nvPr/>
          </p:nvCxnSpPr>
          <p:spPr>
            <a:xfrm rot="10800000" flipV="1">
              <a:off x="5128260" y="2176326"/>
              <a:ext cx="676072" cy="28591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4625340" y="2882864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Arrow Connector 24"/>
            <p:cNvCxnSpPr>
              <a:stCxn id="12" idx="2"/>
              <a:endCxn id="24" idx="0"/>
            </p:cNvCxnSpPr>
            <p:nvPr/>
          </p:nvCxnSpPr>
          <p:spPr>
            <a:xfrm rot="5400000">
              <a:off x="5055108" y="2809712"/>
              <a:ext cx="14630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6" idx="1"/>
              <a:endCxn id="17" idx="0"/>
            </p:cNvCxnSpPr>
            <p:nvPr/>
          </p:nvCxnSpPr>
          <p:spPr>
            <a:xfrm rot="10800000" flipV="1">
              <a:off x="6431280" y="5135548"/>
              <a:ext cx="545874" cy="16035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16" idx="3"/>
              <a:endCxn id="18" idx="0"/>
            </p:cNvCxnSpPr>
            <p:nvPr/>
          </p:nvCxnSpPr>
          <p:spPr>
            <a:xfrm>
              <a:off x="7982994" y="5135549"/>
              <a:ext cx="548640" cy="16035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73"/>
            <p:cNvSpPr txBox="1">
              <a:spLocks noChangeArrowheads="1"/>
            </p:cNvSpPr>
            <p:nvPr/>
          </p:nvSpPr>
          <p:spPr bwMode="auto">
            <a:xfrm>
              <a:off x="5190014" y="1986455"/>
              <a:ext cx="64008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  <a:endPara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6675914" y="1980621"/>
              <a:ext cx="54864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6392094" y="4959820"/>
              <a:ext cx="64008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31" name="Text Box 73"/>
            <p:cNvSpPr txBox="1">
              <a:spLocks noChangeArrowheads="1"/>
            </p:cNvSpPr>
            <p:nvPr/>
          </p:nvSpPr>
          <p:spPr bwMode="auto">
            <a:xfrm>
              <a:off x="7855134" y="4959820"/>
              <a:ext cx="54864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47611" y="2462241"/>
              <a:ext cx="128016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0</a:t>
              </a:r>
            </a:p>
          </p:txBody>
        </p:sp>
        <p:sp>
          <p:nvSpPr>
            <p:cNvPr id="33" name="AutoShape 67"/>
            <p:cNvSpPr>
              <a:spLocks noChangeArrowheads="1"/>
            </p:cNvSpPr>
            <p:nvPr/>
          </p:nvSpPr>
          <p:spPr bwMode="auto">
            <a:xfrm>
              <a:off x="6984771" y="3729012"/>
              <a:ext cx="1005840" cy="4572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ost = 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47611" y="4330458"/>
              <a:ext cx="128016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s + d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7407951" y="4258335"/>
              <a:ext cx="14424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9" idx="0"/>
            </p:cNvCxnSpPr>
            <p:nvPr/>
          </p:nvCxnSpPr>
          <p:spPr>
            <a:xfrm rot="16200000" flipH="1">
              <a:off x="7388237" y="5752703"/>
              <a:ext cx="182880" cy="7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7" idx="2"/>
            </p:cNvCxnSpPr>
            <p:nvPr/>
          </p:nvCxnSpPr>
          <p:spPr>
            <a:xfrm rot="16200000" flipH="1">
              <a:off x="6910355" y="5091144"/>
              <a:ext cx="91439" cy="10495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stCxn id="18" idx="2"/>
            </p:cNvCxnSpPr>
            <p:nvPr/>
          </p:nvCxnSpPr>
          <p:spPr>
            <a:xfrm rot="5400000">
              <a:off x="7965949" y="5085587"/>
              <a:ext cx="91439" cy="106070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34" idx="2"/>
              <a:endCxn id="14" idx="1"/>
            </p:cNvCxnSpPr>
            <p:nvPr/>
          </p:nvCxnSpPr>
          <p:spPr>
            <a:xfrm rot="5400000" flipH="1">
              <a:off x="6375274" y="3492361"/>
              <a:ext cx="1584754" cy="640080"/>
            </a:xfrm>
            <a:prstGeom prst="bentConnector4">
              <a:avLst>
                <a:gd name="adj1" fmla="val -5716"/>
                <a:gd name="adj2" fmla="val 13571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14" idx="3"/>
              <a:endCxn id="16" idx="0"/>
            </p:cNvCxnSpPr>
            <p:nvPr/>
          </p:nvCxnSpPr>
          <p:spPr>
            <a:xfrm flipH="1">
              <a:off x="7480074" y="3020024"/>
              <a:ext cx="647697" cy="1886925"/>
            </a:xfrm>
            <a:prstGeom prst="bentConnector4">
              <a:avLst>
                <a:gd name="adj1" fmla="val -35294"/>
                <a:gd name="adj2" fmla="val 9264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73"/>
            <p:cNvSpPr txBox="1">
              <a:spLocks noChangeArrowheads="1"/>
            </p:cNvSpPr>
            <p:nvPr/>
          </p:nvSpPr>
          <p:spPr bwMode="auto">
            <a:xfrm>
              <a:off x="6573291" y="3781965"/>
              <a:ext cx="54864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 Box 73"/>
            <p:cNvSpPr txBox="1">
              <a:spLocks noChangeArrowheads="1"/>
            </p:cNvSpPr>
            <p:nvPr/>
          </p:nvSpPr>
          <p:spPr bwMode="auto">
            <a:xfrm>
              <a:off x="7535094" y="4095750"/>
              <a:ext cx="64008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cxnSp>
          <p:nvCxnSpPr>
            <p:cNvPr id="43" name="Straight Arrow Connector 42"/>
            <p:cNvCxnSpPr>
              <a:stCxn id="32" idx="2"/>
              <a:endCxn id="14" idx="0"/>
            </p:cNvCxnSpPr>
            <p:nvPr/>
          </p:nvCxnSpPr>
          <p:spPr>
            <a:xfrm rot="5400000">
              <a:off x="7414540" y="2809712"/>
              <a:ext cx="146303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4" idx="2"/>
              <a:endCxn id="15" idx="0"/>
            </p:cNvCxnSpPr>
            <p:nvPr/>
          </p:nvCxnSpPr>
          <p:spPr>
            <a:xfrm rot="5400000">
              <a:off x="7413956" y="3230919"/>
              <a:ext cx="14747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2"/>
              <a:endCxn id="33" idx="0"/>
            </p:cNvCxnSpPr>
            <p:nvPr/>
          </p:nvCxnSpPr>
          <p:spPr>
            <a:xfrm rot="5400000">
              <a:off x="7412672" y="3653993"/>
              <a:ext cx="150038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6632745" y="3956453"/>
              <a:ext cx="347918" cy="0"/>
            </a:xfrm>
            <a:custGeom>
              <a:avLst/>
              <a:gdLst>
                <a:gd name="connsiteX0" fmla="*/ 347918 w 347918"/>
                <a:gd name="connsiteY0" fmla="*/ 0 h 0"/>
                <a:gd name="connsiteX1" fmla="*/ 0 w 34791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7918">
                  <a:moveTo>
                    <a:pt x="347918" y="0"/>
                  </a:moveTo>
                  <a:lnTo>
                    <a:pt x="0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599" y="118872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prirodan broj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&gt; 1),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a zatim ispisuje da li je on prost ili nije.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920240"/>
            <a:ext cx="405262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&lt;math.h&gt;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b, d = 1, p;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broj: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&amp;b);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 &lt; 2)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"Greska!"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 = (b == 2) || (b % 2);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(p &amp;&amp; (d += 2) &lt;= sqrt(b))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p = b % d;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"Broj %d %s prost."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b, (p ?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"je"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"nije"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303165" y="1281297"/>
            <a:ext cx="4674292" cy="5002373"/>
            <a:chOff x="4441666" y="1238738"/>
            <a:chExt cx="4674292" cy="5002373"/>
          </a:xfrm>
        </p:grpSpPr>
        <p:sp>
          <p:nvSpPr>
            <p:cNvPr id="13" name="Rounded Rectangle 12"/>
            <p:cNvSpPr/>
            <p:nvPr/>
          </p:nvSpPr>
          <p:spPr>
            <a:xfrm>
              <a:off x="5748272" y="1238738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Flowchart: Manual Operation 15"/>
            <p:cNvSpPr/>
            <p:nvPr/>
          </p:nvSpPr>
          <p:spPr>
            <a:xfrm>
              <a:off x="5748272" y="1661812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7" name="Trapezoid 16"/>
            <p:cNvSpPr/>
            <p:nvPr/>
          </p:nvSpPr>
          <p:spPr>
            <a:xfrm>
              <a:off x="4441666" y="2599400"/>
              <a:ext cx="137160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</a:t>
              </a:r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Greška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</a:t>
              </a:r>
            </a:p>
          </p:txBody>
        </p:sp>
        <p:sp>
          <p:nvSpPr>
            <p:cNvPr id="18" name="AutoShape 67"/>
            <p:cNvSpPr>
              <a:spLocks noChangeArrowheads="1"/>
            </p:cNvSpPr>
            <p:nvPr/>
          </p:nvSpPr>
          <p:spPr bwMode="auto">
            <a:xfrm>
              <a:off x="5839712" y="2084886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&lt; 2</a:t>
              </a:r>
            </a:p>
          </p:txBody>
        </p:sp>
        <p:sp>
          <p:nvSpPr>
            <p:cNvPr id="19" name="AutoShape 67"/>
            <p:cNvSpPr>
              <a:spLocks noChangeArrowheads="1"/>
            </p:cNvSpPr>
            <p:nvPr/>
          </p:nvSpPr>
          <p:spPr bwMode="auto">
            <a:xfrm>
              <a:off x="7168806" y="5029200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= 0</a:t>
              </a:r>
            </a:p>
          </p:txBody>
        </p:sp>
        <p:sp>
          <p:nvSpPr>
            <p:cNvPr id="20" name="Trapezoid 19"/>
            <p:cNvSpPr/>
            <p:nvPr/>
          </p:nvSpPr>
          <p:spPr>
            <a:xfrm>
              <a:off x="6138062" y="5418151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"Nije"</a:t>
              </a:r>
            </a:p>
          </p:txBody>
        </p:sp>
        <p:sp>
          <p:nvSpPr>
            <p:cNvPr id="21" name="Trapezoid 20"/>
            <p:cNvSpPr/>
            <p:nvPr/>
          </p:nvSpPr>
          <p:spPr>
            <a:xfrm>
              <a:off x="8110118" y="5418151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"Jeste"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77366" y="5966791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hape 22"/>
            <p:cNvCxnSpPr>
              <a:stCxn id="18" idx="3"/>
              <a:endCxn id="38" idx="0"/>
            </p:cNvCxnSpPr>
            <p:nvPr/>
          </p:nvCxnSpPr>
          <p:spPr>
            <a:xfrm>
              <a:off x="6662672" y="2267766"/>
              <a:ext cx="912284" cy="33163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2"/>
              <a:endCxn id="16" idx="0"/>
            </p:cNvCxnSpPr>
            <p:nvPr/>
          </p:nvCxnSpPr>
          <p:spPr>
            <a:xfrm rot="5400000">
              <a:off x="6176815" y="1587435"/>
              <a:ext cx="14875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2"/>
              <a:endCxn id="18" idx="0"/>
            </p:cNvCxnSpPr>
            <p:nvPr/>
          </p:nvCxnSpPr>
          <p:spPr>
            <a:xfrm rot="5400000">
              <a:off x="6176815" y="2010509"/>
              <a:ext cx="14875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8" idx="1"/>
              <a:endCxn id="17" idx="0"/>
            </p:cNvCxnSpPr>
            <p:nvPr/>
          </p:nvCxnSpPr>
          <p:spPr>
            <a:xfrm rot="10800000" flipV="1">
              <a:off x="5127466" y="2267766"/>
              <a:ext cx="712246" cy="33163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624546" y="3020024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Straight Arrow Connector 27"/>
            <p:cNvCxnSpPr>
              <a:stCxn id="17" idx="2"/>
              <a:endCxn id="27" idx="0"/>
            </p:cNvCxnSpPr>
            <p:nvPr/>
          </p:nvCxnSpPr>
          <p:spPr>
            <a:xfrm rot="5400000">
              <a:off x="5054314" y="2946872"/>
              <a:ext cx="14630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19" idx="1"/>
              <a:endCxn id="20" idx="0"/>
            </p:cNvCxnSpPr>
            <p:nvPr/>
          </p:nvCxnSpPr>
          <p:spPr>
            <a:xfrm rot="10800000" flipV="1">
              <a:off x="6640982" y="5212079"/>
              <a:ext cx="527824" cy="2060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19" idx="3"/>
              <a:endCxn id="21" idx="0"/>
            </p:cNvCxnSpPr>
            <p:nvPr/>
          </p:nvCxnSpPr>
          <p:spPr>
            <a:xfrm>
              <a:off x="7991766" y="5212080"/>
              <a:ext cx="621272" cy="2060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2" idx="0"/>
            </p:cNvCxnSpPr>
            <p:nvPr/>
          </p:nvCxnSpPr>
          <p:spPr>
            <a:xfrm rot="5400000">
              <a:off x="7515914" y="5901624"/>
              <a:ext cx="129540" cy="7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20" idx="2"/>
            </p:cNvCxnSpPr>
            <p:nvPr/>
          </p:nvCxnSpPr>
          <p:spPr>
            <a:xfrm rot="16200000" flipH="1">
              <a:off x="7038244" y="5295209"/>
              <a:ext cx="144780" cy="93930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21" idx="2"/>
            </p:cNvCxnSpPr>
            <p:nvPr/>
          </p:nvCxnSpPr>
          <p:spPr>
            <a:xfrm rot="5400000">
              <a:off x="8024272" y="5248485"/>
              <a:ext cx="144780" cy="103275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73"/>
            <p:cNvSpPr txBox="1">
              <a:spLocks noChangeArrowheads="1"/>
            </p:cNvSpPr>
            <p:nvPr/>
          </p:nvSpPr>
          <p:spPr bwMode="auto">
            <a:xfrm>
              <a:off x="5189220" y="2088634"/>
              <a:ext cx="64008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6675120" y="2082800"/>
              <a:ext cx="54864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 Box 73"/>
            <p:cNvSpPr txBox="1">
              <a:spLocks noChangeArrowheads="1"/>
            </p:cNvSpPr>
            <p:nvPr/>
          </p:nvSpPr>
          <p:spPr bwMode="auto">
            <a:xfrm>
              <a:off x="6523142" y="5030285"/>
              <a:ext cx="64008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7986182" y="5030285"/>
              <a:ext cx="54864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60556" y="2599400"/>
              <a:ext cx="182880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(b == 2) V (b MOD 2)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72036" y="3020024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 = 3</a:t>
              </a:r>
            </a:p>
          </p:txBody>
        </p:sp>
        <p:sp>
          <p:nvSpPr>
            <p:cNvPr id="40" name="AutoShape 197"/>
            <p:cNvSpPr>
              <a:spLocks noChangeArrowheads="1"/>
            </p:cNvSpPr>
            <p:nvPr/>
          </p:nvSpPr>
          <p:spPr bwMode="auto">
            <a:xfrm>
              <a:off x="6934082" y="3579004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</a:t>
              </a:r>
              <a:r>
                <a:rPr lang="el-GR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Λ</a:t>
              </a:r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 ≤ √b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71242" y="3998486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 = b MOD d                       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71242" y="4417968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 = d + 2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5400000">
              <a:off x="7501581" y="3925905"/>
              <a:ext cx="14516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7501581" y="4345387"/>
              <a:ext cx="14516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2"/>
              <a:endCxn id="39" idx="0"/>
            </p:cNvCxnSpPr>
            <p:nvPr/>
          </p:nvCxnSpPr>
          <p:spPr>
            <a:xfrm rot="5400000">
              <a:off x="7501804" y="2946872"/>
              <a:ext cx="14630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2"/>
              <a:endCxn id="40" idx="0"/>
            </p:cNvCxnSpPr>
            <p:nvPr/>
          </p:nvCxnSpPr>
          <p:spPr>
            <a:xfrm rot="5400000">
              <a:off x="7432229" y="3436277"/>
              <a:ext cx="284660" cy="7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634443" y="3454400"/>
              <a:ext cx="946485" cy="1368926"/>
            </a:xfrm>
            <a:custGeom>
              <a:avLst/>
              <a:gdLst>
                <a:gd name="connsiteX0" fmla="*/ 946485 w 946485"/>
                <a:gd name="connsiteY0" fmla="*/ 1235242 h 1368926"/>
                <a:gd name="connsiteX1" fmla="*/ 946485 w 946485"/>
                <a:gd name="connsiteY1" fmla="*/ 1368926 h 1368926"/>
                <a:gd name="connsiteX2" fmla="*/ 0 w 946485"/>
                <a:gd name="connsiteY2" fmla="*/ 1368926 h 1368926"/>
                <a:gd name="connsiteX3" fmla="*/ 0 w 946485"/>
                <a:gd name="connsiteY3" fmla="*/ 0 h 1368926"/>
                <a:gd name="connsiteX4" fmla="*/ 930443 w 946485"/>
                <a:gd name="connsiteY4" fmla="*/ 0 h 1368926"/>
                <a:gd name="connsiteX5" fmla="*/ 930443 w 946485"/>
                <a:gd name="connsiteY5" fmla="*/ 0 h 136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485" h="1368926">
                  <a:moveTo>
                    <a:pt x="946485" y="1235242"/>
                  </a:moveTo>
                  <a:lnTo>
                    <a:pt x="946485" y="1368926"/>
                  </a:lnTo>
                  <a:lnTo>
                    <a:pt x="0" y="1368926"/>
                  </a:lnTo>
                  <a:lnTo>
                    <a:pt x="0" y="0"/>
                  </a:lnTo>
                  <a:lnTo>
                    <a:pt x="930443" y="0"/>
                  </a:lnTo>
                  <a:lnTo>
                    <a:pt x="930443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hape 47"/>
            <p:cNvCxnSpPr>
              <a:stCxn id="40" idx="3"/>
              <a:endCxn id="19" idx="0"/>
            </p:cNvCxnSpPr>
            <p:nvPr/>
          </p:nvCxnSpPr>
          <p:spPr>
            <a:xfrm flipH="1">
              <a:off x="7580286" y="3716164"/>
              <a:ext cx="633956" cy="1313036"/>
            </a:xfrm>
            <a:prstGeom prst="bentConnector4">
              <a:avLst>
                <a:gd name="adj1" fmla="val -36059"/>
                <a:gd name="adj2" fmla="val 9004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73"/>
            <p:cNvSpPr txBox="1">
              <a:spLocks noChangeArrowheads="1"/>
            </p:cNvSpPr>
            <p:nvPr/>
          </p:nvSpPr>
          <p:spPr bwMode="auto">
            <a:xfrm>
              <a:off x="7506234" y="3846612"/>
              <a:ext cx="64008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50" name="Text Box 73"/>
            <p:cNvSpPr txBox="1">
              <a:spLocks noChangeArrowheads="1"/>
            </p:cNvSpPr>
            <p:nvPr/>
          </p:nvSpPr>
          <p:spPr bwMode="auto">
            <a:xfrm>
              <a:off x="8115300" y="3543300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</a:t>
              </a: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20"/>
            <a:ext cx="8778240" cy="4698199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1.	Napisati program koji učitava prirodan broj, a zatim ispisuje sve parne brojeve manje od njega. Zadatak riješiti korištenjem:</a:t>
            </a:r>
          </a:p>
          <a:p>
            <a:pPr marL="0" indent="0">
              <a:spcBef>
                <a:spcPts val="0"/>
              </a:spcBef>
              <a:buNone/>
              <a:tabLst>
                <a:tab pos="692150" algn="l"/>
                <a:tab pos="2397125" algn="l"/>
                <a:tab pos="4572000" algn="l"/>
              </a:tabLst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	a)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while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petlje,	b)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do…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while petlje,	c) for petlje.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2.	Napisati program koji tabelarno ispisuje vrijednosti funkcije 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)=2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+3, za vrijednosti argumenta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∈[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], s korakom ∆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 Zadatak riješiti korištenjem:</a:t>
            </a:r>
          </a:p>
          <a:p>
            <a:pPr marL="0" indent="0">
              <a:spcBef>
                <a:spcPts val="0"/>
              </a:spcBef>
              <a:buNone/>
              <a:tabLst>
                <a:tab pos="692150" algn="l"/>
                <a:tab pos="2397125" algn="l"/>
                <a:tab pos="4572000" algn="l"/>
              </a:tabLst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	a)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while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petlje,	b)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do…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while petlje,	c)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petlje. </a:t>
            </a:r>
            <a:endParaRPr lang="sr-Latn-BA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3.	Napisati program koji 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čita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va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cijelih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brojeva, a zatim ispis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uje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koliko među njima ima pozitivnih, kao i njihovu aritmetičku sredinu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sr-Latn-BA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4.	Napisati program koji 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čita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va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brojeva, a zatim ispis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uje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naj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većeg.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5.	Napisati program koji 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čita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va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brojeva, a zatim ispis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uje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naj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manj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eg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kao i njegov redni broj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sr-Latn-BA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6.	Napisati program koji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</a:t>
            </a:r>
            <a:r>
              <a:rPr lang="sr-Latn-CS" sz="1800" b="1">
                <a:solidFill>
                  <a:schemeClr val="tx2">
                    <a:lumMod val="75000"/>
                  </a:schemeClr>
                </a:solidFill>
              </a:rPr>
              <a:t>č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ita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va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dva</a:t>
            </a:r>
            <a:r>
              <a:rPr lang="sr-Latn-CS" sz="1800" b="1">
                <a:solidFill>
                  <a:schemeClr val="tx2">
                    <a:lumMod val="75000"/>
                  </a:schemeClr>
                </a:solidFill>
              </a:rPr>
              <a:t> prirodna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broja pa provjer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ava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da li </a:t>
            </a:r>
            <a:r>
              <a:rPr lang="sr-Latn-CS" sz="1800" b="1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ni predstavljaju par prijateljskih brojeva.</a:t>
            </a:r>
            <a:r>
              <a:rPr lang="sr-Latn-CS" sz="1800" b="1">
                <a:solidFill>
                  <a:schemeClr val="tx2">
                    <a:lumMod val="75000"/>
                  </a:schemeClr>
                </a:solidFill>
              </a:rPr>
              <a:t> Za dva broja kažemo da su prijateljski ako je prvi jednak zbiru djelilaca drugog, a drugi jednak zbiru djelilaca prvog broja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2660894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Naredba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840480"/>
            <a:ext cx="301752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Naredba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do..</a:t>
            </a:r>
            <a:r>
              <a:rPr lang="sr-Latn-RS" sz="2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11600" y="1828800"/>
            <a:ext cx="1645920" cy="1964140"/>
            <a:chOff x="914400" y="1580075"/>
            <a:chExt cx="1645920" cy="1964140"/>
          </a:xfrm>
        </p:grpSpPr>
        <p:sp>
          <p:nvSpPr>
            <p:cNvPr id="10" name="AutoShape 67"/>
            <p:cNvSpPr>
              <a:spLocks noChangeArrowheads="1"/>
            </p:cNvSpPr>
            <p:nvPr/>
          </p:nvSpPr>
          <p:spPr bwMode="auto">
            <a:xfrm>
              <a:off x="1005840" y="1861094"/>
              <a:ext cx="914400" cy="4572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sr-Latn-R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uslov</a:t>
              </a:r>
              <a:endPara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2625534"/>
              <a:ext cx="1097280" cy="502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tijelo</a:t>
              </a:r>
              <a:endParaRPr lang="sr-Latn-R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sr-Latn-R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petlje</a:t>
              </a:r>
              <a:endPara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1512405" y="2276850"/>
              <a:ext cx="6400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00"/>
                </a:spcBef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13" name="Text Box 73"/>
            <p:cNvSpPr txBox="1">
              <a:spLocks noChangeArrowheads="1"/>
            </p:cNvSpPr>
            <p:nvPr/>
          </p:nvSpPr>
          <p:spPr bwMode="auto">
            <a:xfrm>
              <a:off x="1920240" y="1875673"/>
              <a:ext cx="6400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00"/>
                </a:spcBef>
              </a:pPr>
              <a:r>
                <a:rPr lang="sr-Latn-R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>
              <a:off x="1457325" y="1580075"/>
              <a:ext cx="5715" cy="2810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2"/>
              <a:endCxn id="11" idx="0"/>
            </p:cNvCxnSpPr>
            <p:nvPr/>
          </p:nvCxnSpPr>
          <p:spPr>
            <a:xfrm>
              <a:off x="1463040" y="2318294"/>
              <a:ext cx="0" cy="307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1" idx="2"/>
            </p:cNvCxnSpPr>
            <p:nvPr/>
          </p:nvCxnSpPr>
          <p:spPr>
            <a:xfrm rot="5400000" flipH="1">
              <a:off x="746343" y="2411758"/>
              <a:ext cx="1427679" cy="5715"/>
            </a:xfrm>
            <a:prstGeom prst="bentConnector5">
              <a:avLst>
                <a:gd name="adj1" fmla="val -10675"/>
                <a:gd name="adj2" fmla="val 12433337"/>
                <a:gd name="adj3" fmla="val 10030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10" idx="3"/>
            </p:cNvCxnSpPr>
            <p:nvPr/>
          </p:nvCxnSpPr>
          <p:spPr>
            <a:xfrm flipH="1">
              <a:off x="1457325" y="2089694"/>
              <a:ext cx="462915" cy="1454521"/>
            </a:xfrm>
            <a:prstGeom prst="bentConnector4">
              <a:avLst>
                <a:gd name="adj1" fmla="val -49383"/>
                <a:gd name="adj2" fmla="val 8732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17"/>
          <p:cNvSpPr txBox="1">
            <a:spLocks noChangeArrowheads="1"/>
          </p:cNvSpPr>
          <p:nvPr/>
        </p:nvSpPr>
        <p:spPr bwMode="auto">
          <a:xfrm>
            <a:off x="4206240" y="1554480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Sintaksa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89120" y="1920240"/>
            <a:ext cx="182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r-Latn-RS" sz="16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(izraz)</a:t>
            </a:r>
          </a:p>
          <a:p>
            <a:pPr>
              <a:spcAft>
                <a:spcPts val="0"/>
              </a:spcAft>
            </a:pP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 iskaz;</a:t>
            </a:r>
            <a:endParaRPr lang="en-US" sz="1600" b="1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49440" y="1920240"/>
            <a:ext cx="182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r-Latn-RS" sz="16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(izraz)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 iskaz1;</a:t>
            </a:r>
          </a:p>
          <a:p>
            <a:pPr>
              <a:spcAft>
                <a:spcPts val="0"/>
              </a:spcAft>
            </a:pP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 ...</a:t>
            </a:r>
          </a:p>
          <a:p>
            <a:pPr>
              <a:spcAft>
                <a:spcPts val="0"/>
              </a:spcAft>
            </a:pP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 iskazN;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21" name="Text Box 117"/>
          <p:cNvSpPr txBox="1">
            <a:spLocks noChangeArrowheads="1"/>
          </p:cNvSpPr>
          <p:nvPr/>
        </p:nvSpPr>
        <p:spPr bwMode="auto">
          <a:xfrm>
            <a:off x="6126480" y="1920240"/>
            <a:ext cx="548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79855" y="4480560"/>
            <a:ext cx="1757045" cy="1838804"/>
            <a:chOff x="3531235" y="1554481"/>
            <a:chExt cx="1757045" cy="1838804"/>
          </a:xfrm>
        </p:grpSpPr>
        <p:sp>
          <p:nvSpPr>
            <p:cNvPr id="23" name="Rectangle 22"/>
            <p:cNvSpPr/>
            <p:nvPr/>
          </p:nvSpPr>
          <p:spPr>
            <a:xfrm>
              <a:off x="4061460" y="1819656"/>
              <a:ext cx="1097280" cy="502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tijelo</a:t>
              </a:r>
              <a:endParaRPr lang="sr-Latn-R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sr-Latn-R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petlje</a:t>
              </a:r>
              <a:endPara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utoShape 67"/>
            <p:cNvSpPr>
              <a:spLocks noChangeArrowheads="1"/>
            </p:cNvSpPr>
            <p:nvPr/>
          </p:nvSpPr>
          <p:spPr bwMode="auto">
            <a:xfrm>
              <a:off x="4152900" y="2628845"/>
              <a:ext cx="914400" cy="4572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sr-Latn-R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uslov</a:t>
              </a:r>
              <a:endPara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Arrow Connector 24"/>
            <p:cNvCxnSpPr>
              <a:endCxn id="23" idx="0"/>
            </p:cNvCxnSpPr>
            <p:nvPr/>
          </p:nvCxnSpPr>
          <p:spPr>
            <a:xfrm>
              <a:off x="4610100" y="1554481"/>
              <a:ext cx="0" cy="2651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2"/>
              <a:endCxn id="24" idx="0"/>
            </p:cNvCxnSpPr>
            <p:nvPr/>
          </p:nvCxnSpPr>
          <p:spPr>
            <a:xfrm>
              <a:off x="4610100" y="2322576"/>
              <a:ext cx="0" cy="3062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24" idx="1"/>
            </p:cNvCxnSpPr>
            <p:nvPr/>
          </p:nvCxnSpPr>
          <p:spPr>
            <a:xfrm rot="10800000" flipH="1">
              <a:off x="4152900" y="1631951"/>
              <a:ext cx="469900" cy="1225495"/>
            </a:xfrm>
            <a:prstGeom prst="bentConnector4">
              <a:avLst>
                <a:gd name="adj1" fmla="val -108109"/>
                <a:gd name="adj2" fmla="val 9974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</p:cNvCxnSpPr>
            <p:nvPr/>
          </p:nvCxnSpPr>
          <p:spPr>
            <a:xfrm>
              <a:off x="4610100" y="3086045"/>
              <a:ext cx="0" cy="307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3531235" y="2857447"/>
              <a:ext cx="6400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hangingPunct="0">
                <a:spcBef>
                  <a:spcPts val="100"/>
                </a:spcBef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4648200" y="3046133"/>
              <a:ext cx="6400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ts val="100"/>
                </a:spcBef>
              </a:pPr>
              <a:r>
                <a:rPr lang="sr-Latn-R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389120" y="4572000"/>
            <a:ext cx="18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  <a:endParaRPr lang="sr-Latn-RS" sz="1600" b="1" dirty="0">
              <a:solidFill>
                <a:srgbClr val="0000FF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 iskaz;</a:t>
            </a:r>
            <a:endParaRPr lang="en-US" sz="1600" b="1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sr-Latn-RS" sz="16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(izraz)</a:t>
            </a:r>
            <a:r>
              <a:rPr lang="en-US" sz="1600" b="1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49440" y="4572000"/>
            <a:ext cx="1828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 iskaz1;</a:t>
            </a:r>
          </a:p>
          <a:p>
            <a:pPr>
              <a:spcAft>
                <a:spcPts val="0"/>
              </a:spcAft>
            </a:pP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 ...</a:t>
            </a:r>
          </a:p>
          <a:p>
            <a:pPr>
              <a:spcAft>
                <a:spcPts val="0"/>
              </a:spcAft>
            </a:pP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 iskazN;</a:t>
            </a:r>
          </a:p>
          <a:p>
            <a:pPr>
              <a:spcAft>
                <a:spcPts val="0"/>
              </a:spcAft>
            </a:pPr>
            <a:r>
              <a:rPr lang="en-US" sz="1600" b="1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r>
              <a:rPr lang="sr-Latn-RS" sz="16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sr-Latn-RS" sz="1600" b="1" dirty="0">
                <a:latin typeface="Consolas" pitchFamily="49" charset="0"/>
                <a:ea typeface="Calibri"/>
                <a:cs typeface="Consolas" pitchFamily="49" charset="0"/>
              </a:rPr>
              <a:t> (izraz)</a:t>
            </a:r>
            <a:r>
              <a:rPr lang="en-US" sz="1600" b="1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sr-Latn-RS" sz="1600" b="1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33" name="Text Box 117"/>
          <p:cNvSpPr txBox="1">
            <a:spLocks noChangeArrowheads="1"/>
          </p:cNvSpPr>
          <p:nvPr/>
        </p:nvSpPr>
        <p:spPr bwMode="auto">
          <a:xfrm>
            <a:off x="6126480" y="4572000"/>
            <a:ext cx="548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 Box 117"/>
          <p:cNvSpPr txBox="1">
            <a:spLocks noChangeArrowheads="1"/>
          </p:cNvSpPr>
          <p:nvPr/>
        </p:nvSpPr>
        <p:spPr bwMode="auto">
          <a:xfrm>
            <a:off x="550455" y="1555358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Semantika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117"/>
          <p:cNvSpPr txBox="1">
            <a:spLocks noChangeArrowheads="1"/>
          </p:cNvSpPr>
          <p:nvPr/>
        </p:nvSpPr>
        <p:spPr bwMode="auto">
          <a:xfrm>
            <a:off x="539475" y="4206240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Semantika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Box 117"/>
          <p:cNvSpPr txBox="1">
            <a:spLocks noChangeArrowheads="1"/>
          </p:cNvSpPr>
          <p:nvPr/>
        </p:nvSpPr>
        <p:spPr bwMode="auto">
          <a:xfrm>
            <a:off x="4206240" y="4206240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Sintaksa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Text Box 117"/>
          <p:cNvSpPr txBox="1">
            <a:spLocks noChangeArrowheads="1"/>
          </p:cNvSpPr>
          <p:nvPr/>
        </p:nvSpPr>
        <p:spPr bwMode="auto">
          <a:xfrm>
            <a:off x="4206240" y="1554480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Sintaksa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9120" y="1920240"/>
            <a:ext cx="4389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600" b="1">
                <a:latin typeface="Consolas" pitchFamily="49" charset="0"/>
                <a:ea typeface="Calibri"/>
                <a:cs typeface="Consolas" pitchFamily="49" charset="0"/>
              </a:rPr>
              <a:t>poc_izraz; uslov; izraz_petlje</a:t>
            </a: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  iskaz;</a:t>
            </a:r>
            <a:endParaRPr lang="en-US" sz="1600" b="1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9120" y="2834640"/>
            <a:ext cx="4389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600" b="1">
                <a:latin typeface="Consolas" pitchFamily="49" charset="0"/>
                <a:ea typeface="Calibri"/>
                <a:cs typeface="Consolas" pitchFamily="49" charset="0"/>
              </a:rPr>
              <a:t>poc_izraz; uslov; izraz_petlje</a:t>
            </a: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6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  iskaz1;</a:t>
            </a:r>
          </a:p>
          <a:p>
            <a:pPr>
              <a:spcAft>
                <a:spcPts val="0"/>
              </a:spcAft>
            </a:pP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  ...</a:t>
            </a:r>
          </a:p>
          <a:p>
            <a:pPr>
              <a:spcAft>
                <a:spcPts val="0"/>
              </a:spcAft>
            </a:pP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  iskazN;</a:t>
            </a:r>
          </a:p>
          <a:p>
            <a:pPr>
              <a:spcAft>
                <a:spcPts val="0"/>
              </a:spcAft>
            </a:pPr>
            <a:r>
              <a:rPr lang="en-US" sz="16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4389120" y="2485162"/>
            <a:ext cx="548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29"/>
          <p:cNvGrpSpPr/>
          <p:nvPr/>
        </p:nvGrpSpPr>
        <p:grpSpPr>
          <a:xfrm>
            <a:off x="1280160" y="2103120"/>
            <a:ext cx="1393518" cy="2711208"/>
            <a:chOff x="7287817" y="1447487"/>
            <a:chExt cx="1393518" cy="2711208"/>
          </a:xfrm>
        </p:grpSpPr>
        <p:sp>
          <p:nvSpPr>
            <p:cNvPr id="12" name="Rectangle 11"/>
            <p:cNvSpPr/>
            <p:nvPr/>
          </p:nvSpPr>
          <p:spPr>
            <a:xfrm>
              <a:off x="7287817" y="2812226"/>
              <a:ext cx="1097280" cy="5029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tijelo</a:t>
              </a:r>
              <a:endParaRPr lang="sr-Latn-R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sr-Latn-R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petlje</a:t>
              </a:r>
              <a:endPara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utoShape 67"/>
            <p:cNvSpPr>
              <a:spLocks noChangeArrowheads="1"/>
            </p:cNvSpPr>
            <p:nvPr/>
          </p:nvSpPr>
          <p:spPr bwMode="auto">
            <a:xfrm>
              <a:off x="7379257" y="2151408"/>
              <a:ext cx="914400" cy="4572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sr-Latn-R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uslov</a:t>
              </a:r>
              <a:endPara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87817" y="1673470"/>
              <a:ext cx="109728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</a:t>
              </a:r>
              <a:r>
                <a:rPr lang="sr-Latn-R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četni  izraz</a:t>
              </a:r>
              <a:endPara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87817" y="3518765"/>
              <a:ext cx="109728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izraz petlje</a:t>
              </a:r>
              <a:endPara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Arrow Connector 15"/>
            <p:cNvCxnSpPr>
              <a:endCxn id="14" idx="0"/>
            </p:cNvCxnSpPr>
            <p:nvPr/>
          </p:nvCxnSpPr>
          <p:spPr>
            <a:xfrm>
              <a:off x="7836425" y="1447487"/>
              <a:ext cx="32" cy="2259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2"/>
              <a:endCxn id="13" idx="0"/>
            </p:cNvCxnSpPr>
            <p:nvPr/>
          </p:nvCxnSpPr>
          <p:spPr>
            <a:xfrm>
              <a:off x="7836457" y="1947790"/>
              <a:ext cx="0" cy="203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2"/>
              <a:endCxn id="12" idx="0"/>
            </p:cNvCxnSpPr>
            <p:nvPr/>
          </p:nvCxnSpPr>
          <p:spPr>
            <a:xfrm>
              <a:off x="7836457" y="2608608"/>
              <a:ext cx="0" cy="203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2"/>
              <a:endCxn id="15" idx="0"/>
            </p:cNvCxnSpPr>
            <p:nvPr/>
          </p:nvCxnSpPr>
          <p:spPr>
            <a:xfrm>
              <a:off x="7836457" y="3315146"/>
              <a:ext cx="0" cy="2036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15" idx="2"/>
            </p:cNvCxnSpPr>
            <p:nvPr/>
          </p:nvCxnSpPr>
          <p:spPr>
            <a:xfrm rot="5400000" flipH="1">
              <a:off x="6949286" y="2905915"/>
              <a:ext cx="1773785" cy="557"/>
            </a:xfrm>
            <a:prstGeom prst="bentConnector5">
              <a:avLst>
                <a:gd name="adj1" fmla="val -6802"/>
                <a:gd name="adj2" fmla="val 124719967"/>
                <a:gd name="adj3" fmla="val 9997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3" idx="3"/>
            </p:cNvCxnSpPr>
            <p:nvPr/>
          </p:nvCxnSpPr>
          <p:spPr>
            <a:xfrm flipH="1">
              <a:off x="7836457" y="2380008"/>
              <a:ext cx="457200" cy="1778687"/>
            </a:xfrm>
            <a:prstGeom prst="bentConnector4">
              <a:avLst>
                <a:gd name="adj1" fmla="val -50000"/>
                <a:gd name="adj2" fmla="val 903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>
              <a:off x="8265798" y="2169128"/>
              <a:ext cx="41553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spcBef>
                  <a:spcPts val="100"/>
                </a:spcBef>
              </a:pPr>
              <a:r>
                <a:rPr lang="sr-Latn-R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 Box 73"/>
            <p:cNvSpPr txBox="1">
              <a:spLocks noChangeArrowheads="1"/>
            </p:cNvSpPr>
            <p:nvPr/>
          </p:nvSpPr>
          <p:spPr bwMode="auto">
            <a:xfrm>
              <a:off x="7906385" y="2553156"/>
              <a:ext cx="59801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spcBef>
                  <a:spcPts val="100"/>
                </a:spcBef>
              </a:pP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8600" y="1188720"/>
            <a:ext cx="2660894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Naredba </a:t>
            </a:r>
            <a:r>
              <a:rPr lang="sr-Latn-RS" sz="2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2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17"/>
          <p:cNvSpPr txBox="1">
            <a:spLocks noChangeArrowheads="1"/>
          </p:cNvSpPr>
          <p:nvPr/>
        </p:nvSpPr>
        <p:spPr bwMode="auto">
          <a:xfrm>
            <a:off x="4206240" y="4557463"/>
            <a:ext cx="4206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sr-Latn-C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Ekvivalentno sljedećoj </a:t>
            </a:r>
            <a:r>
              <a:rPr lang="sr-Latn-CS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petlji: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89120" y="4877679"/>
            <a:ext cx="2093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poc_izraz;</a:t>
            </a:r>
          </a:p>
          <a:p>
            <a:pPr>
              <a:spcAft>
                <a:spcPts val="0"/>
              </a:spcAft>
            </a:pPr>
            <a:r>
              <a:rPr lang="sr-Latn-RS" sz="16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 (uslov)</a:t>
            </a:r>
          </a:p>
          <a:p>
            <a:pPr>
              <a:spcAft>
                <a:spcPts val="0"/>
              </a:spcAft>
            </a:pPr>
            <a:r>
              <a:rPr lang="en-US" sz="16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  iskaz;</a:t>
            </a:r>
          </a:p>
          <a:p>
            <a:pPr>
              <a:spcAft>
                <a:spcPts val="0"/>
              </a:spcAft>
            </a:pPr>
            <a:r>
              <a:rPr lang="sr-Latn-RS" sz="1600" b="1">
                <a:latin typeface="Consolas" pitchFamily="49" charset="0"/>
                <a:ea typeface="Calibri"/>
                <a:cs typeface="Consolas" pitchFamily="49" charset="0"/>
              </a:rPr>
              <a:t>  izraz_petlje;</a:t>
            </a:r>
          </a:p>
          <a:p>
            <a:pPr>
              <a:spcAft>
                <a:spcPts val="0"/>
              </a:spcAft>
            </a:pPr>
            <a:r>
              <a:rPr lang="en-US" sz="16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27" name="Text Box 117"/>
          <p:cNvSpPr txBox="1">
            <a:spLocks noChangeArrowheads="1"/>
          </p:cNvSpPr>
          <p:nvPr/>
        </p:nvSpPr>
        <p:spPr bwMode="auto">
          <a:xfrm>
            <a:off x="550455" y="1555358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Semantika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577880" y="4141932"/>
            <a:ext cx="1325880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endParaRPr lang="en-US" sz="15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832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>
                <a:solidFill>
                  <a:schemeClr val="tx2">
                    <a:lumMod val="75000"/>
                  </a:schemeClr>
                </a:solidFill>
              </a:rPr>
              <a:t>Napisati program koji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puta i</a:t>
            </a:r>
            <a:r>
              <a:rPr lang="pl-PL" b="1">
                <a:solidFill>
                  <a:schemeClr val="tx2">
                    <a:lumMod val="75000"/>
                  </a:schemeClr>
                </a:solidFill>
              </a:rPr>
              <a:t>spisuje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iječ "Algoritam"</a:t>
            </a:r>
            <a:r>
              <a:rPr lang="pl-PL" b="1">
                <a:solidFill>
                  <a:schemeClr val="tx2">
                    <a:lumMod val="75000"/>
                  </a:schemeClr>
                </a:solidFill>
              </a:rPr>
              <a:t>. Zadatak riješiti korištenjem: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tabLst>
                <a:tab pos="233363" algn="l"/>
                <a:tab pos="2063750" algn="l"/>
                <a:tab pos="4343400" algn="l"/>
              </a:tabLst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petlje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	b)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do...while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petlje,	c)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petlje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2743200"/>
            <a:ext cx="363016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b 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n: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 &lt;= n)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"Algoritam\n"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b++;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1949495"/>
            <a:ext cx="219456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a)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petlja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81024" y="2834640"/>
            <a:ext cx="1672086" cy="3284220"/>
            <a:chOff x="4689987" y="1783080"/>
            <a:chExt cx="1672086" cy="3284220"/>
          </a:xfrm>
        </p:grpSpPr>
        <p:sp>
          <p:nvSpPr>
            <p:cNvPr id="25" name="Rounded Rectangle 24"/>
            <p:cNvSpPr/>
            <p:nvPr/>
          </p:nvSpPr>
          <p:spPr>
            <a:xfrm>
              <a:off x="5081913" y="178308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Flowchart: Manual Operation 25"/>
            <p:cNvSpPr/>
            <p:nvPr/>
          </p:nvSpPr>
          <p:spPr>
            <a:xfrm>
              <a:off x="5081913" y="2203482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81913" y="479298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AutoShape 67"/>
            <p:cNvSpPr>
              <a:spLocks noChangeArrowheads="1"/>
            </p:cNvSpPr>
            <p:nvPr/>
          </p:nvSpPr>
          <p:spPr bwMode="auto">
            <a:xfrm>
              <a:off x="5173353" y="3173758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≤ 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81913" y="2623884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81913" y="4106002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b + 1</a:t>
              </a:r>
            </a:p>
          </p:txBody>
        </p:sp>
        <p:cxnSp>
          <p:nvCxnSpPr>
            <p:cNvPr id="31" name="Straight Arrow Connector 30"/>
            <p:cNvCxnSpPr>
              <a:stCxn id="25" idx="2"/>
              <a:endCxn id="26" idx="0"/>
            </p:cNvCxnSpPr>
            <p:nvPr/>
          </p:nvCxnSpPr>
          <p:spPr>
            <a:xfrm rot="5400000">
              <a:off x="5511792" y="2130441"/>
              <a:ext cx="14608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2"/>
              <a:endCxn id="29" idx="0"/>
            </p:cNvCxnSpPr>
            <p:nvPr/>
          </p:nvCxnSpPr>
          <p:spPr>
            <a:xfrm rot="5400000">
              <a:off x="5511792" y="2550843"/>
              <a:ext cx="14608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2"/>
              <a:endCxn id="28" idx="0"/>
            </p:cNvCxnSpPr>
            <p:nvPr/>
          </p:nvCxnSpPr>
          <p:spPr>
            <a:xfrm rot="5400000">
              <a:off x="5447056" y="3035981"/>
              <a:ext cx="27555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2"/>
              <a:endCxn id="40" idx="0"/>
            </p:cNvCxnSpPr>
            <p:nvPr/>
          </p:nvCxnSpPr>
          <p:spPr>
            <a:xfrm rot="16200000" flipH="1">
              <a:off x="5510144" y="3614206"/>
              <a:ext cx="150004" cy="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0" idx="2"/>
              <a:endCxn id="30" idx="0"/>
            </p:cNvCxnSpPr>
            <p:nvPr/>
          </p:nvCxnSpPr>
          <p:spPr>
            <a:xfrm rot="5400000">
              <a:off x="5514067" y="4034609"/>
              <a:ext cx="142160" cy="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689987" y="3038168"/>
              <a:ext cx="889117" cy="1512763"/>
            </a:xfrm>
            <a:custGeom>
              <a:avLst/>
              <a:gdLst>
                <a:gd name="connsiteX0" fmla="*/ 889117 w 889117"/>
                <a:gd name="connsiteY0" fmla="*/ 1352638 h 1512763"/>
                <a:gd name="connsiteX1" fmla="*/ 889117 w 889117"/>
                <a:gd name="connsiteY1" fmla="*/ 1512763 h 1512763"/>
                <a:gd name="connsiteX2" fmla="*/ 0 w 889117"/>
                <a:gd name="connsiteY2" fmla="*/ 1512763 h 1512763"/>
                <a:gd name="connsiteX3" fmla="*/ 0 w 889117"/>
                <a:gd name="connsiteY3" fmla="*/ 0 h 1512763"/>
                <a:gd name="connsiteX4" fmla="*/ 889117 w 889117"/>
                <a:gd name="connsiteY4" fmla="*/ 0 h 1512763"/>
                <a:gd name="connsiteX5" fmla="*/ 889117 w 889117"/>
                <a:gd name="connsiteY5" fmla="*/ 0 h 15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117" h="1512763">
                  <a:moveTo>
                    <a:pt x="889117" y="1352638"/>
                  </a:moveTo>
                  <a:lnTo>
                    <a:pt x="889117" y="1512763"/>
                  </a:lnTo>
                  <a:lnTo>
                    <a:pt x="0" y="1512763"/>
                  </a:lnTo>
                  <a:lnTo>
                    <a:pt x="0" y="0"/>
                  </a:lnTo>
                  <a:lnTo>
                    <a:pt x="889117" y="0"/>
                  </a:lnTo>
                  <a:lnTo>
                    <a:pt x="889117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5091852" y="3501895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38" name="Text Box 73"/>
            <p:cNvSpPr txBox="1">
              <a:spLocks noChangeArrowheads="1"/>
            </p:cNvSpPr>
            <p:nvPr/>
          </p:nvSpPr>
          <p:spPr bwMode="auto">
            <a:xfrm>
              <a:off x="5996313" y="320275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hape 38"/>
            <p:cNvCxnSpPr>
              <a:stCxn id="28" idx="3"/>
              <a:endCxn id="27" idx="0"/>
            </p:cNvCxnSpPr>
            <p:nvPr/>
          </p:nvCxnSpPr>
          <p:spPr>
            <a:xfrm flipH="1">
              <a:off x="5584833" y="3356638"/>
              <a:ext cx="411480" cy="1436342"/>
            </a:xfrm>
            <a:prstGeom prst="bentConnector4">
              <a:avLst>
                <a:gd name="adj1" fmla="val -130631"/>
                <a:gd name="adj2" fmla="val 8948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rapezoid 39"/>
            <p:cNvSpPr/>
            <p:nvPr/>
          </p:nvSpPr>
          <p:spPr>
            <a:xfrm>
              <a:off x="4991100" y="3689522"/>
              <a:ext cx="118872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"Algoritam"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81024" y="2834640"/>
            <a:ext cx="1672086" cy="2866422"/>
            <a:chOff x="4689987" y="2200878"/>
            <a:chExt cx="1672086" cy="2866422"/>
          </a:xfrm>
        </p:grpSpPr>
        <p:sp>
          <p:nvSpPr>
            <p:cNvPr id="42" name="Rounded Rectangle 41"/>
            <p:cNvSpPr/>
            <p:nvPr/>
          </p:nvSpPr>
          <p:spPr>
            <a:xfrm>
              <a:off x="5081913" y="2200878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Flowchart: Manual Operation 50"/>
            <p:cNvSpPr/>
            <p:nvPr/>
          </p:nvSpPr>
          <p:spPr>
            <a:xfrm>
              <a:off x="5081913" y="2621280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081913" y="479298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AutoShape 67"/>
            <p:cNvSpPr>
              <a:spLocks noChangeArrowheads="1"/>
            </p:cNvSpPr>
            <p:nvPr/>
          </p:nvSpPr>
          <p:spPr bwMode="auto">
            <a:xfrm>
              <a:off x="5173353" y="3173758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&gt; 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81913" y="4106002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n - 1</a:t>
              </a:r>
            </a:p>
          </p:txBody>
        </p:sp>
        <p:cxnSp>
          <p:nvCxnSpPr>
            <p:cNvPr id="55" name="Straight Arrow Connector 54"/>
            <p:cNvCxnSpPr>
              <a:stCxn id="42" idx="2"/>
              <a:endCxn id="51" idx="0"/>
            </p:cNvCxnSpPr>
            <p:nvPr/>
          </p:nvCxnSpPr>
          <p:spPr>
            <a:xfrm rot="5400000">
              <a:off x="5511792" y="2548239"/>
              <a:ext cx="14608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2"/>
              <a:endCxn id="53" idx="0"/>
            </p:cNvCxnSpPr>
            <p:nvPr/>
          </p:nvCxnSpPr>
          <p:spPr>
            <a:xfrm rot="5400000">
              <a:off x="5445754" y="3034679"/>
              <a:ext cx="278158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  <a:endCxn id="63" idx="0"/>
            </p:cNvCxnSpPr>
            <p:nvPr/>
          </p:nvCxnSpPr>
          <p:spPr>
            <a:xfrm rot="16200000" flipH="1">
              <a:off x="5510144" y="3614206"/>
              <a:ext cx="150004" cy="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3" idx="2"/>
              <a:endCxn id="54" idx="0"/>
            </p:cNvCxnSpPr>
            <p:nvPr/>
          </p:nvCxnSpPr>
          <p:spPr>
            <a:xfrm rot="5400000">
              <a:off x="5514067" y="4034609"/>
              <a:ext cx="142160" cy="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58"/>
            <p:cNvSpPr/>
            <p:nvPr/>
          </p:nvSpPr>
          <p:spPr>
            <a:xfrm>
              <a:off x="4689987" y="3038168"/>
              <a:ext cx="889117" cy="1512763"/>
            </a:xfrm>
            <a:custGeom>
              <a:avLst/>
              <a:gdLst>
                <a:gd name="connsiteX0" fmla="*/ 889117 w 889117"/>
                <a:gd name="connsiteY0" fmla="*/ 1352638 h 1512763"/>
                <a:gd name="connsiteX1" fmla="*/ 889117 w 889117"/>
                <a:gd name="connsiteY1" fmla="*/ 1512763 h 1512763"/>
                <a:gd name="connsiteX2" fmla="*/ 0 w 889117"/>
                <a:gd name="connsiteY2" fmla="*/ 1512763 h 1512763"/>
                <a:gd name="connsiteX3" fmla="*/ 0 w 889117"/>
                <a:gd name="connsiteY3" fmla="*/ 0 h 1512763"/>
                <a:gd name="connsiteX4" fmla="*/ 889117 w 889117"/>
                <a:gd name="connsiteY4" fmla="*/ 0 h 1512763"/>
                <a:gd name="connsiteX5" fmla="*/ 889117 w 889117"/>
                <a:gd name="connsiteY5" fmla="*/ 0 h 15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117" h="1512763">
                  <a:moveTo>
                    <a:pt x="889117" y="1352638"/>
                  </a:moveTo>
                  <a:lnTo>
                    <a:pt x="889117" y="1512763"/>
                  </a:lnTo>
                  <a:lnTo>
                    <a:pt x="0" y="1512763"/>
                  </a:lnTo>
                  <a:lnTo>
                    <a:pt x="0" y="0"/>
                  </a:lnTo>
                  <a:lnTo>
                    <a:pt x="889117" y="0"/>
                  </a:lnTo>
                  <a:lnTo>
                    <a:pt x="889117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 Box 73"/>
            <p:cNvSpPr txBox="1">
              <a:spLocks noChangeArrowheads="1"/>
            </p:cNvSpPr>
            <p:nvPr/>
          </p:nvSpPr>
          <p:spPr bwMode="auto">
            <a:xfrm>
              <a:off x="5091852" y="3501895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61" name="Text Box 73"/>
            <p:cNvSpPr txBox="1">
              <a:spLocks noChangeArrowheads="1"/>
            </p:cNvSpPr>
            <p:nvPr/>
          </p:nvSpPr>
          <p:spPr bwMode="auto">
            <a:xfrm>
              <a:off x="5996313" y="320275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2" name="Shape 61"/>
            <p:cNvCxnSpPr>
              <a:stCxn id="53" idx="3"/>
              <a:endCxn id="52" idx="0"/>
            </p:cNvCxnSpPr>
            <p:nvPr/>
          </p:nvCxnSpPr>
          <p:spPr>
            <a:xfrm flipH="1">
              <a:off x="5584833" y="3356638"/>
              <a:ext cx="411480" cy="1436342"/>
            </a:xfrm>
            <a:prstGeom prst="bentConnector4">
              <a:avLst>
                <a:gd name="adj1" fmla="val -130631"/>
                <a:gd name="adj2" fmla="val 8948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rapezoid 62"/>
            <p:cNvSpPr/>
            <p:nvPr/>
          </p:nvSpPr>
          <p:spPr>
            <a:xfrm>
              <a:off x="4991100" y="3689522"/>
              <a:ext cx="118872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"Algoritam"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65760" y="2743200"/>
            <a:ext cx="363016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en-US" sz="1500" b="1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stdio.h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sz="1500" b="1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n;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 err="1">
                <a:latin typeface="Consolas" pitchFamily="49" charset="0"/>
                <a:ea typeface="Calibri"/>
                <a:cs typeface="Consolas" pitchFamily="49" charset="0"/>
              </a:rPr>
              <a:t>printf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500" b="1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Unesite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 n: "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 err="1">
                <a:latin typeface="Consolas" pitchFamily="49" charset="0"/>
                <a:ea typeface="Calibri"/>
                <a:cs typeface="Consolas" pitchFamily="49" charset="0"/>
              </a:rPr>
              <a:t>scanf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(n)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ea typeface="Calibri"/>
                <a:cs typeface="Consolas" pitchFamily="49" charset="0"/>
              </a:rPr>
              <a:t>printf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500" b="1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Algoritam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\n"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  n--;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65760" y="2743200"/>
            <a:ext cx="36301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en-US" sz="1500" b="1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stdio.h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sz="1500" b="1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n;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 err="1">
                <a:latin typeface="Consolas" pitchFamily="49" charset="0"/>
                <a:ea typeface="Calibri"/>
                <a:cs typeface="Consolas" pitchFamily="49" charset="0"/>
              </a:rPr>
              <a:t>printf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500" b="1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Unesite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 n: "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 err="1">
                <a:latin typeface="Consolas" pitchFamily="49" charset="0"/>
                <a:ea typeface="Calibri"/>
                <a:cs typeface="Consolas" pitchFamily="49" charset="0"/>
              </a:rPr>
              <a:t>scanf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(n</a:t>
            </a:r>
            <a:r>
              <a:rPr lang="sr-Latn-RS" sz="1500" b="1" dirty="0">
                <a:latin typeface="Consolas" pitchFamily="49" charset="0"/>
                <a:ea typeface="Calibri"/>
                <a:cs typeface="Consolas" pitchFamily="49" charset="0"/>
              </a:rPr>
              <a:t>--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 dirty="0" err="1">
                <a:latin typeface="Consolas" pitchFamily="49" charset="0"/>
                <a:ea typeface="Calibri"/>
                <a:cs typeface="Consolas" pitchFamily="49" charset="0"/>
              </a:rPr>
              <a:t>printf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500" b="1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Algoritam</a:t>
            </a:r>
            <a:r>
              <a:rPr lang="en-US" sz="1500" b="1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\n"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65760" y="2212319"/>
            <a:ext cx="3566160" cy="365760"/>
          </a:xfrm>
          <a:prstGeom prst="roundRect">
            <a:avLst>
              <a:gd name="adj" fmla="val 1762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(bez korištenja pomoćnog brojača)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" grpId="0"/>
      <p:bldP spid="8" grpId="0"/>
      <p:bldP spid="8" grpId="1"/>
      <p:bldP spid="23" grpId="0"/>
      <p:bldP spid="64" grpId="0"/>
      <p:bldP spid="64" grpId="1"/>
      <p:bldP spid="72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832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>
                <a:solidFill>
                  <a:schemeClr val="tx2">
                    <a:lumMod val="75000"/>
                  </a:schemeClr>
                </a:solidFill>
              </a:rPr>
              <a:t>Napisati program koji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puta i</a:t>
            </a:r>
            <a:r>
              <a:rPr lang="pl-PL" b="1">
                <a:solidFill>
                  <a:schemeClr val="tx2">
                    <a:lumMod val="75000"/>
                  </a:schemeClr>
                </a:solidFill>
              </a:rPr>
              <a:t>spisuje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iječ "Algoritam"</a:t>
            </a:r>
            <a:r>
              <a:rPr lang="pl-PL" b="1">
                <a:solidFill>
                  <a:schemeClr val="tx2">
                    <a:lumMod val="75000"/>
                  </a:schemeClr>
                </a:solidFill>
              </a:rPr>
              <a:t>. Zadatak riješiti korištenjem: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tabLst>
                <a:tab pos="233363" algn="l"/>
                <a:tab pos="2063750" algn="l"/>
                <a:tab pos="4343400" algn="l"/>
              </a:tabLst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petlje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	b)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do...while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petlje,	c)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petlje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2743200"/>
            <a:ext cx="4754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b 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n: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"Algoritam\n"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b++;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 &lt;= 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1949495"/>
            <a:ext cx="219456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do...while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petlja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722330" y="2743200"/>
            <a:ext cx="1461210" cy="3653483"/>
            <a:chOff x="4924036" y="2073873"/>
            <a:chExt cx="1461210" cy="3653483"/>
          </a:xfrm>
        </p:grpSpPr>
        <p:sp>
          <p:nvSpPr>
            <p:cNvPr id="44" name="Rounded Rectangle 43"/>
            <p:cNvSpPr/>
            <p:nvPr/>
          </p:nvSpPr>
          <p:spPr>
            <a:xfrm>
              <a:off x="5287966" y="2073873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Flowchart: Manual Operation 44"/>
            <p:cNvSpPr/>
            <p:nvPr/>
          </p:nvSpPr>
          <p:spPr>
            <a:xfrm>
              <a:off x="5287966" y="2621280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287966" y="5453036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AutoShape 67"/>
            <p:cNvSpPr>
              <a:spLocks noChangeArrowheads="1"/>
            </p:cNvSpPr>
            <p:nvPr/>
          </p:nvSpPr>
          <p:spPr bwMode="auto">
            <a:xfrm>
              <a:off x="5379406" y="3038286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&lt; 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87966" y="4520124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b + 1</a:t>
              </a:r>
            </a:p>
          </p:txBody>
        </p:sp>
        <p:cxnSp>
          <p:nvCxnSpPr>
            <p:cNvPr id="49" name="Straight Arrow Connector 48"/>
            <p:cNvCxnSpPr>
              <a:stCxn id="44" idx="2"/>
              <a:endCxn id="45" idx="0"/>
            </p:cNvCxnSpPr>
            <p:nvPr/>
          </p:nvCxnSpPr>
          <p:spPr>
            <a:xfrm rot="5400000">
              <a:off x="5654343" y="2484736"/>
              <a:ext cx="273087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5" idx="2"/>
              <a:endCxn id="47" idx="0"/>
            </p:cNvCxnSpPr>
            <p:nvPr/>
          </p:nvCxnSpPr>
          <p:spPr>
            <a:xfrm rot="5400000">
              <a:off x="5719543" y="2966943"/>
              <a:ext cx="14268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73"/>
            <p:cNvSpPr txBox="1">
              <a:spLocks noChangeArrowheads="1"/>
            </p:cNvSpPr>
            <p:nvPr/>
          </p:nvSpPr>
          <p:spPr bwMode="auto">
            <a:xfrm>
              <a:off x="4924036" y="4970123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66" name="Text Box 73"/>
            <p:cNvSpPr txBox="1">
              <a:spLocks noChangeArrowheads="1"/>
            </p:cNvSpPr>
            <p:nvPr/>
          </p:nvSpPr>
          <p:spPr bwMode="auto">
            <a:xfrm>
              <a:off x="5825035" y="5279745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Trapezoid 66"/>
            <p:cNvSpPr/>
            <p:nvPr/>
          </p:nvSpPr>
          <p:spPr>
            <a:xfrm>
              <a:off x="5196526" y="4101002"/>
              <a:ext cx="118872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"Algoritam"</a:t>
              </a:r>
            </a:p>
          </p:txBody>
        </p:sp>
        <p:sp>
          <p:nvSpPr>
            <p:cNvPr id="68" name="AutoShape 67"/>
            <p:cNvSpPr>
              <a:spLocks noChangeArrowheads="1"/>
            </p:cNvSpPr>
            <p:nvPr/>
          </p:nvSpPr>
          <p:spPr bwMode="auto">
            <a:xfrm>
              <a:off x="5379406" y="4943528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≤ 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287966" y="3550920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1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4933434" y="3069146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5825186" y="338369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4940175" y="2462543"/>
              <a:ext cx="851025" cy="760491"/>
            </a:xfrm>
            <a:custGeom>
              <a:avLst/>
              <a:gdLst>
                <a:gd name="connsiteX0" fmla="*/ 443620 w 851025"/>
                <a:gd name="connsiteY0" fmla="*/ 760491 h 760491"/>
                <a:gd name="connsiteX1" fmla="*/ 0 w 851025"/>
                <a:gd name="connsiteY1" fmla="*/ 760491 h 760491"/>
                <a:gd name="connsiteX2" fmla="*/ 0 w 851025"/>
                <a:gd name="connsiteY2" fmla="*/ 0 h 760491"/>
                <a:gd name="connsiteX3" fmla="*/ 851025 w 851025"/>
                <a:gd name="connsiteY3" fmla="*/ 0 h 760491"/>
                <a:gd name="connsiteX4" fmla="*/ 851025 w 851025"/>
                <a:gd name="connsiteY4" fmla="*/ 0 h 7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025" h="760491">
                  <a:moveTo>
                    <a:pt x="443620" y="760491"/>
                  </a:moveTo>
                  <a:lnTo>
                    <a:pt x="0" y="760491"/>
                  </a:lnTo>
                  <a:lnTo>
                    <a:pt x="0" y="0"/>
                  </a:lnTo>
                  <a:lnTo>
                    <a:pt x="851025" y="0"/>
                  </a:lnTo>
                  <a:lnTo>
                    <a:pt x="851025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47" idx="2"/>
              <a:endCxn id="69" idx="0"/>
            </p:cNvCxnSpPr>
            <p:nvPr/>
          </p:nvCxnSpPr>
          <p:spPr>
            <a:xfrm rot="5400000">
              <a:off x="5717449" y="3477483"/>
              <a:ext cx="14687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2"/>
              <a:endCxn id="67" idx="0"/>
            </p:cNvCxnSpPr>
            <p:nvPr/>
          </p:nvCxnSpPr>
          <p:spPr>
            <a:xfrm rot="5400000">
              <a:off x="5653005" y="3963121"/>
              <a:ext cx="27576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7" idx="2"/>
              <a:endCxn id="48" idx="0"/>
            </p:cNvCxnSpPr>
            <p:nvPr/>
          </p:nvCxnSpPr>
          <p:spPr>
            <a:xfrm rot="5400000">
              <a:off x="5718485" y="4447723"/>
              <a:ext cx="14480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8" idx="2"/>
              <a:endCxn id="68" idx="0"/>
            </p:cNvCxnSpPr>
            <p:nvPr/>
          </p:nvCxnSpPr>
          <p:spPr>
            <a:xfrm rot="5400000">
              <a:off x="5716344" y="4868986"/>
              <a:ext cx="14908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8" idx="2"/>
              <a:endCxn id="46" idx="0"/>
            </p:cNvCxnSpPr>
            <p:nvPr/>
          </p:nvCxnSpPr>
          <p:spPr>
            <a:xfrm rot="5400000">
              <a:off x="5719012" y="5381162"/>
              <a:ext cx="143748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4939243" y="3948354"/>
              <a:ext cx="850850" cy="1175657"/>
            </a:xfrm>
            <a:custGeom>
              <a:avLst/>
              <a:gdLst>
                <a:gd name="connsiteX0" fmla="*/ 488804 w 897545"/>
                <a:gd name="connsiteY0" fmla="*/ 1175657 h 1175657"/>
                <a:gd name="connsiteX1" fmla="*/ 0 w 897545"/>
                <a:gd name="connsiteY1" fmla="*/ 1175657 h 1175657"/>
                <a:gd name="connsiteX2" fmla="*/ 0 w 897545"/>
                <a:gd name="connsiteY2" fmla="*/ 0 h 1175657"/>
                <a:gd name="connsiteX3" fmla="*/ 897545 w 897545"/>
                <a:gd name="connsiteY3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545" h="1175657">
                  <a:moveTo>
                    <a:pt x="488804" y="1175657"/>
                  </a:moveTo>
                  <a:lnTo>
                    <a:pt x="0" y="1175657"/>
                  </a:lnTo>
                  <a:lnTo>
                    <a:pt x="0" y="0"/>
                  </a:lnTo>
                  <a:lnTo>
                    <a:pt x="897545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 hidden="1"/>
          <p:cNvSpPr/>
          <p:nvPr/>
        </p:nvSpPr>
        <p:spPr>
          <a:xfrm>
            <a:off x="365760" y="2743200"/>
            <a:ext cx="363016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b 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n: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  <a:endParaRPr lang="en-US" sz="1500" b="1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"Algoritam\n"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++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b &lt;= 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5760" y="2743200"/>
            <a:ext cx="363016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b 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n: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  <a:endParaRPr lang="en-US" sz="1500" b="1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"Algoritam\n"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sr-Latn-RS" sz="1500" b="1">
                <a:latin typeface="Consolas" pitchFamily="49" charset="0"/>
                <a:ea typeface="Calibri"/>
                <a:cs typeface="Consolas" pitchFamily="49" charset="0"/>
              </a:rPr>
              <a:t>++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b &lt;= 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23" grpId="0"/>
      <p:bldP spid="8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832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>
                <a:solidFill>
                  <a:schemeClr val="tx2">
                    <a:lumMod val="75000"/>
                  </a:schemeClr>
                </a:solidFill>
              </a:rPr>
              <a:t>Napisati program koji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puta i</a:t>
            </a:r>
            <a:r>
              <a:rPr lang="pl-PL" b="1">
                <a:solidFill>
                  <a:schemeClr val="tx2">
                    <a:lumMod val="75000"/>
                  </a:schemeClr>
                </a:solidFill>
              </a:rPr>
              <a:t>spisuje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iječ "Algoritam"</a:t>
            </a:r>
            <a:r>
              <a:rPr lang="pl-PL" b="1">
                <a:solidFill>
                  <a:schemeClr val="tx2">
                    <a:lumMod val="75000"/>
                  </a:schemeClr>
                </a:solidFill>
              </a:rPr>
              <a:t>. Zadatak riješiti korištenjem: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  <a:p>
            <a:pPr>
              <a:tabLst>
                <a:tab pos="233363" algn="l"/>
                <a:tab pos="2063750" algn="l"/>
                <a:tab pos="4343400" algn="l"/>
              </a:tabLst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petlje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	b)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do...while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petlje,	c)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petlje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2743200"/>
            <a:ext cx="36301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b;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n: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(b = 1; b &lt;= n; b++)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"Algoritam\n"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1949495"/>
            <a:ext cx="219456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c)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petlja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572365" y="2834640"/>
            <a:ext cx="1188720" cy="2151243"/>
            <a:chOff x="5196526" y="2204540"/>
            <a:chExt cx="1188720" cy="2151243"/>
          </a:xfrm>
        </p:grpSpPr>
        <p:sp>
          <p:nvSpPr>
            <p:cNvPr id="33" name="Rounded Rectangle 32"/>
            <p:cNvSpPr/>
            <p:nvPr/>
          </p:nvSpPr>
          <p:spPr>
            <a:xfrm>
              <a:off x="5287966" y="220454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Flowchart: Manual Operation 33"/>
            <p:cNvSpPr/>
            <p:nvPr/>
          </p:nvSpPr>
          <p:spPr>
            <a:xfrm>
              <a:off x="5287966" y="2621280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87966" y="4081463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Straight Arrow Connector 35"/>
            <p:cNvCxnSpPr>
              <a:stCxn id="33" idx="2"/>
              <a:endCxn id="34" idx="0"/>
            </p:cNvCxnSpPr>
            <p:nvPr/>
          </p:nvCxnSpPr>
          <p:spPr>
            <a:xfrm rot="5400000">
              <a:off x="5719676" y="2550070"/>
              <a:ext cx="14242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9" idx="0"/>
            </p:cNvCxnSpPr>
            <p:nvPr/>
          </p:nvCxnSpPr>
          <p:spPr>
            <a:xfrm rot="5400000">
              <a:off x="5718496" y="2967990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apezoid 37"/>
            <p:cNvSpPr/>
            <p:nvPr/>
          </p:nvSpPr>
          <p:spPr>
            <a:xfrm>
              <a:off x="5196526" y="3459008"/>
              <a:ext cx="118872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"Algoritam"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87966" y="3040380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 = 1, n</a:t>
              </a:r>
            </a:p>
          </p:txBody>
        </p:sp>
        <p:cxnSp>
          <p:nvCxnSpPr>
            <p:cNvPr id="40" name="Straight Arrow Connector 39"/>
            <p:cNvCxnSpPr>
              <a:stCxn id="39" idx="2"/>
              <a:endCxn id="38" idx="0"/>
            </p:cNvCxnSpPr>
            <p:nvPr/>
          </p:nvCxnSpPr>
          <p:spPr>
            <a:xfrm rot="5400000">
              <a:off x="5718732" y="3386854"/>
              <a:ext cx="144308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40"/>
            <p:cNvCxnSpPr>
              <a:stCxn id="38" idx="2"/>
              <a:endCxn id="39" idx="1"/>
            </p:cNvCxnSpPr>
            <p:nvPr/>
          </p:nvCxnSpPr>
          <p:spPr>
            <a:xfrm rot="5400000" flipH="1">
              <a:off x="5261532" y="3203974"/>
              <a:ext cx="555788" cy="502920"/>
            </a:xfrm>
            <a:prstGeom prst="bentConnector4">
              <a:avLst>
                <a:gd name="adj1" fmla="val -26571"/>
                <a:gd name="adj2" fmla="val 17168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39" idx="3"/>
              <a:endCxn id="35" idx="0"/>
            </p:cNvCxnSpPr>
            <p:nvPr/>
          </p:nvCxnSpPr>
          <p:spPr>
            <a:xfrm flipH="1">
              <a:off x="5790886" y="3177540"/>
              <a:ext cx="502920" cy="903923"/>
            </a:xfrm>
            <a:prstGeom prst="bentConnector4">
              <a:avLst>
                <a:gd name="adj1" fmla="val -64763"/>
                <a:gd name="adj2" fmla="val 8623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365760" y="2743200"/>
            <a:ext cx="36301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n: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(; n; n--)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"Algoritam\n"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65760" y="2212319"/>
            <a:ext cx="3566160" cy="365760"/>
          </a:xfrm>
          <a:prstGeom prst="roundRect">
            <a:avLst>
              <a:gd name="adj" fmla="val 1762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(bez korištenja pomoćnog brojača)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23" grpId="0"/>
      <p:bldP spid="43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795247" y="3772296"/>
            <a:ext cx="1095679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endParaRPr lang="en-US" sz="15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izračunava i ispisuje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 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920240"/>
            <a:ext cx="32004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f 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n: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"%d! =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f *= n;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n--;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f);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378505" y="2011680"/>
            <a:ext cx="1672086" cy="3703320"/>
            <a:chOff x="4689987" y="1783080"/>
            <a:chExt cx="1672086" cy="3703320"/>
          </a:xfrm>
        </p:grpSpPr>
        <p:sp>
          <p:nvSpPr>
            <p:cNvPr id="43" name="Rounded Rectangle 42"/>
            <p:cNvSpPr/>
            <p:nvPr/>
          </p:nvSpPr>
          <p:spPr>
            <a:xfrm>
              <a:off x="5081913" y="178308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Flowchart: Manual Operation 43"/>
            <p:cNvSpPr/>
            <p:nvPr/>
          </p:nvSpPr>
          <p:spPr>
            <a:xfrm>
              <a:off x="5081913" y="2203482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81913" y="521208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AutoShape 67"/>
            <p:cNvSpPr>
              <a:spLocks noChangeArrowheads="1"/>
            </p:cNvSpPr>
            <p:nvPr/>
          </p:nvSpPr>
          <p:spPr bwMode="auto">
            <a:xfrm>
              <a:off x="5173353" y="3173758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&gt; 0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81913" y="2623884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81913" y="3685600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f * 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81913" y="4106002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n -1</a:t>
              </a:r>
            </a:p>
          </p:txBody>
        </p:sp>
        <p:sp>
          <p:nvSpPr>
            <p:cNvPr id="50" name="Trapezoid 49"/>
            <p:cNvSpPr/>
            <p:nvPr/>
          </p:nvSpPr>
          <p:spPr>
            <a:xfrm>
              <a:off x="5081913" y="4791678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</a:p>
          </p:txBody>
        </p:sp>
        <p:cxnSp>
          <p:nvCxnSpPr>
            <p:cNvPr id="85" name="Straight Arrow Connector 84"/>
            <p:cNvCxnSpPr>
              <a:stCxn id="43" idx="2"/>
              <a:endCxn id="44" idx="0"/>
            </p:cNvCxnSpPr>
            <p:nvPr/>
          </p:nvCxnSpPr>
          <p:spPr>
            <a:xfrm rot="5400000">
              <a:off x="5511792" y="2130441"/>
              <a:ext cx="14608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44" idx="2"/>
              <a:endCxn id="47" idx="0"/>
            </p:cNvCxnSpPr>
            <p:nvPr/>
          </p:nvCxnSpPr>
          <p:spPr>
            <a:xfrm rot="5400000">
              <a:off x="5511792" y="2550843"/>
              <a:ext cx="14608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7" idx="2"/>
              <a:endCxn id="46" idx="0"/>
            </p:cNvCxnSpPr>
            <p:nvPr/>
          </p:nvCxnSpPr>
          <p:spPr>
            <a:xfrm rot="5400000">
              <a:off x="5447056" y="3035981"/>
              <a:ext cx="27555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46" idx="2"/>
              <a:endCxn id="48" idx="0"/>
            </p:cNvCxnSpPr>
            <p:nvPr/>
          </p:nvCxnSpPr>
          <p:spPr>
            <a:xfrm rot="5400000">
              <a:off x="5511792" y="3612559"/>
              <a:ext cx="14608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48" idx="2"/>
              <a:endCxn id="49" idx="0"/>
            </p:cNvCxnSpPr>
            <p:nvPr/>
          </p:nvCxnSpPr>
          <p:spPr>
            <a:xfrm rot="5400000">
              <a:off x="5511792" y="4032961"/>
              <a:ext cx="14608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50" idx="2"/>
              <a:endCxn id="45" idx="0"/>
            </p:cNvCxnSpPr>
            <p:nvPr/>
          </p:nvCxnSpPr>
          <p:spPr>
            <a:xfrm rot="5400000">
              <a:off x="5511792" y="5139039"/>
              <a:ext cx="14608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eform 90"/>
            <p:cNvSpPr/>
            <p:nvPr/>
          </p:nvSpPr>
          <p:spPr>
            <a:xfrm>
              <a:off x="4689987" y="3038168"/>
              <a:ext cx="889117" cy="1512763"/>
            </a:xfrm>
            <a:custGeom>
              <a:avLst/>
              <a:gdLst>
                <a:gd name="connsiteX0" fmla="*/ 889117 w 889117"/>
                <a:gd name="connsiteY0" fmla="*/ 1352638 h 1512763"/>
                <a:gd name="connsiteX1" fmla="*/ 889117 w 889117"/>
                <a:gd name="connsiteY1" fmla="*/ 1512763 h 1512763"/>
                <a:gd name="connsiteX2" fmla="*/ 0 w 889117"/>
                <a:gd name="connsiteY2" fmla="*/ 1512763 h 1512763"/>
                <a:gd name="connsiteX3" fmla="*/ 0 w 889117"/>
                <a:gd name="connsiteY3" fmla="*/ 0 h 1512763"/>
                <a:gd name="connsiteX4" fmla="*/ 889117 w 889117"/>
                <a:gd name="connsiteY4" fmla="*/ 0 h 1512763"/>
                <a:gd name="connsiteX5" fmla="*/ 889117 w 889117"/>
                <a:gd name="connsiteY5" fmla="*/ 0 h 15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117" h="1512763">
                  <a:moveTo>
                    <a:pt x="889117" y="1352638"/>
                  </a:moveTo>
                  <a:lnTo>
                    <a:pt x="889117" y="1512763"/>
                  </a:lnTo>
                  <a:lnTo>
                    <a:pt x="0" y="1512763"/>
                  </a:lnTo>
                  <a:lnTo>
                    <a:pt x="0" y="0"/>
                  </a:lnTo>
                  <a:lnTo>
                    <a:pt x="889117" y="0"/>
                  </a:lnTo>
                  <a:lnTo>
                    <a:pt x="889117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 Box 73"/>
            <p:cNvSpPr txBox="1">
              <a:spLocks noChangeArrowheads="1"/>
            </p:cNvSpPr>
            <p:nvPr/>
          </p:nvSpPr>
          <p:spPr bwMode="auto">
            <a:xfrm>
              <a:off x="5091852" y="3501895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93" name="Text Box 73"/>
            <p:cNvSpPr txBox="1">
              <a:spLocks noChangeArrowheads="1"/>
            </p:cNvSpPr>
            <p:nvPr/>
          </p:nvSpPr>
          <p:spPr bwMode="auto">
            <a:xfrm>
              <a:off x="5996313" y="320275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4" name="Shape 93"/>
            <p:cNvCxnSpPr>
              <a:stCxn id="46" idx="3"/>
              <a:endCxn id="50" idx="0"/>
            </p:cNvCxnSpPr>
            <p:nvPr/>
          </p:nvCxnSpPr>
          <p:spPr>
            <a:xfrm flipH="1">
              <a:off x="5584833" y="3356638"/>
              <a:ext cx="411480" cy="1435040"/>
            </a:xfrm>
            <a:prstGeom prst="bentConnector4">
              <a:avLst>
                <a:gd name="adj1" fmla="val -123189"/>
                <a:gd name="adj2" fmla="val 8892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365760" y="1920240"/>
            <a:ext cx="32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n, f 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n: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"%d! =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f *= n--;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f);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" grpId="0"/>
      <p:bldP spid="8" grpId="0"/>
      <p:bldP spid="8" grpId="1"/>
      <p:bldP spid="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ispisuje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-ti stepen broja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1920240"/>
            <a:ext cx="475488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a, n, stepen = 1;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broj i stepen: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 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&amp;a,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(a &lt; 1 || n &lt; 0)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"Pogresne vrijednosti!"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 stepen broja %d je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n, a);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(n--)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  stepen *= a;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stepen);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725384" y="2011680"/>
            <a:ext cx="4224786" cy="4285704"/>
            <a:chOff x="3429000" y="1244238"/>
            <a:chExt cx="4224786" cy="4285704"/>
          </a:xfrm>
        </p:grpSpPr>
        <p:sp>
          <p:nvSpPr>
            <p:cNvPr id="44" name="Rounded Rectangle 43"/>
            <p:cNvSpPr/>
            <p:nvPr/>
          </p:nvSpPr>
          <p:spPr>
            <a:xfrm>
              <a:off x="5143500" y="1244238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378595" y="5255622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AutoShape 67"/>
            <p:cNvSpPr>
              <a:spLocks noChangeArrowheads="1"/>
            </p:cNvSpPr>
            <p:nvPr/>
          </p:nvSpPr>
          <p:spPr bwMode="auto">
            <a:xfrm>
              <a:off x="6470035" y="3173758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&gt; 0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78595" y="4106002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= n - 1</a:t>
              </a:r>
            </a:p>
          </p:txBody>
        </p:sp>
        <p:cxnSp>
          <p:nvCxnSpPr>
            <p:cNvPr id="48" name="Straight Arrow Connector 47"/>
            <p:cNvCxnSpPr>
              <a:stCxn id="44" idx="2"/>
              <a:endCxn id="74" idx="0"/>
            </p:cNvCxnSpPr>
            <p:nvPr/>
          </p:nvCxnSpPr>
          <p:spPr>
            <a:xfrm rot="5400000">
              <a:off x="5572982" y="1591996"/>
              <a:ext cx="14687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73" idx="2"/>
              <a:endCxn id="46" idx="0"/>
            </p:cNvCxnSpPr>
            <p:nvPr/>
          </p:nvCxnSpPr>
          <p:spPr>
            <a:xfrm rot="5400000">
              <a:off x="6743525" y="3035768"/>
              <a:ext cx="2759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2"/>
              <a:endCxn id="70" idx="0"/>
            </p:cNvCxnSpPr>
            <p:nvPr/>
          </p:nvCxnSpPr>
          <p:spPr>
            <a:xfrm rot="5400000">
              <a:off x="6808867" y="3612166"/>
              <a:ext cx="14529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0" idx="2"/>
              <a:endCxn id="47" idx="0"/>
            </p:cNvCxnSpPr>
            <p:nvPr/>
          </p:nvCxnSpPr>
          <p:spPr>
            <a:xfrm rot="5400000">
              <a:off x="6808081" y="4032568"/>
              <a:ext cx="146868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/>
            <p:cNvSpPr/>
            <p:nvPr/>
          </p:nvSpPr>
          <p:spPr>
            <a:xfrm>
              <a:off x="5981700" y="3038168"/>
              <a:ext cx="889117" cy="1512763"/>
            </a:xfrm>
            <a:custGeom>
              <a:avLst/>
              <a:gdLst>
                <a:gd name="connsiteX0" fmla="*/ 889117 w 889117"/>
                <a:gd name="connsiteY0" fmla="*/ 1352638 h 1512763"/>
                <a:gd name="connsiteX1" fmla="*/ 889117 w 889117"/>
                <a:gd name="connsiteY1" fmla="*/ 1512763 h 1512763"/>
                <a:gd name="connsiteX2" fmla="*/ 0 w 889117"/>
                <a:gd name="connsiteY2" fmla="*/ 1512763 h 1512763"/>
                <a:gd name="connsiteX3" fmla="*/ 0 w 889117"/>
                <a:gd name="connsiteY3" fmla="*/ 0 h 1512763"/>
                <a:gd name="connsiteX4" fmla="*/ 889117 w 889117"/>
                <a:gd name="connsiteY4" fmla="*/ 0 h 1512763"/>
                <a:gd name="connsiteX5" fmla="*/ 889117 w 889117"/>
                <a:gd name="connsiteY5" fmla="*/ 0 h 15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117" h="1512763">
                  <a:moveTo>
                    <a:pt x="889117" y="1352638"/>
                  </a:moveTo>
                  <a:lnTo>
                    <a:pt x="889117" y="1512763"/>
                  </a:lnTo>
                  <a:lnTo>
                    <a:pt x="0" y="1512763"/>
                  </a:lnTo>
                  <a:lnTo>
                    <a:pt x="0" y="0"/>
                  </a:lnTo>
                  <a:lnTo>
                    <a:pt x="889117" y="0"/>
                  </a:lnTo>
                  <a:lnTo>
                    <a:pt x="889117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6362700" y="3501895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69" name="Text Box 73"/>
            <p:cNvSpPr txBox="1">
              <a:spLocks noChangeArrowheads="1"/>
            </p:cNvSpPr>
            <p:nvPr/>
          </p:nvSpPr>
          <p:spPr bwMode="auto">
            <a:xfrm>
              <a:off x="7288026" y="3202750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78595" y="3684814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 = st * a</a:t>
              </a:r>
            </a:p>
          </p:txBody>
        </p:sp>
        <p:sp>
          <p:nvSpPr>
            <p:cNvPr id="71" name="Trapezoid 70"/>
            <p:cNvSpPr/>
            <p:nvPr/>
          </p:nvSpPr>
          <p:spPr>
            <a:xfrm>
              <a:off x="6378595" y="4838700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</a:t>
              </a:r>
            </a:p>
          </p:txBody>
        </p:sp>
        <p:cxnSp>
          <p:nvCxnSpPr>
            <p:cNvPr id="72" name="Shape 71"/>
            <p:cNvCxnSpPr>
              <a:stCxn id="46" idx="3"/>
              <a:endCxn id="71" idx="0"/>
            </p:cNvCxnSpPr>
            <p:nvPr/>
          </p:nvCxnSpPr>
          <p:spPr>
            <a:xfrm flipH="1">
              <a:off x="6881515" y="3356638"/>
              <a:ext cx="411480" cy="1482062"/>
            </a:xfrm>
            <a:prstGeom prst="bentConnector4">
              <a:avLst>
                <a:gd name="adj1" fmla="val -89948"/>
                <a:gd name="adj2" fmla="val 8922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6378595" y="2623458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 = 1</a:t>
              </a:r>
            </a:p>
          </p:txBody>
        </p:sp>
        <p:sp>
          <p:nvSpPr>
            <p:cNvPr id="74" name="Flowchart: Manual Operation 73"/>
            <p:cNvSpPr/>
            <p:nvPr/>
          </p:nvSpPr>
          <p:spPr>
            <a:xfrm>
              <a:off x="5143500" y="1665434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a, </a:t>
              </a:r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AutoShape 197"/>
            <p:cNvSpPr>
              <a:spLocks noChangeArrowheads="1"/>
            </p:cNvSpPr>
            <p:nvPr/>
          </p:nvSpPr>
          <p:spPr bwMode="auto">
            <a:xfrm>
              <a:off x="5006340" y="2087880"/>
              <a:ext cx="1280160" cy="274320"/>
            </a:xfrm>
            <a:prstGeom prst="flowChartPrepa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&lt; 1 V n &lt; 0</a:t>
              </a:r>
            </a:p>
          </p:txBody>
        </p:sp>
        <p:sp>
          <p:nvSpPr>
            <p:cNvPr id="76" name="Trapezoid 75"/>
            <p:cNvSpPr/>
            <p:nvPr/>
          </p:nvSpPr>
          <p:spPr>
            <a:xfrm>
              <a:off x="3429000" y="2590800"/>
              <a:ext cx="182880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"Pogre</a:t>
              </a:r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š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 vrijednosti"</a:t>
              </a:r>
            </a:p>
          </p:txBody>
        </p:sp>
        <p:cxnSp>
          <p:nvCxnSpPr>
            <p:cNvPr id="77" name="Straight Arrow Connector 76"/>
            <p:cNvCxnSpPr>
              <a:stCxn id="71" idx="2"/>
              <a:endCxn id="45" idx="0"/>
            </p:cNvCxnSpPr>
            <p:nvPr/>
          </p:nvCxnSpPr>
          <p:spPr>
            <a:xfrm rot="5400000">
              <a:off x="6810214" y="5184321"/>
              <a:ext cx="14260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4" idx="2"/>
              <a:endCxn id="75" idx="0"/>
            </p:cNvCxnSpPr>
            <p:nvPr/>
          </p:nvCxnSpPr>
          <p:spPr>
            <a:xfrm rot="5400000">
              <a:off x="5572357" y="2013817"/>
              <a:ext cx="148126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3840480" y="3013164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0" name="Straight Arrow Connector 79"/>
            <p:cNvCxnSpPr>
              <a:stCxn id="76" idx="2"/>
              <a:endCxn id="79" idx="0"/>
            </p:cNvCxnSpPr>
            <p:nvPr/>
          </p:nvCxnSpPr>
          <p:spPr>
            <a:xfrm rot="5400000">
              <a:off x="4269378" y="2939142"/>
              <a:ext cx="148044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hape 80"/>
            <p:cNvCxnSpPr>
              <a:stCxn id="75" idx="1"/>
              <a:endCxn id="76" idx="0"/>
            </p:cNvCxnSpPr>
            <p:nvPr/>
          </p:nvCxnSpPr>
          <p:spPr>
            <a:xfrm rot="10800000" flipV="1">
              <a:off x="4343400" y="2225040"/>
              <a:ext cx="662940" cy="36576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hape 81"/>
            <p:cNvCxnSpPr>
              <a:stCxn id="75" idx="3"/>
              <a:endCxn id="73" idx="0"/>
            </p:cNvCxnSpPr>
            <p:nvPr/>
          </p:nvCxnSpPr>
          <p:spPr>
            <a:xfrm>
              <a:off x="6286500" y="2225040"/>
              <a:ext cx="595015" cy="39841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73"/>
            <p:cNvSpPr txBox="1">
              <a:spLocks noChangeArrowheads="1"/>
            </p:cNvSpPr>
            <p:nvPr/>
          </p:nvSpPr>
          <p:spPr bwMode="auto">
            <a:xfrm>
              <a:off x="4549140" y="2071152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84" name="Text Box 73"/>
            <p:cNvSpPr txBox="1">
              <a:spLocks noChangeArrowheads="1"/>
            </p:cNvSpPr>
            <p:nvPr/>
          </p:nvSpPr>
          <p:spPr bwMode="auto">
            <a:xfrm>
              <a:off x="6286500" y="2071152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PETLJE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Petlje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A04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brojeva, a zatim ispisuje njihovu aritmetičku sredinu.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7" y="1920240"/>
            <a:ext cx="621792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#include 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&lt;stdio.h&gt;</a:t>
            </a:r>
          </a:p>
          <a:p>
            <a:pPr>
              <a:spcAft>
                <a:spcPts val="0"/>
              </a:spcAft>
            </a:pP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i, n, b, s =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"Unesite broj: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(n &lt; 1);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(i = 1; i &lt;= n; i++)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"%d. broj: 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i);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scanf(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"%d"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&amp;b);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  s += b;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printf(</a:t>
            </a:r>
            <a:r>
              <a:rPr lang="en-US" sz="1500" b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"Aritmeticka sredina je: %6.2f."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, (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float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)s / n);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500" b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 0;</a:t>
            </a:r>
          </a:p>
          <a:p>
            <a:pPr>
              <a:spcAft>
                <a:spcPts val="0"/>
              </a:spcAft>
            </a:pPr>
            <a:r>
              <a:rPr lang="en-US" sz="1500" b="1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062855" y="1874520"/>
            <a:ext cx="1349645" cy="4489663"/>
            <a:chOff x="5089255" y="1301537"/>
            <a:chExt cx="1349645" cy="4489663"/>
          </a:xfrm>
        </p:grpSpPr>
        <p:sp>
          <p:nvSpPr>
            <p:cNvPr id="36" name="Rounded Rectangle 35"/>
            <p:cNvSpPr/>
            <p:nvPr/>
          </p:nvSpPr>
          <p:spPr>
            <a:xfrm>
              <a:off x="5433060" y="1301537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31130" y="5516880"/>
              <a:ext cx="1005840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 Box 73"/>
            <p:cNvSpPr txBox="1">
              <a:spLocks noChangeArrowheads="1"/>
            </p:cNvSpPr>
            <p:nvPr/>
          </p:nvSpPr>
          <p:spPr bwMode="auto">
            <a:xfrm>
              <a:off x="5098220" y="2300776"/>
              <a:ext cx="4572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/>
          </p:nvSpPr>
          <p:spPr bwMode="auto">
            <a:xfrm>
              <a:off x="5979770" y="2625512"/>
              <a:ext cx="3657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sr-Latn-BA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31130" y="2789117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0</a:t>
              </a:r>
            </a:p>
          </p:txBody>
        </p:sp>
        <p:sp>
          <p:nvSpPr>
            <p:cNvPr id="41" name="Flowchart: Manual Operation 40"/>
            <p:cNvSpPr/>
            <p:nvPr/>
          </p:nvSpPr>
          <p:spPr>
            <a:xfrm>
              <a:off x="5431130" y="1852546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42" name="AutoShape 67"/>
            <p:cNvSpPr>
              <a:spLocks noChangeArrowheads="1"/>
            </p:cNvSpPr>
            <p:nvPr/>
          </p:nvSpPr>
          <p:spPr bwMode="auto">
            <a:xfrm>
              <a:off x="5522570" y="2273087"/>
              <a:ext cx="822960" cy="36576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r>
                <a:rPr lang="sr-Latn-BA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1</a:t>
              </a:r>
              <a:endParaRPr 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rapezoid 42"/>
            <p:cNvSpPr/>
            <p:nvPr/>
          </p:nvSpPr>
          <p:spPr>
            <a:xfrm>
              <a:off x="5431130" y="5093545"/>
              <a:ext cx="1005840" cy="27432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31130" y="4675292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 = s / n</a:t>
              </a:r>
            </a:p>
          </p:txBody>
        </p:sp>
        <p:cxnSp>
          <p:nvCxnSpPr>
            <p:cNvPr id="52" name="Straight Arrow Connector 51"/>
            <p:cNvCxnSpPr>
              <a:stCxn id="36" idx="2"/>
              <a:endCxn id="41" idx="0"/>
            </p:cNvCxnSpPr>
            <p:nvPr/>
          </p:nvCxnSpPr>
          <p:spPr>
            <a:xfrm rot="5400000">
              <a:off x="5796671" y="1713236"/>
              <a:ext cx="276689" cy="19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1" idx="2"/>
              <a:endCxn id="42" idx="0"/>
            </p:cNvCxnSpPr>
            <p:nvPr/>
          </p:nvCxnSpPr>
          <p:spPr>
            <a:xfrm rot="5400000">
              <a:off x="5860940" y="2199976"/>
              <a:ext cx="146221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53"/>
            <p:cNvSpPr/>
            <p:nvPr/>
          </p:nvSpPr>
          <p:spPr>
            <a:xfrm>
              <a:off x="5089255" y="1702059"/>
              <a:ext cx="841972" cy="754455"/>
            </a:xfrm>
            <a:custGeom>
              <a:avLst/>
              <a:gdLst>
                <a:gd name="connsiteX0" fmla="*/ 431548 w 841972"/>
                <a:gd name="connsiteY0" fmla="*/ 754455 h 754455"/>
                <a:gd name="connsiteX1" fmla="*/ 0 w 841972"/>
                <a:gd name="connsiteY1" fmla="*/ 754455 h 754455"/>
                <a:gd name="connsiteX2" fmla="*/ 0 w 841972"/>
                <a:gd name="connsiteY2" fmla="*/ 0 h 754455"/>
                <a:gd name="connsiteX3" fmla="*/ 841972 w 841972"/>
                <a:gd name="connsiteY3" fmla="*/ 0 h 75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1972" h="754455">
                  <a:moveTo>
                    <a:pt x="431548" y="754455"/>
                  </a:moveTo>
                  <a:lnTo>
                    <a:pt x="0" y="754455"/>
                  </a:lnTo>
                  <a:lnTo>
                    <a:pt x="0" y="0"/>
                  </a:lnTo>
                  <a:lnTo>
                    <a:pt x="841972" y="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42" idx="2"/>
              <a:endCxn id="40" idx="0"/>
            </p:cNvCxnSpPr>
            <p:nvPr/>
          </p:nvCxnSpPr>
          <p:spPr>
            <a:xfrm rot="5400000">
              <a:off x="5858915" y="2713982"/>
              <a:ext cx="15027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  <a:endCxn id="57" idx="0"/>
            </p:cNvCxnSpPr>
            <p:nvPr/>
          </p:nvCxnSpPr>
          <p:spPr>
            <a:xfrm rot="5400000">
              <a:off x="5863029" y="3134458"/>
              <a:ext cx="142042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431130" y="3205479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1, n</a:t>
              </a:r>
            </a:p>
          </p:txBody>
        </p:sp>
        <p:sp>
          <p:nvSpPr>
            <p:cNvPr id="58" name="Flowchart: Manual Operation 57"/>
            <p:cNvSpPr/>
            <p:nvPr/>
          </p:nvSpPr>
          <p:spPr>
            <a:xfrm>
              <a:off x="5431130" y="3624579"/>
              <a:ext cx="1005840" cy="27432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31130" y="4043679"/>
              <a:ext cx="1005840" cy="274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= s + b</a:t>
              </a:r>
            </a:p>
          </p:txBody>
        </p:sp>
        <p:cxnSp>
          <p:nvCxnSpPr>
            <p:cNvPr id="60" name="Straight Arrow Connector 59"/>
            <p:cNvCxnSpPr>
              <a:stCxn id="57" idx="2"/>
              <a:endCxn id="58" idx="0"/>
            </p:cNvCxnSpPr>
            <p:nvPr/>
          </p:nvCxnSpPr>
          <p:spPr>
            <a:xfrm rot="5400000">
              <a:off x="5861660" y="3552189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rot="5400000">
              <a:off x="5861660" y="3971289"/>
              <a:ext cx="144780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59" idx="2"/>
              <a:endCxn id="57" idx="1"/>
            </p:cNvCxnSpPr>
            <p:nvPr/>
          </p:nvCxnSpPr>
          <p:spPr>
            <a:xfrm rot="5400000" flipH="1">
              <a:off x="5194910" y="3578859"/>
              <a:ext cx="975360" cy="502920"/>
            </a:xfrm>
            <a:prstGeom prst="bentConnector4">
              <a:avLst>
                <a:gd name="adj1" fmla="val -16494"/>
                <a:gd name="adj2" fmla="val 1677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7" idx="3"/>
            </p:cNvCxnSpPr>
            <p:nvPr/>
          </p:nvCxnSpPr>
          <p:spPr>
            <a:xfrm flipH="1">
              <a:off x="5935981" y="3342639"/>
              <a:ext cx="500989" cy="1332653"/>
            </a:xfrm>
            <a:prstGeom prst="bentConnector4">
              <a:avLst>
                <a:gd name="adj1" fmla="val -54080"/>
                <a:gd name="adj2" fmla="val 900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1" idx="2"/>
              <a:endCxn id="43" idx="0"/>
            </p:cNvCxnSpPr>
            <p:nvPr/>
          </p:nvCxnSpPr>
          <p:spPr>
            <a:xfrm rot="5400000">
              <a:off x="5862084" y="5021578"/>
              <a:ext cx="143933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  <a:endCxn id="37" idx="0"/>
            </p:cNvCxnSpPr>
            <p:nvPr/>
          </p:nvCxnSpPr>
          <p:spPr>
            <a:xfrm rot="5400000">
              <a:off x="5859543" y="5442372"/>
              <a:ext cx="149015" cy="1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2606</Words>
  <Application>Microsoft Office PowerPoint</Application>
  <PresentationFormat>On-screen Show (4:3)</PresentationFormat>
  <Paragraphs>575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Wingdings</vt:lpstr>
      <vt:lpstr>Office Theme</vt:lpstr>
      <vt:lpstr>PROGRAMIRANJE I</vt:lpstr>
      <vt:lpstr>PETLJE</vt:lpstr>
      <vt:lpstr>PETLJE</vt:lpstr>
      <vt:lpstr>PETLJE</vt:lpstr>
      <vt:lpstr>PETLJE</vt:lpstr>
      <vt:lpstr>PETLJE</vt:lpstr>
      <vt:lpstr>PETLJE</vt:lpstr>
      <vt:lpstr>PETLJE</vt:lpstr>
      <vt:lpstr>PETLJE</vt:lpstr>
      <vt:lpstr>PETLJE</vt:lpstr>
      <vt:lpstr>PETLJE</vt:lpstr>
      <vt:lpstr>PETLJE</vt:lpstr>
      <vt:lpstr>PETLJE</vt:lpstr>
      <vt:lpstr>PETLJE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709</cp:revision>
  <dcterms:created xsi:type="dcterms:W3CDTF">2006-08-16T00:00:00Z</dcterms:created>
  <dcterms:modified xsi:type="dcterms:W3CDTF">2021-10-10T16:37:03Z</dcterms:modified>
</cp:coreProperties>
</file>