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25" r:id="rId3"/>
    <p:sldId id="326" r:id="rId4"/>
    <p:sldId id="327" r:id="rId5"/>
    <p:sldId id="331" r:id="rId6"/>
    <p:sldId id="328" r:id="rId7"/>
    <p:sldId id="335" r:id="rId8"/>
    <p:sldId id="329" r:id="rId9"/>
    <p:sldId id="332" r:id="rId10"/>
    <p:sldId id="324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6" autoAdjust="0"/>
    <p:restoredTop sz="98387" autoAdjust="0"/>
  </p:normalViewPr>
  <p:slideViewPr>
    <p:cSldViewPr snapToObjects="1">
      <p:cViewPr varScale="1">
        <p:scale>
          <a:sx n="86" d="100"/>
          <a:sy n="86" d="100"/>
        </p:scale>
        <p:origin x="1550" y="48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Petlje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Petlje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A0</a:t>
            </a:r>
            <a:r>
              <a:rPr lang="en-US"/>
              <a:t>6</a:t>
            </a:r>
            <a:r>
              <a:rPr lang="sr-Latn-RS"/>
              <a:t> – P</a:t>
            </a:r>
            <a:r>
              <a:rPr lang="en-US"/>
              <a:t>etlje (2. dio)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85800" y="4250266"/>
            <a:ext cx="7772400" cy="192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dr </a:t>
            </a:r>
            <a:r>
              <a:rPr lang="en-US" b="1"/>
              <a:t>Dra</a:t>
            </a:r>
            <a:r>
              <a:rPr lang="sr-Latn-RS" b="1"/>
              <a:t>ž</a:t>
            </a:r>
            <a:r>
              <a:rPr lang="en-US" b="1"/>
              <a:t>en Br</a:t>
            </a:r>
            <a:r>
              <a:rPr lang="sr-Latn-RS" b="1"/>
              <a:t>đanin	</a:t>
            </a:r>
            <a:r>
              <a:rPr lang="sr-Latn-RS"/>
              <a:t>(drazen.brdjanin@etf.unibl.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Goran Banjac	</a:t>
            </a:r>
            <a:r>
              <a:rPr lang="sr-Latn-RS"/>
              <a:t>(goran.banjac@etf.unibl.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Danijela </a:t>
            </a:r>
            <a:r>
              <a:rPr lang="en-US" b="1"/>
              <a:t>Banjac</a:t>
            </a:r>
            <a:r>
              <a:rPr lang="sr-Latn-RS" b="1"/>
              <a:t>	</a:t>
            </a:r>
            <a:r>
              <a:rPr lang="sr-Latn-RS"/>
              <a:t>(danijela.</a:t>
            </a:r>
            <a:r>
              <a:rPr lang="en-US"/>
              <a:t>banjac</a:t>
            </a:r>
            <a:r>
              <a:rPr lang="sr-Latn-RS"/>
              <a:t>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en-US" b="1"/>
              <a:t>Nikola Obradovi</a:t>
            </a:r>
            <a:r>
              <a:rPr lang="sr-Latn-BA" b="1"/>
              <a:t>ć</a:t>
            </a:r>
            <a:r>
              <a:rPr lang="sr-Latn-RS" b="1"/>
              <a:t>	</a:t>
            </a:r>
            <a:r>
              <a:rPr lang="sr-Latn-RS"/>
              <a:t>(nikola.obradovic@etf.unibl.</a:t>
            </a:r>
            <a:r>
              <a:rPr lang="en-US"/>
              <a:t>org</a:t>
            </a:r>
            <a:r>
              <a:rPr lang="sr-Latn-RS"/>
              <a:t>)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 i="1"/>
              <a:t>Igor Ševo</a:t>
            </a:r>
            <a:r>
              <a:rPr lang="en-US" b="1" i="1"/>
              <a:t>, </a:t>
            </a:r>
            <a:r>
              <a:rPr lang="sr-Latn-RS" b="1" i="1"/>
              <a:t>Aleksandar Keleč</a:t>
            </a:r>
            <a:r>
              <a:rPr lang="sr-Latn-RS" b="1"/>
              <a:t>	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3889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ispisuje prvih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sr-Latn-RS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redova sljede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će piramide cifara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" y="1737360"/>
            <a:ext cx="50292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red, b;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"n="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 &lt; 1 || n &gt; 20);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(red = 1; red &lt;= n; red++)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 = 1; b &lt;= n - red; b++)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 = red; b &lt;= 2 * red - 1; b++)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b % 10);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 = 2 * red - 2; b &gt;= red; b--)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b % 10);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"\n"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800960" y="1097280"/>
            <a:ext cx="21890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1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232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34543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4567654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.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.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.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890123454321098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90123456765432109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.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.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en-US"/>
              <a:t>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20"/>
            <a:ext cx="8778240" cy="4698199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1.	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Napisati program koji ispisuje sve savršene brojeve manje od 1000.</a:t>
            </a:r>
            <a:endParaRPr lang="sr-Latn-BA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2.	Napisati program koji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čitava prirodan broj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a zatim ispisuje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-ti član Fibonačijevog niza.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3.	Napisati program koji 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čita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va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prirodan broj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a zatim ispisuje da li je broj palindrom ili nije. Prirodan broj je palindrom ako je jednak broju koji se formira od istih cifara, ali u inverznom poretku. </a:t>
            </a:r>
            <a:endParaRPr lang="sr-Latn-BA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None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4.	Napisati program koji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učitava prirodan broj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a zatim ispisuje njemu najbliži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prost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broj. Ako se dva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prosta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broja nalaze na istom rastojanju treba ispisati oba.</a:t>
            </a:r>
            <a:endParaRPr lang="sr-Latn-RS" sz="1800" b="1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None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5.	Napisati program koji  učitava prirodne brojeve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N1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N2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(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N1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N2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&lt; 10), a zatim prevodi broj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iz brojnog sistema sa osnovom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N1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u brojni sistem sa osnovom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N2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posredstvom dekadskog brojnog sistema.</a:t>
            </a:r>
            <a:endParaRPr lang="sr-Latn-BA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6.	Napisati program koji učitava broj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a zatim izračunava i ispisuje vrijednost sljedeće sume (s preciznošću 0.001):</a:t>
            </a:r>
          </a:p>
          <a:p>
            <a:pPr marL="457200" indent="-457200">
              <a:spcBef>
                <a:spcPts val="600"/>
              </a:spcBef>
              <a:buNone/>
            </a:pPr>
            <a:endParaRPr lang="sr-Latn-BA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265238" y="5257800"/>
          <a:ext cx="18208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1409400" imgH="419040" progId="Equation.3">
                  <p:embed/>
                </p:oleObj>
              </mc:Choice>
              <mc:Fallback>
                <p:oleObj name="Equation" r:id="rId3" imgW="14094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257800"/>
                        <a:ext cx="182086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79" y="109728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dva prirodna broja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&lt;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), a zatim ispisuje sve  Fibonačijeve brojeve iz intervala &lt;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&gt; te ukupan broj Fibona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ijevih brojeva u tom intervalu. 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" y="2036951"/>
            <a:ext cx="4772253" cy="4459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a, b, f1 = 1, f2 = 2, br = 0, i, p;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a i b: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 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&amp;a, &amp;b);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(a &lt; 1 || b &lt; 1);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(a &gt; b)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 = a;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a = b;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b = p;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(f1 &lt; b)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(f1 &gt; a)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f1);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br++;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f2 += f1;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f1 = f2 - f1;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"\nUkupno brojeva: %d."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br);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95190" y="1828800"/>
            <a:ext cx="2017175" cy="4150103"/>
            <a:chOff x="702996" y="1528527"/>
            <a:chExt cx="2017175" cy="4150103"/>
          </a:xfrm>
        </p:grpSpPr>
        <p:sp>
          <p:nvSpPr>
            <p:cNvPr id="10" name="Rounded Rectangle 9"/>
            <p:cNvSpPr/>
            <p:nvPr/>
          </p:nvSpPr>
          <p:spPr>
            <a:xfrm>
              <a:off x="1485900" y="1528527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lowchart: Manual Operation 10"/>
            <p:cNvSpPr/>
            <p:nvPr/>
          </p:nvSpPr>
          <p:spPr>
            <a:xfrm>
              <a:off x="1485900" y="2072953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a, b</a:t>
              </a:r>
            </a:p>
          </p:txBody>
        </p:sp>
        <p:sp>
          <p:nvSpPr>
            <p:cNvPr id="12" name="AutoShape 197"/>
            <p:cNvSpPr>
              <a:spLocks noChangeArrowheads="1"/>
            </p:cNvSpPr>
            <p:nvPr/>
          </p:nvSpPr>
          <p:spPr bwMode="auto">
            <a:xfrm>
              <a:off x="1348740" y="2492273"/>
              <a:ext cx="1280160" cy="274320"/>
            </a:xfrm>
            <a:prstGeom prst="flowChartPrepa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&lt; 1 V b &lt; 1</a:t>
              </a:r>
            </a:p>
          </p:txBody>
        </p:sp>
        <p:sp>
          <p:nvSpPr>
            <p:cNvPr id="13" name="AutoShape 67"/>
            <p:cNvSpPr>
              <a:spLocks noChangeArrowheads="1"/>
            </p:cNvSpPr>
            <p:nvPr/>
          </p:nvSpPr>
          <p:spPr bwMode="auto">
            <a:xfrm>
              <a:off x="1577340" y="2910520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&gt; 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2996" y="3528799"/>
              <a:ext cx="1005840" cy="6400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= a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= b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p</a:t>
              </a:r>
            </a:p>
          </p:txBody>
        </p:sp>
        <p:cxnSp>
          <p:nvCxnSpPr>
            <p:cNvPr id="15" name="Straight Arrow Connector 14"/>
            <p:cNvCxnSpPr>
              <a:stCxn id="10" idx="2"/>
              <a:endCxn id="11" idx="0"/>
            </p:cNvCxnSpPr>
            <p:nvPr/>
          </p:nvCxnSpPr>
          <p:spPr>
            <a:xfrm rot="5400000">
              <a:off x="1853767" y="1937900"/>
              <a:ext cx="27010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  <a:endCxn id="12" idx="0"/>
            </p:cNvCxnSpPr>
            <p:nvPr/>
          </p:nvCxnSpPr>
          <p:spPr>
            <a:xfrm rot="5400000">
              <a:off x="1916320" y="2419773"/>
              <a:ext cx="14500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13" idx="0"/>
            </p:cNvCxnSpPr>
            <p:nvPr/>
          </p:nvCxnSpPr>
          <p:spPr>
            <a:xfrm rot="5400000">
              <a:off x="1916857" y="2838556"/>
              <a:ext cx="143927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13" idx="1"/>
              <a:endCxn id="14" idx="0"/>
            </p:cNvCxnSpPr>
            <p:nvPr/>
          </p:nvCxnSpPr>
          <p:spPr>
            <a:xfrm rot="10800000" flipV="1">
              <a:off x="1205916" y="3093399"/>
              <a:ext cx="371424" cy="43539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6" idx="0"/>
            </p:cNvCxnSpPr>
            <p:nvPr/>
          </p:nvCxnSpPr>
          <p:spPr>
            <a:xfrm rot="5400000">
              <a:off x="1897411" y="4530590"/>
              <a:ext cx="183619" cy="7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14" idx="2"/>
            </p:cNvCxnSpPr>
            <p:nvPr/>
          </p:nvCxnSpPr>
          <p:spPr>
            <a:xfrm rot="16200000" flipH="1">
              <a:off x="1462409" y="3912386"/>
              <a:ext cx="269125" cy="7821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049580" y="1903001"/>
              <a:ext cx="936068" cy="723719"/>
            </a:xfrm>
            <a:custGeom>
              <a:avLst/>
              <a:gdLst>
                <a:gd name="connsiteX0" fmla="*/ 299021 w 936068"/>
                <a:gd name="connsiteY0" fmla="*/ 723719 h 723719"/>
                <a:gd name="connsiteX1" fmla="*/ 277353 w 936068"/>
                <a:gd name="connsiteY1" fmla="*/ 723719 h 723719"/>
                <a:gd name="connsiteX2" fmla="*/ 0 w 936068"/>
                <a:gd name="connsiteY2" fmla="*/ 723719 h 723719"/>
                <a:gd name="connsiteX3" fmla="*/ 0 w 936068"/>
                <a:gd name="connsiteY3" fmla="*/ 0 h 723719"/>
                <a:gd name="connsiteX4" fmla="*/ 936068 w 936068"/>
                <a:gd name="connsiteY4" fmla="*/ 0 h 723719"/>
                <a:gd name="connsiteX5" fmla="*/ 936068 w 936068"/>
                <a:gd name="connsiteY5" fmla="*/ 0 h 7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068" h="723719">
                  <a:moveTo>
                    <a:pt x="299021" y="723719"/>
                  </a:moveTo>
                  <a:lnTo>
                    <a:pt x="277353" y="723719"/>
                  </a:lnTo>
                  <a:lnTo>
                    <a:pt x="0" y="723719"/>
                  </a:lnTo>
                  <a:lnTo>
                    <a:pt x="0" y="0"/>
                  </a:lnTo>
                  <a:lnTo>
                    <a:pt x="936068" y="0"/>
                  </a:lnTo>
                  <a:lnTo>
                    <a:pt x="936068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>
              <a:off x="1023036" y="2456913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23" name="Text Box 73"/>
            <p:cNvSpPr txBox="1">
              <a:spLocks noChangeArrowheads="1"/>
            </p:cNvSpPr>
            <p:nvPr/>
          </p:nvSpPr>
          <p:spPr bwMode="auto">
            <a:xfrm>
              <a:off x="1989246" y="2771720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Box 73"/>
            <p:cNvSpPr txBox="1">
              <a:spLocks noChangeArrowheads="1"/>
            </p:cNvSpPr>
            <p:nvPr/>
          </p:nvSpPr>
          <p:spPr bwMode="auto">
            <a:xfrm>
              <a:off x="1163856" y="2924120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2354411" y="2924120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85900" y="4622799"/>
              <a:ext cx="1005840" cy="6400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1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2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 = 0</a:t>
              </a: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848488" y="5404310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cxnSp>
          <p:nvCxnSpPr>
            <p:cNvPr id="28" name="Elbow Connector 27"/>
            <p:cNvCxnSpPr>
              <a:stCxn id="13" idx="3"/>
            </p:cNvCxnSpPr>
            <p:nvPr/>
          </p:nvCxnSpPr>
          <p:spPr>
            <a:xfrm flipH="1">
              <a:off x="1993842" y="3093400"/>
              <a:ext cx="406458" cy="1342872"/>
            </a:xfrm>
            <a:prstGeom prst="bentConnector3">
              <a:avLst>
                <a:gd name="adj1" fmla="val -5624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2"/>
              <a:endCxn id="27" idx="0"/>
            </p:cNvCxnSpPr>
            <p:nvPr/>
          </p:nvCxnSpPr>
          <p:spPr>
            <a:xfrm rot="5400000">
              <a:off x="1916519" y="5332008"/>
              <a:ext cx="141431" cy="3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684275" y="1828800"/>
            <a:ext cx="2149380" cy="4588934"/>
            <a:chOff x="4636736" y="1354666"/>
            <a:chExt cx="2149380" cy="4588934"/>
          </a:xfrm>
        </p:grpSpPr>
        <p:sp>
          <p:nvSpPr>
            <p:cNvPr id="31" name="Flowchart: Connector 30"/>
            <p:cNvSpPr/>
            <p:nvPr/>
          </p:nvSpPr>
          <p:spPr>
            <a:xfrm>
              <a:off x="5928360" y="1354666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32" name="AutoShape 67"/>
            <p:cNvSpPr>
              <a:spLocks noChangeArrowheads="1"/>
            </p:cNvSpPr>
            <p:nvPr/>
          </p:nvSpPr>
          <p:spPr bwMode="auto">
            <a:xfrm>
              <a:off x="5654040" y="1905000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&lt; b</a:t>
              </a:r>
            </a:p>
          </p:txBody>
        </p:sp>
        <p:sp>
          <p:nvSpPr>
            <p:cNvPr id="33" name="AutoShape 67"/>
            <p:cNvSpPr>
              <a:spLocks noChangeArrowheads="1"/>
            </p:cNvSpPr>
            <p:nvPr/>
          </p:nvSpPr>
          <p:spPr bwMode="auto">
            <a:xfrm>
              <a:off x="5654040" y="2419772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&gt; a</a:t>
              </a:r>
            </a:p>
          </p:txBody>
        </p:sp>
        <p:sp>
          <p:nvSpPr>
            <p:cNvPr id="34" name="Trapezoid 33"/>
            <p:cNvSpPr/>
            <p:nvPr/>
          </p:nvSpPr>
          <p:spPr>
            <a:xfrm>
              <a:off x="4869904" y="2933700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69904" y="3352800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 = br + 1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62600" y="4145280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 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+ 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2600" y="4565276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- f</a:t>
              </a:r>
              <a:r>
                <a:rPr lang="en-US" sz="12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rapezoid 37"/>
            <p:cNvSpPr/>
            <p:nvPr/>
          </p:nvSpPr>
          <p:spPr>
            <a:xfrm>
              <a:off x="5562600" y="5250180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562600" y="566928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5927513" y="1766993"/>
              <a:ext cx="27601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5991014" y="2345266"/>
              <a:ext cx="14901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33" idx="1"/>
              <a:endCxn id="34" idx="0"/>
            </p:cNvCxnSpPr>
            <p:nvPr/>
          </p:nvCxnSpPr>
          <p:spPr>
            <a:xfrm rot="10800000" flipV="1">
              <a:off x="5372824" y="2602652"/>
              <a:ext cx="281216" cy="33104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2"/>
              <a:endCxn id="35" idx="0"/>
            </p:cNvCxnSpPr>
            <p:nvPr/>
          </p:nvCxnSpPr>
          <p:spPr>
            <a:xfrm rot="5400000">
              <a:off x="5300434" y="3280410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6" idx="0"/>
            </p:cNvCxnSpPr>
            <p:nvPr/>
          </p:nvCxnSpPr>
          <p:spPr>
            <a:xfrm rot="5400000">
              <a:off x="5974080" y="4053840"/>
              <a:ext cx="1828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35" idx="2"/>
            </p:cNvCxnSpPr>
            <p:nvPr/>
          </p:nvCxnSpPr>
          <p:spPr>
            <a:xfrm rot="16200000" flipH="1">
              <a:off x="5548849" y="3451095"/>
              <a:ext cx="336074" cy="68812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flipH="1">
              <a:off x="6060948" y="2607224"/>
              <a:ext cx="406908" cy="1355176"/>
            </a:xfrm>
            <a:prstGeom prst="bentConnector3">
              <a:avLst>
                <a:gd name="adj1" fmla="val -5618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6" idx="2"/>
              <a:endCxn id="37" idx="0"/>
            </p:cNvCxnSpPr>
            <p:nvPr/>
          </p:nvCxnSpPr>
          <p:spPr>
            <a:xfrm rot="5400000">
              <a:off x="5992682" y="4492438"/>
              <a:ext cx="14567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8" idx="2"/>
              <a:endCxn id="39" idx="0"/>
            </p:cNvCxnSpPr>
            <p:nvPr/>
          </p:nvCxnSpPr>
          <p:spPr>
            <a:xfrm rot="5400000">
              <a:off x="5993130" y="5596890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4636736" y="1747880"/>
              <a:ext cx="1424199" cy="3244906"/>
            </a:xfrm>
            <a:custGeom>
              <a:avLst/>
              <a:gdLst>
                <a:gd name="connsiteX0" fmla="*/ 1416106 w 1424199"/>
                <a:gd name="connsiteY0" fmla="*/ 3091157 h 3244906"/>
                <a:gd name="connsiteX1" fmla="*/ 1416106 w 1424199"/>
                <a:gd name="connsiteY1" fmla="*/ 3244906 h 3244906"/>
                <a:gd name="connsiteX2" fmla="*/ 0 w 1424199"/>
                <a:gd name="connsiteY2" fmla="*/ 3244906 h 3244906"/>
                <a:gd name="connsiteX3" fmla="*/ 0 w 1424199"/>
                <a:gd name="connsiteY3" fmla="*/ 0 h 3244906"/>
                <a:gd name="connsiteX4" fmla="*/ 1424199 w 1424199"/>
                <a:gd name="connsiteY4" fmla="*/ 0 h 32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199" h="3244906">
                  <a:moveTo>
                    <a:pt x="1416106" y="3091157"/>
                  </a:moveTo>
                  <a:lnTo>
                    <a:pt x="1416106" y="3244906"/>
                  </a:lnTo>
                  <a:lnTo>
                    <a:pt x="0" y="3244906"/>
                  </a:lnTo>
                  <a:lnTo>
                    <a:pt x="0" y="0"/>
                  </a:lnTo>
                  <a:lnTo>
                    <a:pt x="1424199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hape 49"/>
            <p:cNvCxnSpPr>
              <a:stCxn id="32" idx="3"/>
              <a:endCxn id="38" idx="0"/>
            </p:cNvCxnSpPr>
            <p:nvPr/>
          </p:nvCxnSpPr>
          <p:spPr>
            <a:xfrm flipH="1">
              <a:off x="6065520" y="2087880"/>
              <a:ext cx="411480" cy="3162300"/>
            </a:xfrm>
            <a:prstGeom prst="bentConnector4">
              <a:avLst>
                <a:gd name="adj1" fmla="val -132252"/>
                <a:gd name="adj2" fmla="val 9511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5237300" y="2439605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52" name="Text Box 73"/>
            <p:cNvSpPr txBox="1">
              <a:spLocks noChangeArrowheads="1"/>
            </p:cNvSpPr>
            <p:nvPr/>
          </p:nvSpPr>
          <p:spPr bwMode="auto">
            <a:xfrm>
              <a:off x="6111240" y="2265884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53" name="Text Box 73"/>
            <p:cNvSpPr txBox="1">
              <a:spLocks noChangeArrowheads="1"/>
            </p:cNvSpPr>
            <p:nvPr/>
          </p:nvSpPr>
          <p:spPr bwMode="auto">
            <a:xfrm>
              <a:off x="6420356" y="1927277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Text Box 73"/>
            <p:cNvSpPr txBox="1">
              <a:spLocks noChangeArrowheads="1"/>
            </p:cNvSpPr>
            <p:nvPr/>
          </p:nvSpPr>
          <p:spPr bwMode="auto">
            <a:xfrm>
              <a:off x="6412264" y="2447697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77880" y="1743611"/>
            <a:ext cx="3761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f</a:t>
            </a:r>
            <a:r>
              <a:rPr lang="en-US" sz="1600" b="1" baseline="-25000"/>
              <a:t>1</a:t>
            </a:r>
            <a:r>
              <a:rPr lang="en-US" sz="1600" b="1"/>
              <a:t> = 1, f</a:t>
            </a:r>
            <a:r>
              <a:rPr lang="en-US" sz="1600" b="1" baseline="-25000"/>
              <a:t>2</a:t>
            </a:r>
            <a:r>
              <a:rPr lang="en-US" sz="1600" b="1"/>
              <a:t> = 2         f</a:t>
            </a:r>
            <a:r>
              <a:rPr lang="en-US" sz="1600" b="1" baseline="-25000"/>
              <a:t>n</a:t>
            </a:r>
            <a:r>
              <a:rPr lang="en-US" sz="1600" b="1"/>
              <a:t> = f</a:t>
            </a:r>
            <a:r>
              <a:rPr lang="en-US" sz="1600" b="1" baseline="-25000"/>
              <a:t>n-1</a:t>
            </a:r>
            <a:r>
              <a:rPr lang="en-US" sz="1600" b="1"/>
              <a:t> + f</a:t>
            </a:r>
            <a:r>
              <a:rPr lang="en-US" sz="1600" b="1" baseline="-25000"/>
              <a:t>n-2</a:t>
            </a:r>
            <a:r>
              <a:rPr lang="en-US" sz="1600" b="1"/>
              <a:t>,  n = 3, 4, 5...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računa drugi korijen iz pozitivnog realnog broja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na četiri decimale koristeći Njutnovu iterativnu formulu.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" y="1737360"/>
            <a:ext cx="418246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&lt;math.h&gt;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#define </a:t>
            </a:r>
            <a:r>
              <a:rPr lang="en-US" sz="1500" b="1">
                <a:solidFill>
                  <a:srgbClr val="6F008A"/>
                </a:solidFill>
                <a:latin typeface="Consolas" pitchFamily="49" charset="0"/>
                <a:ea typeface="Calibri"/>
                <a:cs typeface="Consolas" pitchFamily="49" charset="0"/>
              </a:rPr>
              <a:t>EPS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1e-4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double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x, xs, xn;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"x="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"%lf"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&amp;x);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(x &lt; 0);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xn = (x + 1) / 2;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xs = xn;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xn = (xs + x / xs) / 2;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(fabs(xn - xs) &gt; </a:t>
            </a:r>
            <a:r>
              <a:rPr lang="en-US" sz="1500" b="1">
                <a:solidFill>
                  <a:srgbClr val="6F008A"/>
                </a:solidFill>
                <a:latin typeface="Consolas" pitchFamily="49" charset="0"/>
                <a:ea typeface="Calibri"/>
                <a:cs typeface="Consolas" pitchFamily="49" charset="0"/>
              </a:rPr>
              <a:t>EPS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"Korijen je: %8.4lf."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xn);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914705" y="1462299"/>
            <a:ext cx="1704889" cy="4946235"/>
            <a:chOff x="1163016" y="1121525"/>
            <a:chExt cx="1704889" cy="4946235"/>
          </a:xfrm>
        </p:grpSpPr>
        <p:sp>
          <p:nvSpPr>
            <p:cNvPr id="10" name="Rounded Rectangle 9"/>
            <p:cNvSpPr/>
            <p:nvPr/>
          </p:nvSpPr>
          <p:spPr>
            <a:xfrm>
              <a:off x="1724507" y="1121525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</a:rPr>
                <a:t>POČETAK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Flowchart: Manual Operation 10"/>
            <p:cNvSpPr/>
            <p:nvPr/>
          </p:nvSpPr>
          <p:spPr>
            <a:xfrm>
              <a:off x="1724507" y="1668932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" name="AutoShape 67"/>
            <p:cNvSpPr>
              <a:spLocks noChangeArrowheads="1"/>
            </p:cNvSpPr>
            <p:nvPr/>
          </p:nvSpPr>
          <p:spPr bwMode="auto">
            <a:xfrm>
              <a:off x="1815947" y="2085938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x &lt; 0</a:t>
              </a:r>
            </a:p>
          </p:txBody>
        </p:sp>
        <p:cxnSp>
          <p:nvCxnSpPr>
            <p:cNvPr id="13" name="Straight Arrow Connector 12"/>
            <p:cNvCxnSpPr>
              <a:stCxn id="10" idx="2"/>
              <a:endCxn id="11" idx="0"/>
            </p:cNvCxnSpPr>
            <p:nvPr/>
          </p:nvCxnSpPr>
          <p:spPr>
            <a:xfrm rot="5400000">
              <a:off x="2090884" y="1532388"/>
              <a:ext cx="273087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rot="5400000">
              <a:off x="2156084" y="2014595"/>
              <a:ext cx="14268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24507" y="2598572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EPS = 0.0001</a:t>
              </a:r>
            </a:p>
          </p:txBody>
        </p:sp>
        <p:sp>
          <p:nvSpPr>
            <p:cNvPr id="16" name="Text Box 73"/>
            <p:cNvSpPr txBox="1">
              <a:spLocks noChangeArrowheads="1"/>
            </p:cNvSpPr>
            <p:nvPr/>
          </p:nvSpPr>
          <p:spPr bwMode="auto">
            <a:xfrm>
              <a:off x="1369578" y="2116798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/>
                <a:t>ISTINA</a:t>
              </a:r>
            </a:p>
          </p:txBody>
        </p:sp>
        <p:sp>
          <p:nvSpPr>
            <p:cNvPr id="17" name="Text Box 73"/>
            <p:cNvSpPr txBox="1">
              <a:spLocks noChangeArrowheads="1"/>
            </p:cNvSpPr>
            <p:nvPr/>
          </p:nvSpPr>
          <p:spPr bwMode="auto">
            <a:xfrm>
              <a:off x="2263140" y="2431342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376319" y="1510195"/>
              <a:ext cx="851025" cy="760491"/>
            </a:xfrm>
            <a:custGeom>
              <a:avLst/>
              <a:gdLst>
                <a:gd name="connsiteX0" fmla="*/ 443620 w 851025"/>
                <a:gd name="connsiteY0" fmla="*/ 760491 h 760491"/>
                <a:gd name="connsiteX1" fmla="*/ 0 w 851025"/>
                <a:gd name="connsiteY1" fmla="*/ 760491 h 760491"/>
                <a:gd name="connsiteX2" fmla="*/ 0 w 851025"/>
                <a:gd name="connsiteY2" fmla="*/ 0 h 760491"/>
                <a:gd name="connsiteX3" fmla="*/ 851025 w 851025"/>
                <a:gd name="connsiteY3" fmla="*/ 0 h 760491"/>
                <a:gd name="connsiteX4" fmla="*/ 851025 w 851025"/>
                <a:gd name="connsiteY4" fmla="*/ 0 h 7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025" h="760491">
                  <a:moveTo>
                    <a:pt x="443620" y="760491"/>
                  </a:moveTo>
                  <a:lnTo>
                    <a:pt x="0" y="760491"/>
                  </a:lnTo>
                  <a:lnTo>
                    <a:pt x="0" y="0"/>
                  </a:lnTo>
                  <a:lnTo>
                    <a:pt x="851025" y="0"/>
                  </a:lnTo>
                  <a:lnTo>
                    <a:pt x="851025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2" idx="2"/>
              <a:endCxn id="15" idx="0"/>
            </p:cNvCxnSpPr>
            <p:nvPr/>
          </p:nvCxnSpPr>
          <p:spPr>
            <a:xfrm rot="5400000">
              <a:off x="2153990" y="2525135"/>
              <a:ext cx="14687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724507" y="3018905"/>
              <a:ext cx="100584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1922286" y="3050126"/>
            <a:ext cx="609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3" imgW="609480" imgH="393480" progId="Equation.3">
                    <p:embed/>
                  </p:oleObj>
                </mc:Choice>
                <mc:Fallback>
                  <p:oleObj name="Equation" r:id="rId3" imgW="609480" imgH="393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286" y="3050126"/>
                          <a:ext cx="6096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Arrow Connector 21"/>
            <p:cNvCxnSpPr>
              <a:stCxn id="15" idx="2"/>
              <a:endCxn id="20" idx="0"/>
            </p:cNvCxnSpPr>
            <p:nvPr/>
          </p:nvCxnSpPr>
          <p:spPr>
            <a:xfrm rot="5400000">
              <a:off x="2154421" y="2945898"/>
              <a:ext cx="146013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724507" y="3750425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Arrow Connector 23"/>
            <p:cNvCxnSpPr>
              <a:stCxn id="20" idx="2"/>
              <a:endCxn id="23" idx="0"/>
            </p:cNvCxnSpPr>
            <p:nvPr/>
          </p:nvCxnSpPr>
          <p:spPr>
            <a:xfrm rot="5400000">
              <a:off x="2090267" y="3613265"/>
              <a:ext cx="27432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724507" y="4168585"/>
              <a:ext cx="1005840" cy="6400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AutoShape 197"/>
            <p:cNvSpPr>
              <a:spLocks noChangeArrowheads="1"/>
            </p:cNvSpPr>
            <p:nvPr/>
          </p:nvSpPr>
          <p:spPr bwMode="auto">
            <a:xfrm>
              <a:off x="1587745" y="4950760"/>
              <a:ext cx="1280160" cy="274320"/>
            </a:xfrm>
            <a:prstGeom prst="flowChartPrepa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1724507" y="5372100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24507" y="579344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</a:rPr>
                <a:t>KRAJ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1846086" y="4189951"/>
            <a:ext cx="7620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5" imgW="761760" imgH="596880" progId="Equation.3">
                    <p:embed/>
                  </p:oleObj>
                </mc:Choice>
                <mc:Fallback>
                  <p:oleObj name="Equation" r:id="rId5" imgW="761760" imgH="5968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086" y="4189951"/>
                          <a:ext cx="762000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2011186" y="3780376"/>
            <a:ext cx="431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7" imgW="431640" imgH="215640" progId="Equation.3">
                    <p:embed/>
                  </p:oleObj>
                </mc:Choice>
                <mc:Fallback>
                  <p:oleObj name="Equation" r:id="rId7" imgW="43164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1186" y="3780376"/>
                          <a:ext cx="4318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1807986" y="4961476"/>
            <a:ext cx="838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9" imgW="838080" imgH="253800" progId="Equation.3">
                    <p:embed/>
                  </p:oleObj>
                </mc:Choice>
                <mc:Fallback>
                  <p:oleObj name="Equation" r:id="rId9" imgW="838080" imgH="253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7986" y="4961476"/>
                          <a:ext cx="8382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6"/>
            <p:cNvGraphicFramePr>
              <a:graphicFrameLocks noChangeAspect="1"/>
            </p:cNvGraphicFramePr>
            <p:nvPr/>
          </p:nvGraphicFramePr>
          <p:xfrm>
            <a:off x="2144536" y="5407564"/>
            <a:ext cx="165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11" imgW="164880" imgH="203040" progId="Equation.3">
                    <p:embed/>
                  </p:oleObj>
                </mc:Choice>
                <mc:Fallback>
                  <p:oleObj name="Equation" r:id="rId11" imgW="164880" imgH="203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536" y="5407564"/>
                          <a:ext cx="1651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Straight Arrow Connector 32"/>
            <p:cNvCxnSpPr>
              <a:stCxn id="23" idx="2"/>
              <a:endCxn id="25" idx="0"/>
            </p:cNvCxnSpPr>
            <p:nvPr/>
          </p:nvCxnSpPr>
          <p:spPr>
            <a:xfrm rot="5400000">
              <a:off x="2155507" y="4096665"/>
              <a:ext cx="14384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2"/>
              <a:endCxn id="26" idx="0"/>
            </p:cNvCxnSpPr>
            <p:nvPr/>
          </p:nvCxnSpPr>
          <p:spPr>
            <a:xfrm rot="16200000" flipH="1">
              <a:off x="2156579" y="4879513"/>
              <a:ext cx="142095" cy="3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2"/>
              <a:endCxn id="27" idx="0"/>
            </p:cNvCxnSpPr>
            <p:nvPr/>
          </p:nvCxnSpPr>
          <p:spPr>
            <a:xfrm rot="5400000">
              <a:off x="2154116" y="5298391"/>
              <a:ext cx="147020" cy="3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  <a:endCxn id="28" idx="0"/>
            </p:cNvCxnSpPr>
            <p:nvPr/>
          </p:nvCxnSpPr>
          <p:spPr>
            <a:xfrm rot="5400000">
              <a:off x="2153917" y="5719930"/>
              <a:ext cx="14702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1164244" y="4940358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/>
                <a:t>ISTINA</a:t>
              </a:r>
            </a:p>
          </p:txBody>
        </p:sp>
        <p:sp>
          <p:nvSpPr>
            <p:cNvPr id="38" name="Text Box 73"/>
            <p:cNvSpPr txBox="1">
              <a:spLocks noChangeArrowheads="1"/>
            </p:cNvSpPr>
            <p:nvPr/>
          </p:nvSpPr>
          <p:spPr bwMode="auto">
            <a:xfrm>
              <a:off x="2216520" y="5229417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163016" y="3602820"/>
              <a:ext cx="1061884" cy="1487480"/>
            </a:xfrm>
            <a:custGeom>
              <a:avLst/>
              <a:gdLst>
                <a:gd name="connsiteX0" fmla="*/ 429810 w 1061884"/>
                <a:gd name="connsiteY0" fmla="*/ 1487480 h 1487480"/>
                <a:gd name="connsiteX1" fmla="*/ 0 w 1061884"/>
                <a:gd name="connsiteY1" fmla="*/ 1487480 h 1487480"/>
                <a:gd name="connsiteX2" fmla="*/ 0 w 1061884"/>
                <a:gd name="connsiteY2" fmla="*/ 0 h 1487480"/>
                <a:gd name="connsiteX3" fmla="*/ 1061884 w 1061884"/>
                <a:gd name="connsiteY3" fmla="*/ 0 h 148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84" h="1487480">
                  <a:moveTo>
                    <a:pt x="429810" y="1487480"/>
                  </a:moveTo>
                  <a:lnTo>
                    <a:pt x="0" y="1487480"/>
                  </a:lnTo>
                  <a:lnTo>
                    <a:pt x="0" y="0"/>
                  </a:lnTo>
                  <a:lnTo>
                    <a:pt x="1061884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3151015" y="2146300"/>
          <a:ext cx="8683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3" imgW="622080" imgH="393480" progId="Equation.3">
                  <p:embed/>
                </p:oleObj>
              </mc:Choice>
              <mc:Fallback>
                <p:oleObj name="Equation" r:id="rId13" imgW="62208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015" y="2146300"/>
                        <a:ext cx="8683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187825" y="1855788"/>
          <a:ext cx="22685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5" imgW="1612800" imgH="596880" progId="Equation.3">
                  <p:embed/>
                </p:oleObj>
              </mc:Choice>
              <mc:Fallback>
                <p:oleObj name="Equation" r:id="rId15" imgW="1612800" imgH="596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1855788"/>
                        <a:ext cx="22685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1" y="1097281"/>
            <a:ext cx="384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prirodan broj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ispisuje najveći savršen broj koji je manji od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22737" y="2694616"/>
            <a:ext cx="1360769" cy="2354042"/>
            <a:chOff x="1369578" y="1121525"/>
            <a:chExt cx="1360769" cy="2354042"/>
          </a:xfrm>
        </p:grpSpPr>
        <p:sp>
          <p:nvSpPr>
            <p:cNvPr id="10" name="Rounded Rectangle 9"/>
            <p:cNvSpPr/>
            <p:nvPr/>
          </p:nvSpPr>
          <p:spPr>
            <a:xfrm>
              <a:off x="1724507" y="1121525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lowchart: Manual Operation 10"/>
            <p:cNvSpPr/>
            <p:nvPr/>
          </p:nvSpPr>
          <p:spPr>
            <a:xfrm>
              <a:off x="1724507" y="1668932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12" name="AutoShape 67"/>
            <p:cNvSpPr>
              <a:spLocks noChangeArrowheads="1"/>
            </p:cNvSpPr>
            <p:nvPr/>
          </p:nvSpPr>
          <p:spPr bwMode="auto">
            <a:xfrm>
              <a:off x="1815947" y="2085938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&lt; 1</a:t>
              </a:r>
            </a:p>
          </p:txBody>
        </p:sp>
        <p:cxnSp>
          <p:nvCxnSpPr>
            <p:cNvPr id="13" name="Straight Arrow Connector 12"/>
            <p:cNvCxnSpPr>
              <a:stCxn id="10" idx="2"/>
              <a:endCxn id="11" idx="0"/>
            </p:cNvCxnSpPr>
            <p:nvPr/>
          </p:nvCxnSpPr>
          <p:spPr>
            <a:xfrm rot="5400000">
              <a:off x="2090884" y="1532388"/>
              <a:ext cx="273087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rot="5400000">
              <a:off x="2156084" y="2014595"/>
              <a:ext cx="14268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73"/>
            <p:cNvSpPr txBox="1">
              <a:spLocks noChangeArrowheads="1"/>
            </p:cNvSpPr>
            <p:nvPr/>
          </p:nvSpPr>
          <p:spPr bwMode="auto">
            <a:xfrm>
              <a:off x="1369578" y="2116798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16" name="Text Box 73"/>
            <p:cNvSpPr txBox="1">
              <a:spLocks noChangeArrowheads="1"/>
            </p:cNvSpPr>
            <p:nvPr/>
          </p:nvSpPr>
          <p:spPr bwMode="auto">
            <a:xfrm>
              <a:off x="2263140" y="2431342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376319" y="1510195"/>
              <a:ext cx="851025" cy="760491"/>
            </a:xfrm>
            <a:custGeom>
              <a:avLst/>
              <a:gdLst>
                <a:gd name="connsiteX0" fmla="*/ 443620 w 851025"/>
                <a:gd name="connsiteY0" fmla="*/ 760491 h 760491"/>
                <a:gd name="connsiteX1" fmla="*/ 0 w 851025"/>
                <a:gd name="connsiteY1" fmla="*/ 760491 h 760491"/>
                <a:gd name="connsiteX2" fmla="*/ 0 w 851025"/>
                <a:gd name="connsiteY2" fmla="*/ 0 h 760491"/>
                <a:gd name="connsiteX3" fmla="*/ 851025 w 851025"/>
                <a:gd name="connsiteY3" fmla="*/ 0 h 760491"/>
                <a:gd name="connsiteX4" fmla="*/ 851025 w 851025"/>
                <a:gd name="connsiteY4" fmla="*/ 0 h 7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025" h="760491">
                  <a:moveTo>
                    <a:pt x="443620" y="760491"/>
                  </a:moveTo>
                  <a:lnTo>
                    <a:pt x="0" y="760491"/>
                  </a:lnTo>
                  <a:lnTo>
                    <a:pt x="0" y="0"/>
                  </a:lnTo>
                  <a:lnTo>
                    <a:pt x="851025" y="0"/>
                  </a:lnTo>
                  <a:lnTo>
                    <a:pt x="851025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 rot="5400000">
              <a:off x="2155760" y="2523365"/>
              <a:ext cx="14333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724507" y="2595032"/>
              <a:ext cx="100584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= 0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= n - 1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2090267" y="3201247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cxnSp>
          <p:nvCxnSpPr>
            <p:cNvPr id="21" name="Straight Arrow Connector 20"/>
            <p:cNvCxnSpPr>
              <a:stCxn id="19" idx="2"/>
              <a:endCxn id="20" idx="0"/>
            </p:cNvCxnSpPr>
            <p:nvPr/>
          </p:nvCxnSpPr>
          <p:spPr>
            <a:xfrm rot="5400000">
              <a:off x="2152920" y="3126739"/>
              <a:ext cx="149015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065683" y="1080810"/>
            <a:ext cx="4961297" cy="5319990"/>
            <a:chOff x="4111140" y="1080810"/>
            <a:chExt cx="4961297" cy="5319990"/>
          </a:xfrm>
        </p:grpSpPr>
        <p:sp>
          <p:nvSpPr>
            <p:cNvPr id="23" name="AutoShape 197"/>
            <p:cNvSpPr>
              <a:spLocks noChangeArrowheads="1"/>
            </p:cNvSpPr>
            <p:nvPr/>
          </p:nvSpPr>
          <p:spPr bwMode="auto">
            <a:xfrm>
              <a:off x="5143529" y="1569943"/>
              <a:ext cx="1280160" cy="274320"/>
            </a:xfrm>
            <a:prstGeom prst="flowChartPrepa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 = 0 </a:t>
              </a:r>
              <a:r>
                <a:rPr lang="el-GR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Λ</a:t>
              </a:r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n &gt; 0  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80689" y="1989043"/>
              <a:ext cx="100584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= 0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 = 1</a:t>
              </a:r>
            </a:p>
          </p:txBody>
        </p:sp>
        <p:sp>
          <p:nvSpPr>
            <p:cNvPr id="25" name="AutoShape 197"/>
            <p:cNvSpPr>
              <a:spLocks noChangeArrowheads="1"/>
            </p:cNvSpPr>
            <p:nvPr/>
          </p:nvSpPr>
          <p:spPr bwMode="auto">
            <a:xfrm>
              <a:off x="5143529" y="2719621"/>
              <a:ext cx="1280160" cy="274320"/>
            </a:xfrm>
            <a:prstGeom prst="flowChartPrepa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 ≤ n DIV 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80689" y="3139663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ost = n MOD d</a:t>
              </a:r>
            </a:p>
          </p:txBody>
        </p:sp>
        <p:sp>
          <p:nvSpPr>
            <p:cNvPr id="27" name="AutoShape 67"/>
            <p:cNvSpPr>
              <a:spLocks noChangeArrowheads="1"/>
            </p:cNvSpPr>
            <p:nvPr/>
          </p:nvSpPr>
          <p:spPr bwMode="auto">
            <a:xfrm>
              <a:off x="5326409" y="3558033"/>
              <a:ext cx="91440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ost = 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87274" y="3985331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= s + 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80689" y="4668696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 = d + 1</a:t>
              </a: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646449" y="1080810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31" name="AutoShape 67"/>
            <p:cNvSpPr>
              <a:spLocks noChangeArrowheads="1"/>
            </p:cNvSpPr>
            <p:nvPr/>
          </p:nvSpPr>
          <p:spPr bwMode="auto">
            <a:xfrm>
              <a:off x="5372129" y="5303591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= 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23152" y="5737931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= n -1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41012" y="5737931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p = 1</a:t>
              </a:r>
            </a:p>
          </p:txBody>
        </p:sp>
        <p:sp>
          <p:nvSpPr>
            <p:cNvPr id="34" name="AutoShape 67"/>
            <p:cNvSpPr>
              <a:spLocks noChangeArrowheads="1"/>
            </p:cNvSpPr>
            <p:nvPr/>
          </p:nvSpPr>
          <p:spPr bwMode="auto">
            <a:xfrm>
              <a:off x="7468427" y="1815990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= 0</a:t>
              </a:r>
            </a:p>
          </p:txBody>
        </p:sp>
        <p:sp>
          <p:nvSpPr>
            <p:cNvPr id="35" name="Trapezoid 34"/>
            <p:cNvSpPr/>
            <p:nvPr/>
          </p:nvSpPr>
          <p:spPr>
            <a:xfrm>
              <a:off x="6683567" y="2291600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"Nema"</a:t>
              </a:r>
            </a:p>
          </p:txBody>
        </p:sp>
        <p:sp>
          <p:nvSpPr>
            <p:cNvPr id="36" name="Trapezoid 35"/>
            <p:cNvSpPr/>
            <p:nvPr/>
          </p:nvSpPr>
          <p:spPr>
            <a:xfrm>
              <a:off x="8066597" y="2274872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376987" y="2953052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Straight Arrow Connector 37"/>
            <p:cNvCxnSpPr>
              <a:stCxn id="30" idx="4"/>
              <a:endCxn id="23" idx="0"/>
            </p:cNvCxnSpPr>
            <p:nvPr/>
          </p:nvCxnSpPr>
          <p:spPr>
            <a:xfrm>
              <a:off x="5783609" y="1355130"/>
              <a:ext cx="0" cy="2148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3" idx="2"/>
              <a:endCxn id="24" idx="0"/>
            </p:cNvCxnSpPr>
            <p:nvPr/>
          </p:nvCxnSpPr>
          <p:spPr>
            <a:xfrm rot="5400000">
              <a:off x="5711219" y="1916653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2"/>
              <a:endCxn id="25" idx="0"/>
            </p:cNvCxnSpPr>
            <p:nvPr/>
          </p:nvCxnSpPr>
          <p:spPr>
            <a:xfrm rot="5400000">
              <a:off x="5646920" y="2582932"/>
              <a:ext cx="273378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26" idx="0"/>
            </p:cNvCxnSpPr>
            <p:nvPr/>
          </p:nvCxnSpPr>
          <p:spPr>
            <a:xfrm rot="5400000">
              <a:off x="5710748" y="3066802"/>
              <a:ext cx="14572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2"/>
              <a:endCxn id="27" idx="0"/>
            </p:cNvCxnSpPr>
            <p:nvPr/>
          </p:nvCxnSpPr>
          <p:spPr>
            <a:xfrm rot="5400000">
              <a:off x="5711584" y="3486008"/>
              <a:ext cx="14405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hape 42"/>
            <p:cNvCxnSpPr>
              <a:stCxn id="27" idx="1"/>
              <a:endCxn id="28" idx="0"/>
            </p:cNvCxnSpPr>
            <p:nvPr/>
          </p:nvCxnSpPr>
          <p:spPr>
            <a:xfrm rot="10800000" flipV="1">
              <a:off x="4790195" y="3740913"/>
              <a:ext cx="536215" cy="24441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/>
            <p:nvPr/>
          </p:nvCxnSpPr>
          <p:spPr>
            <a:xfrm rot="16200000" flipH="1">
              <a:off x="5166389" y="3870386"/>
              <a:ext cx="228600" cy="98884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flipH="1">
              <a:off x="5782815" y="3736341"/>
              <a:ext cx="452628" cy="742766"/>
            </a:xfrm>
            <a:prstGeom prst="bentConnector3">
              <a:avLst>
                <a:gd name="adj1" fmla="val -6963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29" idx="0"/>
            </p:cNvCxnSpPr>
            <p:nvPr/>
          </p:nvCxnSpPr>
          <p:spPr>
            <a:xfrm rot="16200000" flipH="1">
              <a:off x="5685498" y="4570585"/>
              <a:ext cx="192988" cy="32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4202580" y="2590178"/>
              <a:ext cx="1579997" cy="2510444"/>
            </a:xfrm>
            <a:custGeom>
              <a:avLst/>
              <a:gdLst>
                <a:gd name="connsiteX0" fmla="*/ 1712421 w 1712421"/>
                <a:gd name="connsiteY0" fmla="*/ 2360815 h 2510444"/>
                <a:gd name="connsiteX1" fmla="*/ 1712421 w 1712421"/>
                <a:gd name="connsiteY1" fmla="*/ 2510444 h 2510444"/>
                <a:gd name="connsiteX2" fmla="*/ 0 w 1712421"/>
                <a:gd name="connsiteY2" fmla="*/ 2510444 h 2510444"/>
                <a:gd name="connsiteX3" fmla="*/ 0 w 1712421"/>
                <a:gd name="connsiteY3" fmla="*/ 0 h 2510444"/>
                <a:gd name="connsiteX4" fmla="*/ 1712421 w 1712421"/>
                <a:gd name="connsiteY4" fmla="*/ 0 h 251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421" h="2510444">
                  <a:moveTo>
                    <a:pt x="1712421" y="2360815"/>
                  </a:moveTo>
                  <a:lnTo>
                    <a:pt x="1712421" y="2510444"/>
                  </a:lnTo>
                  <a:lnTo>
                    <a:pt x="0" y="2510444"/>
                  </a:lnTo>
                  <a:lnTo>
                    <a:pt x="0" y="0"/>
                  </a:lnTo>
                  <a:lnTo>
                    <a:pt x="1712421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hape 47"/>
            <p:cNvCxnSpPr>
              <a:stCxn id="25" idx="3"/>
              <a:endCxn id="31" idx="0"/>
            </p:cNvCxnSpPr>
            <p:nvPr/>
          </p:nvCxnSpPr>
          <p:spPr>
            <a:xfrm flipH="1">
              <a:off x="5783609" y="2856781"/>
              <a:ext cx="640080" cy="2446810"/>
            </a:xfrm>
            <a:prstGeom prst="bentConnector4">
              <a:avLst>
                <a:gd name="adj1" fmla="val -59091"/>
                <a:gd name="adj2" fmla="val 9515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hape 48"/>
            <p:cNvCxnSpPr>
              <a:stCxn id="31" idx="1"/>
              <a:endCxn id="33" idx="0"/>
            </p:cNvCxnSpPr>
            <p:nvPr/>
          </p:nvCxnSpPr>
          <p:spPr>
            <a:xfrm rot="10800000" flipV="1">
              <a:off x="4843933" y="5486471"/>
              <a:ext cx="528197" cy="25146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1" idx="3"/>
              <a:endCxn id="32" idx="0"/>
            </p:cNvCxnSpPr>
            <p:nvPr/>
          </p:nvCxnSpPr>
          <p:spPr>
            <a:xfrm>
              <a:off x="6195089" y="5486471"/>
              <a:ext cx="530983" cy="25146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50"/>
            <p:cNvCxnSpPr>
              <a:stCxn id="33" idx="2"/>
            </p:cNvCxnSpPr>
            <p:nvPr/>
          </p:nvCxnSpPr>
          <p:spPr>
            <a:xfrm rot="16200000" flipH="1">
              <a:off x="5209983" y="5646199"/>
              <a:ext cx="207574" cy="93967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hape 51"/>
            <p:cNvCxnSpPr>
              <a:stCxn id="32" idx="2"/>
            </p:cNvCxnSpPr>
            <p:nvPr/>
          </p:nvCxnSpPr>
          <p:spPr>
            <a:xfrm rot="5400000">
              <a:off x="6153340" y="5647093"/>
              <a:ext cx="207574" cy="93789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/>
            <p:cNvSpPr/>
            <p:nvPr/>
          </p:nvSpPr>
          <p:spPr>
            <a:xfrm>
              <a:off x="4111140" y="1419225"/>
              <a:ext cx="1673862" cy="4981575"/>
            </a:xfrm>
            <a:custGeom>
              <a:avLst/>
              <a:gdLst>
                <a:gd name="connsiteX0" fmla="*/ 1905000 w 1905000"/>
                <a:gd name="connsiteY0" fmla="*/ 4800600 h 4981575"/>
                <a:gd name="connsiteX1" fmla="*/ 1905000 w 1905000"/>
                <a:gd name="connsiteY1" fmla="*/ 4981575 h 4981575"/>
                <a:gd name="connsiteX2" fmla="*/ 0 w 1905000"/>
                <a:gd name="connsiteY2" fmla="*/ 4981575 h 4981575"/>
                <a:gd name="connsiteX3" fmla="*/ 0 w 1905000"/>
                <a:gd name="connsiteY3" fmla="*/ 0 h 4981575"/>
                <a:gd name="connsiteX4" fmla="*/ 1905000 w 1905000"/>
                <a:gd name="connsiteY4" fmla="*/ 0 h 498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0" h="4981575">
                  <a:moveTo>
                    <a:pt x="1905000" y="4800600"/>
                  </a:moveTo>
                  <a:lnTo>
                    <a:pt x="1905000" y="4981575"/>
                  </a:lnTo>
                  <a:lnTo>
                    <a:pt x="0" y="4981575"/>
                  </a:lnTo>
                  <a:lnTo>
                    <a:pt x="0" y="0"/>
                  </a:lnTo>
                  <a:lnTo>
                    <a:pt x="1905000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 Box 73"/>
            <p:cNvSpPr txBox="1">
              <a:spLocks noChangeArrowheads="1"/>
            </p:cNvSpPr>
            <p:nvPr/>
          </p:nvSpPr>
          <p:spPr bwMode="auto">
            <a:xfrm>
              <a:off x="5308752" y="1844680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55" name="Text Box 73"/>
            <p:cNvSpPr txBox="1">
              <a:spLocks noChangeArrowheads="1"/>
            </p:cNvSpPr>
            <p:nvPr/>
          </p:nvSpPr>
          <p:spPr bwMode="auto">
            <a:xfrm>
              <a:off x="5804052" y="2986569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56" name="Text Box 73"/>
            <p:cNvSpPr txBox="1">
              <a:spLocks noChangeArrowheads="1"/>
            </p:cNvSpPr>
            <p:nvPr/>
          </p:nvSpPr>
          <p:spPr bwMode="auto">
            <a:xfrm>
              <a:off x="4927752" y="3582453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4965852" y="5342037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58" name="Text Box 73"/>
            <p:cNvSpPr txBox="1">
              <a:spLocks noChangeArrowheads="1"/>
            </p:cNvSpPr>
            <p:nvPr/>
          </p:nvSpPr>
          <p:spPr bwMode="auto">
            <a:xfrm>
              <a:off x="6185052" y="3587025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Text Box 73"/>
            <p:cNvSpPr txBox="1">
              <a:spLocks noChangeArrowheads="1"/>
            </p:cNvSpPr>
            <p:nvPr/>
          </p:nvSpPr>
          <p:spPr bwMode="auto">
            <a:xfrm>
              <a:off x="6375552" y="2694616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Text Box 73"/>
            <p:cNvSpPr txBox="1">
              <a:spLocks noChangeArrowheads="1"/>
            </p:cNvSpPr>
            <p:nvPr/>
          </p:nvSpPr>
          <p:spPr bwMode="auto">
            <a:xfrm>
              <a:off x="6372177" y="1536700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Text Box 73"/>
            <p:cNvSpPr txBox="1">
              <a:spLocks noChangeArrowheads="1"/>
            </p:cNvSpPr>
            <p:nvPr/>
          </p:nvSpPr>
          <p:spPr bwMode="auto">
            <a:xfrm>
              <a:off x="6147464" y="5342108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2" name="Shape 61"/>
            <p:cNvCxnSpPr>
              <a:stCxn id="34" idx="1"/>
              <a:endCxn id="35" idx="0"/>
            </p:cNvCxnSpPr>
            <p:nvPr/>
          </p:nvCxnSpPr>
          <p:spPr>
            <a:xfrm rot="10800000" flipV="1">
              <a:off x="7186487" y="1998870"/>
              <a:ext cx="281940" cy="29273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34" idx="3"/>
              <a:endCxn id="36" idx="0"/>
            </p:cNvCxnSpPr>
            <p:nvPr/>
          </p:nvCxnSpPr>
          <p:spPr>
            <a:xfrm>
              <a:off x="8291387" y="1998870"/>
              <a:ext cx="278130" cy="27600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63"/>
            <p:cNvCxnSpPr>
              <a:stCxn id="35" idx="2"/>
            </p:cNvCxnSpPr>
            <p:nvPr/>
          </p:nvCxnSpPr>
          <p:spPr>
            <a:xfrm rot="16200000" flipH="1">
              <a:off x="7422136" y="2330271"/>
              <a:ext cx="217550" cy="68884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36" idx="2"/>
            </p:cNvCxnSpPr>
            <p:nvPr/>
          </p:nvCxnSpPr>
          <p:spPr>
            <a:xfrm rot="5400000">
              <a:off x="8109859" y="2323812"/>
              <a:ext cx="234278" cy="68503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37" idx="0"/>
            </p:cNvCxnSpPr>
            <p:nvPr/>
          </p:nvCxnSpPr>
          <p:spPr>
            <a:xfrm rot="5400000">
              <a:off x="7793039" y="2866184"/>
              <a:ext cx="17373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hape 66"/>
            <p:cNvCxnSpPr>
              <a:stCxn id="23" idx="3"/>
              <a:endCxn id="34" idx="0"/>
            </p:cNvCxnSpPr>
            <p:nvPr/>
          </p:nvCxnSpPr>
          <p:spPr>
            <a:xfrm>
              <a:off x="6423689" y="1707103"/>
              <a:ext cx="1456218" cy="10888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7072187" y="1838591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69" name="Text Box 73"/>
            <p:cNvSpPr txBox="1">
              <a:spLocks noChangeArrowheads="1"/>
            </p:cNvSpPr>
            <p:nvPr/>
          </p:nvSpPr>
          <p:spPr bwMode="auto">
            <a:xfrm>
              <a:off x="8230427" y="1838591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3840480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prirodan broj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ispisuje najveći savršen broj koji je manji od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" y="2011680"/>
            <a:ext cx="78931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&lt;math.h&gt;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p = 0, s, d;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broj: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 &lt; 1);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(!p &amp;&amp; --n)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(s = 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0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d = 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1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; d &lt;= n / 2; d++)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s += (n % d) ? 0 : d;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 = n == s;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(p)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"Trazeni savrsen broj je %d."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  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"Nema trazenog savrsenog broja."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4581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prirodan broj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ispisuje prvih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prostih brojeva.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" y="1737360"/>
            <a:ext cx="78931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&lt;math.h&gt;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d, p, i = 2, br =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sr-Latn-R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n=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 &lt; 1);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(br &lt; n)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d = 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 = (i == 2) || (i % 2);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(p &amp;&amp; (d += 2) &lt;= sqrt(i))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p = i % d;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(p)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i);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br++;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i++;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38691" y="1727843"/>
            <a:ext cx="1278219" cy="2354042"/>
            <a:chOff x="1452128" y="1121525"/>
            <a:chExt cx="1278219" cy="2354042"/>
          </a:xfrm>
        </p:grpSpPr>
        <p:sp>
          <p:nvSpPr>
            <p:cNvPr id="10" name="Rounded Rectangle 9"/>
            <p:cNvSpPr/>
            <p:nvPr/>
          </p:nvSpPr>
          <p:spPr>
            <a:xfrm>
              <a:off x="1724507" y="1121525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lowchart: Manual Operation 10"/>
            <p:cNvSpPr/>
            <p:nvPr/>
          </p:nvSpPr>
          <p:spPr>
            <a:xfrm>
              <a:off x="1724507" y="1668932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12" name="AutoShape 67"/>
            <p:cNvSpPr>
              <a:spLocks noChangeArrowheads="1"/>
            </p:cNvSpPr>
            <p:nvPr/>
          </p:nvSpPr>
          <p:spPr bwMode="auto">
            <a:xfrm>
              <a:off x="1815947" y="2085938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&lt; 1</a:t>
              </a:r>
            </a:p>
          </p:txBody>
        </p:sp>
        <p:cxnSp>
          <p:nvCxnSpPr>
            <p:cNvPr id="13" name="Straight Arrow Connector 12"/>
            <p:cNvCxnSpPr>
              <a:stCxn id="10" idx="2"/>
              <a:endCxn id="11" idx="0"/>
            </p:cNvCxnSpPr>
            <p:nvPr/>
          </p:nvCxnSpPr>
          <p:spPr>
            <a:xfrm rot="5400000">
              <a:off x="2090884" y="1532388"/>
              <a:ext cx="273087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rot="5400000">
              <a:off x="2156084" y="2014595"/>
              <a:ext cx="14268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73"/>
            <p:cNvSpPr txBox="1">
              <a:spLocks noChangeArrowheads="1"/>
            </p:cNvSpPr>
            <p:nvPr/>
          </p:nvSpPr>
          <p:spPr bwMode="auto">
            <a:xfrm>
              <a:off x="1452128" y="2116798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16" name="Text Box 73"/>
            <p:cNvSpPr txBox="1">
              <a:spLocks noChangeArrowheads="1"/>
            </p:cNvSpPr>
            <p:nvPr/>
          </p:nvSpPr>
          <p:spPr bwMode="auto">
            <a:xfrm>
              <a:off x="2263140" y="2431342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466337" y="1510195"/>
              <a:ext cx="761007" cy="760491"/>
            </a:xfrm>
            <a:custGeom>
              <a:avLst/>
              <a:gdLst>
                <a:gd name="connsiteX0" fmla="*/ 443620 w 851025"/>
                <a:gd name="connsiteY0" fmla="*/ 760491 h 760491"/>
                <a:gd name="connsiteX1" fmla="*/ 0 w 851025"/>
                <a:gd name="connsiteY1" fmla="*/ 760491 h 760491"/>
                <a:gd name="connsiteX2" fmla="*/ 0 w 851025"/>
                <a:gd name="connsiteY2" fmla="*/ 0 h 760491"/>
                <a:gd name="connsiteX3" fmla="*/ 851025 w 851025"/>
                <a:gd name="connsiteY3" fmla="*/ 0 h 760491"/>
                <a:gd name="connsiteX4" fmla="*/ 851025 w 851025"/>
                <a:gd name="connsiteY4" fmla="*/ 0 h 7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025" h="760491">
                  <a:moveTo>
                    <a:pt x="443620" y="760491"/>
                  </a:moveTo>
                  <a:lnTo>
                    <a:pt x="0" y="760491"/>
                  </a:lnTo>
                  <a:lnTo>
                    <a:pt x="0" y="0"/>
                  </a:lnTo>
                  <a:lnTo>
                    <a:pt x="851025" y="0"/>
                  </a:lnTo>
                  <a:lnTo>
                    <a:pt x="851025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 rot="5400000">
              <a:off x="2155760" y="2523365"/>
              <a:ext cx="14333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724507" y="2595032"/>
              <a:ext cx="100584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2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 =  0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2090267" y="3201247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cxnSp>
          <p:nvCxnSpPr>
            <p:cNvPr id="21" name="Straight Arrow Connector 20"/>
            <p:cNvCxnSpPr>
              <a:stCxn id="19" idx="2"/>
              <a:endCxn id="20" idx="0"/>
            </p:cNvCxnSpPr>
            <p:nvPr/>
          </p:nvCxnSpPr>
          <p:spPr>
            <a:xfrm rot="5400000">
              <a:off x="2152920" y="3126739"/>
              <a:ext cx="149015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93484" y="1087297"/>
            <a:ext cx="3471901" cy="5275403"/>
            <a:chOff x="3995422" y="1087297"/>
            <a:chExt cx="3471901" cy="5275403"/>
          </a:xfrm>
        </p:grpSpPr>
        <p:sp>
          <p:nvSpPr>
            <p:cNvPr id="23" name="Flowchart: Connector 22"/>
            <p:cNvSpPr/>
            <p:nvPr/>
          </p:nvSpPr>
          <p:spPr>
            <a:xfrm>
              <a:off x="5379602" y="1087297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24" name="AutoShape 67"/>
            <p:cNvSpPr>
              <a:spLocks noChangeArrowheads="1"/>
            </p:cNvSpPr>
            <p:nvPr/>
          </p:nvSpPr>
          <p:spPr bwMode="auto">
            <a:xfrm>
              <a:off x="5105282" y="1601647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 &lt; n</a:t>
              </a:r>
            </a:p>
          </p:txBody>
        </p:sp>
        <p:sp>
          <p:nvSpPr>
            <p:cNvPr id="25" name="AutoShape 67"/>
            <p:cNvSpPr>
              <a:spLocks noChangeArrowheads="1"/>
            </p:cNvSpPr>
            <p:nvPr/>
          </p:nvSpPr>
          <p:spPr bwMode="auto">
            <a:xfrm>
              <a:off x="5105282" y="4541913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&gt; 0</a:t>
              </a:r>
            </a:p>
          </p:txBody>
        </p:sp>
        <p:cxnSp>
          <p:nvCxnSpPr>
            <p:cNvPr id="26" name="Shape 25"/>
            <p:cNvCxnSpPr>
              <a:stCxn id="25" idx="1"/>
              <a:endCxn id="41" idx="0"/>
            </p:cNvCxnSpPr>
            <p:nvPr/>
          </p:nvCxnSpPr>
          <p:spPr>
            <a:xfrm rot="10800000" flipV="1">
              <a:off x="4577044" y="4724793"/>
              <a:ext cx="528239" cy="20607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73"/>
            <p:cNvSpPr txBox="1">
              <a:spLocks noChangeArrowheads="1"/>
            </p:cNvSpPr>
            <p:nvPr/>
          </p:nvSpPr>
          <p:spPr bwMode="auto">
            <a:xfrm>
              <a:off x="4590817" y="4571959"/>
              <a:ext cx="64008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28" name="Text Box 73"/>
            <p:cNvSpPr txBox="1">
              <a:spLocks noChangeArrowheads="1"/>
            </p:cNvSpPr>
            <p:nvPr/>
          </p:nvSpPr>
          <p:spPr bwMode="auto">
            <a:xfrm>
              <a:off x="5807116" y="4571959"/>
              <a:ext cx="54864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1499" y="2112113"/>
              <a:ext cx="1592114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(i == 2) V (i MOD 2)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13842" y="2532737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 = 3</a:t>
              </a:r>
            </a:p>
          </p:txBody>
        </p:sp>
        <p:sp>
          <p:nvSpPr>
            <p:cNvPr id="31" name="AutoShape 197"/>
            <p:cNvSpPr>
              <a:spLocks noChangeArrowheads="1"/>
            </p:cNvSpPr>
            <p:nvPr/>
          </p:nvSpPr>
          <p:spPr bwMode="auto">
            <a:xfrm>
              <a:off x="4876682" y="3091717"/>
              <a:ext cx="1280160" cy="274320"/>
            </a:xfrm>
            <a:prstGeom prst="flowChartPrepa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</a:t>
              </a:r>
              <a:r>
                <a:rPr lang="el-GR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Λ</a:t>
              </a:r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 ≤ √i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13842" y="3511199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= i MOD d                       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13842" y="3930681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 = d + 2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5444181" y="3438618"/>
              <a:ext cx="14516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5444181" y="3858100"/>
              <a:ext cx="14516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5443610" y="2459188"/>
              <a:ext cx="146304" cy="7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374432" y="2949387"/>
              <a:ext cx="28466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/>
            <p:cNvSpPr/>
            <p:nvPr/>
          </p:nvSpPr>
          <p:spPr>
            <a:xfrm>
              <a:off x="4577043" y="2967113"/>
              <a:ext cx="946485" cy="1368926"/>
            </a:xfrm>
            <a:custGeom>
              <a:avLst/>
              <a:gdLst>
                <a:gd name="connsiteX0" fmla="*/ 946485 w 946485"/>
                <a:gd name="connsiteY0" fmla="*/ 1235242 h 1368926"/>
                <a:gd name="connsiteX1" fmla="*/ 946485 w 946485"/>
                <a:gd name="connsiteY1" fmla="*/ 1368926 h 1368926"/>
                <a:gd name="connsiteX2" fmla="*/ 0 w 946485"/>
                <a:gd name="connsiteY2" fmla="*/ 1368926 h 1368926"/>
                <a:gd name="connsiteX3" fmla="*/ 0 w 946485"/>
                <a:gd name="connsiteY3" fmla="*/ 0 h 1368926"/>
                <a:gd name="connsiteX4" fmla="*/ 930443 w 946485"/>
                <a:gd name="connsiteY4" fmla="*/ 0 h 1368926"/>
                <a:gd name="connsiteX5" fmla="*/ 930443 w 946485"/>
                <a:gd name="connsiteY5" fmla="*/ 0 h 136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485" h="1368926">
                  <a:moveTo>
                    <a:pt x="946485" y="1235242"/>
                  </a:moveTo>
                  <a:lnTo>
                    <a:pt x="946485" y="1368926"/>
                  </a:lnTo>
                  <a:lnTo>
                    <a:pt x="0" y="1368926"/>
                  </a:lnTo>
                  <a:lnTo>
                    <a:pt x="0" y="0"/>
                  </a:lnTo>
                  <a:lnTo>
                    <a:pt x="930443" y="0"/>
                  </a:lnTo>
                  <a:lnTo>
                    <a:pt x="930443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 Box 73"/>
            <p:cNvSpPr txBox="1">
              <a:spLocks noChangeArrowheads="1"/>
            </p:cNvSpPr>
            <p:nvPr/>
          </p:nvSpPr>
          <p:spPr bwMode="auto">
            <a:xfrm>
              <a:off x="5455920" y="3359325"/>
              <a:ext cx="64008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40" name="Text Box 73"/>
            <p:cNvSpPr txBox="1">
              <a:spLocks noChangeArrowheads="1"/>
            </p:cNvSpPr>
            <p:nvPr/>
          </p:nvSpPr>
          <p:spPr bwMode="auto">
            <a:xfrm>
              <a:off x="6057900" y="3056013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</a:t>
              </a: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rapezoid 40"/>
            <p:cNvSpPr/>
            <p:nvPr/>
          </p:nvSpPr>
          <p:spPr>
            <a:xfrm>
              <a:off x="4074123" y="4930863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013842" y="5987257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i + 1             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69756" y="5346877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 = br + 1</a:t>
              </a:r>
            </a:p>
          </p:txBody>
        </p:sp>
        <p:cxnSp>
          <p:nvCxnSpPr>
            <p:cNvPr id="44" name="Shape 43"/>
            <p:cNvCxnSpPr>
              <a:stCxn id="31" idx="3"/>
              <a:endCxn id="25" idx="0"/>
            </p:cNvCxnSpPr>
            <p:nvPr/>
          </p:nvCxnSpPr>
          <p:spPr>
            <a:xfrm flipH="1">
              <a:off x="5516762" y="3228877"/>
              <a:ext cx="640080" cy="1313036"/>
            </a:xfrm>
            <a:prstGeom prst="bentConnector4">
              <a:avLst>
                <a:gd name="adj1" fmla="val -44643"/>
                <a:gd name="adj2" fmla="val 8931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2"/>
              <a:endCxn id="43" idx="0"/>
            </p:cNvCxnSpPr>
            <p:nvPr/>
          </p:nvCxnSpPr>
          <p:spPr>
            <a:xfrm rot="5400000">
              <a:off x="4504013" y="5273847"/>
              <a:ext cx="141694" cy="4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5"/>
            <p:cNvCxnSpPr>
              <a:stCxn id="43" idx="2"/>
            </p:cNvCxnSpPr>
            <p:nvPr/>
          </p:nvCxnSpPr>
          <p:spPr>
            <a:xfrm rot="16200000" flipH="1">
              <a:off x="4940341" y="5253532"/>
              <a:ext cx="209550" cy="94488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flipH="1">
              <a:off x="5521334" y="4721394"/>
              <a:ext cx="406908" cy="1110526"/>
            </a:xfrm>
            <a:prstGeom prst="bentConnector3">
              <a:avLst>
                <a:gd name="adj1" fmla="val -12888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2" idx="0"/>
            </p:cNvCxnSpPr>
            <p:nvPr/>
          </p:nvCxnSpPr>
          <p:spPr>
            <a:xfrm rot="16200000" flipH="1">
              <a:off x="5438110" y="5908605"/>
              <a:ext cx="156510" cy="7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4" idx="2"/>
              <a:endCxn id="29" idx="0"/>
            </p:cNvCxnSpPr>
            <p:nvPr/>
          </p:nvCxnSpPr>
          <p:spPr>
            <a:xfrm>
              <a:off x="5516762" y="1967407"/>
              <a:ext cx="794" cy="1447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4"/>
              <a:endCxn id="24" idx="0"/>
            </p:cNvCxnSpPr>
            <p:nvPr/>
          </p:nvCxnSpPr>
          <p:spPr>
            <a:xfrm>
              <a:off x="5516762" y="1361617"/>
              <a:ext cx="0" cy="240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3995422" y="1423686"/>
              <a:ext cx="1525702" cy="4939014"/>
            </a:xfrm>
            <a:custGeom>
              <a:avLst/>
              <a:gdLst>
                <a:gd name="connsiteX0" fmla="*/ 1620455 w 1632030"/>
                <a:gd name="connsiteY0" fmla="*/ 4838218 h 4977114"/>
                <a:gd name="connsiteX1" fmla="*/ 1620455 w 1632030"/>
                <a:gd name="connsiteY1" fmla="*/ 4977114 h 4977114"/>
                <a:gd name="connsiteX2" fmla="*/ 0 w 1632030"/>
                <a:gd name="connsiteY2" fmla="*/ 4977114 h 4977114"/>
                <a:gd name="connsiteX3" fmla="*/ 0 w 1632030"/>
                <a:gd name="connsiteY3" fmla="*/ 0 h 4977114"/>
                <a:gd name="connsiteX4" fmla="*/ 1632030 w 1632030"/>
                <a:gd name="connsiteY4" fmla="*/ 0 h 497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2030" h="4977114">
                  <a:moveTo>
                    <a:pt x="1620455" y="4838218"/>
                  </a:moveTo>
                  <a:lnTo>
                    <a:pt x="1620455" y="4977114"/>
                  </a:lnTo>
                  <a:lnTo>
                    <a:pt x="0" y="4977114"/>
                  </a:lnTo>
                  <a:lnTo>
                    <a:pt x="0" y="0"/>
                  </a:lnTo>
                  <a:lnTo>
                    <a:pt x="1632030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461483" y="2112113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Shape 52"/>
            <p:cNvCxnSpPr>
              <a:stCxn id="24" idx="3"/>
              <a:endCxn id="52" idx="0"/>
            </p:cNvCxnSpPr>
            <p:nvPr/>
          </p:nvCxnSpPr>
          <p:spPr>
            <a:xfrm>
              <a:off x="5928242" y="1784527"/>
              <a:ext cx="1036161" cy="32758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73"/>
            <p:cNvSpPr txBox="1">
              <a:spLocks noChangeArrowheads="1"/>
            </p:cNvSpPr>
            <p:nvPr/>
          </p:nvSpPr>
          <p:spPr bwMode="auto">
            <a:xfrm>
              <a:off x="5486400" y="1940630"/>
              <a:ext cx="64008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55" name="Text Box 73"/>
            <p:cNvSpPr txBox="1">
              <a:spLocks noChangeArrowheads="1"/>
            </p:cNvSpPr>
            <p:nvPr/>
          </p:nvSpPr>
          <p:spPr bwMode="auto">
            <a:xfrm>
              <a:off x="5867400" y="1614016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</a:t>
              </a: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275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ugao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izražen u stepenima, pa ga pretvara u radijane i izračunava vrijednost sinusne funkcije za taj ugao (s preciznošću 0.001).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19" y="1737360"/>
            <a:ext cx="51206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&lt;math.h&gt;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#define </a:t>
            </a:r>
            <a:r>
              <a:rPr lang="en-US" sz="1500" b="1">
                <a:solidFill>
                  <a:srgbClr val="6F008A"/>
                </a:solidFill>
                <a:latin typeface="Consolas" pitchFamily="49" charset="0"/>
                <a:ea typeface="Calibri"/>
                <a:cs typeface="Consolas" pitchFamily="49" charset="0"/>
              </a:rPr>
              <a:t>PI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3.14159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#define</a:t>
            </a:r>
            <a:r>
              <a:rPr lang="en-US" sz="1500" b="1">
                <a:solidFill>
                  <a:srgbClr val="6F008A"/>
                </a:solidFill>
                <a:latin typeface="Consolas" pitchFamily="49" charset="0"/>
                <a:ea typeface="Calibri"/>
                <a:cs typeface="Consolas" pitchFamily="49" charset="0"/>
              </a:rPr>
              <a:t> EPS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1e-3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double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x, s, cl;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k = 2;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sr-Latn-R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x=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"%lf"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&amp;x);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"sin(%.2lf)="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x);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x *= </a:t>
            </a:r>
            <a:r>
              <a:rPr lang="en-US" sz="1500" b="1">
                <a:solidFill>
                  <a:srgbClr val="6F008A"/>
                </a:solidFill>
                <a:latin typeface="Consolas" pitchFamily="49" charset="0"/>
                <a:ea typeface="Calibri"/>
                <a:cs typeface="Consolas" pitchFamily="49" charset="0"/>
              </a:rPr>
              <a:t>PI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/ 180;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s = cl = x;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cl *= -x * x / ((2 * k - 2) * (2 * k - 1));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s += cl;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k++;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(fabs(cl) &gt; </a:t>
            </a:r>
            <a:r>
              <a:rPr lang="en-US" sz="1500" b="1">
                <a:solidFill>
                  <a:srgbClr val="6F008A"/>
                </a:solidFill>
                <a:latin typeface="Consolas" pitchFamily="49" charset="0"/>
                <a:ea typeface="Calibri"/>
                <a:cs typeface="Consolas" pitchFamily="49" charset="0"/>
              </a:rPr>
              <a:t>EPS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"%.3lf"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s)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0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54313" y="1736725"/>
          <a:ext cx="40036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3" imgW="3098520" imgH="444240" progId="Equation.3">
                  <p:embed/>
                </p:oleObj>
              </mc:Choice>
              <mc:Fallback>
                <p:oleObj name="Equation" r:id="rId3" imgW="309852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736725"/>
                        <a:ext cx="40036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5406880" y="2467779"/>
            <a:ext cx="1085370" cy="2886956"/>
            <a:chOff x="5406880" y="2467779"/>
            <a:chExt cx="1085370" cy="2886956"/>
          </a:xfrm>
        </p:grpSpPr>
        <p:sp>
          <p:nvSpPr>
            <p:cNvPr id="10" name="Rounded Rectangle 9"/>
            <p:cNvSpPr/>
            <p:nvPr/>
          </p:nvSpPr>
          <p:spPr>
            <a:xfrm>
              <a:off x="5446645" y="2467779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lowchart: Manual Operation 10"/>
            <p:cNvSpPr/>
            <p:nvPr/>
          </p:nvSpPr>
          <p:spPr>
            <a:xfrm>
              <a:off x="5446645" y="2887031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11" idx="0"/>
            </p:cNvCxnSpPr>
            <p:nvPr/>
          </p:nvCxnSpPr>
          <p:spPr>
            <a:xfrm rot="5400000">
              <a:off x="5877099" y="2814565"/>
              <a:ext cx="14493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4" idx="0"/>
            </p:cNvCxnSpPr>
            <p:nvPr/>
          </p:nvCxnSpPr>
          <p:spPr>
            <a:xfrm>
              <a:off x="5949565" y="3161351"/>
              <a:ext cx="0" cy="1465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406880" y="3307856"/>
              <a:ext cx="1085370" cy="6010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 = 3.14159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EPS = 0.001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 =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06880" y="4055944"/>
              <a:ext cx="108537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 = x * PI / 180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06880" y="4479282"/>
              <a:ext cx="108537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 = x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= x</a:t>
              </a:r>
            </a:p>
          </p:txBody>
        </p:sp>
        <p:cxnSp>
          <p:nvCxnSpPr>
            <p:cNvPr id="18" name="Straight Arrow Connector 17"/>
            <p:cNvCxnSpPr>
              <a:stCxn id="14" idx="2"/>
              <a:endCxn id="15" idx="0"/>
            </p:cNvCxnSpPr>
            <p:nvPr/>
          </p:nvCxnSpPr>
          <p:spPr>
            <a:xfrm>
              <a:off x="5949565" y="3908866"/>
              <a:ext cx="0" cy="1470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2"/>
              <a:endCxn id="16" idx="0"/>
            </p:cNvCxnSpPr>
            <p:nvPr/>
          </p:nvCxnSpPr>
          <p:spPr>
            <a:xfrm>
              <a:off x="5949565" y="4330264"/>
              <a:ext cx="0" cy="1490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2"/>
              <a:endCxn id="48" idx="0"/>
            </p:cNvCxnSpPr>
            <p:nvPr/>
          </p:nvCxnSpPr>
          <p:spPr>
            <a:xfrm flipH="1">
              <a:off x="5948771" y="4936482"/>
              <a:ext cx="794" cy="143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Connector 47"/>
            <p:cNvSpPr/>
            <p:nvPr/>
          </p:nvSpPr>
          <p:spPr>
            <a:xfrm>
              <a:off x="5811611" y="5080415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772397" y="3387695"/>
            <a:ext cx="2292988" cy="2921680"/>
            <a:chOff x="6825616" y="3349290"/>
            <a:chExt cx="2292988" cy="2921680"/>
          </a:xfrm>
        </p:grpSpPr>
        <p:sp>
          <p:nvSpPr>
            <p:cNvPr id="26" name="Rectangle 25"/>
            <p:cNvSpPr/>
            <p:nvPr/>
          </p:nvSpPr>
          <p:spPr>
            <a:xfrm>
              <a:off x="6923676" y="3903806"/>
              <a:ext cx="2194928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 = -cl*x*x/((2*k - 2)*(2*k - 1))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78455" y="4319827"/>
              <a:ext cx="108537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= s + cl</a:t>
              </a:r>
            </a:p>
            <a:p>
              <a:pPr algn="ctr"/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78455" y="4740197"/>
              <a:ext cx="108537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 = k + 1</a:t>
              </a:r>
            </a:p>
          </p:txBody>
        </p:sp>
        <p:cxnSp>
          <p:nvCxnSpPr>
            <p:cNvPr id="29" name="Straight Arrow Connector 28"/>
            <p:cNvCxnSpPr>
              <a:stCxn id="52" idx="4"/>
              <a:endCxn id="26" idx="0"/>
            </p:cNvCxnSpPr>
            <p:nvPr/>
          </p:nvCxnSpPr>
          <p:spPr>
            <a:xfrm>
              <a:off x="8020346" y="3623610"/>
              <a:ext cx="794" cy="2801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7948115" y="4667172"/>
              <a:ext cx="14605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utoShape 197"/>
            <p:cNvSpPr>
              <a:spLocks noChangeArrowheads="1"/>
            </p:cNvSpPr>
            <p:nvPr/>
          </p:nvSpPr>
          <p:spPr bwMode="auto">
            <a:xfrm>
              <a:off x="7381060" y="5158450"/>
              <a:ext cx="1280160" cy="274320"/>
            </a:xfrm>
            <a:prstGeom prst="flowChartPrepa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│cl│ &gt; EPS</a:t>
              </a:r>
            </a:p>
          </p:txBody>
        </p:sp>
        <p:sp>
          <p:nvSpPr>
            <p:cNvPr id="36" name="Trapezoid 35"/>
            <p:cNvSpPr/>
            <p:nvPr/>
          </p:nvSpPr>
          <p:spPr>
            <a:xfrm>
              <a:off x="7518220" y="5577550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518220" y="599665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>
              <a:off x="7949174" y="5086483"/>
              <a:ext cx="143933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7948750" y="5505160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7948750" y="5924260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73"/>
            <p:cNvSpPr txBox="1">
              <a:spLocks noChangeArrowheads="1"/>
            </p:cNvSpPr>
            <p:nvPr/>
          </p:nvSpPr>
          <p:spPr bwMode="auto">
            <a:xfrm>
              <a:off x="6910765" y="5128073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42" name="Text Box 73"/>
            <p:cNvSpPr txBox="1">
              <a:spLocks noChangeArrowheads="1"/>
            </p:cNvSpPr>
            <p:nvPr/>
          </p:nvSpPr>
          <p:spPr bwMode="auto">
            <a:xfrm>
              <a:off x="8028760" y="5423662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825616" y="3745530"/>
              <a:ext cx="1180549" cy="1544652"/>
            </a:xfrm>
            <a:custGeom>
              <a:avLst/>
              <a:gdLst>
                <a:gd name="connsiteX0" fmla="*/ 443753 w 1082489"/>
                <a:gd name="connsiteY0" fmla="*/ 2830606 h 2830606"/>
                <a:gd name="connsiteX1" fmla="*/ 0 w 1082489"/>
                <a:gd name="connsiteY1" fmla="*/ 2830606 h 2830606"/>
                <a:gd name="connsiteX2" fmla="*/ 0 w 1082489"/>
                <a:gd name="connsiteY2" fmla="*/ 0 h 2830606"/>
                <a:gd name="connsiteX3" fmla="*/ 1082489 w 1082489"/>
                <a:gd name="connsiteY3" fmla="*/ 0 h 283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2489" h="2830606">
                  <a:moveTo>
                    <a:pt x="443753" y="2830606"/>
                  </a:moveTo>
                  <a:lnTo>
                    <a:pt x="0" y="2830606"/>
                  </a:lnTo>
                  <a:lnTo>
                    <a:pt x="0" y="0"/>
                  </a:lnTo>
                  <a:lnTo>
                    <a:pt x="1082489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26" idx="2"/>
              <a:endCxn id="27" idx="0"/>
            </p:cNvCxnSpPr>
            <p:nvPr/>
          </p:nvCxnSpPr>
          <p:spPr>
            <a:xfrm>
              <a:off x="8021140" y="4178126"/>
              <a:ext cx="0" cy="141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Connector 51"/>
            <p:cNvSpPr/>
            <p:nvPr/>
          </p:nvSpPr>
          <p:spPr>
            <a:xfrm>
              <a:off x="7883186" y="3349290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424382"/>
            <a:ext cx="3474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broj sa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cifara kažemo da je Armstrongov ako je jednak zbiru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-tih stepena svojih cifara.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" y="2305482"/>
            <a:ext cx="38404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Npr, neki Armstrongovi brojevi su: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>
              <a:tabLst>
                <a:tab pos="111125" algn="l"/>
              </a:tabLst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153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sr-Latn-BA" sz="1600" b="1" baseline="3000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+5</a:t>
            </a:r>
            <a:r>
              <a:rPr lang="sr-Latn-BA" sz="1600" b="1" baseline="3000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+3</a:t>
            </a:r>
            <a:r>
              <a:rPr lang="sr-Latn-BA" sz="1600" b="1" baseline="3000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=1+125+27=153</a:t>
            </a:r>
          </a:p>
          <a:p>
            <a:pPr>
              <a:tabLst>
                <a:tab pos="111125" algn="l"/>
              </a:tabLst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1634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sr-Latn-BA" sz="1600" b="1" baseline="3000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+6</a:t>
            </a:r>
            <a:r>
              <a:rPr lang="sr-Latn-BA" sz="1600" b="1" baseline="3000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+3</a:t>
            </a:r>
            <a:r>
              <a:rPr lang="sr-Latn-BA" sz="1600" b="1" baseline="3000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+4</a:t>
            </a:r>
            <a:r>
              <a:rPr lang="sr-Latn-BA" sz="1600" b="1" baseline="3000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=1+1296+81+256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1634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834245" y="1729443"/>
            <a:ext cx="1485900" cy="4671357"/>
            <a:chOff x="3695700" y="1638018"/>
            <a:chExt cx="1485900" cy="4671357"/>
          </a:xfrm>
        </p:grpSpPr>
        <p:sp>
          <p:nvSpPr>
            <p:cNvPr id="11" name="Rounded Rectangle 10"/>
            <p:cNvSpPr/>
            <p:nvPr/>
          </p:nvSpPr>
          <p:spPr>
            <a:xfrm>
              <a:off x="3943711" y="1638018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Flowchart: Manual Operation 11"/>
            <p:cNvSpPr/>
            <p:nvPr/>
          </p:nvSpPr>
          <p:spPr>
            <a:xfrm>
              <a:off x="3943711" y="2185425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13" name="AutoShape 67"/>
            <p:cNvSpPr>
              <a:spLocks noChangeArrowheads="1"/>
            </p:cNvSpPr>
            <p:nvPr/>
          </p:nvSpPr>
          <p:spPr bwMode="auto">
            <a:xfrm>
              <a:off x="4035151" y="2602431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&lt; 1</a:t>
              </a:r>
            </a:p>
          </p:txBody>
        </p: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rot="5400000">
              <a:off x="4310088" y="2048881"/>
              <a:ext cx="273087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13" idx="0"/>
            </p:cNvCxnSpPr>
            <p:nvPr/>
          </p:nvCxnSpPr>
          <p:spPr>
            <a:xfrm rot="5400000">
              <a:off x="4375288" y="2531088"/>
              <a:ext cx="14268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73"/>
            <p:cNvSpPr txBox="1">
              <a:spLocks noChangeArrowheads="1"/>
            </p:cNvSpPr>
            <p:nvPr/>
          </p:nvSpPr>
          <p:spPr bwMode="auto">
            <a:xfrm>
              <a:off x="3695700" y="2633291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17" name="Text Box 73"/>
            <p:cNvSpPr txBox="1">
              <a:spLocks noChangeArrowheads="1"/>
            </p:cNvSpPr>
            <p:nvPr/>
          </p:nvSpPr>
          <p:spPr bwMode="auto">
            <a:xfrm>
              <a:off x="4452756" y="2947835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720352" y="2026688"/>
              <a:ext cx="726465" cy="760491"/>
            </a:xfrm>
            <a:custGeom>
              <a:avLst/>
              <a:gdLst>
                <a:gd name="connsiteX0" fmla="*/ 443620 w 851025"/>
                <a:gd name="connsiteY0" fmla="*/ 760491 h 760491"/>
                <a:gd name="connsiteX1" fmla="*/ 0 w 851025"/>
                <a:gd name="connsiteY1" fmla="*/ 760491 h 760491"/>
                <a:gd name="connsiteX2" fmla="*/ 0 w 851025"/>
                <a:gd name="connsiteY2" fmla="*/ 0 h 760491"/>
                <a:gd name="connsiteX3" fmla="*/ 851025 w 851025"/>
                <a:gd name="connsiteY3" fmla="*/ 0 h 760491"/>
                <a:gd name="connsiteX4" fmla="*/ 851025 w 851025"/>
                <a:gd name="connsiteY4" fmla="*/ 0 h 7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025" h="760491">
                  <a:moveTo>
                    <a:pt x="443620" y="760491"/>
                  </a:moveTo>
                  <a:lnTo>
                    <a:pt x="0" y="760491"/>
                  </a:lnTo>
                  <a:lnTo>
                    <a:pt x="0" y="0"/>
                  </a:lnTo>
                  <a:lnTo>
                    <a:pt x="851025" y="0"/>
                  </a:lnTo>
                  <a:lnTo>
                    <a:pt x="851025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3" idx="2"/>
              <a:endCxn id="20" idx="0"/>
            </p:cNvCxnSpPr>
            <p:nvPr/>
          </p:nvCxnSpPr>
          <p:spPr>
            <a:xfrm rot="5400000">
              <a:off x="4374964" y="3039858"/>
              <a:ext cx="14333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943711" y="3111525"/>
              <a:ext cx="1005840" cy="6400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 = 0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= 0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 = n</a:t>
              </a:r>
            </a:p>
          </p:txBody>
        </p:sp>
        <p:sp>
          <p:nvSpPr>
            <p:cNvPr id="21" name="AutoShape 67"/>
            <p:cNvSpPr>
              <a:spLocks noChangeArrowheads="1"/>
            </p:cNvSpPr>
            <p:nvPr/>
          </p:nvSpPr>
          <p:spPr bwMode="auto">
            <a:xfrm>
              <a:off x="4035151" y="4022585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 &gt; 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43711" y="4537279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 = k +1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43711" y="4958851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 = t DIV 10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43711" y="5614273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 = n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309471" y="6035055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cxnSp>
          <p:nvCxnSpPr>
            <p:cNvPr id="26" name="Straight Arrow Connector 25"/>
            <p:cNvCxnSpPr>
              <a:stCxn id="20" idx="2"/>
              <a:endCxn id="21" idx="0"/>
            </p:cNvCxnSpPr>
            <p:nvPr/>
          </p:nvCxnSpPr>
          <p:spPr>
            <a:xfrm rot="5400000">
              <a:off x="4311141" y="3887095"/>
              <a:ext cx="2709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  <a:endCxn id="22" idx="0"/>
            </p:cNvCxnSpPr>
            <p:nvPr/>
          </p:nvCxnSpPr>
          <p:spPr>
            <a:xfrm rot="5400000">
              <a:off x="4372164" y="4462812"/>
              <a:ext cx="14893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2"/>
              <a:endCxn id="23" idx="0"/>
            </p:cNvCxnSpPr>
            <p:nvPr/>
          </p:nvCxnSpPr>
          <p:spPr>
            <a:xfrm rot="5400000">
              <a:off x="4373005" y="4885225"/>
              <a:ext cx="14725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3810000" y="3883148"/>
              <a:ext cx="637807" cy="1484415"/>
            </a:xfrm>
            <a:custGeom>
              <a:avLst/>
              <a:gdLst>
                <a:gd name="connsiteX0" fmla="*/ 771897 w 771897"/>
                <a:gd name="connsiteY0" fmla="*/ 1359724 h 1484415"/>
                <a:gd name="connsiteX1" fmla="*/ 771897 w 771897"/>
                <a:gd name="connsiteY1" fmla="*/ 1484415 h 1484415"/>
                <a:gd name="connsiteX2" fmla="*/ 0 w 771897"/>
                <a:gd name="connsiteY2" fmla="*/ 1484415 h 1484415"/>
                <a:gd name="connsiteX3" fmla="*/ 0 w 771897"/>
                <a:gd name="connsiteY3" fmla="*/ 0 h 1484415"/>
                <a:gd name="connsiteX4" fmla="*/ 771897 w 771897"/>
                <a:gd name="connsiteY4" fmla="*/ 0 h 14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897" h="1484415">
                  <a:moveTo>
                    <a:pt x="771897" y="1359724"/>
                  </a:moveTo>
                  <a:lnTo>
                    <a:pt x="771897" y="1484415"/>
                  </a:lnTo>
                  <a:lnTo>
                    <a:pt x="0" y="1484415"/>
                  </a:lnTo>
                  <a:lnTo>
                    <a:pt x="0" y="0"/>
                  </a:lnTo>
                  <a:lnTo>
                    <a:pt x="771897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hape 29"/>
            <p:cNvCxnSpPr>
              <a:stCxn id="21" idx="3"/>
              <a:endCxn id="24" idx="0"/>
            </p:cNvCxnSpPr>
            <p:nvPr/>
          </p:nvCxnSpPr>
          <p:spPr>
            <a:xfrm flipH="1">
              <a:off x="4446631" y="4205465"/>
              <a:ext cx="411480" cy="1408808"/>
            </a:xfrm>
            <a:prstGeom prst="bentConnector4">
              <a:avLst>
                <a:gd name="adj1" fmla="val -50293"/>
                <a:gd name="adj2" fmla="val 8768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2"/>
              <a:endCxn id="25" idx="0"/>
            </p:cNvCxnSpPr>
            <p:nvPr/>
          </p:nvCxnSpPr>
          <p:spPr>
            <a:xfrm rot="5400000">
              <a:off x="4373400" y="5961824"/>
              <a:ext cx="14646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3"/>
            <p:cNvSpPr txBox="1">
              <a:spLocks noChangeArrowheads="1"/>
            </p:cNvSpPr>
            <p:nvPr/>
          </p:nvSpPr>
          <p:spPr bwMode="auto">
            <a:xfrm>
              <a:off x="4462661" y="4377453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33" name="Text Box 73"/>
            <p:cNvSpPr txBox="1">
              <a:spLocks noChangeArrowheads="1"/>
            </p:cNvSpPr>
            <p:nvPr/>
          </p:nvSpPr>
          <p:spPr bwMode="auto">
            <a:xfrm>
              <a:off x="4815840" y="4052367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71362" y="1471285"/>
            <a:ext cx="3758783" cy="4914900"/>
            <a:chOff x="5143499" y="1471285"/>
            <a:chExt cx="3758783" cy="4914900"/>
          </a:xfrm>
        </p:grpSpPr>
        <p:sp>
          <p:nvSpPr>
            <p:cNvPr id="35" name="Flowchart: Connector 34"/>
            <p:cNvSpPr/>
            <p:nvPr/>
          </p:nvSpPr>
          <p:spPr>
            <a:xfrm>
              <a:off x="5805805" y="1471285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36" name="AutoShape 67"/>
            <p:cNvSpPr>
              <a:spLocks noChangeArrowheads="1"/>
            </p:cNvSpPr>
            <p:nvPr/>
          </p:nvSpPr>
          <p:spPr bwMode="auto">
            <a:xfrm>
              <a:off x="5531485" y="2022973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 &gt; 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40045" y="2538085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 = t MOD 10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40045" y="2957185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 = t DIV 10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40045" y="3376285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k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40045" y="3795385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 = 1</a:t>
              </a:r>
            </a:p>
          </p:txBody>
        </p:sp>
        <p:sp>
          <p:nvSpPr>
            <p:cNvPr id="41" name="AutoShape 67"/>
            <p:cNvSpPr>
              <a:spLocks noChangeArrowheads="1"/>
            </p:cNvSpPr>
            <p:nvPr/>
          </p:nvSpPr>
          <p:spPr bwMode="auto">
            <a:xfrm>
              <a:off x="5531485" y="4344397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&gt; 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40045" y="4859091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 = st * c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40045" y="5280663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i = i - 1</a:t>
              </a:r>
            </a:p>
          </p:txBody>
        </p:sp>
        <p:cxnSp>
          <p:nvCxnSpPr>
            <p:cNvPr id="44" name="Straight Arrow Connector 43"/>
            <p:cNvCxnSpPr>
              <a:stCxn id="41" idx="2"/>
              <a:endCxn id="42" idx="0"/>
            </p:cNvCxnSpPr>
            <p:nvPr/>
          </p:nvCxnSpPr>
          <p:spPr>
            <a:xfrm rot="5400000">
              <a:off x="5868498" y="4784624"/>
              <a:ext cx="14893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5869339" y="5207037"/>
              <a:ext cx="14725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5257800" y="4204960"/>
              <a:ext cx="661757" cy="1484415"/>
            </a:xfrm>
            <a:custGeom>
              <a:avLst/>
              <a:gdLst>
                <a:gd name="connsiteX0" fmla="*/ 771897 w 771897"/>
                <a:gd name="connsiteY0" fmla="*/ 1359724 h 1484415"/>
                <a:gd name="connsiteX1" fmla="*/ 771897 w 771897"/>
                <a:gd name="connsiteY1" fmla="*/ 1484415 h 1484415"/>
                <a:gd name="connsiteX2" fmla="*/ 0 w 771897"/>
                <a:gd name="connsiteY2" fmla="*/ 1484415 h 1484415"/>
                <a:gd name="connsiteX3" fmla="*/ 0 w 771897"/>
                <a:gd name="connsiteY3" fmla="*/ 0 h 1484415"/>
                <a:gd name="connsiteX4" fmla="*/ 771897 w 771897"/>
                <a:gd name="connsiteY4" fmla="*/ 0 h 14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897" h="1484415">
                  <a:moveTo>
                    <a:pt x="771897" y="1359724"/>
                  </a:moveTo>
                  <a:lnTo>
                    <a:pt x="771897" y="1484415"/>
                  </a:lnTo>
                  <a:lnTo>
                    <a:pt x="0" y="1484415"/>
                  </a:lnTo>
                  <a:lnTo>
                    <a:pt x="0" y="0"/>
                  </a:lnTo>
                  <a:lnTo>
                    <a:pt x="771897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hape 46"/>
            <p:cNvCxnSpPr>
              <a:stCxn id="41" idx="3"/>
            </p:cNvCxnSpPr>
            <p:nvPr/>
          </p:nvCxnSpPr>
          <p:spPr>
            <a:xfrm flipH="1">
              <a:off x="5918381" y="4527277"/>
              <a:ext cx="436064" cy="1408808"/>
            </a:xfrm>
            <a:prstGeom prst="bentConnector4">
              <a:avLst>
                <a:gd name="adj1" fmla="val -65529"/>
                <a:gd name="adj2" fmla="val 9029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73"/>
            <p:cNvSpPr txBox="1">
              <a:spLocks noChangeArrowheads="1"/>
            </p:cNvSpPr>
            <p:nvPr/>
          </p:nvSpPr>
          <p:spPr bwMode="auto">
            <a:xfrm>
              <a:off x="5959930" y="4699265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49" name="Text Box 73"/>
            <p:cNvSpPr txBox="1">
              <a:spLocks noChangeArrowheads="1"/>
            </p:cNvSpPr>
            <p:nvPr/>
          </p:nvSpPr>
          <p:spPr bwMode="auto">
            <a:xfrm>
              <a:off x="6287590" y="4374179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40045" y="5936085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= s + st</a:t>
              </a:r>
            </a:p>
          </p:txBody>
        </p:sp>
        <p:cxnSp>
          <p:nvCxnSpPr>
            <p:cNvPr id="51" name="Straight Arrow Connector 50"/>
            <p:cNvCxnSpPr>
              <a:stCxn id="35" idx="4"/>
              <a:endCxn id="36" idx="0"/>
            </p:cNvCxnSpPr>
            <p:nvPr/>
          </p:nvCxnSpPr>
          <p:spPr>
            <a:xfrm rot="5400000">
              <a:off x="5804281" y="1884289"/>
              <a:ext cx="277368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6" idx="2"/>
              <a:endCxn id="37" idx="0"/>
            </p:cNvCxnSpPr>
            <p:nvPr/>
          </p:nvCxnSpPr>
          <p:spPr>
            <a:xfrm rot="5400000">
              <a:off x="5868289" y="2463409"/>
              <a:ext cx="14935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7" idx="2"/>
              <a:endCxn id="38" idx="0"/>
            </p:cNvCxnSpPr>
            <p:nvPr/>
          </p:nvCxnSpPr>
          <p:spPr>
            <a:xfrm rot="5400000">
              <a:off x="5870575" y="2884795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8" idx="2"/>
              <a:endCxn id="39" idx="0"/>
            </p:cNvCxnSpPr>
            <p:nvPr/>
          </p:nvCxnSpPr>
          <p:spPr>
            <a:xfrm rot="5400000">
              <a:off x="5870575" y="3303895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9" idx="2"/>
              <a:endCxn id="40" idx="0"/>
            </p:cNvCxnSpPr>
            <p:nvPr/>
          </p:nvCxnSpPr>
          <p:spPr>
            <a:xfrm rot="5400000">
              <a:off x="5870575" y="3722995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  <a:endCxn id="41" idx="0"/>
            </p:cNvCxnSpPr>
            <p:nvPr/>
          </p:nvCxnSpPr>
          <p:spPr>
            <a:xfrm rot="5400000">
              <a:off x="5805619" y="4207051"/>
              <a:ext cx="27469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56"/>
            <p:cNvSpPr/>
            <p:nvPr/>
          </p:nvSpPr>
          <p:spPr>
            <a:xfrm>
              <a:off x="5143499" y="1871335"/>
              <a:ext cx="806905" cy="4514850"/>
            </a:xfrm>
            <a:custGeom>
              <a:avLst/>
              <a:gdLst>
                <a:gd name="connsiteX0" fmla="*/ 942975 w 971550"/>
                <a:gd name="connsiteY0" fmla="*/ 4343400 h 4514850"/>
                <a:gd name="connsiteX1" fmla="*/ 942975 w 971550"/>
                <a:gd name="connsiteY1" fmla="*/ 4514850 h 4514850"/>
                <a:gd name="connsiteX2" fmla="*/ 0 w 971550"/>
                <a:gd name="connsiteY2" fmla="*/ 4514850 h 4514850"/>
                <a:gd name="connsiteX3" fmla="*/ 0 w 971550"/>
                <a:gd name="connsiteY3" fmla="*/ 0 h 4514850"/>
                <a:gd name="connsiteX4" fmla="*/ 971550 w 971550"/>
                <a:gd name="connsiteY4" fmla="*/ 0 h 451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4514850">
                  <a:moveTo>
                    <a:pt x="942975" y="4343400"/>
                  </a:moveTo>
                  <a:lnTo>
                    <a:pt x="942975" y="4514850"/>
                  </a:lnTo>
                  <a:lnTo>
                    <a:pt x="0" y="4514850"/>
                  </a:lnTo>
                  <a:lnTo>
                    <a:pt x="0" y="0"/>
                  </a:lnTo>
                  <a:lnTo>
                    <a:pt x="971550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utoShape 67"/>
            <p:cNvSpPr>
              <a:spLocks noChangeArrowheads="1"/>
            </p:cNvSpPr>
            <p:nvPr/>
          </p:nvSpPr>
          <p:spPr bwMode="auto">
            <a:xfrm>
              <a:off x="7298272" y="2574503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= s</a:t>
              </a:r>
            </a:p>
          </p:txBody>
        </p:sp>
        <p:sp>
          <p:nvSpPr>
            <p:cNvPr id="59" name="Trapezoid 58"/>
            <p:cNvSpPr/>
            <p:nvPr/>
          </p:nvSpPr>
          <p:spPr>
            <a:xfrm>
              <a:off x="6513412" y="3050113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"Jeste"</a:t>
              </a:r>
            </a:p>
          </p:txBody>
        </p:sp>
        <p:sp>
          <p:nvSpPr>
            <p:cNvPr id="60" name="Trapezoid 59"/>
            <p:cNvSpPr/>
            <p:nvPr/>
          </p:nvSpPr>
          <p:spPr>
            <a:xfrm>
              <a:off x="7896442" y="3033385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"Nije"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206832" y="3711565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2" name="Shape 61"/>
            <p:cNvCxnSpPr>
              <a:stCxn id="58" idx="1"/>
              <a:endCxn id="59" idx="0"/>
            </p:cNvCxnSpPr>
            <p:nvPr/>
          </p:nvCxnSpPr>
          <p:spPr>
            <a:xfrm rot="10800000" flipV="1">
              <a:off x="7016332" y="2757383"/>
              <a:ext cx="281940" cy="29273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58" idx="3"/>
              <a:endCxn id="60" idx="0"/>
            </p:cNvCxnSpPr>
            <p:nvPr/>
          </p:nvCxnSpPr>
          <p:spPr>
            <a:xfrm>
              <a:off x="8121232" y="2757383"/>
              <a:ext cx="278130" cy="27600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63"/>
            <p:cNvCxnSpPr>
              <a:stCxn id="59" idx="2"/>
            </p:cNvCxnSpPr>
            <p:nvPr/>
          </p:nvCxnSpPr>
          <p:spPr>
            <a:xfrm rot="16200000" flipH="1">
              <a:off x="7251981" y="3088784"/>
              <a:ext cx="217550" cy="68884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60" idx="2"/>
            </p:cNvCxnSpPr>
            <p:nvPr/>
          </p:nvCxnSpPr>
          <p:spPr>
            <a:xfrm rot="5400000">
              <a:off x="7939704" y="3082325"/>
              <a:ext cx="234278" cy="68503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1" idx="0"/>
            </p:cNvCxnSpPr>
            <p:nvPr/>
          </p:nvCxnSpPr>
          <p:spPr>
            <a:xfrm rot="5400000">
              <a:off x="7622884" y="3624697"/>
              <a:ext cx="17373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 Box 73"/>
            <p:cNvSpPr txBox="1">
              <a:spLocks noChangeArrowheads="1"/>
            </p:cNvSpPr>
            <p:nvPr/>
          </p:nvSpPr>
          <p:spPr bwMode="auto">
            <a:xfrm>
              <a:off x="6902032" y="2597104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8060272" y="2597104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 Box 73"/>
            <p:cNvSpPr txBox="1">
              <a:spLocks noChangeArrowheads="1"/>
            </p:cNvSpPr>
            <p:nvPr/>
          </p:nvSpPr>
          <p:spPr bwMode="auto">
            <a:xfrm>
              <a:off x="5982790" y="2366635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cxnSp>
          <p:nvCxnSpPr>
            <p:cNvPr id="70" name="Shape 69"/>
            <p:cNvCxnSpPr>
              <a:stCxn id="36" idx="3"/>
              <a:endCxn id="58" idx="0"/>
            </p:cNvCxnSpPr>
            <p:nvPr/>
          </p:nvCxnSpPr>
          <p:spPr>
            <a:xfrm>
              <a:off x="6354445" y="2205853"/>
              <a:ext cx="1355307" cy="36865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6373495" y="2042817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182879" y="1097280"/>
            <a:ext cx="8961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itava prirodan broj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ispisuje da li je on Armstrongov ili nije.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" y="1737360"/>
            <a:ext cx="68945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t, k = 0, s = 0, st, c, i;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broj: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 &lt; 1);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t = n;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(t)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k++;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t /= 10;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t = n;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(t)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c = t % 10;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t /= 10;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i = k;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st = 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(i--)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st *= c;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s += st;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"Broj %d %s Armstrongov."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n, n == s ?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"je"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"nije"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" y="1097280"/>
            <a:ext cx="8961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itava prirodan broj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ispisuje da li je on Armstrongov ili nije. 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1982</Words>
  <Application>Microsoft Office PowerPoint</Application>
  <PresentationFormat>On-screen Show (4:3)</PresentationFormat>
  <Paragraphs>367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Office Theme</vt:lpstr>
      <vt:lpstr>Equation</vt:lpstr>
      <vt:lpstr>PROGRAMIRANJE I</vt:lpstr>
      <vt:lpstr>PETLJE</vt:lpstr>
      <vt:lpstr>PETLJE</vt:lpstr>
      <vt:lpstr>PETLJE</vt:lpstr>
      <vt:lpstr>PETLJE</vt:lpstr>
      <vt:lpstr>PETLJE</vt:lpstr>
      <vt:lpstr>PETLJE</vt:lpstr>
      <vt:lpstr>PETLJE</vt:lpstr>
      <vt:lpstr>PETLJE</vt:lpstr>
      <vt:lpstr>PETLJE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Goran Banjac</cp:lastModifiedBy>
  <cp:revision>777</cp:revision>
  <dcterms:created xsi:type="dcterms:W3CDTF">2006-08-16T00:00:00Z</dcterms:created>
  <dcterms:modified xsi:type="dcterms:W3CDTF">2021-10-10T16:37:12Z</dcterms:modified>
</cp:coreProperties>
</file>