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87" r:id="rId3"/>
    <p:sldId id="290" r:id="rId4"/>
    <p:sldId id="293" r:id="rId5"/>
    <p:sldId id="294" r:id="rId6"/>
    <p:sldId id="306" r:id="rId7"/>
    <p:sldId id="304" r:id="rId8"/>
    <p:sldId id="305" r:id="rId9"/>
    <p:sldId id="295" r:id="rId10"/>
    <p:sldId id="297" r:id="rId11"/>
    <p:sldId id="303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pos="3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811"/>
    <a:srgbClr val="D93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9104" autoAdjust="0"/>
  </p:normalViewPr>
  <p:slideViewPr>
    <p:cSldViewPr snapToObjects="1">
      <p:cViewPr varScale="1">
        <p:scale>
          <a:sx n="86" d="100"/>
          <a:sy n="86" d="100"/>
        </p:scale>
        <p:origin x="1483" y="48"/>
      </p:cViewPr>
      <p:guideLst>
        <p:guide orient="horz" pos="2741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8</a:t>
            </a:r>
            <a:r>
              <a:rPr lang="sr-Latn-RS"/>
              <a:t> </a:t>
            </a:r>
            <a:r>
              <a:rPr lang="sr-Latn-RS" dirty="0"/>
              <a:t>–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9" name="Text Box 117"/>
          <p:cNvSpPr txBox="1">
            <a:spLocks noChangeArrowheads="1"/>
          </p:cNvSpPr>
          <p:nvPr/>
        </p:nvSpPr>
        <p:spPr bwMode="auto">
          <a:xfrm>
            <a:off x="367200" y="1645920"/>
            <a:ext cx="355191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unija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unija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x.i = 0x141;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"x.i = %hd\n"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x.i);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"x.c = %c\n"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x.c);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2" name="AutoShape 94"/>
          <p:cNvSpPr>
            <a:spLocks/>
          </p:cNvSpPr>
          <p:nvPr/>
        </p:nvSpPr>
        <p:spPr bwMode="auto">
          <a:xfrm flipH="1">
            <a:off x="7605995" y="2456060"/>
            <a:ext cx="76810" cy="29732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95"/>
          <p:cNvSpPr>
            <a:spLocks noChangeArrowheads="1"/>
          </p:cNvSpPr>
          <p:nvPr/>
        </p:nvSpPr>
        <p:spPr bwMode="auto">
          <a:xfrm flipH="1">
            <a:off x="7763275" y="2456060"/>
            <a:ext cx="457200" cy="297324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err="1"/>
              <a:t>x.c</a:t>
            </a:r>
            <a:endParaRPr lang="en-GB" sz="1600" b="1" dirty="0"/>
          </a:p>
        </p:txBody>
      </p:sp>
      <p:sp>
        <p:nvSpPr>
          <p:cNvPr id="25" name="AutoShape 82"/>
          <p:cNvSpPr>
            <a:spLocks/>
          </p:cNvSpPr>
          <p:nvPr/>
        </p:nvSpPr>
        <p:spPr bwMode="auto">
          <a:xfrm>
            <a:off x="6056804" y="2123219"/>
            <a:ext cx="193800" cy="640081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85"/>
          <p:cNvSpPr>
            <a:spLocks noChangeArrowheads="1"/>
          </p:cNvSpPr>
          <p:nvPr/>
        </p:nvSpPr>
        <p:spPr bwMode="auto">
          <a:xfrm>
            <a:off x="5535785" y="2283239"/>
            <a:ext cx="45720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err="1"/>
              <a:t>x.i</a:t>
            </a:r>
            <a:endParaRPr lang="en-GB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5874110" y="3621025"/>
            <a:ext cx="2115935" cy="116331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x.i = 321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 = A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377035" y="1815990"/>
          <a:ext cx="109728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77035" y="2136025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/>
      <p:bldP spid="25" grpId="0" animBg="1"/>
      <p:bldP spid="26" grpId="0"/>
      <p:bldP spid="39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9" name="Text Box 117"/>
          <p:cNvSpPr txBox="1">
            <a:spLocks noChangeArrowheads="1"/>
          </p:cNvSpPr>
          <p:nvPr/>
        </p:nvSpPr>
        <p:spPr bwMode="auto">
          <a:xfrm>
            <a:off x="367199" y="1645921"/>
            <a:ext cx="47548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unija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c[8];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unija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 =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125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125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= </a:t>
            </a:r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n-NO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 - 1; i &gt;= 0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i--)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.c[%d]=%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02x\n"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.c[i]);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15325" y="3929980"/>
            <a:ext cx="1614815" cy="237939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x.c[7]=40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x.c[6]=5f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x.c[5]=48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x.c[4]=00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x.c[3]=00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x.c[2]=00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x.c[1]=00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x.c[0]=00</a:t>
            </a:r>
            <a:endParaRPr lang="sr-Latn-CS" sz="1600" b="1"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5740615" y="1316725"/>
          <a:ext cx="109728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740615" y="1634180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3" name="AutoShape 94"/>
          <p:cNvSpPr>
            <a:spLocks/>
          </p:cNvSpPr>
          <p:nvPr/>
        </p:nvSpPr>
        <p:spPr bwMode="auto">
          <a:xfrm flipH="1">
            <a:off x="6953110" y="1640530"/>
            <a:ext cx="182880" cy="256032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95"/>
          <p:cNvSpPr>
            <a:spLocks noChangeArrowheads="1"/>
          </p:cNvSpPr>
          <p:nvPr/>
        </p:nvSpPr>
        <p:spPr bwMode="auto">
          <a:xfrm flipH="1">
            <a:off x="7183540" y="2764076"/>
            <a:ext cx="457200" cy="297324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x.d</a:t>
            </a:r>
            <a:endParaRPr lang="en-GB" sz="1600" b="1" dirty="0"/>
          </a:p>
        </p:txBody>
      </p:sp>
      <p:sp>
        <p:nvSpPr>
          <p:cNvPr id="55" name="AutoShape 82"/>
          <p:cNvSpPr>
            <a:spLocks/>
          </p:cNvSpPr>
          <p:nvPr/>
        </p:nvSpPr>
        <p:spPr bwMode="auto">
          <a:xfrm>
            <a:off x="5532125" y="1634180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85"/>
          <p:cNvSpPr>
            <a:spLocks noChangeArrowheads="1"/>
          </p:cNvSpPr>
          <p:nvPr/>
        </p:nvSpPr>
        <p:spPr bwMode="auto">
          <a:xfrm>
            <a:off x="4815198" y="1627831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x.c[7]</a:t>
            </a:r>
            <a:endParaRPr lang="en-GB" sz="1600" b="1" dirty="0"/>
          </a:p>
        </p:txBody>
      </p:sp>
      <p:sp>
        <p:nvSpPr>
          <p:cNvPr id="57" name="AutoShape 82"/>
          <p:cNvSpPr>
            <a:spLocks/>
          </p:cNvSpPr>
          <p:nvPr/>
        </p:nvSpPr>
        <p:spPr bwMode="auto">
          <a:xfrm>
            <a:off x="5532125" y="1958372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85"/>
          <p:cNvSpPr>
            <a:spLocks noChangeArrowheads="1"/>
          </p:cNvSpPr>
          <p:nvPr/>
        </p:nvSpPr>
        <p:spPr bwMode="auto">
          <a:xfrm>
            <a:off x="4815198" y="1951499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x.c[6]</a:t>
            </a:r>
            <a:endParaRPr lang="en-GB" sz="1600" b="1" dirty="0"/>
          </a:p>
        </p:txBody>
      </p:sp>
      <p:sp>
        <p:nvSpPr>
          <p:cNvPr id="60" name="AutoShape 82"/>
          <p:cNvSpPr>
            <a:spLocks/>
          </p:cNvSpPr>
          <p:nvPr/>
        </p:nvSpPr>
        <p:spPr bwMode="auto">
          <a:xfrm>
            <a:off x="5532125" y="2606756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85"/>
          <p:cNvSpPr>
            <a:spLocks noChangeArrowheads="1"/>
          </p:cNvSpPr>
          <p:nvPr/>
        </p:nvSpPr>
        <p:spPr bwMode="auto">
          <a:xfrm>
            <a:off x="4815198" y="2598835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x.c[4]</a:t>
            </a:r>
            <a:endParaRPr lang="en-GB" sz="1600" b="1" dirty="0"/>
          </a:p>
        </p:txBody>
      </p:sp>
      <p:sp>
        <p:nvSpPr>
          <p:cNvPr id="71" name="AutoShape 82"/>
          <p:cNvSpPr>
            <a:spLocks/>
          </p:cNvSpPr>
          <p:nvPr/>
        </p:nvSpPr>
        <p:spPr bwMode="auto">
          <a:xfrm>
            <a:off x="5532125" y="2282564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AutoShape 85"/>
          <p:cNvSpPr>
            <a:spLocks noChangeArrowheads="1"/>
          </p:cNvSpPr>
          <p:nvPr/>
        </p:nvSpPr>
        <p:spPr bwMode="auto">
          <a:xfrm>
            <a:off x="4815198" y="2275167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x.c[5]</a:t>
            </a:r>
            <a:endParaRPr lang="en-GB" sz="1600" b="1" dirty="0"/>
          </a:p>
        </p:txBody>
      </p:sp>
      <p:sp>
        <p:nvSpPr>
          <p:cNvPr id="73" name="AutoShape 82"/>
          <p:cNvSpPr>
            <a:spLocks/>
          </p:cNvSpPr>
          <p:nvPr/>
        </p:nvSpPr>
        <p:spPr bwMode="auto">
          <a:xfrm>
            <a:off x="5532125" y="2930948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85"/>
          <p:cNvSpPr>
            <a:spLocks noChangeArrowheads="1"/>
          </p:cNvSpPr>
          <p:nvPr/>
        </p:nvSpPr>
        <p:spPr bwMode="auto">
          <a:xfrm>
            <a:off x="4815198" y="2922503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x.c[3]</a:t>
            </a:r>
            <a:endParaRPr lang="en-GB" sz="1600" b="1" dirty="0"/>
          </a:p>
        </p:txBody>
      </p:sp>
      <p:sp>
        <p:nvSpPr>
          <p:cNvPr id="75" name="AutoShape 82"/>
          <p:cNvSpPr>
            <a:spLocks/>
          </p:cNvSpPr>
          <p:nvPr/>
        </p:nvSpPr>
        <p:spPr bwMode="auto">
          <a:xfrm>
            <a:off x="5532125" y="3255140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85"/>
          <p:cNvSpPr>
            <a:spLocks noChangeArrowheads="1"/>
          </p:cNvSpPr>
          <p:nvPr/>
        </p:nvSpPr>
        <p:spPr bwMode="auto">
          <a:xfrm>
            <a:off x="4815198" y="3246171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x.c[2]</a:t>
            </a:r>
            <a:endParaRPr lang="en-GB" sz="1600" b="1" dirty="0"/>
          </a:p>
        </p:txBody>
      </p:sp>
      <p:sp>
        <p:nvSpPr>
          <p:cNvPr id="77" name="AutoShape 82"/>
          <p:cNvSpPr>
            <a:spLocks/>
          </p:cNvSpPr>
          <p:nvPr/>
        </p:nvSpPr>
        <p:spPr bwMode="auto">
          <a:xfrm>
            <a:off x="5532125" y="3579332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85"/>
          <p:cNvSpPr>
            <a:spLocks noChangeArrowheads="1"/>
          </p:cNvSpPr>
          <p:nvPr/>
        </p:nvSpPr>
        <p:spPr bwMode="auto">
          <a:xfrm>
            <a:off x="4815198" y="3569839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x.c[1]</a:t>
            </a:r>
            <a:endParaRPr lang="en-GB" sz="1600" b="1" dirty="0"/>
          </a:p>
        </p:txBody>
      </p:sp>
      <p:sp>
        <p:nvSpPr>
          <p:cNvPr id="79" name="AutoShape 82"/>
          <p:cNvSpPr>
            <a:spLocks/>
          </p:cNvSpPr>
          <p:nvPr/>
        </p:nvSpPr>
        <p:spPr bwMode="auto">
          <a:xfrm>
            <a:off x="5532125" y="3903526"/>
            <a:ext cx="115215" cy="290974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85"/>
          <p:cNvSpPr>
            <a:spLocks noChangeArrowheads="1"/>
          </p:cNvSpPr>
          <p:nvPr/>
        </p:nvSpPr>
        <p:spPr bwMode="auto">
          <a:xfrm>
            <a:off x="4815198" y="3893509"/>
            <a:ext cx="691290" cy="320041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x.c[0]</a:t>
            </a:r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 uiExpand="1" build="allAtOnce" animBg="1"/>
      <p:bldP spid="53" grpId="0" animBg="1"/>
      <p:bldP spid="54" grpId="0"/>
      <p:bldP spid="55" grpId="0" animBg="1"/>
      <p:bldP spid="56" grpId="0"/>
      <p:bldP spid="57" grpId="0" animBg="1"/>
      <p:bldP spid="58" grpId="0"/>
      <p:bldP spid="60" grpId="0" animBg="1"/>
      <p:bldP spid="61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</a:t>
            </a:r>
            <a:r>
              <a:rPr lang="sr-Latn-RS" dirty="0"/>
              <a:t>VJEŽBU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8778240" cy="5120655"/>
          </a:xfrm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strukturu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kompleks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predstavlja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kompleksne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brojeve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Učitati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kompleksnih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brojeva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sa standardnog ulaza, te 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h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sortirati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ispisati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u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opadaju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ćem poretku po vrijednosti modula.</a:t>
            </a:r>
            <a:endParaRPr lang="en-US" sz="1800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strukturu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datum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se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sastoji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od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tri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polja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dan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mjesec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godina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. Učitati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datum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sa standardnog ulaza, te odrediti i ispisati najbliži datum trenutnom datumu.</a:t>
            </a:r>
            <a:endParaRPr lang="en-US" sz="1800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strukturu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razlomak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se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sastoji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od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dva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polja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pri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čemu jedno polje predstavlja brojilac, a drugo imenilac razlomka. Učitati dva razlomka sa standardnog ulaza, pa ih sabrati i ispisati rezultujući razlomak. Uzeti u obzir kraćenje rezultujućeg razlomka.</a:t>
            </a:r>
            <a:endParaRPr lang="en-US" sz="1800" b="1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strukturu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prosireni_razlomak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koja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se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sastoji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od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dva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polja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koja su tipa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razlomak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(iz prethodnog zadatka), pri čemu prvo polje predstavlja brojilac, a drugo imenilac proširenog razlomka. Učitati jedan prošireni razlomak sa standardnog ulaza, pa ga  dovesti u oblik običnog razlomka.  Uzeti u obzir kraćenje rezultujućeg razlomka.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Napisati uniju koja se sastoji od dva polja, pri čemu prvo polje predstavlja znakovni niz dužine 4, a drugo struktura koja se sastoji od 4 polja znakovnog tipa. Učitati jednu ovakvu uniju, pa manipulisati elementima niza pomoću polja strukture.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230400" y="1828800"/>
            <a:ext cx="2827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Sintaksa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126"/>
          <p:cNvSpPr>
            <a:spLocks noChangeArrowheads="1"/>
          </p:cNvSpPr>
          <p:nvPr/>
        </p:nvSpPr>
        <p:spPr bwMode="auto">
          <a:xfrm>
            <a:off x="411480" y="2103120"/>
            <a:ext cx="2834640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tip1 element1;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tip2 element2;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lista_promjenljivih;</a:t>
            </a:r>
          </a:p>
        </p:txBody>
      </p:sp>
      <p:sp>
        <p:nvSpPr>
          <p:cNvPr id="167" name="Text Box 117"/>
          <p:cNvSpPr txBox="1">
            <a:spLocks noChangeArrowheads="1"/>
          </p:cNvSpPr>
          <p:nvPr/>
        </p:nvSpPr>
        <p:spPr bwMode="auto">
          <a:xfrm>
            <a:off x="4481502" y="1828800"/>
            <a:ext cx="100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" name="Text Box 117"/>
          <p:cNvSpPr txBox="1">
            <a:spLocks noChangeArrowheads="1"/>
          </p:cNvSpPr>
          <p:nvPr/>
        </p:nvSpPr>
        <p:spPr bwMode="auto">
          <a:xfrm>
            <a:off x="4663439" y="2103120"/>
            <a:ext cx="38404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prezime[1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ime[1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visina;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2, klub[100];</a:t>
            </a:r>
            <a:endParaRPr lang="en-GB" sz="1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Text Box 63"/>
          <p:cNvSpPr txBox="1">
            <a:spLocks noChangeArrowheads="1"/>
          </p:cNvSpPr>
          <p:nvPr/>
        </p:nvSpPr>
        <p:spPr bwMode="auto">
          <a:xfrm>
            <a:off x="230399" y="3657601"/>
            <a:ext cx="310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oblik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deklaracije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Text Box 117"/>
          <p:cNvSpPr txBox="1">
            <a:spLocks noChangeArrowheads="1"/>
          </p:cNvSpPr>
          <p:nvPr/>
        </p:nvSpPr>
        <p:spPr bwMode="auto">
          <a:xfrm>
            <a:off x="4480560" y="3657600"/>
            <a:ext cx="11902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 Box 117"/>
          <p:cNvSpPr txBox="1">
            <a:spLocks noChangeArrowheads="1"/>
          </p:cNvSpPr>
          <p:nvPr/>
        </p:nvSpPr>
        <p:spPr bwMode="auto">
          <a:xfrm>
            <a:off x="4663441" y="3931920"/>
            <a:ext cx="443484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prezime[1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ime[1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visina;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2, klub[100];</a:t>
            </a:r>
            <a:endParaRPr lang="en-GB" sz="1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30400" y="1097280"/>
            <a:ext cx="861367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podataka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đusobno logički povezanih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r-Latn-C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4950" indent="-23495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Pogodna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grupisanje atributa nekog entiteta (stvarnog ili nestvarnog)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r-Latn-C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Title 1"/>
          <p:cNvSpPr txBox="1">
            <a:spLocks/>
          </p:cNvSpPr>
          <p:nvPr/>
        </p:nvSpPr>
        <p:spPr>
          <a:xfrm>
            <a:off x="1144800" y="14400"/>
            <a:ext cx="78181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TRUKTURE</a:t>
            </a:r>
            <a:endParaRPr kumimoji="0" lang="sr-Latn-BA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" name="AutoShape 126"/>
          <p:cNvSpPr>
            <a:spLocks noChangeArrowheads="1"/>
          </p:cNvSpPr>
          <p:nvPr/>
        </p:nvSpPr>
        <p:spPr bwMode="auto">
          <a:xfrm>
            <a:off x="411480" y="3931920"/>
            <a:ext cx="3657600" cy="1600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tip1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tip2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element2;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lista_promjenljivih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186" name="TextBox 185"/>
          <p:cNvSpPr txBox="1"/>
          <p:nvPr/>
        </p:nvSpPr>
        <p:spPr bwMode="auto">
          <a:xfrm>
            <a:off x="411480" y="5852160"/>
            <a:ext cx="3596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rtlCol="0">
            <a:spAutoFit/>
          </a:bodyPr>
          <a:lstStyle/>
          <a:p>
            <a:pPr eaLnBrk="0" hangingPunct="0">
              <a:spcBef>
                <a:spcPts val="100"/>
              </a:spcBef>
            </a:pPr>
            <a:r>
              <a:rPr lang="sr-Latn-C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"."  </a:t>
            </a:r>
            <a:r>
              <a:rPr lang="sr-Latn-C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element strukture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 Box 117"/>
          <p:cNvSpPr txBox="1">
            <a:spLocks noChangeArrowheads="1"/>
          </p:cNvSpPr>
          <p:nvPr/>
        </p:nvSpPr>
        <p:spPr bwMode="auto">
          <a:xfrm>
            <a:off x="4480560" y="5577840"/>
            <a:ext cx="11902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Primjeri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TextBox 187"/>
          <p:cNvSpPr txBox="1"/>
          <p:nvPr/>
        </p:nvSpPr>
        <p:spPr bwMode="auto">
          <a:xfrm>
            <a:off x="4663440" y="5852160"/>
            <a:ext cx="2381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1400" b="1" dirty="0"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sr-Latn-CS" sz="1400" b="1" dirty="0">
                <a:latin typeface="Consolas" pitchFamily="49" charset="0"/>
                <a:cs typeface="Consolas" pitchFamily="49" charset="0"/>
              </a:rPr>
              <a:t>.visina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>
                <a:latin typeface="Consolas" pitchFamily="49" charset="0"/>
                <a:cs typeface="Consolas" pitchFamily="49" charset="0"/>
              </a:rPr>
              <a:t>190;    </a:t>
            </a:r>
            <a:r>
              <a:rPr lang="sr-Latn-CS" sz="1400" b="1" dirty="0">
                <a:latin typeface="Consolas" pitchFamily="49" charset="0"/>
                <a:cs typeface="Consolas" pitchFamily="49" charset="0"/>
              </a:rPr>
              <a:t>klub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[1]</a:t>
            </a:r>
            <a:r>
              <a:rPr lang="sr-Latn-CS" sz="14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visina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202;</a:t>
            </a:r>
            <a:endParaRPr lang="sr-Latn-BA" sz="1400" b="1" dirty="0">
              <a:solidFill>
                <a:schemeClr val="accent1"/>
              </a:solidFill>
            </a:endParaRPr>
          </a:p>
        </p:txBody>
      </p:sp>
      <p:sp>
        <p:nvSpPr>
          <p:cNvPr id="21" name="Text Box 63"/>
          <p:cNvSpPr txBox="1">
            <a:spLocks noChangeArrowheads="1"/>
          </p:cNvSpPr>
          <p:nvPr/>
        </p:nvSpPr>
        <p:spPr bwMode="auto">
          <a:xfrm>
            <a:off x="230399" y="5577840"/>
            <a:ext cx="4023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elementima (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poljima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67" grpId="0"/>
      <p:bldP spid="168" grpId="0"/>
      <p:bldP spid="175" grpId="0" autoUpdateAnimBg="0"/>
      <p:bldP spid="178" grpId="0"/>
      <p:bldP spid="179" grpId="0"/>
      <p:bldP spid="184" grpId="0" animBg="1"/>
      <p:bldP spid="186" grpId="0"/>
      <p:bldP spid="187" grpId="0"/>
      <p:bldP spid="188" grpId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STRUKTURE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230400" y="1097280"/>
            <a:ext cx="877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Manipulacija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kompleksnim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brojevima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pomo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ću strukture</a:t>
            </a:r>
          </a:p>
        </p:txBody>
      </p:sp>
      <p:sp>
        <p:nvSpPr>
          <p:cNvPr id="8" name="Text Box 117"/>
          <p:cNvSpPr txBox="1">
            <a:spLocks noChangeArrowheads="1"/>
          </p:cNvSpPr>
          <p:nvPr/>
        </p:nvSpPr>
        <p:spPr bwMode="auto">
          <a:xfrm>
            <a:off x="367200" y="1645920"/>
            <a:ext cx="81953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re, im; };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{ 3.0, 2.0 };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{ 2.0, 3.0 };</a:t>
            </a:r>
          </a:p>
          <a:p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kompleks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zbir, proizvod;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zbir.re = x.re + y.re;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zbir.im = x.im + y.im;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proizvod.re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x.re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y.re - x.im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y.im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proizvod.im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x.re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y.im + x.im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y.re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Zbir je: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%5.2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 + j%5.2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f\n"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zbir.re, zbir.im);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Proizvod je: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%5.2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 + j%5.2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f\n"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proizvod.re, proizvod.im);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4" autoUpdateAnimBg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STRUKTURE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230400" y="1097280"/>
            <a:ext cx="877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Manipulacija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čkom u dvodimenzionalnom koordinatnom sistemu</a:t>
            </a:r>
          </a:p>
        </p:txBody>
      </p:sp>
      <p:sp>
        <p:nvSpPr>
          <p:cNvPr id="36" name="Text Box 96"/>
          <p:cNvSpPr txBox="1">
            <a:spLocks noChangeArrowheads="1"/>
          </p:cNvSpPr>
          <p:nvPr/>
        </p:nvSpPr>
        <p:spPr bwMode="auto">
          <a:xfrm>
            <a:off x="367200" y="1645920"/>
            <a:ext cx="506946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 (x)*(x)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tacka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 y; } a, b;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"A: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 = 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&amp;a.x);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y = 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a.y);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 = 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&amp;b.x);</a:t>
            </a:r>
          </a:p>
          <a:p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s-E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</a:t>
            </a:r>
            <a:r>
              <a:rPr lang="es-E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y = "</a:t>
            </a:r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s-E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s-E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lf</a:t>
            </a:r>
            <a:r>
              <a:rPr lang="es-E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s-E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b.y</a:t>
            </a:r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= sqrt(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(a.x - b.x) + 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(a.y - b.y));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"Udaljenost: %5.2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022777" y="1645920"/>
            <a:ext cx="2138382" cy="1828800"/>
            <a:chOff x="6158903" y="1936305"/>
            <a:chExt cx="2138382" cy="1828800"/>
          </a:xfrm>
        </p:grpSpPr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6524663" y="1936305"/>
              <a:ext cx="0" cy="18288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sr-Latn-BA"/>
            </a:p>
          </p:txBody>
        </p:sp>
        <p:sp>
          <p:nvSpPr>
            <p:cNvPr id="18" name="Line 67"/>
            <p:cNvSpPr>
              <a:spLocks noChangeShapeType="1"/>
            </p:cNvSpPr>
            <p:nvPr/>
          </p:nvSpPr>
          <p:spPr bwMode="auto">
            <a:xfrm rot="5400000">
              <a:off x="7241198" y="2469960"/>
              <a:ext cx="0" cy="20116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sr-Latn-BA"/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auto">
            <a:xfrm>
              <a:off x="7350650" y="2507280"/>
              <a:ext cx="89452" cy="8681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6158903" y="1936305"/>
              <a:ext cx="365760" cy="26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y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7516302" y="2213083"/>
              <a:ext cx="7809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A(x,y)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7881278" y="3475800"/>
              <a:ext cx="365760" cy="26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x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Straight Connector 65"/>
            <p:cNvCxnSpPr>
              <a:stCxn id="13" idx="2"/>
            </p:cNvCxnSpPr>
            <p:nvPr/>
          </p:nvCxnSpPr>
          <p:spPr>
            <a:xfrm flipH="1">
              <a:off x="6524663" y="2550687"/>
              <a:ext cx="82598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3" idx="4"/>
            </p:cNvCxnSpPr>
            <p:nvPr/>
          </p:nvCxnSpPr>
          <p:spPr>
            <a:xfrm>
              <a:off x="7395376" y="2594093"/>
              <a:ext cx="0" cy="88170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6235358" y="3490785"/>
              <a:ext cx="274320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latin typeface="Consolas" pitchFamily="49" charset="0"/>
                  <a:cs typeface="Consolas" pitchFamily="49" charset="0"/>
                </a:rPr>
                <a:t>0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22777" y="3774645"/>
            <a:ext cx="2453895" cy="1828800"/>
            <a:chOff x="6022777" y="4162714"/>
            <a:chExt cx="2453895" cy="1828800"/>
          </a:xfrm>
        </p:grpSpPr>
        <p:sp>
          <p:nvSpPr>
            <p:cNvPr id="21" name="Line 79"/>
            <p:cNvSpPr>
              <a:spLocks noChangeShapeType="1"/>
            </p:cNvSpPr>
            <p:nvPr/>
          </p:nvSpPr>
          <p:spPr bwMode="auto">
            <a:xfrm>
              <a:off x="6388537" y="4162714"/>
              <a:ext cx="0" cy="18288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sr-Latn-BA"/>
            </a:p>
          </p:txBody>
        </p:sp>
        <p:sp>
          <p:nvSpPr>
            <p:cNvPr id="22" name="Line 80"/>
            <p:cNvSpPr>
              <a:spLocks noChangeShapeType="1"/>
            </p:cNvSpPr>
            <p:nvPr/>
          </p:nvSpPr>
          <p:spPr bwMode="auto">
            <a:xfrm rot="5400000">
              <a:off x="7287952" y="4513489"/>
              <a:ext cx="0" cy="23774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sr-Latn-BA"/>
            </a:p>
          </p:txBody>
        </p:sp>
        <p:sp>
          <p:nvSpPr>
            <p:cNvPr id="35" name="Rectangle 93"/>
            <p:cNvSpPr>
              <a:spLocks noChangeArrowheads="1"/>
            </p:cNvSpPr>
            <p:nvPr/>
          </p:nvSpPr>
          <p:spPr bwMode="auto">
            <a:xfrm>
              <a:off x="7089608" y="4712133"/>
              <a:ext cx="410463" cy="27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d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6812160" y="5233498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A(x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67"/>
            <p:cNvSpPr>
              <a:spLocks noChangeArrowheads="1"/>
            </p:cNvSpPr>
            <p:nvPr/>
          </p:nvSpPr>
          <p:spPr bwMode="auto">
            <a:xfrm>
              <a:off x="7423261" y="4329704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(x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Straight Connector 40"/>
            <p:cNvCxnSpPr>
              <a:stCxn id="25" idx="7"/>
              <a:endCxn id="31" idx="2"/>
            </p:cNvCxnSpPr>
            <p:nvPr/>
          </p:nvCxnSpPr>
          <p:spPr>
            <a:xfrm flipV="1">
              <a:off x="6866218" y="4664721"/>
              <a:ext cx="1070792" cy="48256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73"/>
            <p:cNvSpPr>
              <a:spLocks noChangeArrowheads="1"/>
            </p:cNvSpPr>
            <p:nvPr/>
          </p:nvSpPr>
          <p:spPr bwMode="auto">
            <a:xfrm>
              <a:off x="6022777" y="4162714"/>
              <a:ext cx="365760" cy="26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y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8110912" y="5702209"/>
              <a:ext cx="365760" cy="26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Consolas" pitchFamily="49" charset="0"/>
                  <a:cs typeface="Consolas" pitchFamily="49" charset="0"/>
                </a:rPr>
                <a:t>x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83"/>
            <p:cNvSpPr>
              <a:spLocks noChangeArrowheads="1"/>
            </p:cNvSpPr>
            <p:nvPr/>
          </p:nvSpPr>
          <p:spPr bwMode="auto">
            <a:xfrm>
              <a:off x="6788169" y="5134060"/>
              <a:ext cx="91440" cy="903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89"/>
            <p:cNvSpPr>
              <a:spLocks noChangeArrowheads="1"/>
            </p:cNvSpPr>
            <p:nvPr/>
          </p:nvSpPr>
          <p:spPr bwMode="auto">
            <a:xfrm>
              <a:off x="7937010" y="4619555"/>
              <a:ext cx="91440" cy="903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Straight Connector 59"/>
            <p:cNvCxnSpPr>
              <a:stCxn id="31" idx="2"/>
            </p:cNvCxnSpPr>
            <p:nvPr/>
          </p:nvCxnSpPr>
          <p:spPr>
            <a:xfrm flipH="1">
              <a:off x="6388537" y="4664721"/>
              <a:ext cx="154847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1" idx="4"/>
            </p:cNvCxnSpPr>
            <p:nvPr/>
          </p:nvCxnSpPr>
          <p:spPr>
            <a:xfrm>
              <a:off x="7982730" y="4709886"/>
              <a:ext cx="7315" cy="99232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5" idx="2"/>
            </p:cNvCxnSpPr>
            <p:nvPr/>
          </p:nvCxnSpPr>
          <p:spPr>
            <a:xfrm flipH="1">
              <a:off x="6380917" y="5179226"/>
              <a:ext cx="40725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5" idx="4"/>
            </p:cNvCxnSpPr>
            <p:nvPr/>
          </p:nvCxnSpPr>
          <p:spPr>
            <a:xfrm>
              <a:off x="6833889" y="5224391"/>
              <a:ext cx="0" cy="47781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6098198" y="5717194"/>
              <a:ext cx="274320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latin typeface="Consolas" pitchFamily="49" charset="0"/>
                  <a:cs typeface="Consolas" pitchFamily="49" charset="0"/>
                </a:rPr>
                <a:t>0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4" autoUpdateAnimBg="0"/>
      <p:bldP spid="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STRUKTURE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230400" y="1097280"/>
            <a:ext cx="877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koji učitava koordinate vrhova poligona,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 ispisu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je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</a:rPr>
              <a:t>njegov obim.</a:t>
            </a:r>
            <a:endParaRPr lang="sr-Latn-C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367200" y="1645920"/>
            <a:ext cx="813719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(x) (x)*(x)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tacka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plgn[100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0;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Broj vrhova: 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3 || 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0; i &lt;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 i++)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d.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vrh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x="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&amp;pl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x);</a:t>
            </a:r>
          </a:p>
          <a:p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s-E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y="</a:t>
            </a:r>
            <a:r>
              <a:rPr lang="es-E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s-E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lf</a:t>
            </a:r>
            <a:r>
              <a:rPr lang="es-E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s-E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&amp;plgn[i].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sqrt(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].x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- 1].x)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].y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- 1].y));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sqrt(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].x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- 1].x)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sr-Latn-BA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KV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].y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lgn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- 1].y));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"Obim: %5.2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ob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315" y="1837308"/>
            <a:ext cx="3485889" cy="2346474"/>
            <a:chOff x="5610440" y="1837308"/>
            <a:chExt cx="3485889" cy="2346474"/>
          </a:xfrm>
        </p:grpSpPr>
        <p:sp>
          <p:nvSpPr>
            <p:cNvPr id="28" name="Oval 66"/>
            <p:cNvSpPr>
              <a:spLocks noChangeArrowheads="1"/>
            </p:cNvSpPr>
            <p:nvPr/>
          </p:nvSpPr>
          <p:spPr bwMode="auto">
            <a:xfrm>
              <a:off x="7061263" y="3797922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6916209" y="3876005"/>
              <a:ext cx="978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sr-Latn-CS" sz="1400" b="1" baseline="-25000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(x</a:t>
              </a:r>
              <a:r>
                <a:rPr lang="sr-Latn-CS" sz="1400" b="1" baseline="-25000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sr-Latn-CS" sz="1400" b="1" baseline="-25000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sr-Latn-CS" sz="1400" b="1" dirty="0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8"/>
            <p:cNvSpPr>
              <a:spLocks noChangeArrowheads="1"/>
            </p:cNvSpPr>
            <p:nvPr/>
          </p:nvSpPr>
          <p:spPr bwMode="auto">
            <a:xfrm>
              <a:off x="8251024" y="3141548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auto">
            <a:xfrm>
              <a:off x="8151878" y="248517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74"/>
            <p:cNvSpPr>
              <a:spLocks noChangeArrowheads="1"/>
            </p:cNvSpPr>
            <p:nvPr/>
          </p:nvSpPr>
          <p:spPr bwMode="auto">
            <a:xfrm>
              <a:off x="7160410" y="21569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6406481" y="292275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stCxn id="33" idx="5"/>
              <a:endCxn id="28" idx="1"/>
            </p:cNvCxnSpPr>
            <p:nvPr/>
          </p:nvCxnSpPr>
          <p:spPr>
            <a:xfrm>
              <a:off x="6484530" y="3000805"/>
              <a:ext cx="590124" cy="81050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7"/>
              <a:endCxn id="30" idx="3"/>
            </p:cNvCxnSpPr>
            <p:nvPr/>
          </p:nvCxnSpPr>
          <p:spPr>
            <a:xfrm flipV="1">
              <a:off x="7139312" y="3219597"/>
              <a:ext cx="1125103" cy="59171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1" idx="4"/>
              <a:endCxn id="30" idx="0"/>
            </p:cNvCxnSpPr>
            <p:nvPr/>
          </p:nvCxnSpPr>
          <p:spPr>
            <a:xfrm>
              <a:off x="8197598" y="2576613"/>
              <a:ext cx="99146" cy="56493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1"/>
              <a:endCxn id="32" idx="6"/>
            </p:cNvCxnSpPr>
            <p:nvPr/>
          </p:nvCxnSpPr>
          <p:spPr>
            <a:xfrm flipH="1" flipV="1">
              <a:off x="7251850" y="2202706"/>
              <a:ext cx="913419" cy="29585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3"/>
              <a:endCxn id="33" idx="7"/>
            </p:cNvCxnSpPr>
            <p:nvPr/>
          </p:nvCxnSpPr>
          <p:spPr>
            <a:xfrm flipH="1">
              <a:off x="6484530" y="2235035"/>
              <a:ext cx="689271" cy="70111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7"/>
            <p:cNvSpPr>
              <a:spLocks noChangeArrowheads="1"/>
            </p:cNvSpPr>
            <p:nvPr/>
          </p:nvSpPr>
          <p:spPr bwMode="auto">
            <a:xfrm>
              <a:off x="8118176" y="3200103"/>
              <a:ext cx="978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(x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8014966" y="2189717"/>
              <a:ext cx="978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(x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7017570" y="1837308"/>
              <a:ext cx="978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(x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67"/>
            <p:cNvSpPr>
              <a:spLocks noChangeArrowheads="1"/>
            </p:cNvSpPr>
            <p:nvPr/>
          </p:nvSpPr>
          <p:spPr bwMode="auto">
            <a:xfrm>
              <a:off x="5610440" y="2592714"/>
              <a:ext cx="978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(x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,y</a:t>
              </a:r>
              <a:r>
                <a:rPr lang="en-US" sz="1400" b="1" baseline="-2500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sr-Latn-CS" sz="1400" b="1">
                  <a:latin typeface="Consolas" pitchFamily="49" charset="0"/>
                  <a:cs typeface="Consolas" pitchFamily="49" charset="0"/>
                </a:rPr>
                <a:t>)</a:t>
              </a:r>
              <a:endParaRPr lang="en-GB" sz="14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4" autoUpdateAnimBg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STRUKTURE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230400" y="1097280"/>
            <a:ext cx="87777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MATRICA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čini dvodimenziono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polj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cjelobrojni podatak koji predstavlja dimenziju kvadratne matrice.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učitava kvadratnu matricu dimenzije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pa ispisuje odgovarajuću transponovanu matricu.</a:t>
            </a:r>
            <a:endParaRPr lang="sr-Latn-CS" b="1" i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367200" y="2057400"/>
            <a:ext cx="832104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MATRICA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n=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1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|| 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elemente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matrice: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j++)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mat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[%d][%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d]="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 j);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lf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&amp;matr.mat[i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j]);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"Transponovana:\n"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matr.n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i++,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matr.n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5.2lf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matr.mat[j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][i]);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7760" y="2008015"/>
            <a:ext cx="41148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omogu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ćava:</a:t>
            </a:r>
          </a:p>
          <a:p>
            <a:pPr marL="234950" indent="-23495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definisanje korisničkih tipova</a:t>
            </a:r>
          </a:p>
          <a:p>
            <a:pPr marL="234950" indent="-23495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promjenu imena postojećim tipovima</a:t>
            </a:r>
            <a:endParaRPr lang="sr-Latn-BA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7760" y="3094050"/>
            <a:ext cx="1364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Opšti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oblik: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0640" y="3368370"/>
            <a:ext cx="3216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stari_tip</a:t>
            </a:r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novi_tip</a:t>
            </a:r>
            <a:endParaRPr lang="sr-Latn-BA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4" autoUpdateAnimBg="0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STRUKTURE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230400" y="1097280"/>
            <a:ext cx="87777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datum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polja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mjesec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godina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o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soba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 čine polja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rodjen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koje je tipa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datum.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se učitavaju podaci o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osoba, a zatim sortirati učitani niz osoba po datumu rodjenja (počevši od najstarije osobe), pa ispisati sortirani niz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osoba.</a:t>
            </a:r>
            <a:endParaRPr lang="sr-Latn-B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7200" y="2286000"/>
            <a:ext cx="716198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20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dan, mjesec, godina; };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prezime[1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ime[16]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rodjen;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i, j;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OSOBA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pom;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}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pt-BR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 {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osobi:\n"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Prez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osobe[i].prezime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Ime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"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osobe[i].ime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atum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rodjenja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%d %d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&amp;osobe[i].rodjen.dan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&amp;osobe[i].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rodjen.mjesec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rodjen.godina);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Text Box 117"/>
          <p:cNvSpPr txBox="1">
            <a:spLocks noChangeArrowheads="1"/>
          </p:cNvSpPr>
          <p:nvPr/>
        </p:nvSpPr>
        <p:spPr bwMode="auto">
          <a:xfrm>
            <a:off x="731500" y="6102429"/>
            <a:ext cx="614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GB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4" autoUpdateAnimBg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STRUKTURE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8" name="Text Box 117"/>
          <p:cNvSpPr txBox="1">
            <a:spLocks noChangeArrowheads="1"/>
          </p:cNvSpPr>
          <p:nvPr/>
        </p:nvSpPr>
        <p:spPr bwMode="auto">
          <a:xfrm>
            <a:off x="367199" y="1371600"/>
            <a:ext cx="859536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sortiranje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 - 1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osobe[i].rodjen.godina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osobe[j].rodjen.godina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||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osobe[i].rodjen.godina == osobe[j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].rodjen.godina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osobe[i].rodjen.mjesec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rodjen.mjesec)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||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osobe[i].rodjen.godina == osobe[j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].rodjen.godina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].rodjen.mjesec == osobe[j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].rodjen.mjesec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osobe[i].rodjen.dan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osobe[j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].rodjen.dan))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 = osobe[i];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 = osobe[j];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osobe[j] = pom;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===========\n"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PREZIME         IME             RODJEN\n"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n; i++)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%-15s %-15s %02d.%02d.%d.\n"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 osobe[i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].prezime,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osobe[i].ime,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].rodjen.dan, osobe[i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].rodjen.mjesec,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osobe[i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].rodjen.godina);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==========="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0559" y="3917692"/>
            <a:ext cx="4572000" cy="22860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 anchorCtr="0">
            <a:noAutofit/>
          </a:bodyPr>
          <a:lstStyle/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>
                <a:latin typeface="Consolas" pitchFamily="49" charset="0"/>
                <a:cs typeface="Consolas" pitchFamily="49" charset="0"/>
              </a:rPr>
              <a:t>=</a:t>
            </a:r>
            <a:r>
              <a:rPr lang="sr-Latn-BA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...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=== =============== =============== ===========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RB. PREZIME         IME             RODJEN</a:t>
            </a: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=== =============== =============== ===========</a:t>
            </a: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 1. Petrovic        Petar           17.11.1992.</a:t>
            </a: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 2. Markovic        Marko           01.03.1993.</a:t>
            </a: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 3. Mirkovic        Mirko           10.10.1995.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r>
              <a:rPr lang="sr-Latn-BA" sz="1200" b="1">
                <a:latin typeface="Consolas" pitchFamily="49" charset="0"/>
                <a:cs typeface="Consolas" pitchFamily="49" charset="0"/>
              </a:rPr>
              <a:t>=== =============== =============== ===========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17"/>
          <p:cNvSpPr txBox="1">
            <a:spLocks noChangeArrowheads="1"/>
          </p:cNvSpPr>
          <p:nvPr/>
        </p:nvSpPr>
        <p:spPr bwMode="auto">
          <a:xfrm>
            <a:off x="365760" y="1097280"/>
            <a:ext cx="614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GB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UNIJE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unije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A08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400" y="1097280"/>
            <a:ext cx="861367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Unija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podataka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ličitih tipova smještenih u istom memorijskom prostoru.</a:t>
            </a:r>
            <a:endParaRPr lang="sr-Latn-C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Podaci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uniji nisu međusobno nezavisni, jer koriste isti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memorijski prostor.</a:t>
            </a:r>
            <a:endParaRPr lang="en-US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Promjena 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jednog podatka može dovesti i do promjene drugog podatka u uniji.</a:t>
            </a:r>
          </a:p>
          <a:p>
            <a:pPr marL="228600" indent="-228600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Unija zauzima u memoriji onoliko bajtova koliko je potrebno za memorisanje najvećeg podatka u </a:t>
            </a:r>
            <a:r>
              <a:rPr lang="sr-Latn-C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uniji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r-Latn-C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63"/>
          <p:cNvSpPr txBox="1">
            <a:spLocks noChangeArrowheads="1"/>
          </p:cNvSpPr>
          <p:nvPr/>
        </p:nvSpPr>
        <p:spPr bwMode="auto">
          <a:xfrm>
            <a:off x="5486400" y="2834640"/>
            <a:ext cx="2827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Sintaksa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5669280" y="3108960"/>
            <a:ext cx="3763690" cy="145939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tip1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tip2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element2;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lista_promjenljivih;</a:t>
            </a:r>
          </a:p>
        </p:txBody>
      </p:sp>
      <p:sp>
        <p:nvSpPr>
          <p:cNvPr id="107" name="Text Box 63"/>
          <p:cNvSpPr txBox="1">
            <a:spLocks noChangeArrowheads="1"/>
          </p:cNvSpPr>
          <p:nvPr/>
        </p:nvSpPr>
        <p:spPr bwMode="auto">
          <a:xfrm>
            <a:off x="5486400" y="4572000"/>
            <a:ext cx="3572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Alternativni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oblik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deklaracije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AutoShape 126"/>
          <p:cNvSpPr>
            <a:spLocks noChangeArrowheads="1"/>
          </p:cNvSpPr>
          <p:nvPr/>
        </p:nvSpPr>
        <p:spPr bwMode="auto">
          <a:xfrm>
            <a:off x="5669280" y="4846320"/>
            <a:ext cx="3307655" cy="1512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tip1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tip2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element2;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tipN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elementN;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lista_promjenljivih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0" name="Text Box 117"/>
          <p:cNvSpPr txBox="1">
            <a:spLocks noChangeArrowheads="1"/>
          </p:cNvSpPr>
          <p:nvPr/>
        </p:nvSpPr>
        <p:spPr bwMode="auto">
          <a:xfrm>
            <a:off x="228600" y="5120640"/>
            <a:ext cx="1239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</a:t>
            </a:r>
            <a:r>
              <a:rPr lang="sr-Latn-C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17"/>
          <p:cNvSpPr txBox="1">
            <a:spLocks noChangeArrowheads="1"/>
          </p:cNvSpPr>
          <p:nvPr/>
        </p:nvSpPr>
        <p:spPr bwMode="auto">
          <a:xfrm>
            <a:off x="384048" y="5394960"/>
            <a:ext cx="16838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union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unija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x;</a:t>
            </a:r>
          </a:p>
        </p:txBody>
      </p:sp>
      <p:sp>
        <p:nvSpPr>
          <p:cNvPr id="113" name="Text Box 63"/>
          <p:cNvSpPr txBox="1">
            <a:spLocks noChangeArrowheads="1"/>
          </p:cNvSpPr>
          <p:nvPr/>
        </p:nvSpPr>
        <p:spPr bwMode="auto">
          <a:xfrm>
            <a:off x="2834640" y="5120640"/>
            <a:ext cx="21792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poljima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 Box 70"/>
          <p:cNvSpPr txBox="1">
            <a:spLocks noChangeArrowheads="1"/>
          </p:cNvSpPr>
          <p:nvPr/>
        </p:nvSpPr>
        <p:spPr bwMode="auto">
          <a:xfrm>
            <a:off x="3017520" y="5394960"/>
            <a:ext cx="1709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x.i = 100;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x.c 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47" name="AutoShape 266"/>
          <p:cNvSpPr>
            <a:spLocks noChangeArrowheads="1"/>
          </p:cNvSpPr>
          <p:nvPr/>
        </p:nvSpPr>
        <p:spPr bwMode="auto">
          <a:xfrm>
            <a:off x="3771537" y="4398878"/>
            <a:ext cx="153015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r-Latn-CS" sz="1400" b="1" dirty="0">
                <a:solidFill>
                  <a:schemeClr val="tx2">
                    <a:lumMod val="75000"/>
                  </a:schemeClr>
                </a:solidFill>
              </a:rPr>
              <a:t>Unija zauzima ukupno 2 bajta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Right Arrow 144"/>
          <p:cNvSpPr/>
          <p:nvPr/>
        </p:nvSpPr>
        <p:spPr>
          <a:xfrm rot="13751563">
            <a:off x="3540837" y="4082325"/>
            <a:ext cx="652543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" name="AutoShape 235"/>
          <p:cNvSpPr>
            <a:spLocks noChangeArrowheads="1"/>
          </p:cNvSpPr>
          <p:nvPr/>
        </p:nvSpPr>
        <p:spPr bwMode="auto">
          <a:xfrm>
            <a:off x="539475" y="4246739"/>
            <a:ext cx="210968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sr-Latn-CS" sz="1400" b="1" dirty="0">
                <a:solidFill>
                  <a:schemeClr val="tx2">
                    <a:lumMod val="75000"/>
                  </a:schemeClr>
                </a:solidFill>
              </a:rPr>
              <a:t>Zajednička oblast</a:t>
            </a:r>
          </a:p>
          <a:p>
            <a:pPr algn="ctr"/>
            <a:r>
              <a:rPr lang="sr-Latn-CS" sz="1400" b="1" dirty="0">
                <a:solidFill>
                  <a:schemeClr val="tx2">
                    <a:lumMod val="75000"/>
                  </a:schemeClr>
                </a:solidFill>
              </a:rPr>
              <a:t>za podatak1 i za podatak2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 rot="19740671">
            <a:off x="1533801" y="3880986"/>
            <a:ext cx="71244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AutoShape 223"/>
          <p:cNvSpPr>
            <a:spLocks noChangeArrowheads="1"/>
          </p:cNvSpPr>
          <p:nvPr/>
        </p:nvSpPr>
        <p:spPr bwMode="auto">
          <a:xfrm>
            <a:off x="4012328" y="3433095"/>
            <a:ext cx="982127" cy="584775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CS" sz="1600" b="1">
                <a:solidFill>
                  <a:schemeClr val="tx2">
                    <a:lumMod val="75000"/>
                  </a:schemeClr>
                </a:solidFill>
              </a:rPr>
              <a:t>odatak2</a:t>
            </a:r>
            <a:endParaRPr lang="sr-Latn-C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sr-Latn-CS" sz="1600" b="1" dirty="0">
                <a:solidFill>
                  <a:schemeClr val="tx2">
                    <a:lumMod val="75000"/>
                  </a:schemeClr>
                </a:solidFill>
              </a:rPr>
              <a:t>(1 bajt)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7" name="Right Arrow 146"/>
          <p:cNvSpPr/>
          <p:nvPr/>
        </p:nvSpPr>
        <p:spPr>
          <a:xfrm rot="10800000">
            <a:off x="3613688" y="363404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AutoShape 173"/>
          <p:cNvSpPr>
            <a:spLocks noChangeArrowheads="1"/>
          </p:cNvSpPr>
          <p:nvPr/>
        </p:nvSpPr>
        <p:spPr bwMode="auto">
          <a:xfrm>
            <a:off x="815187" y="3279475"/>
            <a:ext cx="982127" cy="584775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CS" sz="1600" b="1">
                <a:solidFill>
                  <a:schemeClr val="tx2">
                    <a:lumMod val="75000"/>
                  </a:schemeClr>
                </a:solidFill>
              </a:rPr>
              <a:t>odatak1</a:t>
            </a:r>
            <a:endParaRPr lang="sr-Latn-C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sr-Latn-CS" sz="1600" b="1" dirty="0">
                <a:solidFill>
                  <a:schemeClr val="tx2">
                    <a:lumMod val="75000"/>
                  </a:schemeClr>
                </a:solidFill>
              </a:rPr>
              <a:t>(2 bajta)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>
            <a:off x="1825130" y="348042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3" name="Table 152"/>
          <p:cNvGraphicFramePr>
            <a:graphicFrameLocks noGrp="1"/>
          </p:cNvGraphicFramePr>
          <p:nvPr/>
        </p:nvGraphicFramePr>
        <p:xfrm>
          <a:off x="2344510" y="2929735"/>
          <a:ext cx="109728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/>
        </p:nvGraphicFramePr>
        <p:xfrm>
          <a:off x="2344510" y="3249770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/>
        </p:nvGraphicFramePr>
        <p:xfrm>
          <a:off x="2344510" y="3569810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2344510" y="3569810"/>
            <a:ext cx="1097280" cy="320040"/>
            <a:chOff x="1883650" y="3249775"/>
            <a:chExt cx="1097280" cy="320040"/>
          </a:xfrm>
        </p:grpSpPr>
        <p:sp>
          <p:nvSpPr>
            <p:cNvPr id="33" name="Rectangle 32"/>
            <p:cNvSpPr/>
            <p:nvPr/>
          </p:nvSpPr>
          <p:spPr>
            <a:xfrm>
              <a:off x="1883650" y="3249775"/>
              <a:ext cx="1097280" cy="32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ap="flat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432290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93378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3106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12834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22562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42018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651746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61474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871202" y="3249775"/>
              <a:ext cx="0" cy="32004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883650" y="3356455"/>
              <a:ext cx="109728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883650" y="3463135"/>
              <a:ext cx="109728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  <p:bldP spid="103" grpId="0"/>
      <p:bldP spid="107" grpId="0" autoUpdateAnimBg="0"/>
      <p:bldP spid="108" grpId="0"/>
      <p:bldP spid="110" grpId="0"/>
      <p:bldP spid="111" grpId="0"/>
      <p:bldP spid="113" grpId="0"/>
      <p:bldP spid="114" grpId="0"/>
      <p:bldP spid="47" grpId="0" animBg="1"/>
      <p:bldP spid="145" grpId="0" animBg="1"/>
      <p:bldP spid="207" grpId="0" animBg="1"/>
      <p:bldP spid="146" grpId="0" animBg="1"/>
      <p:bldP spid="171" grpId="0"/>
      <p:bldP spid="147" grpId="0" animBg="1"/>
      <p:bldP spid="132" grpId="0"/>
      <p:bldP spid="1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b="1" dirty="0" smtClean="0">
            <a:solidFill>
              <a:srgbClr val="0000FF"/>
            </a:solidFill>
            <a:highlight>
              <a:srgbClr val="FFFFFF"/>
            </a:highlight>
            <a:latin typeface="Consola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2560</Words>
  <Application>Microsoft Office PowerPoint</Application>
  <PresentationFormat>On-screen Show (4:3)</PresentationFormat>
  <Paragraphs>346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PROGRAMIRANJE I</vt:lpstr>
      <vt:lpstr>PowerPoint Presentation</vt:lpstr>
      <vt:lpstr>STRUKTURE</vt:lpstr>
      <vt:lpstr>STRUKTURE</vt:lpstr>
      <vt:lpstr>STRUKTURE</vt:lpstr>
      <vt:lpstr>STRUKTURE</vt:lpstr>
      <vt:lpstr>STRUKTURE</vt:lpstr>
      <vt:lpstr>STRUKTURE</vt:lpstr>
      <vt:lpstr>UNIJE</vt:lpstr>
      <vt:lpstr>UNIJE</vt:lpstr>
      <vt:lpstr>UNIJE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1086</cp:revision>
  <dcterms:created xsi:type="dcterms:W3CDTF">2006-08-16T00:00:00Z</dcterms:created>
  <dcterms:modified xsi:type="dcterms:W3CDTF">2021-10-10T16:37:30Z</dcterms:modified>
</cp:coreProperties>
</file>