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352" r:id="rId3"/>
    <p:sldId id="353" r:id="rId4"/>
    <p:sldId id="354" r:id="rId5"/>
    <p:sldId id="356" r:id="rId6"/>
    <p:sldId id="355" r:id="rId7"/>
    <p:sldId id="358" r:id="rId8"/>
    <p:sldId id="357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6" autoAdjust="0"/>
    <p:restoredTop sz="98387" autoAdjust="0"/>
  </p:normalViewPr>
  <p:slideViewPr>
    <p:cSldViewPr snapToObjects="1">
      <p:cViewPr varScale="1">
        <p:scale>
          <a:sx n="86" d="100"/>
          <a:sy n="86" d="100"/>
        </p:scale>
        <p:origin x="1550" y="48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Pokazivači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Pokazivači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</a:t>
            </a:r>
            <a:r>
              <a:rPr lang="en-US"/>
              <a:t>10</a:t>
            </a:r>
            <a:r>
              <a:rPr lang="sr-Latn-RS"/>
              <a:t> – Pokazivači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85800" y="4250266"/>
            <a:ext cx="7772400" cy="192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dr </a:t>
            </a:r>
            <a:r>
              <a:rPr lang="en-US" b="1"/>
              <a:t>Dra</a:t>
            </a:r>
            <a:r>
              <a:rPr lang="sr-Latn-RS" b="1"/>
              <a:t>ž</a:t>
            </a:r>
            <a:r>
              <a:rPr lang="en-US" b="1"/>
              <a:t>en Br</a:t>
            </a:r>
            <a:r>
              <a:rPr lang="sr-Latn-RS" b="1"/>
              <a:t>đanin	</a:t>
            </a:r>
            <a:r>
              <a:rPr lang="sr-Latn-RS"/>
              <a:t>(drazen.brdjanin@etf.unibl.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Goran Banjac	</a:t>
            </a:r>
            <a:r>
              <a:rPr lang="sr-Latn-RS"/>
              <a:t>(goran.banjac@etf.unibl.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Danijela </a:t>
            </a:r>
            <a:r>
              <a:rPr lang="en-US" b="1"/>
              <a:t>Banjac</a:t>
            </a:r>
            <a:r>
              <a:rPr lang="sr-Latn-RS" b="1"/>
              <a:t>	</a:t>
            </a:r>
            <a:r>
              <a:rPr lang="sr-Latn-RS"/>
              <a:t>(danijela.</a:t>
            </a:r>
            <a:r>
              <a:rPr lang="en-US"/>
              <a:t>banjac</a:t>
            </a:r>
            <a:r>
              <a:rPr lang="sr-Latn-RS"/>
              <a:t>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en-US" b="1"/>
              <a:t>Nikola Obradovi</a:t>
            </a:r>
            <a:r>
              <a:rPr lang="sr-Latn-BA" b="1"/>
              <a:t>ć</a:t>
            </a:r>
            <a:r>
              <a:rPr lang="sr-Latn-RS" b="1"/>
              <a:t>	</a:t>
            </a:r>
            <a:r>
              <a:rPr lang="sr-Latn-RS"/>
              <a:t>(nikola.obradovic@etf.unibl.</a:t>
            </a:r>
            <a:r>
              <a:rPr lang="en-US"/>
              <a:t>org</a:t>
            </a:r>
            <a:r>
              <a:rPr lang="sr-Latn-RS"/>
              <a:t>)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 i="1"/>
              <a:t>Igor Ševo</a:t>
            </a:r>
            <a:r>
              <a:rPr lang="en-US" b="1" i="1"/>
              <a:t>, </a:t>
            </a:r>
            <a:r>
              <a:rPr lang="sr-Latn-RS" b="1" i="1"/>
              <a:t>Aleksandar Keleč</a:t>
            </a:r>
            <a:r>
              <a:rPr lang="sr-Latn-RS" b="1"/>
              <a:t>	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DINAMIČKA ALOKACIJA MEMORIJE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Dinamička alokacija memorije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1463040"/>
            <a:ext cx="813863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n, m, **mat, b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"Dimenzije: 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&amp;n, &amp;m); }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 || m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**)calloc(n,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mat[i]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*)calloc(m,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*(mat + i) = (int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*)calloc(m, sizeof(int));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&lt; m; j++, b++)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mat[i][j] = b;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*(*(mat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i)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j)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"Matrica:\n"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i++,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&lt; m; j++)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</a:t>
            </a:r>
            <a:r>
              <a:rPr lang="sr-Latn-R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4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mat[i][j]);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*(*(mat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i)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j))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free(mat[i]);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*(mat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i))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free(mat);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7139" y="4581150"/>
            <a:ext cx="3608246" cy="176604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t-BR" sz="1600" b="1">
                <a:latin typeface="Consolas" pitchFamily="49" charset="0"/>
                <a:cs typeface="Consolas" pitchFamily="49" charset="0"/>
              </a:rPr>
              <a:t>Dimenzije: </a:t>
            </a:r>
            <a:r>
              <a:rPr lang="pt-BR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3 4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Matrica: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    0    1    2    3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    4    5    6    7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    8    9   10   11</a:t>
            </a:r>
            <a:endParaRPr lang="sr-Latn-BA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DINAMIČKA ALOKACIJA MEMORIJE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A10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" y="1097280"/>
            <a:ext cx="8778240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program u kojem treba: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ARTIKAL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kojim se reprezentuj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artikli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čiji su atributi naziv, količina i cijena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sa standardnog ulaza učitava podatke o jednom artiklu, a čiji je prototip:</a:t>
            </a:r>
          </a:p>
          <a:p>
            <a:pPr marL="457200"/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citaj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ARTIKAL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*);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definisati funkciju za sortiranje niza podataka o artiklima u opadajućem redoslijedu po ukupnoj vrijednosti, a čiji je prototip:</a:t>
            </a:r>
          </a:p>
          <a:p>
            <a:pPr marL="45720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 sortiraj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ARTIKAL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*, int);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fu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kciju koja na standardni izlaz ispisuje podatake o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artiklu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čiji je prototip:</a:t>
            </a:r>
          </a:p>
          <a:p>
            <a:pPr marL="45720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 pisi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ARTIKAL *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fu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kciju koja ispisuje niz podataka o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artiklima (koristeći funkciju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pisi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u obliku</a:t>
            </a:r>
            <a:endParaRPr lang="sr-Latn-RS" b="1">
              <a:solidFill>
                <a:schemeClr val="tx2">
                  <a:lumMod val="75000"/>
                </a:schemeClr>
              </a:solidFill>
            </a:endParaRPr>
          </a:p>
          <a:p>
            <a:pPr marL="457200"/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RB. NAZIV                KOL.   CIJENA UKUPNO</a:t>
            </a:r>
            <a:endParaRPr lang="en-US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/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čiji je prototip:</a:t>
            </a:r>
          </a:p>
          <a:p>
            <a:pPr marL="45720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 ispis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ARTIKAL *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int);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glavnom programu: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učitati podatke za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artikala koristeći funkciju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citaj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i formirati odgovarajući dinamički niz,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sortirati učitani niz pomoću funkcije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sortiraj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ispisati sortirani niz pomoću funkcije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ispis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DINAMIČKA ALOKACIJA MEMORIJE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Rješenje: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" y="1463040"/>
            <a:ext cx="7315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}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artiklu:\n"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citaj(niz + i);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sortiraj(niz,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ispis(niz,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DINAMIČKA ALOKACIJA MEMORIJE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9" y="1097280"/>
            <a:ext cx="57040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e-D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de-DE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Naziv: "</a:t>
            </a:r>
            <a:r>
              <a:rPr lang="de-D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de-DE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de-D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de-D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Kolicina: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Cijena: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pt-BR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 + 1;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[i].kol *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[i].cijena &lt;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[j].kol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[j].cijena)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pom;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DINAMIČKA ALOKACIJA MEMORIJE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9" y="1097280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"%-20s %6.2lf %6.2lf %6.2lf"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e-D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ispis(</a:t>
            </a:r>
            <a:r>
              <a:rPr lang="de-DE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de-D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e-DE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de-D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e-D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e-DE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de-D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NAZIV                KOL.   CIJENA UKUPNO\n"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8" name="Rectangle 7"/>
          <p:cNvSpPr/>
          <p:nvPr/>
        </p:nvSpPr>
        <p:spPr>
          <a:xfrm>
            <a:off x="3803900" y="3324480"/>
            <a:ext cx="5265145" cy="3042239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200" b="1">
                <a:latin typeface="Consolas" pitchFamily="49" charset="0"/>
                <a:cs typeface="Consolas" pitchFamily="49" charset="0"/>
              </a:rPr>
              <a:t>n=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Podaci o 1. artiklu: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Banane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Podaci o 2. artiklu: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Jabuke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2.5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RB. NAZIV                KOL.   CIJENA UKUPNO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1. Jabuke                 2.50   1.50   3.75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 2. Banane                 1.50   2.00   3.00</a:t>
            </a:r>
          </a:p>
          <a:p>
            <a:r>
              <a:rPr lang="pl-PL" sz="12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  <a:endParaRPr lang="sr-Latn-BA" sz="12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</a:t>
            </a:r>
            <a:r>
              <a:rPr lang="sr-Latn-RS"/>
              <a:t>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535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Napisati program koji učitava niz cijelih brojeva, a zatim ga sortira u rastućem redoslijedu</a:t>
            </a:r>
            <a:r>
              <a:rPr lang="pl-PL" sz="17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pl-PL" sz="1700" b="1">
                <a:solidFill>
                  <a:schemeClr val="tx2">
                    <a:lumMod val="75000"/>
                  </a:schemeClr>
                </a:solidFill>
              </a:rPr>
              <a:t>Za učitavanje niza cijelih brojeva treba definisati i koristiti funkciju čiji je prototip:</a:t>
            </a:r>
          </a:p>
          <a:p>
            <a:pPr marL="692150" indent="0">
              <a:spcBef>
                <a:spcPts val="100"/>
              </a:spcBef>
              <a:buNone/>
            </a:pPr>
            <a:r>
              <a:rPr lang="sr-Latn-BA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citaj(int 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sr-Latn-RS" sz="15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indent="0">
              <a:spcBef>
                <a:spcPts val="100"/>
              </a:spcBef>
              <a:buNone/>
            </a:pPr>
            <a:r>
              <a:rPr lang="pl-PL" sz="1700" b="1">
                <a:solidFill>
                  <a:schemeClr val="tx2">
                    <a:lumMod val="75000"/>
                  </a:schemeClr>
                </a:solidFill>
              </a:rPr>
              <a:t>Za sortiranje niza cijelih brojeva treba definisati i koristiti funkciju čiji je prototip:</a:t>
            </a:r>
          </a:p>
          <a:p>
            <a:pPr marL="692150" indent="0">
              <a:spcBef>
                <a:spcPts val="100"/>
              </a:spcBef>
              <a:buNone/>
            </a:pPr>
            <a:r>
              <a:rPr lang="sr-Latn-BA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sort(int 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int);</a:t>
            </a:r>
            <a:endParaRPr lang="sr-Latn-BA" sz="15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0">
              <a:spcBef>
                <a:spcPts val="100"/>
              </a:spcBef>
              <a:buNone/>
            </a:pPr>
            <a:r>
              <a:rPr lang="pl-PL" sz="1700" b="1">
                <a:solidFill>
                  <a:schemeClr val="tx2">
                    <a:lumMod val="75000"/>
                  </a:schemeClr>
                </a:solidFill>
              </a:rPr>
              <a:t>Za ispis niza cijelih brojeva treba definisati i koristiti funkciju čiji je prototip:</a:t>
            </a:r>
          </a:p>
          <a:p>
            <a:pPr marL="692150" indent="0">
              <a:spcBef>
                <a:spcPts val="100"/>
              </a:spcBef>
              <a:buNone/>
            </a:pPr>
            <a:r>
              <a:rPr lang="sr-Latn-BA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pisi(int 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int);</a:t>
            </a:r>
            <a:endParaRPr lang="sr-Latn-BA" sz="15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itchFamily="34" charset="0"/>
              <a:buAutoNum type="arabicPeriod" startAt="2"/>
            </a:pP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sr-Latn-BA" sz="1700" b="1" i="1">
                <a:solidFill>
                  <a:schemeClr val="tx2">
                    <a:lumMod val="75000"/>
                  </a:schemeClr>
                </a:solidFill>
              </a:rPr>
              <a:t>TACKA</a:t>
            </a: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 kojim se reprezentuje tačka u x0y koordinatnom sistemu (svaka tačka ima odgovarajuću slovnu oznaku, te dvije realne koordinate). 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sr-Latn-BA" sz="1700" b="1" i="1">
                <a:solidFill>
                  <a:schemeClr val="tx2">
                    <a:lumMod val="75000"/>
                  </a:schemeClr>
                </a:solidFill>
              </a:rPr>
              <a:t>TROUGAO</a:t>
            </a: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 kojim se reprezentuje trougao u x0y koordinatnom sistemu (svaki trougao čine tri tačke koje predstavljaju vrhove trougla). 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Napisati program koji sa standardnog ulaza učitava četiri tačke, a zatim formira trougao od prve tri tačke, i na kraju provjerava da li se četvrta tačka nalazi u tom trouglu.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Za učitavanje tačke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sr-Latn-BA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citaj(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TACKA *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sr-Latn-BA" sz="15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indent="0">
              <a:spcBef>
                <a:spcPts val="100"/>
              </a:spcBef>
              <a:buNone/>
            </a:pP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Za formiranje trougla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TROUGAO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trougao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TACKA *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Za provjeru da li se tačka nalazi unutar trougla treba definisati i koristiti funkciju čiji je prototip:</a:t>
            </a:r>
          </a:p>
          <a:p>
            <a:pPr marL="692150" indent="0">
              <a:spcBef>
                <a:spcPts val="0"/>
              </a:spcBef>
              <a:buNone/>
            </a:pP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tackaUtrouglu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TACKA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TROUGAO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sr-Latn-BA" sz="15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</a:t>
            </a:r>
            <a:r>
              <a:rPr lang="sr-Latn-RS"/>
              <a:t>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tabLst>
                <a:tab pos="457200" algn="l"/>
              </a:tabLst>
            </a:pP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3.	Napisati program u kojem treba:</a:t>
            </a:r>
          </a:p>
          <a:p>
            <a:pPr marL="692150" indent="-234950">
              <a:buFont typeface="Arial" pitchFamily="34" charset="0"/>
              <a:buChar char="•"/>
            </a:pP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1700" b="1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sr-Latn-RS" sz="1700" b="1" i="1">
                <a:solidFill>
                  <a:schemeClr val="tx2">
                    <a:lumMod val="75000"/>
                  </a:schemeClr>
                </a:solidFill>
              </a:rPr>
              <a:t>TIM</a:t>
            </a:r>
            <a:r>
              <a:rPr lang="en-US" sz="1700" b="1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fudbalski tim</a:t>
            </a:r>
            <a:r>
              <a:rPr lang="en-US" sz="17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čiji su atributi naziv, broj postignutih i primljenih golova, te broj bodova</a:t>
            </a:r>
            <a:r>
              <a:rPr lang="en-US" sz="17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700" b="1">
              <a:solidFill>
                <a:schemeClr val="tx2">
                  <a:lumMod val="75000"/>
                </a:schemeClr>
              </a:solidFill>
            </a:endParaRPr>
          </a:p>
          <a:p>
            <a:pPr marL="692150" indent="-234950">
              <a:buFont typeface="Arial" pitchFamily="34" charset="0"/>
              <a:buChar char="•"/>
            </a:pP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definisati funkciju koja sa standardnog ulaza učitava podatke o jednom timu, a čiji je prototip:</a:t>
            </a:r>
          </a:p>
          <a:p>
            <a:pPr marL="858838"/>
            <a:r>
              <a:rPr lang="en-U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ucitaj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TIM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*);</a:t>
            </a:r>
            <a:endParaRPr lang="sr-Latn-RS" sz="15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692150" indent="-234950">
              <a:buFont typeface="Arial" pitchFamily="34" charset="0"/>
              <a:buChar char="•"/>
            </a:pP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definisati funkciju koja učitava prirodan broj </a:t>
            </a:r>
            <a:r>
              <a:rPr lang="sr-Latn-BA" sz="17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 i podatke za </a:t>
            </a:r>
            <a:r>
              <a:rPr lang="sr-Latn-BA" sz="17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 timova koristeći funkciju </a:t>
            </a:r>
            <a:r>
              <a:rPr lang="sr-Latn-BA" sz="1700" b="1" i="1">
                <a:solidFill>
                  <a:schemeClr val="tx2">
                    <a:lumMod val="75000"/>
                  </a:schemeClr>
                </a:solidFill>
              </a:rPr>
              <a:t>ucitaj</a:t>
            </a: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, te formira i vraća dinamički niz, a čiji je prototip:</a:t>
            </a:r>
          </a:p>
          <a:p>
            <a:pPr marL="914400"/>
            <a:r>
              <a:rPr lang="sr-Latn-R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TIM* formiraj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*);</a:t>
            </a:r>
            <a:endParaRPr lang="sr-Latn-BA" sz="1500" b="1">
              <a:solidFill>
                <a:schemeClr val="tx2">
                  <a:lumMod val="75000"/>
                </a:schemeClr>
              </a:solidFill>
            </a:endParaRPr>
          </a:p>
          <a:p>
            <a:pPr marL="692150" indent="-234950">
              <a:buFont typeface="Arial" pitchFamily="34" charset="0"/>
              <a:buChar char="•"/>
            </a:pPr>
            <a:r>
              <a:rPr lang="sr-Latn-BA" sz="1700" b="1">
                <a:solidFill>
                  <a:schemeClr val="tx2">
                    <a:lumMod val="75000"/>
                  </a:schemeClr>
                </a:solidFill>
              </a:rPr>
              <a:t>definisati funkciju za sortiranje niza podataka o timovima prema opadajućoj vrijednosti broja bodova (ako ima više timova sa istim brojem bodova, dodatni kriterijum za sortiranje je gol razlika). Prototip funkcije je:</a:t>
            </a:r>
          </a:p>
          <a:p>
            <a:pPr marL="914400"/>
            <a:r>
              <a:rPr lang="sr-Latn-R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 sortiraj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TIM 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*, int);</a:t>
            </a:r>
          </a:p>
          <a:p>
            <a:pPr marL="692150" indent="-234950">
              <a:buFont typeface="Arial" pitchFamily="34" charset="0"/>
              <a:buChar char="•"/>
            </a:pPr>
            <a:r>
              <a:rPr lang="en-US" sz="1700" b="1">
                <a:solidFill>
                  <a:schemeClr val="tx2">
                    <a:lumMod val="75000"/>
                  </a:schemeClr>
                </a:solidFill>
              </a:rPr>
              <a:t>definisati fu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1700" b="1">
                <a:solidFill>
                  <a:schemeClr val="tx2">
                    <a:lumMod val="75000"/>
                  </a:schemeClr>
                </a:solidFill>
              </a:rPr>
              <a:t>kciju koja ispisuje 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sortirani </a:t>
            </a:r>
            <a:r>
              <a:rPr lang="en-US" sz="1700" b="1">
                <a:solidFill>
                  <a:schemeClr val="tx2">
                    <a:lumMod val="75000"/>
                  </a:schemeClr>
                </a:solidFill>
              </a:rPr>
              <a:t>niz podataka o 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timovima</a:t>
            </a:r>
            <a:r>
              <a:rPr lang="en-US" sz="1700" b="1">
                <a:solidFill>
                  <a:schemeClr val="tx2">
                    <a:lumMod val="75000"/>
                  </a:schemeClr>
                </a:solidFill>
              </a:rPr>
              <a:t> u obliku</a:t>
            </a:r>
            <a:endParaRPr lang="sr-Latn-RS" sz="1700" b="1">
              <a:solidFill>
                <a:schemeClr val="tx2">
                  <a:lumMod val="75000"/>
                </a:schemeClr>
              </a:solidFill>
            </a:endParaRPr>
          </a:p>
          <a:p>
            <a:pPr marL="914400"/>
            <a:r>
              <a:rPr lang="sr-Latn-RS" sz="15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RB. NAZIV               GPO GPR   GR BOD</a:t>
            </a:r>
            <a:endParaRPr lang="en-US" sz="15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692150"/>
            <a:r>
              <a:rPr lang="en-US" sz="1700" b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čiji je prototip:</a:t>
            </a:r>
          </a:p>
          <a:p>
            <a:pPr marL="914400"/>
            <a:r>
              <a:rPr lang="sr-Latn-R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 ispisi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TIM *</a:t>
            </a:r>
            <a:r>
              <a:rPr lang="en-US" sz="15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int);</a:t>
            </a:r>
            <a:endParaRPr lang="sr-Latn-RS" sz="15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692150" indent="-234950">
              <a:buFont typeface="Arial" pitchFamily="34" charset="0"/>
              <a:buChar char="•"/>
            </a:pP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u glavnom programu:</a:t>
            </a:r>
          </a:p>
          <a:p>
            <a:pPr marL="1149350" lvl="1" indent="-234950">
              <a:buFont typeface="Wingdings" pitchFamily="2" charset="2"/>
              <a:buChar char="§"/>
            </a:pP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učitati podatke za </a:t>
            </a:r>
            <a:r>
              <a:rPr lang="sr-Latn-RS" sz="17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 timova i formirati odgovarajući dinamički niz koristeći funkciju </a:t>
            </a:r>
            <a:r>
              <a:rPr lang="sr-Latn-RS" sz="1700" b="1" i="1">
                <a:solidFill>
                  <a:schemeClr val="tx2">
                    <a:lumMod val="75000"/>
                  </a:schemeClr>
                </a:solidFill>
              </a:rPr>
              <a:t>formiraj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1149350" lvl="1" indent="-234950">
              <a:buFont typeface="Wingdings" pitchFamily="2" charset="2"/>
              <a:buChar char="§"/>
            </a:pP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sortirati učitani niz pomoću funkcije </a:t>
            </a:r>
            <a:r>
              <a:rPr lang="sr-Latn-RS" sz="1700" b="1" i="1">
                <a:solidFill>
                  <a:schemeClr val="tx2">
                    <a:lumMod val="75000"/>
                  </a:schemeClr>
                </a:solidFill>
              </a:rPr>
              <a:t>sortiraj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, pa ga ispisati pomoću funkcije </a:t>
            </a:r>
            <a:r>
              <a:rPr lang="sr-Latn-RS" sz="1700" b="1" i="1">
                <a:solidFill>
                  <a:schemeClr val="tx2">
                    <a:lumMod val="75000"/>
                  </a:schemeClr>
                </a:solidFill>
              </a:rPr>
              <a:t>ispisi</a:t>
            </a:r>
            <a:r>
              <a:rPr lang="sr-Latn-RS" sz="17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700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OPERATORI ZA RAD SA </a:t>
            </a:r>
            <a:r>
              <a:rPr lang="sr-Latn-RS"/>
              <a:t>POKAZIVAČ</a:t>
            </a:r>
            <a:r>
              <a:rPr lang="en-US"/>
              <a:t>IMA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Operatori za rad s pokazivačima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1463040"/>
            <a:ext cx="50913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10, j = 20, *p = &amp;i;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"Velicina: %d %d %d\n"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(i),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(j),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(p));</a:t>
            </a:r>
            <a:endParaRPr lang="nn-NO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"i=%d, adr: %p,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&amp;i);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"j=%d, adr: %p\n"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j, &amp;j);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"*p=%d, p=%p, adr: %p\n"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*p, p, &amp;p);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*p = 11;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"i=%d, *p=%d\n"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*p);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&amp;j;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"*p=%d, p=%p\n"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*p, p);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(*p)++;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"j=%d, *p=%d\n"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j, *p);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7520" y="4581150"/>
            <a:ext cx="5107865" cy="176604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Velicina: 2 2 4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i=10, adr: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0028FF1E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, 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j=20, adr: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0028FF1C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*p=10, p=0028FF1E, adr: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0028FF18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i=11, *p=11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*p=20, p=0028FF1C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j=21, *p=21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32420" y="1227130"/>
          <a:ext cx="219456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/>
                        <a:t>0028FF20</a:t>
                      </a:r>
                      <a:r>
                        <a:rPr lang="sr-Latn-RS" sz="1600" b="1" baseline="-25000"/>
                        <a:t>h</a:t>
                      </a:r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/>
                        <a:t>0028FF1F</a:t>
                      </a:r>
                      <a:r>
                        <a:rPr lang="sr-Latn-RS" sz="1600" b="1" baseline="-25000"/>
                        <a:t>h</a:t>
                      </a:r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/>
                        <a:t>0028FF1E</a:t>
                      </a:r>
                      <a:r>
                        <a:rPr lang="sr-Latn-RS" sz="1600" b="1" baseline="-25000"/>
                        <a:t>h</a:t>
                      </a:r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/>
                        <a:t>0028FF1D</a:t>
                      </a:r>
                      <a:r>
                        <a:rPr lang="sr-Latn-RS" sz="1600" b="1" baseline="-25000"/>
                        <a:t>h</a:t>
                      </a:r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/>
                        <a:t>0028FF1C</a:t>
                      </a:r>
                      <a:r>
                        <a:rPr lang="sr-Latn-RS" sz="1600" b="1" baseline="-25000"/>
                        <a:t>h</a:t>
                      </a:r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/>
                        <a:t>0028FF1B</a:t>
                      </a:r>
                      <a:r>
                        <a:rPr lang="sr-Latn-RS" sz="1600" b="1" baseline="-25000"/>
                        <a:t>h</a:t>
                      </a:r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/>
                        <a:t>0028FF1A</a:t>
                      </a:r>
                      <a:r>
                        <a:rPr lang="sr-Latn-RS" sz="1600" b="1" baseline="-25000"/>
                        <a:t>h</a:t>
                      </a:r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/>
                        <a:t>0028FF19</a:t>
                      </a:r>
                      <a:r>
                        <a:rPr lang="sr-Latn-RS" sz="1600" b="1" baseline="-25000"/>
                        <a:t>h</a:t>
                      </a:r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/>
                        <a:t>0028FF18</a:t>
                      </a:r>
                      <a:r>
                        <a:rPr lang="sr-Latn-RS" sz="1600" b="1" baseline="-25000"/>
                        <a:t>h</a:t>
                      </a:r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/>
                        <a:t>0028FF17</a:t>
                      </a:r>
                      <a:r>
                        <a:rPr lang="sr-Latn-RS" sz="1600" b="1" baseline="-25000"/>
                        <a:t>h</a:t>
                      </a:r>
                      <a:endParaRPr lang="en-US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5749794" y="3301000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6306956" y="3369580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49794" y="2337142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06956" y="2405722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58316" y="171359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315478" y="178217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32420" y="1546907"/>
          <a:ext cx="10972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32420" y="2186987"/>
          <a:ext cx="10972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832420" y="2827067"/>
          <a:ext cx="109728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Curved Left Arrow 18"/>
          <p:cNvSpPr/>
          <p:nvPr/>
        </p:nvSpPr>
        <p:spPr>
          <a:xfrm rot="10800000">
            <a:off x="5429715" y="1662370"/>
            <a:ext cx="574252" cy="1858280"/>
          </a:xfrm>
          <a:prstGeom prst="curvedLeftArrow">
            <a:avLst>
              <a:gd name="adj1" fmla="val 35051"/>
              <a:gd name="adj2" fmla="val 85088"/>
              <a:gd name="adj3" fmla="val 1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832420" y="1546907"/>
          <a:ext cx="10972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Curved Left Arrow 20"/>
          <p:cNvSpPr/>
          <p:nvPr/>
        </p:nvSpPr>
        <p:spPr>
          <a:xfrm rot="10800000">
            <a:off x="5698549" y="2315253"/>
            <a:ext cx="305415" cy="1205393"/>
          </a:xfrm>
          <a:prstGeom prst="curvedLeftArrow">
            <a:avLst>
              <a:gd name="adj1" fmla="val 29391"/>
              <a:gd name="adj2" fmla="val 131498"/>
              <a:gd name="adj3" fmla="val 48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832420" y="2186987"/>
          <a:ext cx="10972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832420" y="2827067"/>
          <a:ext cx="109728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sz="1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6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build="allAtOnce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19" grpId="0" animBg="1"/>
      <p:bldP spid="19" grpId="1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POKAZIVA</a:t>
            </a:r>
            <a:r>
              <a:rPr lang="sr-Latn-RS"/>
              <a:t>ČI I STRUKTURE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Pristup elementima strukture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1463040"/>
            <a:ext cx="770109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datum</a:t>
            </a:r>
            <a:endParaRPr lang="sr-Latn-RS" sz="1400" b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dan, mjesec, godina;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datum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d, *p = &amp;d;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p-&gt;dan = 1;        </a:t>
            </a:r>
            <a:r>
              <a:rPr lang="nl-NL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(*p).dan = 1;</a:t>
            </a:r>
            <a:endParaRPr lang="nl-NL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p-&gt;mjesec = 1;   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(*p).mjesec = 1;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p-&gt;godina = 2000;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(*p).godina = 2000;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R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Datum: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%02d.%02d.%d.\n"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d.dan, d.mjesec, d.godina);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datum: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&amp;p-&gt;dan, &amp;p-&gt;mjesec, &amp;p-&gt;godina);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"Novi datum: %02d.%02d.%d."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p-&gt;dan, p-&gt;mjesec, p-&gt;godina);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7139" y="5195630"/>
            <a:ext cx="3608246" cy="115156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Datum: 01.01.2000.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Unesite datum: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4 4 2010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Novi datum: 04.04.2010.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POKAZIVAČI I POLJA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Pokazivač na vektor (jednodimenzioni niz)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1463040"/>
            <a:ext cx="60112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niz[5] = { 1, 2, 3, 4, 5 };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pr[10] = { 2, 3, 5, 7, 11, 13, 17, 19, 23, 29 };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niz;</a:t>
            </a: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 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niz[0], niz[1], niz[2]);</a:t>
            </a: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 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*p, *(p + 1), *(p + 2));</a:t>
            </a: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 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*niz, *(niz + 1), *(niz + 2));</a:t>
            </a: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 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p[0], p[1], p[2]);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 = pr + 2;</a:t>
            </a: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 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p[0], p[1], p[2]);</a:t>
            </a:r>
          </a:p>
          <a:p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// niz = p; GRESKA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niz[0] = p[0];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p[1] = niz[1];</a:t>
            </a: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niz[0], p[1]);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445829" y="1188720"/>
            <a:ext cx="1619555" cy="1879699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1 2 3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1 2 3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1 2 3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1 2 3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5 7 11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5 2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35140" y="5120463"/>
          <a:ext cx="3291838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91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35140" y="4482993"/>
          <a:ext cx="1645919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659800" y="4482993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niz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16962" y="4551573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9800" y="5120463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216962" y="5189043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29070" y="3638083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720510" y="4113573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4380" y="606614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>
          <a:xfrm rot="16200000" flipV="1">
            <a:off x="6405820" y="578797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735140" y="4795413"/>
          <a:ext cx="1645919" cy="18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735140" y="5440503"/>
          <a:ext cx="3291840" cy="18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787550" y="4527200"/>
            <a:ext cx="22860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sr-Latn-RS" sz="1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1600" b="1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79200" y="5159055"/>
            <a:ext cx="22860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sr-Latn-RS" sz="1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  <p:bldP spid="13" grpId="0"/>
      <p:bldP spid="14" grpId="0" animBg="1"/>
      <p:bldP spid="15" grpId="0"/>
      <p:bldP spid="16" grpId="0" animBg="1"/>
      <p:bldP spid="17" grpId="0"/>
      <p:bldP spid="17" grpId="1"/>
      <p:bldP spid="18" grpId="0" animBg="1"/>
      <p:bldP spid="18" grpId="1" animBg="1"/>
      <p:bldP spid="19" grpId="0"/>
      <p:bldP spid="20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POKAZIVAČI I POLJA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Prenos vektora u funkciju pomo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ću pokazivača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1463040"/>
            <a:ext cx="41678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suma(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s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+=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 s += 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*(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n, niz[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 || n &gt; 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broj: 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 + i);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 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&amp;ni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z[i]</a:t>
            </a:r>
            <a:endParaRPr lang="it-IT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"Suma: 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suma(niz, n));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1463040"/>
            <a:ext cx="45317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suma(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s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+= *(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i);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 += niz[i];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n, niz[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 || n &gt; 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broj: 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 + i);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 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&amp;ni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z[i]</a:t>
            </a:r>
            <a:endParaRPr lang="it-IT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"Suma: 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suma(niz, n));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45829" y="1188720"/>
            <a:ext cx="1619555" cy="1879699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t-BR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pt-BR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1. broj: </a:t>
            </a:r>
            <a:r>
              <a:rPr lang="pt-BR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2. broj: </a:t>
            </a:r>
            <a:r>
              <a:rPr lang="pt-BR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3. broj: </a:t>
            </a:r>
            <a:r>
              <a:rPr lang="pt-BR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Suma: 15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POKAZIVAČI I POLJA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Pokaziva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 na matricu (dvodimenziono polje)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1463040"/>
            <a:ext cx="539679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v-SE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v-S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n, m, mat[</a:t>
            </a:r>
            <a:r>
              <a:rPr lang="sv-SE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v-S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</a:t>
            </a:r>
            <a:r>
              <a:rPr lang="sv-SE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v-SE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*p;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"Dimenzije: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&amp;n, &amp;m);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 || n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m &lt; 1 || m &gt;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&lt; m; j++)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"mat[%d][%d]="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j);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&amp;mat[i][j]);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"Matrica:\n"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mat;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i++,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&lt; m; j++)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%4d"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*(p + i *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j));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printf(" %4d", *(&amp;mat[0][0] + i * MAX + j));</a:t>
            </a:r>
          </a:p>
          <a:p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printf(" %4d", mat[i][j]);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73547" y="1602819"/>
          <a:ext cx="3291838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91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73545" y="1316725"/>
          <a:ext cx="3291840" cy="18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25352" y="1602819"/>
          <a:ext cx="18288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600" b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457139" y="3544215"/>
            <a:ext cx="3608246" cy="280298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fi-FI" sz="1600" b="1">
                <a:latin typeface="Consolas" pitchFamily="49" charset="0"/>
                <a:cs typeface="Consolas" pitchFamily="49" charset="0"/>
              </a:rPr>
              <a:t>Dimenzije: 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2 3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mat[0][0]=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mat[0][1]=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mat[0][2]=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mat[1][0]=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mat[1][1]=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mat[1][2]=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sr-Latn-RS" sz="1600" b="1">
                <a:latin typeface="Consolas" pitchFamily="49" charset="0"/>
                <a:cs typeface="Consolas" pitchFamily="49" charset="0"/>
              </a:rPr>
              <a:t>Matrica: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    1    2    3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    4    5    6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5650" y="1592556"/>
            <a:ext cx="2286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082" y="1592556"/>
            <a:ext cx="2286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5255" y="1592556"/>
            <a:ext cx="2286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5650" y="1914633"/>
            <a:ext cx="2286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082" y="1914633"/>
            <a:ext cx="2286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5255" y="1914633"/>
            <a:ext cx="2286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build="allAtOnce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ADRESNA ARITMETIKA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Adresna aritmetika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1463040"/>
            <a:ext cx="6492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c[] = {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i[] = { 1, 2, 3, 4 };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*pc1 = &amp;c[0], *pc2 = &amp;c[3];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*pi1 = &amp;i[0], *pi2 = &amp;i[3];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"*c=%c        *i=%d\n"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*c, *i);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"*pc1=%c      *pi1=%d\n"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*pc1, *pi1);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"*(pc1+1)=%c  *(pi1+2)=%d\n"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*(pc1 + 1), *(pi1 + 2));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"*++pc1=%c    *++pi1=%d\n"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*++pc1, *++pi1);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"*pc1++=%c    *pi1++=%d\n"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*pc1++, *pi1++);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"*pc1=%c      *pi1=%d\n"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*pc1, *pi1);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pc1 -= 2; pi1 -= 2;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"*pc1=%c      *pi1=%d\n"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*pc1, *pi1);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"pc2-pc1=%d   pi2-pi1=%d\n"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pc2 - pc1, pi2 - pi1);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7139" y="1188720"/>
            <a:ext cx="3608246" cy="249574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*c=a        *i=1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*pc1=a      *pi1=1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*(pc1+1)=b  *(pi1+2)=3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*++pc1=b    *++pi1=2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*pc1++=b    *pi1++=2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*pc1=c      *pi1=3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*pc1=a      *pi1=1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pc2-pc1=3   pi2-pi1=3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PRENOS ARGUMENATA REFERISANJEM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program koji učitava niz od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cijelih brojeva,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 zatim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ispisuje njihovu aritmetičku sredinu i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one učitane brojeve koji su veći od sredine.</a:t>
            </a:r>
            <a:endParaRPr lang="sr-Latn-RS" b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00"/>
              </a:spcBef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Za učitavanje dimenzije i elemenata niza treba definisati i koristiti funkciju čiji je prototip:</a:t>
            </a:r>
          </a:p>
          <a:p>
            <a:pPr marL="23495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void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citaj(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*niz, int *n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b="1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" y="2286000"/>
            <a:ext cx="365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n, niz[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s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as;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citaj(niz, &amp;n);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+= niz[i];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)s / n;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"Sredina: %.2lf\n"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as);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"Veci su:"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(niz[i] &gt; as)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niz[i]);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2286000"/>
            <a:ext cx="39319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 || *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*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broj: 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it-IT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7139" y="4273910"/>
            <a:ext cx="3608246" cy="207328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fi-FI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1. broj: 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2. broj: 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3. broj: 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4. broj: </a:t>
            </a:r>
            <a:r>
              <a:rPr lang="fi-FI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Sredina: 4.50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Veci su: 5 6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DINAMIČKA ALOKACIJA MEMORIJE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Pokazivači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A10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Dinamička alokacija memorije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" y="1463040"/>
            <a:ext cx="42062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n, *niz;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broj: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 + i);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"Niz:"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niz[i]);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1463040"/>
            <a:ext cx="455188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citaj(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n, *niz;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citaj(&amp;n);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"Niz:"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niz[i]);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citaj(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*niz;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*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broj: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 + i);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7139" y="4581150"/>
            <a:ext cx="3608246" cy="176604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t-BR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pt-BR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1. broj: </a:t>
            </a:r>
            <a:r>
              <a:rPr lang="pt-BR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2. broj: </a:t>
            </a:r>
            <a:r>
              <a:rPr lang="pt-BR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3. broj: </a:t>
            </a:r>
            <a:r>
              <a:rPr lang="pt-BR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4. broj: </a:t>
            </a:r>
            <a:r>
              <a:rPr lang="pt-BR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sz="1600" b="1">
                <a:latin typeface="Consolas" pitchFamily="49" charset="0"/>
                <a:cs typeface="Consolas" pitchFamily="49" charset="0"/>
              </a:rPr>
              <a:t>Niz: </a:t>
            </a:r>
            <a:r>
              <a:rPr lang="pt-BR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3 12 4 1</a:t>
            </a:r>
            <a:endParaRPr lang="sr-Latn-BA" sz="16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5615</TotalTime>
  <Words>3994</Words>
  <Application>Microsoft Office PowerPoint</Application>
  <PresentationFormat>On-screen Show (4:3)</PresentationFormat>
  <Paragraphs>607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Wingdings</vt:lpstr>
      <vt:lpstr>Office Theme</vt:lpstr>
      <vt:lpstr>PROGRAMIRANJE I</vt:lpstr>
      <vt:lpstr>OPERATORI ZA RAD SA POKAZIVAČIMA</vt:lpstr>
      <vt:lpstr>POKAZIVAČI I STRUKTURE</vt:lpstr>
      <vt:lpstr>POKAZIVAČI I POLJA</vt:lpstr>
      <vt:lpstr>POKAZIVAČI I POLJA</vt:lpstr>
      <vt:lpstr>POKAZIVAČI I POLJA</vt:lpstr>
      <vt:lpstr>ADRESNA ARITMETIKA</vt:lpstr>
      <vt:lpstr>PRENOS ARGUMENATA REFERISANJEM</vt:lpstr>
      <vt:lpstr>DINAMIČKA ALOKACIJA MEMORIJE</vt:lpstr>
      <vt:lpstr>DINAMIČKA ALOKACIJA MEMORIJE</vt:lpstr>
      <vt:lpstr>DINAMIČKA ALOKACIJA MEMORIJE</vt:lpstr>
      <vt:lpstr>DINAMIČKA ALOKACIJA MEMORIJE</vt:lpstr>
      <vt:lpstr>DINAMIČKA ALOKACIJA MEMORIJE</vt:lpstr>
      <vt:lpstr>DINAMIČKA ALOKACIJA MEMORIJE</vt:lpstr>
      <vt:lpstr>ZADACI ZA VJEŽBU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Goran Banjac</cp:lastModifiedBy>
  <cp:revision>892</cp:revision>
  <dcterms:created xsi:type="dcterms:W3CDTF">2006-08-16T00:00:00Z</dcterms:created>
  <dcterms:modified xsi:type="dcterms:W3CDTF">2021-10-10T16:37:46Z</dcterms:modified>
</cp:coreProperties>
</file>