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62" r:id="rId5"/>
    <p:sldId id="275" r:id="rId6"/>
    <p:sldId id="263" r:id="rId7"/>
    <p:sldId id="267" r:id="rId8"/>
    <p:sldId id="278" r:id="rId9"/>
    <p:sldId id="269" r:id="rId10"/>
    <p:sldId id="279" r:id="rId11"/>
    <p:sldId id="280" r:id="rId12"/>
    <p:sldId id="273" r:id="rId13"/>
    <p:sldId id="283" r:id="rId14"/>
    <p:sldId id="281" r:id="rId15"/>
    <p:sldId id="270" r:id="rId16"/>
    <p:sldId id="277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risnik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31515"/>
    <a:srgbClr val="6F00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6" autoAdjust="0"/>
    <p:restoredTop sz="98387" autoAdjust="0"/>
  </p:normalViewPr>
  <p:slideViewPr>
    <p:cSldViewPr snapToObjects="1">
      <p:cViewPr varScale="1">
        <p:scale>
          <a:sx n="86" d="100"/>
          <a:sy n="86" d="100"/>
        </p:scale>
        <p:origin x="1550" y="48"/>
      </p:cViewPr>
      <p:guideLst>
        <p:guide orient="horz" pos="335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F6195-2D21-4430-98F9-D0C0974578AC}" type="datetimeFigureOut">
              <a:rPr lang="en-US" smtClean="0"/>
              <a:pPr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EF0F2-23DF-4901-9AEF-0D671259D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142999"/>
          </a:xfrm>
        </p:spPr>
        <p:txBody>
          <a:bodyPr anchor="b" anchorCtr="0"/>
          <a:lstStyle>
            <a:lvl1pPr>
              <a:defRPr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34733"/>
            <a:ext cx="7772400" cy="1066800"/>
          </a:xfrm>
        </p:spPr>
        <p:txBody>
          <a:bodyPr anchor="ctr" anchorCtr="0"/>
          <a:lstStyle>
            <a:lvl1pPr marL="0" indent="0" algn="ctr">
              <a:buNone/>
              <a:defRPr b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4250267"/>
            <a:ext cx="7772400" cy="1676400"/>
          </a:xfrm>
        </p:spPr>
        <p:txBody>
          <a:bodyPr>
            <a:noAutofit/>
          </a:bodyPr>
          <a:lstStyle>
            <a:lvl1pPr algn="l">
              <a:spcBef>
                <a:spcPts val="30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to edit Authors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6375400"/>
            <a:ext cx="7772400" cy="381000"/>
          </a:xfrm>
        </p:spPr>
        <p:txBody>
          <a:bodyPr>
            <a:noAutofit/>
          </a:bodyPr>
          <a:lstStyle>
            <a:lvl1pPr algn="ctr">
              <a:buNone/>
              <a:defRPr sz="2000" b="1" baseline="0"/>
            </a:lvl1pPr>
          </a:lstStyle>
          <a:p>
            <a:pPr lvl="0"/>
            <a:r>
              <a:rPr lang="en-US" dirty="0"/>
              <a:t>Click to edit Year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700"/>
            <a:ext cx="7818120" cy="9144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9858"/>
            <a:ext cx="8778240" cy="5334000"/>
          </a:xfrm>
        </p:spPr>
        <p:txBody>
          <a:bodyPr/>
          <a:lstStyle>
            <a:lvl3pPr>
              <a:buFont typeface="Wingdings" pitchFamily="2" charset="2"/>
              <a:buChar char="§"/>
              <a:defRPr/>
            </a:lvl3pPr>
            <a:lvl4pPr>
              <a:buFont typeface="Courier New" pitchFamily="49" charset="0"/>
              <a:buChar char="o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356" y="6496844"/>
            <a:ext cx="8321040" cy="320040"/>
          </a:xfrm>
        </p:spPr>
        <p:txBody>
          <a:bodyPr tIns="0" rIns="0" bIns="0"/>
          <a:lstStyle>
            <a:lvl1pPr algn="l">
              <a:defRPr b="1" i="1"/>
            </a:lvl1pPr>
          </a:lstStyle>
          <a:p>
            <a:r>
              <a:rPr lang="en-US" dirty="0" err="1"/>
              <a:t>Stringovi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3920" y="6496844"/>
            <a:ext cx="457200" cy="320040"/>
          </a:xfrm>
        </p:spPr>
        <p:txBody>
          <a:bodyPr lIns="0" tIns="0" rIns="0" bIns="0"/>
          <a:lstStyle>
            <a:lvl1pPr algn="r">
              <a:defRPr b="1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992725"/>
            <a:ext cx="9144000" cy="158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465351"/>
            <a:ext cx="9144000" cy="158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82880" y="25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" y="27432"/>
            <a:ext cx="914400" cy="914400"/>
          </a:xfrm>
          <a:solidFill>
            <a:schemeClr val="accent1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r-Latn-RS" dirty="0"/>
              <a:t>A0X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Stringovi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utorialspoint.com/c_standard_library/c_function_strcspn.htm" TargetMode="External"/><Relationship Id="rId13" Type="http://schemas.openxmlformats.org/officeDocument/2006/relationships/hyperlink" Target="http://www.tutorialspoint.com/c_standard_library/c_function_strstr.htm" TargetMode="External"/><Relationship Id="rId3" Type="http://schemas.openxmlformats.org/officeDocument/2006/relationships/hyperlink" Target="http://www.tutorialspoint.com/c_standard_library/c_function_memset.htm" TargetMode="External"/><Relationship Id="rId7" Type="http://schemas.openxmlformats.org/officeDocument/2006/relationships/hyperlink" Target="http://www.tutorialspoint.com/c_standard_library/c_function_strcpy.htm" TargetMode="External"/><Relationship Id="rId12" Type="http://schemas.openxmlformats.org/officeDocument/2006/relationships/hyperlink" Target="http://www.tutorialspoint.com/c_standard_library/c_function_strspn.htm" TargetMode="External"/><Relationship Id="rId2" Type="http://schemas.openxmlformats.org/officeDocument/2006/relationships/hyperlink" Target="http://www.tutorialspoint.com/c_standard_library/c_function_memcpy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utorialspoint.com/c_standard_library/c_function_strcmp.htm" TargetMode="External"/><Relationship Id="rId11" Type="http://schemas.openxmlformats.org/officeDocument/2006/relationships/hyperlink" Target="http://www.tutorialspoint.com/c_standard_library/c_function_strrchr.htm" TargetMode="External"/><Relationship Id="rId5" Type="http://schemas.openxmlformats.org/officeDocument/2006/relationships/hyperlink" Target="http://www.tutorialspoint.com/c_standard_library/c_function_strchr.htm" TargetMode="External"/><Relationship Id="rId10" Type="http://schemas.openxmlformats.org/officeDocument/2006/relationships/hyperlink" Target="http://www.tutorialspoint.com/c_standard_library/c_function_strpbrk.htm" TargetMode="External"/><Relationship Id="rId4" Type="http://schemas.openxmlformats.org/officeDocument/2006/relationships/hyperlink" Target="http://www.tutorialspoint.com/c_standard_library/c_function_strcat.htm" TargetMode="External"/><Relationship Id="rId9" Type="http://schemas.openxmlformats.org/officeDocument/2006/relationships/hyperlink" Target="http://www.tutorialspoint.com/c_standard_library/c_function_strlen.ht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PROGRAMIRANJE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/>
              <a:t>A</a:t>
            </a:r>
            <a:r>
              <a:rPr lang="en-US"/>
              <a:t>11</a:t>
            </a:r>
            <a:r>
              <a:rPr lang="sr-Latn-RS"/>
              <a:t> </a:t>
            </a:r>
            <a:r>
              <a:rPr lang="sr-Latn-RS" dirty="0"/>
              <a:t>– </a:t>
            </a:r>
            <a:r>
              <a:rPr lang="en-US" dirty="0" err="1"/>
              <a:t>Stringovi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r-Latn-RS" dirty="0"/>
              <a:t>20</a:t>
            </a:r>
            <a:r>
              <a:rPr lang="en-US" dirty="0"/>
              <a:t>2</a:t>
            </a:r>
            <a:r>
              <a:rPr lang="sr-Latn-RS"/>
              <a:t>1.</a:t>
            </a:r>
            <a:endParaRPr lang="en-US" dirty="0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85800" y="4250266"/>
            <a:ext cx="7772400" cy="192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dr </a:t>
            </a:r>
            <a:r>
              <a:rPr lang="en-US" b="1"/>
              <a:t>Dra</a:t>
            </a:r>
            <a:r>
              <a:rPr lang="sr-Latn-RS" b="1"/>
              <a:t>ž</a:t>
            </a:r>
            <a:r>
              <a:rPr lang="en-US" b="1"/>
              <a:t>en Br</a:t>
            </a:r>
            <a:r>
              <a:rPr lang="sr-Latn-RS" b="1"/>
              <a:t>đanin	</a:t>
            </a:r>
            <a:r>
              <a:rPr lang="sr-Latn-RS"/>
              <a:t>(drazen.brdjanin@etf.unibl.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Goran Banjac	</a:t>
            </a:r>
            <a:r>
              <a:rPr lang="sr-Latn-RS"/>
              <a:t>(goran.banjac@etf.unibl.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/>
              <a:t>Danijela </a:t>
            </a:r>
            <a:r>
              <a:rPr lang="en-US" b="1"/>
              <a:t>Banjac</a:t>
            </a:r>
            <a:r>
              <a:rPr lang="sr-Latn-RS" b="1"/>
              <a:t>	</a:t>
            </a:r>
            <a:r>
              <a:rPr lang="sr-Latn-RS"/>
              <a:t>(danijela.</a:t>
            </a:r>
            <a:r>
              <a:rPr lang="en-US"/>
              <a:t>banjac</a:t>
            </a:r>
            <a:r>
              <a:rPr lang="sr-Latn-RS"/>
              <a:t>@etf.unibl.</a:t>
            </a:r>
            <a:r>
              <a:rPr lang="en-US"/>
              <a:t>org</a:t>
            </a:r>
            <a:r>
              <a:rPr lang="sr-Latn-RS"/>
              <a:t>)</a:t>
            </a:r>
          </a:p>
          <a:p>
            <a:pPr marL="34290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en-US" b="1"/>
              <a:t>Nikola Obradovi</a:t>
            </a:r>
            <a:r>
              <a:rPr lang="sr-Latn-BA" b="1"/>
              <a:t>ć</a:t>
            </a:r>
            <a:r>
              <a:rPr lang="sr-Latn-RS" b="1"/>
              <a:t>	</a:t>
            </a:r>
            <a:r>
              <a:rPr lang="sr-Latn-RS"/>
              <a:t>(nikola.obradovic@etf.unibl.</a:t>
            </a:r>
            <a:r>
              <a:rPr lang="en-US"/>
              <a:t>org</a:t>
            </a:r>
            <a:r>
              <a:rPr lang="sr-Latn-RS"/>
              <a:t>)</a:t>
            </a:r>
            <a:endParaRPr lang="en-US"/>
          </a:p>
          <a:p>
            <a:pPr marL="342900" lvl="0" indent="-342900">
              <a:spcBef>
                <a:spcPts val="300"/>
              </a:spcBef>
              <a:tabLst>
                <a:tab pos="1943100" algn="l"/>
              </a:tabLst>
              <a:defRPr/>
            </a:pPr>
            <a:r>
              <a:rPr lang="sr-Latn-RS" b="1" i="1"/>
              <a:t>Igor Ševo</a:t>
            </a:r>
            <a:r>
              <a:rPr lang="en-US" b="1" i="1"/>
              <a:t>, </a:t>
            </a:r>
            <a:r>
              <a:rPr lang="sr-Latn-RS" b="1" i="1"/>
              <a:t>Aleksandar Keleč</a:t>
            </a:r>
            <a:r>
              <a:rPr lang="sr-Latn-RS" b="1"/>
              <a:t>	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funkciju koja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spaja dva stringa (konkatenaciju), a čiji je prototip: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char* konkatenacija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char *s1, char *s2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glavni program koji učitava dvije riječi, a zatim ih konkatenira i ispisuje.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1" y="2011680"/>
            <a:ext cx="5435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101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 konkatenacija(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*r, *t;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d1 = -1, d2 = -1;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[++d1]);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[++d2]);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= r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*)calloc(d1 + d2 + 1,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(*t++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t--;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(*t++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4455" y="4235505"/>
            <a:ext cx="40709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r1[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r2[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*r;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dvije rijeci: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%s"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r1, r2);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 = konkatenacija(r1, r2);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"Rezultat: '%s'"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free(r);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STRINGOVI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449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program u kojem treba: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efinisati tip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OSOBA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kojim se reprezentuj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osobe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su atributi prezime (dinamički string), ime (dinamički string) i 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godina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rođenja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RS" b="1">
              <a:solidFill>
                <a:schemeClr val="tx2">
                  <a:lumMod val="75000"/>
                </a:schemeClr>
              </a:solidFill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definisati funkciju koja sa standardnog ulaza učitava podatke o jednoj osobi, a čiji je prototip:</a:t>
            </a:r>
          </a:p>
          <a:p>
            <a:pPr marL="45720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citaj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OSOBA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*);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definisati funkciju za sortiranje niza podataka o osobama po prezimenima, a čiji je prototip:</a:t>
            </a: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sortiraj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OSOBA 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*, int);</a:t>
            </a: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definisati fu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kciju koja na standardni izlaz ispisuje podatake o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osobi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a 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čiji je prototip:</a:t>
            </a:r>
          </a:p>
          <a:p>
            <a:pPr marL="45720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 pisi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OSOBA *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sr-Latn-RS" sz="1600" b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34950" indent="-234950">
              <a:spcBef>
                <a:spcPts val="100"/>
              </a:spcBef>
              <a:buFont typeface="Arial" pitchFamily="34" charset="0"/>
              <a:buChar char="•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 glavnom programu: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učitati podatke za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osoba koristeći funkciju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citaj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 i formirati odgovarajući dinamički niz,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sortirati učitani niz pomoću funkcije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sortiraj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,</a:t>
            </a:r>
          </a:p>
          <a:p>
            <a:pPr marL="692150" lvl="1" indent="-234950">
              <a:buFont typeface="Wingdings" pitchFamily="2" charset="2"/>
              <a:buChar char="§"/>
            </a:pP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ispisati sortirani niz pomoću funkcije </a:t>
            </a:r>
            <a:r>
              <a:rPr lang="sr-Latn-RS" b="1" i="1">
                <a:solidFill>
                  <a:schemeClr val="tx2">
                    <a:lumMod val="75000"/>
                  </a:schemeClr>
                </a:solidFill>
              </a:rPr>
              <a:t>pisi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8" name="Rectangle 7"/>
          <p:cNvSpPr/>
          <p:nvPr/>
        </p:nvSpPr>
        <p:spPr>
          <a:xfrm>
            <a:off x="365760" y="1463040"/>
            <a:ext cx="68945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&lt;stdlib.h&gt;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typedef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*prezime;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*ime;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godRodjenja;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RS" sz="1400" b="1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duzina(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pomocna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-1;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[++d]);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kopiraj(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pomocna</a:t>
            </a:r>
            <a:endParaRPr lang="pl-PL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uporedi(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pomocna</a:t>
            </a:r>
            <a:endParaRPr lang="pl-PL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it-IT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-&gt;prezime[i] &amp;&amp; 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-&gt;prezime[i] == 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-&gt;prezime[i]; i++);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it-IT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a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-&gt;prezime[i] - 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-&gt;prezime[i];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7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Rješenje:</a:t>
            </a:r>
            <a:endParaRPr lang="sr-Latn-BA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17645" y="1463040"/>
            <a:ext cx="414774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citaj(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prezime[101], ime[101];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%s %d"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prezime, ime, &amp;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-&gt;godRodjenja);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it-IT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 = (</a:t>
            </a:r>
            <a:r>
              <a:rPr lang="it-IT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duzina(prezime) + 1, </a:t>
            </a:r>
            <a:r>
              <a:rPr lang="it-IT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it-IT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it-IT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kopiraj(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-&gt;prezime, prezime);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 = 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*)calloc(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duzina(ime) + 1,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kopiraj(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-&gt;ime, ime);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STRINGOVI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" y="1097280"/>
            <a:ext cx="727864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sortiraj(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- 1;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i + 1; j &lt;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j++)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(uporedi(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i,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j) &gt; 0)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temp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niz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 temp;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"%-15s %-15s %d\n"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-&gt;prezime,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-&gt;ime, 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-&gt;godRodjenja);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obrisi(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en-US" sz="1400" b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// pomocna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-&gt;prezime);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o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-&gt;ime);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/>
              <a:t>STRINGOVI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RS"/>
              <a:t>A11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" y="1097280"/>
            <a:ext cx="66166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n;</a:t>
            </a:r>
          </a:p>
          <a:p>
            <a:r>
              <a:rPr lang="sr-Latn-R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*niz;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"%d"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(n &lt; 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niz = 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*)malloc(n *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b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OSOBA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osobe:\n"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++i)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  %d. osoba: 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citaj(niz + i);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sortiraj(niz, n);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"RB. PREZIME         IME             GOD.\n"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n; ++i)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"%2d.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i + 1);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pisi(niz + i);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obrisi(niz + i);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"=== =============== =============== ===="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free(niz);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/>
          </a:p>
        </p:txBody>
      </p:sp>
      <p:sp>
        <p:nvSpPr>
          <p:cNvPr id="8" name="Rectangle 7"/>
          <p:cNvSpPr/>
          <p:nvPr/>
        </p:nvSpPr>
        <p:spPr>
          <a:xfrm>
            <a:off x="4402183" y="3461657"/>
            <a:ext cx="4666862" cy="2905062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400" b="1">
                <a:latin typeface="Consolas" pitchFamily="49" charset="0"/>
                <a:cs typeface="Consolas" pitchFamily="49" charset="0"/>
              </a:rPr>
              <a:t>n=</a:t>
            </a:r>
            <a:r>
              <a:rPr lang="pl-PL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Unesite osobe: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  1. osoba: </a:t>
            </a:r>
            <a:r>
              <a:rPr lang="pl-PL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Markovic Marko 1990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  2. osoba: </a:t>
            </a:r>
            <a:r>
              <a:rPr lang="pl-PL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Petrovic Petar 1991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  3. osoba: </a:t>
            </a:r>
            <a:r>
              <a:rPr lang="pl-PL" sz="14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Jankovic Janko 1992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=== =============== =============== ====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RB. PREZIME         IME             GOD.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=== =============== =============== ====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 1. Jankovic        Janko           1992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 2. Markovic        Marko           1990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 3. Petrovic        Petar           1991</a:t>
            </a:r>
          </a:p>
          <a:p>
            <a:r>
              <a:rPr lang="pl-PL" sz="1400" b="1">
                <a:latin typeface="Consolas" pitchFamily="49" charset="0"/>
                <a:cs typeface="Consolas" pitchFamily="49" charset="0"/>
              </a:rPr>
              <a:t>=== =============== =============== ====</a:t>
            </a:r>
            <a:endParaRPr lang="sr-Latn-BA" sz="14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 (BIBLIOTEKA)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932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učitava dvije riječi, pa ih ispisuje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spojene,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dužinu spojene riječi, te određuje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da li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su unesene riječi jednake.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čitati treću riječ 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i odrediti da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li se ona nalazi u spojenoj riječi.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2011680"/>
            <a:ext cx="896064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&lt;string.h&gt;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101</a:t>
            </a: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r1[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r2[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r3[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*t;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"Prva rijec: 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"Druga rijec: 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strcpy(r3, r1);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strcat(r3, r2);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"Spojena rijec: '%s'\n"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r3);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"Duzina spojene rijeci: %d\n"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strlen(r3));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"Rijeci %s jednake.\n"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strcmp(r1, r2) ? 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"nisu"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"su"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"Treca rijec: 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 = strstr(r3, r2);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"Rijec '%s' se %s nalazi u rijeci '%s'."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r2, t ? 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"ne"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r3);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04976" y="2268112"/>
            <a:ext cx="1075340" cy="2304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1" name="Right Arrow 10"/>
          <p:cNvSpPr/>
          <p:nvPr/>
        </p:nvSpPr>
        <p:spPr>
          <a:xfrm rot="10800000">
            <a:off x="2536536" y="2271062"/>
            <a:ext cx="1271098" cy="299611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880710" y="1892800"/>
            <a:ext cx="3157504" cy="1056136"/>
          </a:xfrm>
          <a:prstGeom prst="roundRect">
            <a:avLst>
              <a:gd name="adj" fmla="val 113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sr-Latn-BA" sz="1400" b="1" dirty="0">
                <a:solidFill>
                  <a:schemeClr val="tx2">
                    <a:lumMod val="75000"/>
                  </a:schemeClr>
                </a:solidFill>
              </a:rPr>
              <a:t>Biblioteka string.h sadrži funkcije za manipulaciju stringovima, uključujući kopiranje, </a:t>
            </a:r>
            <a:r>
              <a:rPr lang="sr-Latn-BA" sz="1400" b="1">
                <a:solidFill>
                  <a:schemeClr val="tx2">
                    <a:lumMod val="75000"/>
                  </a:schemeClr>
                </a:solidFill>
              </a:rPr>
              <a:t>određivanje dužine, konkatenaciju, itd.</a:t>
            </a:r>
            <a:endParaRPr lang="en-US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 (BIBLIOTEKA)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sr-Latn-BA"/>
              <a:t>A11</a:t>
            </a:r>
            <a:endParaRPr lang="sr-Latn-B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" y="1140883"/>
          <a:ext cx="8961120" cy="5206897"/>
        </p:xfrm>
        <a:graphic>
          <a:graphicData uri="http://schemas.openxmlformats.org/drawingml/2006/table">
            <a:tbl>
              <a:tblPr/>
              <a:tblGrid>
                <a:gridCol w="4339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2"/>
                        </a:rPr>
                        <a:t>void *memcpy(void *dest, const void *src, size_t n)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Kopira n karaktera iz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src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u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dest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3"/>
                        </a:rPr>
                        <a:t>void *memset(void *str, int c, size_t n)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Kopira karakter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(neoznačen karakter) u prvih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karaktera stringa na koji pokazuje argument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4"/>
                        </a:rPr>
                        <a:t>char *strcat(char *dest, const char *src)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Dodaje string na koji pokazuje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src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na kraj stringa na koji pokazuje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dest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5"/>
                        </a:rPr>
                        <a:t>char *strchr(const char *str, int c)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Traži prvo pojavljivanje karaktera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u stringu na koji pokazuje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6"/>
                        </a:rPr>
                        <a:t>int strcmp(const char *str1, const char *str2)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Poredi string na koji pokazuje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str1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sa stringom na koji pokazuje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str2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7"/>
                        </a:rPr>
                        <a:t>char *strcpy(char *dest, const char *src)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Kopira string sa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src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na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dest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8"/>
                        </a:rPr>
                        <a:t>size_t strcspn(const char *str1, const char *str2)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Računa dužinu početnog segmenta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str1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koji se sastoji samo od karaktera koji nisu u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str2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1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9"/>
                        </a:rPr>
                        <a:t>size_t strlen(const char *str)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Pronalazi dužinu stringa na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bez nul karaktera.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4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10"/>
                        </a:rPr>
                        <a:t>char *strpbrk(const char *str1, const char *str2)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Pronalazi prvi karakter u stringu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str1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koji je jednak bilo kom karakteru u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str2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11"/>
                        </a:rPr>
                        <a:t>char *strrchr(const char *str, int c)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Traži posljednje pojavljivanje karaktera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c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u stringu na koji pokazuje argument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7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12"/>
                        </a:rPr>
                        <a:t>size_t strspn(const char *str1, const char *str2)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Računa dužinu početnog segmenta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str1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 koji se sastoji samo od karaktera u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str2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2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u="none" strike="noStrike" dirty="0">
                          <a:solidFill>
                            <a:srgbClr val="900B09"/>
                          </a:solidFill>
                          <a:latin typeface="Consolas" pitchFamily="49" charset="0"/>
                          <a:ea typeface="Times New Roman"/>
                          <a:cs typeface="Consolas" pitchFamily="49" charset="0"/>
                          <a:hlinkClick r:id="rId13"/>
                        </a:rPr>
                        <a:t>char *strstr(const char *haystack, const char *needle)</a:t>
                      </a:r>
                      <a:endParaRPr lang="sr-Latn-BA" sz="1100" dirty="0"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Pronalazi prvo pojavljivanje karaktera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needle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, bez terminatorskog nul karaktera, koji se pojavljuje u stringu </a:t>
                      </a:r>
                      <a:r>
                        <a:rPr lang="sr-Latn-BA" sz="1100" i="1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haystack</a:t>
                      </a:r>
                      <a:r>
                        <a:rPr lang="sr-Latn-BA" sz="1100" dirty="0">
                          <a:solidFill>
                            <a:srgbClr val="000000"/>
                          </a:solidFill>
                          <a:latin typeface="Helvetica"/>
                          <a:ea typeface="Times New Roman"/>
                          <a:cs typeface="Times New Roman"/>
                        </a:rPr>
                        <a:t>.</a:t>
                      </a:r>
                      <a:endParaRPr lang="sr-Latn-BA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6000" marR="36000" marT="7200" marB="7200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ZADACI ZA VJEŽBU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55425" y="1124700"/>
            <a:ext cx="87777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 učitava string i karakter i potom nalazi broj pojavljivanja tog karaktera u stringu.</a:t>
            </a: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program koji učitava string i podstring i pronalazi broj pojavljivanja podstringa u datom stringu.</a:t>
            </a: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Učitati string i obrnuti redoslijed njegovih znakova.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Učitati string i odrediti koliko različitih karaktera sadrži.</a:t>
            </a: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Učitati dva stringa i pronaći njihovo najveće poklapanje (poklapanje se odnosi na susjedne karaktere stringa).</a:t>
            </a: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funkciju koja učitava rečenicu kao string (uključujući i razmake).</a:t>
            </a: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funkciju koja string koji predstavlja rečenicu prebacuje u oblik gdje svaka riječ počinje velikim slovom, a sva ostala slova su mala.</a:t>
            </a: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funkciju koja broji riječi u rečenici predstavljenoj stringom.</a:t>
            </a:r>
          </a:p>
          <a:p>
            <a:pPr marL="292100" indent="-292100">
              <a:spcBef>
                <a:spcPct val="50000"/>
              </a:spcBef>
              <a:buFontTx/>
              <a:buAutoNum type="arabicPeriod"/>
              <a:defRPr/>
            </a:pP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Učitati niz od </a:t>
            </a:r>
            <a:r>
              <a:rPr lang="sr-Latn-BA" b="1" i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 osoba predstavljenih imenom, prezimenom i datumom rođenja (datum je odvojen slog), a potom taj niz sortirati po prezimenu, imenu i datumu rođenja (ako je prezime isto, onda po imenu, a ako je ime isto onda po datumu rođenja).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STRINGOVI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365760" y="1188720"/>
            <a:ext cx="530233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BA" sz="1600" b="1" dirty="0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11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sr-Latn-BA" sz="16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[0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B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4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9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'a'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2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'n'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3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j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5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sr-Latn-BA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'\0'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6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L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7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u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8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k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 = 0;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%d </a:t>
            </a:r>
            <a:r>
              <a:rPr lang="pt-BR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%x\n"</a:t>
            </a:r>
            <a:r>
              <a:rPr lang="pt-BR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str, str[5], str[0]);</a:t>
            </a:r>
            <a:endParaRPr lang="pt-BR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\n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 + 6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%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d</a:t>
            </a:r>
            <a:r>
              <a:rPr lang="sr-Latn-BA" sz="16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sr-Latn-BA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sizeof</a:t>
            </a:r>
            <a:r>
              <a:rPr lang="en-US" sz="1600" b="1">
                <a:highlight>
                  <a:srgbClr val="FFFFFF"/>
                </a:highlight>
                <a:latin typeface="Consolas"/>
              </a:rPr>
              <a:t>(str)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BA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673266" y="3416484"/>
            <a:ext cx="458093" cy="247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0" name="Right Arrow 9"/>
          <p:cNvSpPr/>
          <p:nvPr/>
        </p:nvSpPr>
        <p:spPr>
          <a:xfrm rot="9600000">
            <a:off x="2201641" y="4167651"/>
            <a:ext cx="1005840" cy="2743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247873" y="3491964"/>
            <a:ext cx="2795796" cy="1113744"/>
          </a:xfrm>
          <a:prstGeom prst="roundRect">
            <a:avLst>
              <a:gd name="adj" fmla="val 113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Terminator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stringa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brojna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vrijednost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 mu je 0)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ozna</a:t>
            </a:r>
            <a:r>
              <a:rPr lang="sr-Latn-BA" sz="1600" b="1" dirty="0">
                <a:solidFill>
                  <a:schemeClr val="tx2">
                    <a:lumMod val="75000"/>
                  </a:schemeClr>
                </a:solidFill>
              </a:rPr>
              <a:t>čava kraj stringa, bez obzira na to šta se nalazi poslije njega</a:t>
            </a:r>
            <a:endParaRPr lang="en-US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12000000">
            <a:off x="2201641" y="3655699"/>
            <a:ext cx="1005840" cy="274320"/>
          </a:xfrm>
          <a:prstGeom prst="rightArrow">
            <a:avLst>
              <a:gd name="adj1" fmla="val 39610"/>
              <a:gd name="adj2" fmla="val 5000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25856" y="1188720"/>
            <a:ext cx="418884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sz="1700" b="1" dirty="0">
                <a:solidFill>
                  <a:schemeClr val="tx2">
                    <a:lumMod val="75000"/>
                  </a:schemeClr>
                </a:solidFill>
              </a:rPr>
              <a:t>Stringovi se ispisuju od početne lokacije do terminatora stringa.</a:t>
            </a:r>
            <a:endParaRPr lang="sr-Latn-BA" sz="1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835799" y="1406355"/>
          <a:ext cx="1152776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Latn-R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endParaRPr lang="en-US" sz="16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7835801" y="3006545"/>
            <a:ext cx="1152774" cy="1920249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35801" y="1406355"/>
            <a:ext cx="1152774" cy="160019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799490" y="1402324"/>
          <a:ext cx="922658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str[10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str[9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str[8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str[7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str[6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str[5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str[4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str[3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str[2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str[1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6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str[0</a:t>
                      </a:r>
                      <a:r>
                        <a:rPr lang="en-US" sz="16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]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" name="Rounded Rectangle 17"/>
          <p:cNvSpPr/>
          <p:nvPr/>
        </p:nvSpPr>
        <p:spPr>
          <a:xfrm>
            <a:off x="1673266" y="4400620"/>
            <a:ext cx="458093" cy="2472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BA"/>
          </a:p>
        </p:txBody>
      </p:sp>
      <p:sp>
        <p:nvSpPr>
          <p:cNvPr id="19" name="Rectangle 18"/>
          <p:cNvSpPr/>
          <p:nvPr/>
        </p:nvSpPr>
        <p:spPr>
          <a:xfrm>
            <a:off x="5457139" y="5195630"/>
            <a:ext cx="3608246" cy="1151565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fi-FI" sz="1600" b="1">
                <a:latin typeface="Consolas" pitchFamily="49" charset="0"/>
                <a:cs typeface="Consolas" pitchFamily="49" charset="0"/>
              </a:rPr>
              <a:t>Banja 0 42</a:t>
            </a:r>
          </a:p>
          <a:p>
            <a:r>
              <a:rPr lang="sr-Latn-RS" sz="1600" b="1">
                <a:latin typeface="Consolas" pitchFamily="49" charset="0"/>
                <a:cs typeface="Consolas" pitchFamily="49" charset="0"/>
              </a:rPr>
              <a:t>L</a:t>
            </a:r>
            <a:r>
              <a:rPr lang="fi-FI" sz="1600" b="1">
                <a:latin typeface="Consolas" pitchFamily="49" charset="0"/>
                <a:cs typeface="Consolas" pitchFamily="49" charset="0"/>
              </a:rPr>
              <a:t>uka</a:t>
            </a:r>
          </a:p>
          <a:p>
            <a:r>
              <a:rPr lang="fi-FI" sz="1600" b="1">
                <a:latin typeface="Consolas" pitchFamily="49" charset="0"/>
                <a:cs typeface="Consolas" pitchFamily="49" charset="0"/>
              </a:rPr>
              <a:t>11</a:t>
            </a:r>
            <a:endParaRPr lang="sr-Latn-BA" sz="1600" b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8" grpId="0" animBg="1"/>
      <p:bldP spid="19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funkcije za određivanje dužine datog stringa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pore</a:t>
            </a:r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đenje dva stringa, te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kopiranje stringa.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828800"/>
            <a:ext cx="30203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duzina(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(d = 0; 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[d]; d++);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" y="5303520"/>
            <a:ext cx="3840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kopiraj(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R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sr-Latn-R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sr-Latn-R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 = *</a:t>
            </a:r>
            <a:r>
              <a:rPr lang="sr-Latn-R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++);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" y="3566160"/>
            <a:ext cx="6309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uporedi(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int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for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&amp;&amp; 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== 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 i++);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- 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64135" y="1828800"/>
            <a:ext cx="27657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duzina(</a:t>
            </a:r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char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*p = 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while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(*p)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p++;</a:t>
            </a:r>
          </a:p>
          <a:p>
            <a:r>
              <a:rPr lang="en-US" sz="16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return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 - </a:t>
            </a:r>
            <a:r>
              <a:rPr lang="en-US" sz="16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6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13" name="Text Box 117"/>
          <p:cNvSpPr txBox="1">
            <a:spLocks noChangeArrowheads="1"/>
          </p:cNvSpPr>
          <p:nvPr/>
        </p:nvSpPr>
        <p:spPr bwMode="auto">
          <a:xfrm>
            <a:off x="3501361" y="2300496"/>
            <a:ext cx="417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</a:t>
            </a:r>
            <a:endParaRPr lang="en-GB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/>
              <a:t>STRINGOVI</a:t>
            </a:r>
            <a:endParaRPr lang="sr-Latn-B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12" name="Rectangle 11"/>
          <p:cNvSpPr/>
          <p:nvPr/>
        </p:nvSpPr>
        <p:spPr>
          <a:xfrm>
            <a:off x="365760" y="1188720"/>
            <a:ext cx="83210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duzina(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-1;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[++d]);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[10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c;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tekst:\n"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 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"Duzina prve rijeci ('%s') je %d.\n"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duzina(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do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"%c"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&amp;c);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str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[i++] = c;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(c !=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'\n'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str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 - 1] = 0;</a:t>
            </a: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"Ostatak: '%s'\n"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str);</a:t>
            </a:r>
          </a:p>
          <a:p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printf(</a:t>
            </a:r>
            <a:r>
              <a:rPr lang="pl-P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"Duzina ostatka: %d."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duzina(str));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6050" y="4849986"/>
            <a:ext cx="4109335" cy="1497210"/>
          </a:xfrm>
          <a:prstGeom prst="rect">
            <a:avLst/>
          </a:prstGeom>
          <a:solidFill>
            <a:schemeClr val="bg1"/>
          </a:solidFill>
          <a:ln w="76200" cmpd="thickThin">
            <a:solidFill>
              <a:schemeClr val="tx2"/>
            </a:solidFill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91440" rIns="91440" bIns="91440" rtlCol="0" anchor="t" anchorCtr="0">
            <a:noAutofit/>
          </a:bodyPr>
          <a:lstStyle/>
          <a:p>
            <a:r>
              <a:rPr lang="pl-PL" sz="1600" b="1">
                <a:latin typeface="Consolas" pitchFamily="49" charset="0"/>
                <a:cs typeface="Consolas" pitchFamily="49" charset="0"/>
              </a:rPr>
              <a:t>Unesite tekst:</a:t>
            </a:r>
          </a:p>
          <a:p>
            <a:r>
              <a:rPr lang="pl-PL" sz="1600" b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Laste lete daleko!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Duzina prve rijeci ('Laste') je 5.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Ostatak: ' lete daleko!'</a:t>
            </a:r>
          </a:p>
          <a:p>
            <a:r>
              <a:rPr lang="pl-PL" sz="1600" b="1">
                <a:latin typeface="Consolas" pitchFamily="49" charset="0"/>
                <a:cs typeface="Consolas" pitchFamily="49" charset="0"/>
              </a:rPr>
              <a:t>Duzina ostatka: 13.</a:t>
            </a:r>
            <a:endParaRPr lang="en-US" sz="16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program koji određuje da li je unesena riječ palindrom. Provjera da li je riječ palindrom treba da se vrši u funkciji čiji je prototip:</a:t>
            </a:r>
          </a:p>
          <a:p>
            <a:pPr marL="23495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palindrom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char *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920240"/>
            <a:ext cx="813863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duzina(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-1;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[++d]);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palindrom(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d = duzina(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i;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i &lt; d / 2; i++)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 !=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[d - i - 1])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rijec[10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rijec: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"Rijec '%s' %s palindrom."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rijec, palindrom(rijec) ? 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"je"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"nije"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79" y="1097280"/>
            <a:ext cx="877824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funkciju koja određuje poziciju podstringa (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s2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) u stringu (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s1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), a čiji je prototip:</a:t>
            </a:r>
          </a:p>
          <a:p>
            <a:pPr marL="234950"/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int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pozicija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char *s1, char *s2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600" b="1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U glavnom programu učitati dvije riječi, a zatim odrediti poziciju druge riječi u prvoj.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1920240"/>
            <a:ext cx="83210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pozicija(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i, j;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(i = 0;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[i]; i++)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&amp;&amp;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==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 + j]; j++);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-1;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rijec1[101], rijec2[101];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dvije rijeci: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%s"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rijec1, rijec2);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 = pozicija(rijec1, rijec2);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(p &lt; 0)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"Rijec '%s' se ne nalazi u rijeci '%s'."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rijec2, rijec1);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"Pozicija rijeci '%s' je %d."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rijec2, p);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BA" b="1" dirty="0">
                <a:solidFill>
                  <a:schemeClr val="tx2">
                    <a:lumMod val="75000"/>
                  </a:schemeClr>
                </a:solidFill>
              </a:rPr>
              <a:t>Napisati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funkciju koja izbacuje svako pojavljivanje podstringa (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s2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) iz nekog stringa (</a:t>
            </a:r>
            <a:r>
              <a:rPr lang="sr-Latn-BA" b="1" i="1">
                <a:solidFill>
                  <a:schemeClr val="tx2">
                    <a:lumMod val="75000"/>
                  </a:schemeClr>
                </a:solidFill>
              </a:rPr>
              <a:t>s1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), a čiji je prototip: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izbaci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char *s1, char *s2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U glavnom programu učitati dvije riječi, pa ispisati prvu riječ nakon izbacivanja svakog pojavljivanja druge riječi.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2560320"/>
            <a:ext cx="51853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izbaci(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 = 0, j, k;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[i])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for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(j = 0;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&amp;&amp;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 == 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[i + j]; j++);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[j])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nn-NO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(k = i; </a:t>
            </a:r>
            <a:r>
              <a:rPr lang="nn-NO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nn-NO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[k + j]; k++)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[k] =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[k + j];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[k] = 0;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else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i++;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127716" y="4283869"/>
            <a:ext cx="36688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rijec1[101], rijec2[101];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dvije rijeci: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%s"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rijec1, rijec2);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izbaci(rijec1, rijec2);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"Rezultat: '%s'"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rijec1);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v-SE" sz="1400" b="1" dirty="0">
              <a:solidFill>
                <a:srgbClr val="0000FF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funkciju koja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spaja dva stringa (konkatenacija), a čiji je prototip: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konkatenacija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char *s1, char *s2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glavni program koji učitava dvije riječi, a zatim ih konkatenira i ispisuje.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5760" y="2011680"/>
            <a:ext cx="47628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101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konkatenacija(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l-P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l-PL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pl-P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rijec1[</a:t>
            </a:r>
            <a:r>
              <a:rPr lang="nl-NL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2 - 1], rijec2[</a:t>
            </a:r>
            <a:r>
              <a:rPr lang="nl-NL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dvije rijeci: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nl-NL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%s"</a:t>
            </a:r>
            <a:r>
              <a:rPr lang="nl-NL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rijec1, rijec2);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konkatenacija(rijec1, rijec2);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"Rezultat: '%s'"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rijec1);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BA" sz="1400" b="1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/>
              <a:t>STRINGOVI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r-Latn-BA" dirty="0"/>
              <a:t>Stringovi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A1</a:t>
            </a:r>
            <a:r>
              <a:rPr lang="sr-Latn-RS"/>
              <a:t>1</a:t>
            </a:r>
            <a:endParaRPr lang="sr-Latn-BA" dirty="0"/>
          </a:p>
        </p:txBody>
      </p:sp>
      <p:sp>
        <p:nvSpPr>
          <p:cNvPr id="7" name="Rectangle 6"/>
          <p:cNvSpPr/>
          <p:nvPr/>
        </p:nvSpPr>
        <p:spPr>
          <a:xfrm>
            <a:off x="182880" y="1097280"/>
            <a:ext cx="82753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b="1">
                <a:solidFill>
                  <a:schemeClr val="tx2">
                    <a:lumMod val="75000"/>
                  </a:schemeClr>
                </a:solidFill>
              </a:rPr>
              <a:t>Napisati funkciju koja </a:t>
            </a:r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spaja dva stringa (konkatenaciju), a čiji je prototip:</a:t>
            </a:r>
          </a:p>
          <a:p>
            <a:pPr marL="234950"/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konkatenacija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sr-Latn-R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char *s1, char *s2, char *r</a:t>
            </a:r>
            <a:r>
              <a:rPr lang="en-US" sz="1600" b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sr-Latn-BA" sz="16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sr-Latn-BA" b="1">
                <a:solidFill>
                  <a:schemeClr val="tx2">
                    <a:lumMod val="75000"/>
                  </a:schemeClr>
                </a:solidFill>
              </a:rPr>
              <a:t>Napisati glavni program koji učitava dvije riječi, a zatim ih konkatenira i ispisuje.</a:t>
            </a:r>
            <a:endParaRPr lang="sr-Latn-BA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" y="2011680"/>
            <a:ext cx="503105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#include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&lt;stdio.h&gt;</a:t>
            </a:r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#define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101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konkatenacija(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</a:t>
            </a:r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pt-BR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s1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++);</a:t>
            </a:r>
          </a:p>
          <a:p>
            <a:r>
              <a:rPr lang="sr-Latn-R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--;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while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r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 = *</a:t>
            </a:r>
            <a:r>
              <a:rPr lang="en-US" sz="1400" b="1">
                <a:solidFill>
                  <a:srgbClr val="808080"/>
                </a:solidFill>
                <a:highlight>
                  <a:srgbClr val="FFFFFF"/>
                </a:highlight>
                <a:latin typeface="Consolas"/>
              </a:rPr>
              <a:t>s2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++);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sr-Latn-R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endParaRPr lang="en-US" sz="1400" b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main()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r1[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r2[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], r[</a:t>
            </a:r>
            <a:r>
              <a:rPr lang="pt-BR" sz="1400" b="1">
                <a:solidFill>
                  <a:srgbClr val="6F008A"/>
                </a:solidFill>
                <a:highlight>
                  <a:srgbClr val="FFFFFF"/>
                </a:highlight>
                <a:latin typeface="Consolas"/>
              </a:rPr>
              <a:t>MAX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 2 - 1];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"Unesite dvije rijeci: 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scanf(</a:t>
            </a:r>
            <a:r>
              <a:rPr lang="pt-BR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"%s %s"</a:t>
            </a:r>
            <a:r>
              <a:rPr lang="pt-BR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r1, r2);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konkatenacija(r1, r2, r);</a:t>
            </a:r>
          </a:p>
          <a:p>
            <a:r>
              <a:rPr lang="sr-Latn-R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printf(</a:t>
            </a:r>
            <a:r>
              <a:rPr lang="en-US" sz="1400" b="1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"Rezultat: '%s'"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, r);</a:t>
            </a:r>
          </a:p>
          <a:p>
            <a:r>
              <a:rPr lang="sr-Latn-R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b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0;</a:t>
            </a:r>
          </a:p>
          <a:p>
            <a:r>
              <a:rPr lang="en-US" sz="1400" b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1600" b="1" smtClean="0">
            <a:solidFill>
              <a:srgbClr val="0000FF"/>
            </a:solidFill>
            <a:highlight>
              <a:srgbClr val="FFFFFF"/>
            </a:highlight>
            <a:latin typeface="Consolas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3405</Words>
  <Application>Microsoft Office PowerPoint</Application>
  <PresentationFormat>On-screen Show (4:3)</PresentationFormat>
  <Paragraphs>489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Helvetica</vt:lpstr>
      <vt:lpstr>Wingdings</vt:lpstr>
      <vt:lpstr>Office Theme</vt:lpstr>
      <vt:lpstr>PROGRAMIRANJE I</vt:lpstr>
      <vt:lpstr>STRINGOVI</vt:lpstr>
      <vt:lpstr>STRINGOVI</vt:lpstr>
      <vt:lpstr>STRINGOVI</vt:lpstr>
      <vt:lpstr>STRINGOVI</vt:lpstr>
      <vt:lpstr>STRINGOVI</vt:lpstr>
      <vt:lpstr>STRINGOVI</vt:lpstr>
      <vt:lpstr>STRINGOVI</vt:lpstr>
      <vt:lpstr>STRINGOVI</vt:lpstr>
      <vt:lpstr>STRINGOVI</vt:lpstr>
      <vt:lpstr>STRINGOVI</vt:lpstr>
      <vt:lpstr>STRINGOVI</vt:lpstr>
      <vt:lpstr>STRINGOVI</vt:lpstr>
      <vt:lpstr>STRINGOVI</vt:lpstr>
      <vt:lpstr>STRINGOVI (BIBLIOTEKA)</vt:lpstr>
      <vt:lpstr>STRINGOVI (BIBLIOTEKA)</vt:lpstr>
      <vt:lpstr>ZADACI ZA VJEŽBU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I (1101)</dc:title>
  <dc:creator>Igor Ševo</dc:creator>
  <cp:lastModifiedBy>Goran Banjac</cp:lastModifiedBy>
  <cp:revision>892</cp:revision>
  <dcterms:created xsi:type="dcterms:W3CDTF">2006-08-16T00:00:00Z</dcterms:created>
  <dcterms:modified xsi:type="dcterms:W3CDTF">2021-10-10T16:37:54Z</dcterms:modified>
</cp:coreProperties>
</file>