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77" r:id="rId3"/>
    <p:sldId id="379" r:id="rId4"/>
    <p:sldId id="381" r:id="rId5"/>
    <p:sldId id="383" r:id="rId6"/>
    <p:sldId id="385" r:id="rId7"/>
    <p:sldId id="386" r:id="rId8"/>
    <p:sldId id="378" r:id="rId9"/>
    <p:sldId id="380" r:id="rId10"/>
    <p:sldId id="384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639"/>
    <a:srgbClr val="E2897D"/>
    <a:srgbClr val="391652"/>
    <a:srgbClr val="6F008A"/>
    <a:srgbClr val="A315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73" d="100"/>
          <a:sy n="73" d="100"/>
        </p:scale>
        <p:origin x="-1320" y="-10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Authors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edit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 smtClean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PROGRAMIRANJE II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A0</a:t>
            </a:r>
            <a:r>
              <a:rPr lang="en-US" smtClean="0"/>
              <a:t>4</a:t>
            </a:r>
            <a:r>
              <a:rPr lang="sr-Latn-RS" smtClean="0"/>
              <a:t> – </a:t>
            </a:r>
            <a:r>
              <a:rPr lang="en-US" smtClean="0"/>
              <a:t>Binarne datoteke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801533"/>
            <a:ext cx="7772400" cy="2315817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 smtClean="0"/>
              <a:t>dr </a:t>
            </a:r>
            <a:r>
              <a:rPr lang="en-US" b="1" dirty="0" err="1" smtClean="0"/>
              <a:t>Dra</a:t>
            </a:r>
            <a:r>
              <a:rPr lang="sr-Latn-RS" b="1" dirty="0" smtClean="0"/>
              <a:t>ž</a:t>
            </a:r>
            <a:r>
              <a:rPr lang="en-US" b="1" dirty="0" smtClean="0"/>
              <a:t>en Br</a:t>
            </a:r>
            <a:r>
              <a:rPr lang="sr-Latn-RS" b="1" dirty="0" smtClean="0"/>
              <a:t>đanin	</a:t>
            </a:r>
            <a:r>
              <a:rPr lang="sr-Latn-RS" dirty="0" smtClean="0"/>
              <a:t>(drazen</a:t>
            </a:r>
            <a:r>
              <a:rPr lang="en-US" dirty="0" smtClean="0"/>
              <a:t>.</a:t>
            </a:r>
            <a:r>
              <a:rPr lang="en-US" dirty="0" err="1" smtClean="0"/>
              <a:t>brdjanin</a:t>
            </a:r>
            <a:r>
              <a:rPr lang="sr-Latn-RS" dirty="0" smtClean="0"/>
              <a:t>@etf.unibl.org</a:t>
            </a:r>
            <a:r>
              <a:rPr lang="sr-Latn-RS" dirty="0" smtClean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Goran Banjac	</a:t>
            </a:r>
            <a:r>
              <a:rPr lang="sr-Latn-RS" dirty="0" smtClean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Danijela </a:t>
            </a:r>
            <a:r>
              <a:rPr lang="en-US" b="1" dirty="0" err="1" smtClean="0"/>
              <a:t>Banjac</a:t>
            </a:r>
            <a:r>
              <a:rPr lang="sr-Latn-RS" b="1" dirty="0" smtClean="0"/>
              <a:t>	</a:t>
            </a:r>
            <a:r>
              <a:rPr lang="sr-Latn-RS" dirty="0" smtClean="0"/>
              <a:t>(danijela.</a:t>
            </a:r>
            <a:r>
              <a:rPr lang="en-US" dirty="0" err="1" smtClean="0"/>
              <a:t>banjac</a:t>
            </a:r>
            <a:r>
              <a:rPr lang="sr-Latn-RS" dirty="0" smtClean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Dragiša Stjepanović	</a:t>
            </a:r>
            <a:r>
              <a:rPr lang="sr-Latn-RS" dirty="0" smtClean="0"/>
              <a:t>(dragisa.stjepanovic@etf.unibl.org)</a:t>
            </a:r>
            <a:endParaRPr lang="en-US" dirty="0" smtClean="0"/>
          </a:p>
          <a:p>
            <a:pPr>
              <a:tabLst>
                <a:tab pos="1943100" algn="l"/>
              </a:tabLst>
            </a:pPr>
            <a:r>
              <a:rPr lang="en-US" b="1" dirty="0" smtClean="0"/>
              <a:t>Nikola </a:t>
            </a:r>
            <a:r>
              <a:rPr lang="en-US" b="1" dirty="0" err="1" smtClean="0"/>
              <a:t>Obradovi</a:t>
            </a:r>
            <a:r>
              <a:rPr lang="sr-Latn-BA" b="1" dirty="0" smtClean="0"/>
              <a:t>ć</a:t>
            </a:r>
            <a:r>
              <a:rPr lang="sr-Latn-BA" dirty="0" smtClean="0"/>
              <a:t>	(nikola.obradovic@</a:t>
            </a:r>
            <a:r>
              <a:rPr lang="sr-Latn-RS" dirty="0" smtClean="0"/>
              <a:t>etf.unibl.org</a:t>
            </a:r>
            <a:r>
              <a:rPr lang="sr-Latn-BA" dirty="0" smtClean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Aleksandar Keleč</a:t>
            </a:r>
            <a:endParaRPr lang="en-US" b="1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 smtClean="0"/>
              <a:t>201</a:t>
            </a:r>
            <a:r>
              <a:rPr lang="sr-Latn-BA" smtClean="0"/>
              <a:t>9</a:t>
            </a:r>
            <a:r>
              <a:rPr lang="sr-Latn-R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*fin, *fout;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((fin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*buffer;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size;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fread(&amp;h,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fin);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zaglavlja fajla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fread(&amp;info,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fin);  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zaglavlja slike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(h.file_type != 0x4D42)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Nepoznat tip fajla."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(info.compression != 0)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v-SE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Fajl je kompresovan."</a:t>
            </a:r>
            <a:r>
              <a:rPr lang="sv-SE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(info.bit_per_px != 24)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Fajl nije 24-bitni bmp."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 = h.file_size - h.offset;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odredjivanje velicine buffera-a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 = 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*)calloc(size, 1);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alokacija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fread(buffer, 1, size, fin);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citanje vrijednosti piksela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size;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buffer[i] = 0xFF - buffer[i];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</a:t>
            </a:r>
            <a:r>
              <a:rPr lang="sr-Latn-R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negativa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((fout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fwrite(&amp;h,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fout);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zaglavlja fajla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fwrite(&amp;info,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fout);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zaglavlja slike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fwrite(buffer, 1, size, fout);          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upis vrijednosti piksela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fclose(fout);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izlazne datoteka."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free(buffer);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fclose(fin);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ulazne datoteka."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810" y="1761920"/>
            <a:ext cx="4416575" cy="6301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kopija</a:t>
            </a:r>
            <a:r>
              <a:rPr lang="es-E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Lena.bmp Lena_neg.bmp</a:t>
            </a:r>
            <a:endParaRPr lang="es-ES" sz="1600" b="1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621" y="2455707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614" y="3045733"/>
            <a:ext cx="3108960" cy="335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ZADACI ZA </a:t>
            </a:r>
            <a:r>
              <a:rPr lang="sr-Latn-RS" smtClean="0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smtClean="0"/>
              <a:t>A0</a:t>
            </a:r>
            <a:r>
              <a:rPr lang="en-US" smtClean="0"/>
              <a:t>4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1.	Napisati program u kojem treba sa standardnog ulaza učitati podatke za </a:t>
            </a:r>
            <a:r>
              <a:rPr lang="sr-Latn-BA" sz="1800" b="1" i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studenata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i formirati odgovarajući dinamički niz, a potom učitani niz podataka o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studentima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upisati u binarnom obliku u datoteku čiji je naziv prvi argument komandne linije.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studenata i formatirano ih ispisati na standardni izlaz.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upisane, nesortirane) podatke o nepoznatom broju studenata i formirati odgovarajući dinamički niz, a zatim učitani niz podataka o studentima sortirati opadajuće prema prosječnoj ocjeni i formatirano ispisati na standardni izlaz.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Podaci koji se vode o studentu su: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prosje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čna ocjena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rotira BMP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sliku (nekompresovana, 24 bpp)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kao da se gleda u ogledalu. Naziv ulazne datoteke je prvi argument komandne linije. Naziv izlazne datoteke (slika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u ogledalu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) je drugi argument komandne linije</a:t>
            </a: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690" y="5610453"/>
            <a:ext cx="731520" cy="78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7687" y="5610453"/>
            <a:ext cx="731520" cy="78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Napisati program koji kreira kopiju binarne datoteke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čiji je naziv prvi argument komandne linije. Naziv izlazne datoteke je drugi argument komandne linije.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645920"/>
            <a:ext cx="76626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*fin, *fout;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((fin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((fout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((c = fgetc(fin))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fputc(c, fout);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fclose(fout);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izlazne datoteka."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fclose(fin);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prilikom otvaranja ulazne datoteka."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621" y="2455707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614" y="3045734"/>
            <a:ext cx="3108960" cy="335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810" y="1761920"/>
            <a:ext cx="4416575" cy="6301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kopija</a:t>
            </a:r>
            <a:r>
              <a:rPr lang="es-E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Lena.bmp Kopija.bmp</a:t>
            </a:r>
            <a:endParaRPr lang="es-ES" sz="1600" b="1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435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Tekstualne datoteke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097280"/>
            <a:ext cx="435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Binarne datoteke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58" y="1371600"/>
            <a:ext cx="42976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*f1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0x1, 0xA, 0x41, 0x61, 0x71, 0xFF };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(niz) /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fprintf(f1,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?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niz[i]);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"BR.TXT"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((fscanf(f1,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,&amp;i)) != </a:t>
            </a:r>
            <a:r>
              <a:rPr lang="en-US" sz="1400" b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4880" y="1371600"/>
            <a:ext cx="42976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nl-N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*f1 = fopen(</a:t>
            </a:r>
            <a:r>
              <a:rPr lang="nl-NL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"BR.DAT"</a:t>
            </a:r>
            <a:r>
              <a:rPr lang="nl-N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"wb"</a:t>
            </a:r>
            <a:r>
              <a:rPr lang="nl-N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niz[] =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0x1, 0xA, 0x41, 0x61, 0x71, 0xFF };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(niz) /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nizr[n];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(f1) 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fwrite(niz,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f1);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(f1 = fopen(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fread(nizr,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f1);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"BR.DAT:"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nizr[i]);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159" y="2739119"/>
            <a:ext cx="3686879" cy="8229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 smtClean="0">
                <a:latin typeface="Consolas" pitchFamily="49" charset="0"/>
                <a:cs typeface="Consolas" pitchFamily="49" charset="0"/>
              </a:rPr>
              <a:t>BR.TXT: 1 10 65 97 113 255</a:t>
            </a:r>
            <a:endParaRPr lang="sr-Latn-BA" sz="16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60281" y="2739119"/>
            <a:ext cx="3686879" cy="8229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 smtClean="0">
                <a:latin typeface="Consolas" pitchFamily="49" charset="0"/>
                <a:cs typeface="Consolas" pitchFamily="49" charset="0"/>
              </a:rPr>
              <a:t>BR.</a:t>
            </a:r>
            <a:r>
              <a:rPr lang="sr-Latn-RS" sz="1600" b="1" smtClean="0">
                <a:latin typeface="Consolas" pitchFamily="49" charset="0"/>
                <a:cs typeface="Consolas" pitchFamily="49" charset="0"/>
              </a:rPr>
              <a:t>DAT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: 1 10 65 97 113 255</a:t>
            </a:r>
            <a:endParaRPr lang="sr-Latn-BA" sz="1600" b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5033" y="5050215"/>
            <a:ext cx="3713005" cy="1342795"/>
            <a:chOff x="645033" y="5076341"/>
            <a:chExt cx="3713005" cy="1342795"/>
          </a:xfrm>
        </p:grpSpPr>
        <p:sp>
          <p:nvSpPr>
            <p:cNvPr id="14" name="TextBox 13"/>
            <p:cNvSpPr txBox="1"/>
            <p:nvPr/>
          </p:nvSpPr>
          <p:spPr>
            <a:xfrm>
              <a:off x="645033" y="5076341"/>
              <a:ext cx="35533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sr-Latn-RS" b="1" smtClean="0">
                  <a:solidFill>
                    <a:schemeClr val="tx2">
                      <a:lumMod val="75000"/>
                    </a:schemeClr>
                  </a:solidFill>
                </a:rPr>
                <a:t>Sadržaj datoteke BR.TXT (HEX): 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159" y="5464465"/>
              <a:ext cx="3686879" cy="954671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t" anchorCtr="0">
              <a:noAutofit/>
            </a:bodyPr>
            <a:lstStyle/>
            <a:p>
              <a:r>
                <a:rPr lang="sr-Latn-BA" sz="1600" b="1" smtClean="0">
                  <a:latin typeface="Consolas" pitchFamily="49" charset="0"/>
                  <a:cs typeface="Consolas" pitchFamily="49" charset="0"/>
                </a:rPr>
                <a:t>31 20 31 30 20 36 35 20</a:t>
              </a:r>
            </a:p>
            <a:p>
              <a:r>
                <a:rPr lang="sr-Latn-BA" sz="1600" b="1" smtClean="0">
                  <a:latin typeface="Consolas" pitchFamily="49" charset="0"/>
                  <a:cs typeface="Consolas" pitchFamily="49" charset="0"/>
                </a:rPr>
                <a:t>39 37 20 31 31 33 20 32</a:t>
              </a:r>
            </a:p>
            <a:p>
              <a:r>
                <a:rPr lang="sr-Latn-BA" sz="1600" b="1" smtClean="0">
                  <a:latin typeface="Consolas" pitchFamily="49" charset="0"/>
                  <a:cs typeface="Consolas" pitchFamily="49" charset="0"/>
                </a:rPr>
                <a:t>35 35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7218" y="5050215"/>
            <a:ext cx="3713005" cy="1342795"/>
            <a:chOff x="4877401" y="5076341"/>
            <a:chExt cx="3713005" cy="1342795"/>
          </a:xfrm>
        </p:grpSpPr>
        <p:sp>
          <p:nvSpPr>
            <p:cNvPr id="17" name="TextBox 16"/>
            <p:cNvSpPr txBox="1"/>
            <p:nvPr/>
          </p:nvSpPr>
          <p:spPr>
            <a:xfrm>
              <a:off x="4877401" y="5076341"/>
              <a:ext cx="35533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sr-Latn-RS" b="1" smtClean="0">
                  <a:solidFill>
                    <a:schemeClr val="tx2">
                      <a:lumMod val="75000"/>
                    </a:schemeClr>
                  </a:solidFill>
                </a:rPr>
                <a:t>Sadržaj datoteke BR.DAT (HEX): 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03527" y="5464465"/>
              <a:ext cx="3686879" cy="954671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t" anchorCtr="0">
              <a:noAutofit/>
            </a:bodyPr>
            <a:lstStyle/>
            <a:p>
              <a:r>
                <a:rPr lang="sr-Latn-BA" sz="1600" b="1" smtClean="0">
                  <a:latin typeface="Consolas" pitchFamily="49" charset="0"/>
                  <a:cs typeface="Consolas" pitchFamily="49" charset="0"/>
                </a:rPr>
                <a:t>01 0A 41 61 71 FF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295" y="3631349"/>
            <a:ext cx="2964607" cy="13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0699" y="3631349"/>
            <a:ext cx="2966043" cy="138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build="allAtOnce" animBg="1"/>
      <p:bldP spid="1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artikala i formirati odgovarajući dinamički niz , a potom učitani niz podataka o artiklima upisati u binarnom obliku u datoteku čiji je naziv prvi argument komandne linije. Atributi artikla su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pt-BR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citaj(niz + i);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</a:t>
            </a:r>
            <a:r>
              <a:rPr lang="sr-Latn-R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{fwrite(niz,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n, dat); fclose(dat);}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4500" y="2194560"/>
            <a:ext cx="35058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4885" y="3390595"/>
            <a:ext cx="3840500" cy="296966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artikli_w.exe ARTIKLI.DAT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artikala i formatirano ih ispisati na standardni izlaz. Atributi artikla su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920240"/>
            <a:ext cx="8778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(fread(&amp;art,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++i), pisi(&amp;art),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7646" y="1920240"/>
            <a:ext cx="40826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3040" y="3774645"/>
            <a:ext cx="5722345" cy="25856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artikli_r.exe ARTIKLI.DAT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1. Banane                 1.50   2.00   3.00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2. Jabuke                 2.50   1.50   3.75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upisane, nesortirane) podatke o nepoznatom broju artikala i formirati odgovarajući dinamički niz, a zatim učitani niz podataka o artiklima sortirati opadajuće prema ukupnoj cijeni i formatirano ispisati na standardni izlaz. Atributi artikla su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smtClean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468880"/>
            <a:ext cx="8778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pt-BR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[i].kol * 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[i].cijena &lt;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[j].cijena)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0, c = 10, p;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art;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fread(&amp;art,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niz[n++] = art;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pisi(niz + i),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  <p:sp>
        <p:nvSpPr>
          <p:cNvPr id="9" name="Rectangle 8"/>
          <p:cNvSpPr/>
          <p:nvPr/>
        </p:nvSpPr>
        <p:spPr>
          <a:xfrm>
            <a:off x="3343040" y="3774645"/>
            <a:ext cx="5722345" cy="25856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artikli_ra.exe ARTIKLI.DAT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1. Jabuke                 2.50   1.50   3.75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 2. Banane                 1.50   2.00   3.00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61085" y="5865490"/>
            <a:ext cx="822960" cy="164592"/>
          </a:xfrm>
          <a:prstGeom prst="rect">
            <a:avLst/>
          </a:prstGeom>
          <a:solidFill>
            <a:srgbClr val="52163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"/>
          </a:p>
        </p:txBody>
      </p:sp>
      <p:sp>
        <p:nvSpPr>
          <p:cNvPr id="11" name="TextBox 10"/>
          <p:cNvSpPr txBox="1"/>
          <p:nvPr/>
        </p:nvSpPr>
        <p:spPr>
          <a:xfrm>
            <a:off x="6761085" y="6058371"/>
            <a:ext cx="822960" cy="164592"/>
          </a:xfrm>
          <a:prstGeom prst="rect">
            <a:avLst/>
          </a:prstGeom>
          <a:solidFill>
            <a:srgbClr val="52163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6179" y="1970042"/>
          <a:ext cx="8353200" cy="445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008"/>
                <a:gridCol w="886132"/>
                <a:gridCol w="1680817"/>
                <a:gridCol w="1255354"/>
                <a:gridCol w="3577889"/>
              </a:tblGrid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i="1" smtClean="0"/>
                        <a:t>POMJERAJ</a:t>
                      </a:r>
                      <a:endParaRPr lang="en-US" sz="1500" b="1" i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smtClean="0"/>
                        <a:t>VELIČINA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smtClean="0"/>
                        <a:t>VRIJEDNOST (HEX)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smtClean="0"/>
                        <a:t>VRIJEDNOST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500" b="1" smtClean="0"/>
                        <a:t>OPIS</a:t>
                      </a:r>
                      <a:endParaRPr lang="en-US" sz="15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ZAGLAVLJE</a:t>
                      </a:r>
                      <a:r>
                        <a:rPr lang="sr-Latn-RS" sz="1200" b="1" baseline="0" smtClean="0"/>
                        <a:t> BMP FAJLA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00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latin typeface="Consolas" pitchFamily="49" charset="0"/>
                          <a:cs typeface="Consolas" pitchFamily="49" charset="0"/>
                        </a:rPr>
                        <a:t>42 4D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"BM"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Identifikator</a:t>
                      </a:r>
                      <a:r>
                        <a:rPr lang="en-US" sz="1200" b="1" baseline="0" smtClean="0"/>
                        <a:t>/tip fajla.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02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  <a:r>
                        <a:rPr lang="en-US" sz="1200" b="1" baseline="0" smtClean="0">
                          <a:latin typeface="Consolas" pitchFamily="49" charset="0"/>
                          <a:cs typeface="Consolas" pitchFamily="49" charset="0"/>
                        </a:rPr>
                        <a:t> 00 0C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786</a:t>
                      </a:r>
                      <a:r>
                        <a:rPr lang="sr-Latn-RS" sz="1200" b="1" smtClean="0"/>
                        <a:t> </a:t>
                      </a:r>
                      <a:r>
                        <a:rPr lang="en-US" sz="1200" b="1" smtClean="0"/>
                        <a:t>488</a:t>
                      </a:r>
                      <a:r>
                        <a:rPr lang="sr-Latn-RS" sz="1200" b="1" smtClean="0"/>
                        <a:t>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Veli</a:t>
                      </a:r>
                      <a:r>
                        <a:rPr lang="sr-Latn-RS" sz="1200" b="1" smtClean="0"/>
                        <a:t>čina</a:t>
                      </a:r>
                      <a:r>
                        <a:rPr lang="sr-Latn-RS" sz="1200" b="1" baseline="0" smtClean="0"/>
                        <a:t> fajla.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06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08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0A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36 00 00 00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54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Početak</a:t>
                      </a:r>
                      <a:r>
                        <a:rPr lang="sr-Latn-RS" sz="1200" b="1" baseline="0" smtClean="0"/>
                        <a:t> vrijednosti piksela </a:t>
                      </a:r>
                      <a:r>
                        <a:rPr lang="sr-Latn-RS" sz="1200" b="1" i="1" baseline="0" smtClean="0"/>
                        <a:t>(bitmap data</a:t>
                      </a:r>
                      <a:r>
                        <a:rPr lang="sr-Latn-RS" sz="1200" b="1" i="0" baseline="0" smtClean="0"/>
                        <a:t>)</a:t>
                      </a:r>
                      <a:r>
                        <a:rPr lang="sr-Latn-RS" sz="1200" b="1" i="1" baseline="0" smtClean="0"/>
                        <a:t>.</a:t>
                      </a:r>
                      <a:endParaRPr lang="en-US" sz="1200" b="1" i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ZAGLAVLJE</a:t>
                      </a:r>
                      <a:r>
                        <a:rPr lang="sr-Latn-RS" sz="1200" b="1" baseline="0" smtClean="0"/>
                        <a:t> SLIKE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 smtClean="0"/>
                        <a:t>0E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 smtClean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28 00 00</a:t>
                      </a:r>
                      <a:r>
                        <a:rPr lang="sr-Latn-RS" sz="1200" b="1" baseline="0" smtClean="0">
                          <a:latin typeface="Consolas" pitchFamily="49" charset="0"/>
                          <a:cs typeface="Consolas" pitchFamily="49" charset="0"/>
                        </a:rPr>
                        <a:t>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40 B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Veličina ovog zaglavlja.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 smtClean="0"/>
                        <a:t>12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 baseline="-25000" smtClean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00 02 00 00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512 px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Širina slike.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16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00 02 00 00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512 px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Visina slike.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1A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01 00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1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1C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18 00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24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Broj bita po pikselu</a:t>
                      </a:r>
                      <a:r>
                        <a:rPr lang="sr-Latn-RS" sz="1200" b="1" baseline="0" smtClean="0"/>
                        <a:t> (RGB, 8+8+8).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1E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Kompresija (0 – nema kompresije).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22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26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81 B8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47233</a:t>
                      </a:r>
                      <a:r>
                        <a:rPr lang="sr-Latn-RS" sz="1200" b="1" smtClean="0"/>
                        <a:t> px/m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2A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81 B8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47233</a:t>
                      </a:r>
                      <a:r>
                        <a:rPr lang="sr-Latn-RS" sz="1200" b="1" smtClean="0"/>
                        <a:t> px/m</a:t>
                      </a:r>
                      <a:endParaRPr lang="en-US" sz="1200" b="1" smtClean="0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2E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32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4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0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VRIJEDNOSTI PIKSELA (</a:t>
                      </a:r>
                      <a:r>
                        <a:rPr lang="sr-Latn-RS" sz="1200" b="1" i="1" smtClean="0"/>
                        <a:t>BITMAP DATA</a:t>
                      </a:r>
                      <a:r>
                        <a:rPr lang="sr-Latn-RS" sz="1200" b="1" i="0" smtClean="0"/>
                        <a:t>)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36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3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39 16 52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1" smtClean="0"/>
                        <a:t>RGB(82,22,57)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Piksel (0,511)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39</a:t>
                      </a:r>
                      <a:r>
                        <a:rPr lang="sr-Latn-RS" sz="1200" b="1" baseline="-25000" smtClean="0"/>
                        <a:t>h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3</a:t>
                      </a:r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>
                          <a:latin typeface="Consolas" pitchFamily="49" charset="0"/>
                          <a:cs typeface="Consolas" pitchFamily="49" charset="0"/>
                        </a:rPr>
                        <a:t>39 16 52</a:t>
                      </a:r>
                      <a:endParaRPr lang="en-US" sz="1200" b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 smtClean="0"/>
                        <a:t>RGB(82,22,57)</a:t>
                      </a:r>
                      <a:endParaRPr lang="en-US" sz="1200" b="1" smtClean="0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200" b="1" smtClean="0"/>
                        <a:t>Piksel (1,511)</a:t>
                      </a:r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200" b="1" smtClean="0"/>
                        <a:t>. . .</a:t>
                      </a:r>
                      <a:endParaRPr lang="en-US" sz="12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marL="27432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Napisati program koji kreira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negativ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BMP slike (nekompresovana, 24 bpp)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čiji je naziv prvi argument komandne linije. Naziv izlazne datoteke je drugi argument komandne linije.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645920"/>
            <a:ext cx="3399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Primjer stukture BMP datoteke: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088" y="1970043"/>
            <a:ext cx="4127291" cy="445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Binarne datoteke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pack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( 1 )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file_type;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tip fajla - mora biti BM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file_size;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velicina fajla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reserved1;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reserved2;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offset;   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pocetak vrijednosti piksela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BMP_FILE_HEADER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ZAGLAVLJE FAJLA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velicina ovog zaglavlja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width;     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sirina (u px)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height;     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visina (u px)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planes;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bit_per_px;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broj bita po pikselu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compression; 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kompresija (0 - nema kompresije)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img_size;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x_px_m;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y_px_m;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clr_used;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clr_important;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BMP_INFO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ZAGLAVLJE SLIKE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2323</Words>
  <Application>Microsoft Office PowerPoint</Application>
  <PresentationFormat>On-screen Show (4:3)</PresentationFormat>
  <Paragraphs>402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PROGRAMIRANJE II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BINARNE DATOTEKE</vt:lpstr>
      <vt:lpstr>ZADACI ZA VJEŽBU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1059</cp:revision>
  <dcterms:created xsi:type="dcterms:W3CDTF">2006-08-16T00:00:00Z</dcterms:created>
  <dcterms:modified xsi:type="dcterms:W3CDTF">2019-03-06T16:14:10Z</dcterms:modified>
</cp:coreProperties>
</file>