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387" r:id="rId3"/>
    <p:sldId id="388" r:id="rId4"/>
    <p:sldId id="390" r:id="rId5"/>
    <p:sldId id="391" r:id="rId6"/>
    <p:sldId id="392" r:id="rId7"/>
    <p:sldId id="402" r:id="rId8"/>
    <p:sldId id="401" r:id="rId9"/>
    <p:sldId id="395" r:id="rId10"/>
    <p:sldId id="393" r:id="rId11"/>
    <p:sldId id="396" r:id="rId12"/>
    <p:sldId id="398" r:id="rId13"/>
    <p:sldId id="394" r:id="rId14"/>
    <p:sldId id="397" r:id="rId15"/>
    <p:sldId id="399" r:id="rId16"/>
    <p:sldId id="400" r:id="rId17"/>
    <p:sldId id="33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639"/>
    <a:srgbClr val="E2897D"/>
    <a:srgbClr val="391652"/>
    <a:srgbClr val="6F008A"/>
    <a:srgbClr val="A315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73" d="100"/>
          <a:sy n="73" d="100"/>
        </p:scale>
        <p:origin x="-1320" y="-10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 smtClean="0"/>
              <a:t>Click to edit Authors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edit Year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 smtClean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PROGRAMIRANJE II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A05 – Sortiranje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801534"/>
            <a:ext cx="7772400" cy="2315816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 smtClean="0"/>
              <a:t>dr </a:t>
            </a:r>
            <a:r>
              <a:rPr lang="en-US" b="1" dirty="0" err="1" smtClean="0"/>
              <a:t>Dra</a:t>
            </a:r>
            <a:r>
              <a:rPr lang="sr-Latn-RS" b="1" dirty="0" smtClean="0"/>
              <a:t>ž</a:t>
            </a:r>
            <a:r>
              <a:rPr lang="en-US" b="1" dirty="0" smtClean="0"/>
              <a:t>en Br</a:t>
            </a:r>
            <a:r>
              <a:rPr lang="sr-Latn-RS" b="1" dirty="0" smtClean="0"/>
              <a:t>đanin	</a:t>
            </a:r>
            <a:r>
              <a:rPr lang="sr-Latn-RS" dirty="0" smtClean="0"/>
              <a:t>(drazen</a:t>
            </a:r>
            <a:r>
              <a:rPr lang="en-US" dirty="0" smtClean="0"/>
              <a:t>.</a:t>
            </a:r>
            <a:r>
              <a:rPr lang="en-US" smtClean="0"/>
              <a:t>brdjanin</a:t>
            </a:r>
            <a:r>
              <a:rPr lang="sr-Latn-RS" smtClean="0"/>
              <a:t>@etf.unibl.org</a:t>
            </a:r>
            <a:r>
              <a:rPr lang="sr-Latn-RS" dirty="0" smtClean="0"/>
              <a:t>)</a:t>
            </a:r>
          </a:p>
          <a:p>
            <a:pPr>
              <a:tabLst>
                <a:tab pos="1943100" algn="l"/>
              </a:tabLst>
            </a:pPr>
            <a:r>
              <a:rPr lang="sr-Latn-RS" b="1" dirty="0" smtClean="0"/>
              <a:t>Goran Banjac	</a:t>
            </a:r>
            <a:r>
              <a:rPr lang="sr-Latn-RS" dirty="0" smtClean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 smtClean="0"/>
              <a:t>Danijela </a:t>
            </a:r>
            <a:r>
              <a:rPr lang="en-US" b="1" dirty="0" err="1" smtClean="0"/>
              <a:t>Banjac</a:t>
            </a:r>
            <a:r>
              <a:rPr lang="sr-Latn-RS" b="1" dirty="0" smtClean="0"/>
              <a:t>	</a:t>
            </a:r>
            <a:r>
              <a:rPr lang="sr-Latn-RS" dirty="0" smtClean="0"/>
              <a:t>(danijela.</a:t>
            </a:r>
            <a:r>
              <a:rPr lang="en-US" dirty="0" err="1" smtClean="0"/>
              <a:t>banjac</a:t>
            </a:r>
            <a:r>
              <a:rPr lang="sr-Latn-RS" dirty="0" smtClean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 smtClean="0"/>
              <a:t>Dragiša Stjepanović	</a:t>
            </a:r>
            <a:r>
              <a:rPr lang="sr-Latn-RS" dirty="0" smtClean="0"/>
              <a:t>(dragisa.stjepanovic@etf.unibl.org)</a:t>
            </a:r>
            <a:endParaRPr lang="en-US" dirty="0" smtClean="0"/>
          </a:p>
          <a:p>
            <a:pPr>
              <a:tabLst>
                <a:tab pos="1943100" algn="l"/>
              </a:tabLst>
            </a:pPr>
            <a:r>
              <a:rPr lang="en-US" b="1" dirty="0" smtClean="0"/>
              <a:t>Nikola </a:t>
            </a:r>
            <a:r>
              <a:rPr lang="en-US" b="1" dirty="0" err="1" smtClean="0"/>
              <a:t>Obradovi</a:t>
            </a:r>
            <a:r>
              <a:rPr lang="sr-Latn-BA" b="1" dirty="0" smtClean="0"/>
              <a:t>ć</a:t>
            </a:r>
            <a:r>
              <a:rPr lang="sr-Latn-BA" dirty="0" smtClean="0"/>
              <a:t>	(nikola.obradovic@</a:t>
            </a:r>
            <a:r>
              <a:rPr lang="sr-Latn-RS" dirty="0" smtClean="0"/>
              <a:t>etf.unibl.org</a:t>
            </a:r>
            <a:r>
              <a:rPr lang="sr-Latn-BA" dirty="0" smtClean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 smtClean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 smtClean="0"/>
              <a:t>Aleksandar Keleč</a:t>
            </a:r>
            <a:endParaRPr lang="en-US" b="1" i="1" dirty="0" smtClean="0"/>
          </a:p>
          <a:p>
            <a:pPr>
              <a:tabLst>
                <a:tab pos="1943100" algn="l"/>
              </a:tabLst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 smtClean="0"/>
              <a:t>201</a:t>
            </a:r>
            <a:r>
              <a:rPr lang="sr-Latn-BA" smtClean="0"/>
              <a:t>9</a:t>
            </a:r>
            <a:r>
              <a:rPr lang="sr-Latn-RS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MERGE-SORT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Napisati program u kojem treba iz datoteke,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čiji je naziv prvi argument komandne linije, pročitati podatke o nepoznatom broju studenata, i formirati odgovarajući dinamički niz, a zatim učitani niz podataka o studentima ispisati sortirano (primjenom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merge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-a) opadajuće prema prosjeku na standardni izlaz. Podaci koji se vode o studentu su: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prosjek ocjena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468880"/>
            <a:ext cx="87782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indeks[8], ime[21], prezime[21];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 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ucitaj(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fscanf(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"%*d. %s %s %s %lf"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-&gt;ime, &amp;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-&gt;prosjek);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INDEKS  PREZIME              IME                  PROSJEK\n"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%s %-20s %-20s %7.2lf\n"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+ 1,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[i].indeks,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[i].prezime,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[i].ime,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[i].prosjek);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667000"/>
            <a:ext cx="5715000" cy="172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6" y="1032757"/>
            <a:ext cx="8686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merge_sort(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sredina =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/ 2,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i, j, k, len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+ 1;</a:t>
            </a:r>
          </a:p>
          <a:p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*pom;</a:t>
            </a:r>
          </a:p>
          <a:p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sredina);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sredina + 1,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*)malloc(len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 = sredina + 1; k = 0;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sredina &amp;&amp; j &lt;=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[i].prosjek &gt;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[j].prosjek) ?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 :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[j++];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sredina)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&lt;=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[j++];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len; i++)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i] = pom[i];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free(pom);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MERGE-SORT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6" y="1032757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 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p, n = 0, c = 10;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s[100];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*in;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  <a:endParaRPr lang="sr-Latn-RS" sz="1400" b="1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st, *niz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*)malloc(c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 = fopen(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fgets(s, 100, in); fgets(s, 100, in); fgets(s, 100, in);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((p = ucitaj(in, &amp;st)) == 4) 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*)realloc(niz, (c *= 2)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niz[n++] = st;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fclose(in);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merge_sort(niz, 0, n - 1);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ispis(niz, n);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5675" y="4504340"/>
            <a:ext cx="6989711" cy="185592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RB. INDEKS  PREZIME              IME                  PROSJEK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1. 1101/14 Jankovic             Janko                   9.50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2. 1102/14 Petrovic             Petar                   9.10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MERGE-SORT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A05</a:t>
            </a:r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181" y="2507280"/>
            <a:ext cx="5715000" cy="172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QUICK-SORT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6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qsort(void *base, size_t num, size_t width,</a:t>
            </a:r>
          </a:p>
          <a:p>
            <a:r>
              <a:rPr lang="sr-Latn-BA" sz="16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int (*compare)(const void *elem1, const void *elem2));</a:t>
            </a:r>
            <a:endParaRPr lang="sr-Latn-BA" sz="16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1645920"/>
            <a:ext cx="72018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cmp_string(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strcmp(*(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cmp_int(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*(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a[] = { 1, 5, 3, 2, 4 };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*b[] = {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"BLOK"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"AUTO"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"KRUG"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qsort(a, 5,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cmp_int);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qsort(b, 3,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*), cmp_string);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"Niz a:"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5;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a[i]);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"\nNiz b:"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3;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b[i]);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0530" y="5272440"/>
            <a:ext cx="3494855" cy="108782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Niz a: 1 2 3 4 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Niz b: AUTO BLOK KRUG</a:t>
            </a:r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POREĐENJE ALGORITAMA SORTIRANJA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Napisati program kojim se porede brzine izvršavanja različitih algoritama sortiranja na istom nizu pseudoslučajnih vrijednosti.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7" y="1645920"/>
            <a:ext cx="44366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&lt;time.h&gt;</a:t>
            </a:r>
            <a:endParaRPr lang="sr-Latn-RS" sz="1400" b="1" smtClean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selection_sort(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min;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= i, j = i + 1; j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[min]) min = j;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!= i)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 = pom;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insertion_sort(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(j=i; j&gt;0 &amp;&amp; x&lt;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[j-1]; j--)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- 1];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x;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621371" y="1645920"/>
            <a:ext cx="452262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shell_sort(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h;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2; h &gt; 0; h /= 2)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h;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(j=i; j&gt;=h &amp;&amp; x&lt;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[j-h];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j-=h)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x;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bubble_sort(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i - 1; j++)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&gt;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 = pom;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POREĐENJE ALGORITAMA SORTIRANJA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55" y="1033272"/>
            <a:ext cx="60350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merge_sort(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sredina =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/ 2,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len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+ 1,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*pom, i, j, k;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sredina);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sredina + 1,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pom =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*)malloc(len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sredina + 1;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 = 0;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sredina &amp;&amp; j &lt;=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 :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[j++];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sredina)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&lt;=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[j++];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len; i++)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i] = pom[i];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free(pom);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9020" y="1998043"/>
            <a:ext cx="44549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split(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pivot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 j)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&lt;= pivot &amp;&amp; i&lt;j) i++;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&gt; pivot) j--;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 j)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pom;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pivot;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quick_sort(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pivot = split(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quick_sort(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pivot - 1);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quick_sort(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pivot + 1,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POREĐENJE ALGORITAMA SORTIRANJA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56" y="1033272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n, *n1, *n2, *n3, *n4, *n5, *n6;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clock_t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p, k;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n1 =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n2 =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n3 =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n4 =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n5 =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n6 =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srand(time(0));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inicijalizacija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n1[i] = n2[i] = n3[i] = n4[i] = n5[i] = n6[i] = rand();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//generisanje </a:t>
            </a:r>
            <a:r>
              <a:rPr lang="sr-Latn-R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broja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selection_sort(n1, n); k = clock();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"SELECTION-SORT: %10lf [s]\n"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insertion_sort(n2, n); k = clock();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"INSERTION-SORT: %10lf [s]\n"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shell_sort(n3, n); k = clock();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"SHELL-SORT:     %10lf [s]\n"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bubble_sort(n4, n); k = clock();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"BUBBLE-SORT:    %10lf [s]\n"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merge_sort(n5, 0, n - 1); k = clock();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"MERGE-SORT:     %10lf [s]\n"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quick_sort(n6, 0, n - 1); k = clock();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"QUICK-SORT:     %10lf [s]\n"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free(n1); free(n2); free(n3);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free(n4); free(n5); free(n6);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1695" y="4235505"/>
            <a:ext cx="3763690" cy="212475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100000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SELECTION-SORT:  25.402000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INSERTION-SORT:  15.743000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SHELL-SORT:       0.048000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BUBBLE-SORT:     58.908000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MERGE-SORT:       0.043000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QUICK-SORT:       0.020000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88866" y="1931205"/>
            <a:ext cx="3763690" cy="212475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SELECTION-SORT:   0.245000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INSERTION-SORT:   0.147000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SHELL-SORT:       0.003000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BUBBLE-SORT:      0.573000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MERGE-SORT:       0.006000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QUICK-SORT:       0.002000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 [s]</a:t>
            </a:r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allAtOnce" animBg="1"/>
      <p:bldP spid="9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ZADACI ZA </a:t>
            </a:r>
            <a:r>
              <a:rPr lang="sr-Latn-RS" smtClean="0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smtClean="0"/>
              <a:t>A0</a:t>
            </a:r>
            <a:r>
              <a:rPr lang="sr-Latn-RS" smtClean="0"/>
              <a:t>5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1.	Napisati program u kojem treba učitati </a:t>
            </a:r>
            <a:r>
              <a:rPr lang="sr-Latn-BA" sz="1800" b="1" i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riječi 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i formirati odgovarajući dinamički niz, a potom učitani niz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riječi ispisati sortirano u opadajućem redoslijedu, pri čemu je kriterijum poređenja broj samoglasnika u riječi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Napisati program u kojem treba iz tekstualne datoteke, čiji je naziv prvi argument komandne linije, pročitati upisane cijele brojeve,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a potom ispisati dva broja koja se najmanje razlikuju (ukoliko ima više parova koji se isto razlikuju, ispisati ih sve)</a:t>
            </a:r>
            <a:r>
              <a:rPr lang="pl-PL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Napisati program u kojem treba učitati podatke za </a:t>
            </a:r>
            <a:r>
              <a:rPr lang="sr-Latn-BA" sz="1800" b="1" i="1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tačaka i formirati odgovarajući dinamički niz, a zatim učitani niz tačaka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ispisati u rastućem redoslijedu pri čemu se niz tačaka sortira po 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 koordinati (ukoliko dvije tačke imaju istu 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 koordinatu, u obzir uzeti 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 koordinatu)</a:t>
            </a:r>
            <a:r>
              <a:rPr lang="pl-PL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Napisati program u kojem treba iz datoteke,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čiji je naziv prvi argument komandne linije, pročitati podatke o nepoznatom broju studenata, i formirati odgovarajući dinamički niz, a zatim učitani niz podataka o studentima upisati, sortirano opadajuće prema broju bodova, u datoteku čiji je naziv drugi argument komandne linije. Podaci koji se vode o studentu su: </a:t>
            </a:r>
            <a:r>
              <a:rPr lang="sr-Latn-BA" sz="1800" b="1" i="1" smtClean="0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sz="1800" b="1" i="1" smtClean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sz="1800" b="1" i="1" smtClean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sz="1800" b="1" i="1" smtClean="0">
                <a:solidFill>
                  <a:schemeClr val="tx2">
                    <a:lumMod val="75000"/>
                  </a:schemeClr>
                </a:solidFill>
              </a:rPr>
              <a:t>broj bodova 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(na ispitu).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Napisati program u kojem treba učitati podatke za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osoba i formirati odgovarajući dinamički niz, a zatim učitani niz podataka o osobama, primjenom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selection-sort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-a, sortirati leksikografski po prezimenima i imenima. Sortirani niz podataka o osobama ispisati na standardni izlaz. Podaci koji se vode o osobi su: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datum rođenja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194560"/>
            <a:ext cx="87782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datum</a:t>
            </a:r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dan, mjesec, godina;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ime[21], prezime[21];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datum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rodjen;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Ime: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Prezime: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Datum rodjenja: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"%d.%d.%d."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-&gt;rodjen.dan, &amp;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-&gt;rodjen.mjesec, &amp;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-&gt;rodjen.godina);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"%-20s %-20s %02d.%02d.%d."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-&gt;ime,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-&gt;rodjen.dan,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-&gt;rodjen.mjesec,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-&gt;rodjen.godina);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uporedi(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strcmp(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-&gt;prezime))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strcmp(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selection_sort(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min;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= i, j = i + 1; j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(uporedi(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j,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min) &lt; 0)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 = j;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!= i)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 = pom;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0;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osobi:\n"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citaj(niz + i);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selection_sort(niz, n);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==================== ===========\n"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PREZIME              IME                  RODJEN\n"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==================== ===========\n"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ispisi(niz + i),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==================== ===========\n"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  <p:sp>
        <p:nvSpPr>
          <p:cNvPr id="9" name="Rectangle 8"/>
          <p:cNvSpPr/>
          <p:nvPr/>
        </p:nvSpPr>
        <p:spPr>
          <a:xfrm>
            <a:off x="2344510" y="1201510"/>
            <a:ext cx="6720876" cy="515875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Podaci o 1. osobi: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Ime: 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Mirko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Prezime: 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Datum rodjenja: 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01.03.1993.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Podaci o 2. osobi: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Ime: 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Petar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Prezime: 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Petrovic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Datum rodjenja: 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17.11.1992.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Podaci o 3. osobi: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Ime: 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Prezime: 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Datum rodjenja: 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10.10.1995.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=== ==================== ==================== ===========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RB. PREZIME              IME                  RODJEN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=== ==================== ==================== ===========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1. Markovic             Marko                10.10.1995.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2. Markovic             Mirko                01.03.1993.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3. Petrovic             Petar                17.11.1992.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=== ==================== ==================== ===========</a:t>
            </a:r>
            <a:endParaRPr lang="sr-Latn-BA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Napisati program u kojem tre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a provjeriti da li su dva stringa koji se navode kao argumenti komandne linije anagrami. Dva stringa su anagrami ako se sastoje od istog broja istih znakova. Npr. stringovi "kosa" i "sako" su anagrami.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1920240"/>
            <a:ext cx="87782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insertion_sort(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n = strlen(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 n;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i; j &gt; 0 &amp;&amp; c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- 1]; j--)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- 1];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c;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anagram(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p1[101], p2[101];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strcpy(p1,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strcpy(p2,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insertion_sort(p1);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insertion_sort(p2);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!strcmp(p1, p2);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Nema dovoljno argumenata."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"Stringovi %s i %s %s anagrami."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anagram(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[2]) ?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"nisu"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3595" y="5310845"/>
            <a:ext cx="4531791" cy="104941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RS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anagram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 </a:t>
            </a:r>
            <a:r>
              <a:rPr lang="sr-Latn-RS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sako kosa</a:t>
            </a:r>
            <a:endParaRPr lang="sr-Latn-BA" sz="1600" b="1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Stringovi sako i kosa su anagrami.</a:t>
            </a:r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SHELL-SORT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Napisati program koji ispisuje presjek elemenata dva niza cijelih brojeva.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1371600"/>
            <a:ext cx="87782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shell_sort(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h;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2; h &gt; 0; h /= 2)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h;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i; j &gt;= h &amp;&amp; x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h]; j -= h)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x;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presjek(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0, j = 0;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j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j++;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j++;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5521" y="3023793"/>
            <a:ext cx="36484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a[] = { 1, 2, -3, 4, 5 },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b[] = { 7, 4, -1, 5 }, 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shell_sort(a, 5);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shell_sort(b, 4);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"Niz a:"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5; i++)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a[i]);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"\nNiz b:"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4; i++)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b[i]);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"\nPresjek:"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presjek(a, 5, b, 4);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33595" y="5310845"/>
            <a:ext cx="4531791" cy="104941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Niz a: -3 1 2 4 5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Niz b: -1 4 5 7</a:t>
            </a:r>
          </a:p>
          <a:p>
            <a:r>
              <a:rPr lang="sr-Latn-BA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Presjek: 4 5</a:t>
            </a:r>
            <a:endParaRPr lang="sr-Latn-BA" sz="16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</a:t>
            </a:r>
            <a:r>
              <a:rPr lang="sr-Latn-RS" smtClean="0"/>
              <a:t>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Napisati program u kojem treba iz datoteka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PROFESORI.DAT 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ASISTENTI.DAT 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pročitati (binarno upisane, nesortirane) podatke o nepoznatom broju profesora, odnosno asistenata na fakultetu, a zatim pročitane podatke o zaposlenima (profesori i asistenti) upisati sortirano u tekstualnu datoteku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ZAPOSLENI.TXT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. Podatke o zaposlenima je potrebno sortirati rastuće po matičnom broju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shell-sort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algoritmom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. Podaci koji se vode o zaposlenom su: </a:t>
            </a:r>
            <a:r>
              <a:rPr lang="en-US" b="1" i="1" smtClean="0">
                <a:solidFill>
                  <a:schemeClr val="tx2">
                    <a:lumMod val="75000"/>
                  </a:schemeClr>
                </a:solidFill>
              </a:rPr>
              <a:t>matični broj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(string od 13 znakova), </a:t>
            </a:r>
            <a:r>
              <a:rPr lang="en-US" b="1" i="1" smtClean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i="1" smtClean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i="1" smtClean="0">
                <a:solidFill>
                  <a:schemeClr val="tx2">
                    <a:lumMod val="75000"/>
                  </a:schemeClr>
                </a:solidFill>
              </a:rPr>
              <a:t>zvanje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en-US" b="1" i="1" smtClean="0">
                <a:solidFill>
                  <a:schemeClr val="tx2">
                    <a:lumMod val="75000"/>
                  </a:schemeClr>
                </a:solidFill>
              </a:rPr>
              <a:t>plata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750773"/>
            <a:ext cx="87782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jmb[14], pr[21], ime[21], zvanje[18];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plata; 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shell_sort(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h;</a:t>
            </a:r>
          </a:p>
          <a:p>
            <a:r>
              <a:rPr lang="pt-BR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 = </a:t>
            </a:r>
            <a:r>
              <a:rPr lang="pt-BR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2; h &gt; 0; h /= 2)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h;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 {</a:t>
            </a:r>
          </a:p>
          <a:p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i; j &gt;= h &amp;&amp; strcmp(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h].jmb, x.jmb) &gt; 0; j -= h)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h];</a:t>
            </a:r>
          </a:p>
          <a:p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x;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6" y="1032757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*in, *out;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*niz, z;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20, n = 0, p, i;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*)malloc(c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 = fopen(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"PROFESORI.DAT"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do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fread(&amp;z, </a:t>
            </a:r>
            <a:r>
              <a:rPr lang="pl-PL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in)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 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*)realloc(niz, (c *= 2)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niz[n++] = z;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 fclose(in);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 = fopen(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"ASISTENTI.DAT"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do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fread(&amp;z, </a:t>
            </a:r>
            <a:r>
              <a:rPr lang="pl-PL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in)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 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*)realloc(niz, (c *= 2)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niz[n++] = z;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 fclose(in);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shell_sort(niz, n);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(out = fopen(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"ZAPOSLENI.TXT"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pisi header ...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fprintf(out,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%s %-20s %-20s %-17s %8.2lf\n"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+ 1,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niz[i].jmb, niz[i].pr, niz[i].ime, niz[i].zvanje, niz[i].plata);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pisi footer ...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fclose(out);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free(niz);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</a:t>
            </a:r>
            <a:r>
              <a:rPr lang="sr-Latn-RS" smtClean="0"/>
              <a:t>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A05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065" y="4420578"/>
            <a:ext cx="7132320" cy="193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BUBBLE-SORT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Napisati program u kojem treba sa standardnog ulaza učitati podatke za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artikala i formirati odgovaraju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ć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i dinamički niz, a zatim učitani niz podataka o artiklima ispisati sortirano (primjenom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bubble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-a) opadajuće prema ukupnoj cijeni. Atributi artikla su: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194560"/>
            <a:ext cx="87782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bubble_sort(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*niz, **p;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artiklu:\n"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citaj(niz + i)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p[i] = niz + 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bubble_sort(p, n);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ispis(p, n);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BUBBLE-SORT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Sortiranje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Naziv: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Kolicina: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Cijena: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bubble_sort(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i - 1; j++)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[j]-&gt;kol *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[j]-&gt;cijena &lt;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+ 1]-&gt;kol *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+ 1]-&gt;cijena)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*pom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 = pom;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0; i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%-20s %6.2lf %6.2lf %6.2lf\n"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+ 1,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[i]-&gt;naziv,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[i]-&gt;kol,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[i]-&gt;cijena,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[i]-&gt;kol *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[i]-&gt;cijena);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6230" y="2276850"/>
            <a:ext cx="5799155" cy="408341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Podaci o 1. artiklu: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Banane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Podaci o 2. artiklu: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RB. NAZIV                KOL.   CIJENA UKUPNO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1. Jabuke                 2.50   1.50   3.75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2. Banane                 1.50   2.00   3.00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==================== ====== ====== ======</a:t>
            </a:r>
            <a:endParaRPr lang="sr-Latn-BA" sz="1600" b="1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600" b="1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7653</TotalTime>
  <Words>4254</Words>
  <Application>Microsoft Office PowerPoint</Application>
  <PresentationFormat>On-screen Show (4:3)</PresentationFormat>
  <Paragraphs>536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PROGRAMIRANJE II</vt:lpstr>
      <vt:lpstr>SELECTION-SORT</vt:lpstr>
      <vt:lpstr>SELECTION-SORT</vt:lpstr>
      <vt:lpstr>INSERTION-SORT</vt:lpstr>
      <vt:lpstr>SHELL-SORT</vt:lpstr>
      <vt:lpstr>SHELL-SORT</vt:lpstr>
      <vt:lpstr>SHELL-SORT</vt:lpstr>
      <vt:lpstr>BUBBLE-SORT</vt:lpstr>
      <vt:lpstr>BUBBLE-SORT</vt:lpstr>
      <vt:lpstr>MERGE-SORT</vt:lpstr>
      <vt:lpstr>MERGE-SORT</vt:lpstr>
      <vt:lpstr>MERGE-SORT</vt:lpstr>
      <vt:lpstr>QUICK-SORT</vt:lpstr>
      <vt:lpstr>POREĐENJE ALGORITAMA SORTIRANJA</vt:lpstr>
      <vt:lpstr>POREĐENJE ALGORITAMA SORTIRANJA</vt:lpstr>
      <vt:lpstr>POREĐENJE ALGORITAMA SORTIRANJA</vt:lpstr>
      <vt:lpstr>ZADACI ZA VJEŽBU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1123</cp:revision>
  <dcterms:created xsi:type="dcterms:W3CDTF">2006-08-16T00:00:00Z</dcterms:created>
  <dcterms:modified xsi:type="dcterms:W3CDTF">2019-03-06T16:14:24Z</dcterms:modified>
</cp:coreProperties>
</file>