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387" r:id="rId3"/>
    <p:sldId id="405" r:id="rId4"/>
    <p:sldId id="406" r:id="rId5"/>
    <p:sldId id="407" r:id="rId6"/>
    <p:sldId id="408" r:id="rId7"/>
    <p:sldId id="409" r:id="rId8"/>
    <p:sldId id="415" r:id="rId9"/>
    <p:sldId id="403" r:id="rId10"/>
    <p:sldId id="404" r:id="rId11"/>
    <p:sldId id="410" r:id="rId12"/>
    <p:sldId id="411" r:id="rId13"/>
    <p:sldId id="412" r:id="rId14"/>
    <p:sldId id="413" r:id="rId15"/>
    <p:sldId id="414" r:id="rId16"/>
    <p:sldId id="33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5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1639"/>
    <a:srgbClr val="E2897D"/>
    <a:srgbClr val="391652"/>
    <a:srgbClr val="6F008A"/>
    <a:srgbClr val="A3151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2" autoAdjust="0"/>
    <p:restoredTop sz="98387" autoAdjust="0"/>
  </p:normalViewPr>
  <p:slideViewPr>
    <p:cSldViewPr snapToObjects="1">
      <p:cViewPr varScale="1">
        <p:scale>
          <a:sx n="82" d="100"/>
          <a:sy n="82" d="100"/>
        </p:scale>
        <p:origin x="1507" y="72"/>
      </p:cViewPr>
      <p:guideLst>
        <p:guide orient="horz" pos="335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F6195-2D21-4430-98F9-D0C0974578AC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EF0F2-23DF-4901-9AEF-0D671259D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142999"/>
          </a:xfrm>
        </p:spPr>
        <p:txBody>
          <a:bodyPr anchor="b" anchorCtr="0"/>
          <a:lstStyle>
            <a:lvl1pPr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34733"/>
            <a:ext cx="7772400" cy="1066800"/>
          </a:xfrm>
        </p:spPr>
        <p:txBody>
          <a:bodyPr anchor="ctr" anchorCtr="0"/>
          <a:lstStyle>
            <a:lvl1pPr marL="0" indent="0" algn="ctr">
              <a:buNone/>
              <a:defRPr b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1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366153"/>
            <a:ext cx="7772400" cy="1444628"/>
          </a:xfrm>
        </p:spPr>
        <p:txBody>
          <a:bodyPr>
            <a:noAutofit/>
          </a:bodyPr>
          <a:lstStyle>
            <a:lvl1pPr algn="l">
              <a:spcBef>
                <a:spcPts val="30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to edit Authors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6375400"/>
            <a:ext cx="7772400" cy="381000"/>
          </a:xfrm>
        </p:spPr>
        <p:txBody>
          <a:bodyPr>
            <a:noAutofit/>
          </a:bodyPr>
          <a:lstStyle>
            <a:lvl1pPr algn="ctr">
              <a:buNone/>
              <a:defRPr sz="2000" b="1" baseline="0"/>
            </a:lvl1pPr>
          </a:lstStyle>
          <a:p>
            <a:pPr lvl="0"/>
            <a:r>
              <a:rPr lang="en-US" dirty="0"/>
              <a:t>Click to edit Year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Sortiranje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Sortiranje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700"/>
            <a:ext cx="7818120" cy="9144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079858"/>
            <a:ext cx="8778240" cy="5334000"/>
          </a:xfrm>
        </p:spPr>
        <p:txBody>
          <a:bodyPr/>
          <a:lstStyle>
            <a:lvl3pPr>
              <a:buFont typeface="Wingdings" pitchFamily="2" charset="2"/>
              <a:buChar char="§"/>
              <a:defRPr/>
            </a:lvl3pPr>
            <a:lvl4pPr>
              <a:buFont typeface="Courier New" pitchFamily="49" charset="0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356" y="6496844"/>
            <a:ext cx="8321040" cy="320040"/>
          </a:xfrm>
        </p:spPr>
        <p:txBody>
          <a:bodyPr tIns="0" rIns="0" bIns="0"/>
          <a:lstStyle>
            <a:lvl1pPr algn="l">
              <a:defRPr b="1" i="1"/>
            </a:lvl1pPr>
          </a:lstStyle>
          <a:p>
            <a:r>
              <a:rPr lang="en-US"/>
              <a:t>Sortiranje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3920" y="6496844"/>
            <a:ext cx="457200" cy="320040"/>
          </a:xfrm>
        </p:spPr>
        <p:txBody>
          <a:bodyPr lIns="0" tIns="0" rIns="0" bIns="0"/>
          <a:lstStyle>
            <a:lvl1pPr algn="r">
              <a:defRPr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92725"/>
            <a:ext cx="9144000" cy="1587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465351"/>
            <a:ext cx="9144000" cy="158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82880" y="2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" y="27432"/>
            <a:ext cx="914400" cy="914400"/>
          </a:xfr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sr-Latn-RS" dirty="0"/>
              <a:t>A0X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Sortiranje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Sortiranje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Sortiranje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Sortiranje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Sortiranje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Sortiranje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Sortiranje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Sortiranje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PROGRAMIRANJE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A0</a:t>
            </a:r>
            <a:r>
              <a:rPr lang="en-US" dirty="0"/>
              <a:t>6</a:t>
            </a:r>
            <a:r>
              <a:rPr lang="sr-Latn-RS" dirty="0"/>
              <a:t> – </a:t>
            </a:r>
            <a:r>
              <a:rPr lang="en-US" dirty="0" err="1"/>
              <a:t>Pretra</a:t>
            </a:r>
            <a:r>
              <a:rPr lang="sr-Latn-BA" dirty="0"/>
              <a:t>živanje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800" y="3544215"/>
            <a:ext cx="7772400" cy="2726755"/>
          </a:xfrm>
        </p:spPr>
        <p:txBody>
          <a:bodyPr/>
          <a:lstStyle/>
          <a:p>
            <a:pPr>
              <a:tabLst>
                <a:tab pos="1943100" algn="l"/>
              </a:tabLst>
            </a:pPr>
            <a:r>
              <a:rPr lang="sr-Latn-RS" b="1" dirty="0"/>
              <a:t>dr </a:t>
            </a:r>
            <a:r>
              <a:rPr lang="en-US" b="1" dirty="0"/>
              <a:t>Dra</a:t>
            </a:r>
            <a:r>
              <a:rPr lang="sr-Latn-RS" b="1" dirty="0"/>
              <a:t>ž</a:t>
            </a:r>
            <a:r>
              <a:rPr lang="en-US" b="1" dirty="0" err="1"/>
              <a:t>en</a:t>
            </a:r>
            <a:r>
              <a:rPr lang="en-US" b="1" dirty="0"/>
              <a:t> Br</a:t>
            </a:r>
            <a:r>
              <a:rPr lang="sr-Latn-RS" b="1" dirty="0"/>
              <a:t>đanin	</a:t>
            </a:r>
            <a:r>
              <a:rPr lang="sr-Latn-RS" dirty="0"/>
              <a:t>(drazen</a:t>
            </a:r>
            <a:r>
              <a:rPr lang="en-US" dirty="0"/>
              <a:t>.</a:t>
            </a:r>
            <a:r>
              <a:rPr lang="en-US" dirty="0" err="1"/>
              <a:t>brdjanin</a:t>
            </a:r>
            <a:r>
              <a:rPr lang="sr-Latn-RS" dirty="0"/>
              <a:t>@etf.unibl.org)</a:t>
            </a:r>
          </a:p>
          <a:p>
            <a:pPr>
              <a:tabLst>
                <a:tab pos="1943100" algn="l"/>
              </a:tabLst>
            </a:pPr>
            <a:r>
              <a:rPr lang="sr-Latn-RS" b="1" dirty="0"/>
              <a:t>Goran Banjac	</a:t>
            </a:r>
            <a:r>
              <a:rPr lang="sr-Latn-RS" dirty="0"/>
              <a:t>(goran.banjac@etf.unibl.org)</a:t>
            </a:r>
          </a:p>
          <a:p>
            <a:pPr>
              <a:tabLst>
                <a:tab pos="1943100" algn="l"/>
              </a:tabLst>
            </a:pPr>
            <a:r>
              <a:rPr lang="sr-Latn-RS" b="1" dirty="0"/>
              <a:t>Danijela </a:t>
            </a:r>
            <a:r>
              <a:rPr lang="en-US" b="1" dirty="0" err="1"/>
              <a:t>Banjac</a:t>
            </a:r>
            <a:r>
              <a:rPr lang="sr-Latn-RS" b="1" dirty="0"/>
              <a:t>	</a:t>
            </a:r>
            <a:r>
              <a:rPr lang="sr-Latn-RS" dirty="0"/>
              <a:t>(danijela.</a:t>
            </a:r>
            <a:r>
              <a:rPr lang="en-US" dirty="0" err="1"/>
              <a:t>banjac</a:t>
            </a:r>
            <a:r>
              <a:rPr lang="sr-Latn-RS" dirty="0"/>
              <a:t>@etf.unibl.org)</a:t>
            </a:r>
          </a:p>
          <a:p>
            <a:pPr>
              <a:tabLst>
                <a:tab pos="1943100" algn="l"/>
              </a:tabLst>
            </a:pPr>
            <a:r>
              <a:rPr lang="sr-Latn-BA" b="1" dirty="0"/>
              <a:t>Bojan Bulatović</a:t>
            </a:r>
            <a:r>
              <a:rPr lang="sr-Latn-RS" b="1" dirty="0"/>
              <a:t>	</a:t>
            </a:r>
            <a:r>
              <a:rPr lang="sr-Latn-RS" dirty="0"/>
              <a:t>(bojan.bulatovic@etf.unibl.org)</a:t>
            </a:r>
            <a:endParaRPr lang="en-US" dirty="0"/>
          </a:p>
          <a:p>
            <a:pPr>
              <a:tabLst>
                <a:tab pos="1943100" algn="l"/>
              </a:tabLst>
            </a:pPr>
            <a:r>
              <a:rPr lang="en-US" b="1" dirty="0"/>
              <a:t>Nikola </a:t>
            </a:r>
            <a:r>
              <a:rPr lang="en-US" b="1" dirty="0" err="1"/>
              <a:t>Obradovi</a:t>
            </a:r>
            <a:r>
              <a:rPr lang="sr-Latn-BA" b="1" dirty="0"/>
              <a:t>ć</a:t>
            </a:r>
            <a:r>
              <a:rPr lang="sr-Latn-BA" dirty="0"/>
              <a:t>	(nikola.obradovic@</a:t>
            </a:r>
            <a:r>
              <a:rPr lang="sr-Latn-RS" dirty="0"/>
              <a:t>etf.unibl.org</a:t>
            </a:r>
            <a:r>
              <a:rPr lang="sr-Latn-BA" dirty="0"/>
              <a:t>) </a:t>
            </a:r>
          </a:p>
          <a:p>
            <a:pPr>
              <a:tabLst>
                <a:tab pos="1943100" algn="l"/>
              </a:tabLst>
            </a:pPr>
            <a:r>
              <a:rPr lang="sr-Latn-BA" b="1" i="1" dirty="0"/>
              <a:t>Igor Ševo</a:t>
            </a:r>
          </a:p>
          <a:p>
            <a:pPr>
              <a:tabLst>
                <a:tab pos="1943100" algn="l"/>
              </a:tabLst>
            </a:pPr>
            <a:r>
              <a:rPr lang="sr-Latn-BA" b="1" i="1" dirty="0"/>
              <a:t>Aleksandar Keleč</a:t>
            </a:r>
            <a:endParaRPr lang="en-US" b="1" i="1" dirty="0"/>
          </a:p>
          <a:p>
            <a:pPr>
              <a:tabLst>
                <a:tab pos="1943100" algn="l"/>
              </a:tabLst>
            </a:pPr>
            <a:r>
              <a:rPr lang="sr-Latn-RS" b="1" i="1" dirty="0"/>
              <a:t>Dragiša Stjepanović</a:t>
            </a:r>
            <a:endParaRPr lang="en-US" b="1" i="1" dirty="0"/>
          </a:p>
          <a:p>
            <a:pPr>
              <a:tabLst>
                <a:tab pos="1943100" algn="l"/>
              </a:tabLst>
            </a:pPr>
            <a:r>
              <a:rPr lang="en-US" b="1" i="1" dirty="0" err="1"/>
              <a:t>Dragana</a:t>
            </a:r>
            <a:r>
              <a:rPr lang="en-US" b="1" i="1" dirty="0"/>
              <a:t> Vola</a:t>
            </a:r>
            <a:r>
              <a:rPr lang="sr-Latn-BA" b="1" i="1" dirty="0"/>
              <a:t>š</a:t>
            </a:r>
            <a:endParaRPr lang="en-US" b="1" i="1" dirty="0"/>
          </a:p>
          <a:p>
            <a:pPr>
              <a:tabLst>
                <a:tab pos="1943100" algn="l"/>
              </a:tabLst>
            </a:pPr>
            <a:endParaRPr lang="en-US" dirty="0"/>
          </a:p>
          <a:p>
            <a:pPr>
              <a:tabLst>
                <a:tab pos="1943100" algn="l"/>
              </a:tabLst>
            </a:pPr>
            <a:endParaRPr lang="en-US" b="1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r-Latn-RS" dirty="0"/>
              <a:t>202</a:t>
            </a:r>
            <a:r>
              <a:rPr lang="en-US" dirty="0"/>
              <a:t>3</a:t>
            </a:r>
            <a:r>
              <a:rPr lang="sr-Latn-R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BINARNO PRETRAŽIVANJE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Pretraživanje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</a:t>
            </a:r>
            <a:r>
              <a:rPr lang="sr-Latn-BA" dirty="0"/>
              <a:t>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rogram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određuje realn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 nul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 jednačine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odgovaraju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ćom preciznošću, kombinacijom eksponencijalnog i binarnog pretraživanja.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56" y="1662370"/>
            <a:ext cx="877824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&lt;math.h&gt;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rjesenje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fr-F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(*</a:t>
            </a:r>
            <a:r>
              <a:rPr lang="fr-FR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)(</a:t>
            </a:r>
            <a:r>
              <a:rPr lang="fr-F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</a:t>
            </a:r>
            <a:r>
              <a:rPr lang="fr-F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eps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begin = 0, end = 0.1,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sredina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((*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)(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begin) *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(*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)(end) &gt;= 0)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end = (begin = end) * 2;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while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eps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sredina = (begin + end) / 2.0;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((*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)(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begin) *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(*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sredina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&gt; 0)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begin = sredina;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else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end = sredina;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sredina;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rjesenje(cos, 0.01);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"cos(%.5f)=%.5f\n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cos(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18380" y="4197100"/>
            <a:ext cx="4531791" cy="818987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pPr>
              <a:defRPr/>
            </a:pPr>
            <a:r>
              <a:rPr lang="pl-PL" sz="1600" b="1" dirty="0">
                <a:latin typeface="Consolas" pitchFamily="49" charset="0"/>
                <a:cs typeface="Consolas" pitchFamily="49" charset="0"/>
              </a:rPr>
              <a:t>cos(1.56875)=0.00205</a:t>
            </a:r>
            <a:endParaRPr lang="sr-Latn-BA" sz="1600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sr-Latn-BA" sz="1600" b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SPOLJA</a:t>
            </a:r>
            <a:r>
              <a:rPr lang="sr-Latn-BA" dirty="0"/>
              <a:t>ŠNJE</a:t>
            </a:r>
            <a:r>
              <a:rPr lang="en-US" dirty="0"/>
              <a:t> </a:t>
            </a:r>
            <a:r>
              <a:rPr lang="sr-Latn-BA" dirty="0"/>
              <a:t>PRETRAŽIVANJE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Pretraživanje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</a:t>
            </a:r>
            <a:r>
              <a:rPr lang="sr-Latn-BA" dirty="0"/>
              <a:t>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Napisati program u kojem treba sa standardnog ulaza učitati podatke za </a:t>
            </a:r>
            <a:r>
              <a:rPr lang="sr-Latn-BA" b="1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studenata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, a potom podatake o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studentima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upisati u datoteku čiji je naziv prvi argument komandne linije. Atributi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studenta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 su </a:t>
            </a:r>
            <a:r>
              <a:rPr lang="en-US" b="1" i="1" dirty="0" err="1">
                <a:solidFill>
                  <a:schemeClr val="tx2">
                    <a:lumMod val="75000"/>
                  </a:schemeClr>
                </a:solidFill>
              </a:rPr>
              <a:t>indeks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i="1" dirty="0" err="1">
                <a:solidFill>
                  <a:schemeClr val="tx2">
                    <a:lumMod val="75000"/>
                  </a:schemeClr>
                </a:solidFill>
              </a:rPr>
              <a:t>prezime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tx2">
                    <a:lumMod val="75000"/>
                  </a:schemeClr>
                </a:solidFill>
              </a:rPr>
              <a:t>ime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tx2">
                    <a:lumMod val="75000"/>
                  </a:schemeClr>
                </a:solidFill>
              </a:rPr>
              <a:t>prosjek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Pored toga,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potrebno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je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kreirati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strukturu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 i="1" dirty="0">
                <a:solidFill>
                  <a:schemeClr val="tx2">
                    <a:lumMod val="75000"/>
                  </a:schemeClr>
                </a:solidFill>
              </a:rPr>
              <a:t>INDEKS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predstavlja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look-up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tabelu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pomo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ću koje će se efikasnije pretraživati datoteka sa studentima. Atributi indeksa su </a:t>
            </a:r>
            <a:r>
              <a:rPr lang="sr-Latn-BA" b="1" i="1" dirty="0">
                <a:solidFill>
                  <a:schemeClr val="tx2">
                    <a:lumMod val="75000"/>
                  </a:schemeClr>
                </a:solidFill>
              </a:rPr>
              <a:t>kljuc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i </a:t>
            </a:r>
            <a:r>
              <a:rPr lang="sr-Latn-BA" b="1" i="1" dirty="0">
                <a:solidFill>
                  <a:schemeClr val="tx2">
                    <a:lumMod val="75000"/>
                  </a:schemeClr>
                </a:solidFill>
              </a:rPr>
              <a:t>adresa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. Indekse je potrebno održavati sortirane u dinamičkom nizu a zatim sačuvati u datoteku čiji je naziv drugi argument komandne linije.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56" y="3143684"/>
            <a:ext cx="87782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stdio.h&gt;</a:t>
            </a:r>
            <a:endParaRPr lang="en-US" sz="1400" b="1">
              <a:solidFill>
                <a:srgbClr val="A31515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.h&gt;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&lt;string.h&gt;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indeks[8], ime[21], prezime[21];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prosjek; }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kljuc[8];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adresa; }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INDEKS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citaj_studenta(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Indeks: 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-&gt;indeks); 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Prezime: 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-&gt;prezime); 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Ime: 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-&gt;ime);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Prosjek: 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"%lf"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-&gt;prosjek);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pisi_footer_u_fajl(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fprintf(</a:t>
            </a:r>
            <a:r>
              <a:rPr lang="sr-Latn-BA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 ==================== ==================== =======\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n"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SPOLJA</a:t>
            </a:r>
            <a:r>
              <a:rPr lang="sr-Latn-BA" dirty="0"/>
              <a:t>ŠNJE</a:t>
            </a:r>
            <a:r>
              <a:rPr lang="en-US" dirty="0"/>
              <a:t> </a:t>
            </a:r>
            <a:r>
              <a:rPr lang="sr-Latn-BA" dirty="0"/>
              <a:t>PRETRAŽIVANJE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Pretraživanje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</a:t>
            </a:r>
            <a:r>
              <a:rPr lang="sr-Latn-BA" dirty="0"/>
              <a:t>6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56" y="1047890"/>
            <a:ext cx="87782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pisi_header_u_fajl(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fprintf(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 ==================== ==================== =======\n"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fprintf(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"RB. INDEKS  PREZIME              IME                  PROSJEK\n"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fprintf(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 ==================== ==================== =======\n"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BA" sz="1400" b="1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upisi_studenta_u_fajl(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INDEKS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indeksi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rb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INDEKS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ind;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strcpy(ind.kljuc,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.indeks);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ind.adresa = ftell(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azuriraj_indekse(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indeksi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ind,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rb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fprintf(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"%2d. 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rb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fprintf(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"%-7s %-20s %-20s %7.2lf\n"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.indeks,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.prezime,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.ime,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.prosjek);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upisi_indekse_u_fajl(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INDEKS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</a:t>
            </a:r>
            <a:r>
              <a:rPr lang="nn-NO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fprintf(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dat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 %d\n"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[i].kljuc,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[i].adresa); }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azuriraj_indekse(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INDEKS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INDEKS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</a:t>
            </a:r>
            <a:r>
              <a:rPr lang="nn-NO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- 1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 &gt; 0 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&amp;&amp; strcmp(</a:t>
            </a:r>
            <a:r>
              <a:rPr lang="nn-NO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ind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.kljuc, </a:t>
            </a:r>
            <a:r>
              <a:rPr lang="nn-NO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 - 1].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kljuc) &lt; 0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i--)</a:t>
            </a:r>
          </a:p>
          <a:p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niz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 =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 - 1];</a:t>
            </a:r>
          </a:p>
          <a:p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niz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 =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SPOLJA</a:t>
            </a:r>
            <a:r>
              <a:rPr lang="sr-Latn-BA" dirty="0"/>
              <a:t>ŠNJE</a:t>
            </a:r>
            <a:r>
              <a:rPr lang="en-US" dirty="0"/>
              <a:t> </a:t>
            </a:r>
            <a:r>
              <a:rPr lang="sr-Latn-BA" dirty="0"/>
              <a:t>PRETRAŽIVANJE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Pretraživanje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</a:t>
            </a:r>
            <a:r>
              <a:rPr lang="sr-Latn-BA" dirty="0"/>
              <a:t>6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56" y="1084801"/>
            <a:ext cx="8686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[]) 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n;</a:t>
            </a:r>
          </a:p>
          <a:p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*dat;</a:t>
            </a:r>
          </a:p>
          <a:p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STUDENT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st;</a:t>
            </a:r>
          </a:p>
          <a:p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INDEKS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*indeksi;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3)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"Nisu navedeni svi argumenti."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1;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pt-B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"n="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scanf(</a:t>
            </a:r>
            <a:r>
              <a:rPr lang="pt-B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n);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(n &lt; 1);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indeksi = 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INDEKS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*)malloc(n *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INDEKS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  <a:endParaRPr lang="sr-Latn-BA" sz="1400" b="1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(dat = fopen(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"w"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{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pisi_header_u_fajl(dat);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1; i &lt;= n; i++)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"Podaci o %d. studentu:\n"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i), citaj_studenta(&amp;st);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upisi_studenta_u_fajl(st, dat, indeksi, i);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pisi_footer_u_fajl(dat); fclose(dat);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(dat = fopen(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[2],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"w"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{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upisi_indekse_u_fajl(indeksi, n, dat);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fclose(dat);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free(indeksi);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0;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7880" y="1042870"/>
            <a:ext cx="5527388" cy="1925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2465" y="1211678"/>
            <a:ext cx="2315250" cy="148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2920585" y="3006545"/>
            <a:ext cx="6144800" cy="337964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D:\&gt;</a:t>
            </a:r>
            <a:r>
              <a:rPr lang="sr-Latn-BA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studenti_unos.exe studenti.txt indeksi.txt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n=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Podaci o 1. studentu: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  Indeks: 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110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1/14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Prezime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Markovic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Ime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Marko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Prosjek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8.75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 . .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Podaci o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4</a:t>
            </a:r>
            <a:r>
              <a:rPr lang="pl-PL" sz="1600" b="1" dirty="0">
                <a:latin typeface="Consolas" pitchFamily="49" charset="0"/>
                <a:cs typeface="Consolas" pitchFamily="49" charset="0"/>
              </a:rPr>
              <a:t>. studentu: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  Indeks: 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110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2/14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Prezime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Aleksic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Ime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Aleksandra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Prosjek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8.8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SPOLJA</a:t>
            </a:r>
            <a:r>
              <a:rPr lang="sr-Latn-BA" dirty="0"/>
              <a:t>ŠNJE</a:t>
            </a:r>
            <a:r>
              <a:rPr lang="en-US" dirty="0"/>
              <a:t> </a:t>
            </a:r>
            <a:r>
              <a:rPr lang="sr-Latn-BA" dirty="0"/>
              <a:t>PRETRAŽIVANJE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Pretraživanje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</a:t>
            </a:r>
            <a:r>
              <a:rPr lang="sr-Latn-BA" dirty="0"/>
              <a:t>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Napisati program u kojem treba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u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datoteci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studenti.txt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, iz prethodnog zadatka,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prona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ći podatke o studentu čiji se broj indeksa unosi sa standardnog ulaza. Potrebno je iz datoteke </a:t>
            </a:r>
            <a:r>
              <a:rPr lang="sr-Latn-BA" b="1" i="1" dirty="0">
                <a:solidFill>
                  <a:schemeClr val="tx2">
                    <a:lumMod val="75000"/>
                  </a:schemeClr>
                </a:solidFill>
              </a:rPr>
              <a:t>indeksi.txt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pročitati sve indeksne zapise i formirati dinamički niz, u kojem će se na osnovu unesenog broja indeksa </a:t>
            </a:r>
            <a:r>
              <a:rPr lang="sr-Latn-BA" b="1" i="1" dirty="0">
                <a:solidFill>
                  <a:schemeClr val="tx2">
                    <a:lumMod val="75000"/>
                  </a:schemeClr>
                </a:solidFill>
              </a:rPr>
              <a:t>(kljuc)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, pronaći odgovarajuća </a:t>
            </a:r>
            <a:r>
              <a:rPr lang="sr-Latn-BA" b="1" i="1" dirty="0">
                <a:solidFill>
                  <a:schemeClr val="tx2">
                    <a:lumMod val="75000"/>
                  </a:schemeClr>
                </a:solidFill>
              </a:rPr>
              <a:t>adresa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 početka zapisa o studentu u datoteci </a:t>
            </a:r>
            <a:r>
              <a:rPr lang="sr-Latn-BA" b="1" i="1" dirty="0">
                <a:solidFill>
                  <a:schemeClr val="tx2">
                    <a:lumMod val="75000"/>
                  </a:schemeClr>
                </a:solidFill>
              </a:rPr>
              <a:t>studenti.txt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, te na taj način pročitati i ispisati podatke o pronađenom studentu.</a:t>
            </a:r>
            <a:endParaRPr lang="sr-Latn-BA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56" y="2507280"/>
            <a:ext cx="87782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 dirty="0">
              <a:solidFill>
                <a:srgbClr val="A31515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.h&gt;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&lt;string.h&gt;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indeks[8], ime[21], prezime[21];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prosjek; }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kljuc[8];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adresa; }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INDEKS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e-DE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bin_search(</a:t>
            </a:r>
            <a:r>
              <a:rPr lang="de-DE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INDEKS</a:t>
            </a:r>
            <a:r>
              <a:rPr lang="de-DE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de-DE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de-DE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de-DE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e-DE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de-DE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de-DE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de-DE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de-DE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kljuc</a:t>
            </a:r>
            <a:r>
              <a:rPr lang="de-DE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begin = 0, end =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- 1, sredina;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do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sredina = (begin + end) / 2;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(!strcmp(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[sredina].kljuc,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kljuc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sredina;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(strcmp(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[sredina].kljuc,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kljuc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0)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end = sredina - 1;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else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begin = sredina + 1;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(begin &lt;= end);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-1;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SPOLJA</a:t>
            </a:r>
            <a:r>
              <a:rPr lang="sr-Latn-BA" dirty="0"/>
              <a:t>ŠNJE</a:t>
            </a:r>
            <a:r>
              <a:rPr lang="en-US" dirty="0"/>
              <a:t> </a:t>
            </a:r>
            <a:r>
              <a:rPr lang="sr-Latn-BA" dirty="0"/>
              <a:t>PRETRAŽIVANJE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Pretraživanje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</a:t>
            </a:r>
            <a:r>
              <a:rPr lang="sr-Latn-BA" dirty="0"/>
              <a:t>6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56" y="1047890"/>
            <a:ext cx="8686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n = 0, c = 10;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*dat;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INDEKS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ind, *indeksi;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indeksi = 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INDEKS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*)malloc(c *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INDEKS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(dat = fopen(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"indeksi.txt"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(fscanf(dat,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 %d\n"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ind.kljuc, &amp;ind.adresa) != 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EOF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== c)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indeksi = (</a:t>
            </a:r>
            <a:r>
              <a:rPr lang="da-DK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INDEKS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*)realloc(indeksi, (c *= 2) * </a:t>
            </a:r>
            <a:r>
              <a:rPr lang="da-DK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da-DK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INDEKS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  <a:endParaRPr lang="fi-FI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indeksi[n++] = ind;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fclose(dat);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"Unesite broj indeksa za pretragu: 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st.indeks);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"Rezultat pretrage:\n"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 = bin_search(indeksi, n, st.indeks);</a:t>
            </a:r>
            <a:endParaRPr lang="en-US" sz="1400" b="1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== -1)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"Nije pronadjen student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nl-NL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if</a:t>
            </a:r>
            <a:r>
              <a:rPr lang="nl-N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(dat = fopen(</a:t>
            </a:r>
            <a:r>
              <a:rPr lang="nl-NL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"studenti.txt"</a:t>
            </a:r>
            <a:r>
              <a:rPr lang="nl-N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l-NL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"r"</a:t>
            </a:r>
            <a:r>
              <a:rPr lang="nl-N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fseek(dat, indeksi[i].adresa, </a:t>
            </a:r>
            <a:r>
              <a:rPr lang="sr-Latn-BA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SEEK_SET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</a:t>
            </a:r>
            <a:r>
              <a:rPr lang="en-US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pozicioniranje na pocetak zapisa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(fscanf(dat,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"%d. %s %s %s %lf\n"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&amp;i, st.indeks, st.prezime, st.ime,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&amp;st.prosjek) == 5)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 ==================== ==================== =======\n"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"RB. INDEKS  PREZIME              IME                  PROSJEK\n"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 ==================== ==================== =======\n"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"%2d. %-7s %-20s %-20s %7.2lf\n"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i, st.indeks, st.prezime, st.ime, 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st.prosjek);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 ==================== ==================== =======\n"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fclose(dat);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}}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free(indeksi);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6457" y="1047890"/>
            <a:ext cx="5527388" cy="1925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1730" y="1239914"/>
            <a:ext cx="2315250" cy="148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1653219" y="3198570"/>
            <a:ext cx="7412166" cy="3187615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D:\&gt;</a:t>
            </a:r>
            <a:r>
              <a:rPr lang="sr-Latn-BA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studenti_pretraga.exe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Unesite broj indeksa za pretragu: 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1102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/14</a:t>
            </a:r>
            <a:endParaRPr lang="pl-PL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Rezultat pretrage: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=== ======= ==================== ==================== =======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RB. INDEKS  PREZIME              IME                  PROSJEK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=== ======= ==================== ==================== =======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4</a:t>
            </a:r>
            <a:r>
              <a:rPr lang="pl-PL" sz="1600" b="1" dirty="0">
                <a:latin typeface="Consolas" pitchFamily="49" charset="0"/>
                <a:cs typeface="Consolas" pitchFamily="49" charset="0"/>
              </a:rPr>
              <a:t>. 110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pl-PL" sz="1600" b="1" dirty="0">
                <a:latin typeface="Consolas" pitchFamily="49" charset="0"/>
                <a:cs typeface="Consolas" pitchFamily="49" charset="0"/>
              </a:rPr>
              <a:t>/14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Aleks</a:t>
            </a:r>
            <a:r>
              <a:rPr lang="pl-PL" sz="1600" b="1" dirty="0">
                <a:latin typeface="Consolas" pitchFamily="49" charset="0"/>
                <a:cs typeface="Consolas" pitchFamily="49" charset="0"/>
              </a:rPr>
              <a:t>ic             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Aleksandra</a:t>
            </a:r>
            <a:r>
              <a:rPr lang="pl-PL" sz="1600" b="1" dirty="0"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8</a:t>
            </a:r>
            <a:r>
              <a:rPr lang="pl-PL" sz="1600" b="1" dirty="0">
                <a:latin typeface="Consolas" pitchFamily="49" charset="0"/>
                <a:cs typeface="Consolas" pitchFamily="49" charset="0"/>
              </a:rPr>
              <a:t>.8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0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=== ======= ==================== ==================== =======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sr-Latn-BA" sz="1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D:\&gt;</a:t>
            </a:r>
            <a:r>
              <a:rPr lang="sr-Latn-BA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studenti_pretraga.exe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Unesite broj indeksa za pretragu: 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110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5/14</a:t>
            </a:r>
            <a:endParaRPr lang="pl-PL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Rezultat pretrage: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Nije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pronadjen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student.</a:t>
            </a:r>
            <a:endParaRPr lang="pl-PL" sz="1600" b="1" dirty="0">
              <a:latin typeface="Consolas" pitchFamily="49" charset="0"/>
              <a:cs typeface="Consolas" pitchFamily="49" charset="0"/>
            </a:endParaRPr>
          </a:p>
          <a:p>
            <a:endParaRPr lang="pl-PL" sz="1600" b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ZADACI ZA </a:t>
            </a:r>
            <a:r>
              <a:rPr lang="sr-Latn-RS" dirty="0"/>
              <a:t>VJEŽBU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Pretraživanje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 dirty="0"/>
              <a:t>A06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88719"/>
            <a:ext cx="8778240" cy="5308125"/>
          </a:xfrm>
        </p:spPr>
        <p:txBody>
          <a:bodyPr>
            <a:noAutofit/>
          </a:bodyPr>
          <a:lstStyle/>
          <a:p>
            <a:pPr marL="457200" indent="-457200">
              <a:spcBef>
                <a:spcPts val="600"/>
              </a:spcBef>
              <a:buFont typeface="Arial" pitchFamily="34" charset="0"/>
              <a:buAutoNum type="arabicPeriod"/>
            </a:pP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</a:rPr>
              <a:t>Napisati program za pogađanje cijelih brojeva u kojem treba iz tekstualne datoteke, čiji je naziv prvi argument komandne linije, pročitati sortirano upisane cijele brojeve, iz intervala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[0, 20], </a:t>
            </a:r>
            <a:r>
              <a:rPr lang="sr-Latn-RS" sz="1800" b="1" dirty="0">
                <a:solidFill>
                  <a:schemeClr val="tx2">
                    <a:lumMod val="75000"/>
                  </a:schemeClr>
                </a:solidFill>
              </a:rPr>
              <a:t>a potom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iz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pet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poku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</a:rPr>
              <a:t>šaja pokušati pogoditi što 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više brojeva, 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</a:rPr>
              <a:t>i ispisati na standardni izlaz broj uspješnih pogodaka</a:t>
            </a:r>
            <a:r>
              <a:rPr lang="pl-PL" sz="1800" b="1" dirty="0">
                <a:solidFill>
                  <a:schemeClr val="tx2">
                    <a:lumMod val="75000"/>
                  </a:schemeClr>
                </a:solidFill>
              </a:rPr>
              <a:t>. Za pretragu koristiti rekurzivno binarno pretraživanje.</a:t>
            </a:r>
            <a:endParaRPr lang="sr-Latn-RS" sz="1800" b="1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Arial" pitchFamily="34" charset="0"/>
              <a:buAutoNum type="arabicPeriod"/>
            </a:pP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</a:rPr>
              <a:t>Napisati program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koji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simulira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pretragu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telefonskog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imenika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</a:rPr>
              <a:t>. Potrebno je učitati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osobe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</a:rPr>
              <a:t>iz datoteke </a:t>
            </a:r>
            <a:r>
              <a:rPr lang="en-US" sz="1800" b="1" i="1" dirty="0" err="1">
                <a:solidFill>
                  <a:schemeClr val="tx2">
                    <a:lumMod val="75000"/>
                  </a:schemeClr>
                </a:solidFill>
              </a:rPr>
              <a:t>imenik</a:t>
            </a:r>
            <a:r>
              <a:rPr lang="sr-Latn-BA" sz="1800" b="1" i="1" dirty="0">
                <a:solidFill>
                  <a:schemeClr val="tx2">
                    <a:lumMod val="75000"/>
                  </a:schemeClr>
                </a:solidFill>
              </a:rPr>
              <a:t>.txt 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</a:rPr>
              <a:t>i kreirati odgovarajući dinamički niz, a potom u formiranom nizu pronaći i ispisati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osobu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</a:rPr>
              <a:t> čije se prezime i ime unosi sa standardnog ulaza. Koristiti interpolaciono pretraživanje.</a:t>
            </a:r>
          </a:p>
          <a:p>
            <a:pPr marL="457200" indent="-457200">
              <a:spcBef>
                <a:spcPts val="600"/>
              </a:spcBef>
              <a:buFont typeface="Arial" pitchFamily="34" charset="0"/>
              <a:buAutoNum type="arabicPeriod"/>
            </a:pP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</a:rPr>
              <a:t>Napisati program u kojem treba iz datoteke, čiji je naziv prvi argument komandne linije, pročitati (binarno upisane) podatke o nepoznatom broju osoba i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formirati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</a:rPr>
              <a:t>odgovarajući dinamički niz, a potom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u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formiranom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nizu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prona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</a:rPr>
              <a:t>ći i ispisati osobu čiji se JMBG unosi sa standardnog ulaza. Atributi osobe su </a:t>
            </a:r>
            <a:r>
              <a:rPr lang="sr-Latn-BA" sz="1800" b="1" i="1" dirty="0">
                <a:solidFill>
                  <a:schemeClr val="tx2">
                    <a:lumMod val="75000"/>
                  </a:schemeClr>
                </a:solidFill>
              </a:rPr>
              <a:t>JMBG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BA" sz="1800" b="1" i="1" dirty="0">
                <a:solidFill>
                  <a:schemeClr val="tx2">
                    <a:lumMod val="75000"/>
                  </a:schemeClr>
                </a:solidFill>
              </a:rPr>
              <a:t>ime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BA" sz="1800" b="1" i="1" dirty="0">
                <a:solidFill>
                  <a:schemeClr val="tx2">
                    <a:lumMod val="75000"/>
                  </a:schemeClr>
                </a:solidFill>
              </a:rPr>
              <a:t>prezime i rodjen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</a:rPr>
              <a:t>. </a:t>
            </a:r>
          </a:p>
          <a:p>
            <a:pPr marL="457200" indent="-457200">
              <a:spcBef>
                <a:spcPts val="600"/>
              </a:spcBef>
              <a:buFont typeface="Arial" pitchFamily="34" charset="0"/>
              <a:buAutoNum type="arabicPeriod"/>
            </a:pPr>
            <a:r>
              <a:rPr lang="sr-Latn-RS" sz="1800" b="1" dirty="0">
                <a:solidFill>
                  <a:schemeClr val="tx2">
                    <a:lumMod val="75000"/>
                  </a:schemeClr>
                </a:solidFill>
              </a:rPr>
              <a:t>Napisati program kojim se porede brzine izvršavanja različitih algoritama 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pretra</a:t>
            </a:r>
            <a:r>
              <a:rPr lang="sr-Latn-BA" sz="1800" b="1" dirty="0">
                <a:solidFill>
                  <a:schemeClr val="tx2">
                    <a:lumMod val="75000"/>
                  </a:schemeClr>
                </a:solidFill>
              </a:rPr>
              <a:t>živanja </a:t>
            </a:r>
            <a:r>
              <a:rPr lang="sr-Latn-RS" sz="1800" b="1" dirty="0">
                <a:solidFill>
                  <a:schemeClr val="tx2">
                    <a:lumMod val="75000"/>
                  </a:schemeClr>
                </a:solidFill>
              </a:rPr>
              <a:t>na istom nizu pseudoslučajnih vrijednosti.</a:t>
            </a:r>
            <a:endParaRPr lang="en-US" sz="1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</a:t>
            </a:r>
            <a:r>
              <a:rPr lang="sr-Latn-BA" dirty="0"/>
              <a:t>KVENCIJALNO PRETRAŽIVANJE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Pretraživanje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</a:t>
            </a:r>
            <a:r>
              <a:rPr lang="sr-Latn-BA" dirty="0"/>
              <a:t>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Napisati program u kojem treba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u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nizu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cijelih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brojeva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pronaći broj koji se navodi kao prvi argument komandne linije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pomo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ću metode sekvencijalnog pretraživanja.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56" y="1700775"/>
            <a:ext cx="813864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 dirty="0">
              <a:solidFill>
                <a:srgbClr val="A31515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lib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.h&gt;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seq_search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ljuc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 </a:t>
            </a:r>
            <a:r>
              <a:rPr lang="nn-NO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i++)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==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ljuc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-1;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= { 1, 2, -3, 4, 5 },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n =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/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k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ljuc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2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"Greska. Nema dovoljno argumenata."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1;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kljuc = atoi(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"Niz:"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i++)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%d"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niz[i]);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i = seq_search(niz, n, kljuc);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!= -1)</a:t>
            </a:r>
          </a:p>
          <a:p>
            <a:r>
              <a:rPr lang="pl-P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pl-PL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"\nPronadjen element niza %d, na poziciji %d."</a:t>
            </a:r>
            <a:r>
              <a:rPr lang="pl-P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niz[i], i);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else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"\nElement %d nije pronadjen u nizu."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kljuc);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7519" y="2264369"/>
            <a:ext cx="5069461" cy="1663896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D:\&gt;</a:t>
            </a:r>
            <a:r>
              <a:rPr lang="sr-Latn-R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pretraga</a:t>
            </a:r>
            <a:r>
              <a:rPr lang="sr-Latn-BA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.exe </a:t>
            </a:r>
            <a:r>
              <a:rPr lang="sr-Latn-R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-3</a:t>
            </a:r>
            <a:endParaRPr lang="sr-Latn-BA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16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Niz: 1 2 -3 4 5</a:t>
            </a:r>
          </a:p>
          <a:p>
            <a:r>
              <a:rPr lang="pl-PL" sz="16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Pronadjen element niza -3, na poziciji 2.</a:t>
            </a:r>
            <a:endParaRPr lang="pl-PL" sz="16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sr-Latn-BA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sr-Latn-BA" sz="1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:\&gt;</a:t>
            </a:r>
            <a:r>
              <a:rPr lang="sr-Latn-R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pretraga</a:t>
            </a:r>
            <a:r>
              <a:rPr lang="sr-Latn-BA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.exe </a:t>
            </a:r>
            <a:r>
              <a:rPr lang="sr-Latn-R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sr-Latn-BA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16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Niz: 1 2 -3 4 5</a:t>
            </a:r>
          </a:p>
          <a:p>
            <a:r>
              <a:rPr lang="pl-PL" sz="16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Element 3 nije pronadjen u nizu.</a:t>
            </a:r>
            <a:endParaRPr lang="sr-Latn-BA" sz="16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sr-Latn-BA" sz="16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</a:t>
            </a:r>
            <a:r>
              <a:rPr lang="sr-Latn-BA" dirty="0"/>
              <a:t>KVENCIJALNO PRETRAŽIVANJE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Pretraživanje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</a:t>
            </a:r>
            <a:r>
              <a:rPr lang="sr-Latn-BA" dirty="0"/>
              <a:t>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Napisati program u kojem treba iz datoteke, čiji je naziv prvi argument komandne linije, pročitati (binarno upisane) podatke o nepoznatom broju artikala 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formirati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odgovarajući dinamički niz, a potom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formiranom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nizu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prona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ći i ispisati artikal čiji se naziv unosi sa standardnog ulaza. Atributi artikla su </a:t>
            </a:r>
            <a:r>
              <a:rPr lang="sr-Latn-BA" b="1" i="1" dirty="0">
                <a:solidFill>
                  <a:schemeClr val="tx2">
                    <a:lumMod val="75000"/>
                  </a:schemeClr>
                </a:solidFill>
              </a:rPr>
              <a:t>naziv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BA" b="1" i="1" dirty="0">
                <a:solidFill>
                  <a:schemeClr val="tx2">
                    <a:lumMod val="75000"/>
                  </a:schemeClr>
                </a:solidFill>
              </a:rPr>
              <a:t>količina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 i </a:t>
            </a:r>
            <a:r>
              <a:rPr lang="sr-Latn-BA" b="1" i="1" dirty="0">
                <a:solidFill>
                  <a:schemeClr val="tx2">
                    <a:lumMod val="75000"/>
                  </a:schemeClr>
                </a:solidFill>
              </a:rPr>
              <a:t>cijena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. Koristiti metodu sekvencijalnog pretraživanja sa stražom.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56" y="2507280"/>
            <a:ext cx="87782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stdio.h&gt;</a:t>
            </a:r>
            <a:endParaRPr lang="en-US" sz="1400" b="1">
              <a:solidFill>
                <a:srgbClr val="A31515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.h&gt;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sr-Latn-BA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string.h&gt;</a:t>
            </a:r>
            <a:endParaRPr lang="en-US" sz="1400" b="1">
              <a:solidFill>
                <a:srgbClr val="A31515"/>
              </a:solidFill>
              <a:highlight>
                <a:srgbClr val="FFFFFF"/>
              </a:highlight>
              <a:latin typeface="Consolas"/>
            </a:endParaRPr>
          </a:p>
          <a:p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naziv[21];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kol,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cijena;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sr-Latn-BA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seq_search_straza(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kljuc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while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(strcmp(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[i].naziv,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kljuc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i++;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i;</a:t>
            </a:r>
          </a:p>
          <a:p>
            <a:r>
              <a:rPr lang="sr-Latn-BA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"%-20s %6.2lf %6.2lf %6.2lf"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-&gt;naziv,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-&gt;kol,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-&gt;cijena,</a:t>
            </a:r>
          </a:p>
          <a:p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art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-&gt;kol *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-&gt;cijena);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</a:t>
            </a:r>
            <a:r>
              <a:rPr lang="sr-Latn-BA" dirty="0"/>
              <a:t>KVENCIJALNO PRETRAŽIVANJE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Pretraživanje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</a:t>
            </a:r>
            <a:r>
              <a:rPr lang="sr-Latn-BA" dirty="0"/>
              <a:t>6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56" y="1032757"/>
            <a:ext cx="859536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n = 0, c = 10, p;</a:t>
            </a:r>
          </a:p>
          <a:p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ARTIKAL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*niz, art;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*dat;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2)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"Nije naveden naziv datoteke."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1;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niz = 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*)malloc(c *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(dat = fopen(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"rb"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do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p = fread(&amp;art,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1, dat);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(p) 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== c)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(</a:t>
            </a:r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realloc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(c *= 2) *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niz[n++] = art;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(p); fclose(dat);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"Unesite naziv artikla za pretragu: 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art.naziv);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== c)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(</a:t>
            </a:r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realloc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(c += 1) *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ARTIKAL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niz[n] = art;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"Rezultat pretrage:\n"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i = seq_search_straza(niz, art.naziv);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== n)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"Nije pronadjen artikal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else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==================== ====== ====== ======\n"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"RB. NAZIV                KOL.   CIJENA UKUPNO\n"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==================== ====== ====== ======\n"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it-IT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it-IT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"%2d. "</a:t>
            </a:r>
            <a:r>
              <a:rPr lang="it-IT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 + 1), pisi(niz + i);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"\n=== ==================== ====== ====== ======\n"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free(niz);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3304635" y="2584090"/>
            <a:ext cx="5722345" cy="322602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D:\&gt;</a:t>
            </a:r>
            <a:r>
              <a:rPr lang="sr-Latn-BA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artikli_pretraga.exe ARTIKLI.DAT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Unesite naziv artikla za pretragu: 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Jabuke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Rezultat pretrage: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=== ==================== ====== ====== ======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RB. NAZIV                KOL.   CIJENA UKUPNO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=== ==================== ====== ====== ======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 2. Jabuke                 2.50   1.50   3.75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=== ==================== ====== ====== ======</a:t>
            </a:r>
          </a:p>
          <a:p>
            <a:r>
              <a:rPr lang="sr-Latn-BA" sz="1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D:\&gt;</a:t>
            </a:r>
            <a:r>
              <a:rPr lang="sr-Latn-BA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artikli_pretraga.exe ARTIKLI.DAT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Unesite naziv artikla za pretragu: 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Maline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Rezultat pretrage:</a:t>
            </a:r>
          </a:p>
          <a:p>
            <a:r>
              <a:rPr lang="pl-PL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Nije pronadjen artikal</a:t>
            </a:r>
            <a:r>
              <a:rPr lang="en-U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pl-PL" sz="16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pl-PL" sz="16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pl-PL" sz="16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sr-Latn-BA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BINARNO PRETRAŽIVANJE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Pretraživanje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</a:t>
            </a:r>
            <a:r>
              <a:rPr lang="sr-Latn-BA" dirty="0"/>
              <a:t>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Napisati program u kojem treba iz datoteke,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čiji je naziv prvi argument komandne linije, pročitati podatke o nepoznatom broju studenata koji su sortirani po broju indeksa, i formirati odgovarajući dinamički niz, a potom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formiranom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nizu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prona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ći i ispisati podatke o studentu čiji se broj indeksa unosi sa standardnog ulaza. Podaci koji se vode o studentu su: </a:t>
            </a:r>
            <a:r>
              <a:rPr lang="sr-Latn-BA" b="1" i="1" dirty="0">
                <a:solidFill>
                  <a:schemeClr val="tx2">
                    <a:lumMod val="75000"/>
                  </a:schemeClr>
                </a:solidFill>
              </a:rPr>
              <a:t>indeks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BA" b="1" i="1" dirty="0">
                <a:solidFill>
                  <a:schemeClr val="tx2">
                    <a:lumMod val="75000"/>
                  </a:schemeClr>
                </a:solidFill>
              </a:rPr>
              <a:t>ime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BA" b="1" i="1" dirty="0">
                <a:solidFill>
                  <a:schemeClr val="tx2">
                    <a:lumMod val="75000"/>
                  </a:schemeClr>
                </a:solidFill>
              </a:rPr>
              <a:t>prezime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 i </a:t>
            </a:r>
            <a:r>
              <a:rPr lang="sr-Latn-BA" b="1" i="1" dirty="0">
                <a:solidFill>
                  <a:schemeClr val="tx2">
                    <a:lumMod val="75000"/>
                  </a:schemeClr>
                </a:solidFill>
              </a:rPr>
              <a:t>prosjek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56" y="2507280"/>
            <a:ext cx="87782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dl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.h&gt;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&lt;string.h&gt;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indeks[8], ime[21], prezime[21];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prosjek; }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ucitaj(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fscanf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"%*d. %s %s %s %lf"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indeks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prezime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ime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prosjek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de-DE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bin_search(</a:t>
            </a:r>
            <a:r>
              <a:rPr lang="de-DE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de-DE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de-DE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de-DE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de-DE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e-DE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de-DE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de-DE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de-DE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de-DE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kljuc</a:t>
            </a:r>
            <a:r>
              <a:rPr lang="de-DE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begin = 0, end =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- 1, sredina;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do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sredina = (begin + end) / 2;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(!strcmp(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[sredina].indeks,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kljuc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sredina;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(strcmp(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[sredina].indeks,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kljuc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0)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end = sredina - 1;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else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begin = sredina + 1;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(begin &lt;= end);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-1;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BA" sz="1400" b="1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BINARNO PRETRAŽIVANJE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Pretraživanje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</a:t>
            </a:r>
            <a:r>
              <a:rPr lang="sr-Latn-BA" dirty="0"/>
              <a:t>6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56" y="1032757"/>
            <a:ext cx="86868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[]){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p, n = 0, c = 10;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s[100], kljuc[20];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*in;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2)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Greska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."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1;</a:t>
            </a:r>
          </a:p>
          <a:p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*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(</a:t>
            </a:r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malloc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(c *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(in = fopen(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{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fgets(s, 100, in); fgets(s, 100, in); fgets(s, 100, in);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do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((p =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ucitaj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(in, &amp;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== 4)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== c)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(</a:t>
            </a:r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realloc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(c *= 2) *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niz[n++] = st; }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(p); fclose(in);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"Unesite broj indeksa za pretragu: 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kljuc);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"Rezultat pretrage:\n"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i = bin_search(niz, n, kljuc);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== -1)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"Nije pronadjen student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else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 ==================== ==================== =======\n"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"RB. INDEKS  PREZIME              IME                  PROSJEK\n"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 ==================== ==================== =======\n"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pt-B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"%2d. %s %-20s %-20s %7.2lf\n"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 + 1,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niz[i].indeks, niz[i].prezime,    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niz[i].ime, niz[i].prosjek);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 ==================== ==================== =======\n"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 free(niz);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0630" y="1070110"/>
            <a:ext cx="508635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883650" y="3198570"/>
            <a:ext cx="7121814" cy="3187615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D:\&gt;</a:t>
            </a:r>
            <a:r>
              <a:rPr lang="sr-Latn-BA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studenti_pretraga.exe STUDENTI.TXT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Unesite broj indeksa za pretragu: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1104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/14</a:t>
            </a:r>
            <a:endParaRPr lang="pl-PL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Rezultat pretrage: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=== ======= ==================== ==================== =======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RB. INDEKS  PREZIME              IME                  PROSJEK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=== ======= ==================== ==================== =======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 3. 1104/14 Nikolic              Nikolina                9.81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=== ======= ==================== ==================== =======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sr-Latn-BA" sz="1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D:\&gt;</a:t>
            </a:r>
            <a:r>
              <a:rPr lang="sr-Latn-BA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studenti_pretraga.exe STUDENTI.TXT</a:t>
            </a: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Unesite broj indeksa za pretragu: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110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3/14</a:t>
            </a:r>
            <a:endParaRPr lang="pl-PL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1600" b="1" dirty="0">
                <a:latin typeface="Consolas" pitchFamily="49" charset="0"/>
                <a:cs typeface="Consolas" pitchFamily="49" charset="0"/>
              </a:rPr>
              <a:t>Rezultat pretrage:</a:t>
            </a:r>
          </a:p>
          <a:p>
            <a:r>
              <a:rPr lang="pl-PL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Nije pronadjen student</a:t>
            </a:r>
            <a:r>
              <a:rPr lang="en-US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pl-PL" sz="16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pl-PL" sz="16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pl-PL" sz="16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sr-Latn-BA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INTERPOLACIONO PRETRAŽIVANJE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Pretraživanje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</a:t>
            </a:r>
            <a:r>
              <a:rPr lang="sr-Latn-BA" dirty="0"/>
              <a:t>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Napisati program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simulira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pretragu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rje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čnika. Potrebno je učitati riječi iz datoteke </a:t>
            </a:r>
            <a:r>
              <a:rPr lang="sr-Latn-BA" b="1" i="1" dirty="0">
                <a:solidFill>
                  <a:schemeClr val="tx2">
                    <a:lumMod val="75000"/>
                  </a:schemeClr>
                </a:solidFill>
              </a:rPr>
              <a:t>rjecnik.txt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i kreirati odgovarajući dinamički niz, a potom u formiranom nizu pronaći i ispisati riječ koja se unosi sa standardnog ulaza.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Zadatak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rije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šiti kombinovanjem interpolacionog i sekvencijalnog pretraživanja</a:t>
            </a:r>
            <a:r>
              <a:rPr lang="sr-Latn-BA" dirty="0"/>
              <a:t>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(prvo interpolacionim pretraživanjem locirati neku riječ koja počinje istim slovom, a zatim sekvencijalnim pretraživanjem pronaći željenu riječ, ako postoji).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56" y="2776115"/>
            <a:ext cx="877824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&lt;string.h&gt;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inter_search(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kljuc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begin = 0, end = 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- 1,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sredina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brojilac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imenilac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brojilac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(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kljuc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[begin][0]) * (end - begin);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imenilac =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[end][0] -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[begin][0];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(imenilac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== 0)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[begin][0]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kljuc</a:t>
            </a:r>
            <a:r>
              <a:rPr lang="en-US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?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-1;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sredina = begin + brojilac / imenilac;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sredina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begin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||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sredina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end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-1;</a:t>
            </a:r>
            <a:endParaRPr lang="en-US" sz="1400" b="1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sredina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][0] == </a:t>
            </a:r>
            <a:r>
              <a:rPr lang="en-US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kljuc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sredina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kljuc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[sredina][0])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 = sredina - 1;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begin = sredina + 1;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(begin &lt;= end);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-1; 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INTERPOLACIONO PRETRAŽIVANJE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Pretraživanje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</a:t>
            </a:r>
            <a:r>
              <a:rPr lang="sr-Latn-BA" dirty="0"/>
              <a:t>6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56" y="1047890"/>
            <a:ext cx="8686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BA" sz="1400" b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j, n = 0, c = 20, p = 0;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*dat;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**rjecnik, rijec[21];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rjecnik = (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**)malloc(c *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*));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(dat = fopen(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"rjecnik.txt"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nl-NL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while</a:t>
            </a:r>
            <a:r>
              <a:rPr lang="nl-N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(fscanf(dat, </a:t>
            </a:r>
            <a:r>
              <a:rPr lang="nl-NL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"%s\n"</a:t>
            </a:r>
            <a:r>
              <a:rPr lang="nl-N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rijec) != </a:t>
            </a:r>
            <a:r>
              <a:rPr lang="nl-NL" sz="14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EOF</a:t>
            </a:r>
            <a:r>
              <a:rPr lang="nl-N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== c)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rjecnik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**)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realloc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rjecnik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(c *= 2) *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*));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rjecnik[n] = (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strlen(rijec)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+ 1)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strcpy(rjecnik[n++], rijec);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fclose(dat);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en-US" sz="1400" b="1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"Unesite rijec za pretragu: 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rijec);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"Rezultat pretrage:\n"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 = j = inter_search(rjecnik, n, rijec[0]);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while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&gt;= 0 &amp;&amp; (rjecnik[i][0] == rijec[0])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&amp;&amp; !p)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(!strcmp(rjecnik[i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--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], rijec))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 = 1;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(++j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 &amp;&amp; (rjecnik[j][0] == rijec[0]) &amp;&amp; !p)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(!strcmp(rjecnik[j], rijec)) 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 = 1;</a:t>
            </a:r>
          </a:p>
          <a:p>
            <a:r>
              <a:rPr lang="pl-P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pl-PL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"Rijec %s%s postoji u rjecniku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pl-PL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pl-P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rijec, p ? </a:t>
            </a:r>
            <a:r>
              <a:rPr lang="pl-PL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""</a:t>
            </a:r>
            <a:r>
              <a:rPr lang="pl-P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pl-PL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ne"</a:t>
            </a:r>
            <a:r>
              <a:rPr lang="pl-P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i++) free(rjecnik[i]);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free(rjecnik);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8540" y="1961154"/>
            <a:ext cx="2200035" cy="319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1526400" y="2444400"/>
            <a:ext cx="5003600" cy="2231719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pPr>
              <a:defRPr/>
            </a:pPr>
            <a:r>
              <a:rPr lang="sr-Latn-BA" sz="1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D:\&gt;</a:t>
            </a:r>
            <a:r>
              <a:rPr lang="sr-Latn-BA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rjecnik.exe</a:t>
            </a:r>
            <a:endParaRPr lang="sr-Latn-BA" sz="1600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Unesite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rijec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za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pretragu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:</a:t>
            </a:r>
            <a:r>
              <a:rPr lang="pl-PL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krug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Rezultat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pretrage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defRPr/>
            </a:pP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Rijec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krug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postoji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u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rjecniku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.</a:t>
            </a:r>
            <a:endParaRPr lang="sr-Latn-BA" sz="1600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sr-Latn-BA" sz="1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D:\&gt;</a:t>
            </a:r>
            <a:r>
              <a:rPr lang="sr-Latn-BA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rjecnik.exe</a:t>
            </a:r>
            <a:endParaRPr lang="sr-Latn-BA" sz="1600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Unesite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rijec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za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pretragu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:</a:t>
            </a:r>
            <a:r>
              <a:rPr lang="pl-PL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sr-Latn-BA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jabuke</a:t>
            </a:r>
            <a:endParaRPr lang="pl-PL" sz="1600" b="1" dirty="0">
              <a:solidFill>
                <a:schemeClr val="accent6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Rezultat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pretrage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defRPr/>
            </a:pPr>
            <a:r>
              <a:rPr lang="sr-Latn-BA" sz="1600" b="1" dirty="0">
                <a:latin typeface="Consolas" pitchFamily="49" charset="0"/>
                <a:cs typeface="Consolas" pitchFamily="49" charset="0"/>
              </a:rPr>
              <a:t>Rijec jabuke ne postoji u rjecniku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BINARNO PRETRAŽIVANJE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Pretraživanje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</a:t>
            </a:r>
            <a:r>
              <a:rPr lang="sr-Latn-BA" dirty="0"/>
              <a:t>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rogram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poga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đa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nenegativan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broj koji je korisnik zamislio.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56" y="1470345"/>
            <a:ext cx="877824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begin = 0, end = 1,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sredina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odg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pt-B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"Zamislite prirodan broj!\n"</a:t>
            </a:r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while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(1)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pl-P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pl-PL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"Da li je broj veci od %d? (1/0) "</a:t>
            </a:r>
            <a:r>
              <a:rPr lang="pl-PL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end);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scanf(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&amp;odg);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if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(!odg)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break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begin = end + 1; end *= 2;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while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(begin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end)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sredina = (begin + end) / 2;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"Da li je broj veci od %d? (1/0)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sredina);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scanf(</a:t>
            </a:r>
            <a:r>
              <a:rPr lang="sr-Latn-BA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&amp;odg);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odg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begin =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sredina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+ 1;</a:t>
            </a:r>
          </a:p>
          <a:p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else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end = sredina;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da-DK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"Zamislili ste broj: %d"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end);</a:t>
            </a:r>
          </a:p>
          <a:p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41570" y="3531734"/>
            <a:ext cx="4531791" cy="2624021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pPr>
              <a:defRPr/>
            </a:pPr>
            <a:r>
              <a:rPr lang="pl-PL" sz="1600" b="1" dirty="0">
                <a:latin typeface="Consolas" pitchFamily="49" charset="0"/>
                <a:cs typeface="Consolas" pitchFamily="49" charset="0"/>
              </a:rPr>
              <a:t>Zamislite prirodan broj!</a:t>
            </a:r>
            <a:endParaRPr lang="pl-PL" sz="1600" b="1" dirty="0">
              <a:solidFill>
                <a:schemeClr val="accent6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pl-PL" sz="1600" b="1" dirty="0">
                <a:latin typeface="Consolas" pitchFamily="49" charset="0"/>
                <a:cs typeface="Consolas" pitchFamily="49" charset="0"/>
              </a:rPr>
              <a:t>Da li je broj veci od 1? (1/0) 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>
              <a:defRPr/>
            </a:pPr>
            <a:r>
              <a:rPr lang="pl-PL" sz="1600" b="1" dirty="0">
                <a:latin typeface="Consolas" pitchFamily="49" charset="0"/>
                <a:cs typeface="Consolas" pitchFamily="49" charset="0"/>
              </a:rPr>
              <a:t>Da li je broj veci od 2? (1/0) 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>
              <a:defRPr/>
            </a:pPr>
            <a:r>
              <a:rPr lang="pl-PL" sz="1600" b="1" dirty="0">
                <a:latin typeface="Consolas" pitchFamily="49" charset="0"/>
                <a:cs typeface="Consolas" pitchFamily="49" charset="0"/>
              </a:rPr>
              <a:t>Da li je broj veci od 4? (1/0) 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>
              <a:defRPr/>
            </a:pPr>
            <a:r>
              <a:rPr lang="pl-PL" sz="1600" b="1" dirty="0">
                <a:latin typeface="Consolas" pitchFamily="49" charset="0"/>
                <a:cs typeface="Consolas" pitchFamily="49" charset="0"/>
              </a:rPr>
              <a:t>Da li je broj veci od 8? (1/0) 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>
              <a:defRPr/>
            </a:pPr>
            <a:r>
              <a:rPr lang="pl-PL" sz="1600" b="1" dirty="0">
                <a:latin typeface="Consolas" pitchFamily="49" charset="0"/>
                <a:cs typeface="Consolas" pitchFamily="49" charset="0"/>
              </a:rPr>
              <a:t>Da li je broj veci od 16? (1/0) 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>
              <a:defRPr/>
            </a:pPr>
            <a:r>
              <a:rPr lang="pl-PL" sz="1600" b="1" dirty="0">
                <a:latin typeface="Consolas" pitchFamily="49" charset="0"/>
                <a:cs typeface="Consolas" pitchFamily="49" charset="0"/>
              </a:rPr>
              <a:t>Da li je broj veci od 12? (1/0) 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>
              <a:defRPr/>
            </a:pPr>
            <a:r>
              <a:rPr lang="pl-PL" sz="1600" b="1" dirty="0">
                <a:latin typeface="Consolas" pitchFamily="49" charset="0"/>
                <a:cs typeface="Consolas" pitchFamily="49" charset="0"/>
              </a:rPr>
              <a:t>Da li je broj veci od 10? (1/0) 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>
              <a:defRPr/>
            </a:pPr>
            <a:r>
              <a:rPr lang="pl-PL" sz="1600" b="1" dirty="0">
                <a:latin typeface="Consolas" pitchFamily="49" charset="0"/>
                <a:cs typeface="Consolas" pitchFamily="49" charset="0"/>
              </a:rPr>
              <a:t>Da li je broj veci od 11? (1/0) 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>
              <a:defRPr/>
            </a:pPr>
            <a:r>
              <a:rPr lang="pl-PL" sz="1600" b="1" dirty="0">
                <a:latin typeface="Consolas" pitchFamily="49" charset="0"/>
                <a:cs typeface="Consolas" pitchFamily="49" charset="0"/>
              </a:rPr>
              <a:t>Zamislili ste broj: 11</a:t>
            </a:r>
            <a:endParaRPr lang="sr-Latn-BA" sz="1600" b="1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5892" y="1406017"/>
            <a:ext cx="1220533" cy="202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217672" y="1496050"/>
            <a:ext cx="437940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build="allAtOnce" animBg="1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9678</TotalTime>
  <Words>4538</Words>
  <Application>Microsoft Office PowerPoint</Application>
  <PresentationFormat>On-screen Show (4:3)</PresentationFormat>
  <Paragraphs>461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Wingdings</vt:lpstr>
      <vt:lpstr>Office Theme</vt:lpstr>
      <vt:lpstr>PROGRAMIRANJE II</vt:lpstr>
      <vt:lpstr>SEKVENCIJALNO PRETRAŽIVANJE</vt:lpstr>
      <vt:lpstr>SEKVENCIJALNO PRETRAŽIVANJE</vt:lpstr>
      <vt:lpstr>SEKVENCIJALNO PRETRAŽIVANJE</vt:lpstr>
      <vt:lpstr>BINARNO PRETRAŽIVANJE</vt:lpstr>
      <vt:lpstr>BINARNO PRETRAŽIVANJE</vt:lpstr>
      <vt:lpstr>INTERPOLACIONO PRETRAŽIVANJE</vt:lpstr>
      <vt:lpstr>INTERPOLACIONO PRETRAŽIVANJE</vt:lpstr>
      <vt:lpstr>BINARNO PRETRAŽIVANJE</vt:lpstr>
      <vt:lpstr>BINARNO PRETRAŽIVANJE</vt:lpstr>
      <vt:lpstr>SPOLJAŠNJE PRETRAŽIVANJE</vt:lpstr>
      <vt:lpstr>SPOLJAŠNJE PRETRAŽIVANJE</vt:lpstr>
      <vt:lpstr>SPOLJAŠNJE PRETRAŽIVANJE</vt:lpstr>
      <vt:lpstr>SPOLJAŠNJE PRETRAŽIVANJE</vt:lpstr>
      <vt:lpstr>SPOLJAŠNJE PRETRAŽIVANJE</vt:lpstr>
      <vt:lpstr>ZADACI ZA VJEŽBU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I (1101)</dc:title>
  <dc:creator>Goran</dc:creator>
  <cp:lastModifiedBy>nikola</cp:lastModifiedBy>
  <cp:revision>1324</cp:revision>
  <dcterms:created xsi:type="dcterms:W3CDTF">2006-08-16T00:00:00Z</dcterms:created>
  <dcterms:modified xsi:type="dcterms:W3CDTF">2023-04-03T10:32:20Z</dcterms:modified>
</cp:coreProperties>
</file>