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3B87AC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97512" y="9215437"/>
            <a:ext cx="11687810" cy="0"/>
          </a:xfrm>
          <a:custGeom>
            <a:avLst/>
            <a:gdLst/>
            <a:ahLst/>
            <a:cxnLst/>
            <a:rect l="l" t="t" r="r" b="b"/>
            <a:pathLst>
              <a:path w="11687810" h="0">
                <a:moveTo>
                  <a:pt x="0" y="0"/>
                </a:moveTo>
                <a:lnTo>
                  <a:pt x="1168722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3B87AC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3B87AC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" y="0"/>
            <a:ext cx="18287935" cy="61721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64" y="5438581"/>
            <a:ext cx="18288635" cy="142875"/>
          </a:xfrm>
          <a:custGeom>
            <a:avLst/>
            <a:gdLst/>
            <a:ahLst/>
            <a:cxnLst/>
            <a:rect l="l" t="t" r="r" b="b"/>
            <a:pathLst>
              <a:path w="18288635" h="142875">
                <a:moveTo>
                  <a:pt x="0" y="19049"/>
                </a:moveTo>
                <a:lnTo>
                  <a:pt x="18288000" y="0"/>
                </a:lnTo>
                <a:lnTo>
                  <a:pt x="18288129" y="123824"/>
                </a:lnTo>
                <a:lnTo>
                  <a:pt x="128" y="142874"/>
                </a:lnTo>
                <a:lnTo>
                  <a:pt x="0" y="19049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133656"/>
            <a:ext cx="18288000" cy="4153535"/>
          </a:xfrm>
          <a:custGeom>
            <a:avLst/>
            <a:gdLst/>
            <a:ahLst/>
            <a:cxnLst/>
            <a:rect l="l" t="t" r="r" b="b"/>
            <a:pathLst>
              <a:path w="18288000" h="4153534">
                <a:moveTo>
                  <a:pt x="0" y="4153343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4153343"/>
                </a:lnTo>
                <a:lnTo>
                  <a:pt x="0" y="4153343"/>
                </a:lnTo>
                <a:close/>
              </a:path>
            </a:pathLst>
          </a:custGeom>
          <a:solidFill>
            <a:srgbClr val="FFFF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053470" y="4032482"/>
            <a:ext cx="3632835" cy="3632835"/>
          </a:xfrm>
          <a:custGeom>
            <a:avLst/>
            <a:gdLst/>
            <a:ahLst/>
            <a:cxnLst/>
            <a:rect l="l" t="t" r="r" b="b"/>
            <a:pathLst>
              <a:path w="3632834" h="3632834">
                <a:moveTo>
                  <a:pt x="1816402" y="3632807"/>
                </a:moveTo>
                <a:lnTo>
                  <a:pt x="1768013" y="3632175"/>
                </a:lnTo>
                <a:lnTo>
                  <a:pt x="1719935" y="3630289"/>
                </a:lnTo>
                <a:lnTo>
                  <a:pt x="1672185" y="3627165"/>
                </a:lnTo>
                <a:lnTo>
                  <a:pt x="1624779" y="3622819"/>
                </a:lnTo>
                <a:lnTo>
                  <a:pt x="1577732" y="3617267"/>
                </a:lnTo>
                <a:lnTo>
                  <a:pt x="1531060" y="3610523"/>
                </a:lnTo>
                <a:lnTo>
                  <a:pt x="1484779" y="3602605"/>
                </a:lnTo>
                <a:lnTo>
                  <a:pt x="1438904" y="3593527"/>
                </a:lnTo>
                <a:lnTo>
                  <a:pt x="1393451" y="3583305"/>
                </a:lnTo>
                <a:lnTo>
                  <a:pt x="1348436" y="3571954"/>
                </a:lnTo>
                <a:lnTo>
                  <a:pt x="1303874" y="3559492"/>
                </a:lnTo>
                <a:lnTo>
                  <a:pt x="1259781" y="3545933"/>
                </a:lnTo>
                <a:lnTo>
                  <a:pt x="1216173" y="3531292"/>
                </a:lnTo>
                <a:lnTo>
                  <a:pt x="1173065" y="3515587"/>
                </a:lnTo>
                <a:lnTo>
                  <a:pt x="1130474" y="3498831"/>
                </a:lnTo>
                <a:lnTo>
                  <a:pt x="1088414" y="3481042"/>
                </a:lnTo>
                <a:lnTo>
                  <a:pt x="1046902" y="3462234"/>
                </a:lnTo>
                <a:lnTo>
                  <a:pt x="1005953" y="3442424"/>
                </a:lnTo>
                <a:lnTo>
                  <a:pt x="965583" y="3421627"/>
                </a:lnTo>
                <a:lnTo>
                  <a:pt x="925808" y="3399858"/>
                </a:lnTo>
                <a:lnTo>
                  <a:pt x="886643" y="3377135"/>
                </a:lnTo>
                <a:lnTo>
                  <a:pt x="848104" y="3353471"/>
                </a:lnTo>
                <a:lnTo>
                  <a:pt x="810206" y="3328883"/>
                </a:lnTo>
                <a:lnTo>
                  <a:pt x="772966" y="3303387"/>
                </a:lnTo>
                <a:lnTo>
                  <a:pt x="736400" y="3276998"/>
                </a:lnTo>
                <a:lnTo>
                  <a:pt x="700521" y="3249732"/>
                </a:lnTo>
                <a:lnTo>
                  <a:pt x="665348" y="3221604"/>
                </a:lnTo>
                <a:lnTo>
                  <a:pt x="630894" y="3192631"/>
                </a:lnTo>
                <a:lnTo>
                  <a:pt x="597176" y="3162828"/>
                </a:lnTo>
                <a:lnTo>
                  <a:pt x="564210" y="3132210"/>
                </a:lnTo>
                <a:lnTo>
                  <a:pt x="532011" y="3100794"/>
                </a:lnTo>
                <a:lnTo>
                  <a:pt x="500595" y="3068595"/>
                </a:lnTo>
                <a:lnTo>
                  <a:pt x="469978" y="3035629"/>
                </a:lnTo>
                <a:lnTo>
                  <a:pt x="440175" y="3001912"/>
                </a:lnTo>
                <a:lnTo>
                  <a:pt x="411202" y="2967458"/>
                </a:lnTo>
                <a:lnTo>
                  <a:pt x="383074" y="2932284"/>
                </a:lnTo>
                <a:lnTo>
                  <a:pt x="355808" y="2896406"/>
                </a:lnTo>
                <a:lnTo>
                  <a:pt x="329419" y="2859839"/>
                </a:lnTo>
                <a:lnTo>
                  <a:pt x="303923" y="2822599"/>
                </a:lnTo>
                <a:lnTo>
                  <a:pt x="279335" y="2784702"/>
                </a:lnTo>
                <a:lnTo>
                  <a:pt x="255671" y="2746163"/>
                </a:lnTo>
                <a:lnTo>
                  <a:pt x="232947" y="2706998"/>
                </a:lnTo>
                <a:lnTo>
                  <a:pt x="211179" y="2667223"/>
                </a:lnTo>
                <a:lnTo>
                  <a:pt x="190382" y="2626853"/>
                </a:lnTo>
                <a:lnTo>
                  <a:pt x="170572" y="2585904"/>
                </a:lnTo>
                <a:lnTo>
                  <a:pt x="151764" y="2544392"/>
                </a:lnTo>
                <a:lnTo>
                  <a:pt x="133975" y="2502332"/>
                </a:lnTo>
                <a:lnTo>
                  <a:pt x="117219" y="2459741"/>
                </a:lnTo>
                <a:lnTo>
                  <a:pt x="101514" y="2416633"/>
                </a:lnTo>
                <a:lnTo>
                  <a:pt x="86873" y="2373025"/>
                </a:lnTo>
                <a:lnTo>
                  <a:pt x="73314" y="2328932"/>
                </a:lnTo>
                <a:lnTo>
                  <a:pt x="60851" y="2284370"/>
                </a:lnTo>
                <a:lnTo>
                  <a:pt x="49501" y="2239355"/>
                </a:lnTo>
                <a:lnTo>
                  <a:pt x="39279" y="2193902"/>
                </a:lnTo>
                <a:lnTo>
                  <a:pt x="30201" y="2148026"/>
                </a:lnTo>
                <a:lnTo>
                  <a:pt x="22282" y="2101745"/>
                </a:lnTo>
                <a:lnTo>
                  <a:pt x="15539" y="2055073"/>
                </a:lnTo>
                <a:lnTo>
                  <a:pt x="9986" y="2008026"/>
                </a:lnTo>
                <a:lnTo>
                  <a:pt x="5640" y="1960620"/>
                </a:lnTo>
                <a:lnTo>
                  <a:pt x="2517" y="1912870"/>
                </a:lnTo>
                <a:lnTo>
                  <a:pt x="631" y="1864793"/>
                </a:lnTo>
                <a:lnTo>
                  <a:pt x="0" y="1816361"/>
                </a:lnTo>
                <a:lnTo>
                  <a:pt x="631" y="1768013"/>
                </a:lnTo>
                <a:lnTo>
                  <a:pt x="2517" y="1719936"/>
                </a:lnTo>
                <a:lnTo>
                  <a:pt x="5640" y="1672186"/>
                </a:lnTo>
                <a:lnTo>
                  <a:pt x="9986" y="1624780"/>
                </a:lnTo>
                <a:lnTo>
                  <a:pt x="15539" y="1577733"/>
                </a:lnTo>
                <a:lnTo>
                  <a:pt x="22282" y="1531061"/>
                </a:lnTo>
                <a:lnTo>
                  <a:pt x="30201" y="1484780"/>
                </a:lnTo>
                <a:lnTo>
                  <a:pt x="39279" y="1438905"/>
                </a:lnTo>
                <a:lnTo>
                  <a:pt x="49501" y="1393452"/>
                </a:lnTo>
                <a:lnTo>
                  <a:pt x="60851" y="1348436"/>
                </a:lnTo>
                <a:lnTo>
                  <a:pt x="73314" y="1303874"/>
                </a:lnTo>
                <a:lnTo>
                  <a:pt x="86873" y="1259781"/>
                </a:lnTo>
                <a:lnTo>
                  <a:pt x="101514" y="1216173"/>
                </a:lnTo>
                <a:lnTo>
                  <a:pt x="117219" y="1173066"/>
                </a:lnTo>
                <a:lnTo>
                  <a:pt x="133975" y="1130474"/>
                </a:lnTo>
                <a:lnTo>
                  <a:pt x="151764" y="1088415"/>
                </a:lnTo>
                <a:lnTo>
                  <a:pt x="170572" y="1046902"/>
                </a:lnTo>
                <a:lnTo>
                  <a:pt x="190382" y="1005954"/>
                </a:lnTo>
                <a:lnTo>
                  <a:pt x="211179" y="965584"/>
                </a:lnTo>
                <a:lnTo>
                  <a:pt x="232947" y="925808"/>
                </a:lnTo>
                <a:lnTo>
                  <a:pt x="255671" y="886643"/>
                </a:lnTo>
                <a:lnTo>
                  <a:pt x="279335" y="848104"/>
                </a:lnTo>
                <a:lnTo>
                  <a:pt x="303923" y="810207"/>
                </a:lnTo>
                <a:lnTo>
                  <a:pt x="329419" y="772967"/>
                </a:lnTo>
                <a:lnTo>
                  <a:pt x="355808" y="736400"/>
                </a:lnTo>
                <a:lnTo>
                  <a:pt x="383074" y="700522"/>
                </a:lnTo>
                <a:lnTo>
                  <a:pt x="411202" y="665348"/>
                </a:lnTo>
                <a:lnTo>
                  <a:pt x="440175" y="630895"/>
                </a:lnTo>
                <a:lnTo>
                  <a:pt x="469978" y="597177"/>
                </a:lnTo>
                <a:lnTo>
                  <a:pt x="500595" y="564211"/>
                </a:lnTo>
                <a:lnTo>
                  <a:pt x="532011" y="532012"/>
                </a:lnTo>
                <a:lnTo>
                  <a:pt x="564210" y="500596"/>
                </a:lnTo>
                <a:lnTo>
                  <a:pt x="597176" y="469978"/>
                </a:lnTo>
                <a:lnTo>
                  <a:pt x="630894" y="440175"/>
                </a:lnTo>
                <a:lnTo>
                  <a:pt x="665348" y="411202"/>
                </a:lnTo>
                <a:lnTo>
                  <a:pt x="700521" y="383075"/>
                </a:lnTo>
                <a:lnTo>
                  <a:pt x="736400" y="355809"/>
                </a:lnTo>
                <a:lnTo>
                  <a:pt x="772966" y="329420"/>
                </a:lnTo>
                <a:lnTo>
                  <a:pt x="810206" y="303923"/>
                </a:lnTo>
                <a:lnTo>
                  <a:pt x="848104" y="279335"/>
                </a:lnTo>
                <a:lnTo>
                  <a:pt x="886643" y="255672"/>
                </a:lnTo>
                <a:lnTo>
                  <a:pt x="925808" y="232948"/>
                </a:lnTo>
                <a:lnTo>
                  <a:pt x="965583" y="211179"/>
                </a:lnTo>
                <a:lnTo>
                  <a:pt x="1005953" y="190382"/>
                </a:lnTo>
                <a:lnTo>
                  <a:pt x="1046902" y="170572"/>
                </a:lnTo>
                <a:lnTo>
                  <a:pt x="1088414" y="151764"/>
                </a:lnTo>
                <a:lnTo>
                  <a:pt x="1130474" y="133975"/>
                </a:lnTo>
                <a:lnTo>
                  <a:pt x="1173065" y="117220"/>
                </a:lnTo>
                <a:lnTo>
                  <a:pt x="1216173" y="101514"/>
                </a:lnTo>
                <a:lnTo>
                  <a:pt x="1259781" y="86874"/>
                </a:lnTo>
                <a:lnTo>
                  <a:pt x="1303874" y="73314"/>
                </a:lnTo>
                <a:lnTo>
                  <a:pt x="1348436" y="60852"/>
                </a:lnTo>
                <a:lnTo>
                  <a:pt x="1393451" y="49502"/>
                </a:lnTo>
                <a:lnTo>
                  <a:pt x="1438904" y="39280"/>
                </a:lnTo>
                <a:lnTo>
                  <a:pt x="1484779" y="30202"/>
                </a:lnTo>
                <a:lnTo>
                  <a:pt x="1531060" y="22283"/>
                </a:lnTo>
                <a:lnTo>
                  <a:pt x="1577732" y="15539"/>
                </a:lnTo>
                <a:lnTo>
                  <a:pt x="1624779" y="9987"/>
                </a:lnTo>
                <a:lnTo>
                  <a:pt x="1672185" y="5641"/>
                </a:lnTo>
                <a:lnTo>
                  <a:pt x="1719935" y="2517"/>
                </a:lnTo>
                <a:lnTo>
                  <a:pt x="1768013" y="632"/>
                </a:lnTo>
                <a:lnTo>
                  <a:pt x="1816402" y="0"/>
                </a:lnTo>
                <a:lnTo>
                  <a:pt x="1864792" y="632"/>
                </a:lnTo>
                <a:lnTo>
                  <a:pt x="1912870" y="2517"/>
                </a:lnTo>
                <a:lnTo>
                  <a:pt x="1960619" y="5641"/>
                </a:lnTo>
                <a:lnTo>
                  <a:pt x="2008026" y="9987"/>
                </a:lnTo>
                <a:lnTo>
                  <a:pt x="2055072" y="15539"/>
                </a:lnTo>
                <a:lnTo>
                  <a:pt x="2101744" y="22283"/>
                </a:lnTo>
                <a:lnTo>
                  <a:pt x="2148026" y="30202"/>
                </a:lnTo>
                <a:lnTo>
                  <a:pt x="2193901" y="39280"/>
                </a:lnTo>
                <a:lnTo>
                  <a:pt x="2239354" y="49502"/>
                </a:lnTo>
                <a:lnTo>
                  <a:pt x="2284369" y="60852"/>
                </a:lnTo>
                <a:lnTo>
                  <a:pt x="2328931" y="73314"/>
                </a:lnTo>
                <a:lnTo>
                  <a:pt x="2373024" y="86874"/>
                </a:lnTo>
                <a:lnTo>
                  <a:pt x="2416632" y="101514"/>
                </a:lnTo>
                <a:lnTo>
                  <a:pt x="2459740" y="117220"/>
                </a:lnTo>
                <a:lnTo>
                  <a:pt x="2502331" y="133975"/>
                </a:lnTo>
                <a:lnTo>
                  <a:pt x="2544391" y="151764"/>
                </a:lnTo>
                <a:lnTo>
                  <a:pt x="2585903" y="170572"/>
                </a:lnTo>
                <a:lnTo>
                  <a:pt x="2626852" y="190382"/>
                </a:lnTo>
                <a:lnTo>
                  <a:pt x="2667222" y="211179"/>
                </a:lnTo>
                <a:lnTo>
                  <a:pt x="2706997" y="232948"/>
                </a:lnTo>
                <a:lnTo>
                  <a:pt x="2746162" y="255672"/>
                </a:lnTo>
                <a:lnTo>
                  <a:pt x="2784701" y="279335"/>
                </a:lnTo>
                <a:lnTo>
                  <a:pt x="2822599" y="303923"/>
                </a:lnTo>
                <a:lnTo>
                  <a:pt x="2859839" y="329420"/>
                </a:lnTo>
                <a:lnTo>
                  <a:pt x="2896406" y="355809"/>
                </a:lnTo>
                <a:lnTo>
                  <a:pt x="2932284" y="383075"/>
                </a:lnTo>
                <a:lnTo>
                  <a:pt x="2967458" y="411202"/>
                </a:lnTo>
                <a:lnTo>
                  <a:pt x="3001911" y="440175"/>
                </a:lnTo>
                <a:lnTo>
                  <a:pt x="3035629" y="469978"/>
                </a:lnTo>
                <a:lnTo>
                  <a:pt x="3068595" y="500596"/>
                </a:lnTo>
                <a:lnTo>
                  <a:pt x="3100794" y="532012"/>
                </a:lnTo>
                <a:lnTo>
                  <a:pt x="3132210" y="564211"/>
                </a:lnTo>
                <a:lnTo>
                  <a:pt x="3162827" y="597177"/>
                </a:lnTo>
                <a:lnTo>
                  <a:pt x="3192631" y="630895"/>
                </a:lnTo>
                <a:lnTo>
                  <a:pt x="3221604" y="665348"/>
                </a:lnTo>
                <a:lnTo>
                  <a:pt x="3249731" y="700522"/>
                </a:lnTo>
                <a:lnTo>
                  <a:pt x="3276997" y="736400"/>
                </a:lnTo>
                <a:lnTo>
                  <a:pt x="3303386" y="772967"/>
                </a:lnTo>
                <a:lnTo>
                  <a:pt x="3328883" y="810207"/>
                </a:lnTo>
                <a:lnTo>
                  <a:pt x="3353470" y="848104"/>
                </a:lnTo>
                <a:lnTo>
                  <a:pt x="3377134" y="886643"/>
                </a:lnTo>
                <a:lnTo>
                  <a:pt x="3399858" y="925808"/>
                </a:lnTo>
                <a:lnTo>
                  <a:pt x="3421626" y="965584"/>
                </a:lnTo>
                <a:lnTo>
                  <a:pt x="3442424" y="1005954"/>
                </a:lnTo>
                <a:lnTo>
                  <a:pt x="3462234" y="1046902"/>
                </a:lnTo>
                <a:lnTo>
                  <a:pt x="3481041" y="1088415"/>
                </a:lnTo>
                <a:lnTo>
                  <a:pt x="3498831" y="1130474"/>
                </a:lnTo>
                <a:lnTo>
                  <a:pt x="3515586" y="1173066"/>
                </a:lnTo>
                <a:lnTo>
                  <a:pt x="3531292" y="1216173"/>
                </a:lnTo>
                <a:lnTo>
                  <a:pt x="3545932" y="1259781"/>
                </a:lnTo>
                <a:lnTo>
                  <a:pt x="3559491" y="1303874"/>
                </a:lnTo>
                <a:lnTo>
                  <a:pt x="3571954" y="1348436"/>
                </a:lnTo>
                <a:lnTo>
                  <a:pt x="3583304" y="1393452"/>
                </a:lnTo>
                <a:lnTo>
                  <a:pt x="3593526" y="1438905"/>
                </a:lnTo>
                <a:lnTo>
                  <a:pt x="3602604" y="1484780"/>
                </a:lnTo>
                <a:lnTo>
                  <a:pt x="3610523" y="1531061"/>
                </a:lnTo>
                <a:lnTo>
                  <a:pt x="3617266" y="1577733"/>
                </a:lnTo>
                <a:lnTo>
                  <a:pt x="3622819" y="1624780"/>
                </a:lnTo>
                <a:lnTo>
                  <a:pt x="3627165" y="1672186"/>
                </a:lnTo>
                <a:lnTo>
                  <a:pt x="3630289" y="1719936"/>
                </a:lnTo>
                <a:lnTo>
                  <a:pt x="3632174" y="1768013"/>
                </a:lnTo>
                <a:lnTo>
                  <a:pt x="3632805" y="1816403"/>
                </a:lnTo>
                <a:lnTo>
                  <a:pt x="3632174" y="1864793"/>
                </a:lnTo>
                <a:lnTo>
                  <a:pt x="3630289" y="1912870"/>
                </a:lnTo>
                <a:lnTo>
                  <a:pt x="3627165" y="1960620"/>
                </a:lnTo>
                <a:lnTo>
                  <a:pt x="3622819" y="2008026"/>
                </a:lnTo>
                <a:lnTo>
                  <a:pt x="3617266" y="2055073"/>
                </a:lnTo>
                <a:lnTo>
                  <a:pt x="3610523" y="2101745"/>
                </a:lnTo>
                <a:lnTo>
                  <a:pt x="3602604" y="2148026"/>
                </a:lnTo>
                <a:lnTo>
                  <a:pt x="3593526" y="2193902"/>
                </a:lnTo>
                <a:lnTo>
                  <a:pt x="3583304" y="2239355"/>
                </a:lnTo>
                <a:lnTo>
                  <a:pt x="3571954" y="2284370"/>
                </a:lnTo>
                <a:lnTo>
                  <a:pt x="3559491" y="2328932"/>
                </a:lnTo>
                <a:lnTo>
                  <a:pt x="3545932" y="2373025"/>
                </a:lnTo>
                <a:lnTo>
                  <a:pt x="3531292" y="2416633"/>
                </a:lnTo>
                <a:lnTo>
                  <a:pt x="3515586" y="2459741"/>
                </a:lnTo>
                <a:lnTo>
                  <a:pt x="3498831" y="2502332"/>
                </a:lnTo>
                <a:lnTo>
                  <a:pt x="3481041" y="2544392"/>
                </a:lnTo>
                <a:lnTo>
                  <a:pt x="3462234" y="2585904"/>
                </a:lnTo>
                <a:lnTo>
                  <a:pt x="3442424" y="2626853"/>
                </a:lnTo>
                <a:lnTo>
                  <a:pt x="3421626" y="2667223"/>
                </a:lnTo>
                <a:lnTo>
                  <a:pt x="3399858" y="2706998"/>
                </a:lnTo>
                <a:lnTo>
                  <a:pt x="3377134" y="2746163"/>
                </a:lnTo>
                <a:lnTo>
                  <a:pt x="3353470" y="2784702"/>
                </a:lnTo>
                <a:lnTo>
                  <a:pt x="3328883" y="2822599"/>
                </a:lnTo>
                <a:lnTo>
                  <a:pt x="3303386" y="2859839"/>
                </a:lnTo>
                <a:lnTo>
                  <a:pt x="3276997" y="2896406"/>
                </a:lnTo>
                <a:lnTo>
                  <a:pt x="3249731" y="2932284"/>
                </a:lnTo>
                <a:lnTo>
                  <a:pt x="3221604" y="2967458"/>
                </a:lnTo>
                <a:lnTo>
                  <a:pt x="3192631" y="3001912"/>
                </a:lnTo>
                <a:lnTo>
                  <a:pt x="3162827" y="3035629"/>
                </a:lnTo>
                <a:lnTo>
                  <a:pt x="3132210" y="3068595"/>
                </a:lnTo>
                <a:lnTo>
                  <a:pt x="3100794" y="3100794"/>
                </a:lnTo>
                <a:lnTo>
                  <a:pt x="3068595" y="3132210"/>
                </a:lnTo>
                <a:lnTo>
                  <a:pt x="3035629" y="3162828"/>
                </a:lnTo>
                <a:lnTo>
                  <a:pt x="3001911" y="3192631"/>
                </a:lnTo>
                <a:lnTo>
                  <a:pt x="2967458" y="3221604"/>
                </a:lnTo>
                <a:lnTo>
                  <a:pt x="2932284" y="3249732"/>
                </a:lnTo>
                <a:lnTo>
                  <a:pt x="2896406" y="3276998"/>
                </a:lnTo>
                <a:lnTo>
                  <a:pt x="2859839" y="3303387"/>
                </a:lnTo>
                <a:lnTo>
                  <a:pt x="2822599" y="3328883"/>
                </a:lnTo>
                <a:lnTo>
                  <a:pt x="2784701" y="3353471"/>
                </a:lnTo>
                <a:lnTo>
                  <a:pt x="2746162" y="3377135"/>
                </a:lnTo>
                <a:lnTo>
                  <a:pt x="2706997" y="3399858"/>
                </a:lnTo>
                <a:lnTo>
                  <a:pt x="2667222" y="3421627"/>
                </a:lnTo>
                <a:lnTo>
                  <a:pt x="2626852" y="3442424"/>
                </a:lnTo>
                <a:lnTo>
                  <a:pt x="2585903" y="3462234"/>
                </a:lnTo>
                <a:lnTo>
                  <a:pt x="2544391" y="3481042"/>
                </a:lnTo>
                <a:lnTo>
                  <a:pt x="2502331" y="3498831"/>
                </a:lnTo>
                <a:lnTo>
                  <a:pt x="2459740" y="3515587"/>
                </a:lnTo>
                <a:lnTo>
                  <a:pt x="2416632" y="3531292"/>
                </a:lnTo>
                <a:lnTo>
                  <a:pt x="2373024" y="3545933"/>
                </a:lnTo>
                <a:lnTo>
                  <a:pt x="2328931" y="3559492"/>
                </a:lnTo>
                <a:lnTo>
                  <a:pt x="2284369" y="3571954"/>
                </a:lnTo>
                <a:lnTo>
                  <a:pt x="2239354" y="3583305"/>
                </a:lnTo>
                <a:lnTo>
                  <a:pt x="2193901" y="3593527"/>
                </a:lnTo>
                <a:lnTo>
                  <a:pt x="2148026" y="3602605"/>
                </a:lnTo>
                <a:lnTo>
                  <a:pt x="2101744" y="3610523"/>
                </a:lnTo>
                <a:lnTo>
                  <a:pt x="2055072" y="3617267"/>
                </a:lnTo>
                <a:lnTo>
                  <a:pt x="2008026" y="3622819"/>
                </a:lnTo>
                <a:lnTo>
                  <a:pt x="1960619" y="3627165"/>
                </a:lnTo>
                <a:lnTo>
                  <a:pt x="1912870" y="3630289"/>
                </a:lnTo>
                <a:lnTo>
                  <a:pt x="1864792" y="3632175"/>
                </a:lnTo>
                <a:lnTo>
                  <a:pt x="1816402" y="3632807"/>
                </a:lnTo>
                <a:close/>
              </a:path>
            </a:pathLst>
          </a:custGeom>
          <a:solidFill>
            <a:srgbClr val="215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429953" y="4408964"/>
            <a:ext cx="2880360" cy="2880360"/>
          </a:xfrm>
          <a:custGeom>
            <a:avLst/>
            <a:gdLst/>
            <a:ahLst/>
            <a:cxnLst/>
            <a:rect l="l" t="t" r="r" b="b"/>
            <a:pathLst>
              <a:path w="2880359" h="2880359">
                <a:moveTo>
                  <a:pt x="1439936" y="2879842"/>
                </a:moveTo>
                <a:lnTo>
                  <a:pt x="1391424" y="2879041"/>
                </a:lnTo>
                <a:lnTo>
                  <a:pt x="1343329" y="2876654"/>
                </a:lnTo>
                <a:lnTo>
                  <a:pt x="1295661" y="2872706"/>
                </a:lnTo>
                <a:lnTo>
                  <a:pt x="1248445" y="2867223"/>
                </a:lnTo>
                <a:lnTo>
                  <a:pt x="1201706" y="2860230"/>
                </a:lnTo>
                <a:lnTo>
                  <a:pt x="1155469" y="2851751"/>
                </a:lnTo>
                <a:lnTo>
                  <a:pt x="1109759" y="2841813"/>
                </a:lnTo>
                <a:lnTo>
                  <a:pt x="1064603" y="2830440"/>
                </a:lnTo>
                <a:lnTo>
                  <a:pt x="1020024" y="2817658"/>
                </a:lnTo>
                <a:lnTo>
                  <a:pt x="976048" y="2803491"/>
                </a:lnTo>
                <a:lnTo>
                  <a:pt x="932700" y="2787966"/>
                </a:lnTo>
                <a:lnTo>
                  <a:pt x="890006" y="2771107"/>
                </a:lnTo>
                <a:lnTo>
                  <a:pt x="847991" y="2752939"/>
                </a:lnTo>
                <a:lnTo>
                  <a:pt x="806679" y="2733487"/>
                </a:lnTo>
                <a:lnTo>
                  <a:pt x="766097" y="2712777"/>
                </a:lnTo>
                <a:lnTo>
                  <a:pt x="726268" y="2690835"/>
                </a:lnTo>
                <a:lnTo>
                  <a:pt x="687220" y="2667684"/>
                </a:lnTo>
                <a:lnTo>
                  <a:pt x="648976" y="2643351"/>
                </a:lnTo>
                <a:lnTo>
                  <a:pt x="611561" y="2617860"/>
                </a:lnTo>
                <a:lnTo>
                  <a:pt x="575002" y="2591238"/>
                </a:lnTo>
                <a:lnTo>
                  <a:pt x="539323" y="2563508"/>
                </a:lnTo>
                <a:lnTo>
                  <a:pt x="504549" y="2534696"/>
                </a:lnTo>
                <a:lnTo>
                  <a:pt x="470706" y="2504828"/>
                </a:lnTo>
                <a:lnTo>
                  <a:pt x="437819" y="2473928"/>
                </a:lnTo>
                <a:lnTo>
                  <a:pt x="405913" y="2442022"/>
                </a:lnTo>
                <a:lnTo>
                  <a:pt x="375013" y="2409135"/>
                </a:lnTo>
                <a:lnTo>
                  <a:pt x="345145" y="2375292"/>
                </a:lnTo>
                <a:lnTo>
                  <a:pt x="316333" y="2340518"/>
                </a:lnTo>
                <a:lnTo>
                  <a:pt x="288604" y="2304839"/>
                </a:lnTo>
                <a:lnTo>
                  <a:pt x="261981" y="2268280"/>
                </a:lnTo>
                <a:lnTo>
                  <a:pt x="236490" y="2230866"/>
                </a:lnTo>
                <a:lnTo>
                  <a:pt x="212157" y="2192621"/>
                </a:lnTo>
                <a:lnTo>
                  <a:pt x="189006" y="2153573"/>
                </a:lnTo>
                <a:lnTo>
                  <a:pt x="167064" y="2113744"/>
                </a:lnTo>
                <a:lnTo>
                  <a:pt x="146354" y="2073162"/>
                </a:lnTo>
                <a:lnTo>
                  <a:pt x="126903" y="2031850"/>
                </a:lnTo>
                <a:lnTo>
                  <a:pt x="108735" y="1989835"/>
                </a:lnTo>
                <a:lnTo>
                  <a:pt x="91875" y="1947141"/>
                </a:lnTo>
                <a:lnTo>
                  <a:pt x="76350" y="1903793"/>
                </a:lnTo>
                <a:lnTo>
                  <a:pt x="62183" y="1859817"/>
                </a:lnTo>
                <a:lnTo>
                  <a:pt x="49401" y="1815238"/>
                </a:lnTo>
                <a:lnTo>
                  <a:pt x="38028" y="1770082"/>
                </a:lnTo>
                <a:lnTo>
                  <a:pt x="28090" y="1724372"/>
                </a:lnTo>
                <a:lnTo>
                  <a:pt x="19611" y="1678135"/>
                </a:lnTo>
                <a:lnTo>
                  <a:pt x="12618" y="1631396"/>
                </a:lnTo>
                <a:lnTo>
                  <a:pt x="7135" y="1584180"/>
                </a:lnTo>
                <a:lnTo>
                  <a:pt x="3187" y="1536512"/>
                </a:lnTo>
                <a:lnTo>
                  <a:pt x="800" y="1488417"/>
                </a:lnTo>
                <a:lnTo>
                  <a:pt x="0" y="1439875"/>
                </a:lnTo>
                <a:lnTo>
                  <a:pt x="800" y="1391425"/>
                </a:lnTo>
                <a:lnTo>
                  <a:pt x="3187" y="1343330"/>
                </a:lnTo>
                <a:lnTo>
                  <a:pt x="7135" y="1295662"/>
                </a:lnTo>
                <a:lnTo>
                  <a:pt x="12618" y="1248446"/>
                </a:lnTo>
                <a:lnTo>
                  <a:pt x="19611" y="1201706"/>
                </a:lnTo>
                <a:lnTo>
                  <a:pt x="28090" y="1155470"/>
                </a:lnTo>
                <a:lnTo>
                  <a:pt x="38028" y="1109760"/>
                </a:lnTo>
                <a:lnTo>
                  <a:pt x="49401" y="1064603"/>
                </a:lnTo>
                <a:lnTo>
                  <a:pt x="62183" y="1020024"/>
                </a:lnTo>
                <a:lnTo>
                  <a:pt x="76350" y="976049"/>
                </a:lnTo>
                <a:lnTo>
                  <a:pt x="91875" y="932701"/>
                </a:lnTo>
                <a:lnTo>
                  <a:pt x="108735" y="890007"/>
                </a:lnTo>
                <a:lnTo>
                  <a:pt x="126903" y="847991"/>
                </a:lnTo>
                <a:lnTo>
                  <a:pt x="146354" y="806680"/>
                </a:lnTo>
                <a:lnTo>
                  <a:pt x="167064" y="766097"/>
                </a:lnTo>
                <a:lnTo>
                  <a:pt x="189006" y="726269"/>
                </a:lnTo>
                <a:lnTo>
                  <a:pt x="212157" y="687220"/>
                </a:lnTo>
                <a:lnTo>
                  <a:pt x="236490" y="648976"/>
                </a:lnTo>
                <a:lnTo>
                  <a:pt x="261981" y="611562"/>
                </a:lnTo>
                <a:lnTo>
                  <a:pt x="288604" y="575002"/>
                </a:lnTo>
                <a:lnTo>
                  <a:pt x="316333" y="539323"/>
                </a:lnTo>
                <a:lnTo>
                  <a:pt x="345145" y="504550"/>
                </a:lnTo>
                <a:lnTo>
                  <a:pt x="375013" y="470707"/>
                </a:lnTo>
                <a:lnTo>
                  <a:pt x="405913" y="437820"/>
                </a:lnTo>
                <a:lnTo>
                  <a:pt x="437819" y="405914"/>
                </a:lnTo>
                <a:lnTo>
                  <a:pt x="470706" y="375014"/>
                </a:lnTo>
                <a:lnTo>
                  <a:pt x="504549" y="345146"/>
                </a:lnTo>
                <a:lnTo>
                  <a:pt x="539323" y="316334"/>
                </a:lnTo>
                <a:lnTo>
                  <a:pt x="575002" y="288604"/>
                </a:lnTo>
                <a:lnTo>
                  <a:pt x="611561" y="261981"/>
                </a:lnTo>
                <a:lnTo>
                  <a:pt x="648976" y="236491"/>
                </a:lnTo>
                <a:lnTo>
                  <a:pt x="687220" y="212158"/>
                </a:lnTo>
                <a:lnTo>
                  <a:pt x="726268" y="189007"/>
                </a:lnTo>
                <a:lnTo>
                  <a:pt x="766097" y="167064"/>
                </a:lnTo>
                <a:lnTo>
                  <a:pt x="806679" y="146355"/>
                </a:lnTo>
                <a:lnTo>
                  <a:pt x="847991" y="126903"/>
                </a:lnTo>
                <a:lnTo>
                  <a:pt x="890006" y="108735"/>
                </a:lnTo>
                <a:lnTo>
                  <a:pt x="932700" y="91876"/>
                </a:lnTo>
                <a:lnTo>
                  <a:pt x="976048" y="76350"/>
                </a:lnTo>
                <a:lnTo>
                  <a:pt x="1020024" y="62184"/>
                </a:lnTo>
                <a:lnTo>
                  <a:pt x="1064603" y="49402"/>
                </a:lnTo>
                <a:lnTo>
                  <a:pt x="1109759" y="38029"/>
                </a:lnTo>
                <a:lnTo>
                  <a:pt x="1155469" y="28091"/>
                </a:lnTo>
                <a:lnTo>
                  <a:pt x="1201706" y="19612"/>
                </a:lnTo>
                <a:lnTo>
                  <a:pt x="1248445" y="12619"/>
                </a:lnTo>
                <a:lnTo>
                  <a:pt x="1295661" y="7136"/>
                </a:lnTo>
                <a:lnTo>
                  <a:pt x="1343329" y="3188"/>
                </a:lnTo>
                <a:lnTo>
                  <a:pt x="1391424" y="801"/>
                </a:lnTo>
                <a:lnTo>
                  <a:pt x="1439918" y="0"/>
                </a:lnTo>
                <a:lnTo>
                  <a:pt x="1488416" y="801"/>
                </a:lnTo>
                <a:lnTo>
                  <a:pt x="1536511" y="3188"/>
                </a:lnTo>
                <a:lnTo>
                  <a:pt x="1584179" y="7136"/>
                </a:lnTo>
                <a:lnTo>
                  <a:pt x="1631395" y="12619"/>
                </a:lnTo>
                <a:lnTo>
                  <a:pt x="1678134" y="19612"/>
                </a:lnTo>
                <a:lnTo>
                  <a:pt x="1724371" y="28091"/>
                </a:lnTo>
                <a:lnTo>
                  <a:pt x="1770081" y="38029"/>
                </a:lnTo>
                <a:lnTo>
                  <a:pt x="1815238" y="49402"/>
                </a:lnTo>
                <a:lnTo>
                  <a:pt x="1859816" y="62184"/>
                </a:lnTo>
                <a:lnTo>
                  <a:pt x="1903792" y="76350"/>
                </a:lnTo>
                <a:lnTo>
                  <a:pt x="1947140" y="91876"/>
                </a:lnTo>
                <a:lnTo>
                  <a:pt x="1989834" y="108735"/>
                </a:lnTo>
                <a:lnTo>
                  <a:pt x="2031849" y="126903"/>
                </a:lnTo>
                <a:lnTo>
                  <a:pt x="2073161" y="146355"/>
                </a:lnTo>
                <a:lnTo>
                  <a:pt x="2113744" y="167064"/>
                </a:lnTo>
                <a:lnTo>
                  <a:pt x="2153572" y="189007"/>
                </a:lnTo>
                <a:lnTo>
                  <a:pt x="2192621" y="212158"/>
                </a:lnTo>
                <a:lnTo>
                  <a:pt x="2230865" y="236491"/>
                </a:lnTo>
                <a:lnTo>
                  <a:pt x="2268279" y="261981"/>
                </a:lnTo>
                <a:lnTo>
                  <a:pt x="2304839" y="288604"/>
                </a:lnTo>
                <a:lnTo>
                  <a:pt x="2340518" y="316334"/>
                </a:lnTo>
                <a:lnTo>
                  <a:pt x="2375291" y="345146"/>
                </a:lnTo>
                <a:lnTo>
                  <a:pt x="2409134" y="375014"/>
                </a:lnTo>
                <a:lnTo>
                  <a:pt x="2442021" y="405914"/>
                </a:lnTo>
                <a:lnTo>
                  <a:pt x="2473927" y="437820"/>
                </a:lnTo>
                <a:lnTo>
                  <a:pt x="2504827" y="470707"/>
                </a:lnTo>
                <a:lnTo>
                  <a:pt x="2534695" y="504550"/>
                </a:lnTo>
                <a:lnTo>
                  <a:pt x="2563507" y="539323"/>
                </a:lnTo>
                <a:lnTo>
                  <a:pt x="2591237" y="575002"/>
                </a:lnTo>
                <a:lnTo>
                  <a:pt x="2617860" y="611562"/>
                </a:lnTo>
                <a:lnTo>
                  <a:pt x="2643350" y="648976"/>
                </a:lnTo>
                <a:lnTo>
                  <a:pt x="2667684" y="687220"/>
                </a:lnTo>
                <a:lnTo>
                  <a:pt x="2690834" y="726269"/>
                </a:lnTo>
                <a:lnTo>
                  <a:pt x="2712777" y="766097"/>
                </a:lnTo>
                <a:lnTo>
                  <a:pt x="2733486" y="806680"/>
                </a:lnTo>
                <a:lnTo>
                  <a:pt x="2752938" y="847991"/>
                </a:lnTo>
                <a:lnTo>
                  <a:pt x="2771106" y="890007"/>
                </a:lnTo>
                <a:lnTo>
                  <a:pt x="2787965" y="932701"/>
                </a:lnTo>
                <a:lnTo>
                  <a:pt x="2803491" y="976049"/>
                </a:lnTo>
                <a:lnTo>
                  <a:pt x="2817657" y="1020024"/>
                </a:lnTo>
                <a:lnTo>
                  <a:pt x="2830440" y="1064603"/>
                </a:lnTo>
                <a:lnTo>
                  <a:pt x="2841812" y="1109760"/>
                </a:lnTo>
                <a:lnTo>
                  <a:pt x="2851751" y="1155470"/>
                </a:lnTo>
                <a:lnTo>
                  <a:pt x="2860229" y="1201706"/>
                </a:lnTo>
                <a:lnTo>
                  <a:pt x="2867222" y="1248446"/>
                </a:lnTo>
                <a:lnTo>
                  <a:pt x="2872706" y="1295662"/>
                </a:lnTo>
                <a:lnTo>
                  <a:pt x="2876653" y="1343330"/>
                </a:lnTo>
                <a:lnTo>
                  <a:pt x="2879041" y="1391425"/>
                </a:lnTo>
                <a:lnTo>
                  <a:pt x="2879840" y="1439921"/>
                </a:lnTo>
                <a:lnTo>
                  <a:pt x="2879041" y="1488417"/>
                </a:lnTo>
                <a:lnTo>
                  <a:pt x="2876653" y="1536512"/>
                </a:lnTo>
                <a:lnTo>
                  <a:pt x="2872706" y="1584180"/>
                </a:lnTo>
                <a:lnTo>
                  <a:pt x="2867222" y="1631396"/>
                </a:lnTo>
                <a:lnTo>
                  <a:pt x="2860229" y="1678135"/>
                </a:lnTo>
                <a:lnTo>
                  <a:pt x="2851751" y="1724372"/>
                </a:lnTo>
                <a:lnTo>
                  <a:pt x="2841812" y="1770082"/>
                </a:lnTo>
                <a:lnTo>
                  <a:pt x="2830440" y="1815238"/>
                </a:lnTo>
                <a:lnTo>
                  <a:pt x="2817657" y="1859817"/>
                </a:lnTo>
                <a:lnTo>
                  <a:pt x="2803491" y="1903793"/>
                </a:lnTo>
                <a:lnTo>
                  <a:pt x="2787965" y="1947141"/>
                </a:lnTo>
                <a:lnTo>
                  <a:pt x="2771106" y="1989835"/>
                </a:lnTo>
                <a:lnTo>
                  <a:pt x="2752938" y="2031850"/>
                </a:lnTo>
                <a:lnTo>
                  <a:pt x="2733486" y="2073162"/>
                </a:lnTo>
                <a:lnTo>
                  <a:pt x="2712777" y="2113744"/>
                </a:lnTo>
                <a:lnTo>
                  <a:pt x="2690834" y="2153573"/>
                </a:lnTo>
                <a:lnTo>
                  <a:pt x="2667684" y="2192621"/>
                </a:lnTo>
                <a:lnTo>
                  <a:pt x="2643350" y="2230866"/>
                </a:lnTo>
                <a:lnTo>
                  <a:pt x="2617860" y="2268280"/>
                </a:lnTo>
                <a:lnTo>
                  <a:pt x="2591237" y="2304839"/>
                </a:lnTo>
                <a:lnTo>
                  <a:pt x="2563507" y="2340518"/>
                </a:lnTo>
                <a:lnTo>
                  <a:pt x="2534695" y="2375292"/>
                </a:lnTo>
                <a:lnTo>
                  <a:pt x="2504827" y="2409135"/>
                </a:lnTo>
                <a:lnTo>
                  <a:pt x="2473927" y="2442022"/>
                </a:lnTo>
                <a:lnTo>
                  <a:pt x="2442021" y="2473928"/>
                </a:lnTo>
                <a:lnTo>
                  <a:pt x="2409134" y="2504828"/>
                </a:lnTo>
                <a:lnTo>
                  <a:pt x="2375291" y="2534696"/>
                </a:lnTo>
                <a:lnTo>
                  <a:pt x="2340518" y="2563508"/>
                </a:lnTo>
                <a:lnTo>
                  <a:pt x="2304839" y="2591238"/>
                </a:lnTo>
                <a:lnTo>
                  <a:pt x="2268279" y="2617860"/>
                </a:lnTo>
                <a:lnTo>
                  <a:pt x="2230865" y="2643351"/>
                </a:lnTo>
                <a:lnTo>
                  <a:pt x="2192621" y="2667684"/>
                </a:lnTo>
                <a:lnTo>
                  <a:pt x="2153572" y="2690835"/>
                </a:lnTo>
                <a:lnTo>
                  <a:pt x="2113744" y="2712777"/>
                </a:lnTo>
                <a:lnTo>
                  <a:pt x="2073161" y="2733487"/>
                </a:lnTo>
                <a:lnTo>
                  <a:pt x="2031849" y="2752939"/>
                </a:lnTo>
                <a:lnTo>
                  <a:pt x="1989834" y="2771107"/>
                </a:lnTo>
                <a:lnTo>
                  <a:pt x="1947140" y="2787966"/>
                </a:lnTo>
                <a:lnTo>
                  <a:pt x="1903792" y="2803491"/>
                </a:lnTo>
                <a:lnTo>
                  <a:pt x="1859816" y="2817658"/>
                </a:lnTo>
                <a:lnTo>
                  <a:pt x="1815238" y="2830440"/>
                </a:lnTo>
                <a:lnTo>
                  <a:pt x="1770081" y="2841813"/>
                </a:lnTo>
                <a:lnTo>
                  <a:pt x="1724371" y="2851751"/>
                </a:lnTo>
                <a:lnTo>
                  <a:pt x="1678134" y="2860230"/>
                </a:lnTo>
                <a:lnTo>
                  <a:pt x="1631395" y="2867223"/>
                </a:lnTo>
                <a:lnTo>
                  <a:pt x="1584179" y="2872706"/>
                </a:lnTo>
                <a:lnTo>
                  <a:pt x="1536511" y="2876654"/>
                </a:lnTo>
                <a:lnTo>
                  <a:pt x="1488416" y="2879041"/>
                </a:lnTo>
                <a:lnTo>
                  <a:pt x="1439936" y="2879842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1969" y="4082355"/>
            <a:ext cx="3590924" cy="359092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97445" y="4032482"/>
            <a:ext cx="3632806" cy="363280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7637427" y="5704943"/>
            <a:ext cx="781685" cy="926465"/>
          </a:xfrm>
          <a:custGeom>
            <a:avLst/>
            <a:gdLst/>
            <a:ahLst/>
            <a:cxnLst/>
            <a:rect l="l" t="t" r="r" b="b"/>
            <a:pathLst>
              <a:path w="781684" h="926465">
                <a:moveTo>
                  <a:pt x="649876" y="926444"/>
                </a:moveTo>
                <a:lnTo>
                  <a:pt x="372297" y="894987"/>
                </a:lnTo>
                <a:lnTo>
                  <a:pt x="387738" y="758575"/>
                </a:lnTo>
                <a:lnTo>
                  <a:pt x="0" y="714602"/>
                </a:lnTo>
                <a:lnTo>
                  <a:pt x="25963" y="485177"/>
                </a:lnTo>
                <a:lnTo>
                  <a:pt x="454753" y="0"/>
                </a:lnTo>
                <a:lnTo>
                  <a:pt x="750822" y="33567"/>
                </a:lnTo>
                <a:lnTo>
                  <a:pt x="718592" y="318426"/>
                </a:lnTo>
                <a:lnTo>
                  <a:pt x="460134" y="318426"/>
                </a:lnTo>
                <a:lnTo>
                  <a:pt x="303190" y="507827"/>
                </a:lnTo>
                <a:lnTo>
                  <a:pt x="436981" y="523028"/>
                </a:lnTo>
                <a:lnTo>
                  <a:pt x="695443" y="523028"/>
                </a:lnTo>
                <a:lnTo>
                  <a:pt x="692174" y="551928"/>
                </a:lnTo>
                <a:lnTo>
                  <a:pt x="781368" y="562046"/>
                </a:lnTo>
                <a:lnTo>
                  <a:pt x="755574" y="789969"/>
                </a:lnTo>
                <a:lnTo>
                  <a:pt x="665220" y="789969"/>
                </a:lnTo>
                <a:lnTo>
                  <a:pt x="649876" y="926444"/>
                </a:lnTo>
                <a:close/>
              </a:path>
              <a:path w="781684" h="926465">
                <a:moveTo>
                  <a:pt x="695443" y="523028"/>
                </a:moveTo>
                <a:lnTo>
                  <a:pt x="436981" y="523028"/>
                </a:lnTo>
                <a:lnTo>
                  <a:pt x="460134" y="318426"/>
                </a:lnTo>
                <a:lnTo>
                  <a:pt x="718592" y="318426"/>
                </a:lnTo>
                <a:lnTo>
                  <a:pt x="695443" y="523028"/>
                </a:lnTo>
                <a:close/>
              </a:path>
              <a:path w="781684" h="926465">
                <a:moveTo>
                  <a:pt x="754415" y="800215"/>
                </a:moveTo>
                <a:lnTo>
                  <a:pt x="665220" y="789969"/>
                </a:lnTo>
                <a:lnTo>
                  <a:pt x="755574" y="789969"/>
                </a:lnTo>
                <a:lnTo>
                  <a:pt x="754415" y="800215"/>
                </a:lnTo>
                <a:close/>
              </a:path>
            </a:pathLst>
          </a:custGeom>
          <a:solidFill>
            <a:srgbClr val="292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728442" y="5723149"/>
            <a:ext cx="781685" cy="927100"/>
          </a:xfrm>
          <a:custGeom>
            <a:avLst/>
            <a:gdLst/>
            <a:ahLst/>
            <a:cxnLst/>
            <a:rect l="l" t="t" r="r" b="b"/>
            <a:pathLst>
              <a:path w="781684" h="927100">
                <a:moveTo>
                  <a:pt x="649716" y="926508"/>
                </a:moveTo>
                <a:lnTo>
                  <a:pt x="372233" y="894987"/>
                </a:lnTo>
                <a:lnTo>
                  <a:pt x="387674" y="758575"/>
                </a:lnTo>
                <a:lnTo>
                  <a:pt x="0" y="714602"/>
                </a:lnTo>
                <a:lnTo>
                  <a:pt x="25883" y="485177"/>
                </a:lnTo>
                <a:lnTo>
                  <a:pt x="454689" y="0"/>
                </a:lnTo>
                <a:lnTo>
                  <a:pt x="750758" y="33567"/>
                </a:lnTo>
                <a:lnTo>
                  <a:pt x="718526" y="318378"/>
                </a:lnTo>
                <a:lnTo>
                  <a:pt x="460054" y="318378"/>
                </a:lnTo>
                <a:lnTo>
                  <a:pt x="303126" y="507827"/>
                </a:lnTo>
                <a:lnTo>
                  <a:pt x="436902" y="522996"/>
                </a:lnTo>
                <a:lnTo>
                  <a:pt x="695370" y="522996"/>
                </a:lnTo>
                <a:lnTo>
                  <a:pt x="692094" y="551944"/>
                </a:lnTo>
                <a:lnTo>
                  <a:pt x="781288" y="562046"/>
                </a:lnTo>
                <a:lnTo>
                  <a:pt x="755495" y="790097"/>
                </a:lnTo>
                <a:lnTo>
                  <a:pt x="665157" y="790097"/>
                </a:lnTo>
                <a:lnTo>
                  <a:pt x="649716" y="926508"/>
                </a:lnTo>
                <a:close/>
              </a:path>
              <a:path w="781684" h="927100">
                <a:moveTo>
                  <a:pt x="695370" y="522996"/>
                </a:moveTo>
                <a:lnTo>
                  <a:pt x="436902" y="522996"/>
                </a:lnTo>
                <a:lnTo>
                  <a:pt x="460054" y="318378"/>
                </a:lnTo>
                <a:lnTo>
                  <a:pt x="718526" y="318378"/>
                </a:lnTo>
                <a:lnTo>
                  <a:pt x="695370" y="522996"/>
                </a:lnTo>
                <a:close/>
              </a:path>
              <a:path w="781684" h="927100">
                <a:moveTo>
                  <a:pt x="754351" y="800215"/>
                </a:moveTo>
                <a:lnTo>
                  <a:pt x="665157" y="790097"/>
                </a:lnTo>
                <a:lnTo>
                  <a:pt x="755495" y="790097"/>
                </a:lnTo>
                <a:lnTo>
                  <a:pt x="754351" y="800215"/>
                </a:lnTo>
                <a:close/>
              </a:path>
            </a:pathLst>
          </a:custGeom>
          <a:solidFill>
            <a:srgbClr val="2991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24950" y="5474191"/>
            <a:ext cx="779780" cy="923925"/>
          </a:xfrm>
          <a:custGeom>
            <a:avLst/>
            <a:gdLst/>
            <a:ahLst/>
            <a:cxnLst/>
            <a:rect l="l" t="t" r="r" b="b"/>
            <a:pathLst>
              <a:path w="779779" h="923925">
                <a:moveTo>
                  <a:pt x="24669" y="828683"/>
                </a:moveTo>
                <a:lnTo>
                  <a:pt x="0" y="599114"/>
                </a:lnTo>
                <a:lnTo>
                  <a:pt x="312706" y="31968"/>
                </a:lnTo>
                <a:lnTo>
                  <a:pt x="608967" y="0"/>
                </a:lnTo>
                <a:lnTo>
                  <a:pt x="645660" y="341508"/>
                </a:lnTo>
                <a:lnTo>
                  <a:pt x="387354" y="341508"/>
                </a:lnTo>
                <a:lnTo>
                  <a:pt x="275486" y="560671"/>
                </a:lnTo>
                <a:lnTo>
                  <a:pt x="759471" y="560671"/>
                </a:lnTo>
                <a:lnTo>
                  <a:pt x="779500" y="747386"/>
                </a:lnTo>
                <a:lnTo>
                  <a:pt x="690241" y="756977"/>
                </a:lnTo>
                <a:lnTo>
                  <a:pt x="693456" y="786884"/>
                </a:lnTo>
                <a:lnTo>
                  <a:pt x="412583" y="786884"/>
                </a:lnTo>
                <a:lnTo>
                  <a:pt x="24669" y="828683"/>
                </a:lnTo>
                <a:close/>
              </a:path>
              <a:path w="779779" h="923925">
                <a:moveTo>
                  <a:pt x="759471" y="560671"/>
                </a:moveTo>
                <a:lnTo>
                  <a:pt x="275486" y="560671"/>
                </a:lnTo>
                <a:lnTo>
                  <a:pt x="409358" y="546285"/>
                </a:lnTo>
                <a:lnTo>
                  <a:pt x="387354" y="341508"/>
                </a:lnTo>
                <a:lnTo>
                  <a:pt x="645660" y="341508"/>
                </a:lnTo>
                <a:lnTo>
                  <a:pt x="664709" y="518808"/>
                </a:lnTo>
                <a:lnTo>
                  <a:pt x="754980" y="518808"/>
                </a:lnTo>
                <a:lnTo>
                  <a:pt x="759471" y="560671"/>
                </a:lnTo>
                <a:close/>
              </a:path>
              <a:path w="779779" h="923925">
                <a:moveTo>
                  <a:pt x="754980" y="518808"/>
                </a:moveTo>
                <a:lnTo>
                  <a:pt x="664709" y="518808"/>
                </a:lnTo>
                <a:lnTo>
                  <a:pt x="753952" y="509217"/>
                </a:lnTo>
                <a:lnTo>
                  <a:pt x="754980" y="518808"/>
                </a:lnTo>
                <a:close/>
              </a:path>
              <a:path w="779779" h="923925">
                <a:moveTo>
                  <a:pt x="427257" y="923375"/>
                </a:moveTo>
                <a:lnTo>
                  <a:pt x="412583" y="786884"/>
                </a:lnTo>
                <a:lnTo>
                  <a:pt x="693456" y="786884"/>
                </a:lnTo>
                <a:lnTo>
                  <a:pt x="704915" y="893484"/>
                </a:lnTo>
                <a:lnTo>
                  <a:pt x="427257" y="923375"/>
                </a:lnTo>
                <a:close/>
              </a:path>
            </a:pathLst>
          </a:custGeom>
          <a:solidFill>
            <a:srgbClr val="292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291370" y="5524654"/>
            <a:ext cx="779780" cy="923290"/>
          </a:xfrm>
          <a:custGeom>
            <a:avLst/>
            <a:gdLst/>
            <a:ahLst/>
            <a:cxnLst/>
            <a:rect l="l" t="t" r="r" b="b"/>
            <a:pathLst>
              <a:path w="779779" h="923289">
                <a:moveTo>
                  <a:pt x="24669" y="828635"/>
                </a:moveTo>
                <a:lnTo>
                  <a:pt x="0" y="599082"/>
                </a:lnTo>
                <a:lnTo>
                  <a:pt x="312706" y="31968"/>
                </a:lnTo>
                <a:lnTo>
                  <a:pt x="608967" y="0"/>
                </a:lnTo>
                <a:lnTo>
                  <a:pt x="645664" y="341460"/>
                </a:lnTo>
                <a:lnTo>
                  <a:pt x="387354" y="341460"/>
                </a:lnTo>
                <a:lnTo>
                  <a:pt x="275486" y="560623"/>
                </a:lnTo>
                <a:lnTo>
                  <a:pt x="759480" y="560623"/>
                </a:lnTo>
                <a:lnTo>
                  <a:pt x="779500" y="747258"/>
                </a:lnTo>
                <a:lnTo>
                  <a:pt x="690242" y="756849"/>
                </a:lnTo>
                <a:lnTo>
                  <a:pt x="693455" y="786740"/>
                </a:lnTo>
                <a:lnTo>
                  <a:pt x="412583" y="786740"/>
                </a:lnTo>
                <a:lnTo>
                  <a:pt x="24669" y="828635"/>
                </a:lnTo>
                <a:close/>
              </a:path>
              <a:path w="779779" h="923289">
                <a:moveTo>
                  <a:pt x="759480" y="560623"/>
                </a:moveTo>
                <a:lnTo>
                  <a:pt x="275486" y="560623"/>
                </a:lnTo>
                <a:lnTo>
                  <a:pt x="409358" y="546237"/>
                </a:lnTo>
                <a:lnTo>
                  <a:pt x="387354" y="341460"/>
                </a:lnTo>
                <a:lnTo>
                  <a:pt x="645664" y="341460"/>
                </a:lnTo>
                <a:lnTo>
                  <a:pt x="664710" y="518680"/>
                </a:lnTo>
                <a:lnTo>
                  <a:pt x="754981" y="518680"/>
                </a:lnTo>
                <a:lnTo>
                  <a:pt x="759480" y="560623"/>
                </a:lnTo>
                <a:close/>
              </a:path>
              <a:path w="779779" h="923289">
                <a:moveTo>
                  <a:pt x="754981" y="518680"/>
                </a:moveTo>
                <a:lnTo>
                  <a:pt x="664710" y="518680"/>
                </a:lnTo>
                <a:lnTo>
                  <a:pt x="753952" y="509089"/>
                </a:lnTo>
                <a:lnTo>
                  <a:pt x="754981" y="518680"/>
                </a:lnTo>
                <a:close/>
              </a:path>
              <a:path w="779779" h="923289">
                <a:moveTo>
                  <a:pt x="427257" y="923247"/>
                </a:moveTo>
                <a:lnTo>
                  <a:pt x="412583" y="786740"/>
                </a:lnTo>
                <a:lnTo>
                  <a:pt x="693455" y="786740"/>
                </a:lnTo>
                <a:lnTo>
                  <a:pt x="704916" y="893340"/>
                </a:lnTo>
                <a:lnTo>
                  <a:pt x="427257" y="923247"/>
                </a:lnTo>
                <a:close/>
              </a:path>
            </a:pathLst>
          </a:custGeom>
          <a:solidFill>
            <a:srgbClr val="2991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538796" y="5069350"/>
            <a:ext cx="753745" cy="927100"/>
          </a:xfrm>
          <a:custGeom>
            <a:avLst/>
            <a:gdLst/>
            <a:ahLst/>
            <a:cxnLst/>
            <a:rect l="l" t="t" r="r" b="b"/>
            <a:pathLst>
              <a:path w="753745" h="927100">
                <a:moveTo>
                  <a:pt x="392195" y="926978"/>
                </a:moveTo>
                <a:lnTo>
                  <a:pt x="346790" y="926262"/>
                </a:lnTo>
                <a:lnTo>
                  <a:pt x="301466" y="921106"/>
                </a:lnTo>
                <a:lnTo>
                  <a:pt x="257076" y="911609"/>
                </a:lnTo>
                <a:lnTo>
                  <a:pt x="214473" y="897869"/>
                </a:lnTo>
                <a:lnTo>
                  <a:pt x="174510" y="879985"/>
                </a:lnTo>
                <a:lnTo>
                  <a:pt x="138040" y="858054"/>
                </a:lnTo>
                <a:lnTo>
                  <a:pt x="105916" y="832176"/>
                </a:lnTo>
                <a:lnTo>
                  <a:pt x="78990" y="802447"/>
                </a:lnTo>
                <a:lnTo>
                  <a:pt x="58116" y="768968"/>
                </a:lnTo>
                <a:lnTo>
                  <a:pt x="39172" y="733641"/>
                </a:lnTo>
                <a:lnTo>
                  <a:pt x="24051" y="693430"/>
                </a:lnTo>
                <a:lnTo>
                  <a:pt x="12664" y="649141"/>
                </a:lnTo>
                <a:lnTo>
                  <a:pt x="4919" y="601585"/>
                </a:lnTo>
                <a:lnTo>
                  <a:pt x="728" y="551567"/>
                </a:lnTo>
                <a:lnTo>
                  <a:pt x="0" y="499898"/>
                </a:lnTo>
                <a:lnTo>
                  <a:pt x="2644" y="447384"/>
                </a:lnTo>
                <a:lnTo>
                  <a:pt x="8573" y="394835"/>
                </a:lnTo>
                <a:lnTo>
                  <a:pt x="17694" y="343057"/>
                </a:lnTo>
                <a:lnTo>
                  <a:pt x="29919" y="292860"/>
                </a:lnTo>
                <a:lnTo>
                  <a:pt x="45156" y="245051"/>
                </a:lnTo>
                <a:lnTo>
                  <a:pt x="63318" y="200439"/>
                </a:lnTo>
                <a:lnTo>
                  <a:pt x="84312" y="159831"/>
                </a:lnTo>
                <a:lnTo>
                  <a:pt x="108050" y="124037"/>
                </a:lnTo>
                <a:lnTo>
                  <a:pt x="134441" y="93863"/>
                </a:lnTo>
                <a:lnTo>
                  <a:pt x="162307" y="66057"/>
                </a:lnTo>
                <a:lnTo>
                  <a:pt x="195227" y="43241"/>
                </a:lnTo>
                <a:lnTo>
                  <a:pt x="232346" y="25321"/>
                </a:lnTo>
                <a:lnTo>
                  <a:pt x="272811" y="12204"/>
                </a:lnTo>
                <a:lnTo>
                  <a:pt x="315771" y="3795"/>
                </a:lnTo>
                <a:lnTo>
                  <a:pt x="360372" y="0"/>
                </a:lnTo>
                <a:lnTo>
                  <a:pt x="405762" y="725"/>
                </a:lnTo>
                <a:lnTo>
                  <a:pt x="451087" y="5877"/>
                </a:lnTo>
                <a:lnTo>
                  <a:pt x="495494" y="15361"/>
                </a:lnTo>
                <a:lnTo>
                  <a:pt x="538131" y="29084"/>
                </a:lnTo>
                <a:lnTo>
                  <a:pt x="578146" y="46952"/>
                </a:lnTo>
                <a:lnTo>
                  <a:pt x="614684" y="68871"/>
                </a:lnTo>
                <a:lnTo>
                  <a:pt x="646893" y="94746"/>
                </a:lnTo>
                <a:lnTo>
                  <a:pt x="673921" y="124485"/>
                </a:lnTo>
                <a:lnTo>
                  <a:pt x="694915" y="157993"/>
                </a:lnTo>
                <a:lnTo>
                  <a:pt x="714054" y="193477"/>
                </a:lnTo>
                <a:lnTo>
                  <a:pt x="729329" y="233778"/>
                </a:lnTo>
                <a:lnTo>
                  <a:pt x="736966" y="263205"/>
                </a:lnTo>
                <a:lnTo>
                  <a:pt x="370755" y="263205"/>
                </a:lnTo>
                <a:lnTo>
                  <a:pt x="346616" y="270004"/>
                </a:lnTo>
                <a:lnTo>
                  <a:pt x="312015" y="304235"/>
                </a:lnTo>
                <a:lnTo>
                  <a:pt x="296595" y="341627"/>
                </a:lnTo>
                <a:lnTo>
                  <a:pt x="284070" y="393261"/>
                </a:lnTo>
                <a:lnTo>
                  <a:pt x="275196" y="452243"/>
                </a:lnTo>
                <a:lnTo>
                  <a:pt x="270730" y="511678"/>
                </a:lnTo>
                <a:lnTo>
                  <a:pt x="271430" y="564671"/>
                </a:lnTo>
                <a:lnTo>
                  <a:pt x="278052" y="604327"/>
                </a:lnTo>
                <a:lnTo>
                  <a:pt x="297132" y="638984"/>
                </a:lnTo>
                <a:lnTo>
                  <a:pt x="332585" y="659386"/>
                </a:lnTo>
                <a:lnTo>
                  <a:pt x="374726" y="664300"/>
                </a:lnTo>
                <a:lnTo>
                  <a:pt x="713751" y="664300"/>
                </a:lnTo>
                <a:lnTo>
                  <a:pt x="708251" y="681429"/>
                </a:lnTo>
                <a:lnTo>
                  <a:pt x="689999" y="725961"/>
                </a:lnTo>
                <a:lnTo>
                  <a:pt x="668907" y="766522"/>
                </a:lnTo>
                <a:lnTo>
                  <a:pt x="645068" y="802314"/>
                </a:lnTo>
                <a:lnTo>
                  <a:pt x="618574" y="832538"/>
                </a:lnTo>
                <a:lnTo>
                  <a:pt x="590591" y="860524"/>
                </a:lnTo>
                <a:lnTo>
                  <a:pt x="557573" y="883481"/>
                </a:lnTo>
                <a:lnTo>
                  <a:pt x="520371" y="901506"/>
                </a:lnTo>
                <a:lnTo>
                  <a:pt x="479838" y="914698"/>
                </a:lnTo>
                <a:lnTo>
                  <a:pt x="436829" y="923156"/>
                </a:lnTo>
                <a:lnTo>
                  <a:pt x="392195" y="926978"/>
                </a:lnTo>
                <a:close/>
              </a:path>
              <a:path w="753745" h="927100">
                <a:moveTo>
                  <a:pt x="713751" y="664300"/>
                </a:moveTo>
                <a:lnTo>
                  <a:pt x="374726" y="664300"/>
                </a:lnTo>
                <a:lnTo>
                  <a:pt x="413869" y="652496"/>
                </a:lnTo>
                <a:lnTo>
                  <a:pt x="440329" y="622742"/>
                </a:lnTo>
                <a:lnTo>
                  <a:pt x="455642" y="585591"/>
                </a:lnTo>
                <a:lnTo>
                  <a:pt x="468168" y="534105"/>
                </a:lnTo>
                <a:lnTo>
                  <a:pt x="477101" y="475175"/>
                </a:lnTo>
                <a:lnTo>
                  <a:pt x="481635" y="415692"/>
                </a:lnTo>
                <a:lnTo>
                  <a:pt x="480968" y="362547"/>
                </a:lnTo>
                <a:lnTo>
                  <a:pt x="474292" y="322633"/>
                </a:lnTo>
                <a:lnTo>
                  <a:pt x="448501" y="281557"/>
                </a:lnTo>
                <a:lnTo>
                  <a:pt x="399453" y="263282"/>
                </a:lnTo>
                <a:lnTo>
                  <a:pt x="370755" y="263205"/>
                </a:lnTo>
                <a:lnTo>
                  <a:pt x="736966" y="263205"/>
                </a:lnTo>
                <a:lnTo>
                  <a:pt x="740832" y="278097"/>
                </a:lnTo>
                <a:lnTo>
                  <a:pt x="748656" y="325635"/>
                </a:lnTo>
                <a:lnTo>
                  <a:pt x="752895" y="375592"/>
                </a:lnTo>
                <a:lnTo>
                  <a:pt x="753642" y="427172"/>
                </a:lnTo>
                <a:lnTo>
                  <a:pt x="750990" y="479573"/>
                </a:lnTo>
                <a:lnTo>
                  <a:pt x="745031" y="531999"/>
                </a:lnTo>
                <a:lnTo>
                  <a:pt x="735860" y="583649"/>
                </a:lnTo>
                <a:lnTo>
                  <a:pt x="723569" y="633725"/>
                </a:lnTo>
                <a:lnTo>
                  <a:pt x="713751" y="664300"/>
                </a:lnTo>
                <a:close/>
              </a:path>
            </a:pathLst>
          </a:custGeom>
          <a:solidFill>
            <a:srgbClr val="292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8605934" y="5069350"/>
            <a:ext cx="753745" cy="927100"/>
          </a:xfrm>
          <a:custGeom>
            <a:avLst/>
            <a:gdLst/>
            <a:ahLst/>
            <a:cxnLst/>
            <a:rect l="l" t="t" r="r" b="b"/>
            <a:pathLst>
              <a:path w="753745" h="927100">
                <a:moveTo>
                  <a:pt x="392212" y="926978"/>
                </a:moveTo>
                <a:lnTo>
                  <a:pt x="346804" y="926262"/>
                </a:lnTo>
                <a:lnTo>
                  <a:pt x="301475" y="921106"/>
                </a:lnTo>
                <a:lnTo>
                  <a:pt x="257080" y="911609"/>
                </a:lnTo>
                <a:lnTo>
                  <a:pt x="214471" y="897869"/>
                </a:lnTo>
                <a:lnTo>
                  <a:pt x="174501" y="879985"/>
                </a:lnTo>
                <a:lnTo>
                  <a:pt x="138021" y="858054"/>
                </a:lnTo>
                <a:lnTo>
                  <a:pt x="105886" y="832176"/>
                </a:lnTo>
                <a:lnTo>
                  <a:pt x="78947" y="802447"/>
                </a:lnTo>
                <a:lnTo>
                  <a:pt x="58058" y="768968"/>
                </a:lnTo>
                <a:lnTo>
                  <a:pt x="39129" y="733641"/>
                </a:lnTo>
                <a:lnTo>
                  <a:pt x="24020" y="693430"/>
                </a:lnTo>
                <a:lnTo>
                  <a:pt x="12643" y="649141"/>
                </a:lnTo>
                <a:lnTo>
                  <a:pt x="4907" y="601585"/>
                </a:lnTo>
                <a:lnTo>
                  <a:pt x="722" y="551567"/>
                </a:lnTo>
                <a:lnTo>
                  <a:pt x="0" y="499898"/>
                </a:lnTo>
                <a:lnTo>
                  <a:pt x="2649" y="447384"/>
                </a:lnTo>
                <a:lnTo>
                  <a:pt x="8580" y="394835"/>
                </a:lnTo>
                <a:lnTo>
                  <a:pt x="17704" y="343057"/>
                </a:lnTo>
                <a:lnTo>
                  <a:pt x="29930" y="292860"/>
                </a:lnTo>
                <a:lnTo>
                  <a:pt x="45170" y="245051"/>
                </a:lnTo>
                <a:lnTo>
                  <a:pt x="63333" y="200439"/>
                </a:lnTo>
                <a:lnTo>
                  <a:pt x="84329" y="159831"/>
                </a:lnTo>
                <a:lnTo>
                  <a:pt x="108069" y="124037"/>
                </a:lnTo>
                <a:lnTo>
                  <a:pt x="134462" y="93863"/>
                </a:lnTo>
                <a:lnTo>
                  <a:pt x="162329" y="66057"/>
                </a:lnTo>
                <a:lnTo>
                  <a:pt x="195248" y="43241"/>
                </a:lnTo>
                <a:lnTo>
                  <a:pt x="232367" y="25321"/>
                </a:lnTo>
                <a:lnTo>
                  <a:pt x="272833" y="12204"/>
                </a:lnTo>
                <a:lnTo>
                  <a:pt x="315793" y="3795"/>
                </a:lnTo>
                <a:lnTo>
                  <a:pt x="360394" y="0"/>
                </a:lnTo>
                <a:lnTo>
                  <a:pt x="405784" y="725"/>
                </a:lnTo>
                <a:lnTo>
                  <a:pt x="451108" y="5877"/>
                </a:lnTo>
                <a:lnTo>
                  <a:pt x="495516" y="15361"/>
                </a:lnTo>
                <a:lnTo>
                  <a:pt x="538153" y="29084"/>
                </a:lnTo>
                <a:lnTo>
                  <a:pt x="578167" y="46952"/>
                </a:lnTo>
                <a:lnTo>
                  <a:pt x="614706" y="68871"/>
                </a:lnTo>
                <a:lnTo>
                  <a:pt x="646915" y="94746"/>
                </a:lnTo>
                <a:lnTo>
                  <a:pt x="673943" y="124485"/>
                </a:lnTo>
                <a:lnTo>
                  <a:pt x="694937" y="157993"/>
                </a:lnTo>
                <a:lnTo>
                  <a:pt x="714076" y="193477"/>
                </a:lnTo>
                <a:lnTo>
                  <a:pt x="729350" y="233778"/>
                </a:lnTo>
                <a:lnTo>
                  <a:pt x="736988" y="263205"/>
                </a:lnTo>
                <a:lnTo>
                  <a:pt x="370771" y="263205"/>
                </a:lnTo>
                <a:lnTo>
                  <a:pt x="346630" y="270004"/>
                </a:lnTo>
                <a:lnTo>
                  <a:pt x="312037" y="304235"/>
                </a:lnTo>
                <a:lnTo>
                  <a:pt x="296617" y="341627"/>
                </a:lnTo>
                <a:lnTo>
                  <a:pt x="284092" y="393261"/>
                </a:lnTo>
                <a:lnTo>
                  <a:pt x="275218" y="452243"/>
                </a:lnTo>
                <a:lnTo>
                  <a:pt x="270752" y="511678"/>
                </a:lnTo>
                <a:lnTo>
                  <a:pt x="271451" y="564671"/>
                </a:lnTo>
                <a:lnTo>
                  <a:pt x="278074" y="604327"/>
                </a:lnTo>
                <a:lnTo>
                  <a:pt x="297153" y="638984"/>
                </a:lnTo>
                <a:lnTo>
                  <a:pt x="332606" y="659385"/>
                </a:lnTo>
                <a:lnTo>
                  <a:pt x="374747" y="664297"/>
                </a:lnTo>
                <a:lnTo>
                  <a:pt x="713774" y="664297"/>
                </a:lnTo>
                <a:lnTo>
                  <a:pt x="708273" y="681429"/>
                </a:lnTo>
                <a:lnTo>
                  <a:pt x="690021" y="725961"/>
                </a:lnTo>
                <a:lnTo>
                  <a:pt x="668929" y="766522"/>
                </a:lnTo>
                <a:lnTo>
                  <a:pt x="645090" y="802314"/>
                </a:lnTo>
                <a:lnTo>
                  <a:pt x="618596" y="832538"/>
                </a:lnTo>
                <a:lnTo>
                  <a:pt x="590613" y="860524"/>
                </a:lnTo>
                <a:lnTo>
                  <a:pt x="557594" y="883481"/>
                </a:lnTo>
                <a:lnTo>
                  <a:pt x="520392" y="901506"/>
                </a:lnTo>
                <a:lnTo>
                  <a:pt x="479859" y="914698"/>
                </a:lnTo>
                <a:lnTo>
                  <a:pt x="436848" y="923156"/>
                </a:lnTo>
                <a:lnTo>
                  <a:pt x="392212" y="926978"/>
                </a:lnTo>
                <a:close/>
              </a:path>
              <a:path w="753745" h="927100">
                <a:moveTo>
                  <a:pt x="713774" y="664297"/>
                </a:moveTo>
                <a:lnTo>
                  <a:pt x="374747" y="664297"/>
                </a:lnTo>
                <a:lnTo>
                  <a:pt x="413891" y="652488"/>
                </a:lnTo>
                <a:lnTo>
                  <a:pt x="440351" y="622726"/>
                </a:lnTo>
                <a:lnTo>
                  <a:pt x="455658" y="585582"/>
                </a:lnTo>
                <a:lnTo>
                  <a:pt x="468168" y="534100"/>
                </a:lnTo>
                <a:lnTo>
                  <a:pt x="477086" y="475173"/>
                </a:lnTo>
                <a:lnTo>
                  <a:pt x="481615" y="415691"/>
                </a:lnTo>
                <a:lnTo>
                  <a:pt x="480956" y="362547"/>
                </a:lnTo>
                <a:lnTo>
                  <a:pt x="474314" y="322633"/>
                </a:lnTo>
                <a:lnTo>
                  <a:pt x="448531" y="281557"/>
                </a:lnTo>
                <a:lnTo>
                  <a:pt x="399475" y="263282"/>
                </a:lnTo>
                <a:lnTo>
                  <a:pt x="370771" y="263205"/>
                </a:lnTo>
                <a:lnTo>
                  <a:pt x="736988" y="263205"/>
                </a:lnTo>
                <a:lnTo>
                  <a:pt x="740853" y="278097"/>
                </a:lnTo>
                <a:lnTo>
                  <a:pt x="748678" y="325635"/>
                </a:lnTo>
                <a:lnTo>
                  <a:pt x="752917" y="375592"/>
                </a:lnTo>
                <a:lnTo>
                  <a:pt x="753664" y="427172"/>
                </a:lnTo>
                <a:lnTo>
                  <a:pt x="751011" y="479573"/>
                </a:lnTo>
                <a:lnTo>
                  <a:pt x="745053" y="531999"/>
                </a:lnTo>
                <a:lnTo>
                  <a:pt x="735882" y="583649"/>
                </a:lnTo>
                <a:lnTo>
                  <a:pt x="723591" y="633725"/>
                </a:lnTo>
                <a:lnTo>
                  <a:pt x="713774" y="664297"/>
                </a:lnTo>
                <a:close/>
              </a:path>
            </a:pathLst>
          </a:custGeom>
          <a:solidFill>
            <a:srgbClr val="2991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6657" y="3201186"/>
            <a:ext cx="8101965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3B87AC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576689"/>
            <a:ext cx="16256000" cy="2937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67570" y="732762"/>
            <a:ext cx="570865" cy="991235"/>
            <a:chOff x="1267570" y="732762"/>
            <a:chExt cx="570865" cy="991235"/>
          </a:xfrm>
        </p:grpSpPr>
        <p:sp>
          <p:nvSpPr>
            <p:cNvPr id="4" name="object 4"/>
            <p:cNvSpPr/>
            <p:nvPr/>
          </p:nvSpPr>
          <p:spPr>
            <a:xfrm>
              <a:off x="1267561" y="732763"/>
              <a:ext cx="570865" cy="991235"/>
            </a:xfrm>
            <a:custGeom>
              <a:avLst/>
              <a:gdLst/>
              <a:ahLst/>
              <a:cxnLst/>
              <a:rect l="l" t="t" r="r" b="b"/>
              <a:pathLst>
                <a:path w="570864" h="991235">
                  <a:moveTo>
                    <a:pt x="285407" y="660450"/>
                  </a:moveTo>
                  <a:lnTo>
                    <a:pt x="50" y="495388"/>
                  </a:lnTo>
                  <a:lnTo>
                    <a:pt x="0" y="825639"/>
                  </a:lnTo>
                  <a:lnTo>
                    <a:pt x="285407" y="660450"/>
                  </a:lnTo>
                  <a:close/>
                </a:path>
                <a:path w="570864" h="991235">
                  <a:moveTo>
                    <a:pt x="285407" y="0"/>
                  </a:moveTo>
                  <a:lnTo>
                    <a:pt x="0" y="165087"/>
                  </a:lnTo>
                  <a:lnTo>
                    <a:pt x="0" y="495414"/>
                  </a:lnTo>
                  <a:lnTo>
                    <a:pt x="285407" y="330250"/>
                  </a:lnTo>
                  <a:lnTo>
                    <a:pt x="285407" y="0"/>
                  </a:lnTo>
                  <a:close/>
                </a:path>
                <a:path w="570864" h="991235">
                  <a:moveTo>
                    <a:pt x="570814" y="495388"/>
                  </a:moveTo>
                  <a:lnTo>
                    <a:pt x="285407" y="660450"/>
                  </a:lnTo>
                  <a:lnTo>
                    <a:pt x="285407" y="990752"/>
                  </a:lnTo>
                  <a:lnTo>
                    <a:pt x="570814" y="825614"/>
                  </a:lnTo>
                  <a:lnTo>
                    <a:pt x="570814" y="495388"/>
                  </a:lnTo>
                  <a:close/>
                </a:path>
                <a:path w="570864" h="991235">
                  <a:moveTo>
                    <a:pt x="570814" y="165087"/>
                  </a:moveTo>
                  <a:lnTo>
                    <a:pt x="285407" y="330276"/>
                  </a:lnTo>
                  <a:lnTo>
                    <a:pt x="570814" y="495388"/>
                  </a:lnTo>
                  <a:lnTo>
                    <a:pt x="570814" y="165087"/>
                  </a:lnTo>
                  <a:close/>
                </a:path>
              </a:pathLst>
            </a:custGeom>
            <a:solidFill>
              <a:srgbClr val="2A89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67616" y="1063033"/>
              <a:ext cx="285750" cy="330200"/>
            </a:xfrm>
            <a:custGeom>
              <a:avLst/>
              <a:gdLst/>
              <a:ahLst/>
              <a:cxnLst/>
              <a:rect l="l" t="t" r="r" b="b"/>
              <a:pathLst>
                <a:path w="285750" h="330200">
                  <a:moveTo>
                    <a:pt x="285356" y="330178"/>
                  </a:moveTo>
                  <a:lnTo>
                    <a:pt x="0" y="165112"/>
                  </a:lnTo>
                  <a:lnTo>
                    <a:pt x="285356" y="0"/>
                  </a:lnTo>
                  <a:lnTo>
                    <a:pt x="285356" y="330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52973" y="1063033"/>
              <a:ext cx="285750" cy="330200"/>
            </a:xfrm>
            <a:custGeom>
              <a:avLst/>
              <a:gdLst/>
              <a:ahLst/>
              <a:cxnLst/>
              <a:rect l="l" t="t" r="r" b="b"/>
              <a:pathLst>
                <a:path w="285750" h="330200">
                  <a:moveTo>
                    <a:pt x="0" y="330178"/>
                  </a:moveTo>
                  <a:lnTo>
                    <a:pt x="0" y="0"/>
                  </a:lnTo>
                  <a:lnTo>
                    <a:pt x="285402" y="165112"/>
                  </a:lnTo>
                  <a:lnTo>
                    <a:pt x="0" y="330178"/>
                  </a:lnTo>
                  <a:close/>
                </a:path>
              </a:pathLst>
            </a:custGeom>
            <a:solidFill>
              <a:srgbClr val="201C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46394" y="707931"/>
            <a:ext cx="340931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55" b="1">
                <a:solidFill>
                  <a:srgbClr val="18486A"/>
                </a:solidFill>
                <a:latin typeface="Trebuchet MS"/>
                <a:cs typeface="Trebuchet MS"/>
              </a:rPr>
              <a:t>SISTEMI</a:t>
            </a:r>
            <a:r>
              <a:rPr dirty="0" sz="2500" spc="75" b="1">
                <a:solidFill>
                  <a:srgbClr val="18486A"/>
                </a:solidFill>
                <a:latin typeface="Trebuchet MS"/>
                <a:cs typeface="Trebuchet MS"/>
              </a:rPr>
              <a:t> </a:t>
            </a:r>
            <a:r>
              <a:rPr dirty="0" sz="2500" spc="-229" b="1">
                <a:solidFill>
                  <a:srgbClr val="18486A"/>
                </a:solidFill>
                <a:latin typeface="Trebuchet MS"/>
                <a:cs typeface="Trebuchet MS"/>
              </a:rPr>
              <a:t>ZA</a:t>
            </a:r>
            <a:r>
              <a:rPr dirty="0" sz="2500" spc="80" b="1">
                <a:solidFill>
                  <a:srgbClr val="18486A"/>
                </a:solidFill>
                <a:latin typeface="Trebuchet MS"/>
                <a:cs typeface="Trebuchet MS"/>
              </a:rPr>
              <a:t> </a:t>
            </a:r>
            <a:r>
              <a:rPr dirty="0" sz="2500" spc="-240" b="1">
                <a:solidFill>
                  <a:srgbClr val="18486A"/>
                </a:solidFill>
                <a:latin typeface="Trebuchet MS"/>
                <a:cs typeface="Trebuchet MS"/>
              </a:rPr>
              <a:t>UPRAVLJANJE </a:t>
            </a:r>
            <a:r>
              <a:rPr dirty="0" sz="2500" spc="-740" b="1">
                <a:solidFill>
                  <a:srgbClr val="18486A"/>
                </a:solidFill>
                <a:latin typeface="Trebuchet MS"/>
                <a:cs typeface="Trebuchet MS"/>
              </a:rPr>
              <a:t> </a:t>
            </a:r>
            <a:r>
              <a:rPr dirty="0" sz="2500" spc="-100" b="1">
                <a:solidFill>
                  <a:srgbClr val="18486A"/>
                </a:solidFill>
                <a:latin typeface="Trebuchet MS"/>
                <a:cs typeface="Trebuchet MS"/>
              </a:rPr>
              <a:t>BAZAMA</a:t>
            </a:r>
            <a:r>
              <a:rPr dirty="0" sz="2500" spc="100" b="1">
                <a:solidFill>
                  <a:srgbClr val="18486A"/>
                </a:solidFill>
                <a:latin typeface="Trebuchet MS"/>
                <a:cs typeface="Trebuchet MS"/>
              </a:rPr>
              <a:t> </a:t>
            </a:r>
            <a:r>
              <a:rPr dirty="0" sz="2500" spc="-175" b="1">
                <a:solidFill>
                  <a:srgbClr val="18486A"/>
                </a:solidFill>
                <a:latin typeface="Trebuchet MS"/>
                <a:cs typeface="Trebuchet MS"/>
              </a:rPr>
              <a:t>PODATAKA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1136" y="9253537"/>
            <a:ext cx="17117060" cy="0"/>
          </a:xfrm>
          <a:custGeom>
            <a:avLst/>
            <a:gdLst/>
            <a:ahLst/>
            <a:cxnLst/>
            <a:rect l="l" t="t" r="r" b="b"/>
            <a:pathLst>
              <a:path w="17117060" h="0">
                <a:moveTo>
                  <a:pt x="0" y="0"/>
                </a:moveTo>
                <a:lnTo>
                  <a:pt x="1711656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9463" y="2196709"/>
            <a:ext cx="4800599" cy="461967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5"/>
              <a:t>OBRADA</a:t>
            </a:r>
            <a:r>
              <a:rPr dirty="0" spc="55"/>
              <a:t> </a:t>
            </a:r>
            <a:r>
              <a:rPr dirty="0" spc="305"/>
              <a:t>UPITA</a:t>
            </a:r>
            <a:r>
              <a:rPr dirty="0" spc="55"/>
              <a:t> </a:t>
            </a:r>
            <a:r>
              <a:rPr dirty="0" spc="270"/>
              <a:t>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66657" y="4201311"/>
            <a:ext cx="6186805" cy="4072254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 marR="5080">
              <a:lnSpc>
                <a:spcPts val="7870"/>
              </a:lnSpc>
              <a:spcBef>
                <a:spcPts val="1000"/>
              </a:spcBef>
            </a:pPr>
            <a:r>
              <a:rPr dirty="0" sz="7200" spc="225">
                <a:solidFill>
                  <a:srgbClr val="3B87AC"/>
                </a:solidFill>
                <a:latin typeface="Lucida Sans Unicode"/>
                <a:cs typeface="Lucida Sans Unicode"/>
              </a:rPr>
              <a:t>ORACLE</a:t>
            </a:r>
            <a:r>
              <a:rPr dirty="0" sz="7200" spc="25">
                <a:solidFill>
                  <a:srgbClr val="3B87AC"/>
                </a:solidFill>
                <a:latin typeface="Lucida Sans Unicode"/>
                <a:cs typeface="Lucida Sans Unicode"/>
              </a:rPr>
              <a:t> </a:t>
            </a:r>
            <a:r>
              <a:rPr dirty="0" sz="7200" spc="340">
                <a:solidFill>
                  <a:srgbClr val="3B87AC"/>
                </a:solidFill>
                <a:latin typeface="Lucida Sans Unicode"/>
                <a:cs typeface="Lucida Sans Unicode"/>
              </a:rPr>
              <a:t>BAZI </a:t>
            </a:r>
            <a:r>
              <a:rPr dirty="0" sz="7200" spc="-2265">
                <a:solidFill>
                  <a:srgbClr val="3B87AC"/>
                </a:solidFill>
                <a:latin typeface="Lucida Sans Unicode"/>
                <a:cs typeface="Lucida Sans Unicode"/>
              </a:rPr>
              <a:t> </a:t>
            </a:r>
            <a:r>
              <a:rPr dirty="0" sz="7200" spc="270">
                <a:solidFill>
                  <a:srgbClr val="3B87AC"/>
                </a:solidFill>
                <a:latin typeface="Lucida Sans Unicode"/>
                <a:cs typeface="Lucida Sans Unicode"/>
              </a:rPr>
              <a:t>PODATAKA</a:t>
            </a:r>
            <a:endParaRPr sz="7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3000" spc="125">
                <a:solidFill>
                  <a:srgbClr val="18486A"/>
                </a:solidFill>
                <a:latin typeface="Verdana"/>
                <a:cs typeface="Verdana"/>
              </a:rPr>
              <a:t>Jelena</a:t>
            </a:r>
            <a:r>
              <a:rPr dirty="0" sz="3000" spc="-70">
                <a:solidFill>
                  <a:srgbClr val="18486A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18486A"/>
                </a:solidFill>
                <a:latin typeface="Verdana"/>
                <a:cs typeface="Verdana"/>
              </a:rPr>
              <a:t>Milenković,</a:t>
            </a:r>
            <a:r>
              <a:rPr dirty="0" sz="3000" spc="-70">
                <a:solidFill>
                  <a:srgbClr val="18486A"/>
                </a:solidFill>
                <a:latin typeface="Verdana"/>
                <a:cs typeface="Verdana"/>
              </a:rPr>
              <a:t> </a:t>
            </a:r>
            <a:r>
              <a:rPr dirty="0" sz="3000" spc="-225">
                <a:solidFill>
                  <a:srgbClr val="18486A"/>
                </a:solidFill>
                <a:latin typeface="Verdana"/>
                <a:cs typeface="Verdana"/>
              </a:rPr>
              <a:t>1463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828344"/>
            <a:ext cx="11998325" cy="9525"/>
          </a:xfrm>
          <a:custGeom>
            <a:avLst/>
            <a:gdLst/>
            <a:ahLst/>
            <a:cxnLst/>
            <a:rect l="l" t="t" r="r" b="b"/>
            <a:pathLst>
              <a:path w="11998325" h="9525">
                <a:moveTo>
                  <a:pt x="0" y="9524"/>
                </a:moveTo>
                <a:lnTo>
                  <a:pt x="0" y="0"/>
                </a:lnTo>
                <a:lnTo>
                  <a:pt x="11998083" y="0"/>
                </a:lnTo>
                <a:lnTo>
                  <a:pt x="11998083" y="9524"/>
                </a:lnTo>
                <a:lnTo>
                  <a:pt x="0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94231" y="1028703"/>
            <a:ext cx="3616960" cy="1350645"/>
          </a:xfrm>
          <a:custGeom>
            <a:avLst/>
            <a:gdLst/>
            <a:ahLst/>
            <a:cxnLst/>
            <a:rect l="l" t="t" r="r" b="b"/>
            <a:pathLst>
              <a:path w="3616959" h="1350645">
                <a:moveTo>
                  <a:pt x="3215674" y="1350168"/>
                </a:moveTo>
                <a:lnTo>
                  <a:pt x="409050" y="1350168"/>
                </a:lnTo>
                <a:lnTo>
                  <a:pt x="390562" y="1347409"/>
                </a:lnTo>
                <a:lnTo>
                  <a:pt x="344494" y="1335832"/>
                </a:lnTo>
                <a:lnTo>
                  <a:pt x="299877" y="1319852"/>
                </a:lnTo>
                <a:lnTo>
                  <a:pt x="257028" y="1299602"/>
                </a:lnTo>
                <a:lnTo>
                  <a:pt x="216267" y="1275214"/>
                </a:lnTo>
                <a:lnTo>
                  <a:pt x="177911" y="1246819"/>
                </a:lnTo>
                <a:lnTo>
                  <a:pt x="142280" y="1214549"/>
                </a:lnTo>
                <a:lnTo>
                  <a:pt x="110010" y="1178918"/>
                </a:lnTo>
                <a:lnTo>
                  <a:pt x="81615" y="1140563"/>
                </a:lnTo>
                <a:lnTo>
                  <a:pt x="57227" y="1099801"/>
                </a:lnTo>
                <a:lnTo>
                  <a:pt x="36977" y="1056953"/>
                </a:lnTo>
                <a:lnTo>
                  <a:pt x="20997" y="1012335"/>
                </a:lnTo>
                <a:lnTo>
                  <a:pt x="9420" y="966267"/>
                </a:lnTo>
                <a:lnTo>
                  <a:pt x="2377" y="919068"/>
                </a:lnTo>
                <a:lnTo>
                  <a:pt x="0" y="871055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7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70" y="0"/>
                </a:lnTo>
                <a:lnTo>
                  <a:pt x="3138955" y="0"/>
                </a:lnTo>
                <a:lnTo>
                  <a:pt x="3186962" y="2376"/>
                </a:lnTo>
                <a:lnTo>
                  <a:pt x="3234162" y="9420"/>
                </a:lnTo>
                <a:lnTo>
                  <a:pt x="3280230" y="20997"/>
                </a:lnTo>
                <a:lnTo>
                  <a:pt x="3324847" y="36977"/>
                </a:lnTo>
                <a:lnTo>
                  <a:pt x="3367696" y="57227"/>
                </a:lnTo>
                <a:lnTo>
                  <a:pt x="3408458" y="81615"/>
                </a:lnTo>
                <a:lnTo>
                  <a:pt x="3446813" y="110010"/>
                </a:lnTo>
                <a:lnTo>
                  <a:pt x="3482444" y="142279"/>
                </a:lnTo>
                <a:lnTo>
                  <a:pt x="3514714" y="177911"/>
                </a:lnTo>
                <a:lnTo>
                  <a:pt x="3543109" y="216266"/>
                </a:lnTo>
                <a:lnTo>
                  <a:pt x="3567497" y="257027"/>
                </a:lnTo>
                <a:lnTo>
                  <a:pt x="3587747" y="299876"/>
                </a:lnTo>
                <a:lnTo>
                  <a:pt x="3603727" y="344494"/>
                </a:lnTo>
                <a:lnTo>
                  <a:pt x="3615304" y="390562"/>
                </a:lnTo>
                <a:lnTo>
                  <a:pt x="3616523" y="398728"/>
                </a:lnTo>
                <a:lnTo>
                  <a:pt x="3616523" y="958101"/>
                </a:lnTo>
                <a:lnTo>
                  <a:pt x="3603727" y="1012335"/>
                </a:lnTo>
                <a:lnTo>
                  <a:pt x="3587747" y="1056953"/>
                </a:lnTo>
                <a:lnTo>
                  <a:pt x="3567497" y="1099801"/>
                </a:lnTo>
                <a:lnTo>
                  <a:pt x="3543109" y="1140563"/>
                </a:lnTo>
                <a:lnTo>
                  <a:pt x="3514714" y="1178918"/>
                </a:lnTo>
                <a:lnTo>
                  <a:pt x="3482444" y="1214549"/>
                </a:lnTo>
                <a:lnTo>
                  <a:pt x="3446813" y="1246819"/>
                </a:lnTo>
                <a:lnTo>
                  <a:pt x="3408458" y="1275214"/>
                </a:lnTo>
                <a:lnTo>
                  <a:pt x="3367696" y="1299602"/>
                </a:lnTo>
                <a:lnTo>
                  <a:pt x="3324847" y="1319852"/>
                </a:lnTo>
                <a:lnTo>
                  <a:pt x="3280230" y="1335832"/>
                </a:lnTo>
                <a:lnTo>
                  <a:pt x="3234162" y="1347409"/>
                </a:lnTo>
                <a:lnTo>
                  <a:pt x="3215674" y="1350168"/>
                </a:lnTo>
                <a:close/>
              </a:path>
            </a:pathLst>
          </a:custGeom>
          <a:solidFill>
            <a:srgbClr val="2991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102914" y="1460534"/>
            <a:ext cx="200787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0">
                <a:solidFill>
                  <a:srgbClr val="FFFFF0"/>
                </a:solidFill>
                <a:latin typeface="Verdana"/>
                <a:cs typeface="Verdana"/>
              </a:rPr>
              <a:t>Parsiran</a:t>
            </a:r>
            <a:r>
              <a:rPr dirty="0" sz="2500" spc="-175">
                <a:solidFill>
                  <a:srgbClr val="FFFFF0"/>
                </a:solidFill>
                <a:latin typeface="Verdana"/>
                <a:cs typeface="Verdana"/>
              </a:rPr>
              <a:t> </a:t>
            </a:r>
            <a:r>
              <a:rPr dirty="0" sz="2500" spc="-25">
                <a:solidFill>
                  <a:srgbClr val="FFFFF0"/>
                </a:solidFill>
                <a:latin typeface="Verdana"/>
                <a:cs typeface="Verdana"/>
              </a:rPr>
              <a:t>upit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32331" y="6972330"/>
            <a:ext cx="3616960" cy="1350645"/>
          </a:xfrm>
          <a:custGeom>
            <a:avLst/>
            <a:gdLst/>
            <a:ahLst/>
            <a:cxnLst/>
            <a:rect l="l" t="t" r="r" b="b"/>
            <a:pathLst>
              <a:path w="3616959" h="1350645">
                <a:moveTo>
                  <a:pt x="3215677" y="1350168"/>
                </a:moveTo>
                <a:lnTo>
                  <a:pt x="409048" y="1350168"/>
                </a:lnTo>
                <a:lnTo>
                  <a:pt x="390562" y="1347410"/>
                </a:lnTo>
                <a:lnTo>
                  <a:pt x="344494" y="1335832"/>
                </a:lnTo>
                <a:lnTo>
                  <a:pt x="299877" y="1319852"/>
                </a:lnTo>
                <a:lnTo>
                  <a:pt x="257028" y="1299602"/>
                </a:lnTo>
                <a:lnTo>
                  <a:pt x="216267" y="1275214"/>
                </a:lnTo>
                <a:lnTo>
                  <a:pt x="177911" y="1246819"/>
                </a:lnTo>
                <a:lnTo>
                  <a:pt x="142280" y="1214550"/>
                </a:lnTo>
                <a:lnTo>
                  <a:pt x="110010" y="1178919"/>
                </a:lnTo>
                <a:lnTo>
                  <a:pt x="81615" y="1140563"/>
                </a:lnTo>
                <a:lnTo>
                  <a:pt x="57227" y="1099802"/>
                </a:lnTo>
                <a:lnTo>
                  <a:pt x="36977" y="1056953"/>
                </a:lnTo>
                <a:lnTo>
                  <a:pt x="20997" y="1012336"/>
                </a:lnTo>
                <a:lnTo>
                  <a:pt x="9420" y="966268"/>
                </a:lnTo>
                <a:lnTo>
                  <a:pt x="2377" y="919068"/>
                </a:lnTo>
                <a:lnTo>
                  <a:pt x="0" y="871055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7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3138949" y="0"/>
                </a:lnTo>
                <a:lnTo>
                  <a:pt x="3186962" y="2377"/>
                </a:lnTo>
                <a:lnTo>
                  <a:pt x="3234162" y="9420"/>
                </a:lnTo>
                <a:lnTo>
                  <a:pt x="3280230" y="20997"/>
                </a:lnTo>
                <a:lnTo>
                  <a:pt x="3324847" y="36977"/>
                </a:lnTo>
                <a:lnTo>
                  <a:pt x="3367696" y="57227"/>
                </a:lnTo>
                <a:lnTo>
                  <a:pt x="3408458" y="81615"/>
                </a:lnTo>
                <a:lnTo>
                  <a:pt x="3446813" y="110010"/>
                </a:lnTo>
                <a:lnTo>
                  <a:pt x="3482444" y="142280"/>
                </a:lnTo>
                <a:lnTo>
                  <a:pt x="3514714" y="177911"/>
                </a:lnTo>
                <a:lnTo>
                  <a:pt x="3543109" y="216266"/>
                </a:lnTo>
                <a:lnTo>
                  <a:pt x="3567497" y="257028"/>
                </a:lnTo>
                <a:lnTo>
                  <a:pt x="3587747" y="299876"/>
                </a:lnTo>
                <a:lnTo>
                  <a:pt x="3603727" y="344494"/>
                </a:lnTo>
                <a:lnTo>
                  <a:pt x="3615304" y="390562"/>
                </a:lnTo>
                <a:lnTo>
                  <a:pt x="3616523" y="398728"/>
                </a:lnTo>
                <a:lnTo>
                  <a:pt x="3616523" y="958101"/>
                </a:lnTo>
                <a:lnTo>
                  <a:pt x="3603727" y="1012336"/>
                </a:lnTo>
                <a:lnTo>
                  <a:pt x="3587747" y="1056953"/>
                </a:lnTo>
                <a:lnTo>
                  <a:pt x="3567497" y="1099802"/>
                </a:lnTo>
                <a:lnTo>
                  <a:pt x="3543109" y="1140563"/>
                </a:lnTo>
                <a:lnTo>
                  <a:pt x="3514714" y="1178919"/>
                </a:lnTo>
                <a:lnTo>
                  <a:pt x="3482444" y="1214550"/>
                </a:lnTo>
                <a:lnTo>
                  <a:pt x="3446813" y="1246819"/>
                </a:lnTo>
                <a:lnTo>
                  <a:pt x="3408458" y="1275214"/>
                </a:lnTo>
                <a:lnTo>
                  <a:pt x="3367696" y="1299602"/>
                </a:lnTo>
                <a:lnTo>
                  <a:pt x="3324847" y="1319852"/>
                </a:lnTo>
                <a:lnTo>
                  <a:pt x="3280230" y="1335832"/>
                </a:lnTo>
                <a:lnTo>
                  <a:pt x="3234162" y="1347410"/>
                </a:lnTo>
                <a:lnTo>
                  <a:pt x="3215677" y="1350168"/>
                </a:lnTo>
                <a:close/>
              </a:path>
            </a:pathLst>
          </a:custGeom>
          <a:solidFill>
            <a:srgbClr val="2991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41337" y="7404161"/>
            <a:ext cx="160718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solidFill>
                  <a:srgbClr val="FFFFF0"/>
                </a:solidFill>
                <a:latin typeface="Verdana"/>
                <a:cs typeface="Verdana"/>
              </a:rPr>
              <a:t>Plan</a:t>
            </a:r>
            <a:r>
              <a:rPr dirty="0" sz="2500" spc="-204">
                <a:solidFill>
                  <a:srgbClr val="FFFFF0"/>
                </a:solidFill>
                <a:latin typeface="Verdana"/>
                <a:cs typeface="Verdana"/>
              </a:rPr>
              <a:t> </a:t>
            </a:r>
            <a:r>
              <a:rPr dirty="0" sz="2500" spc="15">
                <a:solidFill>
                  <a:srgbClr val="FFFFF0"/>
                </a:solidFill>
                <a:latin typeface="Verdana"/>
                <a:cs typeface="Verdana"/>
              </a:rPr>
              <a:t>upita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7710" y="3973448"/>
            <a:ext cx="1600199" cy="16001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922687"/>
            <a:ext cx="723074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240">
                <a:solidFill>
                  <a:srgbClr val="18486A"/>
                </a:solidFill>
                <a:latin typeface="Verdana"/>
                <a:cs typeface="Verdana"/>
              </a:rPr>
              <a:t>S</a:t>
            </a:r>
            <a:r>
              <a:rPr dirty="0" sz="6400" spc="35">
                <a:solidFill>
                  <a:srgbClr val="18486A"/>
                </a:solidFill>
                <a:latin typeface="Verdana"/>
                <a:cs typeface="Verdana"/>
              </a:rPr>
              <a:t>Q</a:t>
            </a:r>
            <a:r>
              <a:rPr dirty="0" sz="6400" spc="-500">
                <a:solidFill>
                  <a:srgbClr val="18486A"/>
                </a:solidFill>
                <a:latin typeface="Verdana"/>
                <a:cs typeface="Verdana"/>
              </a:rPr>
              <a:t>L</a:t>
            </a:r>
            <a:r>
              <a:rPr dirty="0" sz="6400" spc="-335">
                <a:solidFill>
                  <a:srgbClr val="18486A"/>
                </a:solidFill>
                <a:latin typeface="Verdana"/>
                <a:cs typeface="Verdana"/>
              </a:rPr>
              <a:t> </a:t>
            </a:r>
            <a:r>
              <a:rPr dirty="0" sz="6400" spc="285">
                <a:solidFill>
                  <a:srgbClr val="18486A"/>
                </a:solidFill>
                <a:latin typeface="Verdana"/>
                <a:cs typeface="Verdana"/>
              </a:rPr>
              <a:t>o</a:t>
            </a:r>
            <a:r>
              <a:rPr dirty="0" sz="6400" spc="470">
                <a:solidFill>
                  <a:srgbClr val="18486A"/>
                </a:solidFill>
                <a:latin typeface="Verdana"/>
                <a:cs typeface="Verdana"/>
              </a:rPr>
              <a:t>p</a:t>
            </a:r>
            <a:r>
              <a:rPr dirty="0" sz="6400" spc="125">
                <a:solidFill>
                  <a:srgbClr val="18486A"/>
                </a:solidFill>
                <a:latin typeface="Verdana"/>
                <a:cs typeface="Verdana"/>
              </a:rPr>
              <a:t>t</a:t>
            </a:r>
            <a:r>
              <a:rPr dirty="0" sz="6400" spc="295">
                <a:solidFill>
                  <a:srgbClr val="18486A"/>
                </a:solidFill>
                <a:latin typeface="Verdana"/>
                <a:cs typeface="Verdana"/>
              </a:rPr>
              <a:t>i</a:t>
            </a:r>
            <a:r>
              <a:rPr dirty="0" sz="6400" spc="705">
                <a:solidFill>
                  <a:srgbClr val="18486A"/>
                </a:solidFill>
                <a:latin typeface="Verdana"/>
                <a:cs typeface="Verdana"/>
              </a:rPr>
              <a:t>m</a:t>
            </a:r>
            <a:r>
              <a:rPr dirty="0" sz="6400" spc="295">
                <a:solidFill>
                  <a:srgbClr val="18486A"/>
                </a:solidFill>
                <a:latin typeface="Verdana"/>
                <a:cs typeface="Verdana"/>
              </a:rPr>
              <a:t>i</a:t>
            </a:r>
            <a:r>
              <a:rPr dirty="0" sz="6400" spc="-75">
                <a:solidFill>
                  <a:srgbClr val="18486A"/>
                </a:solidFill>
                <a:latin typeface="Verdana"/>
                <a:cs typeface="Verdana"/>
              </a:rPr>
              <a:t>z</a:t>
            </a:r>
            <a:r>
              <a:rPr dirty="0" sz="6400" spc="615">
                <a:solidFill>
                  <a:srgbClr val="18486A"/>
                </a:solidFill>
                <a:latin typeface="Verdana"/>
                <a:cs typeface="Verdana"/>
              </a:rPr>
              <a:t>a</a:t>
            </a:r>
            <a:r>
              <a:rPr dirty="0" sz="6400" spc="500">
                <a:solidFill>
                  <a:srgbClr val="18486A"/>
                </a:solidFill>
                <a:latin typeface="Verdana"/>
                <a:cs typeface="Verdana"/>
              </a:rPr>
              <a:t>c</a:t>
            </a:r>
            <a:r>
              <a:rPr dirty="0" sz="6400" spc="295">
                <a:solidFill>
                  <a:srgbClr val="18486A"/>
                </a:solidFill>
                <a:latin typeface="Verdana"/>
                <a:cs typeface="Verdana"/>
              </a:rPr>
              <a:t>i</a:t>
            </a:r>
            <a:r>
              <a:rPr dirty="0" sz="6400" spc="-150">
                <a:solidFill>
                  <a:srgbClr val="18486A"/>
                </a:solidFill>
                <a:latin typeface="Verdana"/>
                <a:cs typeface="Verdana"/>
              </a:rPr>
              <a:t>j</a:t>
            </a:r>
            <a:r>
              <a:rPr dirty="0" sz="6400" spc="620">
                <a:solidFill>
                  <a:srgbClr val="18486A"/>
                </a:solidFill>
                <a:latin typeface="Verdana"/>
                <a:cs typeface="Verdana"/>
              </a:rPr>
              <a:t>a</a:t>
            </a:r>
            <a:endParaRPr sz="6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37621" y="9768399"/>
            <a:ext cx="319595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40">
                <a:latin typeface="Verdana"/>
                <a:cs typeface="Verdana"/>
              </a:rPr>
              <a:t>Obrada</a:t>
            </a:r>
            <a:r>
              <a:rPr dirty="0" sz="1350" spc="-55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upita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-15">
                <a:latin typeface="Verdana"/>
                <a:cs typeface="Verdana"/>
              </a:rPr>
              <a:t>u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Oraclebazi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30">
                <a:latin typeface="Verdana"/>
                <a:cs typeface="Verdana"/>
              </a:rPr>
              <a:t>podataka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2394817"/>
            <a:ext cx="9603740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60">
                <a:latin typeface="Verdana"/>
                <a:cs typeface="Verdana"/>
              </a:rPr>
              <a:t>Optimizator </a:t>
            </a:r>
            <a:r>
              <a:rPr dirty="0" sz="2400" spc="-40">
                <a:latin typeface="Verdana"/>
                <a:cs typeface="Verdana"/>
              </a:rPr>
              <a:t>određuje </a:t>
            </a:r>
            <a:r>
              <a:rPr dirty="0" sz="2400" spc="-95">
                <a:latin typeface="Verdana"/>
                <a:cs typeface="Verdana"/>
              </a:rPr>
              <a:t>najefikasniji </a:t>
            </a:r>
            <a:r>
              <a:rPr dirty="0" sz="2400" spc="5">
                <a:latin typeface="Verdana"/>
                <a:cs typeface="Verdana"/>
              </a:rPr>
              <a:t>plan </a:t>
            </a:r>
            <a:r>
              <a:rPr dirty="0" sz="2400" spc="-100">
                <a:latin typeface="Verdana"/>
                <a:cs typeface="Verdana"/>
              </a:rPr>
              <a:t>izvršenja </a:t>
            </a:r>
            <a:r>
              <a:rPr dirty="0" sz="2400" spc="-35">
                <a:latin typeface="Verdana"/>
                <a:cs typeface="Verdana"/>
              </a:rPr>
              <a:t>za </a:t>
            </a:r>
            <a:r>
              <a:rPr dirty="0" sz="2400" spc="-70">
                <a:latin typeface="Verdana"/>
                <a:cs typeface="Verdana"/>
              </a:rPr>
              <a:t>svaku </a:t>
            </a:r>
            <a:r>
              <a:rPr dirty="0" sz="2400" spc="-210">
                <a:latin typeface="Verdana"/>
                <a:cs typeface="Verdana"/>
              </a:rPr>
              <a:t>SQL 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naredbu </a:t>
            </a:r>
            <a:r>
              <a:rPr dirty="0" sz="2400" spc="40">
                <a:latin typeface="Verdana"/>
                <a:cs typeface="Verdana"/>
              </a:rPr>
              <a:t>na </a:t>
            </a:r>
            <a:r>
              <a:rPr dirty="0" sz="2400" spc="-35">
                <a:latin typeface="Verdana"/>
                <a:cs typeface="Verdana"/>
              </a:rPr>
              <a:t>osnovu </a:t>
            </a:r>
            <a:r>
              <a:rPr dirty="0" sz="2400" spc="-114">
                <a:latin typeface="Verdana"/>
                <a:cs typeface="Verdana"/>
              </a:rPr>
              <a:t>strukture </a:t>
            </a:r>
            <a:r>
              <a:rPr dirty="0" sz="2400" spc="-95">
                <a:latin typeface="Verdana"/>
                <a:cs typeface="Verdana"/>
              </a:rPr>
              <a:t>upita, </a:t>
            </a:r>
            <a:r>
              <a:rPr dirty="0" sz="2400" spc="-30">
                <a:latin typeface="Verdana"/>
                <a:cs typeface="Verdana"/>
              </a:rPr>
              <a:t>dostupnih </a:t>
            </a:r>
            <a:r>
              <a:rPr dirty="0" sz="2400" spc="-75">
                <a:latin typeface="Verdana"/>
                <a:cs typeface="Verdana"/>
              </a:rPr>
              <a:t>statističkih 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informacija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osnovnim</a:t>
            </a:r>
            <a:r>
              <a:rPr dirty="0" sz="2400" spc="-114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objektima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i</a:t>
            </a:r>
            <a:r>
              <a:rPr dirty="0" sz="2400" spc="-114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svim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relevantnim</a:t>
            </a:r>
            <a:r>
              <a:rPr dirty="0" sz="2400" spc="-114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funkcijama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o</a:t>
            </a:r>
            <a:r>
              <a:rPr dirty="0" sz="2400" spc="85">
                <a:latin typeface="Verdana"/>
                <a:cs typeface="Verdana"/>
              </a:rPr>
              <a:t>p</a:t>
            </a:r>
            <a:r>
              <a:rPr dirty="0" sz="2400" spc="-140">
                <a:latin typeface="Verdana"/>
                <a:cs typeface="Verdana"/>
              </a:rPr>
              <a:t>t</a:t>
            </a:r>
            <a:r>
              <a:rPr dirty="0" sz="2400" spc="-140">
                <a:latin typeface="Verdana"/>
                <a:cs typeface="Verdana"/>
              </a:rPr>
              <a:t>i</a:t>
            </a:r>
            <a:r>
              <a:rPr dirty="0" sz="2400" spc="65">
                <a:latin typeface="Verdana"/>
                <a:cs typeface="Verdana"/>
              </a:rPr>
              <a:t>m</a:t>
            </a:r>
            <a:r>
              <a:rPr dirty="0" sz="2400" spc="-140">
                <a:latin typeface="Verdana"/>
                <a:cs typeface="Verdana"/>
              </a:rPr>
              <a:t>i</a:t>
            </a:r>
            <a:r>
              <a:rPr dirty="0" sz="2400" spc="-220">
                <a:latin typeface="Verdana"/>
                <a:cs typeface="Verdana"/>
              </a:rPr>
              <a:t>z</a:t>
            </a:r>
            <a:r>
              <a:rPr dirty="0" sz="2400" spc="140">
                <a:latin typeface="Verdana"/>
                <a:cs typeface="Verdana"/>
              </a:rPr>
              <a:t>a</a:t>
            </a:r>
            <a:r>
              <a:rPr dirty="0" sz="2400" spc="-140">
                <a:latin typeface="Verdana"/>
                <a:cs typeface="Verdana"/>
              </a:rPr>
              <a:t>t</a:t>
            </a:r>
            <a:r>
              <a:rPr dirty="0" sz="2400" spc="40">
                <a:latin typeface="Verdana"/>
                <a:cs typeface="Verdana"/>
              </a:rPr>
              <a:t>o</a:t>
            </a:r>
            <a:r>
              <a:rPr dirty="0" sz="2400" spc="-185">
                <a:latin typeface="Verdana"/>
                <a:cs typeface="Verdana"/>
              </a:rPr>
              <a:t>r</a:t>
            </a:r>
            <a:r>
              <a:rPr dirty="0" sz="2400" spc="145">
                <a:latin typeface="Verdana"/>
                <a:cs typeface="Verdana"/>
              </a:rPr>
              <a:t>a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i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i</a:t>
            </a:r>
            <a:r>
              <a:rPr dirty="0" sz="2400" spc="-220">
                <a:latin typeface="Verdana"/>
                <a:cs typeface="Verdana"/>
              </a:rPr>
              <a:t>z</a:t>
            </a:r>
            <a:r>
              <a:rPr dirty="0" sz="2400" spc="-140">
                <a:latin typeface="Verdana"/>
                <a:cs typeface="Verdana"/>
              </a:rPr>
              <a:t>v</a:t>
            </a:r>
            <a:r>
              <a:rPr dirty="0" sz="2400" spc="-1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š</a:t>
            </a:r>
            <a:r>
              <a:rPr dirty="0" sz="2400" spc="140">
                <a:latin typeface="Verdana"/>
                <a:cs typeface="Verdana"/>
              </a:rPr>
              <a:t>a</a:t>
            </a:r>
            <a:r>
              <a:rPr dirty="0" sz="2400" spc="-140">
                <a:latin typeface="Verdana"/>
                <a:cs typeface="Verdana"/>
              </a:rPr>
              <a:t>v</a:t>
            </a:r>
            <a:r>
              <a:rPr dirty="0" sz="2400" spc="140">
                <a:latin typeface="Verdana"/>
                <a:cs typeface="Verdana"/>
              </a:rPr>
              <a:t>a</a:t>
            </a:r>
            <a:r>
              <a:rPr dirty="0" sz="2400" spc="-65">
                <a:latin typeface="Verdana"/>
                <a:cs typeface="Verdana"/>
              </a:rPr>
              <a:t>n</a:t>
            </a:r>
            <a:r>
              <a:rPr dirty="0" sz="2400" spc="-305">
                <a:latin typeface="Verdana"/>
                <a:cs typeface="Verdana"/>
              </a:rPr>
              <a:t>j</a:t>
            </a:r>
            <a:r>
              <a:rPr dirty="0" sz="2400" spc="140">
                <a:latin typeface="Verdana"/>
                <a:cs typeface="Verdana"/>
              </a:rPr>
              <a:t>a</a:t>
            </a:r>
            <a:r>
              <a:rPr dirty="0" sz="2400" spc="-35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5429896"/>
            <a:ext cx="9549765" cy="295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70">
                <a:latin typeface="Verdana"/>
                <a:cs typeface="Verdana"/>
              </a:rPr>
              <a:t>Tokom </a:t>
            </a:r>
            <a:r>
              <a:rPr dirty="0" sz="2400" spc="-80">
                <a:latin typeface="Verdana"/>
                <a:cs typeface="Verdana"/>
              </a:rPr>
              <a:t>optimizacije, </a:t>
            </a:r>
            <a:r>
              <a:rPr dirty="0" sz="2400">
                <a:latin typeface="Verdana"/>
                <a:cs typeface="Verdana"/>
              </a:rPr>
              <a:t>Oracle </a:t>
            </a:r>
            <a:r>
              <a:rPr dirty="0" sz="2400" spc="20">
                <a:latin typeface="Verdana"/>
                <a:cs typeface="Verdana"/>
              </a:rPr>
              <a:t>Database </a:t>
            </a:r>
            <a:r>
              <a:rPr dirty="0" sz="2400" spc="15">
                <a:latin typeface="Verdana"/>
                <a:cs typeface="Verdana"/>
              </a:rPr>
              <a:t>mora </a:t>
            </a:r>
            <a:r>
              <a:rPr dirty="0" sz="2400" spc="114">
                <a:latin typeface="Verdana"/>
                <a:cs typeface="Verdana"/>
              </a:rPr>
              <a:t>da </a:t>
            </a:r>
            <a:r>
              <a:rPr dirty="0" sz="2400" spc="-140">
                <a:latin typeface="Verdana"/>
                <a:cs typeface="Verdana"/>
              </a:rPr>
              <a:t>izvrši </a:t>
            </a:r>
            <a:r>
              <a:rPr dirty="0" sz="2400" spc="-95">
                <a:latin typeface="Verdana"/>
                <a:cs typeface="Verdana"/>
              </a:rPr>
              <a:t>tešku 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analizu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najmanje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jednom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za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svaki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jedinstveni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195">
                <a:latin typeface="Verdana"/>
                <a:cs typeface="Verdana"/>
              </a:rPr>
              <a:t>DML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izraz </a:t>
            </a:r>
            <a:r>
              <a:rPr dirty="0" sz="2400" spc="-135">
                <a:latin typeface="Verdana"/>
                <a:cs typeface="Verdana"/>
              </a:rPr>
              <a:t>i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114">
                <a:latin typeface="Verdana"/>
                <a:cs typeface="Verdana"/>
              </a:rPr>
              <a:t>da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izvrši </a:t>
            </a:r>
            <a:r>
              <a:rPr dirty="0" sz="2400" spc="-82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optimizaciju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tokom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ove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analize.</a:t>
            </a:r>
            <a:endParaRPr sz="2400">
              <a:latin typeface="Verdana"/>
              <a:cs typeface="Verdana"/>
            </a:endParaRPr>
          </a:p>
          <a:p>
            <a:pPr marL="12700" marR="486409">
              <a:lnSpc>
                <a:spcPct val="114599"/>
              </a:lnSpc>
              <a:spcBef>
                <a:spcPts val="3300"/>
              </a:spcBef>
            </a:pPr>
            <a:r>
              <a:rPr dirty="0" sz="2400" spc="-40">
                <a:latin typeface="Verdana"/>
                <a:cs typeface="Verdana"/>
              </a:rPr>
              <a:t>Baza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podataka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ne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optimizuje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280">
                <a:latin typeface="Verdana"/>
                <a:cs typeface="Verdana"/>
              </a:rPr>
              <a:t>DDL.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Jedini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izuzetak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145">
                <a:latin typeface="Verdana"/>
                <a:cs typeface="Verdana"/>
              </a:rPr>
              <a:t>je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kada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254">
                <a:latin typeface="Verdana"/>
                <a:cs typeface="Verdana"/>
              </a:rPr>
              <a:t>DDL </a:t>
            </a:r>
            <a:r>
              <a:rPr dirty="0" sz="2400" spc="-825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uključuje </a:t>
            </a:r>
            <a:r>
              <a:rPr dirty="0" sz="2400" spc="-195">
                <a:latin typeface="Verdana"/>
                <a:cs typeface="Verdana"/>
              </a:rPr>
              <a:t>DML </a:t>
            </a:r>
            <a:r>
              <a:rPr dirty="0" sz="2400" spc="-35">
                <a:latin typeface="Verdana"/>
                <a:cs typeface="Verdana"/>
              </a:rPr>
              <a:t>komponentu kao što </a:t>
            </a:r>
            <a:r>
              <a:rPr dirty="0" sz="2400" spc="-145">
                <a:latin typeface="Verdana"/>
                <a:cs typeface="Verdana"/>
              </a:rPr>
              <a:t>je </a:t>
            </a:r>
            <a:r>
              <a:rPr dirty="0" sz="2400" spc="-5">
                <a:latin typeface="Verdana"/>
                <a:cs typeface="Verdana"/>
              </a:rPr>
              <a:t>podupit </a:t>
            </a:r>
            <a:r>
              <a:rPr dirty="0" sz="2400" spc="-170">
                <a:latin typeface="Verdana"/>
                <a:cs typeface="Verdana"/>
              </a:rPr>
              <a:t>koji </a:t>
            </a:r>
            <a:r>
              <a:rPr dirty="0" sz="2400" spc="-40">
                <a:latin typeface="Verdana"/>
                <a:cs typeface="Verdana"/>
              </a:rPr>
              <a:t>zahteva 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optimizaciju.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049412" y="2685689"/>
            <a:ext cx="153035" cy="952500"/>
            <a:chOff x="14049412" y="2685689"/>
            <a:chExt cx="153035" cy="952500"/>
          </a:xfrm>
        </p:grpSpPr>
        <p:sp>
          <p:nvSpPr>
            <p:cNvPr id="14" name="object 14"/>
            <p:cNvSpPr/>
            <p:nvPr/>
          </p:nvSpPr>
          <p:spPr>
            <a:xfrm>
              <a:off x="14125641" y="2685689"/>
              <a:ext cx="0" cy="933450"/>
            </a:xfrm>
            <a:custGeom>
              <a:avLst/>
              <a:gdLst/>
              <a:ahLst/>
              <a:cxnLst/>
              <a:rect l="l" t="t" r="r" b="b"/>
              <a:pathLst>
                <a:path w="0" h="933450">
                  <a:moveTo>
                    <a:pt x="0" y="0"/>
                  </a:moveTo>
                  <a:lnTo>
                    <a:pt x="0" y="933413"/>
                  </a:lnTo>
                </a:path>
              </a:pathLst>
            </a:custGeom>
            <a:ln w="38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068491" y="3542739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299" y="0"/>
                  </a:moveTo>
                  <a:lnTo>
                    <a:pt x="57149" y="76367"/>
                  </a:lnTo>
                  <a:lnTo>
                    <a:pt x="0" y="0"/>
                  </a:lnTo>
                </a:path>
              </a:pathLst>
            </a:custGeom>
            <a:ln w="38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4030362" y="5712192"/>
            <a:ext cx="153035" cy="952500"/>
            <a:chOff x="14030362" y="5712192"/>
            <a:chExt cx="153035" cy="952500"/>
          </a:xfrm>
        </p:grpSpPr>
        <p:sp>
          <p:nvSpPr>
            <p:cNvPr id="17" name="object 17"/>
            <p:cNvSpPr/>
            <p:nvPr/>
          </p:nvSpPr>
          <p:spPr>
            <a:xfrm>
              <a:off x="14106591" y="5712192"/>
              <a:ext cx="0" cy="933450"/>
            </a:xfrm>
            <a:custGeom>
              <a:avLst/>
              <a:gdLst/>
              <a:ahLst/>
              <a:cxnLst/>
              <a:rect l="l" t="t" r="r" b="b"/>
              <a:pathLst>
                <a:path w="0" h="933450">
                  <a:moveTo>
                    <a:pt x="0" y="0"/>
                  </a:moveTo>
                  <a:lnTo>
                    <a:pt x="0" y="933413"/>
                  </a:lnTo>
                </a:path>
              </a:pathLst>
            </a:custGeom>
            <a:ln w="38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049441" y="6569240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4">
                  <a:moveTo>
                    <a:pt x="114299" y="0"/>
                  </a:moveTo>
                  <a:lnTo>
                    <a:pt x="57149" y="76367"/>
                  </a:lnTo>
                  <a:lnTo>
                    <a:pt x="0" y="0"/>
                  </a:lnTo>
                </a:path>
              </a:pathLst>
            </a:custGeom>
            <a:ln w="38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22395" y="0"/>
            <a:ext cx="5765800" cy="10287000"/>
          </a:xfrm>
          <a:custGeom>
            <a:avLst/>
            <a:gdLst/>
            <a:ahLst/>
            <a:cxnLst/>
            <a:rect l="l" t="t" r="r" b="b"/>
            <a:pathLst>
              <a:path w="5765800" h="10287000">
                <a:moveTo>
                  <a:pt x="0" y="10286999"/>
                </a:moveTo>
                <a:lnTo>
                  <a:pt x="5765602" y="10286999"/>
                </a:lnTo>
                <a:lnTo>
                  <a:pt x="5765602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215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6261735" cy="10287000"/>
          </a:xfrm>
          <a:custGeom>
            <a:avLst/>
            <a:gdLst/>
            <a:ahLst/>
            <a:cxnLst/>
            <a:rect l="l" t="t" r="r" b="b"/>
            <a:pathLst>
              <a:path w="6261735" h="10287000">
                <a:moveTo>
                  <a:pt x="0" y="10286999"/>
                </a:moveTo>
                <a:lnTo>
                  <a:pt x="6261197" y="10286999"/>
                </a:lnTo>
                <a:lnTo>
                  <a:pt x="6261197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215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61197" y="0"/>
            <a:ext cx="6261735" cy="10287000"/>
          </a:xfrm>
          <a:custGeom>
            <a:avLst/>
            <a:gdLst/>
            <a:ahLst/>
            <a:cxnLst/>
            <a:rect l="l" t="t" r="r" b="b"/>
            <a:pathLst>
              <a:path w="6261734" h="10287000">
                <a:moveTo>
                  <a:pt x="626119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261197" y="0"/>
                </a:lnTo>
                <a:lnTo>
                  <a:pt x="6261197" y="10286999"/>
                </a:lnTo>
                <a:close/>
              </a:path>
            </a:pathLst>
          </a:custGeom>
          <a:solidFill>
            <a:srgbClr val="FFFF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29614" y="1981168"/>
            <a:ext cx="2072639" cy="2070100"/>
          </a:xfrm>
          <a:custGeom>
            <a:avLst/>
            <a:gdLst/>
            <a:ahLst/>
            <a:cxnLst/>
            <a:rect l="l" t="t" r="r" b="b"/>
            <a:pathLst>
              <a:path w="2072639" h="2070100">
                <a:moveTo>
                  <a:pt x="748503" y="2070100"/>
                </a:moveTo>
                <a:lnTo>
                  <a:pt x="735792" y="2070100"/>
                </a:lnTo>
                <a:lnTo>
                  <a:pt x="724095" y="2057400"/>
                </a:lnTo>
                <a:lnTo>
                  <a:pt x="12103" y="1473200"/>
                </a:lnTo>
                <a:lnTo>
                  <a:pt x="3708" y="1473200"/>
                </a:lnTo>
                <a:lnTo>
                  <a:pt x="0" y="1460500"/>
                </a:lnTo>
                <a:lnTo>
                  <a:pt x="1138" y="1447800"/>
                </a:lnTo>
                <a:lnTo>
                  <a:pt x="7285" y="1435100"/>
                </a:lnTo>
                <a:lnTo>
                  <a:pt x="726686" y="546100"/>
                </a:lnTo>
                <a:lnTo>
                  <a:pt x="737824" y="546100"/>
                </a:lnTo>
                <a:lnTo>
                  <a:pt x="1107783" y="419100"/>
                </a:lnTo>
                <a:lnTo>
                  <a:pt x="1117485" y="368300"/>
                </a:lnTo>
                <a:lnTo>
                  <a:pt x="1132990" y="317500"/>
                </a:lnTo>
                <a:lnTo>
                  <a:pt x="1153943" y="266700"/>
                </a:lnTo>
                <a:lnTo>
                  <a:pt x="1179991" y="215900"/>
                </a:lnTo>
                <a:lnTo>
                  <a:pt x="1210779" y="177800"/>
                </a:lnTo>
                <a:lnTo>
                  <a:pt x="1245954" y="139700"/>
                </a:lnTo>
                <a:lnTo>
                  <a:pt x="1280313" y="101600"/>
                </a:lnTo>
                <a:lnTo>
                  <a:pt x="1317561" y="76200"/>
                </a:lnTo>
                <a:lnTo>
                  <a:pt x="1357457" y="50800"/>
                </a:lnTo>
                <a:lnTo>
                  <a:pt x="1399758" y="25400"/>
                </a:lnTo>
                <a:lnTo>
                  <a:pt x="1444219" y="12700"/>
                </a:lnTo>
                <a:lnTo>
                  <a:pt x="1490599" y="0"/>
                </a:lnTo>
                <a:lnTo>
                  <a:pt x="1685688" y="0"/>
                </a:lnTo>
                <a:lnTo>
                  <a:pt x="1732070" y="12700"/>
                </a:lnTo>
                <a:lnTo>
                  <a:pt x="1776535" y="25400"/>
                </a:lnTo>
                <a:lnTo>
                  <a:pt x="1818841" y="50800"/>
                </a:lnTo>
                <a:lnTo>
                  <a:pt x="1838794" y="63500"/>
                </a:lnTo>
                <a:lnTo>
                  <a:pt x="1539484" y="63500"/>
                </a:lnTo>
                <a:lnTo>
                  <a:pt x="1492477" y="76200"/>
                </a:lnTo>
                <a:lnTo>
                  <a:pt x="1447433" y="88900"/>
                </a:lnTo>
                <a:lnTo>
                  <a:pt x="1404666" y="101600"/>
                </a:lnTo>
                <a:lnTo>
                  <a:pt x="1364488" y="127000"/>
                </a:lnTo>
                <a:lnTo>
                  <a:pt x="1327212" y="152400"/>
                </a:lnTo>
                <a:lnTo>
                  <a:pt x="1293150" y="177800"/>
                </a:lnTo>
                <a:lnTo>
                  <a:pt x="1261050" y="215900"/>
                </a:lnTo>
                <a:lnTo>
                  <a:pt x="1233249" y="254000"/>
                </a:lnTo>
                <a:lnTo>
                  <a:pt x="1210106" y="304800"/>
                </a:lnTo>
                <a:lnTo>
                  <a:pt x="1191979" y="342900"/>
                </a:lnTo>
                <a:lnTo>
                  <a:pt x="1179225" y="393700"/>
                </a:lnTo>
                <a:lnTo>
                  <a:pt x="1228339" y="393700"/>
                </a:lnTo>
                <a:lnTo>
                  <a:pt x="1305934" y="457200"/>
                </a:lnTo>
                <a:lnTo>
                  <a:pt x="1200052" y="457200"/>
                </a:lnTo>
                <a:lnTo>
                  <a:pt x="1171247" y="469900"/>
                </a:lnTo>
                <a:lnTo>
                  <a:pt x="1170988" y="469900"/>
                </a:lnTo>
                <a:lnTo>
                  <a:pt x="1170988" y="482600"/>
                </a:lnTo>
                <a:lnTo>
                  <a:pt x="1171776" y="495300"/>
                </a:lnTo>
                <a:lnTo>
                  <a:pt x="1104312" y="495300"/>
                </a:lnTo>
                <a:lnTo>
                  <a:pt x="768080" y="596900"/>
                </a:lnTo>
                <a:lnTo>
                  <a:pt x="79971" y="1447800"/>
                </a:lnTo>
                <a:lnTo>
                  <a:pt x="740311" y="1981200"/>
                </a:lnTo>
                <a:lnTo>
                  <a:pt x="832999" y="1981200"/>
                </a:lnTo>
                <a:lnTo>
                  <a:pt x="770929" y="2057400"/>
                </a:lnTo>
                <a:lnTo>
                  <a:pt x="760719" y="2057400"/>
                </a:lnTo>
                <a:lnTo>
                  <a:pt x="748503" y="2070100"/>
                </a:lnTo>
                <a:close/>
              </a:path>
              <a:path w="2072639" h="2070100">
                <a:moveTo>
                  <a:pt x="1838847" y="889000"/>
                </a:moveTo>
                <a:lnTo>
                  <a:pt x="1683756" y="889000"/>
                </a:lnTo>
                <a:lnTo>
                  <a:pt x="1728797" y="876300"/>
                </a:lnTo>
                <a:lnTo>
                  <a:pt x="1771575" y="850900"/>
                </a:lnTo>
                <a:lnTo>
                  <a:pt x="1811776" y="825500"/>
                </a:lnTo>
                <a:lnTo>
                  <a:pt x="1849085" y="800100"/>
                </a:lnTo>
                <a:lnTo>
                  <a:pt x="1883188" y="774700"/>
                </a:lnTo>
                <a:lnTo>
                  <a:pt x="1913703" y="736600"/>
                </a:lnTo>
                <a:lnTo>
                  <a:pt x="1940384" y="698500"/>
                </a:lnTo>
                <a:lnTo>
                  <a:pt x="1962917" y="660400"/>
                </a:lnTo>
                <a:lnTo>
                  <a:pt x="1980988" y="622300"/>
                </a:lnTo>
                <a:lnTo>
                  <a:pt x="1994285" y="571500"/>
                </a:lnTo>
                <a:lnTo>
                  <a:pt x="2002493" y="520700"/>
                </a:lnTo>
                <a:lnTo>
                  <a:pt x="2005298" y="482600"/>
                </a:lnTo>
                <a:lnTo>
                  <a:pt x="2002492" y="431800"/>
                </a:lnTo>
                <a:lnTo>
                  <a:pt x="1994284" y="381000"/>
                </a:lnTo>
                <a:lnTo>
                  <a:pt x="1980984" y="342900"/>
                </a:lnTo>
                <a:lnTo>
                  <a:pt x="1962907" y="292100"/>
                </a:lnTo>
                <a:lnTo>
                  <a:pt x="1940365" y="254000"/>
                </a:lnTo>
                <a:lnTo>
                  <a:pt x="1913670" y="215900"/>
                </a:lnTo>
                <a:lnTo>
                  <a:pt x="1883136" y="177800"/>
                </a:lnTo>
                <a:lnTo>
                  <a:pt x="1849074" y="152400"/>
                </a:lnTo>
                <a:lnTo>
                  <a:pt x="1811798" y="127000"/>
                </a:lnTo>
                <a:lnTo>
                  <a:pt x="1771620" y="101600"/>
                </a:lnTo>
                <a:lnTo>
                  <a:pt x="1728853" y="88900"/>
                </a:lnTo>
                <a:lnTo>
                  <a:pt x="1683809" y="76200"/>
                </a:lnTo>
                <a:lnTo>
                  <a:pt x="1636802" y="63500"/>
                </a:lnTo>
                <a:lnTo>
                  <a:pt x="1838794" y="63500"/>
                </a:lnTo>
                <a:lnTo>
                  <a:pt x="1858746" y="76200"/>
                </a:lnTo>
                <a:lnTo>
                  <a:pt x="1896008" y="101600"/>
                </a:lnTo>
                <a:lnTo>
                  <a:pt x="1930384" y="139700"/>
                </a:lnTo>
                <a:lnTo>
                  <a:pt x="1961613" y="165100"/>
                </a:lnTo>
                <a:lnTo>
                  <a:pt x="1989469" y="203200"/>
                </a:lnTo>
                <a:lnTo>
                  <a:pt x="2013710" y="241300"/>
                </a:lnTo>
                <a:lnTo>
                  <a:pt x="2034090" y="292100"/>
                </a:lnTo>
                <a:lnTo>
                  <a:pt x="2050367" y="330200"/>
                </a:lnTo>
                <a:lnTo>
                  <a:pt x="2062295" y="381000"/>
                </a:lnTo>
                <a:lnTo>
                  <a:pt x="2069630" y="431800"/>
                </a:lnTo>
                <a:lnTo>
                  <a:pt x="2072130" y="482600"/>
                </a:lnTo>
                <a:lnTo>
                  <a:pt x="2069630" y="533400"/>
                </a:lnTo>
                <a:lnTo>
                  <a:pt x="2062295" y="571500"/>
                </a:lnTo>
                <a:lnTo>
                  <a:pt x="2050367" y="622300"/>
                </a:lnTo>
                <a:lnTo>
                  <a:pt x="2034090" y="660400"/>
                </a:lnTo>
                <a:lnTo>
                  <a:pt x="2013710" y="711200"/>
                </a:lnTo>
                <a:lnTo>
                  <a:pt x="1989469" y="749300"/>
                </a:lnTo>
                <a:lnTo>
                  <a:pt x="1961613" y="787400"/>
                </a:lnTo>
                <a:lnTo>
                  <a:pt x="1930384" y="825500"/>
                </a:lnTo>
                <a:lnTo>
                  <a:pt x="1896040" y="850900"/>
                </a:lnTo>
                <a:lnTo>
                  <a:pt x="1858797" y="876300"/>
                </a:lnTo>
                <a:lnTo>
                  <a:pt x="1838847" y="889000"/>
                </a:lnTo>
                <a:close/>
              </a:path>
              <a:path w="2072639" h="2070100">
                <a:moveTo>
                  <a:pt x="1213347" y="393700"/>
                </a:moveTo>
                <a:lnTo>
                  <a:pt x="1196218" y="393700"/>
                </a:lnTo>
                <a:lnTo>
                  <a:pt x="1204858" y="381000"/>
                </a:lnTo>
                <a:lnTo>
                  <a:pt x="1213347" y="393700"/>
                </a:lnTo>
                <a:close/>
              </a:path>
              <a:path w="2072639" h="2070100">
                <a:moveTo>
                  <a:pt x="832999" y="1981200"/>
                </a:moveTo>
                <a:lnTo>
                  <a:pt x="740311" y="1981200"/>
                </a:lnTo>
                <a:lnTo>
                  <a:pt x="1428368" y="1143000"/>
                </a:lnTo>
                <a:lnTo>
                  <a:pt x="1482404" y="685800"/>
                </a:lnTo>
                <a:lnTo>
                  <a:pt x="1200052" y="457200"/>
                </a:lnTo>
                <a:lnTo>
                  <a:pt x="1305934" y="457200"/>
                </a:lnTo>
                <a:lnTo>
                  <a:pt x="1538719" y="647700"/>
                </a:lnTo>
                <a:lnTo>
                  <a:pt x="1544648" y="647700"/>
                </a:lnTo>
                <a:lnTo>
                  <a:pt x="1548659" y="660400"/>
                </a:lnTo>
                <a:lnTo>
                  <a:pt x="1550718" y="673100"/>
                </a:lnTo>
                <a:lnTo>
                  <a:pt x="1525352" y="889000"/>
                </a:lnTo>
                <a:lnTo>
                  <a:pt x="1838847" y="889000"/>
                </a:lnTo>
                <a:lnTo>
                  <a:pt x="1818898" y="901700"/>
                </a:lnTo>
                <a:lnTo>
                  <a:pt x="1776587" y="927100"/>
                </a:lnTo>
                <a:lnTo>
                  <a:pt x="1732107" y="939800"/>
                </a:lnTo>
                <a:lnTo>
                  <a:pt x="1685703" y="952500"/>
                </a:lnTo>
                <a:lnTo>
                  <a:pt x="1517374" y="952500"/>
                </a:lnTo>
                <a:lnTo>
                  <a:pt x="1492558" y="1168400"/>
                </a:lnTo>
                <a:lnTo>
                  <a:pt x="1489398" y="1168400"/>
                </a:lnTo>
                <a:lnTo>
                  <a:pt x="1484735" y="1181100"/>
                </a:lnTo>
                <a:lnTo>
                  <a:pt x="832999" y="1981200"/>
                </a:lnTo>
                <a:close/>
              </a:path>
              <a:path w="2072639" h="2070100">
                <a:moveTo>
                  <a:pt x="1270355" y="838200"/>
                </a:moveTo>
                <a:lnTo>
                  <a:pt x="1158587" y="838200"/>
                </a:lnTo>
                <a:lnTo>
                  <a:pt x="1140111" y="825500"/>
                </a:lnTo>
                <a:lnTo>
                  <a:pt x="1124373" y="800100"/>
                </a:lnTo>
                <a:lnTo>
                  <a:pt x="1111934" y="787400"/>
                </a:lnTo>
                <a:lnTo>
                  <a:pt x="1103312" y="762000"/>
                </a:lnTo>
                <a:lnTo>
                  <a:pt x="1099027" y="736600"/>
                </a:lnTo>
                <a:lnTo>
                  <a:pt x="1099509" y="711200"/>
                </a:lnTo>
                <a:lnTo>
                  <a:pt x="1104551" y="698500"/>
                </a:lnTo>
                <a:lnTo>
                  <a:pt x="1113722" y="673100"/>
                </a:lnTo>
                <a:lnTo>
                  <a:pt x="1126589" y="660400"/>
                </a:lnTo>
                <a:lnTo>
                  <a:pt x="1129283" y="647700"/>
                </a:lnTo>
                <a:lnTo>
                  <a:pt x="1135137" y="647700"/>
                </a:lnTo>
                <a:lnTo>
                  <a:pt x="1122744" y="609600"/>
                </a:lnTo>
                <a:lnTo>
                  <a:pt x="1113352" y="571500"/>
                </a:lnTo>
                <a:lnTo>
                  <a:pt x="1107146" y="533400"/>
                </a:lnTo>
                <a:lnTo>
                  <a:pt x="1104312" y="495300"/>
                </a:lnTo>
                <a:lnTo>
                  <a:pt x="1171776" y="495300"/>
                </a:lnTo>
                <a:lnTo>
                  <a:pt x="1172563" y="508000"/>
                </a:lnTo>
                <a:lnTo>
                  <a:pt x="1177179" y="546100"/>
                </a:lnTo>
                <a:lnTo>
                  <a:pt x="1184670" y="584200"/>
                </a:lnTo>
                <a:lnTo>
                  <a:pt x="1194871" y="609600"/>
                </a:lnTo>
                <a:lnTo>
                  <a:pt x="1230537" y="609600"/>
                </a:lnTo>
                <a:lnTo>
                  <a:pt x="1252954" y="622300"/>
                </a:lnTo>
                <a:lnTo>
                  <a:pt x="1273633" y="622300"/>
                </a:lnTo>
                <a:lnTo>
                  <a:pt x="1292062" y="647700"/>
                </a:lnTo>
                <a:lnTo>
                  <a:pt x="1307792" y="660400"/>
                </a:lnTo>
                <a:lnTo>
                  <a:pt x="1320220" y="673100"/>
                </a:lnTo>
                <a:lnTo>
                  <a:pt x="1324530" y="685800"/>
                </a:lnTo>
                <a:lnTo>
                  <a:pt x="1224972" y="685800"/>
                </a:lnTo>
                <a:lnTo>
                  <a:pt x="1234209" y="698500"/>
                </a:lnTo>
                <a:lnTo>
                  <a:pt x="1244050" y="711200"/>
                </a:lnTo>
                <a:lnTo>
                  <a:pt x="1167828" y="711200"/>
                </a:lnTo>
                <a:lnTo>
                  <a:pt x="1165859" y="723900"/>
                </a:lnTo>
                <a:lnTo>
                  <a:pt x="1164978" y="723900"/>
                </a:lnTo>
                <a:lnTo>
                  <a:pt x="1165548" y="736600"/>
                </a:lnTo>
                <a:lnTo>
                  <a:pt x="1167397" y="749300"/>
                </a:lnTo>
                <a:lnTo>
                  <a:pt x="1171092" y="749300"/>
                </a:lnTo>
                <a:lnTo>
                  <a:pt x="1176418" y="762000"/>
                </a:lnTo>
                <a:lnTo>
                  <a:pt x="1183163" y="774700"/>
                </a:lnTo>
                <a:lnTo>
                  <a:pt x="1204261" y="774700"/>
                </a:lnTo>
                <a:lnTo>
                  <a:pt x="1212330" y="787400"/>
                </a:lnTo>
                <a:lnTo>
                  <a:pt x="1318451" y="787400"/>
                </a:lnTo>
                <a:lnTo>
                  <a:pt x="1305584" y="812800"/>
                </a:lnTo>
                <a:lnTo>
                  <a:pt x="1289397" y="825500"/>
                </a:lnTo>
                <a:lnTo>
                  <a:pt x="1270355" y="838200"/>
                </a:lnTo>
                <a:close/>
              </a:path>
              <a:path w="2072639" h="2070100">
                <a:moveTo>
                  <a:pt x="1332905" y="736600"/>
                </a:moveTo>
                <a:lnTo>
                  <a:pt x="1266832" y="736600"/>
                </a:lnTo>
                <a:lnTo>
                  <a:pt x="1266573" y="723900"/>
                </a:lnTo>
                <a:lnTo>
                  <a:pt x="1266418" y="723900"/>
                </a:lnTo>
                <a:lnTo>
                  <a:pt x="1264461" y="711200"/>
                </a:lnTo>
                <a:lnTo>
                  <a:pt x="1260751" y="711200"/>
                </a:lnTo>
                <a:lnTo>
                  <a:pt x="1255497" y="698500"/>
                </a:lnTo>
                <a:lnTo>
                  <a:pt x="1248907" y="698500"/>
                </a:lnTo>
                <a:lnTo>
                  <a:pt x="1243615" y="685800"/>
                </a:lnTo>
                <a:lnTo>
                  <a:pt x="1324530" y="685800"/>
                </a:lnTo>
                <a:lnTo>
                  <a:pt x="1328839" y="698500"/>
                </a:lnTo>
                <a:lnTo>
                  <a:pt x="1333146" y="723900"/>
                </a:lnTo>
                <a:lnTo>
                  <a:pt x="1332905" y="736600"/>
                </a:lnTo>
                <a:close/>
              </a:path>
              <a:path w="2072639" h="2070100">
                <a:moveTo>
                  <a:pt x="1318451" y="787400"/>
                </a:moveTo>
                <a:lnTo>
                  <a:pt x="1212330" y="787400"/>
                </a:lnTo>
                <a:lnTo>
                  <a:pt x="1200284" y="762000"/>
                </a:lnTo>
                <a:lnTo>
                  <a:pt x="1188855" y="749300"/>
                </a:lnTo>
                <a:lnTo>
                  <a:pt x="1178038" y="736600"/>
                </a:lnTo>
                <a:lnTo>
                  <a:pt x="1167828" y="711200"/>
                </a:lnTo>
                <a:lnTo>
                  <a:pt x="1244050" y="711200"/>
                </a:lnTo>
                <a:lnTo>
                  <a:pt x="1254492" y="723900"/>
                </a:lnTo>
                <a:lnTo>
                  <a:pt x="1265537" y="736600"/>
                </a:lnTo>
                <a:lnTo>
                  <a:pt x="1332905" y="736600"/>
                </a:lnTo>
                <a:lnTo>
                  <a:pt x="1332664" y="749300"/>
                </a:lnTo>
                <a:lnTo>
                  <a:pt x="1327622" y="762000"/>
                </a:lnTo>
                <a:lnTo>
                  <a:pt x="1318451" y="787400"/>
                </a:lnTo>
                <a:close/>
              </a:path>
              <a:path w="2072639" h="2070100">
                <a:moveTo>
                  <a:pt x="1225489" y="850900"/>
                </a:moveTo>
                <a:lnTo>
                  <a:pt x="1201796" y="850900"/>
                </a:lnTo>
                <a:lnTo>
                  <a:pt x="1179322" y="838200"/>
                </a:lnTo>
                <a:lnTo>
                  <a:pt x="1248903" y="838200"/>
                </a:lnTo>
                <a:lnTo>
                  <a:pt x="1225489" y="850900"/>
                </a:lnTo>
                <a:close/>
              </a:path>
              <a:path w="2072639" h="2070100">
                <a:moveTo>
                  <a:pt x="1096418" y="927100"/>
                </a:moveTo>
                <a:lnTo>
                  <a:pt x="1013027" y="927100"/>
                </a:lnTo>
                <a:lnTo>
                  <a:pt x="1038620" y="889000"/>
                </a:lnTo>
                <a:lnTo>
                  <a:pt x="1048830" y="889000"/>
                </a:lnTo>
                <a:lnTo>
                  <a:pt x="1061046" y="876300"/>
                </a:lnTo>
                <a:lnTo>
                  <a:pt x="1073757" y="876300"/>
                </a:lnTo>
                <a:lnTo>
                  <a:pt x="1085454" y="889000"/>
                </a:lnTo>
                <a:lnTo>
                  <a:pt x="1093849" y="901700"/>
                </a:lnTo>
                <a:lnTo>
                  <a:pt x="1097557" y="914400"/>
                </a:lnTo>
                <a:lnTo>
                  <a:pt x="1096418" y="927100"/>
                </a:lnTo>
                <a:close/>
              </a:path>
              <a:path w="2072639" h="2070100">
                <a:moveTo>
                  <a:pt x="978914" y="1244600"/>
                </a:moveTo>
                <a:lnTo>
                  <a:pt x="887501" y="1244600"/>
                </a:lnTo>
                <a:lnTo>
                  <a:pt x="897243" y="1231900"/>
                </a:lnTo>
                <a:lnTo>
                  <a:pt x="906140" y="1231900"/>
                </a:lnTo>
                <a:lnTo>
                  <a:pt x="913867" y="1219200"/>
                </a:lnTo>
                <a:lnTo>
                  <a:pt x="919864" y="1219200"/>
                </a:lnTo>
                <a:lnTo>
                  <a:pt x="923807" y="1206500"/>
                </a:lnTo>
                <a:lnTo>
                  <a:pt x="925720" y="1193800"/>
                </a:lnTo>
                <a:lnTo>
                  <a:pt x="925627" y="1181100"/>
                </a:lnTo>
                <a:lnTo>
                  <a:pt x="923594" y="1168400"/>
                </a:lnTo>
                <a:lnTo>
                  <a:pt x="919617" y="1168400"/>
                </a:lnTo>
                <a:lnTo>
                  <a:pt x="913737" y="1155700"/>
                </a:lnTo>
                <a:lnTo>
                  <a:pt x="905992" y="1143000"/>
                </a:lnTo>
                <a:lnTo>
                  <a:pt x="866774" y="1117600"/>
                </a:lnTo>
                <a:lnTo>
                  <a:pt x="849455" y="1104900"/>
                </a:lnTo>
                <a:lnTo>
                  <a:pt x="836324" y="1079500"/>
                </a:lnTo>
                <a:lnTo>
                  <a:pt x="827447" y="1054100"/>
                </a:lnTo>
                <a:lnTo>
                  <a:pt x="822893" y="1028700"/>
                </a:lnTo>
                <a:lnTo>
                  <a:pt x="822730" y="1016000"/>
                </a:lnTo>
                <a:lnTo>
                  <a:pt x="827031" y="990600"/>
                </a:lnTo>
                <a:lnTo>
                  <a:pt x="849315" y="939800"/>
                </a:lnTo>
                <a:lnTo>
                  <a:pt x="886389" y="914400"/>
                </a:lnTo>
                <a:lnTo>
                  <a:pt x="908028" y="901700"/>
                </a:lnTo>
                <a:lnTo>
                  <a:pt x="973297" y="901700"/>
                </a:lnTo>
                <a:lnTo>
                  <a:pt x="993776" y="914400"/>
                </a:lnTo>
                <a:lnTo>
                  <a:pt x="1013027" y="927100"/>
                </a:lnTo>
                <a:lnTo>
                  <a:pt x="1096418" y="927100"/>
                </a:lnTo>
                <a:lnTo>
                  <a:pt x="1090272" y="939800"/>
                </a:lnTo>
                <a:lnTo>
                  <a:pt x="1064627" y="965200"/>
                </a:lnTo>
                <a:lnTo>
                  <a:pt x="927281" y="965200"/>
                </a:lnTo>
                <a:lnTo>
                  <a:pt x="917539" y="977900"/>
                </a:lnTo>
                <a:lnTo>
                  <a:pt x="908641" y="977900"/>
                </a:lnTo>
                <a:lnTo>
                  <a:pt x="900915" y="990600"/>
                </a:lnTo>
                <a:lnTo>
                  <a:pt x="894917" y="990600"/>
                </a:lnTo>
                <a:lnTo>
                  <a:pt x="890974" y="1003300"/>
                </a:lnTo>
                <a:lnTo>
                  <a:pt x="889061" y="1016000"/>
                </a:lnTo>
                <a:lnTo>
                  <a:pt x="889154" y="1028700"/>
                </a:lnTo>
                <a:lnTo>
                  <a:pt x="891188" y="1041400"/>
                </a:lnTo>
                <a:lnTo>
                  <a:pt x="895164" y="1041400"/>
                </a:lnTo>
                <a:lnTo>
                  <a:pt x="901044" y="1054100"/>
                </a:lnTo>
                <a:lnTo>
                  <a:pt x="908789" y="1066800"/>
                </a:lnTo>
                <a:lnTo>
                  <a:pt x="948008" y="1092200"/>
                </a:lnTo>
                <a:lnTo>
                  <a:pt x="965326" y="1117600"/>
                </a:lnTo>
                <a:lnTo>
                  <a:pt x="978458" y="1130300"/>
                </a:lnTo>
                <a:lnTo>
                  <a:pt x="987335" y="1155700"/>
                </a:lnTo>
                <a:lnTo>
                  <a:pt x="991889" y="1181100"/>
                </a:lnTo>
                <a:lnTo>
                  <a:pt x="992052" y="1206500"/>
                </a:lnTo>
                <a:lnTo>
                  <a:pt x="987751" y="1219200"/>
                </a:lnTo>
                <a:lnTo>
                  <a:pt x="978914" y="1244600"/>
                </a:lnTo>
                <a:close/>
              </a:path>
              <a:path w="2072639" h="2070100">
                <a:moveTo>
                  <a:pt x="1637616" y="965200"/>
                </a:moveTo>
                <a:lnTo>
                  <a:pt x="1534626" y="965200"/>
                </a:lnTo>
                <a:lnTo>
                  <a:pt x="1528823" y="952500"/>
                </a:lnTo>
                <a:lnTo>
                  <a:pt x="1685703" y="952500"/>
                </a:lnTo>
                <a:lnTo>
                  <a:pt x="1637616" y="965200"/>
                </a:lnTo>
                <a:close/>
              </a:path>
              <a:path w="2072639" h="2070100">
                <a:moveTo>
                  <a:pt x="1062876" y="1143000"/>
                </a:moveTo>
                <a:lnTo>
                  <a:pt x="1037757" y="1143000"/>
                </a:lnTo>
                <a:lnTo>
                  <a:pt x="1026704" y="1130300"/>
                </a:lnTo>
                <a:lnTo>
                  <a:pt x="1019506" y="1117600"/>
                </a:lnTo>
                <a:lnTo>
                  <a:pt x="1016951" y="1104900"/>
                </a:lnTo>
                <a:lnTo>
                  <a:pt x="1019039" y="1092200"/>
                </a:lnTo>
                <a:lnTo>
                  <a:pt x="1025771" y="1092200"/>
                </a:lnTo>
                <a:lnTo>
                  <a:pt x="1031174" y="1079500"/>
                </a:lnTo>
                <a:lnTo>
                  <a:pt x="1034721" y="1066800"/>
                </a:lnTo>
                <a:lnTo>
                  <a:pt x="1036423" y="1054100"/>
                </a:lnTo>
                <a:lnTo>
                  <a:pt x="1036288" y="1054100"/>
                </a:lnTo>
                <a:lnTo>
                  <a:pt x="1034381" y="1041400"/>
                </a:lnTo>
                <a:lnTo>
                  <a:pt x="1030706" y="1028700"/>
                </a:lnTo>
                <a:lnTo>
                  <a:pt x="1025302" y="1016000"/>
                </a:lnTo>
                <a:lnTo>
                  <a:pt x="1018207" y="1016000"/>
                </a:lnTo>
                <a:lnTo>
                  <a:pt x="977435" y="977900"/>
                </a:lnTo>
                <a:lnTo>
                  <a:pt x="968280" y="977900"/>
                </a:lnTo>
                <a:lnTo>
                  <a:pt x="958363" y="965200"/>
                </a:lnTo>
                <a:lnTo>
                  <a:pt x="1064627" y="965200"/>
                </a:lnTo>
                <a:lnTo>
                  <a:pt x="1079485" y="977900"/>
                </a:lnTo>
                <a:lnTo>
                  <a:pt x="1090822" y="1003300"/>
                </a:lnTo>
                <a:lnTo>
                  <a:pt x="1098555" y="1016000"/>
                </a:lnTo>
                <a:lnTo>
                  <a:pt x="1102602" y="1041400"/>
                </a:lnTo>
                <a:lnTo>
                  <a:pt x="1102765" y="1066800"/>
                </a:lnTo>
                <a:lnTo>
                  <a:pt x="1098464" y="1092200"/>
                </a:lnTo>
                <a:lnTo>
                  <a:pt x="1089627" y="1104900"/>
                </a:lnTo>
                <a:lnTo>
                  <a:pt x="1076180" y="1130300"/>
                </a:lnTo>
                <a:lnTo>
                  <a:pt x="1073900" y="1130300"/>
                </a:lnTo>
                <a:lnTo>
                  <a:pt x="1062876" y="1143000"/>
                </a:lnTo>
                <a:close/>
              </a:path>
              <a:path w="2072639" h="2070100">
                <a:moveTo>
                  <a:pt x="765952" y="1333500"/>
                </a:moveTo>
                <a:lnTo>
                  <a:pt x="741024" y="1333500"/>
                </a:lnTo>
                <a:lnTo>
                  <a:pt x="729328" y="1320800"/>
                </a:lnTo>
                <a:lnTo>
                  <a:pt x="720933" y="1320800"/>
                </a:lnTo>
                <a:lnTo>
                  <a:pt x="717224" y="1308100"/>
                </a:lnTo>
                <a:lnTo>
                  <a:pt x="718363" y="1295400"/>
                </a:lnTo>
                <a:lnTo>
                  <a:pt x="724510" y="1282700"/>
                </a:lnTo>
                <a:lnTo>
                  <a:pt x="750103" y="1244600"/>
                </a:lnTo>
                <a:lnTo>
                  <a:pt x="735267" y="1231900"/>
                </a:lnTo>
                <a:lnTo>
                  <a:pt x="723933" y="1206500"/>
                </a:lnTo>
                <a:lnTo>
                  <a:pt x="716204" y="1193800"/>
                </a:lnTo>
                <a:lnTo>
                  <a:pt x="712180" y="1168400"/>
                </a:lnTo>
                <a:lnTo>
                  <a:pt x="712017" y="1143000"/>
                </a:lnTo>
                <a:lnTo>
                  <a:pt x="716318" y="1130300"/>
                </a:lnTo>
                <a:lnTo>
                  <a:pt x="725155" y="1104900"/>
                </a:lnTo>
                <a:lnTo>
                  <a:pt x="738602" y="1079500"/>
                </a:lnTo>
                <a:lnTo>
                  <a:pt x="740881" y="1079500"/>
                </a:lnTo>
                <a:lnTo>
                  <a:pt x="751906" y="1066800"/>
                </a:lnTo>
                <a:lnTo>
                  <a:pt x="777024" y="1066800"/>
                </a:lnTo>
                <a:lnTo>
                  <a:pt x="788078" y="1079500"/>
                </a:lnTo>
                <a:lnTo>
                  <a:pt x="795277" y="1092200"/>
                </a:lnTo>
                <a:lnTo>
                  <a:pt x="797837" y="1104900"/>
                </a:lnTo>
                <a:lnTo>
                  <a:pt x="795764" y="1117600"/>
                </a:lnTo>
                <a:lnTo>
                  <a:pt x="783637" y="1130300"/>
                </a:lnTo>
                <a:lnTo>
                  <a:pt x="780087" y="1143000"/>
                </a:lnTo>
                <a:lnTo>
                  <a:pt x="778382" y="1155700"/>
                </a:lnTo>
                <a:lnTo>
                  <a:pt x="778493" y="1168400"/>
                </a:lnTo>
                <a:lnTo>
                  <a:pt x="780401" y="1168400"/>
                </a:lnTo>
                <a:lnTo>
                  <a:pt x="784076" y="1181100"/>
                </a:lnTo>
                <a:lnTo>
                  <a:pt x="789480" y="1193800"/>
                </a:lnTo>
                <a:lnTo>
                  <a:pt x="796574" y="1193800"/>
                </a:lnTo>
                <a:lnTo>
                  <a:pt x="837347" y="1231900"/>
                </a:lnTo>
                <a:lnTo>
                  <a:pt x="846494" y="1231900"/>
                </a:lnTo>
                <a:lnTo>
                  <a:pt x="856399" y="1244600"/>
                </a:lnTo>
                <a:lnTo>
                  <a:pt x="978914" y="1244600"/>
                </a:lnTo>
                <a:lnTo>
                  <a:pt x="965467" y="1270000"/>
                </a:lnTo>
                <a:lnTo>
                  <a:pt x="948195" y="1282700"/>
                </a:lnTo>
                <a:lnTo>
                  <a:pt x="801755" y="1282700"/>
                </a:lnTo>
                <a:lnTo>
                  <a:pt x="776162" y="1320800"/>
                </a:lnTo>
                <a:lnTo>
                  <a:pt x="765952" y="1333500"/>
                </a:lnTo>
                <a:close/>
              </a:path>
              <a:path w="2072639" h="2070100">
                <a:moveTo>
                  <a:pt x="869571" y="1587500"/>
                </a:moveTo>
                <a:lnTo>
                  <a:pt x="822737" y="1587500"/>
                </a:lnTo>
                <a:lnTo>
                  <a:pt x="453867" y="1282700"/>
                </a:lnTo>
                <a:lnTo>
                  <a:pt x="445471" y="1282700"/>
                </a:lnTo>
                <a:lnTo>
                  <a:pt x="441763" y="1270000"/>
                </a:lnTo>
                <a:lnTo>
                  <a:pt x="442902" y="1257300"/>
                </a:lnTo>
                <a:lnTo>
                  <a:pt x="449049" y="1244600"/>
                </a:lnTo>
                <a:lnTo>
                  <a:pt x="459259" y="1231900"/>
                </a:lnTo>
                <a:lnTo>
                  <a:pt x="495883" y="1231900"/>
                </a:lnTo>
                <a:lnTo>
                  <a:pt x="864753" y="1536700"/>
                </a:lnTo>
                <a:lnTo>
                  <a:pt x="873148" y="1549400"/>
                </a:lnTo>
                <a:lnTo>
                  <a:pt x="876857" y="1562100"/>
                </a:lnTo>
                <a:lnTo>
                  <a:pt x="875718" y="1574800"/>
                </a:lnTo>
                <a:lnTo>
                  <a:pt x="869571" y="1587500"/>
                </a:lnTo>
                <a:close/>
              </a:path>
              <a:path w="2072639" h="2070100">
                <a:moveTo>
                  <a:pt x="906754" y="1308100"/>
                </a:moveTo>
                <a:lnTo>
                  <a:pt x="841485" y="1308100"/>
                </a:lnTo>
                <a:lnTo>
                  <a:pt x="821006" y="1295400"/>
                </a:lnTo>
                <a:lnTo>
                  <a:pt x="801755" y="1282700"/>
                </a:lnTo>
                <a:lnTo>
                  <a:pt x="948195" y="1282700"/>
                </a:lnTo>
                <a:lnTo>
                  <a:pt x="928392" y="1295400"/>
                </a:lnTo>
                <a:lnTo>
                  <a:pt x="906754" y="1308100"/>
                </a:lnTo>
                <a:close/>
              </a:path>
              <a:path w="2072639" h="2070100">
                <a:moveTo>
                  <a:pt x="762429" y="1714500"/>
                </a:moveTo>
                <a:lnTo>
                  <a:pt x="737501" y="1714500"/>
                </a:lnTo>
                <a:lnTo>
                  <a:pt x="725805" y="1701800"/>
                </a:lnTo>
                <a:lnTo>
                  <a:pt x="356935" y="1409700"/>
                </a:lnTo>
                <a:lnTo>
                  <a:pt x="348539" y="1397000"/>
                </a:lnTo>
                <a:lnTo>
                  <a:pt x="344831" y="1384300"/>
                </a:lnTo>
                <a:lnTo>
                  <a:pt x="345970" y="1371600"/>
                </a:lnTo>
                <a:lnTo>
                  <a:pt x="352117" y="1358900"/>
                </a:lnTo>
                <a:lnTo>
                  <a:pt x="362327" y="1346200"/>
                </a:lnTo>
                <a:lnTo>
                  <a:pt x="387254" y="1346200"/>
                </a:lnTo>
                <a:lnTo>
                  <a:pt x="398951" y="1358900"/>
                </a:lnTo>
                <a:lnTo>
                  <a:pt x="767821" y="1651000"/>
                </a:lnTo>
                <a:lnTo>
                  <a:pt x="776216" y="1663700"/>
                </a:lnTo>
                <a:lnTo>
                  <a:pt x="779925" y="1676400"/>
                </a:lnTo>
                <a:lnTo>
                  <a:pt x="778786" y="1689100"/>
                </a:lnTo>
                <a:lnTo>
                  <a:pt x="772639" y="1701800"/>
                </a:lnTo>
                <a:lnTo>
                  <a:pt x="762429" y="1714500"/>
                </a:lnTo>
                <a:close/>
              </a:path>
              <a:path w="2072639" h="2070100">
                <a:moveTo>
                  <a:pt x="847145" y="1600200"/>
                </a:moveTo>
                <a:lnTo>
                  <a:pt x="834433" y="1587500"/>
                </a:lnTo>
                <a:lnTo>
                  <a:pt x="859361" y="1587500"/>
                </a:lnTo>
                <a:lnTo>
                  <a:pt x="847145" y="1600200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8273612" y="1883545"/>
            <a:ext cx="2242185" cy="2282190"/>
            <a:chOff x="8273612" y="1883545"/>
            <a:chExt cx="2242185" cy="2282190"/>
          </a:xfrm>
        </p:grpSpPr>
        <p:sp>
          <p:nvSpPr>
            <p:cNvPr id="7" name="object 7"/>
            <p:cNvSpPr/>
            <p:nvPr/>
          </p:nvSpPr>
          <p:spPr>
            <a:xfrm>
              <a:off x="8320764" y="1930697"/>
              <a:ext cx="2148205" cy="2188210"/>
            </a:xfrm>
            <a:custGeom>
              <a:avLst/>
              <a:gdLst/>
              <a:ahLst/>
              <a:cxnLst/>
              <a:rect l="l" t="t" r="r" b="b"/>
              <a:pathLst>
                <a:path w="2148204" h="2188210">
                  <a:moveTo>
                    <a:pt x="50" y="17"/>
                  </a:moveTo>
                  <a:close/>
                </a:path>
                <a:path w="2148204" h="2188210">
                  <a:moveTo>
                    <a:pt x="2147672" y="2187593"/>
                  </a:moveTo>
                  <a:lnTo>
                    <a:pt x="79331" y="2187593"/>
                  </a:lnTo>
                  <a:lnTo>
                    <a:pt x="98378" y="2164600"/>
                  </a:lnTo>
                  <a:lnTo>
                    <a:pt x="173514" y="2076140"/>
                  </a:lnTo>
                  <a:lnTo>
                    <a:pt x="236228" y="2003600"/>
                  </a:lnTo>
                  <a:lnTo>
                    <a:pt x="383426" y="1835566"/>
                  </a:lnTo>
                  <a:lnTo>
                    <a:pt x="630213" y="1558150"/>
                  </a:lnTo>
                  <a:lnTo>
                    <a:pt x="827117" y="1340406"/>
                  </a:lnTo>
                  <a:lnTo>
                    <a:pt x="928174" y="1230567"/>
                  </a:lnTo>
                  <a:lnTo>
                    <a:pt x="984477" y="1170456"/>
                  </a:lnTo>
                  <a:lnTo>
                    <a:pt x="1008597" y="1145136"/>
                  </a:lnTo>
                  <a:lnTo>
                    <a:pt x="387889" y="428626"/>
                  </a:lnTo>
                  <a:lnTo>
                    <a:pt x="203103" y="218605"/>
                  </a:lnTo>
                  <a:lnTo>
                    <a:pt x="130359" y="137415"/>
                  </a:lnTo>
                  <a:lnTo>
                    <a:pt x="101281" y="105433"/>
                  </a:lnTo>
                  <a:lnTo>
                    <a:pt x="74833" y="76706"/>
                  </a:lnTo>
                  <a:lnTo>
                    <a:pt x="30767" y="30145"/>
                  </a:lnTo>
                  <a:lnTo>
                    <a:pt x="50" y="17"/>
                  </a:lnTo>
                  <a:lnTo>
                    <a:pt x="2133222" y="17"/>
                  </a:lnTo>
                  <a:lnTo>
                    <a:pt x="2133222" y="210978"/>
                  </a:lnTo>
                  <a:lnTo>
                    <a:pt x="855666" y="210978"/>
                  </a:lnTo>
                  <a:lnTo>
                    <a:pt x="756761" y="211446"/>
                  </a:lnTo>
                  <a:lnTo>
                    <a:pt x="714318" y="212162"/>
                  </a:lnTo>
                  <a:lnTo>
                    <a:pt x="677448" y="213249"/>
                  </a:lnTo>
                  <a:lnTo>
                    <a:pt x="1434179" y="1050345"/>
                  </a:lnTo>
                  <a:lnTo>
                    <a:pt x="1434179" y="1058242"/>
                  </a:lnTo>
                  <a:lnTo>
                    <a:pt x="612620" y="1974352"/>
                  </a:lnTo>
                  <a:lnTo>
                    <a:pt x="2147672" y="1974352"/>
                  </a:lnTo>
                  <a:lnTo>
                    <a:pt x="2147672" y="2187593"/>
                  </a:lnTo>
                  <a:close/>
                </a:path>
                <a:path w="2148204" h="2188210">
                  <a:moveTo>
                    <a:pt x="1641859" y="219403"/>
                  </a:moveTo>
                  <a:lnTo>
                    <a:pt x="1602244" y="219364"/>
                  </a:lnTo>
                  <a:lnTo>
                    <a:pt x="855666" y="210978"/>
                  </a:lnTo>
                  <a:lnTo>
                    <a:pt x="2133222" y="210978"/>
                  </a:lnTo>
                  <a:lnTo>
                    <a:pt x="2133222" y="217703"/>
                  </a:lnTo>
                  <a:lnTo>
                    <a:pt x="1722432" y="217703"/>
                  </a:lnTo>
                  <a:lnTo>
                    <a:pt x="1702630" y="218611"/>
                  </a:lnTo>
                  <a:lnTo>
                    <a:pt x="1675547" y="219165"/>
                  </a:lnTo>
                  <a:lnTo>
                    <a:pt x="1641859" y="219403"/>
                  </a:lnTo>
                  <a:close/>
                </a:path>
                <a:path w="2148204" h="2188210">
                  <a:moveTo>
                    <a:pt x="2133222" y="544939"/>
                  </a:moveTo>
                  <a:lnTo>
                    <a:pt x="2091839" y="515682"/>
                  </a:lnTo>
                  <a:lnTo>
                    <a:pt x="2049376" y="484245"/>
                  </a:lnTo>
                  <a:lnTo>
                    <a:pt x="2006262" y="451155"/>
                  </a:lnTo>
                  <a:lnTo>
                    <a:pt x="1962929" y="416943"/>
                  </a:lnTo>
                  <a:lnTo>
                    <a:pt x="1919807" y="382136"/>
                  </a:lnTo>
                  <a:lnTo>
                    <a:pt x="1877326" y="347264"/>
                  </a:lnTo>
                  <a:lnTo>
                    <a:pt x="1722432" y="217703"/>
                  </a:lnTo>
                  <a:lnTo>
                    <a:pt x="2133222" y="217703"/>
                  </a:lnTo>
                  <a:lnTo>
                    <a:pt x="2133222" y="544939"/>
                  </a:lnTo>
                  <a:close/>
                </a:path>
                <a:path w="2148204" h="2188210">
                  <a:moveTo>
                    <a:pt x="2147672" y="1974352"/>
                  </a:moveTo>
                  <a:lnTo>
                    <a:pt x="612620" y="1974352"/>
                  </a:lnTo>
                  <a:lnTo>
                    <a:pt x="1664813" y="1970324"/>
                  </a:lnTo>
                  <a:lnTo>
                    <a:pt x="1708166" y="1941126"/>
                  </a:lnTo>
                  <a:lnTo>
                    <a:pt x="1749586" y="1912077"/>
                  </a:lnTo>
                  <a:lnTo>
                    <a:pt x="1789483" y="1883198"/>
                  </a:lnTo>
                  <a:lnTo>
                    <a:pt x="1942044" y="1769853"/>
                  </a:lnTo>
                  <a:lnTo>
                    <a:pt x="1980476" y="1742173"/>
                  </a:lnTo>
                  <a:lnTo>
                    <a:pt x="2019845" y="1714801"/>
                  </a:lnTo>
                  <a:lnTo>
                    <a:pt x="2060561" y="1687760"/>
                  </a:lnTo>
                  <a:lnTo>
                    <a:pt x="2103033" y="1661074"/>
                  </a:lnTo>
                  <a:lnTo>
                    <a:pt x="2147672" y="1634764"/>
                  </a:lnTo>
                  <a:lnTo>
                    <a:pt x="2147672" y="1974352"/>
                  </a:lnTo>
                  <a:close/>
                </a:path>
              </a:pathLst>
            </a:custGeom>
            <a:solidFill>
              <a:srgbClr val="2A89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20764" y="1930697"/>
              <a:ext cx="2148205" cy="2188210"/>
            </a:xfrm>
            <a:custGeom>
              <a:avLst/>
              <a:gdLst/>
              <a:ahLst/>
              <a:cxnLst/>
              <a:rect l="l" t="t" r="r" b="b"/>
              <a:pathLst>
                <a:path w="2148204" h="2188210">
                  <a:moveTo>
                    <a:pt x="32" y="0"/>
                  </a:moveTo>
                  <a:lnTo>
                    <a:pt x="30767" y="30145"/>
                  </a:lnTo>
                  <a:lnTo>
                    <a:pt x="74833" y="76706"/>
                  </a:lnTo>
                  <a:lnTo>
                    <a:pt x="101281" y="105433"/>
                  </a:lnTo>
                  <a:lnTo>
                    <a:pt x="130359" y="137415"/>
                  </a:lnTo>
                  <a:lnTo>
                    <a:pt x="161833" y="172369"/>
                  </a:lnTo>
                  <a:lnTo>
                    <a:pt x="195469" y="210010"/>
                  </a:lnTo>
                  <a:lnTo>
                    <a:pt x="231034" y="250056"/>
                  </a:lnTo>
                  <a:lnTo>
                    <a:pt x="268292" y="292224"/>
                  </a:lnTo>
                  <a:lnTo>
                    <a:pt x="307010" y="336230"/>
                  </a:lnTo>
                  <a:lnTo>
                    <a:pt x="346954" y="381792"/>
                  </a:lnTo>
                  <a:lnTo>
                    <a:pt x="387889" y="428626"/>
                  </a:lnTo>
                  <a:lnTo>
                    <a:pt x="429582" y="476450"/>
                  </a:lnTo>
                  <a:lnTo>
                    <a:pt x="471798" y="524979"/>
                  </a:lnTo>
                  <a:lnTo>
                    <a:pt x="514303" y="573932"/>
                  </a:lnTo>
                  <a:lnTo>
                    <a:pt x="556862" y="623025"/>
                  </a:lnTo>
                  <a:lnTo>
                    <a:pt x="599243" y="671974"/>
                  </a:lnTo>
                  <a:lnTo>
                    <a:pt x="641210" y="720497"/>
                  </a:lnTo>
                  <a:lnTo>
                    <a:pt x="682529" y="768311"/>
                  </a:lnTo>
                  <a:lnTo>
                    <a:pt x="722967" y="815131"/>
                  </a:lnTo>
                  <a:lnTo>
                    <a:pt x="762289" y="860677"/>
                  </a:lnTo>
                  <a:lnTo>
                    <a:pt x="800261" y="904663"/>
                  </a:lnTo>
                  <a:lnTo>
                    <a:pt x="836649" y="946807"/>
                  </a:lnTo>
                  <a:lnTo>
                    <a:pt x="871218" y="986826"/>
                  </a:lnTo>
                  <a:lnTo>
                    <a:pt x="903736" y="1024437"/>
                  </a:lnTo>
                  <a:lnTo>
                    <a:pt x="933966" y="1059357"/>
                  </a:lnTo>
                  <a:lnTo>
                    <a:pt x="961676" y="1091302"/>
                  </a:lnTo>
                  <a:lnTo>
                    <a:pt x="1008597" y="1145136"/>
                  </a:lnTo>
                  <a:lnTo>
                    <a:pt x="984477" y="1170456"/>
                  </a:lnTo>
                  <a:lnTo>
                    <a:pt x="957590" y="1199022"/>
                  </a:lnTo>
                  <a:lnTo>
                    <a:pt x="928174" y="1230567"/>
                  </a:lnTo>
                  <a:lnTo>
                    <a:pt x="896465" y="1264823"/>
                  </a:lnTo>
                  <a:lnTo>
                    <a:pt x="862700" y="1301526"/>
                  </a:lnTo>
                  <a:lnTo>
                    <a:pt x="827117" y="1340407"/>
                  </a:lnTo>
                  <a:lnTo>
                    <a:pt x="789952" y="1381199"/>
                  </a:lnTo>
                  <a:lnTo>
                    <a:pt x="751442" y="1423636"/>
                  </a:lnTo>
                  <a:lnTo>
                    <a:pt x="711824" y="1467452"/>
                  </a:lnTo>
                  <a:lnTo>
                    <a:pt x="671336" y="1512379"/>
                  </a:lnTo>
                  <a:lnTo>
                    <a:pt x="630213" y="1558150"/>
                  </a:lnTo>
                  <a:lnTo>
                    <a:pt x="588692" y="1604498"/>
                  </a:lnTo>
                  <a:lnTo>
                    <a:pt x="547012" y="1651158"/>
                  </a:lnTo>
                  <a:lnTo>
                    <a:pt x="505408" y="1697861"/>
                  </a:lnTo>
                  <a:lnTo>
                    <a:pt x="464118" y="1744341"/>
                  </a:lnTo>
                  <a:lnTo>
                    <a:pt x="423378" y="1790332"/>
                  </a:lnTo>
                  <a:lnTo>
                    <a:pt x="383426" y="1835566"/>
                  </a:lnTo>
                  <a:lnTo>
                    <a:pt x="344497" y="1879777"/>
                  </a:lnTo>
                  <a:lnTo>
                    <a:pt x="306831" y="1922697"/>
                  </a:lnTo>
                  <a:lnTo>
                    <a:pt x="270662" y="1964060"/>
                  </a:lnTo>
                  <a:lnTo>
                    <a:pt x="236228" y="2003600"/>
                  </a:lnTo>
                  <a:lnTo>
                    <a:pt x="203767" y="2041049"/>
                  </a:lnTo>
                  <a:lnTo>
                    <a:pt x="173514" y="2076140"/>
                  </a:lnTo>
                  <a:lnTo>
                    <a:pt x="145707" y="2108607"/>
                  </a:lnTo>
                  <a:lnTo>
                    <a:pt x="120583" y="2138183"/>
                  </a:lnTo>
                  <a:lnTo>
                    <a:pt x="79331" y="2187593"/>
                  </a:lnTo>
                  <a:lnTo>
                    <a:pt x="2147672" y="2187593"/>
                  </a:lnTo>
                  <a:lnTo>
                    <a:pt x="2147672" y="1634764"/>
                  </a:lnTo>
                  <a:lnTo>
                    <a:pt x="2103033" y="1661074"/>
                  </a:lnTo>
                  <a:lnTo>
                    <a:pt x="2060561" y="1687761"/>
                  </a:lnTo>
                  <a:lnTo>
                    <a:pt x="2019845" y="1714801"/>
                  </a:lnTo>
                  <a:lnTo>
                    <a:pt x="1980476" y="1742173"/>
                  </a:lnTo>
                  <a:lnTo>
                    <a:pt x="1942044" y="1769853"/>
                  </a:lnTo>
                  <a:lnTo>
                    <a:pt x="1904138" y="1797818"/>
                  </a:lnTo>
                  <a:lnTo>
                    <a:pt x="1866349" y="1826046"/>
                  </a:lnTo>
                  <a:lnTo>
                    <a:pt x="1828268" y="1854514"/>
                  </a:lnTo>
                  <a:lnTo>
                    <a:pt x="1789483" y="1883198"/>
                  </a:lnTo>
                  <a:lnTo>
                    <a:pt x="1749586" y="1912077"/>
                  </a:lnTo>
                  <a:lnTo>
                    <a:pt x="1708166" y="1941126"/>
                  </a:lnTo>
                  <a:lnTo>
                    <a:pt x="1664813" y="1970324"/>
                  </a:lnTo>
                  <a:lnTo>
                    <a:pt x="612620" y="1974352"/>
                  </a:lnTo>
                  <a:lnTo>
                    <a:pt x="1434179" y="1058242"/>
                  </a:lnTo>
                  <a:lnTo>
                    <a:pt x="1434179" y="1050345"/>
                  </a:lnTo>
                  <a:lnTo>
                    <a:pt x="677448" y="213249"/>
                  </a:lnTo>
                  <a:lnTo>
                    <a:pt x="714317" y="212162"/>
                  </a:lnTo>
                  <a:lnTo>
                    <a:pt x="756761" y="211446"/>
                  </a:lnTo>
                  <a:lnTo>
                    <a:pt x="804103" y="211065"/>
                  </a:lnTo>
                  <a:lnTo>
                    <a:pt x="855665" y="210978"/>
                  </a:lnTo>
                  <a:lnTo>
                    <a:pt x="910772" y="211149"/>
                  </a:lnTo>
                  <a:lnTo>
                    <a:pt x="968747" y="211540"/>
                  </a:lnTo>
                  <a:lnTo>
                    <a:pt x="1028913" y="212111"/>
                  </a:lnTo>
                  <a:lnTo>
                    <a:pt x="1090594" y="212824"/>
                  </a:lnTo>
                  <a:lnTo>
                    <a:pt x="1153113" y="213642"/>
                  </a:lnTo>
                  <a:lnTo>
                    <a:pt x="1215793" y="214527"/>
                  </a:lnTo>
                  <a:lnTo>
                    <a:pt x="1277958" y="215439"/>
                  </a:lnTo>
                  <a:lnTo>
                    <a:pt x="1338932" y="216341"/>
                  </a:lnTo>
                  <a:lnTo>
                    <a:pt x="1398037" y="217195"/>
                  </a:lnTo>
                  <a:lnTo>
                    <a:pt x="1454598" y="217963"/>
                  </a:lnTo>
                  <a:lnTo>
                    <a:pt x="1507937" y="218605"/>
                  </a:lnTo>
                  <a:lnTo>
                    <a:pt x="1557378" y="219085"/>
                  </a:lnTo>
                  <a:lnTo>
                    <a:pt x="1602244" y="219364"/>
                  </a:lnTo>
                  <a:lnTo>
                    <a:pt x="1641859" y="219403"/>
                  </a:lnTo>
                  <a:lnTo>
                    <a:pt x="1675547" y="219165"/>
                  </a:lnTo>
                  <a:lnTo>
                    <a:pt x="1702630" y="218611"/>
                  </a:lnTo>
                  <a:lnTo>
                    <a:pt x="1722432" y="217703"/>
                  </a:lnTo>
                  <a:lnTo>
                    <a:pt x="1758040" y="247546"/>
                  </a:lnTo>
                  <a:lnTo>
                    <a:pt x="1796012" y="279440"/>
                  </a:lnTo>
                  <a:lnTo>
                    <a:pt x="1835918" y="312856"/>
                  </a:lnTo>
                  <a:lnTo>
                    <a:pt x="1877326" y="347264"/>
                  </a:lnTo>
                  <a:lnTo>
                    <a:pt x="1919807" y="382136"/>
                  </a:lnTo>
                  <a:lnTo>
                    <a:pt x="1962929" y="416943"/>
                  </a:lnTo>
                  <a:lnTo>
                    <a:pt x="2006262" y="451155"/>
                  </a:lnTo>
                  <a:lnTo>
                    <a:pt x="2049376" y="484245"/>
                  </a:lnTo>
                  <a:lnTo>
                    <a:pt x="2091839" y="515682"/>
                  </a:lnTo>
                  <a:lnTo>
                    <a:pt x="2133222" y="544939"/>
                  </a:lnTo>
                  <a:lnTo>
                    <a:pt x="2133222" y="17"/>
                  </a:lnTo>
                  <a:lnTo>
                    <a:pt x="0" y="17"/>
                  </a:lnTo>
                  <a:close/>
                </a:path>
              </a:pathLst>
            </a:custGeom>
            <a:ln w="94303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5529002" y="2980197"/>
            <a:ext cx="95885" cy="380365"/>
          </a:xfrm>
          <a:custGeom>
            <a:avLst/>
            <a:gdLst/>
            <a:ahLst/>
            <a:cxnLst/>
            <a:rect l="l" t="t" r="r" b="b"/>
            <a:pathLst>
              <a:path w="95884" h="380364">
                <a:moveTo>
                  <a:pt x="95567" y="379973"/>
                </a:moveTo>
                <a:lnTo>
                  <a:pt x="56303" y="342816"/>
                </a:lnTo>
                <a:lnTo>
                  <a:pt x="26155" y="297790"/>
                </a:lnTo>
                <a:lnTo>
                  <a:pt x="6821" y="246365"/>
                </a:lnTo>
                <a:lnTo>
                  <a:pt x="0" y="190010"/>
                </a:lnTo>
                <a:lnTo>
                  <a:pt x="6821" y="133654"/>
                </a:lnTo>
                <a:lnTo>
                  <a:pt x="26155" y="82224"/>
                </a:lnTo>
                <a:lnTo>
                  <a:pt x="56303" y="37184"/>
                </a:lnTo>
                <a:lnTo>
                  <a:pt x="95567" y="0"/>
                </a:lnTo>
                <a:lnTo>
                  <a:pt x="95567" y="379973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720138" y="2931201"/>
            <a:ext cx="95885" cy="478155"/>
          </a:xfrm>
          <a:custGeom>
            <a:avLst/>
            <a:gdLst/>
            <a:ahLst/>
            <a:cxnLst/>
            <a:rect l="l" t="t" r="r" b="b"/>
            <a:pathLst>
              <a:path w="95884" h="478154">
                <a:moveTo>
                  <a:pt x="47783" y="478013"/>
                </a:moveTo>
                <a:lnTo>
                  <a:pt x="23551" y="476782"/>
                </a:lnTo>
                <a:lnTo>
                  <a:pt x="0" y="473185"/>
                </a:lnTo>
                <a:lnTo>
                  <a:pt x="0" y="4827"/>
                </a:lnTo>
                <a:lnTo>
                  <a:pt x="23551" y="1230"/>
                </a:lnTo>
                <a:lnTo>
                  <a:pt x="47783" y="0"/>
                </a:lnTo>
                <a:lnTo>
                  <a:pt x="72016" y="1230"/>
                </a:lnTo>
                <a:lnTo>
                  <a:pt x="95567" y="4827"/>
                </a:lnTo>
                <a:lnTo>
                  <a:pt x="95567" y="473185"/>
                </a:lnTo>
                <a:lnTo>
                  <a:pt x="72016" y="476782"/>
                </a:lnTo>
                <a:lnTo>
                  <a:pt x="47783" y="478013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37866" y="2739999"/>
            <a:ext cx="956310" cy="860425"/>
          </a:xfrm>
          <a:custGeom>
            <a:avLst/>
            <a:gdLst/>
            <a:ahLst/>
            <a:cxnLst/>
            <a:rect l="l" t="t" r="r" b="b"/>
            <a:pathLst>
              <a:path w="956309" h="860425">
                <a:moveTo>
                  <a:pt x="668972" y="430263"/>
                </a:moveTo>
                <a:lnTo>
                  <a:pt x="662152" y="373926"/>
                </a:lnTo>
                <a:lnTo>
                  <a:pt x="642810" y="322478"/>
                </a:lnTo>
                <a:lnTo>
                  <a:pt x="612660" y="277418"/>
                </a:lnTo>
                <a:lnTo>
                  <a:pt x="573405" y="240258"/>
                </a:lnTo>
                <a:lnTo>
                  <a:pt x="573405" y="620229"/>
                </a:lnTo>
                <a:lnTo>
                  <a:pt x="612660" y="583044"/>
                </a:lnTo>
                <a:lnTo>
                  <a:pt x="642810" y="538010"/>
                </a:lnTo>
                <a:lnTo>
                  <a:pt x="662152" y="486587"/>
                </a:lnTo>
                <a:lnTo>
                  <a:pt x="668972" y="430263"/>
                </a:lnTo>
                <a:close/>
              </a:path>
              <a:path w="956309" h="860425">
                <a:moveTo>
                  <a:pt x="955725" y="860425"/>
                </a:moveTo>
                <a:lnTo>
                  <a:pt x="955713" y="764819"/>
                </a:lnTo>
                <a:lnTo>
                  <a:pt x="955675" y="95605"/>
                </a:lnTo>
                <a:lnTo>
                  <a:pt x="955675" y="0"/>
                </a:lnTo>
                <a:lnTo>
                  <a:pt x="764540" y="0"/>
                </a:lnTo>
                <a:lnTo>
                  <a:pt x="764540" y="430212"/>
                </a:lnTo>
                <a:lnTo>
                  <a:pt x="760907" y="479590"/>
                </a:lnTo>
                <a:lnTo>
                  <a:pt x="750354" y="526732"/>
                </a:lnTo>
                <a:lnTo>
                  <a:pt x="733399" y="571131"/>
                </a:lnTo>
                <a:lnTo>
                  <a:pt x="710577" y="612267"/>
                </a:lnTo>
                <a:lnTo>
                  <a:pt x="682396" y="649605"/>
                </a:lnTo>
                <a:lnTo>
                  <a:pt x="649376" y="682637"/>
                </a:lnTo>
                <a:lnTo>
                  <a:pt x="612051" y="710831"/>
                </a:lnTo>
                <a:lnTo>
                  <a:pt x="570941" y="733666"/>
                </a:lnTo>
                <a:lnTo>
                  <a:pt x="526554" y="750633"/>
                </a:lnTo>
                <a:lnTo>
                  <a:pt x="479412" y="761187"/>
                </a:lnTo>
                <a:lnTo>
                  <a:pt x="430047" y="764819"/>
                </a:lnTo>
                <a:lnTo>
                  <a:pt x="380682" y="761187"/>
                </a:lnTo>
                <a:lnTo>
                  <a:pt x="333552" y="750633"/>
                </a:lnTo>
                <a:lnTo>
                  <a:pt x="289166" y="733666"/>
                </a:lnTo>
                <a:lnTo>
                  <a:pt x="248043" y="710831"/>
                </a:lnTo>
                <a:lnTo>
                  <a:pt x="210718" y="682637"/>
                </a:lnTo>
                <a:lnTo>
                  <a:pt x="177698" y="649605"/>
                </a:lnTo>
                <a:lnTo>
                  <a:pt x="149517" y="612267"/>
                </a:lnTo>
                <a:lnTo>
                  <a:pt x="126695" y="571131"/>
                </a:lnTo>
                <a:lnTo>
                  <a:pt x="109753" y="526732"/>
                </a:lnTo>
                <a:lnTo>
                  <a:pt x="99199" y="479590"/>
                </a:lnTo>
                <a:lnTo>
                  <a:pt x="95567" y="430212"/>
                </a:lnTo>
                <a:lnTo>
                  <a:pt x="99199" y="380847"/>
                </a:lnTo>
                <a:lnTo>
                  <a:pt x="109753" y="333692"/>
                </a:lnTo>
                <a:lnTo>
                  <a:pt x="126695" y="289293"/>
                </a:lnTo>
                <a:lnTo>
                  <a:pt x="149517" y="248170"/>
                </a:lnTo>
                <a:lnTo>
                  <a:pt x="177698" y="210820"/>
                </a:lnTo>
                <a:lnTo>
                  <a:pt x="210718" y="177787"/>
                </a:lnTo>
                <a:lnTo>
                  <a:pt x="248043" y="149593"/>
                </a:lnTo>
                <a:lnTo>
                  <a:pt x="289166" y="126758"/>
                </a:lnTo>
                <a:lnTo>
                  <a:pt x="333552" y="109804"/>
                </a:lnTo>
                <a:lnTo>
                  <a:pt x="380682" y="99237"/>
                </a:lnTo>
                <a:lnTo>
                  <a:pt x="430047" y="95605"/>
                </a:lnTo>
                <a:lnTo>
                  <a:pt x="479412" y="99237"/>
                </a:lnTo>
                <a:lnTo>
                  <a:pt x="526554" y="109804"/>
                </a:lnTo>
                <a:lnTo>
                  <a:pt x="570941" y="126758"/>
                </a:lnTo>
                <a:lnTo>
                  <a:pt x="612051" y="149593"/>
                </a:lnTo>
                <a:lnTo>
                  <a:pt x="649376" y="177787"/>
                </a:lnTo>
                <a:lnTo>
                  <a:pt x="682396" y="210820"/>
                </a:lnTo>
                <a:lnTo>
                  <a:pt x="710577" y="248170"/>
                </a:lnTo>
                <a:lnTo>
                  <a:pt x="733399" y="289293"/>
                </a:lnTo>
                <a:lnTo>
                  <a:pt x="750354" y="333692"/>
                </a:lnTo>
                <a:lnTo>
                  <a:pt x="760907" y="380847"/>
                </a:lnTo>
                <a:lnTo>
                  <a:pt x="764540" y="430212"/>
                </a:lnTo>
                <a:lnTo>
                  <a:pt x="764540" y="0"/>
                </a:lnTo>
                <a:lnTo>
                  <a:pt x="0" y="0"/>
                </a:lnTo>
                <a:lnTo>
                  <a:pt x="0" y="860425"/>
                </a:lnTo>
                <a:lnTo>
                  <a:pt x="955725" y="860425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095482" y="2357584"/>
            <a:ext cx="287020" cy="1529715"/>
          </a:xfrm>
          <a:custGeom>
            <a:avLst/>
            <a:gdLst/>
            <a:ahLst/>
            <a:cxnLst/>
            <a:rect l="l" t="t" r="r" b="b"/>
            <a:pathLst>
              <a:path w="287019" h="1529714">
                <a:moveTo>
                  <a:pt x="286703" y="1529644"/>
                </a:moveTo>
                <a:lnTo>
                  <a:pt x="0" y="1529644"/>
                </a:lnTo>
                <a:lnTo>
                  <a:pt x="0" y="191205"/>
                </a:lnTo>
                <a:lnTo>
                  <a:pt x="5055" y="147411"/>
                </a:lnTo>
                <a:lnTo>
                  <a:pt x="19453" y="107183"/>
                </a:lnTo>
                <a:lnTo>
                  <a:pt x="42037" y="71679"/>
                </a:lnTo>
                <a:lnTo>
                  <a:pt x="71653" y="42052"/>
                </a:lnTo>
                <a:lnTo>
                  <a:pt x="107144" y="19460"/>
                </a:lnTo>
                <a:lnTo>
                  <a:pt x="147357" y="5057"/>
                </a:lnTo>
                <a:lnTo>
                  <a:pt x="191135" y="0"/>
                </a:lnTo>
                <a:lnTo>
                  <a:pt x="286703" y="0"/>
                </a:lnTo>
                <a:lnTo>
                  <a:pt x="286703" y="1529644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37866" y="1879570"/>
            <a:ext cx="765175" cy="95885"/>
          </a:xfrm>
          <a:custGeom>
            <a:avLst/>
            <a:gdLst/>
            <a:ahLst/>
            <a:cxnLst/>
            <a:rect l="l" t="t" r="r" b="b"/>
            <a:pathLst>
              <a:path w="765175" h="95885">
                <a:moveTo>
                  <a:pt x="764591" y="95602"/>
                </a:moveTo>
                <a:lnTo>
                  <a:pt x="0" y="95602"/>
                </a:lnTo>
                <a:lnTo>
                  <a:pt x="0" y="0"/>
                </a:lnTo>
                <a:lnTo>
                  <a:pt x="764591" y="0"/>
                </a:lnTo>
                <a:lnTo>
                  <a:pt x="764591" y="95602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529002" y="2070776"/>
            <a:ext cx="382270" cy="191770"/>
          </a:xfrm>
          <a:custGeom>
            <a:avLst/>
            <a:gdLst/>
            <a:ahLst/>
            <a:cxnLst/>
            <a:rect l="l" t="t" r="r" b="b"/>
            <a:pathLst>
              <a:path w="382269" h="191769">
                <a:moveTo>
                  <a:pt x="382271" y="191205"/>
                </a:moveTo>
                <a:lnTo>
                  <a:pt x="0" y="191205"/>
                </a:lnTo>
                <a:lnTo>
                  <a:pt x="0" y="0"/>
                </a:lnTo>
                <a:lnTo>
                  <a:pt x="382271" y="0"/>
                </a:lnTo>
                <a:lnTo>
                  <a:pt x="382271" y="191205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907810" y="2931201"/>
            <a:ext cx="143510" cy="191770"/>
          </a:xfrm>
          <a:custGeom>
            <a:avLst/>
            <a:gdLst/>
            <a:ahLst/>
            <a:cxnLst/>
            <a:rect l="l" t="t" r="r" b="b"/>
            <a:pathLst>
              <a:path w="143509" h="191769">
                <a:moveTo>
                  <a:pt x="143399" y="191205"/>
                </a:moveTo>
                <a:lnTo>
                  <a:pt x="0" y="191205"/>
                </a:lnTo>
                <a:lnTo>
                  <a:pt x="0" y="0"/>
                </a:lnTo>
                <a:lnTo>
                  <a:pt x="143399" y="0"/>
                </a:lnTo>
                <a:lnTo>
                  <a:pt x="143399" y="191205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668890" y="2931201"/>
            <a:ext cx="143510" cy="191770"/>
          </a:xfrm>
          <a:custGeom>
            <a:avLst/>
            <a:gdLst/>
            <a:ahLst/>
            <a:cxnLst/>
            <a:rect l="l" t="t" r="r" b="b"/>
            <a:pathLst>
              <a:path w="143509" h="191769">
                <a:moveTo>
                  <a:pt x="143351" y="191205"/>
                </a:moveTo>
                <a:lnTo>
                  <a:pt x="0" y="191205"/>
                </a:lnTo>
                <a:lnTo>
                  <a:pt x="0" y="0"/>
                </a:lnTo>
                <a:lnTo>
                  <a:pt x="143351" y="0"/>
                </a:lnTo>
                <a:lnTo>
                  <a:pt x="143351" y="191205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668890" y="2548790"/>
            <a:ext cx="382270" cy="287020"/>
          </a:xfrm>
          <a:custGeom>
            <a:avLst/>
            <a:gdLst/>
            <a:ahLst/>
            <a:cxnLst/>
            <a:rect l="l" t="t" r="r" b="b"/>
            <a:pathLst>
              <a:path w="382269" h="287019">
                <a:moveTo>
                  <a:pt x="382271" y="286808"/>
                </a:moveTo>
                <a:lnTo>
                  <a:pt x="0" y="286808"/>
                </a:lnTo>
                <a:lnTo>
                  <a:pt x="0" y="0"/>
                </a:lnTo>
                <a:lnTo>
                  <a:pt x="382271" y="0"/>
                </a:lnTo>
                <a:lnTo>
                  <a:pt x="382271" y="95602"/>
                </a:lnTo>
                <a:lnTo>
                  <a:pt x="191135" y="95602"/>
                </a:lnTo>
                <a:lnTo>
                  <a:pt x="172542" y="99361"/>
                </a:lnTo>
                <a:lnTo>
                  <a:pt x="157352" y="109608"/>
                </a:lnTo>
                <a:lnTo>
                  <a:pt x="147108" y="124803"/>
                </a:lnTo>
                <a:lnTo>
                  <a:pt x="143351" y="143404"/>
                </a:lnTo>
                <a:lnTo>
                  <a:pt x="147108" y="162004"/>
                </a:lnTo>
                <a:lnTo>
                  <a:pt x="157352" y="177199"/>
                </a:lnTo>
                <a:lnTo>
                  <a:pt x="172542" y="187447"/>
                </a:lnTo>
                <a:lnTo>
                  <a:pt x="191135" y="191205"/>
                </a:lnTo>
                <a:lnTo>
                  <a:pt x="382271" y="191205"/>
                </a:lnTo>
                <a:lnTo>
                  <a:pt x="382271" y="286808"/>
                </a:lnTo>
                <a:close/>
              </a:path>
              <a:path w="382269" h="287019">
                <a:moveTo>
                  <a:pt x="382271" y="191205"/>
                </a:moveTo>
                <a:lnTo>
                  <a:pt x="191135" y="191205"/>
                </a:lnTo>
                <a:lnTo>
                  <a:pt x="209729" y="187447"/>
                </a:lnTo>
                <a:lnTo>
                  <a:pt x="224919" y="177199"/>
                </a:lnTo>
                <a:lnTo>
                  <a:pt x="235162" y="162004"/>
                </a:lnTo>
                <a:lnTo>
                  <a:pt x="238919" y="143404"/>
                </a:lnTo>
                <a:lnTo>
                  <a:pt x="235162" y="124803"/>
                </a:lnTo>
                <a:lnTo>
                  <a:pt x="224919" y="109608"/>
                </a:lnTo>
                <a:lnTo>
                  <a:pt x="209729" y="99361"/>
                </a:lnTo>
                <a:lnTo>
                  <a:pt x="191135" y="95602"/>
                </a:lnTo>
                <a:lnTo>
                  <a:pt x="382271" y="95602"/>
                </a:lnTo>
                <a:lnTo>
                  <a:pt x="382271" y="191205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477747" y="2357589"/>
            <a:ext cx="2007235" cy="1529715"/>
          </a:xfrm>
          <a:custGeom>
            <a:avLst/>
            <a:gdLst/>
            <a:ahLst/>
            <a:cxnLst/>
            <a:rect l="l" t="t" r="r" b="b"/>
            <a:pathLst>
              <a:path w="2007234" h="1529714">
                <a:moveTo>
                  <a:pt x="573455" y="860425"/>
                </a:moveTo>
                <a:lnTo>
                  <a:pt x="191135" y="860425"/>
                </a:lnTo>
                <a:lnTo>
                  <a:pt x="191135" y="1051636"/>
                </a:lnTo>
                <a:lnTo>
                  <a:pt x="573455" y="1051636"/>
                </a:lnTo>
                <a:lnTo>
                  <a:pt x="573455" y="860425"/>
                </a:lnTo>
                <a:close/>
              </a:path>
              <a:path w="2007234" h="1529714">
                <a:moveTo>
                  <a:pt x="2006930" y="0"/>
                </a:moveTo>
                <a:lnTo>
                  <a:pt x="1911362" y="0"/>
                </a:lnTo>
                <a:lnTo>
                  <a:pt x="1911362" y="382409"/>
                </a:lnTo>
                <a:lnTo>
                  <a:pt x="1911362" y="1242834"/>
                </a:lnTo>
                <a:lnTo>
                  <a:pt x="1903844" y="1280020"/>
                </a:lnTo>
                <a:lnTo>
                  <a:pt x="1883346" y="1310411"/>
                </a:lnTo>
                <a:lnTo>
                  <a:pt x="1852968" y="1330921"/>
                </a:lnTo>
                <a:lnTo>
                  <a:pt x="1815795" y="1338440"/>
                </a:lnTo>
                <a:lnTo>
                  <a:pt x="860120" y="1338440"/>
                </a:lnTo>
                <a:lnTo>
                  <a:pt x="822947" y="1330921"/>
                </a:lnTo>
                <a:lnTo>
                  <a:pt x="792568" y="1310411"/>
                </a:lnTo>
                <a:lnTo>
                  <a:pt x="772071" y="1280020"/>
                </a:lnTo>
                <a:lnTo>
                  <a:pt x="764540" y="1242834"/>
                </a:lnTo>
                <a:lnTo>
                  <a:pt x="764540" y="1147229"/>
                </a:lnTo>
                <a:lnTo>
                  <a:pt x="764540" y="382409"/>
                </a:lnTo>
                <a:lnTo>
                  <a:pt x="772071" y="345236"/>
                </a:lnTo>
                <a:lnTo>
                  <a:pt x="792568" y="314833"/>
                </a:lnTo>
                <a:lnTo>
                  <a:pt x="822947" y="294335"/>
                </a:lnTo>
                <a:lnTo>
                  <a:pt x="860120" y="286804"/>
                </a:lnTo>
                <a:lnTo>
                  <a:pt x="1815795" y="286804"/>
                </a:lnTo>
                <a:lnTo>
                  <a:pt x="1852968" y="294335"/>
                </a:lnTo>
                <a:lnTo>
                  <a:pt x="1883346" y="314833"/>
                </a:lnTo>
                <a:lnTo>
                  <a:pt x="1903844" y="345236"/>
                </a:lnTo>
                <a:lnTo>
                  <a:pt x="1911362" y="382409"/>
                </a:lnTo>
                <a:lnTo>
                  <a:pt x="1911362" y="0"/>
                </a:lnTo>
                <a:lnTo>
                  <a:pt x="1433525" y="0"/>
                </a:lnTo>
                <a:lnTo>
                  <a:pt x="1433525" y="95605"/>
                </a:lnTo>
                <a:lnTo>
                  <a:pt x="1433525" y="191211"/>
                </a:lnTo>
                <a:lnTo>
                  <a:pt x="1337957" y="191211"/>
                </a:lnTo>
                <a:lnTo>
                  <a:pt x="1337957" y="95605"/>
                </a:lnTo>
                <a:lnTo>
                  <a:pt x="1433525" y="95605"/>
                </a:lnTo>
                <a:lnTo>
                  <a:pt x="1433525" y="0"/>
                </a:lnTo>
                <a:lnTo>
                  <a:pt x="1242390" y="0"/>
                </a:lnTo>
                <a:lnTo>
                  <a:pt x="1242390" y="95605"/>
                </a:lnTo>
                <a:lnTo>
                  <a:pt x="1242390" y="191211"/>
                </a:lnTo>
                <a:lnTo>
                  <a:pt x="1146822" y="191211"/>
                </a:lnTo>
                <a:lnTo>
                  <a:pt x="1146822" y="95605"/>
                </a:lnTo>
                <a:lnTo>
                  <a:pt x="1242390" y="95605"/>
                </a:lnTo>
                <a:lnTo>
                  <a:pt x="1242390" y="0"/>
                </a:lnTo>
                <a:lnTo>
                  <a:pt x="1051255" y="0"/>
                </a:lnTo>
                <a:lnTo>
                  <a:pt x="1051255" y="95605"/>
                </a:lnTo>
                <a:lnTo>
                  <a:pt x="1051255" y="191211"/>
                </a:lnTo>
                <a:lnTo>
                  <a:pt x="955687" y="191211"/>
                </a:lnTo>
                <a:lnTo>
                  <a:pt x="955687" y="95605"/>
                </a:lnTo>
                <a:lnTo>
                  <a:pt x="1051255" y="95605"/>
                </a:lnTo>
                <a:lnTo>
                  <a:pt x="1051255" y="0"/>
                </a:lnTo>
                <a:lnTo>
                  <a:pt x="668972" y="0"/>
                </a:lnTo>
                <a:lnTo>
                  <a:pt x="668972" y="191211"/>
                </a:lnTo>
                <a:lnTo>
                  <a:pt x="668972" y="1051636"/>
                </a:lnTo>
                <a:lnTo>
                  <a:pt x="661454" y="1088809"/>
                </a:lnTo>
                <a:lnTo>
                  <a:pt x="640956" y="1119200"/>
                </a:lnTo>
                <a:lnTo>
                  <a:pt x="610577" y="1139710"/>
                </a:lnTo>
                <a:lnTo>
                  <a:pt x="573405" y="1147229"/>
                </a:lnTo>
                <a:lnTo>
                  <a:pt x="191135" y="1147229"/>
                </a:lnTo>
                <a:lnTo>
                  <a:pt x="153974" y="1139710"/>
                </a:lnTo>
                <a:lnTo>
                  <a:pt x="123583" y="1119200"/>
                </a:lnTo>
                <a:lnTo>
                  <a:pt x="103085" y="1088809"/>
                </a:lnTo>
                <a:lnTo>
                  <a:pt x="95567" y="1051636"/>
                </a:lnTo>
                <a:lnTo>
                  <a:pt x="95567" y="191211"/>
                </a:lnTo>
                <a:lnTo>
                  <a:pt x="103085" y="154025"/>
                </a:lnTo>
                <a:lnTo>
                  <a:pt x="123583" y="123634"/>
                </a:lnTo>
                <a:lnTo>
                  <a:pt x="153974" y="103124"/>
                </a:lnTo>
                <a:lnTo>
                  <a:pt x="191135" y="95605"/>
                </a:lnTo>
                <a:lnTo>
                  <a:pt x="573405" y="95605"/>
                </a:lnTo>
                <a:lnTo>
                  <a:pt x="610577" y="103124"/>
                </a:lnTo>
                <a:lnTo>
                  <a:pt x="640956" y="123634"/>
                </a:lnTo>
                <a:lnTo>
                  <a:pt x="661454" y="154025"/>
                </a:lnTo>
                <a:lnTo>
                  <a:pt x="668972" y="191211"/>
                </a:lnTo>
                <a:lnTo>
                  <a:pt x="668972" y="0"/>
                </a:lnTo>
                <a:lnTo>
                  <a:pt x="0" y="0"/>
                </a:lnTo>
                <a:lnTo>
                  <a:pt x="0" y="1529651"/>
                </a:lnTo>
                <a:lnTo>
                  <a:pt x="2006930" y="1529651"/>
                </a:lnTo>
                <a:lnTo>
                  <a:pt x="2006930" y="1338440"/>
                </a:lnTo>
                <a:lnTo>
                  <a:pt x="2006930" y="286804"/>
                </a:lnTo>
                <a:lnTo>
                  <a:pt x="2006930" y="191211"/>
                </a:lnTo>
                <a:lnTo>
                  <a:pt x="2006930" y="95605"/>
                </a:lnTo>
                <a:lnTo>
                  <a:pt x="2006930" y="0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102410" y="3982831"/>
            <a:ext cx="478155" cy="478155"/>
          </a:xfrm>
          <a:custGeom>
            <a:avLst/>
            <a:gdLst/>
            <a:ahLst/>
            <a:cxnLst/>
            <a:rect l="l" t="t" r="r" b="b"/>
            <a:pathLst>
              <a:path w="478155" h="478154">
                <a:moveTo>
                  <a:pt x="238919" y="478013"/>
                </a:moveTo>
                <a:lnTo>
                  <a:pt x="190829" y="473149"/>
                </a:lnTo>
                <a:lnTo>
                  <a:pt x="146010" y="459201"/>
                </a:lnTo>
                <a:lnTo>
                  <a:pt x="105430" y="437139"/>
                </a:lnTo>
                <a:lnTo>
                  <a:pt x="70057" y="407931"/>
                </a:lnTo>
                <a:lnTo>
                  <a:pt x="40859" y="372545"/>
                </a:lnTo>
                <a:lnTo>
                  <a:pt x="18805" y="331949"/>
                </a:lnTo>
                <a:lnTo>
                  <a:pt x="4862" y="287114"/>
                </a:lnTo>
                <a:lnTo>
                  <a:pt x="0" y="239006"/>
                </a:lnTo>
                <a:lnTo>
                  <a:pt x="4862" y="190899"/>
                </a:lnTo>
                <a:lnTo>
                  <a:pt x="18805" y="146063"/>
                </a:lnTo>
                <a:lnTo>
                  <a:pt x="40859" y="105468"/>
                </a:lnTo>
                <a:lnTo>
                  <a:pt x="70057" y="70082"/>
                </a:lnTo>
                <a:lnTo>
                  <a:pt x="105430" y="40874"/>
                </a:lnTo>
                <a:lnTo>
                  <a:pt x="146010" y="18812"/>
                </a:lnTo>
                <a:lnTo>
                  <a:pt x="190829" y="4864"/>
                </a:lnTo>
                <a:lnTo>
                  <a:pt x="238919" y="0"/>
                </a:lnTo>
                <a:lnTo>
                  <a:pt x="287009" y="4864"/>
                </a:lnTo>
                <a:lnTo>
                  <a:pt x="331829" y="18812"/>
                </a:lnTo>
                <a:lnTo>
                  <a:pt x="372409" y="40874"/>
                </a:lnTo>
                <a:lnTo>
                  <a:pt x="407782" y="70082"/>
                </a:lnTo>
                <a:lnTo>
                  <a:pt x="436980" y="105468"/>
                </a:lnTo>
                <a:lnTo>
                  <a:pt x="457589" y="143404"/>
                </a:lnTo>
                <a:lnTo>
                  <a:pt x="238919" y="143404"/>
                </a:lnTo>
                <a:lnTo>
                  <a:pt x="201711" y="150914"/>
                </a:lnTo>
                <a:lnTo>
                  <a:pt x="171335" y="171397"/>
                </a:lnTo>
                <a:lnTo>
                  <a:pt x="150859" y="201785"/>
                </a:lnTo>
                <a:lnTo>
                  <a:pt x="143351" y="239006"/>
                </a:lnTo>
                <a:lnTo>
                  <a:pt x="150859" y="276228"/>
                </a:lnTo>
                <a:lnTo>
                  <a:pt x="171335" y="306615"/>
                </a:lnTo>
                <a:lnTo>
                  <a:pt x="201711" y="327099"/>
                </a:lnTo>
                <a:lnTo>
                  <a:pt x="238919" y="334609"/>
                </a:lnTo>
                <a:lnTo>
                  <a:pt x="457589" y="334609"/>
                </a:lnTo>
                <a:lnTo>
                  <a:pt x="436980" y="372545"/>
                </a:lnTo>
                <a:lnTo>
                  <a:pt x="407782" y="407931"/>
                </a:lnTo>
                <a:lnTo>
                  <a:pt x="372409" y="437139"/>
                </a:lnTo>
                <a:lnTo>
                  <a:pt x="331829" y="459201"/>
                </a:lnTo>
                <a:lnTo>
                  <a:pt x="287009" y="473149"/>
                </a:lnTo>
                <a:lnTo>
                  <a:pt x="238919" y="478013"/>
                </a:lnTo>
                <a:close/>
              </a:path>
              <a:path w="478155" h="478154">
                <a:moveTo>
                  <a:pt x="457589" y="334609"/>
                </a:moveTo>
                <a:lnTo>
                  <a:pt x="238919" y="334609"/>
                </a:lnTo>
                <a:lnTo>
                  <a:pt x="276128" y="327099"/>
                </a:lnTo>
                <a:lnTo>
                  <a:pt x="306504" y="306615"/>
                </a:lnTo>
                <a:lnTo>
                  <a:pt x="326980" y="276228"/>
                </a:lnTo>
                <a:lnTo>
                  <a:pt x="334487" y="239006"/>
                </a:lnTo>
                <a:lnTo>
                  <a:pt x="326980" y="201785"/>
                </a:lnTo>
                <a:lnTo>
                  <a:pt x="306504" y="171397"/>
                </a:lnTo>
                <a:lnTo>
                  <a:pt x="276128" y="150914"/>
                </a:lnTo>
                <a:lnTo>
                  <a:pt x="238919" y="143404"/>
                </a:lnTo>
                <a:lnTo>
                  <a:pt x="457589" y="143404"/>
                </a:lnTo>
                <a:lnTo>
                  <a:pt x="459034" y="146063"/>
                </a:lnTo>
                <a:lnTo>
                  <a:pt x="472977" y="190899"/>
                </a:lnTo>
                <a:lnTo>
                  <a:pt x="477839" y="239006"/>
                </a:lnTo>
                <a:lnTo>
                  <a:pt x="472977" y="287114"/>
                </a:lnTo>
                <a:lnTo>
                  <a:pt x="459034" y="331949"/>
                </a:lnTo>
                <a:lnTo>
                  <a:pt x="457589" y="334609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5482" y="3982831"/>
            <a:ext cx="196439" cy="191205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5595327" y="3982831"/>
            <a:ext cx="512445" cy="191770"/>
          </a:xfrm>
          <a:custGeom>
            <a:avLst/>
            <a:gdLst/>
            <a:ahLst/>
            <a:cxnLst/>
            <a:rect l="l" t="t" r="r" b="b"/>
            <a:pathLst>
              <a:path w="512444" h="191770">
                <a:moveTo>
                  <a:pt x="415338" y="191205"/>
                </a:moveTo>
                <a:lnTo>
                  <a:pt x="0" y="191205"/>
                </a:lnTo>
                <a:lnTo>
                  <a:pt x="63696" y="0"/>
                </a:lnTo>
                <a:lnTo>
                  <a:pt x="512387" y="0"/>
                </a:lnTo>
                <a:lnTo>
                  <a:pt x="477058" y="40610"/>
                </a:lnTo>
                <a:lnTo>
                  <a:pt x="448614" y="86550"/>
                </a:lnTo>
                <a:lnTo>
                  <a:pt x="427794" y="137015"/>
                </a:lnTo>
                <a:lnTo>
                  <a:pt x="415338" y="191205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4946" y="3982831"/>
            <a:ext cx="196439" cy="191205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6580249" y="2166932"/>
            <a:ext cx="287020" cy="1720850"/>
            <a:chOff x="16580249" y="2166932"/>
            <a:chExt cx="287020" cy="172085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6752" y="2166932"/>
              <a:ext cx="210201" cy="25389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580249" y="2370969"/>
              <a:ext cx="191135" cy="1516380"/>
            </a:xfrm>
            <a:custGeom>
              <a:avLst/>
              <a:gdLst/>
              <a:ahLst/>
              <a:cxnLst/>
              <a:rect l="l" t="t" r="r" b="b"/>
              <a:pathLst>
                <a:path w="191134" h="1516379">
                  <a:moveTo>
                    <a:pt x="191135" y="1516259"/>
                  </a:moveTo>
                  <a:lnTo>
                    <a:pt x="0" y="1516259"/>
                  </a:lnTo>
                  <a:lnTo>
                    <a:pt x="0" y="0"/>
                  </a:lnTo>
                  <a:lnTo>
                    <a:pt x="191135" y="152964"/>
                  </a:lnTo>
                  <a:lnTo>
                    <a:pt x="191135" y="1516259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14286611" y="3982833"/>
            <a:ext cx="1271905" cy="478155"/>
          </a:xfrm>
          <a:custGeom>
            <a:avLst/>
            <a:gdLst/>
            <a:ahLst/>
            <a:cxnLst/>
            <a:rect l="l" t="t" r="r" b="b"/>
            <a:pathLst>
              <a:path w="1271905" h="478154">
                <a:moveTo>
                  <a:pt x="477837" y="239014"/>
                </a:moveTo>
                <a:lnTo>
                  <a:pt x="472973" y="190906"/>
                </a:lnTo>
                <a:lnTo>
                  <a:pt x="459041" y="146062"/>
                </a:lnTo>
                <a:lnTo>
                  <a:pt x="457593" y="143408"/>
                </a:lnTo>
                <a:lnTo>
                  <a:pt x="436981" y="105473"/>
                </a:lnTo>
                <a:lnTo>
                  <a:pt x="407784" y="70091"/>
                </a:lnTo>
                <a:lnTo>
                  <a:pt x="372414" y="40881"/>
                </a:lnTo>
                <a:lnTo>
                  <a:pt x="334492" y="20281"/>
                </a:lnTo>
                <a:lnTo>
                  <a:pt x="334492" y="239014"/>
                </a:lnTo>
                <a:lnTo>
                  <a:pt x="326986" y="276237"/>
                </a:lnTo>
                <a:lnTo>
                  <a:pt x="306501" y="306616"/>
                </a:lnTo>
                <a:lnTo>
                  <a:pt x="276123" y="327101"/>
                </a:lnTo>
                <a:lnTo>
                  <a:pt x="238925" y="334619"/>
                </a:lnTo>
                <a:lnTo>
                  <a:pt x="201714" y="327101"/>
                </a:lnTo>
                <a:lnTo>
                  <a:pt x="171335" y="306616"/>
                </a:lnTo>
                <a:lnTo>
                  <a:pt x="150863" y="276237"/>
                </a:lnTo>
                <a:lnTo>
                  <a:pt x="143357" y="239014"/>
                </a:lnTo>
                <a:lnTo>
                  <a:pt x="150863" y="201790"/>
                </a:lnTo>
                <a:lnTo>
                  <a:pt x="171335" y="171399"/>
                </a:lnTo>
                <a:lnTo>
                  <a:pt x="201714" y="150914"/>
                </a:lnTo>
                <a:lnTo>
                  <a:pt x="238925" y="143408"/>
                </a:lnTo>
                <a:lnTo>
                  <a:pt x="276123" y="150914"/>
                </a:lnTo>
                <a:lnTo>
                  <a:pt x="306501" y="171399"/>
                </a:lnTo>
                <a:lnTo>
                  <a:pt x="326986" y="201790"/>
                </a:lnTo>
                <a:lnTo>
                  <a:pt x="334492" y="239014"/>
                </a:lnTo>
                <a:lnTo>
                  <a:pt x="334492" y="20281"/>
                </a:lnTo>
                <a:lnTo>
                  <a:pt x="331825" y="18821"/>
                </a:lnTo>
                <a:lnTo>
                  <a:pt x="287007" y="4864"/>
                </a:lnTo>
                <a:lnTo>
                  <a:pt x="238925" y="0"/>
                </a:lnTo>
                <a:lnTo>
                  <a:pt x="190830" y="4864"/>
                </a:lnTo>
                <a:lnTo>
                  <a:pt x="146011" y="18821"/>
                </a:lnTo>
                <a:lnTo>
                  <a:pt x="105435" y="40881"/>
                </a:lnTo>
                <a:lnTo>
                  <a:pt x="70053" y="70091"/>
                </a:lnTo>
                <a:lnTo>
                  <a:pt x="40855" y="105473"/>
                </a:lnTo>
                <a:lnTo>
                  <a:pt x="18808" y="146062"/>
                </a:lnTo>
                <a:lnTo>
                  <a:pt x="4864" y="190906"/>
                </a:lnTo>
                <a:lnTo>
                  <a:pt x="0" y="239014"/>
                </a:lnTo>
                <a:lnTo>
                  <a:pt x="4864" y="287121"/>
                </a:lnTo>
                <a:lnTo>
                  <a:pt x="18808" y="331952"/>
                </a:lnTo>
                <a:lnTo>
                  <a:pt x="40855" y="372554"/>
                </a:lnTo>
                <a:lnTo>
                  <a:pt x="70053" y="407936"/>
                </a:lnTo>
                <a:lnTo>
                  <a:pt x="105435" y="437146"/>
                </a:lnTo>
                <a:lnTo>
                  <a:pt x="146011" y="459206"/>
                </a:lnTo>
                <a:lnTo>
                  <a:pt x="190830" y="473151"/>
                </a:lnTo>
                <a:lnTo>
                  <a:pt x="238925" y="478015"/>
                </a:lnTo>
                <a:lnTo>
                  <a:pt x="287007" y="473151"/>
                </a:lnTo>
                <a:lnTo>
                  <a:pt x="331825" y="459206"/>
                </a:lnTo>
                <a:lnTo>
                  <a:pt x="372414" y="437146"/>
                </a:lnTo>
                <a:lnTo>
                  <a:pt x="407784" y="407936"/>
                </a:lnTo>
                <a:lnTo>
                  <a:pt x="436981" y="372554"/>
                </a:lnTo>
                <a:lnTo>
                  <a:pt x="457593" y="334619"/>
                </a:lnTo>
                <a:lnTo>
                  <a:pt x="472973" y="287121"/>
                </a:lnTo>
                <a:lnTo>
                  <a:pt x="477837" y="239014"/>
                </a:lnTo>
                <a:close/>
              </a:path>
              <a:path w="1271905" h="478154">
                <a:moveTo>
                  <a:pt x="1271625" y="0"/>
                </a:moveTo>
                <a:lnTo>
                  <a:pt x="1146822" y="0"/>
                </a:lnTo>
                <a:lnTo>
                  <a:pt x="1146822" y="47802"/>
                </a:lnTo>
                <a:lnTo>
                  <a:pt x="1146822" y="143408"/>
                </a:lnTo>
                <a:lnTo>
                  <a:pt x="668972" y="143408"/>
                </a:lnTo>
                <a:lnTo>
                  <a:pt x="668972" y="47802"/>
                </a:lnTo>
                <a:lnTo>
                  <a:pt x="1146822" y="47802"/>
                </a:lnTo>
                <a:lnTo>
                  <a:pt x="1146822" y="0"/>
                </a:lnTo>
                <a:lnTo>
                  <a:pt x="472541" y="0"/>
                </a:lnTo>
                <a:lnTo>
                  <a:pt x="507873" y="40614"/>
                </a:lnTo>
                <a:lnTo>
                  <a:pt x="536308" y="86550"/>
                </a:lnTo>
                <a:lnTo>
                  <a:pt x="557136" y="137020"/>
                </a:lnTo>
                <a:lnTo>
                  <a:pt x="569582" y="191211"/>
                </a:lnTo>
                <a:lnTo>
                  <a:pt x="1207935" y="191211"/>
                </a:lnTo>
                <a:lnTo>
                  <a:pt x="1223860" y="143408"/>
                </a:lnTo>
                <a:lnTo>
                  <a:pt x="1255699" y="47802"/>
                </a:lnTo>
                <a:lnTo>
                  <a:pt x="1271625" y="0"/>
                </a:lnTo>
                <a:close/>
              </a:path>
            </a:pathLst>
          </a:custGeom>
          <a:solidFill>
            <a:srgbClr val="FF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070016" y="698531"/>
            <a:ext cx="24561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5" b="1">
                <a:solidFill>
                  <a:srgbClr val="21574F"/>
                </a:solidFill>
                <a:latin typeface="Tahoma"/>
                <a:cs typeface="Tahoma"/>
              </a:rPr>
              <a:t>E</a:t>
            </a:r>
            <a:r>
              <a:rPr dirty="0" sz="4000" spc="-80" b="1">
                <a:solidFill>
                  <a:srgbClr val="21574F"/>
                </a:solidFill>
                <a:latin typeface="Tahoma"/>
                <a:cs typeface="Tahoma"/>
              </a:rPr>
              <a:t>s</a:t>
            </a:r>
            <a:r>
              <a:rPr dirty="0" sz="4000" spc="5" b="1">
                <a:solidFill>
                  <a:srgbClr val="21574F"/>
                </a:solidFill>
                <a:latin typeface="Tahoma"/>
                <a:cs typeface="Tahoma"/>
              </a:rPr>
              <a:t>t</a:t>
            </a:r>
            <a:r>
              <a:rPr dirty="0" sz="4000" spc="-50" b="1">
                <a:solidFill>
                  <a:srgbClr val="21574F"/>
                </a:solidFill>
                <a:latin typeface="Tahoma"/>
                <a:cs typeface="Tahoma"/>
              </a:rPr>
              <a:t>i</a:t>
            </a:r>
            <a:r>
              <a:rPr dirty="0" sz="4000" spc="-95" b="1">
                <a:solidFill>
                  <a:srgbClr val="21574F"/>
                </a:solidFill>
                <a:latin typeface="Tahoma"/>
                <a:cs typeface="Tahoma"/>
              </a:rPr>
              <a:t>m</a:t>
            </a:r>
            <a:r>
              <a:rPr dirty="0" sz="4000" spc="-130" b="1">
                <a:solidFill>
                  <a:srgbClr val="21574F"/>
                </a:solidFill>
                <a:latin typeface="Tahoma"/>
                <a:cs typeface="Tahoma"/>
              </a:rPr>
              <a:t>a</a:t>
            </a:r>
            <a:r>
              <a:rPr dirty="0" sz="4000" spc="5" b="1">
                <a:solidFill>
                  <a:srgbClr val="21574F"/>
                </a:solidFill>
                <a:latin typeface="Tahoma"/>
                <a:cs typeface="Tahoma"/>
              </a:rPr>
              <a:t>t</a:t>
            </a:r>
            <a:r>
              <a:rPr dirty="0" sz="4000" spc="30" b="1">
                <a:solidFill>
                  <a:srgbClr val="21574F"/>
                </a:solidFill>
                <a:latin typeface="Tahoma"/>
                <a:cs typeface="Tahoma"/>
              </a:rPr>
              <a:t>o</a:t>
            </a:r>
            <a:r>
              <a:rPr dirty="0" sz="4000" spc="-45" b="1">
                <a:solidFill>
                  <a:srgbClr val="21574F"/>
                </a:solidFill>
                <a:latin typeface="Tahoma"/>
                <a:cs typeface="Tahoma"/>
              </a:rPr>
              <a:t>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171981" y="698531"/>
            <a:ext cx="358711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4F4F4"/>
                </a:solidFill>
              </a:rPr>
              <a:t>Transformator</a:t>
            </a:r>
            <a:endParaRPr sz="4000"/>
          </a:p>
        </p:txBody>
      </p:sp>
      <p:sp>
        <p:nvSpPr>
          <p:cNvPr id="29" name="object 29"/>
          <p:cNvSpPr txBox="1"/>
          <p:nvPr/>
        </p:nvSpPr>
        <p:spPr>
          <a:xfrm>
            <a:off x="13475084" y="698531"/>
            <a:ext cx="40100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70">
                <a:solidFill>
                  <a:srgbClr val="F4F4F4"/>
                </a:solidFill>
                <a:latin typeface="Lucida Sans Unicode"/>
                <a:cs typeface="Lucida Sans Unicode"/>
              </a:rPr>
              <a:t>G</a:t>
            </a:r>
            <a:r>
              <a:rPr dirty="0" sz="4000" spc="60">
                <a:solidFill>
                  <a:srgbClr val="F4F4F4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10">
                <a:solidFill>
                  <a:srgbClr val="F4F4F4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60">
                <a:solidFill>
                  <a:srgbClr val="F4F4F4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20">
                <a:solidFill>
                  <a:srgbClr val="F4F4F4"/>
                </a:solidFill>
                <a:latin typeface="Lucida Sans Unicode"/>
                <a:cs typeface="Lucida Sans Unicode"/>
              </a:rPr>
              <a:t>r</a:t>
            </a:r>
            <a:r>
              <a:rPr dirty="0" sz="4000" spc="10">
                <a:solidFill>
                  <a:srgbClr val="F4F4F4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135">
                <a:solidFill>
                  <a:srgbClr val="F4F4F4"/>
                </a:solidFill>
                <a:latin typeface="Lucida Sans Unicode"/>
                <a:cs typeface="Lucida Sans Unicode"/>
              </a:rPr>
              <a:t>t</a:t>
            </a:r>
            <a:r>
              <a:rPr dirty="0" sz="4000" spc="10">
                <a:solidFill>
                  <a:srgbClr val="F4F4F4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25">
                <a:solidFill>
                  <a:srgbClr val="F4F4F4"/>
                </a:solidFill>
                <a:latin typeface="Lucida Sans Unicode"/>
                <a:cs typeface="Lucida Sans Unicode"/>
              </a:rPr>
              <a:t>r</a:t>
            </a:r>
            <a:r>
              <a:rPr dirty="0" sz="4000" spc="-29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45">
                <a:solidFill>
                  <a:srgbClr val="F4F4F4"/>
                </a:solidFill>
                <a:latin typeface="Lucida Sans Unicode"/>
                <a:cs typeface="Lucida Sans Unicode"/>
              </a:rPr>
              <a:t>p</a:t>
            </a:r>
            <a:r>
              <a:rPr dirty="0" sz="4000" spc="15">
                <a:solidFill>
                  <a:srgbClr val="F4F4F4"/>
                </a:solidFill>
                <a:latin typeface="Lucida Sans Unicode"/>
                <a:cs typeface="Lucida Sans Unicode"/>
              </a:rPr>
              <a:t>l</a:t>
            </a:r>
            <a:r>
              <a:rPr dirty="0" sz="4000" spc="10">
                <a:solidFill>
                  <a:srgbClr val="F4F4F4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10">
                <a:solidFill>
                  <a:srgbClr val="F4F4F4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15">
                <a:solidFill>
                  <a:srgbClr val="F4F4F4"/>
                </a:solidFill>
                <a:latin typeface="Lucida Sans Unicode"/>
                <a:cs typeface="Lucida Sans Unicode"/>
              </a:rPr>
              <a:t>a</a:t>
            </a:r>
            <a:endParaRPr sz="40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9598" y="4825993"/>
            <a:ext cx="4694555" cy="440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15">
                <a:solidFill>
                  <a:srgbClr val="FFFFF0"/>
                </a:solidFill>
                <a:latin typeface="Lucida Sans Unicode"/>
                <a:cs typeface="Lucida Sans Unicode"/>
              </a:rPr>
              <a:t>Transformator</a:t>
            </a:r>
            <a:r>
              <a:rPr dirty="0" sz="2500" spc="-70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5">
                <a:solidFill>
                  <a:srgbClr val="FFFFF0"/>
                </a:solidFill>
                <a:latin typeface="Lucida Sans Unicode"/>
                <a:cs typeface="Lucida Sans Unicode"/>
              </a:rPr>
              <a:t>upita</a:t>
            </a:r>
            <a:r>
              <a:rPr dirty="0" sz="2500" spc="-70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0">
                <a:solidFill>
                  <a:srgbClr val="FFFFF0"/>
                </a:solidFill>
                <a:latin typeface="Lucida Sans Unicode"/>
                <a:cs typeface="Lucida Sans Unicode"/>
              </a:rPr>
              <a:t>određuje </a:t>
            </a:r>
            <a:r>
              <a:rPr dirty="0" sz="2500" spc="-780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95">
                <a:solidFill>
                  <a:srgbClr val="FFFFF0"/>
                </a:solidFill>
                <a:latin typeface="Lucida Sans Unicode"/>
                <a:cs typeface="Lucida Sans Unicode"/>
              </a:rPr>
              <a:t>da </a:t>
            </a:r>
            <a:r>
              <a:rPr dirty="0" sz="2500" spc="-125">
                <a:solidFill>
                  <a:srgbClr val="FFFFF0"/>
                </a:solidFill>
                <a:latin typeface="Lucida Sans Unicode"/>
                <a:cs typeface="Lucida Sans Unicode"/>
              </a:rPr>
              <a:t>li </a:t>
            </a:r>
            <a:r>
              <a:rPr dirty="0" sz="2500" spc="-15">
                <a:solidFill>
                  <a:srgbClr val="FFFFF0"/>
                </a:solidFill>
                <a:latin typeface="Lucida Sans Unicode"/>
                <a:cs typeface="Lucida Sans Unicode"/>
              </a:rPr>
              <a:t>je </a:t>
            </a:r>
            <a:r>
              <a:rPr dirty="0" sz="2500" spc="-40">
                <a:solidFill>
                  <a:srgbClr val="FFFFF0"/>
                </a:solidFill>
                <a:latin typeface="Lucida Sans Unicode"/>
                <a:cs typeface="Lucida Sans Unicode"/>
              </a:rPr>
              <a:t>korisno </a:t>
            </a:r>
            <a:r>
              <a:rPr dirty="0" sz="2500" spc="25">
                <a:solidFill>
                  <a:srgbClr val="FFFFF0"/>
                </a:solidFill>
                <a:latin typeface="Lucida Sans Unicode"/>
                <a:cs typeface="Lucida Sans Unicode"/>
              </a:rPr>
              <a:t>prepisati </a:t>
            </a:r>
            <a:r>
              <a:rPr dirty="0" sz="2500" spc="30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5">
                <a:solidFill>
                  <a:srgbClr val="FFFFF0"/>
                </a:solidFill>
                <a:latin typeface="Lucida Sans Unicode"/>
                <a:cs typeface="Lucida Sans Unicode"/>
              </a:rPr>
              <a:t>originalni</a:t>
            </a:r>
            <a:r>
              <a:rPr dirty="0" sz="2500" spc="-50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45">
                <a:solidFill>
                  <a:srgbClr val="FFFFF0"/>
                </a:solidFill>
                <a:latin typeface="Lucida Sans Unicode"/>
                <a:cs typeface="Lucida Sans Unicode"/>
              </a:rPr>
              <a:t>SQL</a:t>
            </a:r>
            <a:r>
              <a:rPr dirty="0" sz="2500" spc="-50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10">
                <a:solidFill>
                  <a:srgbClr val="FFFFF0"/>
                </a:solidFill>
                <a:latin typeface="Lucida Sans Unicode"/>
                <a:cs typeface="Lucida Sans Unicode"/>
              </a:rPr>
              <a:t>izraz</a:t>
            </a:r>
            <a:r>
              <a:rPr dirty="0" sz="2500" spc="-45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">
                <a:solidFill>
                  <a:srgbClr val="FFFFF0"/>
                </a:solidFill>
                <a:latin typeface="Lucida Sans Unicode"/>
                <a:cs typeface="Lucida Sans Unicode"/>
              </a:rPr>
              <a:t>u </a:t>
            </a:r>
            <a:r>
              <a:rPr dirty="0" sz="2500" spc="20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0">
                <a:solidFill>
                  <a:srgbClr val="FFFFF0"/>
                </a:solidFill>
                <a:latin typeface="Lucida Sans Unicode"/>
                <a:cs typeface="Lucida Sans Unicode"/>
              </a:rPr>
              <a:t>semantički </a:t>
            </a:r>
            <a:r>
              <a:rPr dirty="0" sz="2500" spc="45">
                <a:solidFill>
                  <a:srgbClr val="FFFFF0"/>
                </a:solidFill>
                <a:latin typeface="Lucida Sans Unicode"/>
                <a:cs typeface="Lucida Sans Unicode"/>
              </a:rPr>
              <a:t>ekvivalentan </a:t>
            </a:r>
            <a:r>
              <a:rPr dirty="0" sz="2500" spc="-45">
                <a:solidFill>
                  <a:srgbClr val="FFFFF0"/>
                </a:solidFill>
                <a:latin typeface="Lucida Sans Unicode"/>
                <a:cs typeface="Lucida Sans Unicode"/>
              </a:rPr>
              <a:t>SQL </a:t>
            </a:r>
            <a:r>
              <a:rPr dirty="0" sz="2500" spc="-40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10">
                <a:solidFill>
                  <a:srgbClr val="FFFFF0"/>
                </a:solidFill>
                <a:latin typeface="Lucida Sans Unicode"/>
                <a:cs typeface="Lucida Sans Unicode"/>
              </a:rPr>
              <a:t>izraz </a:t>
            </a:r>
            <a:r>
              <a:rPr dirty="0" sz="2500" spc="165">
                <a:solidFill>
                  <a:srgbClr val="FFFFF0"/>
                </a:solidFill>
                <a:latin typeface="Lucida Sans Unicode"/>
                <a:cs typeface="Lucida Sans Unicode"/>
              </a:rPr>
              <a:t>sa </a:t>
            </a:r>
            <a:r>
              <a:rPr dirty="0" sz="2500" spc="-35">
                <a:solidFill>
                  <a:srgbClr val="FFFFF0"/>
                </a:solidFill>
                <a:latin typeface="Lucida Sans Unicode"/>
                <a:cs typeface="Lucida Sans Unicode"/>
              </a:rPr>
              <a:t>nižom </a:t>
            </a:r>
            <a:r>
              <a:rPr dirty="0" sz="2500" spc="60">
                <a:solidFill>
                  <a:srgbClr val="FFFFF0"/>
                </a:solidFill>
                <a:latin typeface="Lucida Sans Unicode"/>
                <a:cs typeface="Lucida Sans Unicode"/>
              </a:rPr>
              <a:t>cenom. </a:t>
            </a:r>
            <a:r>
              <a:rPr dirty="0" sz="2500" spc="130">
                <a:solidFill>
                  <a:srgbClr val="FFFFF0"/>
                </a:solidFill>
                <a:latin typeface="Lucida Sans Unicode"/>
                <a:cs typeface="Lucida Sans Unicode"/>
              </a:rPr>
              <a:t>Kada </a:t>
            </a:r>
            <a:r>
              <a:rPr dirty="0" sz="2500" spc="135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0">
                <a:solidFill>
                  <a:srgbClr val="FFFFF0"/>
                </a:solidFill>
                <a:latin typeface="Lucida Sans Unicode"/>
                <a:cs typeface="Lucida Sans Unicode"/>
              </a:rPr>
              <a:t>postoji </a:t>
            </a:r>
            <a:r>
              <a:rPr dirty="0" sz="2500" spc="-5">
                <a:solidFill>
                  <a:srgbClr val="FFFFF0"/>
                </a:solidFill>
                <a:latin typeface="Lucida Sans Unicode"/>
                <a:cs typeface="Lucida Sans Unicode"/>
              </a:rPr>
              <a:t>održiva </a:t>
            </a:r>
            <a:r>
              <a:rPr dirty="0" sz="2500" spc="25">
                <a:solidFill>
                  <a:srgbClr val="FFFFF0"/>
                </a:solidFill>
                <a:latin typeface="Lucida Sans Unicode"/>
                <a:cs typeface="Lucida Sans Unicode"/>
              </a:rPr>
              <a:t>alternativa, </a:t>
            </a:r>
            <a:r>
              <a:rPr dirty="0" sz="2500" spc="30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0">
                <a:solidFill>
                  <a:srgbClr val="FFFFF0"/>
                </a:solidFill>
                <a:latin typeface="Lucida Sans Unicode"/>
                <a:cs typeface="Lucida Sans Unicode"/>
              </a:rPr>
              <a:t>baza </a:t>
            </a:r>
            <a:r>
              <a:rPr dirty="0" sz="2500" spc="105">
                <a:solidFill>
                  <a:srgbClr val="FFFFF0"/>
                </a:solidFill>
                <a:latin typeface="Lucida Sans Unicode"/>
                <a:cs typeface="Lucida Sans Unicode"/>
              </a:rPr>
              <a:t>podataka </a:t>
            </a:r>
            <a:r>
              <a:rPr dirty="0" sz="2500" spc="65">
                <a:solidFill>
                  <a:srgbClr val="FFFFF0"/>
                </a:solidFill>
                <a:latin typeface="Lucida Sans Unicode"/>
                <a:cs typeface="Lucida Sans Unicode"/>
              </a:rPr>
              <a:t>izračunava </a:t>
            </a:r>
            <a:r>
              <a:rPr dirty="0" sz="2500" spc="70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0">
                <a:solidFill>
                  <a:srgbClr val="FFFFF0"/>
                </a:solidFill>
                <a:latin typeface="Lucida Sans Unicode"/>
                <a:cs typeface="Lucida Sans Unicode"/>
              </a:rPr>
              <a:t>cenu </a:t>
            </a:r>
            <a:r>
              <a:rPr dirty="0" sz="2500" spc="55">
                <a:solidFill>
                  <a:srgbClr val="FFFFF0"/>
                </a:solidFill>
                <a:latin typeface="Lucida Sans Unicode"/>
                <a:cs typeface="Lucida Sans Unicode"/>
              </a:rPr>
              <a:t>alternativa </a:t>
            </a:r>
            <a:r>
              <a:rPr dirty="0" sz="2500" spc="35">
                <a:solidFill>
                  <a:srgbClr val="FFFFF0"/>
                </a:solidFill>
                <a:latin typeface="Lucida Sans Unicode"/>
                <a:cs typeface="Lucida Sans Unicode"/>
              </a:rPr>
              <a:t>odvojeno </a:t>
            </a:r>
            <a:r>
              <a:rPr dirty="0" sz="2500" spc="-125">
                <a:solidFill>
                  <a:srgbClr val="FFFFF0"/>
                </a:solidFill>
                <a:latin typeface="Lucida Sans Unicode"/>
                <a:cs typeface="Lucida Sans Unicode"/>
              </a:rPr>
              <a:t>i </a:t>
            </a:r>
            <a:r>
              <a:rPr dirty="0" sz="2500" spc="-120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0">
                <a:solidFill>
                  <a:srgbClr val="FFFFF0"/>
                </a:solidFill>
                <a:latin typeface="Lucida Sans Unicode"/>
                <a:cs typeface="Lucida Sans Unicode"/>
              </a:rPr>
              <a:t>bira </a:t>
            </a:r>
            <a:r>
              <a:rPr dirty="0" sz="2500" spc="30">
                <a:solidFill>
                  <a:srgbClr val="FFFFF0"/>
                </a:solidFill>
                <a:latin typeface="Lucida Sans Unicode"/>
                <a:cs typeface="Lucida Sans Unicode"/>
              </a:rPr>
              <a:t>alternativu </a:t>
            </a:r>
            <a:r>
              <a:rPr dirty="0" sz="2500" spc="165">
                <a:solidFill>
                  <a:srgbClr val="FFFFF0"/>
                </a:solidFill>
                <a:latin typeface="Lucida Sans Unicode"/>
                <a:cs typeface="Lucida Sans Unicode"/>
              </a:rPr>
              <a:t>sa </a:t>
            </a:r>
            <a:r>
              <a:rPr dirty="0" sz="2500" spc="-5">
                <a:solidFill>
                  <a:srgbClr val="FFFFF0"/>
                </a:solidFill>
                <a:latin typeface="Lucida Sans Unicode"/>
                <a:cs typeface="Lucida Sans Unicode"/>
              </a:rPr>
              <a:t>najnižom </a:t>
            </a:r>
            <a:r>
              <a:rPr dirty="0" sz="2500">
                <a:solidFill>
                  <a:srgbClr val="FFFFF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0">
                <a:solidFill>
                  <a:srgbClr val="FFFFF0"/>
                </a:solidFill>
                <a:latin typeface="Lucida Sans Unicode"/>
                <a:cs typeface="Lucida Sans Unicode"/>
              </a:rPr>
              <a:t>cenom.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54304" y="5317255"/>
            <a:ext cx="4675505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4999"/>
              </a:lnSpc>
              <a:spcBef>
                <a:spcPts val="100"/>
              </a:spcBef>
            </a:pPr>
            <a:r>
              <a:rPr dirty="0" sz="2500" spc="15">
                <a:solidFill>
                  <a:srgbClr val="21574F"/>
                </a:solidFill>
                <a:latin typeface="Lucida Sans Unicode"/>
                <a:cs typeface="Lucida Sans Unicode"/>
              </a:rPr>
              <a:t>Estimator </a:t>
            </a:r>
            <a:r>
              <a:rPr dirty="0" sz="2500" spc="-15">
                <a:solidFill>
                  <a:srgbClr val="21574F"/>
                </a:solidFill>
                <a:latin typeface="Lucida Sans Unicode"/>
                <a:cs typeface="Lucida Sans Unicode"/>
              </a:rPr>
              <a:t>je </a:t>
            </a:r>
            <a:r>
              <a:rPr dirty="0" sz="2500" spc="60">
                <a:solidFill>
                  <a:srgbClr val="21574F"/>
                </a:solidFill>
                <a:latin typeface="Lucida Sans Unicode"/>
                <a:cs typeface="Lucida Sans Unicode"/>
              </a:rPr>
              <a:t>komponenta </a:t>
            </a:r>
            <a:r>
              <a:rPr dirty="0" sz="2500" spc="65">
                <a:solidFill>
                  <a:srgbClr val="21574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">
                <a:solidFill>
                  <a:srgbClr val="21574F"/>
                </a:solidFill>
                <a:latin typeface="Lucida Sans Unicode"/>
                <a:cs typeface="Lucida Sans Unicode"/>
              </a:rPr>
              <a:t>optimizatora </a:t>
            </a:r>
            <a:r>
              <a:rPr dirty="0" sz="2500" spc="-5">
                <a:solidFill>
                  <a:srgbClr val="21574F"/>
                </a:solidFill>
                <a:latin typeface="Lucida Sans Unicode"/>
                <a:cs typeface="Lucida Sans Unicode"/>
              </a:rPr>
              <a:t>koja </a:t>
            </a:r>
            <a:r>
              <a:rPr dirty="0" sz="2500" spc="30">
                <a:solidFill>
                  <a:srgbClr val="21574F"/>
                </a:solidFill>
                <a:latin typeface="Lucida Sans Unicode"/>
                <a:cs typeface="Lucida Sans Unicode"/>
              </a:rPr>
              <a:t>određuje </a:t>
            </a:r>
            <a:r>
              <a:rPr dirty="0" sz="2500" spc="35">
                <a:solidFill>
                  <a:srgbClr val="21574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">
                <a:solidFill>
                  <a:srgbClr val="21574F"/>
                </a:solidFill>
                <a:latin typeface="Lucida Sans Unicode"/>
                <a:cs typeface="Lucida Sans Unicode"/>
              </a:rPr>
              <a:t>ukupne</a:t>
            </a:r>
            <a:r>
              <a:rPr dirty="0" sz="2500" spc="-45">
                <a:solidFill>
                  <a:srgbClr val="21574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5">
                <a:solidFill>
                  <a:srgbClr val="21574F"/>
                </a:solidFill>
                <a:latin typeface="Lucida Sans Unicode"/>
                <a:cs typeface="Lucida Sans Unicode"/>
              </a:rPr>
              <a:t>troškove</a:t>
            </a:r>
            <a:r>
              <a:rPr dirty="0" sz="2500" spc="-45">
                <a:solidFill>
                  <a:srgbClr val="21574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5">
                <a:solidFill>
                  <a:srgbClr val="21574F"/>
                </a:solidFill>
                <a:latin typeface="Lucida Sans Unicode"/>
                <a:cs typeface="Lucida Sans Unicode"/>
              </a:rPr>
              <a:t>datog</a:t>
            </a:r>
            <a:r>
              <a:rPr dirty="0" sz="2500" spc="-45">
                <a:solidFill>
                  <a:srgbClr val="21574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21574F"/>
                </a:solidFill>
                <a:latin typeface="Lucida Sans Unicode"/>
                <a:cs typeface="Lucida Sans Unicode"/>
              </a:rPr>
              <a:t>plana </a:t>
            </a:r>
            <a:r>
              <a:rPr dirty="0" sz="2500" spc="-775">
                <a:solidFill>
                  <a:srgbClr val="21574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40">
                <a:solidFill>
                  <a:srgbClr val="21574F"/>
                </a:solidFill>
                <a:latin typeface="Lucida Sans Unicode"/>
                <a:cs typeface="Lucida Sans Unicode"/>
              </a:rPr>
              <a:t>izvršenja. </a:t>
            </a:r>
            <a:r>
              <a:rPr dirty="0" sz="2500" spc="15">
                <a:solidFill>
                  <a:srgbClr val="21574F"/>
                </a:solidFill>
                <a:latin typeface="Lucida Sans Unicode"/>
                <a:cs typeface="Lucida Sans Unicode"/>
              </a:rPr>
              <a:t>Estimator </a:t>
            </a:r>
            <a:r>
              <a:rPr dirty="0" sz="2500" spc="-75">
                <a:solidFill>
                  <a:srgbClr val="21574F"/>
                </a:solidFill>
                <a:latin typeface="Lucida Sans Unicode"/>
                <a:cs typeface="Lucida Sans Unicode"/>
              </a:rPr>
              <a:t>koristi </a:t>
            </a:r>
            <a:r>
              <a:rPr dirty="0" sz="2500" spc="-95">
                <a:solidFill>
                  <a:srgbClr val="21574F"/>
                </a:solidFill>
                <a:latin typeface="Lucida Sans Unicode"/>
                <a:cs typeface="Lucida Sans Unicode"/>
              </a:rPr>
              <a:t>tri </a:t>
            </a:r>
            <a:r>
              <a:rPr dirty="0" sz="2500" spc="-90">
                <a:solidFill>
                  <a:srgbClr val="21574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5">
                <a:solidFill>
                  <a:srgbClr val="21574F"/>
                </a:solidFill>
                <a:latin typeface="Lucida Sans Unicode"/>
                <a:cs typeface="Lucida Sans Unicode"/>
              </a:rPr>
              <a:t>različite </a:t>
            </a:r>
            <a:r>
              <a:rPr dirty="0" sz="2500" spc="25">
                <a:solidFill>
                  <a:srgbClr val="21574F"/>
                </a:solidFill>
                <a:latin typeface="Lucida Sans Unicode"/>
                <a:cs typeface="Lucida Sans Unicode"/>
              </a:rPr>
              <a:t>veličine </a:t>
            </a:r>
            <a:r>
              <a:rPr dirty="0" sz="2500" spc="-10">
                <a:solidFill>
                  <a:srgbClr val="21574F"/>
                </a:solidFill>
                <a:latin typeface="Lucida Sans Unicode"/>
                <a:cs typeface="Lucida Sans Unicode"/>
              </a:rPr>
              <a:t>za </a:t>
            </a:r>
            <a:r>
              <a:rPr dirty="0" sz="2500" spc="55">
                <a:solidFill>
                  <a:srgbClr val="21574F"/>
                </a:solidFill>
                <a:latin typeface="Lucida Sans Unicode"/>
                <a:cs typeface="Lucida Sans Unicode"/>
              </a:rPr>
              <a:t>procenu </a:t>
            </a:r>
            <a:r>
              <a:rPr dirty="0" sz="2500" spc="60">
                <a:solidFill>
                  <a:srgbClr val="21574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">
                <a:solidFill>
                  <a:srgbClr val="21574F"/>
                </a:solidFill>
                <a:latin typeface="Lucida Sans Unicode"/>
                <a:cs typeface="Lucida Sans Unicode"/>
              </a:rPr>
              <a:t>troškova: </a:t>
            </a:r>
            <a:r>
              <a:rPr dirty="0" sz="2500" spc="-30">
                <a:solidFill>
                  <a:srgbClr val="21574F"/>
                </a:solidFill>
                <a:latin typeface="Lucida Sans Unicode"/>
                <a:cs typeface="Lucida Sans Unicode"/>
              </a:rPr>
              <a:t>selektivnost, </a:t>
            </a:r>
            <a:r>
              <a:rPr dirty="0" sz="2500" spc="-25">
                <a:solidFill>
                  <a:srgbClr val="21574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">
                <a:solidFill>
                  <a:srgbClr val="21574F"/>
                </a:solidFill>
                <a:latin typeface="Lucida Sans Unicode"/>
                <a:cs typeface="Lucida Sans Unicode"/>
              </a:rPr>
              <a:t>kardinalnost</a:t>
            </a:r>
            <a:r>
              <a:rPr dirty="0" sz="2500" spc="-50">
                <a:solidFill>
                  <a:srgbClr val="21574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25">
                <a:solidFill>
                  <a:srgbClr val="21574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50">
                <a:solidFill>
                  <a:srgbClr val="21574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5">
                <a:solidFill>
                  <a:srgbClr val="21574F"/>
                </a:solidFill>
                <a:latin typeface="Lucida Sans Unicode"/>
                <a:cs typeface="Lucida Sans Unicode"/>
              </a:rPr>
              <a:t>cenu.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357431" y="5317255"/>
            <a:ext cx="4209415" cy="265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5560">
              <a:lnSpc>
                <a:spcPct val="114999"/>
              </a:lnSpc>
              <a:spcBef>
                <a:spcPts val="100"/>
              </a:spcBef>
            </a:pP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Generator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plana 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istražuje </a:t>
            </a:r>
            <a:r>
              <a:rPr dirty="0" sz="25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Lucida Sans Unicode"/>
                <a:cs typeface="Lucida Sans Unicode"/>
              </a:rPr>
              <a:t>različite </a:t>
            </a:r>
            <a:r>
              <a:rPr dirty="0" sz="2500" spc="75">
                <a:solidFill>
                  <a:srgbClr val="FFFFFF"/>
                </a:solidFill>
                <a:latin typeface="Lucida Sans Unicode"/>
                <a:cs typeface="Lucida Sans Unicode"/>
              </a:rPr>
              <a:t>planove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za </a:t>
            </a:r>
            <a:r>
              <a:rPr dirty="0" sz="2500" spc="-45">
                <a:solidFill>
                  <a:srgbClr val="FFFFFF"/>
                </a:solidFill>
                <a:latin typeface="Lucida Sans Unicode"/>
                <a:cs typeface="Lucida Sans Unicode"/>
              </a:rPr>
              <a:t>blok </a:t>
            </a:r>
            <a:r>
              <a:rPr dirty="0" sz="25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upita </a:t>
            </a:r>
            <a:r>
              <a:rPr dirty="0" sz="2500" spc="20">
                <a:solidFill>
                  <a:srgbClr val="FFFFFF"/>
                </a:solidFill>
                <a:latin typeface="Lucida Sans Unicode"/>
                <a:cs typeface="Lucida Sans Unicode"/>
              </a:rPr>
              <a:t>tako </a:t>
            </a:r>
            <a:r>
              <a:rPr dirty="0" sz="2500" spc="5">
                <a:solidFill>
                  <a:srgbClr val="FFFFFF"/>
                </a:solidFill>
                <a:latin typeface="Lucida Sans Unicode"/>
                <a:cs typeface="Lucida Sans Unicode"/>
              </a:rPr>
              <a:t>što </a:t>
            </a:r>
            <a:r>
              <a:rPr dirty="0" sz="2500" spc="75">
                <a:solidFill>
                  <a:srgbClr val="FFFFFF"/>
                </a:solidFill>
                <a:latin typeface="Lucida Sans Unicode"/>
                <a:cs typeface="Lucida Sans Unicode"/>
              </a:rPr>
              <a:t>isprobava </a:t>
            </a:r>
            <a:r>
              <a:rPr dirty="0" sz="250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Lucida Sans Unicode"/>
                <a:cs typeface="Lucida Sans Unicode"/>
              </a:rPr>
              <a:t>različite </a:t>
            </a:r>
            <a:r>
              <a:rPr dirty="0" sz="2500" spc="10">
                <a:solidFill>
                  <a:srgbClr val="FFFFFF"/>
                </a:solidFill>
                <a:latin typeface="Lucida Sans Unicode"/>
                <a:cs typeface="Lucida Sans Unicode"/>
              </a:rPr>
              <a:t>pristupne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putanje, </a:t>
            </a:r>
            <a:r>
              <a:rPr dirty="0" sz="2500" spc="-7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Lucida Sans Unicode"/>
                <a:cs typeface="Lucida Sans Unicode"/>
              </a:rPr>
              <a:t>metode </a:t>
            </a:r>
            <a:r>
              <a:rPr dirty="0" sz="2500" spc="-5">
                <a:solidFill>
                  <a:srgbClr val="FFFFFF"/>
                </a:solidFill>
                <a:latin typeface="Lucida Sans Unicode"/>
                <a:cs typeface="Lucida Sans Unicode"/>
              </a:rPr>
              <a:t>pridruživanja 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i </a:t>
            </a:r>
            <a:r>
              <a:rPr dirty="0" sz="25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5">
                <a:solidFill>
                  <a:srgbClr val="FFFFFF"/>
                </a:solidFill>
                <a:latin typeface="Lucida Sans Unicode"/>
                <a:cs typeface="Lucida Sans Unicode"/>
              </a:rPr>
              <a:t>narudžbe</a:t>
            </a:r>
            <a:r>
              <a:rPr dirty="0" sz="25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za</a:t>
            </a:r>
            <a:r>
              <a:rPr dirty="0" sz="25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Lucida Sans Unicode"/>
                <a:cs typeface="Lucida Sans Unicode"/>
              </a:rPr>
              <a:t>pridruživanje.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2193" y="9064625"/>
            <a:ext cx="35185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>
                <a:latin typeface="Verdana"/>
                <a:cs typeface="Verdana"/>
              </a:rPr>
              <a:t>Obrada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upita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40">
                <a:latin typeface="Verdana"/>
                <a:cs typeface="Verdana"/>
              </a:rPr>
              <a:t>u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Oracle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20">
                <a:latin typeface="Verdana"/>
                <a:cs typeface="Verdana"/>
              </a:rPr>
              <a:t>bazi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20">
                <a:latin typeface="Verdana"/>
                <a:cs typeface="Verdana"/>
              </a:rPr>
              <a:t>podataka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91832"/>
            <a:ext cx="12746355" cy="25850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2733020" algn="l"/>
              </a:tabLst>
            </a:pPr>
            <a:r>
              <a:rPr dirty="0" u="sng" sz="5900" spc="-11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Generisanje</a:t>
            </a:r>
            <a:r>
              <a:rPr dirty="0" u="sng" sz="5900" spc="-34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5900" spc="-7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izvornih</a:t>
            </a:r>
            <a:r>
              <a:rPr dirty="0" u="sng" sz="5900" spc="-34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5900" spc="-2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SQL</a:t>
            </a:r>
            <a:r>
              <a:rPr dirty="0" u="sng" sz="5900" spc="-34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5900" spc="-3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redova	</a:t>
            </a:r>
            <a:endParaRPr sz="5900">
              <a:latin typeface="Tahoma"/>
              <a:cs typeface="Tahoma"/>
            </a:endParaRPr>
          </a:p>
          <a:p>
            <a:pPr marL="12700" marR="1356995">
              <a:lnSpc>
                <a:spcPct val="143200"/>
              </a:lnSpc>
              <a:spcBef>
                <a:spcPts val="700"/>
              </a:spcBef>
            </a:pPr>
            <a:r>
              <a:rPr dirty="0" sz="2400" spc="45">
                <a:solidFill>
                  <a:srgbClr val="000000"/>
                </a:solidFill>
              </a:rPr>
              <a:t>Generator </a:t>
            </a:r>
            <a:r>
              <a:rPr dirty="0" sz="2400" spc="-65">
                <a:solidFill>
                  <a:srgbClr val="000000"/>
                </a:solidFill>
              </a:rPr>
              <a:t>izvornih </a:t>
            </a:r>
            <a:r>
              <a:rPr dirty="0" sz="2400" spc="85">
                <a:solidFill>
                  <a:srgbClr val="000000"/>
                </a:solidFill>
              </a:rPr>
              <a:t>redova </a:t>
            </a:r>
            <a:r>
              <a:rPr dirty="0" sz="2400" spc="-15">
                <a:solidFill>
                  <a:srgbClr val="000000"/>
                </a:solidFill>
              </a:rPr>
              <a:t>je </a:t>
            </a:r>
            <a:r>
              <a:rPr dirty="0" sz="2400" spc="5">
                <a:solidFill>
                  <a:srgbClr val="000000"/>
                </a:solidFill>
              </a:rPr>
              <a:t>softver </a:t>
            </a:r>
            <a:r>
              <a:rPr dirty="0" sz="2400" spc="-105">
                <a:solidFill>
                  <a:srgbClr val="000000"/>
                </a:solidFill>
              </a:rPr>
              <a:t>koji </a:t>
            </a:r>
            <a:r>
              <a:rPr dirty="0" sz="2400" spc="70">
                <a:solidFill>
                  <a:srgbClr val="000000"/>
                </a:solidFill>
              </a:rPr>
              <a:t>prima </a:t>
            </a:r>
            <a:r>
              <a:rPr dirty="0" sz="2400" spc="20">
                <a:solidFill>
                  <a:srgbClr val="000000"/>
                </a:solidFill>
              </a:rPr>
              <a:t>optimalni </a:t>
            </a:r>
            <a:r>
              <a:rPr dirty="0" sz="2400" spc="65">
                <a:solidFill>
                  <a:srgbClr val="000000"/>
                </a:solidFill>
              </a:rPr>
              <a:t>plan </a:t>
            </a:r>
            <a:r>
              <a:rPr dirty="0" sz="2400" spc="-15">
                <a:solidFill>
                  <a:srgbClr val="000000"/>
                </a:solidFill>
              </a:rPr>
              <a:t>izvršenja </a:t>
            </a:r>
            <a:r>
              <a:rPr dirty="0" sz="2400" spc="65">
                <a:solidFill>
                  <a:srgbClr val="000000"/>
                </a:solidFill>
              </a:rPr>
              <a:t>od </a:t>
            </a:r>
            <a:r>
              <a:rPr dirty="0" sz="2400" spc="70">
                <a:solidFill>
                  <a:srgbClr val="000000"/>
                </a:solidFill>
              </a:rPr>
              <a:t> </a:t>
            </a:r>
            <a:r>
              <a:rPr dirty="0" sz="2400" spc="15">
                <a:solidFill>
                  <a:srgbClr val="000000"/>
                </a:solidFill>
              </a:rPr>
              <a:t>optimizatora </a:t>
            </a:r>
            <a:r>
              <a:rPr dirty="0" sz="2400" spc="-120">
                <a:solidFill>
                  <a:srgbClr val="000000"/>
                </a:solidFill>
              </a:rPr>
              <a:t>i </a:t>
            </a:r>
            <a:r>
              <a:rPr dirty="0" sz="2400" spc="-35">
                <a:solidFill>
                  <a:srgbClr val="000000"/>
                </a:solidFill>
              </a:rPr>
              <a:t>proizvodi </a:t>
            </a:r>
            <a:r>
              <a:rPr dirty="0" sz="2400" spc="-10">
                <a:solidFill>
                  <a:srgbClr val="000000"/>
                </a:solidFill>
              </a:rPr>
              <a:t>iterativni </a:t>
            </a:r>
            <a:r>
              <a:rPr dirty="0" sz="2400" spc="65">
                <a:solidFill>
                  <a:srgbClr val="000000"/>
                </a:solidFill>
              </a:rPr>
              <a:t>plan </a:t>
            </a:r>
            <a:r>
              <a:rPr dirty="0" sz="2400" spc="-15">
                <a:solidFill>
                  <a:srgbClr val="000000"/>
                </a:solidFill>
              </a:rPr>
              <a:t>izvršenja </a:t>
            </a:r>
            <a:r>
              <a:rPr dirty="0" sz="2400" spc="-105">
                <a:solidFill>
                  <a:srgbClr val="000000"/>
                </a:solidFill>
              </a:rPr>
              <a:t>koji </a:t>
            </a:r>
            <a:r>
              <a:rPr dirty="0" sz="2400" spc="-15">
                <a:solidFill>
                  <a:srgbClr val="000000"/>
                </a:solidFill>
              </a:rPr>
              <a:t>je </a:t>
            </a:r>
            <a:r>
              <a:rPr dirty="0" sz="2400" spc="-10">
                <a:solidFill>
                  <a:srgbClr val="000000"/>
                </a:solidFill>
              </a:rPr>
              <a:t>upotrebljiv za </a:t>
            </a:r>
            <a:r>
              <a:rPr dirty="0" sz="2400" spc="50">
                <a:solidFill>
                  <a:srgbClr val="000000"/>
                </a:solidFill>
              </a:rPr>
              <a:t>ostatak </a:t>
            </a:r>
            <a:r>
              <a:rPr dirty="0" sz="2400" spc="-745">
                <a:solidFill>
                  <a:srgbClr val="000000"/>
                </a:solidFill>
              </a:rPr>
              <a:t> </a:t>
            </a:r>
            <a:r>
              <a:rPr dirty="0" sz="2400" spc="50">
                <a:solidFill>
                  <a:srgbClr val="000000"/>
                </a:solidFill>
              </a:rPr>
              <a:t>baze</a:t>
            </a:r>
            <a:r>
              <a:rPr dirty="0" sz="2400" spc="-45">
                <a:solidFill>
                  <a:srgbClr val="000000"/>
                </a:solidFill>
              </a:rPr>
              <a:t> </a:t>
            </a:r>
            <a:r>
              <a:rPr dirty="0" sz="2400" spc="65">
                <a:solidFill>
                  <a:srgbClr val="000000"/>
                </a:solidFill>
              </a:rPr>
              <a:t>podataka.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16000" y="4657149"/>
            <a:ext cx="6863080" cy="1835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  <a:tabLst>
                <a:tab pos="963930" algn="l"/>
                <a:tab pos="1027430" algn="l"/>
              </a:tabLst>
            </a:pPr>
            <a:r>
              <a:rPr dirty="0" sz="2050" spc="-50">
                <a:latin typeface="Lucida Sans Unicode"/>
                <a:cs typeface="Lucida Sans Unicode"/>
              </a:rPr>
              <a:t>SELECT </a:t>
            </a:r>
            <a:r>
              <a:rPr dirty="0" sz="2050" spc="75">
                <a:latin typeface="Lucida Sans Unicode"/>
                <a:cs typeface="Lucida Sans Unicode"/>
              </a:rPr>
              <a:t>e.last_name, </a:t>
            </a:r>
            <a:r>
              <a:rPr dirty="0" sz="2050" spc="-15">
                <a:latin typeface="Lucida Sans Unicode"/>
                <a:cs typeface="Lucida Sans Unicode"/>
              </a:rPr>
              <a:t>j.job_title, </a:t>
            </a:r>
            <a:r>
              <a:rPr dirty="0" sz="2050" spc="100">
                <a:latin typeface="Lucida Sans Unicode"/>
                <a:cs typeface="Lucida Sans Unicode"/>
              </a:rPr>
              <a:t>d.department_name </a:t>
            </a:r>
            <a:r>
              <a:rPr dirty="0" sz="2050" spc="-635">
                <a:latin typeface="Lucida Sans Unicode"/>
                <a:cs typeface="Lucida Sans Unicode"/>
              </a:rPr>
              <a:t> </a:t>
            </a:r>
            <a:r>
              <a:rPr dirty="0" sz="2050" spc="-35">
                <a:latin typeface="Lucida Sans Unicode"/>
                <a:cs typeface="Lucida Sans Unicode"/>
              </a:rPr>
              <a:t>FROM	</a:t>
            </a:r>
            <a:r>
              <a:rPr dirty="0" sz="2050" spc="30">
                <a:latin typeface="Lucida Sans Unicode"/>
                <a:cs typeface="Lucida Sans Unicode"/>
              </a:rPr>
              <a:t>hr.employees </a:t>
            </a:r>
            <a:r>
              <a:rPr dirty="0" sz="2050" spc="-80">
                <a:latin typeface="Lucida Sans Unicode"/>
                <a:cs typeface="Lucida Sans Unicode"/>
              </a:rPr>
              <a:t>e, </a:t>
            </a:r>
            <a:r>
              <a:rPr dirty="0" sz="2050" spc="25">
                <a:latin typeface="Lucida Sans Unicode"/>
                <a:cs typeface="Lucida Sans Unicode"/>
              </a:rPr>
              <a:t>hr.departments </a:t>
            </a:r>
            <a:r>
              <a:rPr dirty="0" sz="2050" spc="-95">
                <a:latin typeface="Lucida Sans Unicode"/>
                <a:cs typeface="Lucida Sans Unicode"/>
              </a:rPr>
              <a:t>d, </a:t>
            </a:r>
            <a:r>
              <a:rPr dirty="0" sz="2050" spc="-35">
                <a:latin typeface="Lucida Sans Unicode"/>
                <a:cs typeface="Lucida Sans Unicode"/>
              </a:rPr>
              <a:t>hr.jobs </a:t>
            </a:r>
            <a:r>
              <a:rPr dirty="0" sz="2050" spc="-130">
                <a:latin typeface="Lucida Sans Unicode"/>
                <a:cs typeface="Lucida Sans Unicode"/>
              </a:rPr>
              <a:t>j </a:t>
            </a:r>
            <a:r>
              <a:rPr dirty="0" sz="2050" spc="-125">
                <a:latin typeface="Lucida Sans Unicode"/>
                <a:cs typeface="Lucida Sans Unicode"/>
              </a:rPr>
              <a:t> </a:t>
            </a:r>
            <a:r>
              <a:rPr dirty="0" sz="2050" spc="-10">
                <a:latin typeface="Lucida Sans Unicode"/>
                <a:cs typeface="Lucida Sans Unicode"/>
              </a:rPr>
              <a:t>WHERE		</a:t>
            </a:r>
            <a:r>
              <a:rPr dirty="0" sz="2050" spc="75">
                <a:latin typeface="Lucida Sans Unicode"/>
                <a:cs typeface="Lucida Sans Unicode"/>
              </a:rPr>
              <a:t>e.department_id</a:t>
            </a:r>
            <a:r>
              <a:rPr dirty="0" sz="2050" spc="-40">
                <a:latin typeface="Lucida Sans Unicode"/>
                <a:cs typeface="Lucida Sans Unicode"/>
              </a:rPr>
              <a:t> </a:t>
            </a:r>
            <a:r>
              <a:rPr dirty="0" sz="2050" spc="-45">
                <a:latin typeface="Lucida Sans Unicode"/>
                <a:cs typeface="Lucida Sans Unicode"/>
              </a:rPr>
              <a:t>=</a:t>
            </a:r>
            <a:r>
              <a:rPr dirty="0" sz="2050" spc="-35">
                <a:latin typeface="Lucida Sans Unicode"/>
                <a:cs typeface="Lucida Sans Unicode"/>
              </a:rPr>
              <a:t> </a:t>
            </a:r>
            <a:r>
              <a:rPr dirty="0" sz="2050" spc="75">
                <a:latin typeface="Lucida Sans Unicode"/>
                <a:cs typeface="Lucida Sans Unicode"/>
              </a:rPr>
              <a:t>d.department_id</a:t>
            </a:r>
            <a:endParaRPr sz="2050">
              <a:latin typeface="Lucida Sans Unicode"/>
              <a:cs typeface="Lucida Sans Unicode"/>
            </a:endParaRPr>
          </a:p>
          <a:p>
            <a:pPr marL="12700" marR="3194050">
              <a:lnSpc>
                <a:spcPts val="2850"/>
              </a:lnSpc>
              <a:spcBef>
                <a:spcPts val="100"/>
              </a:spcBef>
              <a:tabLst>
                <a:tab pos="869950" algn="l"/>
              </a:tabLst>
            </a:pPr>
            <a:r>
              <a:rPr dirty="0" sz="2050" spc="-65">
                <a:latin typeface="Lucida Sans Unicode"/>
                <a:cs typeface="Lucida Sans Unicode"/>
              </a:rPr>
              <a:t>AND	</a:t>
            </a:r>
            <a:r>
              <a:rPr dirty="0" sz="2050" spc="60">
                <a:latin typeface="Lucida Sans Unicode"/>
                <a:cs typeface="Lucida Sans Unicode"/>
              </a:rPr>
              <a:t>e.job_id </a:t>
            </a:r>
            <a:r>
              <a:rPr dirty="0" sz="2050" spc="-45">
                <a:latin typeface="Lucida Sans Unicode"/>
                <a:cs typeface="Lucida Sans Unicode"/>
              </a:rPr>
              <a:t>= </a:t>
            </a:r>
            <a:r>
              <a:rPr dirty="0" sz="2050" spc="30">
                <a:latin typeface="Lucida Sans Unicode"/>
                <a:cs typeface="Lucida Sans Unicode"/>
              </a:rPr>
              <a:t>j.job_id </a:t>
            </a:r>
            <a:r>
              <a:rPr dirty="0" sz="2050" spc="35">
                <a:latin typeface="Lucida Sans Unicode"/>
                <a:cs typeface="Lucida Sans Unicode"/>
              </a:rPr>
              <a:t> </a:t>
            </a:r>
            <a:r>
              <a:rPr dirty="0" sz="2050">
                <a:latin typeface="Lucida Sans Unicode"/>
                <a:cs typeface="Lucida Sans Unicode"/>
              </a:rPr>
              <a:t>A</a:t>
            </a:r>
            <a:r>
              <a:rPr dirty="0" sz="2050" spc="-85">
                <a:latin typeface="Lucida Sans Unicode"/>
                <a:cs typeface="Lucida Sans Unicode"/>
              </a:rPr>
              <a:t>N</a:t>
            </a:r>
            <a:r>
              <a:rPr dirty="0" sz="2050" spc="-105">
                <a:latin typeface="Lucida Sans Unicode"/>
                <a:cs typeface="Lucida Sans Unicode"/>
              </a:rPr>
              <a:t>D</a:t>
            </a:r>
            <a:r>
              <a:rPr dirty="0" sz="2050">
                <a:latin typeface="Lucida Sans Unicode"/>
                <a:cs typeface="Lucida Sans Unicode"/>
              </a:rPr>
              <a:t>	</a:t>
            </a:r>
            <a:r>
              <a:rPr dirty="0" sz="2050" spc="105">
                <a:latin typeface="Lucida Sans Unicode"/>
                <a:cs typeface="Lucida Sans Unicode"/>
              </a:rPr>
              <a:t>e</a:t>
            </a:r>
            <a:r>
              <a:rPr dirty="0" sz="2050" spc="-190">
                <a:latin typeface="Lucida Sans Unicode"/>
                <a:cs typeface="Lucida Sans Unicode"/>
              </a:rPr>
              <a:t>.</a:t>
            </a:r>
            <a:r>
              <a:rPr dirty="0" sz="2050" spc="-105">
                <a:latin typeface="Lucida Sans Unicode"/>
                <a:cs typeface="Lucida Sans Unicode"/>
              </a:rPr>
              <a:t>l</a:t>
            </a:r>
            <a:r>
              <a:rPr dirty="0" sz="2050" spc="240">
                <a:latin typeface="Lucida Sans Unicode"/>
                <a:cs typeface="Lucida Sans Unicode"/>
              </a:rPr>
              <a:t>a</a:t>
            </a:r>
            <a:r>
              <a:rPr dirty="0" sz="2050" spc="30">
                <a:latin typeface="Lucida Sans Unicode"/>
                <a:cs typeface="Lucida Sans Unicode"/>
              </a:rPr>
              <a:t>s</a:t>
            </a:r>
            <a:r>
              <a:rPr dirty="0" sz="2050" spc="-45">
                <a:latin typeface="Lucida Sans Unicode"/>
                <a:cs typeface="Lucida Sans Unicode"/>
              </a:rPr>
              <a:t>t</a:t>
            </a:r>
            <a:r>
              <a:rPr dirty="0" sz="2050" spc="625">
                <a:latin typeface="Lucida Sans Unicode"/>
                <a:cs typeface="Lucida Sans Unicode"/>
              </a:rPr>
              <a:t>_</a:t>
            </a:r>
            <a:r>
              <a:rPr dirty="0" sz="2050" spc="10">
                <a:latin typeface="Lucida Sans Unicode"/>
                <a:cs typeface="Lucida Sans Unicode"/>
              </a:rPr>
              <a:t>n</a:t>
            </a:r>
            <a:r>
              <a:rPr dirty="0" sz="2050" spc="240">
                <a:latin typeface="Lucida Sans Unicode"/>
                <a:cs typeface="Lucida Sans Unicode"/>
              </a:rPr>
              <a:t>a</a:t>
            </a:r>
            <a:r>
              <a:rPr dirty="0" sz="2050" spc="175">
                <a:latin typeface="Lucida Sans Unicode"/>
                <a:cs typeface="Lucida Sans Unicode"/>
              </a:rPr>
              <a:t>m</a:t>
            </a:r>
            <a:r>
              <a:rPr dirty="0" sz="2050" spc="110">
                <a:latin typeface="Lucida Sans Unicode"/>
                <a:cs typeface="Lucida Sans Unicode"/>
              </a:rPr>
              <a:t>e</a:t>
            </a:r>
            <a:r>
              <a:rPr dirty="0" sz="2050" spc="-35">
                <a:latin typeface="Lucida Sans Unicode"/>
                <a:cs typeface="Lucida Sans Unicode"/>
              </a:rPr>
              <a:t> </a:t>
            </a:r>
            <a:r>
              <a:rPr dirty="0" sz="2050" spc="-220">
                <a:latin typeface="Lucida Sans Unicode"/>
                <a:cs typeface="Lucida Sans Unicode"/>
              </a:rPr>
              <a:t>L</a:t>
            </a:r>
            <a:r>
              <a:rPr dirty="0" sz="2050" spc="-105">
                <a:latin typeface="Lucida Sans Unicode"/>
                <a:cs typeface="Lucida Sans Unicode"/>
              </a:rPr>
              <a:t>I</a:t>
            </a:r>
            <a:r>
              <a:rPr dirty="0" sz="2050" spc="-114">
                <a:latin typeface="Lucida Sans Unicode"/>
                <a:cs typeface="Lucida Sans Unicode"/>
              </a:rPr>
              <a:t>K</a:t>
            </a:r>
            <a:r>
              <a:rPr dirty="0" sz="2050" spc="-75">
                <a:latin typeface="Lucida Sans Unicode"/>
                <a:cs typeface="Lucida Sans Unicode"/>
              </a:rPr>
              <a:t>E</a:t>
            </a:r>
            <a:r>
              <a:rPr dirty="0" sz="2050" spc="-35">
                <a:latin typeface="Lucida Sans Unicode"/>
                <a:cs typeface="Lucida Sans Unicode"/>
              </a:rPr>
              <a:t> </a:t>
            </a:r>
            <a:r>
              <a:rPr dirty="0" sz="2050" spc="-160">
                <a:latin typeface="Lucida Sans Unicode"/>
                <a:cs typeface="Lucida Sans Unicode"/>
              </a:rPr>
              <a:t>'</a:t>
            </a:r>
            <a:r>
              <a:rPr dirty="0" sz="2050">
                <a:latin typeface="Lucida Sans Unicode"/>
                <a:cs typeface="Lucida Sans Unicode"/>
              </a:rPr>
              <a:t>A</a:t>
            </a:r>
            <a:r>
              <a:rPr dirty="0" sz="2050" spc="30">
                <a:latin typeface="Lucida Sans Unicode"/>
                <a:cs typeface="Lucida Sans Unicode"/>
              </a:rPr>
              <a:t>%</a:t>
            </a:r>
            <a:r>
              <a:rPr dirty="0" sz="2050" spc="-160">
                <a:latin typeface="Lucida Sans Unicode"/>
                <a:cs typeface="Lucida Sans Unicode"/>
              </a:rPr>
              <a:t>'</a:t>
            </a:r>
            <a:r>
              <a:rPr dirty="0" sz="2050" spc="-85">
                <a:latin typeface="Lucida Sans Unicode"/>
                <a:cs typeface="Lucida Sans Unicode"/>
              </a:rPr>
              <a:t>;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8515" y="4628781"/>
            <a:ext cx="6943725" cy="181610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050" spc="-35">
                <a:latin typeface="Lucida Sans Unicode"/>
                <a:cs typeface="Lucida Sans Unicode"/>
              </a:rPr>
              <a:t>pristupiti:("E"."DEPARTMENT_ID"="D"."DEPARTMENT_ID")</a:t>
            </a:r>
            <a:endParaRPr sz="2050">
              <a:latin typeface="Lucida Sans Unicode"/>
              <a:cs typeface="Lucida Sans Unicode"/>
            </a:endParaRPr>
          </a:p>
          <a:p>
            <a:pPr algn="just" marL="12700" marR="2292985">
              <a:lnSpc>
                <a:spcPct val="143300"/>
              </a:lnSpc>
            </a:pPr>
            <a:r>
              <a:rPr dirty="0" sz="2050" spc="30">
                <a:latin typeface="Lucida Sans Unicode"/>
                <a:cs typeface="Lucida Sans Unicode"/>
              </a:rPr>
              <a:t>pristupiti:("E"."JOB_ID"="J"."JOB_ID") </a:t>
            </a:r>
            <a:r>
              <a:rPr dirty="0" sz="2050" spc="-640">
                <a:latin typeface="Lucida Sans Unicode"/>
                <a:cs typeface="Lucida Sans Unicode"/>
              </a:rPr>
              <a:t> </a:t>
            </a:r>
            <a:r>
              <a:rPr dirty="0" sz="2050" spc="-25">
                <a:latin typeface="Lucida Sans Unicode"/>
                <a:cs typeface="Lucida Sans Unicode"/>
              </a:rPr>
              <a:t>pristupiti:("E"."LAST_NAME" </a:t>
            </a:r>
            <a:r>
              <a:rPr dirty="0" sz="2050" spc="-125">
                <a:latin typeface="Lucida Sans Unicode"/>
                <a:cs typeface="Lucida Sans Unicode"/>
              </a:rPr>
              <a:t>LIKE </a:t>
            </a:r>
            <a:r>
              <a:rPr dirty="0" sz="2050" spc="40">
                <a:latin typeface="Lucida Sans Unicode"/>
                <a:cs typeface="Lucida Sans Unicode"/>
              </a:rPr>
              <a:t>'A%') </a:t>
            </a:r>
            <a:r>
              <a:rPr dirty="0" sz="2050" spc="45">
                <a:latin typeface="Lucida Sans Unicode"/>
                <a:cs typeface="Lucida Sans Unicode"/>
              </a:rPr>
              <a:t> </a:t>
            </a:r>
            <a:r>
              <a:rPr dirty="0" sz="2050" spc="-30">
                <a:latin typeface="Lucida Sans Unicode"/>
                <a:cs typeface="Lucida Sans Unicode"/>
              </a:rPr>
              <a:t>filter("E"."LAST_NAME" </a:t>
            </a:r>
            <a:r>
              <a:rPr dirty="0" sz="2050" spc="-125">
                <a:latin typeface="Lucida Sans Unicode"/>
                <a:cs typeface="Lucida Sans Unicode"/>
              </a:rPr>
              <a:t>LIKE</a:t>
            </a:r>
            <a:r>
              <a:rPr dirty="0" sz="2050" spc="-30">
                <a:latin typeface="Lucida Sans Unicode"/>
                <a:cs typeface="Lucida Sans Unicode"/>
              </a:rPr>
              <a:t> </a:t>
            </a:r>
            <a:r>
              <a:rPr dirty="0" sz="2050" spc="40">
                <a:latin typeface="Lucida Sans Unicode"/>
                <a:cs typeface="Lucida Sans Unicode"/>
              </a:rPr>
              <a:t>'A%')</a:t>
            </a:r>
            <a:endParaRPr sz="205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45635" y="5579666"/>
            <a:ext cx="1753235" cy="152400"/>
            <a:chOff x="7945635" y="5579666"/>
            <a:chExt cx="1753235" cy="152400"/>
          </a:xfrm>
        </p:grpSpPr>
        <p:sp>
          <p:nvSpPr>
            <p:cNvPr id="7" name="object 7"/>
            <p:cNvSpPr/>
            <p:nvPr/>
          </p:nvSpPr>
          <p:spPr>
            <a:xfrm>
              <a:off x="7945635" y="5655857"/>
              <a:ext cx="1734185" cy="0"/>
            </a:xfrm>
            <a:custGeom>
              <a:avLst/>
              <a:gdLst/>
              <a:ahLst/>
              <a:cxnLst/>
              <a:rect l="l" t="t" r="r" b="b"/>
              <a:pathLst>
                <a:path w="1734184" h="0">
                  <a:moveTo>
                    <a:pt x="0" y="0"/>
                  </a:moveTo>
                  <a:lnTo>
                    <a:pt x="173362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03116" y="5598707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48" y="57149"/>
                  </a:lnTo>
                  <a:lnTo>
                    <a:pt x="0" y="114299"/>
                  </a:lnTo>
                </a:path>
              </a:pathLst>
            </a:custGeom>
            <a:ln w="38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48776"/>
            <a:ext cx="11998325" cy="9525"/>
          </a:xfrm>
          <a:custGeom>
            <a:avLst/>
            <a:gdLst/>
            <a:ahLst/>
            <a:cxnLst/>
            <a:rect l="l" t="t" r="r" b="b"/>
            <a:pathLst>
              <a:path w="11998325" h="9525">
                <a:moveTo>
                  <a:pt x="0" y="9524"/>
                </a:moveTo>
                <a:lnTo>
                  <a:pt x="0" y="0"/>
                </a:lnTo>
                <a:lnTo>
                  <a:pt x="11998083" y="0"/>
                </a:lnTo>
                <a:lnTo>
                  <a:pt x="11998083" y="9524"/>
                </a:lnTo>
                <a:lnTo>
                  <a:pt x="0" y="9524"/>
                </a:lnTo>
                <a:close/>
              </a:path>
            </a:pathLst>
          </a:custGeom>
          <a:solidFill>
            <a:srgbClr val="2A897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8387" y="2032187"/>
            <a:ext cx="6764148" cy="54515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67604" y="9093201"/>
            <a:ext cx="35185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>
                <a:solidFill>
                  <a:srgbClr val="2A8978"/>
                </a:solidFill>
                <a:latin typeface="Verdana"/>
                <a:cs typeface="Verdana"/>
              </a:rPr>
              <a:t>Obrada</a:t>
            </a:r>
            <a:r>
              <a:rPr dirty="0" sz="1500" spc="-90">
                <a:solidFill>
                  <a:srgbClr val="2A8978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2A8978"/>
                </a:solidFill>
                <a:latin typeface="Verdana"/>
                <a:cs typeface="Verdana"/>
              </a:rPr>
              <a:t>upita</a:t>
            </a:r>
            <a:r>
              <a:rPr dirty="0" sz="1500" spc="-90">
                <a:solidFill>
                  <a:srgbClr val="2A8978"/>
                </a:solidFill>
                <a:latin typeface="Verdana"/>
                <a:cs typeface="Verdana"/>
              </a:rPr>
              <a:t> </a:t>
            </a:r>
            <a:r>
              <a:rPr dirty="0" sz="1500" spc="-40">
                <a:solidFill>
                  <a:srgbClr val="2A8978"/>
                </a:solidFill>
                <a:latin typeface="Verdana"/>
                <a:cs typeface="Verdana"/>
              </a:rPr>
              <a:t>u</a:t>
            </a:r>
            <a:r>
              <a:rPr dirty="0" sz="1500" spc="-90">
                <a:solidFill>
                  <a:srgbClr val="2A8978"/>
                </a:solidFill>
                <a:latin typeface="Verdana"/>
                <a:cs typeface="Verdana"/>
              </a:rPr>
              <a:t> </a:t>
            </a:r>
            <a:r>
              <a:rPr dirty="0" sz="1500">
                <a:solidFill>
                  <a:srgbClr val="2A8978"/>
                </a:solidFill>
                <a:latin typeface="Verdana"/>
                <a:cs typeface="Verdana"/>
              </a:rPr>
              <a:t>Oracle</a:t>
            </a:r>
            <a:r>
              <a:rPr dirty="0" sz="1500" spc="-90">
                <a:solidFill>
                  <a:srgbClr val="2A8978"/>
                </a:solidFill>
                <a:latin typeface="Verdana"/>
                <a:cs typeface="Verdana"/>
              </a:rPr>
              <a:t> </a:t>
            </a:r>
            <a:r>
              <a:rPr dirty="0" sz="1500" spc="-20">
                <a:solidFill>
                  <a:srgbClr val="2A8978"/>
                </a:solidFill>
                <a:latin typeface="Verdana"/>
                <a:cs typeface="Verdana"/>
              </a:rPr>
              <a:t>bazi</a:t>
            </a:r>
            <a:r>
              <a:rPr dirty="0" sz="1500" spc="-90">
                <a:solidFill>
                  <a:srgbClr val="2A8978"/>
                </a:solidFill>
                <a:latin typeface="Verdana"/>
                <a:cs typeface="Verdana"/>
              </a:rPr>
              <a:t> </a:t>
            </a:r>
            <a:r>
              <a:rPr dirty="0" sz="1500" spc="20">
                <a:solidFill>
                  <a:srgbClr val="2A8978"/>
                </a:solidFill>
                <a:latin typeface="Verdana"/>
                <a:cs typeface="Verdana"/>
              </a:rPr>
              <a:t>podataka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1883" y="925259"/>
            <a:ext cx="5093335" cy="1764664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980"/>
              </a:lnSpc>
            </a:pPr>
            <a:r>
              <a:rPr dirty="0" sz="5600" spc="114">
                <a:solidFill>
                  <a:srgbClr val="2A8978"/>
                </a:solidFill>
                <a:latin typeface="Verdana"/>
                <a:cs typeface="Verdana"/>
              </a:rPr>
              <a:t>Izvršenje</a:t>
            </a:r>
            <a:r>
              <a:rPr dirty="0" sz="5600" spc="-210">
                <a:solidFill>
                  <a:srgbClr val="2A8978"/>
                </a:solidFill>
                <a:latin typeface="Verdana"/>
                <a:cs typeface="Verdana"/>
              </a:rPr>
              <a:t> </a:t>
            </a:r>
            <a:r>
              <a:rPr dirty="0" sz="5600" spc="-150">
                <a:solidFill>
                  <a:srgbClr val="2A8978"/>
                </a:solidFill>
                <a:latin typeface="Verdana"/>
                <a:cs typeface="Verdana"/>
              </a:rPr>
              <a:t>SQL </a:t>
            </a:r>
            <a:r>
              <a:rPr dirty="0" sz="5600" spc="-1955">
                <a:solidFill>
                  <a:srgbClr val="2A8978"/>
                </a:solidFill>
                <a:latin typeface="Verdana"/>
                <a:cs typeface="Verdana"/>
              </a:rPr>
              <a:t> </a:t>
            </a:r>
            <a:r>
              <a:rPr dirty="0" sz="5600" spc="405">
                <a:solidFill>
                  <a:srgbClr val="2A8978"/>
                </a:solidFill>
                <a:latin typeface="Verdana"/>
                <a:cs typeface="Verdana"/>
              </a:rPr>
              <a:t>upita</a:t>
            </a:r>
            <a:endParaRPr sz="5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1883" y="3340094"/>
            <a:ext cx="6567170" cy="177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25">
                <a:solidFill>
                  <a:srgbClr val="2A8978"/>
                </a:solidFill>
                <a:latin typeface="Lucida Sans Unicode"/>
                <a:cs typeface="Lucida Sans Unicode"/>
              </a:rPr>
              <a:t>Tokom </a:t>
            </a:r>
            <a:r>
              <a:rPr dirty="0" sz="2500" spc="5">
                <a:solidFill>
                  <a:srgbClr val="2A8978"/>
                </a:solidFill>
                <a:latin typeface="Lucida Sans Unicode"/>
                <a:cs typeface="Lucida Sans Unicode"/>
              </a:rPr>
              <a:t>izvršavanja, </a:t>
            </a:r>
            <a:r>
              <a:rPr dirty="0" sz="2500" spc="-45">
                <a:solidFill>
                  <a:srgbClr val="2A8978"/>
                </a:solidFill>
                <a:latin typeface="Lucida Sans Unicode"/>
                <a:cs typeface="Lucida Sans Unicode"/>
              </a:rPr>
              <a:t>SQL </a:t>
            </a:r>
            <a:r>
              <a:rPr dirty="0" sz="2500" spc="120">
                <a:solidFill>
                  <a:srgbClr val="2A8978"/>
                </a:solidFill>
                <a:latin typeface="Lucida Sans Unicode"/>
                <a:cs typeface="Lucida Sans Unicode"/>
              </a:rPr>
              <a:t>mašina </a:t>
            </a:r>
            <a:r>
              <a:rPr dirty="0" sz="2500" spc="30">
                <a:solidFill>
                  <a:srgbClr val="2A8978"/>
                </a:solidFill>
                <a:latin typeface="Lucida Sans Unicode"/>
                <a:cs typeface="Lucida Sans Unicode"/>
              </a:rPr>
              <a:t>izvršava </a:t>
            </a:r>
            <a:r>
              <a:rPr dirty="0" sz="2500" spc="3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0">
                <a:solidFill>
                  <a:srgbClr val="2A8978"/>
                </a:solidFill>
                <a:latin typeface="Lucida Sans Unicode"/>
                <a:cs typeface="Lucida Sans Unicode"/>
              </a:rPr>
              <a:t>svaki </a:t>
            </a:r>
            <a:r>
              <a:rPr dirty="0" sz="2500" spc="-80">
                <a:solidFill>
                  <a:srgbClr val="2A8978"/>
                </a:solidFill>
                <a:latin typeface="Lucida Sans Unicode"/>
                <a:cs typeface="Lucida Sans Unicode"/>
              </a:rPr>
              <a:t>izvor </a:t>
            </a:r>
            <a:r>
              <a:rPr dirty="0" sz="2500" spc="100">
                <a:solidFill>
                  <a:srgbClr val="2A8978"/>
                </a:solidFill>
                <a:latin typeface="Lucida Sans Unicode"/>
                <a:cs typeface="Lucida Sans Unicode"/>
              </a:rPr>
              <a:t>reda </a:t>
            </a:r>
            <a:r>
              <a:rPr dirty="0" sz="2500" spc="15">
                <a:solidFill>
                  <a:srgbClr val="2A8978"/>
                </a:solidFill>
                <a:latin typeface="Lucida Sans Unicode"/>
                <a:cs typeface="Lucida Sans Unicode"/>
              </a:rPr>
              <a:t>u </a:t>
            </a:r>
            <a:r>
              <a:rPr dirty="0" sz="2500" spc="40">
                <a:solidFill>
                  <a:srgbClr val="2A8978"/>
                </a:solidFill>
                <a:latin typeface="Lucida Sans Unicode"/>
                <a:cs typeface="Lucida Sans Unicode"/>
              </a:rPr>
              <a:t>stablu </a:t>
            </a:r>
            <a:r>
              <a:rPr dirty="0" sz="2500" spc="-45">
                <a:solidFill>
                  <a:srgbClr val="2A8978"/>
                </a:solidFill>
                <a:latin typeface="Lucida Sans Unicode"/>
                <a:cs typeface="Lucida Sans Unicode"/>
              </a:rPr>
              <a:t>koje </a:t>
            </a:r>
            <a:r>
              <a:rPr dirty="0" sz="2500" spc="-35">
                <a:solidFill>
                  <a:srgbClr val="2A8978"/>
                </a:solidFill>
                <a:latin typeface="Lucida Sans Unicode"/>
                <a:cs typeface="Lucida Sans Unicode"/>
              </a:rPr>
              <a:t>proizvodi </a:t>
            </a:r>
            <a:r>
              <a:rPr dirty="0" sz="2500" spc="-3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5">
                <a:solidFill>
                  <a:srgbClr val="2A8978"/>
                </a:solidFill>
                <a:latin typeface="Lucida Sans Unicode"/>
                <a:cs typeface="Lucida Sans Unicode"/>
              </a:rPr>
              <a:t>generator</a:t>
            </a:r>
            <a:r>
              <a:rPr dirty="0" sz="25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0">
                <a:solidFill>
                  <a:srgbClr val="2A8978"/>
                </a:solidFill>
                <a:latin typeface="Lucida Sans Unicode"/>
                <a:cs typeface="Lucida Sans Unicode"/>
              </a:rPr>
              <a:t>izvora</a:t>
            </a:r>
            <a:r>
              <a:rPr dirty="0" sz="25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5">
                <a:solidFill>
                  <a:srgbClr val="2A8978"/>
                </a:solidFill>
                <a:latin typeface="Lucida Sans Unicode"/>
                <a:cs typeface="Lucida Sans Unicode"/>
              </a:rPr>
              <a:t>reda.</a:t>
            </a:r>
            <a:r>
              <a:rPr dirty="0" sz="25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2A8978"/>
                </a:solidFill>
                <a:latin typeface="Lucida Sans Unicode"/>
                <a:cs typeface="Lucida Sans Unicode"/>
              </a:rPr>
              <a:t>Ovaj</a:t>
            </a:r>
            <a:r>
              <a:rPr dirty="0" sz="2500" spc="-4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0">
                <a:solidFill>
                  <a:srgbClr val="2A8978"/>
                </a:solidFill>
                <a:latin typeface="Lucida Sans Unicode"/>
                <a:cs typeface="Lucida Sans Unicode"/>
              </a:rPr>
              <a:t>korak</a:t>
            </a:r>
            <a:r>
              <a:rPr dirty="0" sz="25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5">
                <a:solidFill>
                  <a:srgbClr val="2A8978"/>
                </a:solidFill>
                <a:latin typeface="Lucida Sans Unicode"/>
                <a:cs typeface="Lucida Sans Unicode"/>
              </a:rPr>
              <a:t>je</a:t>
            </a:r>
            <a:r>
              <a:rPr dirty="0" sz="25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0">
                <a:solidFill>
                  <a:srgbClr val="2A8978"/>
                </a:solidFill>
                <a:latin typeface="Lucida Sans Unicode"/>
                <a:cs typeface="Lucida Sans Unicode"/>
              </a:rPr>
              <a:t>jedini </a:t>
            </a:r>
            <a:r>
              <a:rPr dirty="0" sz="2500" spc="-77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0">
                <a:solidFill>
                  <a:srgbClr val="2A8978"/>
                </a:solidFill>
                <a:latin typeface="Lucida Sans Unicode"/>
                <a:cs typeface="Lucida Sans Unicode"/>
              </a:rPr>
              <a:t>obavezan</a:t>
            </a:r>
            <a:r>
              <a:rPr dirty="0" sz="2500" spc="-5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0">
                <a:solidFill>
                  <a:srgbClr val="2A8978"/>
                </a:solidFill>
                <a:latin typeface="Lucida Sans Unicode"/>
                <a:cs typeface="Lucida Sans Unicode"/>
              </a:rPr>
              <a:t>korak</a:t>
            </a:r>
            <a:r>
              <a:rPr dirty="0" sz="25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">
                <a:solidFill>
                  <a:srgbClr val="2A8978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-5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40">
                <a:solidFill>
                  <a:srgbClr val="2A8978"/>
                </a:solidFill>
                <a:latin typeface="Lucida Sans Unicode"/>
                <a:cs typeface="Lucida Sans Unicode"/>
              </a:rPr>
              <a:t>DML</a:t>
            </a:r>
            <a:r>
              <a:rPr dirty="0" sz="25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">
                <a:solidFill>
                  <a:srgbClr val="2A8978"/>
                </a:solidFill>
                <a:latin typeface="Lucida Sans Unicode"/>
                <a:cs typeface="Lucida Sans Unicode"/>
              </a:rPr>
              <a:t>obradi.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1883" y="6072804"/>
            <a:ext cx="6439535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1940">
              <a:lnSpc>
                <a:spcPct val="114599"/>
              </a:lnSpc>
              <a:spcBef>
                <a:spcPts val="100"/>
              </a:spcBef>
            </a:pPr>
            <a:r>
              <a:rPr dirty="0" sz="2400" spc="55">
                <a:solidFill>
                  <a:srgbClr val="2A8978"/>
                </a:solidFill>
                <a:latin typeface="Lucida Sans Unicode"/>
                <a:cs typeface="Lucida Sans Unicode"/>
              </a:rPr>
              <a:t>Stablo</a:t>
            </a:r>
            <a:r>
              <a:rPr dirty="0" sz="24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5">
                <a:solidFill>
                  <a:srgbClr val="2A8978"/>
                </a:solidFill>
                <a:latin typeface="Lucida Sans Unicode"/>
                <a:cs typeface="Lucida Sans Unicode"/>
              </a:rPr>
              <a:t>raščlanjivanja</a:t>
            </a:r>
            <a:r>
              <a:rPr dirty="0" sz="24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2A8978"/>
                </a:solidFill>
                <a:latin typeface="Lucida Sans Unicode"/>
                <a:cs typeface="Lucida Sans Unicode"/>
              </a:rPr>
              <a:t>pokazuje</a:t>
            </a:r>
            <a:r>
              <a:rPr dirty="0" sz="2400" spc="-4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65">
                <a:solidFill>
                  <a:srgbClr val="2A8978"/>
                </a:solidFill>
                <a:latin typeface="Lucida Sans Unicode"/>
                <a:cs typeface="Lucida Sans Unicode"/>
              </a:rPr>
              <a:t>tok</a:t>
            </a:r>
            <a:r>
              <a:rPr dirty="0" sz="24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0">
                <a:solidFill>
                  <a:srgbClr val="2A8978"/>
                </a:solidFill>
                <a:latin typeface="Lucida Sans Unicode"/>
                <a:cs typeface="Lucida Sans Unicode"/>
              </a:rPr>
              <a:t>izvora </a:t>
            </a:r>
            <a:r>
              <a:rPr dirty="0" sz="2400" spc="-7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5">
                <a:solidFill>
                  <a:srgbClr val="2A8978"/>
                </a:solidFill>
                <a:latin typeface="Lucida Sans Unicode"/>
                <a:cs typeface="Lucida Sans Unicode"/>
              </a:rPr>
              <a:t>reda</a:t>
            </a:r>
            <a:r>
              <a:rPr dirty="0" sz="24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5">
                <a:solidFill>
                  <a:srgbClr val="2A8978"/>
                </a:solidFill>
                <a:latin typeface="Lucida Sans Unicode"/>
                <a:cs typeface="Lucida Sans Unicode"/>
              </a:rPr>
              <a:t>od</a:t>
            </a:r>
            <a:r>
              <a:rPr dirty="0" sz="2400" spc="-4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5">
                <a:solidFill>
                  <a:srgbClr val="2A8978"/>
                </a:solidFill>
                <a:latin typeface="Lucida Sans Unicode"/>
                <a:cs typeface="Lucida Sans Unicode"/>
              </a:rPr>
              <a:t>jednog</a:t>
            </a:r>
            <a:r>
              <a:rPr dirty="0" sz="2400" spc="-4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5">
                <a:solidFill>
                  <a:srgbClr val="2A8978"/>
                </a:solidFill>
                <a:latin typeface="Lucida Sans Unicode"/>
                <a:cs typeface="Lucida Sans Unicode"/>
              </a:rPr>
              <a:t>do</a:t>
            </a:r>
            <a:r>
              <a:rPr dirty="0" sz="24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0">
                <a:solidFill>
                  <a:srgbClr val="2A8978"/>
                </a:solidFill>
                <a:latin typeface="Lucida Sans Unicode"/>
                <a:cs typeface="Lucida Sans Unicode"/>
              </a:rPr>
              <a:t>drugog</a:t>
            </a:r>
            <a:r>
              <a:rPr dirty="0" sz="2400" spc="-4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5">
                <a:solidFill>
                  <a:srgbClr val="2A8978"/>
                </a:solidFill>
                <a:latin typeface="Lucida Sans Unicode"/>
                <a:cs typeface="Lucida Sans Unicode"/>
              </a:rPr>
              <a:t>koraka.</a:t>
            </a:r>
            <a:endParaRPr sz="2400">
              <a:latin typeface="Lucida Sans Unicode"/>
              <a:cs typeface="Lucida Sans Unicode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15">
                <a:solidFill>
                  <a:srgbClr val="2A8978"/>
                </a:solidFill>
                <a:latin typeface="Lucida Sans Unicode"/>
                <a:cs typeface="Lucida Sans Unicode"/>
              </a:rPr>
              <a:t>Generalno, </a:t>
            </a:r>
            <a:r>
              <a:rPr dirty="0" sz="2400" spc="35">
                <a:solidFill>
                  <a:srgbClr val="2A8978"/>
                </a:solidFill>
                <a:latin typeface="Lucida Sans Unicode"/>
                <a:cs typeface="Lucida Sans Unicode"/>
              </a:rPr>
              <a:t>redosled </a:t>
            </a:r>
            <a:r>
              <a:rPr dirty="0" sz="2400" spc="20">
                <a:solidFill>
                  <a:srgbClr val="2A8978"/>
                </a:solidFill>
                <a:latin typeface="Lucida Sans Unicode"/>
                <a:cs typeface="Lucida Sans Unicode"/>
              </a:rPr>
              <a:t>koraka </a:t>
            </a:r>
            <a:r>
              <a:rPr dirty="0" sz="2400" spc="15">
                <a:solidFill>
                  <a:srgbClr val="2A8978"/>
                </a:solidFill>
                <a:latin typeface="Lucida Sans Unicode"/>
                <a:cs typeface="Lucida Sans Unicode"/>
              </a:rPr>
              <a:t>u </a:t>
            </a:r>
            <a:r>
              <a:rPr dirty="0" sz="2400" spc="-45">
                <a:solidFill>
                  <a:srgbClr val="2A8978"/>
                </a:solidFill>
                <a:latin typeface="Lucida Sans Unicode"/>
                <a:cs typeface="Lucida Sans Unicode"/>
              </a:rPr>
              <a:t>izvršenju </a:t>
            </a:r>
            <a:r>
              <a:rPr dirty="0" sz="2400" spc="-15">
                <a:solidFill>
                  <a:srgbClr val="2A8978"/>
                </a:solidFill>
                <a:latin typeface="Lucida Sans Unicode"/>
                <a:cs typeface="Lucida Sans Unicode"/>
              </a:rPr>
              <a:t>je </a:t>
            </a:r>
            <a:r>
              <a:rPr dirty="0" sz="2400" spc="-1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2A8978"/>
                </a:solidFill>
                <a:latin typeface="Lucida Sans Unicode"/>
                <a:cs typeface="Lucida Sans Unicode"/>
              </a:rPr>
              <a:t>obrnut</a:t>
            </a:r>
            <a:r>
              <a:rPr dirty="0" sz="24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5">
                <a:solidFill>
                  <a:srgbClr val="2A8978"/>
                </a:solidFill>
                <a:latin typeface="Lucida Sans Unicode"/>
                <a:cs typeface="Lucida Sans Unicode"/>
              </a:rPr>
              <a:t>od</a:t>
            </a:r>
            <a:r>
              <a:rPr dirty="0" sz="2400" spc="-4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0">
                <a:solidFill>
                  <a:srgbClr val="2A8978"/>
                </a:solidFill>
                <a:latin typeface="Lucida Sans Unicode"/>
                <a:cs typeface="Lucida Sans Unicode"/>
              </a:rPr>
              <a:t>redosleda</a:t>
            </a:r>
            <a:r>
              <a:rPr dirty="0" sz="24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">
                <a:solidFill>
                  <a:srgbClr val="2A8978"/>
                </a:solidFill>
                <a:latin typeface="Lucida Sans Unicode"/>
                <a:cs typeface="Lucida Sans Unicode"/>
              </a:rPr>
              <a:t>u</a:t>
            </a:r>
            <a:r>
              <a:rPr dirty="0" sz="2400" spc="-4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2A8978"/>
                </a:solidFill>
                <a:latin typeface="Lucida Sans Unicode"/>
                <a:cs typeface="Lucida Sans Unicode"/>
              </a:rPr>
              <a:t>planu,</a:t>
            </a:r>
            <a:r>
              <a:rPr dirty="0" sz="2400" spc="-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0">
                <a:solidFill>
                  <a:srgbClr val="2A8978"/>
                </a:solidFill>
                <a:latin typeface="Lucida Sans Unicode"/>
                <a:cs typeface="Lucida Sans Unicode"/>
              </a:rPr>
              <a:t>tako</a:t>
            </a:r>
            <a:r>
              <a:rPr dirty="0" sz="2400" spc="-4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85">
                <a:solidFill>
                  <a:srgbClr val="2A8978"/>
                </a:solidFill>
                <a:latin typeface="Lucida Sans Unicode"/>
                <a:cs typeface="Lucida Sans Unicode"/>
              </a:rPr>
              <a:t>da</a:t>
            </a:r>
            <a:r>
              <a:rPr dirty="0" sz="2400" spc="-4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5">
                <a:solidFill>
                  <a:srgbClr val="2A8978"/>
                </a:solidFill>
                <a:latin typeface="Lucida Sans Unicode"/>
                <a:cs typeface="Lucida Sans Unicode"/>
              </a:rPr>
              <a:t>plan </a:t>
            </a:r>
            <a:r>
              <a:rPr dirty="0" sz="2400" spc="-745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5">
                <a:solidFill>
                  <a:srgbClr val="2A8978"/>
                </a:solidFill>
                <a:latin typeface="Lucida Sans Unicode"/>
                <a:cs typeface="Lucida Sans Unicode"/>
              </a:rPr>
              <a:t>treba</a:t>
            </a:r>
            <a:r>
              <a:rPr dirty="0" sz="2400" spc="-4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0">
                <a:solidFill>
                  <a:srgbClr val="2A8978"/>
                </a:solidFill>
                <a:latin typeface="Lucida Sans Unicode"/>
                <a:cs typeface="Lucida Sans Unicode"/>
              </a:rPr>
              <a:t>čitati</a:t>
            </a:r>
            <a:r>
              <a:rPr dirty="0" sz="2400" spc="-4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2A8978"/>
                </a:solidFill>
                <a:latin typeface="Lucida Sans Unicode"/>
                <a:cs typeface="Lucida Sans Unicode"/>
              </a:rPr>
              <a:t>odozdo</a:t>
            </a:r>
            <a:r>
              <a:rPr dirty="0" sz="2400" spc="-4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4">
                <a:solidFill>
                  <a:srgbClr val="2A8978"/>
                </a:solidFill>
                <a:latin typeface="Lucida Sans Unicode"/>
                <a:cs typeface="Lucida Sans Unicode"/>
              </a:rPr>
              <a:t>prema</a:t>
            </a:r>
            <a:r>
              <a:rPr dirty="0" sz="2400" spc="-40">
                <a:solidFill>
                  <a:srgbClr val="2A8978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5">
                <a:solidFill>
                  <a:srgbClr val="2A8978"/>
                </a:solidFill>
                <a:latin typeface="Lucida Sans Unicode"/>
                <a:cs typeface="Lucida Sans Unicode"/>
              </a:rPr>
              <a:t>gore.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699" y="9064625"/>
            <a:ext cx="156991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55475" algn="l"/>
                <a:tab pos="12192635" algn="l"/>
              </a:tabLst>
            </a:pPr>
            <a:r>
              <a:rPr dirty="0" u="sng" sz="1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30">
                <a:latin typeface="Verdana"/>
                <a:cs typeface="Verdana"/>
              </a:rPr>
              <a:t>Obrada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upita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40">
                <a:latin typeface="Verdana"/>
                <a:cs typeface="Verdana"/>
              </a:rPr>
              <a:t>u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Oracle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20">
                <a:latin typeface="Verdana"/>
                <a:cs typeface="Verdana"/>
              </a:rPr>
              <a:t>bazi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20">
                <a:latin typeface="Verdana"/>
                <a:cs typeface="Verdana"/>
              </a:rPr>
              <a:t>podataka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5432" y="4317397"/>
            <a:ext cx="511048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14" b="1">
                <a:solidFill>
                  <a:srgbClr val="000000"/>
                </a:solidFill>
                <a:latin typeface="Tahoma"/>
                <a:cs typeface="Tahoma"/>
              </a:rPr>
              <a:t>H</a:t>
            </a:r>
            <a:r>
              <a:rPr dirty="0" sz="5200" spc="-5" b="1">
                <a:solidFill>
                  <a:srgbClr val="000000"/>
                </a:solidFill>
                <a:latin typeface="Tahoma"/>
                <a:cs typeface="Tahoma"/>
              </a:rPr>
              <a:t>v</a:t>
            </a:r>
            <a:r>
              <a:rPr dirty="0" sz="5200" spc="-165" b="1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dirty="0" sz="5200" spc="40" b="1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dirty="0" sz="5200" spc="-160" b="1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dirty="0" sz="5200" spc="-30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5200" spc="-55" b="1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5200" spc="-160" b="1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dirty="0" sz="5200" spc="-30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5200" spc="75" b="1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dirty="0" sz="5200" spc="-165" b="1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dirty="0" sz="5200" spc="-245" b="1">
                <a:solidFill>
                  <a:srgbClr val="000000"/>
                </a:solidFill>
                <a:latin typeface="Tahoma"/>
                <a:cs typeface="Tahoma"/>
              </a:rPr>
              <a:t>ž</a:t>
            </a:r>
            <a:r>
              <a:rPr dirty="0" sz="5200" spc="-55" b="1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5200" spc="-380" b="1">
                <a:solidFill>
                  <a:srgbClr val="000000"/>
                </a:solidFill>
                <a:latin typeface="Tahoma"/>
                <a:cs typeface="Tahoma"/>
              </a:rPr>
              <a:t>j</a:t>
            </a:r>
            <a:r>
              <a:rPr dirty="0" sz="5200" spc="-65" b="1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5200" spc="-155" b="1">
                <a:solidFill>
                  <a:srgbClr val="000000"/>
                </a:solidFill>
                <a:latin typeface="Tahoma"/>
                <a:cs typeface="Tahoma"/>
              </a:rPr>
              <a:t>!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9905" cy="10287000"/>
            <a:chOff x="0" y="0"/>
            <a:chExt cx="1828990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97512" y="9215437"/>
              <a:ext cx="11687810" cy="0"/>
            </a:xfrm>
            <a:custGeom>
              <a:avLst/>
              <a:gdLst/>
              <a:ahLst/>
              <a:cxnLst/>
              <a:rect l="l" t="t" r="r" b="b"/>
              <a:pathLst>
                <a:path w="11687810" h="0">
                  <a:moveTo>
                    <a:pt x="0" y="0"/>
                  </a:moveTo>
                  <a:lnTo>
                    <a:pt x="1168722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17954" y="0"/>
              <a:ext cx="12470130" cy="10287000"/>
            </a:xfrm>
            <a:custGeom>
              <a:avLst/>
              <a:gdLst/>
              <a:ahLst/>
              <a:cxnLst/>
              <a:rect l="l" t="t" r="r" b="b"/>
              <a:pathLst>
                <a:path w="12470130" h="10287000">
                  <a:moveTo>
                    <a:pt x="4976319" y="10286999"/>
                  </a:moveTo>
                  <a:lnTo>
                    <a:pt x="0" y="0"/>
                  </a:lnTo>
                  <a:lnTo>
                    <a:pt x="12470044" y="0"/>
                  </a:lnTo>
                  <a:lnTo>
                    <a:pt x="12470044" y="10198471"/>
                  </a:lnTo>
                  <a:lnTo>
                    <a:pt x="11786584" y="10286999"/>
                  </a:lnTo>
                  <a:lnTo>
                    <a:pt x="4976319" y="10286999"/>
                  </a:lnTo>
                  <a:close/>
                </a:path>
              </a:pathLst>
            </a:custGeom>
            <a:solidFill>
              <a:srgbClr val="215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3269" y="1129473"/>
            <a:ext cx="2648585" cy="81280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50" spc="325">
                <a:solidFill>
                  <a:srgbClr val="FFFFFF"/>
                </a:solidFill>
              </a:rPr>
              <a:t>Sadržaj</a:t>
            </a:r>
            <a:endParaRPr sz="5150"/>
          </a:p>
        </p:txBody>
      </p:sp>
      <p:grpSp>
        <p:nvGrpSpPr>
          <p:cNvPr id="7" name="object 7"/>
          <p:cNvGrpSpPr/>
          <p:nvPr/>
        </p:nvGrpSpPr>
        <p:grpSpPr>
          <a:xfrm>
            <a:off x="7729996" y="2560201"/>
            <a:ext cx="1799589" cy="3288029"/>
            <a:chOff x="7729996" y="2560201"/>
            <a:chExt cx="1799589" cy="328802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9996" y="2560201"/>
              <a:ext cx="142874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3707" y="3386005"/>
              <a:ext cx="142874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6605" y="4165381"/>
              <a:ext cx="142874" cy="142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1989" y="4935364"/>
              <a:ext cx="142874" cy="1428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6304" y="5705347"/>
              <a:ext cx="142874" cy="1428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063917" y="2368431"/>
            <a:ext cx="6537325" cy="36372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 spc="-15">
                <a:solidFill>
                  <a:srgbClr val="FFFFFF"/>
                </a:solidFill>
                <a:latin typeface="Verdana"/>
                <a:cs typeface="Verdana"/>
              </a:rPr>
              <a:t>Dijagram</a:t>
            </a:r>
            <a:r>
              <a:rPr dirty="0" sz="305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50" spc="75">
                <a:solidFill>
                  <a:srgbClr val="FFFFFF"/>
                </a:solidFill>
                <a:latin typeface="Verdana"/>
                <a:cs typeface="Verdana"/>
              </a:rPr>
              <a:t>obrade</a:t>
            </a:r>
            <a:r>
              <a:rPr dirty="0" sz="30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50" spc="25">
                <a:solidFill>
                  <a:srgbClr val="FFFFFF"/>
                </a:solidFill>
                <a:latin typeface="Verdana"/>
                <a:cs typeface="Verdana"/>
              </a:rPr>
              <a:t>upita</a:t>
            </a:r>
            <a:endParaRPr sz="3050">
              <a:latin typeface="Verdana"/>
              <a:cs typeface="Verdana"/>
            </a:endParaRPr>
          </a:p>
          <a:p>
            <a:pPr marL="688975" marR="3436620" indent="-273050">
              <a:lnSpc>
                <a:spcPct val="167700"/>
              </a:lnSpc>
              <a:spcBef>
                <a:spcPts val="365"/>
              </a:spcBef>
            </a:pPr>
            <a:r>
              <a:rPr dirty="0" sz="3050" spc="-40">
                <a:solidFill>
                  <a:srgbClr val="FFFFFF"/>
                </a:solidFill>
                <a:latin typeface="Verdana"/>
                <a:cs typeface="Verdana"/>
              </a:rPr>
              <a:t>Parsiranje </a:t>
            </a:r>
            <a:r>
              <a:rPr dirty="0" sz="30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5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5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5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50" spc="1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5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50" spc="-22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050" spc="2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50" spc="2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5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50" spc="-32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050" spc="2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3050">
              <a:latin typeface="Verdana"/>
              <a:cs typeface="Verdana"/>
            </a:endParaRPr>
          </a:p>
          <a:p>
            <a:pPr marL="1668780" marR="5080" indent="-494665">
              <a:lnSpc>
                <a:spcPts val="6060"/>
              </a:lnSpc>
              <a:spcBef>
                <a:spcPts val="405"/>
              </a:spcBef>
            </a:pPr>
            <a:r>
              <a:rPr dirty="0" sz="3050" spc="-25">
                <a:solidFill>
                  <a:srgbClr val="FFFFFF"/>
                </a:solidFill>
                <a:latin typeface="Verdana"/>
                <a:cs typeface="Verdana"/>
              </a:rPr>
              <a:t>Generisanje</a:t>
            </a:r>
            <a:r>
              <a:rPr dirty="0" sz="30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50" spc="-85">
                <a:solidFill>
                  <a:srgbClr val="FFFFFF"/>
                </a:solidFill>
                <a:latin typeface="Verdana"/>
                <a:cs typeface="Verdana"/>
              </a:rPr>
              <a:t>izvornih</a:t>
            </a:r>
            <a:r>
              <a:rPr dirty="0" sz="30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50" spc="30">
                <a:solidFill>
                  <a:srgbClr val="FFFFFF"/>
                </a:solidFill>
                <a:latin typeface="Verdana"/>
                <a:cs typeface="Verdana"/>
              </a:rPr>
              <a:t>redova </a:t>
            </a:r>
            <a:r>
              <a:rPr dirty="0" sz="3050" spc="-10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50" spc="-5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50" spc="-22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050" spc="-1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050" spc="-1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50" spc="15">
                <a:solidFill>
                  <a:srgbClr val="FFFFFF"/>
                </a:solidFill>
                <a:latin typeface="Verdana"/>
                <a:cs typeface="Verdana"/>
              </a:rPr>
              <a:t>š</a:t>
            </a:r>
            <a:r>
              <a:rPr dirty="0" sz="305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50" spc="-32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050" spc="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5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5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5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50" spc="2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48776"/>
            <a:ext cx="11998325" cy="9525"/>
          </a:xfrm>
          <a:custGeom>
            <a:avLst/>
            <a:gdLst/>
            <a:ahLst/>
            <a:cxnLst/>
            <a:rect l="l" t="t" r="r" b="b"/>
            <a:pathLst>
              <a:path w="11998325" h="9525">
                <a:moveTo>
                  <a:pt x="0" y="9524"/>
                </a:moveTo>
                <a:lnTo>
                  <a:pt x="0" y="0"/>
                </a:lnTo>
                <a:lnTo>
                  <a:pt x="11998083" y="0"/>
                </a:lnTo>
                <a:lnTo>
                  <a:pt x="11998083" y="9524"/>
                </a:lnTo>
                <a:lnTo>
                  <a:pt x="0" y="9524"/>
                </a:lnTo>
                <a:close/>
              </a:path>
            </a:pathLst>
          </a:custGeom>
          <a:solidFill>
            <a:srgbClr val="93BC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80661" y="676252"/>
            <a:ext cx="1929130" cy="1157605"/>
          </a:xfrm>
          <a:custGeom>
            <a:avLst/>
            <a:gdLst/>
            <a:ahLst/>
            <a:cxnLst/>
            <a:rect l="l" t="t" r="r" b="b"/>
            <a:pathLst>
              <a:path w="1929129" h="1157605">
                <a:moveTo>
                  <a:pt x="1573809" y="1157287"/>
                </a:moveTo>
                <a:lnTo>
                  <a:pt x="364279" y="1157287"/>
                </a:lnTo>
                <a:lnTo>
                  <a:pt x="344494" y="1152315"/>
                </a:lnTo>
                <a:lnTo>
                  <a:pt x="299877" y="1136335"/>
                </a:lnTo>
                <a:lnTo>
                  <a:pt x="257028" y="1116085"/>
                </a:lnTo>
                <a:lnTo>
                  <a:pt x="216266" y="1091697"/>
                </a:lnTo>
                <a:lnTo>
                  <a:pt x="177911" y="1063302"/>
                </a:lnTo>
                <a:lnTo>
                  <a:pt x="142280" y="1031032"/>
                </a:lnTo>
                <a:lnTo>
                  <a:pt x="110010" y="995401"/>
                </a:lnTo>
                <a:lnTo>
                  <a:pt x="81615" y="957046"/>
                </a:lnTo>
                <a:lnTo>
                  <a:pt x="57227" y="916284"/>
                </a:lnTo>
                <a:lnTo>
                  <a:pt x="36977" y="873436"/>
                </a:lnTo>
                <a:lnTo>
                  <a:pt x="20997" y="828818"/>
                </a:lnTo>
                <a:lnTo>
                  <a:pt x="9420" y="782750"/>
                </a:lnTo>
                <a:lnTo>
                  <a:pt x="2377" y="735550"/>
                </a:lnTo>
                <a:lnTo>
                  <a:pt x="0" y="687538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70" y="0"/>
                </a:lnTo>
                <a:lnTo>
                  <a:pt x="1452318" y="0"/>
                </a:lnTo>
                <a:lnTo>
                  <a:pt x="1500326" y="2376"/>
                </a:lnTo>
                <a:lnTo>
                  <a:pt x="1547526" y="9420"/>
                </a:lnTo>
                <a:lnTo>
                  <a:pt x="1593594" y="20997"/>
                </a:lnTo>
                <a:lnTo>
                  <a:pt x="1638211" y="36977"/>
                </a:lnTo>
                <a:lnTo>
                  <a:pt x="1681060" y="57227"/>
                </a:lnTo>
                <a:lnTo>
                  <a:pt x="1721821" y="81615"/>
                </a:lnTo>
                <a:lnTo>
                  <a:pt x="1760177" y="110010"/>
                </a:lnTo>
                <a:lnTo>
                  <a:pt x="1795808" y="142280"/>
                </a:lnTo>
                <a:lnTo>
                  <a:pt x="1828077" y="177911"/>
                </a:lnTo>
                <a:lnTo>
                  <a:pt x="1856472" y="216266"/>
                </a:lnTo>
                <a:lnTo>
                  <a:pt x="1880861" y="257028"/>
                </a:lnTo>
                <a:lnTo>
                  <a:pt x="1901111" y="299876"/>
                </a:lnTo>
                <a:lnTo>
                  <a:pt x="1917091" y="344494"/>
                </a:lnTo>
                <a:lnTo>
                  <a:pt x="1928668" y="390562"/>
                </a:lnTo>
                <a:lnTo>
                  <a:pt x="1928812" y="391526"/>
                </a:lnTo>
                <a:lnTo>
                  <a:pt x="1928812" y="781786"/>
                </a:lnTo>
                <a:lnTo>
                  <a:pt x="1917091" y="828818"/>
                </a:lnTo>
                <a:lnTo>
                  <a:pt x="1901111" y="873436"/>
                </a:lnTo>
                <a:lnTo>
                  <a:pt x="1880861" y="916284"/>
                </a:lnTo>
                <a:lnTo>
                  <a:pt x="1856472" y="957046"/>
                </a:lnTo>
                <a:lnTo>
                  <a:pt x="1828077" y="995401"/>
                </a:lnTo>
                <a:lnTo>
                  <a:pt x="1795808" y="1031032"/>
                </a:lnTo>
                <a:lnTo>
                  <a:pt x="1760177" y="1063302"/>
                </a:lnTo>
                <a:lnTo>
                  <a:pt x="1721821" y="1091697"/>
                </a:lnTo>
                <a:lnTo>
                  <a:pt x="1681060" y="1116085"/>
                </a:lnTo>
                <a:lnTo>
                  <a:pt x="1638211" y="1136335"/>
                </a:lnTo>
                <a:lnTo>
                  <a:pt x="1593594" y="1152315"/>
                </a:lnTo>
                <a:lnTo>
                  <a:pt x="1573809" y="1157287"/>
                </a:lnTo>
                <a:close/>
              </a:path>
            </a:pathLst>
          </a:custGeom>
          <a:solidFill>
            <a:srgbClr val="B9E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45823" y="1022359"/>
            <a:ext cx="140779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55">
                <a:solidFill>
                  <a:srgbClr val="040505"/>
                </a:solidFill>
                <a:latin typeface="Lucida Sans Unicode"/>
                <a:cs typeface="Lucida Sans Unicode"/>
              </a:rPr>
              <a:t>SQL</a:t>
            </a:r>
            <a:r>
              <a:rPr dirty="0" sz="2500" spc="-130">
                <a:solidFill>
                  <a:srgbClr val="040505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5">
                <a:solidFill>
                  <a:srgbClr val="040505"/>
                </a:solidFill>
                <a:latin typeface="Lucida Sans Unicode"/>
                <a:cs typeface="Lucida Sans Unicode"/>
              </a:rPr>
              <a:t>upit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4979" y="3245910"/>
            <a:ext cx="2411095" cy="1832610"/>
          </a:xfrm>
          <a:custGeom>
            <a:avLst/>
            <a:gdLst/>
            <a:ahLst/>
            <a:cxnLst/>
            <a:rect l="l" t="t" r="r" b="b"/>
            <a:pathLst>
              <a:path w="2411095" h="1832610">
                <a:moveTo>
                  <a:pt x="2007323" y="1832371"/>
                </a:moveTo>
                <a:lnTo>
                  <a:pt x="421451" y="1832371"/>
                </a:lnTo>
                <a:lnTo>
                  <a:pt x="390562" y="1827762"/>
                </a:lnTo>
                <a:lnTo>
                  <a:pt x="344494" y="1816185"/>
                </a:lnTo>
                <a:lnTo>
                  <a:pt x="299877" y="1800205"/>
                </a:lnTo>
                <a:lnTo>
                  <a:pt x="257028" y="1779955"/>
                </a:lnTo>
                <a:lnTo>
                  <a:pt x="216266" y="1755566"/>
                </a:lnTo>
                <a:lnTo>
                  <a:pt x="177911" y="1727171"/>
                </a:lnTo>
                <a:lnTo>
                  <a:pt x="142280" y="1694902"/>
                </a:lnTo>
                <a:lnTo>
                  <a:pt x="110010" y="1659271"/>
                </a:lnTo>
                <a:lnTo>
                  <a:pt x="81615" y="1620915"/>
                </a:lnTo>
                <a:lnTo>
                  <a:pt x="57227" y="1580154"/>
                </a:lnTo>
                <a:lnTo>
                  <a:pt x="36977" y="1537305"/>
                </a:lnTo>
                <a:lnTo>
                  <a:pt x="20997" y="1492688"/>
                </a:lnTo>
                <a:lnTo>
                  <a:pt x="9420" y="1446620"/>
                </a:lnTo>
                <a:lnTo>
                  <a:pt x="2377" y="1399420"/>
                </a:lnTo>
                <a:lnTo>
                  <a:pt x="0" y="1351407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1"/>
                </a:lnTo>
                <a:lnTo>
                  <a:pt x="20997" y="344493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5"/>
                </a:lnTo>
                <a:lnTo>
                  <a:pt x="110010" y="177910"/>
                </a:lnTo>
                <a:lnTo>
                  <a:pt x="142280" y="142279"/>
                </a:lnTo>
                <a:lnTo>
                  <a:pt x="177911" y="110009"/>
                </a:lnTo>
                <a:lnTo>
                  <a:pt x="216266" y="81615"/>
                </a:lnTo>
                <a:lnTo>
                  <a:pt x="257028" y="57226"/>
                </a:lnTo>
                <a:lnTo>
                  <a:pt x="299877" y="36976"/>
                </a:lnTo>
                <a:lnTo>
                  <a:pt x="344494" y="20996"/>
                </a:lnTo>
                <a:lnTo>
                  <a:pt x="390562" y="9419"/>
                </a:lnTo>
                <a:lnTo>
                  <a:pt x="437762" y="2376"/>
                </a:lnTo>
                <a:lnTo>
                  <a:pt x="485759" y="0"/>
                </a:lnTo>
                <a:lnTo>
                  <a:pt x="1943016" y="0"/>
                </a:lnTo>
                <a:lnTo>
                  <a:pt x="1991013" y="2376"/>
                </a:lnTo>
                <a:lnTo>
                  <a:pt x="2038213" y="9419"/>
                </a:lnTo>
                <a:lnTo>
                  <a:pt x="2084280" y="20996"/>
                </a:lnTo>
                <a:lnTo>
                  <a:pt x="2128898" y="36976"/>
                </a:lnTo>
                <a:lnTo>
                  <a:pt x="2171747" y="57226"/>
                </a:lnTo>
                <a:lnTo>
                  <a:pt x="2212508" y="81615"/>
                </a:lnTo>
                <a:lnTo>
                  <a:pt x="2250864" y="110009"/>
                </a:lnTo>
                <a:lnTo>
                  <a:pt x="2286495" y="142279"/>
                </a:lnTo>
                <a:lnTo>
                  <a:pt x="2318764" y="177910"/>
                </a:lnTo>
                <a:lnTo>
                  <a:pt x="2347159" y="216265"/>
                </a:lnTo>
                <a:lnTo>
                  <a:pt x="2371548" y="257027"/>
                </a:lnTo>
                <a:lnTo>
                  <a:pt x="2391798" y="299876"/>
                </a:lnTo>
                <a:lnTo>
                  <a:pt x="2407777" y="344493"/>
                </a:lnTo>
                <a:lnTo>
                  <a:pt x="2411015" y="357375"/>
                </a:lnTo>
                <a:lnTo>
                  <a:pt x="2411015" y="1479805"/>
                </a:lnTo>
                <a:lnTo>
                  <a:pt x="2391798" y="1537305"/>
                </a:lnTo>
                <a:lnTo>
                  <a:pt x="2371548" y="1580154"/>
                </a:lnTo>
                <a:lnTo>
                  <a:pt x="2347159" y="1620915"/>
                </a:lnTo>
                <a:lnTo>
                  <a:pt x="2318764" y="1659271"/>
                </a:lnTo>
                <a:lnTo>
                  <a:pt x="2286495" y="1694902"/>
                </a:lnTo>
                <a:lnTo>
                  <a:pt x="2250864" y="1727171"/>
                </a:lnTo>
                <a:lnTo>
                  <a:pt x="2212508" y="1755566"/>
                </a:lnTo>
                <a:lnTo>
                  <a:pt x="2171747" y="1779955"/>
                </a:lnTo>
                <a:lnTo>
                  <a:pt x="2128898" y="1800205"/>
                </a:lnTo>
                <a:lnTo>
                  <a:pt x="2084280" y="1816185"/>
                </a:lnTo>
                <a:lnTo>
                  <a:pt x="2038213" y="1827762"/>
                </a:lnTo>
                <a:lnTo>
                  <a:pt x="2007323" y="1832371"/>
                </a:lnTo>
                <a:close/>
              </a:path>
            </a:pathLst>
          </a:custGeom>
          <a:solidFill>
            <a:srgbClr val="2991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95451" y="3665625"/>
            <a:ext cx="122809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465">
              <a:lnSpc>
                <a:spcPct val="114599"/>
              </a:lnSpc>
              <a:spcBef>
                <a:spcPts val="100"/>
              </a:spcBef>
            </a:pPr>
            <a:r>
              <a:rPr dirty="0" sz="2400" spc="25">
                <a:solidFill>
                  <a:srgbClr val="FFFFF9"/>
                </a:solidFill>
                <a:latin typeface="Lucida Sans Unicode"/>
                <a:cs typeface="Lucida Sans Unicode"/>
              </a:rPr>
              <a:t>Provera </a:t>
            </a:r>
            <a:r>
              <a:rPr dirty="0" sz="2400" spc="-745">
                <a:solidFill>
                  <a:srgbClr val="FFFFF9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">
                <a:solidFill>
                  <a:srgbClr val="FFFFF9"/>
                </a:solidFill>
                <a:latin typeface="Lucida Sans Unicode"/>
                <a:cs typeface="Lucida Sans Unicode"/>
              </a:rPr>
              <a:t>s</a:t>
            </a:r>
            <a:r>
              <a:rPr dirty="0" sz="2400" spc="-175">
                <a:solidFill>
                  <a:srgbClr val="FFFFF9"/>
                </a:solidFill>
                <a:latin typeface="Lucida Sans Unicode"/>
                <a:cs typeface="Lucida Sans Unicode"/>
              </a:rPr>
              <a:t>i</a:t>
            </a:r>
            <a:r>
              <a:rPr dirty="0" sz="2400" spc="-35">
                <a:solidFill>
                  <a:srgbClr val="FFFFF9"/>
                </a:solidFill>
                <a:latin typeface="Lucida Sans Unicode"/>
                <a:cs typeface="Lucida Sans Unicode"/>
              </a:rPr>
              <a:t>n</a:t>
            </a:r>
            <a:r>
              <a:rPr dirty="0" sz="2400" spc="-90">
                <a:solidFill>
                  <a:srgbClr val="FFFFF9"/>
                </a:solidFill>
                <a:latin typeface="Lucida Sans Unicode"/>
                <a:cs typeface="Lucida Sans Unicode"/>
              </a:rPr>
              <a:t>t</a:t>
            </a:r>
            <a:r>
              <a:rPr dirty="0" sz="2400" spc="254">
                <a:solidFill>
                  <a:srgbClr val="FFFFF9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270">
                <a:solidFill>
                  <a:srgbClr val="FFFFF9"/>
                </a:solidFill>
                <a:latin typeface="Lucida Sans Unicode"/>
                <a:cs typeface="Lucida Sans Unicode"/>
              </a:rPr>
              <a:t>k</a:t>
            </a:r>
            <a:r>
              <a:rPr dirty="0" sz="2400" spc="10">
                <a:solidFill>
                  <a:srgbClr val="FFFFF9"/>
                </a:solidFill>
                <a:latin typeface="Lucida Sans Unicode"/>
                <a:cs typeface="Lucida Sans Unicode"/>
              </a:rPr>
              <a:t>s</a:t>
            </a:r>
            <a:r>
              <a:rPr dirty="0" sz="2400" spc="110">
                <a:solidFill>
                  <a:srgbClr val="FFFFF9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63387" y="3258474"/>
            <a:ext cx="2411095" cy="1832610"/>
          </a:xfrm>
          <a:custGeom>
            <a:avLst/>
            <a:gdLst/>
            <a:ahLst/>
            <a:cxnLst/>
            <a:rect l="l" t="t" r="r" b="b"/>
            <a:pathLst>
              <a:path w="2411095" h="1832610">
                <a:moveTo>
                  <a:pt x="2007331" y="1832371"/>
                </a:moveTo>
                <a:lnTo>
                  <a:pt x="421442" y="1832371"/>
                </a:lnTo>
                <a:lnTo>
                  <a:pt x="390562" y="1827763"/>
                </a:lnTo>
                <a:lnTo>
                  <a:pt x="344494" y="1816185"/>
                </a:lnTo>
                <a:lnTo>
                  <a:pt x="299876" y="1800206"/>
                </a:lnTo>
                <a:lnTo>
                  <a:pt x="257027" y="1779955"/>
                </a:lnTo>
                <a:lnTo>
                  <a:pt x="216266" y="1755567"/>
                </a:lnTo>
                <a:lnTo>
                  <a:pt x="177910" y="1727172"/>
                </a:lnTo>
                <a:lnTo>
                  <a:pt x="142279" y="1694903"/>
                </a:lnTo>
                <a:lnTo>
                  <a:pt x="110010" y="1659272"/>
                </a:lnTo>
                <a:lnTo>
                  <a:pt x="81615" y="1620916"/>
                </a:lnTo>
                <a:lnTo>
                  <a:pt x="57227" y="1580155"/>
                </a:lnTo>
                <a:lnTo>
                  <a:pt x="36977" y="1537306"/>
                </a:lnTo>
                <a:lnTo>
                  <a:pt x="20997" y="1492688"/>
                </a:lnTo>
                <a:lnTo>
                  <a:pt x="9420" y="1446620"/>
                </a:lnTo>
                <a:lnTo>
                  <a:pt x="2376" y="1399421"/>
                </a:lnTo>
                <a:lnTo>
                  <a:pt x="0" y="1351410"/>
                </a:lnTo>
                <a:lnTo>
                  <a:pt x="0" y="485772"/>
                </a:lnTo>
                <a:lnTo>
                  <a:pt x="2376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1942999" y="0"/>
                </a:lnTo>
                <a:lnTo>
                  <a:pt x="1991012" y="2377"/>
                </a:lnTo>
                <a:lnTo>
                  <a:pt x="2038212" y="9420"/>
                </a:lnTo>
                <a:lnTo>
                  <a:pt x="2084280" y="20997"/>
                </a:lnTo>
                <a:lnTo>
                  <a:pt x="2128898" y="36977"/>
                </a:lnTo>
                <a:lnTo>
                  <a:pt x="2171746" y="57227"/>
                </a:lnTo>
                <a:lnTo>
                  <a:pt x="2212508" y="81615"/>
                </a:lnTo>
                <a:lnTo>
                  <a:pt x="2250863" y="110010"/>
                </a:lnTo>
                <a:lnTo>
                  <a:pt x="2286494" y="142280"/>
                </a:lnTo>
                <a:lnTo>
                  <a:pt x="2318764" y="177911"/>
                </a:lnTo>
                <a:lnTo>
                  <a:pt x="2347159" y="216266"/>
                </a:lnTo>
                <a:lnTo>
                  <a:pt x="2371547" y="257028"/>
                </a:lnTo>
                <a:lnTo>
                  <a:pt x="2391797" y="299876"/>
                </a:lnTo>
                <a:lnTo>
                  <a:pt x="2407777" y="344494"/>
                </a:lnTo>
                <a:lnTo>
                  <a:pt x="2411015" y="357379"/>
                </a:lnTo>
                <a:lnTo>
                  <a:pt x="2411015" y="1479803"/>
                </a:lnTo>
                <a:lnTo>
                  <a:pt x="2391797" y="1537306"/>
                </a:lnTo>
                <a:lnTo>
                  <a:pt x="2371547" y="1580155"/>
                </a:lnTo>
                <a:lnTo>
                  <a:pt x="2347159" y="1620916"/>
                </a:lnTo>
                <a:lnTo>
                  <a:pt x="2318764" y="1659272"/>
                </a:lnTo>
                <a:lnTo>
                  <a:pt x="2286494" y="1694903"/>
                </a:lnTo>
                <a:lnTo>
                  <a:pt x="2250863" y="1727172"/>
                </a:lnTo>
                <a:lnTo>
                  <a:pt x="2212508" y="1755567"/>
                </a:lnTo>
                <a:lnTo>
                  <a:pt x="2171746" y="1779955"/>
                </a:lnTo>
                <a:lnTo>
                  <a:pt x="2128898" y="1800206"/>
                </a:lnTo>
                <a:lnTo>
                  <a:pt x="2084280" y="1816185"/>
                </a:lnTo>
                <a:lnTo>
                  <a:pt x="2038212" y="1827763"/>
                </a:lnTo>
                <a:lnTo>
                  <a:pt x="2007331" y="1832371"/>
                </a:lnTo>
                <a:close/>
              </a:path>
            </a:pathLst>
          </a:custGeom>
          <a:solidFill>
            <a:srgbClr val="2991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97766" y="3678189"/>
            <a:ext cx="156019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3835">
              <a:lnSpc>
                <a:spcPct val="114599"/>
              </a:lnSpc>
              <a:spcBef>
                <a:spcPts val="100"/>
              </a:spcBef>
            </a:pPr>
            <a:r>
              <a:rPr dirty="0" sz="2400" spc="25">
                <a:solidFill>
                  <a:srgbClr val="FFFFF9"/>
                </a:solidFill>
                <a:latin typeface="Lucida Sans Unicode"/>
                <a:cs typeface="Lucida Sans Unicode"/>
              </a:rPr>
              <a:t>Provera </a:t>
            </a:r>
            <a:r>
              <a:rPr dirty="0" sz="2400" spc="30">
                <a:solidFill>
                  <a:srgbClr val="FFFFF9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">
                <a:solidFill>
                  <a:srgbClr val="FFFFF9"/>
                </a:solidFill>
                <a:latin typeface="Lucida Sans Unicode"/>
                <a:cs typeface="Lucida Sans Unicode"/>
              </a:rPr>
              <a:t>s</a:t>
            </a:r>
            <a:r>
              <a:rPr dirty="0" sz="2400" spc="105">
                <a:solidFill>
                  <a:srgbClr val="FFFFF9"/>
                </a:solidFill>
                <a:latin typeface="Lucida Sans Unicode"/>
                <a:cs typeface="Lucida Sans Unicode"/>
              </a:rPr>
              <a:t>e</a:t>
            </a:r>
            <a:r>
              <a:rPr dirty="0" sz="2400" spc="160">
                <a:solidFill>
                  <a:srgbClr val="FFFFF9"/>
                </a:solidFill>
                <a:latin typeface="Lucida Sans Unicode"/>
                <a:cs typeface="Lucida Sans Unicode"/>
              </a:rPr>
              <a:t>m</a:t>
            </a:r>
            <a:r>
              <a:rPr dirty="0" sz="2400" spc="254">
                <a:solidFill>
                  <a:srgbClr val="FFFFF9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35">
                <a:solidFill>
                  <a:srgbClr val="FFFFF9"/>
                </a:solidFill>
                <a:latin typeface="Lucida Sans Unicode"/>
                <a:cs typeface="Lucida Sans Unicode"/>
              </a:rPr>
              <a:t>n</a:t>
            </a:r>
            <a:r>
              <a:rPr dirty="0" sz="2400" spc="-90">
                <a:solidFill>
                  <a:srgbClr val="FFFFF9"/>
                </a:solidFill>
                <a:latin typeface="Lucida Sans Unicode"/>
                <a:cs typeface="Lucida Sans Unicode"/>
              </a:rPr>
              <a:t>t</a:t>
            </a:r>
            <a:r>
              <a:rPr dirty="0" sz="2400" spc="-175">
                <a:solidFill>
                  <a:srgbClr val="FFFFF9"/>
                </a:solidFill>
                <a:latin typeface="Lucida Sans Unicode"/>
                <a:cs typeface="Lucida Sans Unicode"/>
              </a:rPr>
              <a:t>i</a:t>
            </a:r>
            <a:r>
              <a:rPr dirty="0" sz="2400" spc="-270">
                <a:solidFill>
                  <a:srgbClr val="FFFFF9"/>
                </a:solidFill>
                <a:latin typeface="Lucida Sans Unicode"/>
                <a:cs typeface="Lucida Sans Unicode"/>
              </a:rPr>
              <a:t>k</a:t>
            </a:r>
            <a:r>
              <a:rPr dirty="0" sz="2400" spc="110">
                <a:solidFill>
                  <a:srgbClr val="FFFFF9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46130" y="3258474"/>
            <a:ext cx="2411095" cy="1832610"/>
          </a:xfrm>
          <a:custGeom>
            <a:avLst/>
            <a:gdLst/>
            <a:ahLst/>
            <a:cxnLst/>
            <a:rect l="l" t="t" r="r" b="b"/>
            <a:pathLst>
              <a:path w="2411095" h="1832610">
                <a:moveTo>
                  <a:pt x="2007332" y="1832371"/>
                </a:moveTo>
                <a:lnTo>
                  <a:pt x="421443" y="1832371"/>
                </a:lnTo>
                <a:lnTo>
                  <a:pt x="390562" y="1827763"/>
                </a:lnTo>
                <a:lnTo>
                  <a:pt x="344494" y="1816185"/>
                </a:lnTo>
                <a:lnTo>
                  <a:pt x="299877" y="1800206"/>
                </a:lnTo>
                <a:lnTo>
                  <a:pt x="257028" y="1779955"/>
                </a:lnTo>
                <a:lnTo>
                  <a:pt x="216266" y="1755567"/>
                </a:lnTo>
                <a:lnTo>
                  <a:pt x="177911" y="1727172"/>
                </a:lnTo>
                <a:lnTo>
                  <a:pt x="142280" y="1694903"/>
                </a:lnTo>
                <a:lnTo>
                  <a:pt x="110011" y="1659272"/>
                </a:lnTo>
                <a:lnTo>
                  <a:pt x="81616" y="1620916"/>
                </a:lnTo>
                <a:lnTo>
                  <a:pt x="57227" y="1580155"/>
                </a:lnTo>
                <a:lnTo>
                  <a:pt x="36977" y="1537306"/>
                </a:lnTo>
                <a:lnTo>
                  <a:pt x="20997" y="1492688"/>
                </a:lnTo>
                <a:lnTo>
                  <a:pt x="9420" y="1446620"/>
                </a:lnTo>
                <a:lnTo>
                  <a:pt x="2377" y="1399421"/>
                </a:lnTo>
                <a:lnTo>
                  <a:pt x="0" y="1351408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1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1943000" y="0"/>
                </a:lnTo>
                <a:lnTo>
                  <a:pt x="1991013" y="2377"/>
                </a:lnTo>
                <a:lnTo>
                  <a:pt x="2038213" y="9420"/>
                </a:lnTo>
                <a:lnTo>
                  <a:pt x="2084281" y="20997"/>
                </a:lnTo>
                <a:lnTo>
                  <a:pt x="2128898" y="36977"/>
                </a:lnTo>
                <a:lnTo>
                  <a:pt x="2171747" y="57227"/>
                </a:lnTo>
                <a:lnTo>
                  <a:pt x="2212509" y="81615"/>
                </a:lnTo>
                <a:lnTo>
                  <a:pt x="2250864" y="110010"/>
                </a:lnTo>
                <a:lnTo>
                  <a:pt x="2286495" y="142280"/>
                </a:lnTo>
                <a:lnTo>
                  <a:pt x="2318764" y="177911"/>
                </a:lnTo>
                <a:lnTo>
                  <a:pt x="2347159" y="216266"/>
                </a:lnTo>
                <a:lnTo>
                  <a:pt x="2371548" y="257028"/>
                </a:lnTo>
                <a:lnTo>
                  <a:pt x="2391798" y="299876"/>
                </a:lnTo>
                <a:lnTo>
                  <a:pt x="2407777" y="344494"/>
                </a:lnTo>
                <a:lnTo>
                  <a:pt x="2411015" y="357376"/>
                </a:lnTo>
                <a:lnTo>
                  <a:pt x="2411015" y="1479807"/>
                </a:lnTo>
                <a:lnTo>
                  <a:pt x="2391798" y="1537306"/>
                </a:lnTo>
                <a:lnTo>
                  <a:pt x="2371548" y="1580155"/>
                </a:lnTo>
                <a:lnTo>
                  <a:pt x="2347159" y="1620916"/>
                </a:lnTo>
                <a:lnTo>
                  <a:pt x="2318764" y="1659272"/>
                </a:lnTo>
                <a:lnTo>
                  <a:pt x="2286495" y="1694903"/>
                </a:lnTo>
                <a:lnTo>
                  <a:pt x="2250864" y="1727172"/>
                </a:lnTo>
                <a:lnTo>
                  <a:pt x="2212509" y="1755567"/>
                </a:lnTo>
                <a:lnTo>
                  <a:pt x="2171747" y="1779955"/>
                </a:lnTo>
                <a:lnTo>
                  <a:pt x="2128898" y="1800206"/>
                </a:lnTo>
                <a:lnTo>
                  <a:pt x="2084281" y="1816185"/>
                </a:lnTo>
                <a:lnTo>
                  <a:pt x="2038213" y="1827763"/>
                </a:lnTo>
                <a:lnTo>
                  <a:pt x="2007332" y="1832371"/>
                </a:lnTo>
                <a:close/>
              </a:path>
            </a:pathLst>
          </a:custGeom>
          <a:solidFill>
            <a:srgbClr val="2991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732425" y="3678189"/>
            <a:ext cx="185610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185" marR="5080" indent="-325120">
              <a:lnSpc>
                <a:spcPct val="114599"/>
              </a:lnSpc>
              <a:spcBef>
                <a:spcPts val="100"/>
              </a:spcBef>
            </a:pPr>
            <a:r>
              <a:rPr dirty="0" sz="2400" spc="-20">
                <a:solidFill>
                  <a:srgbClr val="FFFFF9"/>
                </a:solidFill>
                <a:latin typeface="Verdana"/>
                <a:cs typeface="Verdana"/>
              </a:rPr>
              <a:t>Shared</a:t>
            </a:r>
            <a:r>
              <a:rPr dirty="0" sz="2400" spc="-180">
                <a:solidFill>
                  <a:srgbClr val="FFFFF9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9"/>
                </a:solidFill>
                <a:latin typeface="Verdana"/>
                <a:cs typeface="Verdana"/>
              </a:rPr>
              <a:t>pool </a:t>
            </a:r>
            <a:r>
              <a:rPr dirty="0" sz="2400" spc="-830">
                <a:solidFill>
                  <a:srgbClr val="FFFFF9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FFF9"/>
                </a:solidFill>
                <a:latin typeface="Verdana"/>
                <a:cs typeface="Verdana"/>
              </a:rPr>
              <a:t>provera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26094" y="6667894"/>
            <a:ext cx="2411095" cy="1832610"/>
          </a:xfrm>
          <a:custGeom>
            <a:avLst/>
            <a:gdLst/>
            <a:ahLst/>
            <a:cxnLst/>
            <a:rect l="l" t="t" r="r" b="b"/>
            <a:pathLst>
              <a:path w="2411095" h="1832609">
                <a:moveTo>
                  <a:pt x="2007329" y="1832371"/>
                </a:moveTo>
                <a:lnTo>
                  <a:pt x="421446" y="1832371"/>
                </a:lnTo>
                <a:lnTo>
                  <a:pt x="390562" y="1827763"/>
                </a:lnTo>
                <a:lnTo>
                  <a:pt x="344494" y="1816185"/>
                </a:lnTo>
                <a:lnTo>
                  <a:pt x="299877" y="1800206"/>
                </a:lnTo>
                <a:lnTo>
                  <a:pt x="257028" y="1779955"/>
                </a:lnTo>
                <a:lnTo>
                  <a:pt x="216266" y="1755567"/>
                </a:lnTo>
                <a:lnTo>
                  <a:pt x="177911" y="1727172"/>
                </a:lnTo>
                <a:lnTo>
                  <a:pt x="142280" y="1694903"/>
                </a:lnTo>
                <a:lnTo>
                  <a:pt x="110011" y="1659272"/>
                </a:lnTo>
                <a:lnTo>
                  <a:pt x="81616" y="1620916"/>
                </a:lnTo>
                <a:lnTo>
                  <a:pt x="57227" y="1580155"/>
                </a:lnTo>
                <a:lnTo>
                  <a:pt x="36977" y="1537306"/>
                </a:lnTo>
                <a:lnTo>
                  <a:pt x="20997" y="1492688"/>
                </a:lnTo>
                <a:lnTo>
                  <a:pt x="9420" y="1446621"/>
                </a:lnTo>
                <a:lnTo>
                  <a:pt x="2377" y="1399421"/>
                </a:lnTo>
                <a:lnTo>
                  <a:pt x="0" y="1351408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1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1943000" y="0"/>
                </a:lnTo>
                <a:lnTo>
                  <a:pt x="1991013" y="2377"/>
                </a:lnTo>
                <a:lnTo>
                  <a:pt x="2038212" y="9420"/>
                </a:lnTo>
                <a:lnTo>
                  <a:pt x="2084280" y="20997"/>
                </a:lnTo>
                <a:lnTo>
                  <a:pt x="2128898" y="36977"/>
                </a:lnTo>
                <a:lnTo>
                  <a:pt x="2171747" y="57227"/>
                </a:lnTo>
                <a:lnTo>
                  <a:pt x="2212508" y="81616"/>
                </a:lnTo>
                <a:lnTo>
                  <a:pt x="2250864" y="110010"/>
                </a:lnTo>
                <a:lnTo>
                  <a:pt x="2286495" y="142280"/>
                </a:lnTo>
                <a:lnTo>
                  <a:pt x="2318764" y="177911"/>
                </a:lnTo>
                <a:lnTo>
                  <a:pt x="2347159" y="216266"/>
                </a:lnTo>
                <a:lnTo>
                  <a:pt x="2371547" y="257028"/>
                </a:lnTo>
                <a:lnTo>
                  <a:pt x="2391797" y="299876"/>
                </a:lnTo>
                <a:lnTo>
                  <a:pt x="2407777" y="344494"/>
                </a:lnTo>
                <a:lnTo>
                  <a:pt x="2411015" y="357376"/>
                </a:lnTo>
                <a:lnTo>
                  <a:pt x="2411015" y="1479807"/>
                </a:lnTo>
                <a:lnTo>
                  <a:pt x="2391797" y="1537306"/>
                </a:lnTo>
                <a:lnTo>
                  <a:pt x="2371547" y="1580155"/>
                </a:lnTo>
                <a:lnTo>
                  <a:pt x="2347159" y="1620916"/>
                </a:lnTo>
                <a:lnTo>
                  <a:pt x="2318764" y="1659272"/>
                </a:lnTo>
                <a:lnTo>
                  <a:pt x="2286495" y="1694903"/>
                </a:lnTo>
                <a:lnTo>
                  <a:pt x="2250864" y="1727172"/>
                </a:lnTo>
                <a:lnTo>
                  <a:pt x="2212508" y="1755567"/>
                </a:lnTo>
                <a:lnTo>
                  <a:pt x="2171747" y="1779955"/>
                </a:lnTo>
                <a:lnTo>
                  <a:pt x="2128898" y="1800206"/>
                </a:lnTo>
                <a:lnTo>
                  <a:pt x="2084280" y="1816185"/>
                </a:lnTo>
                <a:lnTo>
                  <a:pt x="2038212" y="1827763"/>
                </a:lnTo>
                <a:lnTo>
                  <a:pt x="2007329" y="1832371"/>
                </a:lnTo>
                <a:close/>
              </a:path>
            </a:pathLst>
          </a:custGeom>
          <a:solidFill>
            <a:srgbClr val="2991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09859" y="7350614"/>
            <a:ext cx="1861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0"/>
                </a:solidFill>
                <a:latin typeface="Lucida Sans Unicode"/>
                <a:cs typeface="Lucida Sans Unicode"/>
              </a:rPr>
              <a:t>Optimizacija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733117" y="6655330"/>
            <a:ext cx="2411095" cy="1832610"/>
          </a:xfrm>
          <a:custGeom>
            <a:avLst/>
            <a:gdLst/>
            <a:ahLst/>
            <a:cxnLst/>
            <a:rect l="l" t="t" r="r" b="b"/>
            <a:pathLst>
              <a:path w="2411094" h="1832609">
                <a:moveTo>
                  <a:pt x="2007328" y="1832371"/>
                </a:moveTo>
                <a:lnTo>
                  <a:pt x="421446" y="1832371"/>
                </a:lnTo>
                <a:lnTo>
                  <a:pt x="390562" y="1827763"/>
                </a:lnTo>
                <a:lnTo>
                  <a:pt x="344494" y="1816185"/>
                </a:lnTo>
                <a:lnTo>
                  <a:pt x="299876" y="1800206"/>
                </a:lnTo>
                <a:lnTo>
                  <a:pt x="257028" y="1779955"/>
                </a:lnTo>
                <a:lnTo>
                  <a:pt x="216266" y="1755567"/>
                </a:lnTo>
                <a:lnTo>
                  <a:pt x="177911" y="1727172"/>
                </a:lnTo>
                <a:lnTo>
                  <a:pt x="142280" y="1694903"/>
                </a:lnTo>
                <a:lnTo>
                  <a:pt x="110010" y="1659272"/>
                </a:lnTo>
                <a:lnTo>
                  <a:pt x="81615" y="1620916"/>
                </a:lnTo>
                <a:lnTo>
                  <a:pt x="57227" y="1580155"/>
                </a:lnTo>
                <a:lnTo>
                  <a:pt x="36977" y="1537306"/>
                </a:lnTo>
                <a:lnTo>
                  <a:pt x="20997" y="1492688"/>
                </a:lnTo>
                <a:lnTo>
                  <a:pt x="9420" y="1446620"/>
                </a:lnTo>
                <a:lnTo>
                  <a:pt x="2377" y="1399421"/>
                </a:lnTo>
                <a:lnTo>
                  <a:pt x="0" y="135140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1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72" y="0"/>
                </a:lnTo>
                <a:lnTo>
                  <a:pt x="1943002" y="0"/>
                </a:lnTo>
                <a:lnTo>
                  <a:pt x="1991013" y="2376"/>
                </a:lnTo>
                <a:lnTo>
                  <a:pt x="2038212" y="9420"/>
                </a:lnTo>
                <a:lnTo>
                  <a:pt x="2084280" y="20997"/>
                </a:lnTo>
                <a:lnTo>
                  <a:pt x="2128898" y="36977"/>
                </a:lnTo>
                <a:lnTo>
                  <a:pt x="2171747" y="57227"/>
                </a:lnTo>
                <a:lnTo>
                  <a:pt x="2212508" y="81616"/>
                </a:lnTo>
                <a:lnTo>
                  <a:pt x="2250864" y="110011"/>
                </a:lnTo>
                <a:lnTo>
                  <a:pt x="2286495" y="142280"/>
                </a:lnTo>
                <a:lnTo>
                  <a:pt x="2318765" y="177911"/>
                </a:lnTo>
                <a:lnTo>
                  <a:pt x="2347159" y="216266"/>
                </a:lnTo>
                <a:lnTo>
                  <a:pt x="2371548" y="257028"/>
                </a:lnTo>
                <a:lnTo>
                  <a:pt x="2391798" y="299876"/>
                </a:lnTo>
                <a:lnTo>
                  <a:pt x="2407777" y="344494"/>
                </a:lnTo>
                <a:lnTo>
                  <a:pt x="2411014" y="357375"/>
                </a:lnTo>
                <a:lnTo>
                  <a:pt x="2411014" y="1479807"/>
                </a:lnTo>
                <a:lnTo>
                  <a:pt x="2391798" y="1537306"/>
                </a:lnTo>
                <a:lnTo>
                  <a:pt x="2371548" y="1580155"/>
                </a:lnTo>
                <a:lnTo>
                  <a:pt x="2347159" y="1620916"/>
                </a:lnTo>
                <a:lnTo>
                  <a:pt x="2318765" y="1659272"/>
                </a:lnTo>
                <a:lnTo>
                  <a:pt x="2286495" y="1694903"/>
                </a:lnTo>
                <a:lnTo>
                  <a:pt x="2250864" y="1727172"/>
                </a:lnTo>
                <a:lnTo>
                  <a:pt x="2212508" y="1755567"/>
                </a:lnTo>
                <a:lnTo>
                  <a:pt x="2171747" y="1779955"/>
                </a:lnTo>
                <a:lnTo>
                  <a:pt x="2128898" y="1800206"/>
                </a:lnTo>
                <a:lnTo>
                  <a:pt x="2084280" y="1816185"/>
                </a:lnTo>
                <a:lnTo>
                  <a:pt x="2038212" y="1827763"/>
                </a:lnTo>
                <a:lnTo>
                  <a:pt x="2007328" y="1832371"/>
                </a:lnTo>
                <a:close/>
              </a:path>
            </a:pathLst>
          </a:custGeom>
          <a:solidFill>
            <a:srgbClr val="2991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034294" y="6865495"/>
            <a:ext cx="182689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5">
                <a:solidFill>
                  <a:srgbClr val="FFFFF0"/>
                </a:solidFill>
                <a:latin typeface="Verdana"/>
                <a:cs typeface="Verdana"/>
              </a:rPr>
              <a:t>G</a:t>
            </a:r>
            <a:r>
              <a:rPr dirty="0" sz="2400" spc="30">
                <a:solidFill>
                  <a:srgbClr val="FFFFF0"/>
                </a:solidFill>
                <a:latin typeface="Verdana"/>
                <a:cs typeface="Verdana"/>
              </a:rPr>
              <a:t>e</a:t>
            </a:r>
            <a:r>
              <a:rPr dirty="0" sz="2400" spc="-20">
                <a:solidFill>
                  <a:srgbClr val="FFFFF0"/>
                </a:solidFill>
                <a:latin typeface="Verdana"/>
                <a:cs typeface="Verdana"/>
              </a:rPr>
              <a:t>n</a:t>
            </a:r>
            <a:r>
              <a:rPr dirty="0" sz="2400" spc="30">
                <a:solidFill>
                  <a:srgbClr val="FFFFF0"/>
                </a:solidFill>
                <a:latin typeface="Verdana"/>
                <a:cs typeface="Verdana"/>
              </a:rPr>
              <a:t>e</a:t>
            </a:r>
            <a:r>
              <a:rPr dirty="0" sz="2400" spc="-150">
                <a:solidFill>
                  <a:srgbClr val="FFFFF0"/>
                </a:solidFill>
                <a:latin typeface="Verdana"/>
                <a:cs typeface="Verdana"/>
              </a:rPr>
              <a:t>r</a:t>
            </a:r>
            <a:r>
              <a:rPr dirty="0" sz="2400" spc="-90">
                <a:solidFill>
                  <a:srgbClr val="FFFFF0"/>
                </a:solidFill>
                <a:latin typeface="Verdana"/>
                <a:cs typeface="Verdana"/>
              </a:rPr>
              <a:t>i</a:t>
            </a:r>
            <a:r>
              <a:rPr dirty="0" sz="2400" spc="5">
                <a:solidFill>
                  <a:srgbClr val="FFFFF0"/>
                </a:solidFill>
                <a:latin typeface="Verdana"/>
                <a:cs typeface="Verdana"/>
              </a:rPr>
              <a:t>s</a:t>
            </a:r>
            <a:r>
              <a:rPr dirty="0" sz="2400" spc="160">
                <a:solidFill>
                  <a:srgbClr val="FFFFF0"/>
                </a:solidFill>
                <a:latin typeface="Verdana"/>
                <a:cs typeface="Verdana"/>
              </a:rPr>
              <a:t>a</a:t>
            </a:r>
            <a:r>
              <a:rPr dirty="0" sz="2400" spc="-20">
                <a:solidFill>
                  <a:srgbClr val="FFFFF0"/>
                </a:solidFill>
                <a:latin typeface="Verdana"/>
                <a:cs typeface="Verdana"/>
              </a:rPr>
              <a:t>n</a:t>
            </a:r>
            <a:r>
              <a:rPr dirty="0" sz="2400" spc="-254">
                <a:solidFill>
                  <a:srgbClr val="FFFFF0"/>
                </a:solidFill>
                <a:latin typeface="Verdana"/>
                <a:cs typeface="Verdana"/>
              </a:rPr>
              <a:t>j</a:t>
            </a:r>
            <a:r>
              <a:rPr dirty="0" sz="2400" spc="25">
                <a:solidFill>
                  <a:srgbClr val="FFFFF0"/>
                </a:solidFill>
                <a:latin typeface="Verdana"/>
                <a:cs typeface="Verdana"/>
              </a:rPr>
              <a:t>e  </a:t>
            </a:r>
            <a:r>
              <a:rPr dirty="0" sz="2400" spc="-70">
                <a:solidFill>
                  <a:srgbClr val="FFFFF0"/>
                </a:solidFill>
                <a:latin typeface="Verdana"/>
                <a:cs typeface="Verdana"/>
              </a:rPr>
              <a:t>izvornih </a:t>
            </a:r>
            <a:r>
              <a:rPr dirty="0" sz="2400" spc="-65">
                <a:solidFill>
                  <a:srgbClr val="FFFFF0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FFFFF0"/>
                </a:solidFill>
                <a:latin typeface="Verdana"/>
                <a:cs typeface="Verdana"/>
              </a:rPr>
              <a:t>redova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830524" y="6655330"/>
            <a:ext cx="2411095" cy="1832610"/>
          </a:xfrm>
          <a:custGeom>
            <a:avLst/>
            <a:gdLst/>
            <a:ahLst/>
            <a:cxnLst/>
            <a:rect l="l" t="t" r="r" b="b"/>
            <a:pathLst>
              <a:path w="2411094" h="1832609">
                <a:moveTo>
                  <a:pt x="2007328" y="1832371"/>
                </a:moveTo>
                <a:lnTo>
                  <a:pt x="421446" y="1832371"/>
                </a:lnTo>
                <a:lnTo>
                  <a:pt x="390562" y="1827763"/>
                </a:lnTo>
                <a:lnTo>
                  <a:pt x="344494" y="1816185"/>
                </a:lnTo>
                <a:lnTo>
                  <a:pt x="299876" y="1800206"/>
                </a:lnTo>
                <a:lnTo>
                  <a:pt x="257027" y="1779955"/>
                </a:lnTo>
                <a:lnTo>
                  <a:pt x="216266" y="1755567"/>
                </a:lnTo>
                <a:lnTo>
                  <a:pt x="177910" y="1727172"/>
                </a:lnTo>
                <a:lnTo>
                  <a:pt x="142279" y="1694903"/>
                </a:lnTo>
                <a:lnTo>
                  <a:pt x="110010" y="1659272"/>
                </a:lnTo>
                <a:lnTo>
                  <a:pt x="81615" y="1620916"/>
                </a:lnTo>
                <a:lnTo>
                  <a:pt x="57227" y="1580155"/>
                </a:lnTo>
                <a:lnTo>
                  <a:pt x="36977" y="1537306"/>
                </a:lnTo>
                <a:lnTo>
                  <a:pt x="20997" y="1492688"/>
                </a:lnTo>
                <a:lnTo>
                  <a:pt x="9420" y="1446620"/>
                </a:lnTo>
                <a:lnTo>
                  <a:pt x="2377" y="1399421"/>
                </a:lnTo>
                <a:lnTo>
                  <a:pt x="0" y="135140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72" y="0"/>
                </a:lnTo>
                <a:lnTo>
                  <a:pt x="1943002" y="0"/>
                </a:lnTo>
                <a:lnTo>
                  <a:pt x="1991013" y="2376"/>
                </a:lnTo>
                <a:lnTo>
                  <a:pt x="2038213" y="9420"/>
                </a:lnTo>
                <a:lnTo>
                  <a:pt x="2084281" y="20997"/>
                </a:lnTo>
                <a:lnTo>
                  <a:pt x="2128898" y="36977"/>
                </a:lnTo>
                <a:lnTo>
                  <a:pt x="2171747" y="57227"/>
                </a:lnTo>
                <a:lnTo>
                  <a:pt x="2212508" y="81616"/>
                </a:lnTo>
                <a:lnTo>
                  <a:pt x="2250864" y="110011"/>
                </a:lnTo>
                <a:lnTo>
                  <a:pt x="2286495" y="142280"/>
                </a:lnTo>
                <a:lnTo>
                  <a:pt x="2318765" y="177911"/>
                </a:lnTo>
                <a:lnTo>
                  <a:pt x="2347159" y="216266"/>
                </a:lnTo>
                <a:lnTo>
                  <a:pt x="2371548" y="257028"/>
                </a:lnTo>
                <a:lnTo>
                  <a:pt x="2391798" y="299876"/>
                </a:lnTo>
                <a:lnTo>
                  <a:pt x="2407777" y="344494"/>
                </a:lnTo>
                <a:lnTo>
                  <a:pt x="2411014" y="357375"/>
                </a:lnTo>
                <a:lnTo>
                  <a:pt x="2411014" y="1479808"/>
                </a:lnTo>
                <a:lnTo>
                  <a:pt x="2391798" y="1537306"/>
                </a:lnTo>
                <a:lnTo>
                  <a:pt x="2371548" y="1580155"/>
                </a:lnTo>
                <a:lnTo>
                  <a:pt x="2347159" y="1620916"/>
                </a:lnTo>
                <a:lnTo>
                  <a:pt x="2318765" y="1659272"/>
                </a:lnTo>
                <a:lnTo>
                  <a:pt x="2286495" y="1694903"/>
                </a:lnTo>
                <a:lnTo>
                  <a:pt x="2250864" y="1727172"/>
                </a:lnTo>
                <a:lnTo>
                  <a:pt x="2212508" y="1755567"/>
                </a:lnTo>
                <a:lnTo>
                  <a:pt x="2171747" y="1779955"/>
                </a:lnTo>
                <a:lnTo>
                  <a:pt x="2128898" y="1800206"/>
                </a:lnTo>
                <a:lnTo>
                  <a:pt x="2084281" y="1816185"/>
                </a:lnTo>
                <a:lnTo>
                  <a:pt x="2038213" y="1827763"/>
                </a:lnTo>
                <a:lnTo>
                  <a:pt x="2007328" y="1832371"/>
                </a:lnTo>
                <a:close/>
              </a:path>
            </a:pathLst>
          </a:custGeom>
          <a:solidFill>
            <a:srgbClr val="2991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387091" y="7338050"/>
            <a:ext cx="1315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0">
                <a:solidFill>
                  <a:srgbClr val="FFFFF0"/>
                </a:solidFill>
                <a:latin typeface="Verdana"/>
                <a:cs typeface="Verdana"/>
              </a:rPr>
              <a:t>Izvršenje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06650" y="1849616"/>
            <a:ext cx="14742794" cy="5860415"/>
            <a:chOff x="1306650" y="1849616"/>
            <a:chExt cx="14742794" cy="5860415"/>
          </a:xfrm>
        </p:grpSpPr>
        <p:sp>
          <p:nvSpPr>
            <p:cNvPr id="19" name="object 19"/>
            <p:cNvSpPr/>
            <p:nvPr/>
          </p:nvSpPr>
          <p:spPr>
            <a:xfrm>
              <a:off x="1306650" y="2864929"/>
              <a:ext cx="10458450" cy="2543175"/>
            </a:xfrm>
            <a:custGeom>
              <a:avLst/>
              <a:gdLst/>
              <a:ahLst/>
              <a:cxnLst/>
              <a:rect l="l" t="t" r="r" b="b"/>
              <a:pathLst>
                <a:path w="10458450" h="2543175">
                  <a:moveTo>
                    <a:pt x="886032" y="66698"/>
                  </a:moveTo>
                  <a:lnTo>
                    <a:pt x="485885" y="66698"/>
                  </a:lnTo>
                  <a:lnTo>
                    <a:pt x="485885" y="0"/>
                  </a:lnTo>
                  <a:lnTo>
                    <a:pt x="886032" y="0"/>
                  </a:lnTo>
                  <a:lnTo>
                    <a:pt x="886032" y="66698"/>
                  </a:lnTo>
                  <a:close/>
                </a:path>
                <a:path w="10458450" h="2543175">
                  <a:moveTo>
                    <a:pt x="1352870" y="66698"/>
                  </a:moveTo>
                  <a:lnTo>
                    <a:pt x="952723" y="66698"/>
                  </a:lnTo>
                  <a:lnTo>
                    <a:pt x="952723" y="0"/>
                  </a:lnTo>
                  <a:lnTo>
                    <a:pt x="1352870" y="0"/>
                  </a:lnTo>
                  <a:lnTo>
                    <a:pt x="1352870" y="66698"/>
                  </a:lnTo>
                  <a:close/>
                </a:path>
                <a:path w="10458450" h="2543175">
                  <a:moveTo>
                    <a:pt x="1819707" y="66698"/>
                  </a:moveTo>
                  <a:lnTo>
                    <a:pt x="1419561" y="66698"/>
                  </a:lnTo>
                  <a:lnTo>
                    <a:pt x="1419561" y="0"/>
                  </a:lnTo>
                  <a:lnTo>
                    <a:pt x="1819707" y="0"/>
                  </a:lnTo>
                  <a:lnTo>
                    <a:pt x="1819707" y="66698"/>
                  </a:lnTo>
                  <a:close/>
                </a:path>
                <a:path w="10458450" h="2543175">
                  <a:moveTo>
                    <a:pt x="2286545" y="66698"/>
                  </a:moveTo>
                  <a:lnTo>
                    <a:pt x="1886399" y="66698"/>
                  </a:lnTo>
                  <a:lnTo>
                    <a:pt x="1886399" y="0"/>
                  </a:lnTo>
                  <a:lnTo>
                    <a:pt x="2286545" y="0"/>
                  </a:lnTo>
                  <a:lnTo>
                    <a:pt x="2286545" y="66698"/>
                  </a:lnTo>
                  <a:close/>
                </a:path>
                <a:path w="10458450" h="2543175">
                  <a:moveTo>
                    <a:pt x="2753383" y="66698"/>
                  </a:moveTo>
                  <a:lnTo>
                    <a:pt x="2353237" y="66698"/>
                  </a:lnTo>
                  <a:lnTo>
                    <a:pt x="2353237" y="0"/>
                  </a:lnTo>
                  <a:lnTo>
                    <a:pt x="2753383" y="0"/>
                  </a:lnTo>
                  <a:lnTo>
                    <a:pt x="2753383" y="66698"/>
                  </a:lnTo>
                  <a:close/>
                </a:path>
                <a:path w="10458450" h="2543175">
                  <a:moveTo>
                    <a:pt x="3220221" y="66698"/>
                  </a:moveTo>
                  <a:lnTo>
                    <a:pt x="2820075" y="66698"/>
                  </a:lnTo>
                  <a:lnTo>
                    <a:pt x="2820075" y="0"/>
                  </a:lnTo>
                  <a:lnTo>
                    <a:pt x="3220221" y="0"/>
                  </a:lnTo>
                  <a:lnTo>
                    <a:pt x="3220221" y="66698"/>
                  </a:lnTo>
                  <a:close/>
                </a:path>
                <a:path w="10458450" h="2543175">
                  <a:moveTo>
                    <a:pt x="3687059" y="66698"/>
                  </a:moveTo>
                  <a:lnTo>
                    <a:pt x="3286913" y="66698"/>
                  </a:lnTo>
                  <a:lnTo>
                    <a:pt x="3286913" y="0"/>
                  </a:lnTo>
                  <a:lnTo>
                    <a:pt x="3687059" y="0"/>
                  </a:lnTo>
                  <a:lnTo>
                    <a:pt x="3687059" y="66698"/>
                  </a:lnTo>
                  <a:close/>
                </a:path>
                <a:path w="10458450" h="2543175">
                  <a:moveTo>
                    <a:pt x="4153897" y="66698"/>
                  </a:moveTo>
                  <a:lnTo>
                    <a:pt x="3753750" y="66698"/>
                  </a:lnTo>
                  <a:lnTo>
                    <a:pt x="3753750" y="0"/>
                  </a:lnTo>
                  <a:lnTo>
                    <a:pt x="4153897" y="0"/>
                  </a:lnTo>
                  <a:lnTo>
                    <a:pt x="4153897" y="66698"/>
                  </a:lnTo>
                  <a:close/>
                </a:path>
                <a:path w="10458450" h="2543175">
                  <a:moveTo>
                    <a:pt x="4620735" y="66698"/>
                  </a:moveTo>
                  <a:lnTo>
                    <a:pt x="4220588" y="66698"/>
                  </a:lnTo>
                  <a:lnTo>
                    <a:pt x="4220588" y="0"/>
                  </a:lnTo>
                  <a:lnTo>
                    <a:pt x="4620735" y="0"/>
                  </a:lnTo>
                  <a:lnTo>
                    <a:pt x="4620735" y="66698"/>
                  </a:lnTo>
                  <a:close/>
                </a:path>
                <a:path w="10458450" h="2543175">
                  <a:moveTo>
                    <a:pt x="5087573" y="66698"/>
                  </a:moveTo>
                  <a:lnTo>
                    <a:pt x="4687426" y="66698"/>
                  </a:lnTo>
                  <a:lnTo>
                    <a:pt x="4687426" y="0"/>
                  </a:lnTo>
                  <a:lnTo>
                    <a:pt x="5087573" y="0"/>
                  </a:lnTo>
                  <a:lnTo>
                    <a:pt x="5087573" y="66698"/>
                  </a:lnTo>
                  <a:close/>
                </a:path>
                <a:path w="10458450" h="2543175">
                  <a:moveTo>
                    <a:pt x="5554411" y="66698"/>
                  </a:moveTo>
                  <a:lnTo>
                    <a:pt x="5154264" y="66698"/>
                  </a:lnTo>
                  <a:lnTo>
                    <a:pt x="5154264" y="0"/>
                  </a:lnTo>
                  <a:lnTo>
                    <a:pt x="5554411" y="0"/>
                  </a:lnTo>
                  <a:lnTo>
                    <a:pt x="5554411" y="66698"/>
                  </a:lnTo>
                  <a:close/>
                </a:path>
                <a:path w="10458450" h="2543175">
                  <a:moveTo>
                    <a:pt x="6021249" y="66698"/>
                  </a:moveTo>
                  <a:lnTo>
                    <a:pt x="5621102" y="66698"/>
                  </a:lnTo>
                  <a:lnTo>
                    <a:pt x="5621102" y="0"/>
                  </a:lnTo>
                  <a:lnTo>
                    <a:pt x="6021249" y="0"/>
                  </a:lnTo>
                  <a:lnTo>
                    <a:pt x="6021249" y="66698"/>
                  </a:lnTo>
                  <a:close/>
                </a:path>
                <a:path w="10458450" h="2543175">
                  <a:moveTo>
                    <a:pt x="6488087" y="66698"/>
                  </a:moveTo>
                  <a:lnTo>
                    <a:pt x="6087940" y="66698"/>
                  </a:lnTo>
                  <a:lnTo>
                    <a:pt x="6087940" y="0"/>
                  </a:lnTo>
                  <a:lnTo>
                    <a:pt x="6488087" y="0"/>
                  </a:lnTo>
                  <a:lnTo>
                    <a:pt x="6488087" y="66698"/>
                  </a:lnTo>
                  <a:close/>
                </a:path>
                <a:path w="10458450" h="2543175">
                  <a:moveTo>
                    <a:pt x="6954925" y="66698"/>
                  </a:moveTo>
                  <a:lnTo>
                    <a:pt x="6554778" y="66698"/>
                  </a:lnTo>
                  <a:lnTo>
                    <a:pt x="6554778" y="0"/>
                  </a:lnTo>
                  <a:lnTo>
                    <a:pt x="6954925" y="0"/>
                  </a:lnTo>
                  <a:lnTo>
                    <a:pt x="6954925" y="66698"/>
                  </a:lnTo>
                  <a:close/>
                </a:path>
                <a:path w="10458450" h="2543175">
                  <a:moveTo>
                    <a:pt x="7421763" y="66698"/>
                  </a:moveTo>
                  <a:lnTo>
                    <a:pt x="7021616" y="66698"/>
                  </a:lnTo>
                  <a:lnTo>
                    <a:pt x="7021616" y="0"/>
                  </a:lnTo>
                  <a:lnTo>
                    <a:pt x="7421763" y="0"/>
                  </a:lnTo>
                  <a:lnTo>
                    <a:pt x="7421763" y="66698"/>
                  </a:lnTo>
                  <a:close/>
                </a:path>
                <a:path w="10458450" h="2543175">
                  <a:moveTo>
                    <a:pt x="7888601" y="66698"/>
                  </a:moveTo>
                  <a:lnTo>
                    <a:pt x="7488454" y="66698"/>
                  </a:lnTo>
                  <a:lnTo>
                    <a:pt x="7488454" y="0"/>
                  </a:lnTo>
                  <a:lnTo>
                    <a:pt x="7888601" y="0"/>
                  </a:lnTo>
                  <a:lnTo>
                    <a:pt x="7888601" y="66698"/>
                  </a:lnTo>
                  <a:close/>
                </a:path>
                <a:path w="10458450" h="2543175">
                  <a:moveTo>
                    <a:pt x="8355439" y="66698"/>
                  </a:moveTo>
                  <a:lnTo>
                    <a:pt x="7955292" y="66698"/>
                  </a:lnTo>
                  <a:lnTo>
                    <a:pt x="7955292" y="0"/>
                  </a:lnTo>
                  <a:lnTo>
                    <a:pt x="8355439" y="0"/>
                  </a:lnTo>
                  <a:lnTo>
                    <a:pt x="8355439" y="66698"/>
                  </a:lnTo>
                  <a:close/>
                </a:path>
                <a:path w="10458450" h="2543175">
                  <a:moveTo>
                    <a:pt x="8822277" y="66698"/>
                  </a:moveTo>
                  <a:lnTo>
                    <a:pt x="8422130" y="66698"/>
                  </a:lnTo>
                  <a:lnTo>
                    <a:pt x="8422130" y="0"/>
                  </a:lnTo>
                  <a:lnTo>
                    <a:pt x="8822277" y="0"/>
                  </a:lnTo>
                  <a:lnTo>
                    <a:pt x="8822277" y="66698"/>
                  </a:lnTo>
                  <a:close/>
                </a:path>
                <a:path w="10458450" h="2543175">
                  <a:moveTo>
                    <a:pt x="9289115" y="66698"/>
                  </a:moveTo>
                  <a:lnTo>
                    <a:pt x="8888968" y="66698"/>
                  </a:lnTo>
                  <a:lnTo>
                    <a:pt x="8888968" y="0"/>
                  </a:lnTo>
                  <a:lnTo>
                    <a:pt x="9289115" y="0"/>
                  </a:lnTo>
                  <a:lnTo>
                    <a:pt x="9289115" y="66698"/>
                  </a:lnTo>
                  <a:close/>
                </a:path>
                <a:path w="10458450" h="2543175">
                  <a:moveTo>
                    <a:pt x="9755953" y="66698"/>
                  </a:moveTo>
                  <a:lnTo>
                    <a:pt x="9355806" y="66698"/>
                  </a:lnTo>
                  <a:lnTo>
                    <a:pt x="9355806" y="0"/>
                  </a:lnTo>
                  <a:lnTo>
                    <a:pt x="9755953" y="0"/>
                  </a:lnTo>
                  <a:lnTo>
                    <a:pt x="9755953" y="66698"/>
                  </a:lnTo>
                  <a:close/>
                </a:path>
                <a:path w="10458450" h="2543175">
                  <a:moveTo>
                    <a:pt x="10179284" y="121232"/>
                  </a:moveTo>
                  <a:lnTo>
                    <a:pt x="10130293" y="97373"/>
                  </a:lnTo>
                  <a:lnTo>
                    <a:pt x="10079505" y="80332"/>
                  </a:lnTo>
                  <a:lnTo>
                    <a:pt x="10026921" y="70106"/>
                  </a:lnTo>
                  <a:lnTo>
                    <a:pt x="9972540" y="66698"/>
                  </a:lnTo>
                  <a:lnTo>
                    <a:pt x="9822644" y="66698"/>
                  </a:lnTo>
                  <a:lnTo>
                    <a:pt x="9822644" y="0"/>
                  </a:lnTo>
                  <a:lnTo>
                    <a:pt x="9972540" y="0"/>
                  </a:lnTo>
                  <a:lnTo>
                    <a:pt x="10020564" y="2377"/>
                  </a:lnTo>
                  <a:lnTo>
                    <a:pt x="10067774" y="9423"/>
                  </a:lnTo>
                  <a:lnTo>
                    <a:pt x="10113852" y="21004"/>
                  </a:lnTo>
                  <a:lnTo>
                    <a:pt x="10158480" y="36989"/>
                  </a:lnTo>
                  <a:lnTo>
                    <a:pt x="10201339" y="57246"/>
                  </a:lnTo>
                  <a:lnTo>
                    <a:pt x="10211953" y="63598"/>
                  </a:lnTo>
                  <a:lnTo>
                    <a:pt x="10179284" y="121232"/>
                  </a:lnTo>
                  <a:close/>
                </a:path>
                <a:path w="10458450" h="2543175">
                  <a:moveTo>
                    <a:pt x="10389926" y="447023"/>
                  </a:moveTo>
                  <a:lnTo>
                    <a:pt x="10382668" y="398041"/>
                  </a:lnTo>
                  <a:lnTo>
                    <a:pt x="10370248" y="351484"/>
                  </a:lnTo>
                  <a:lnTo>
                    <a:pt x="10352667" y="307350"/>
                  </a:lnTo>
                  <a:lnTo>
                    <a:pt x="10329924" y="265640"/>
                  </a:lnTo>
                  <a:lnTo>
                    <a:pt x="10302021" y="226354"/>
                  </a:lnTo>
                  <a:lnTo>
                    <a:pt x="10268955" y="189491"/>
                  </a:lnTo>
                  <a:lnTo>
                    <a:pt x="10238121" y="161570"/>
                  </a:lnTo>
                  <a:lnTo>
                    <a:pt x="10227243" y="152958"/>
                  </a:lnTo>
                  <a:lnTo>
                    <a:pt x="10267446" y="100402"/>
                  </a:lnTo>
                  <a:lnTo>
                    <a:pt x="10316114" y="142328"/>
                  </a:lnTo>
                  <a:lnTo>
                    <a:pt x="10348390" y="177971"/>
                  </a:lnTo>
                  <a:lnTo>
                    <a:pt x="10376791" y="216339"/>
                  </a:lnTo>
                  <a:lnTo>
                    <a:pt x="10401185" y="257114"/>
                  </a:lnTo>
                  <a:lnTo>
                    <a:pt x="10421440" y="299977"/>
                  </a:lnTo>
                  <a:lnTo>
                    <a:pt x="10437423" y="344610"/>
                  </a:lnTo>
                  <a:lnTo>
                    <a:pt x="10449003" y="390693"/>
                  </a:lnTo>
                  <a:lnTo>
                    <a:pt x="10456048" y="437909"/>
                  </a:lnTo>
                  <a:lnTo>
                    <a:pt x="10456193" y="440847"/>
                  </a:lnTo>
                  <a:lnTo>
                    <a:pt x="10389926" y="447023"/>
                  </a:lnTo>
                  <a:close/>
                </a:path>
                <a:path w="10458450" h="2543175">
                  <a:moveTo>
                    <a:pt x="10458425" y="907907"/>
                  </a:moveTo>
                  <a:lnTo>
                    <a:pt x="10391734" y="907907"/>
                  </a:lnTo>
                  <a:lnTo>
                    <a:pt x="10391734" y="507716"/>
                  </a:lnTo>
                  <a:lnTo>
                    <a:pt x="10458425" y="507716"/>
                  </a:lnTo>
                  <a:lnTo>
                    <a:pt x="10458425" y="907907"/>
                  </a:lnTo>
                  <a:close/>
                </a:path>
                <a:path w="10458450" h="2543175">
                  <a:moveTo>
                    <a:pt x="10458425" y="1374796"/>
                  </a:moveTo>
                  <a:lnTo>
                    <a:pt x="10391734" y="1374796"/>
                  </a:lnTo>
                  <a:lnTo>
                    <a:pt x="10391734" y="974605"/>
                  </a:lnTo>
                  <a:lnTo>
                    <a:pt x="10458425" y="974605"/>
                  </a:lnTo>
                  <a:lnTo>
                    <a:pt x="10458425" y="1374796"/>
                  </a:lnTo>
                  <a:close/>
                </a:path>
                <a:path w="10458450" h="2543175">
                  <a:moveTo>
                    <a:pt x="10458425" y="1841685"/>
                  </a:moveTo>
                  <a:lnTo>
                    <a:pt x="10391734" y="1841685"/>
                  </a:lnTo>
                  <a:lnTo>
                    <a:pt x="10391734" y="1441495"/>
                  </a:lnTo>
                  <a:lnTo>
                    <a:pt x="10458425" y="1441495"/>
                  </a:lnTo>
                  <a:lnTo>
                    <a:pt x="10458425" y="1841685"/>
                  </a:lnTo>
                  <a:close/>
                </a:path>
                <a:path w="10458450" h="2543175">
                  <a:moveTo>
                    <a:pt x="10394289" y="2297587"/>
                  </a:moveTo>
                  <a:lnTo>
                    <a:pt x="10336752" y="2264800"/>
                  </a:lnTo>
                  <a:lnTo>
                    <a:pt x="10360807" y="2215638"/>
                  </a:lnTo>
                  <a:lnTo>
                    <a:pt x="10377988" y="2164656"/>
                  </a:lnTo>
                  <a:lnTo>
                    <a:pt x="10388297" y="2111856"/>
                  </a:lnTo>
                  <a:lnTo>
                    <a:pt x="10391734" y="2057236"/>
                  </a:lnTo>
                  <a:lnTo>
                    <a:pt x="10391734" y="1908383"/>
                  </a:lnTo>
                  <a:lnTo>
                    <a:pt x="10458425" y="1908383"/>
                  </a:lnTo>
                  <a:lnTo>
                    <a:pt x="10458425" y="2057236"/>
                  </a:lnTo>
                  <a:lnTo>
                    <a:pt x="10456048" y="2105265"/>
                  </a:lnTo>
                  <a:lnTo>
                    <a:pt x="10449003" y="2152481"/>
                  </a:lnTo>
                  <a:lnTo>
                    <a:pt x="10437423" y="2198564"/>
                  </a:lnTo>
                  <a:lnTo>
                    <a:pt x="10421440" y="2243197"/>
                  </a:lnTo>
                  <a:lnTo>
                    <a:pt x="10401185" y="2286060"/>
                  </a:lnTo>
                  <a:lnTo>
                    <a:pt x="10394289" y="2297587"/>
                  </a:lnTo>
                  <a:close/>
                </a:path>
                <a:path w="10458450" h="2543175">
                  <a:moveTo>
                    <a:pt x="10016564" y="2540995"/>
                  </a:moveTo>
                  <a:lnTo>
                    <a:pt x="10010538" y="2474751"/>
                  </a:lnTo>
                  <a:lnTo>
                    <a:pt x="10059691" y="2467569"/>
                  </a:lnTo>
                  <a:lnTo>
                    <a:pt x="10106411" y="2455188"/>
                  </a:lnTo>
                  <a:lnTo>
                    <a:pt x="10150698" y="2437609"/>
                  </a:lnTo>
                  <a:lnTo>
                    <a:pt x="10192551" y="2414832"/>
                  </a:lnTo>
                  <a:lnTo>
                    <a:pt x="10231970" y="2386856"/>
                  </a:lnTo>
                  <a:lnTo>
                    <a:pt x="10268955" y="2353682"/>
                  </a:lnTo>
                  <a:lnTo>
                    <a:pt x="10296440" y="2323376"/>
                  </a:lnTo>
                  <a:lnTo>
                    <a:pt x="10304927" y="2312694"/>
                  </a:lnTo>
                  <a:lnTo>
                    <a:pt x="10357404" y="2353025"/>
                  </a:lnTo>
                  <a:lnTo>
                    <a:pt x="10316114" y="2400846"/>
                  </a:lnTo>
                  <a:lnTo>
                    <a:pt x="10280474" y="2433127"/>
                  </a:lnTo>
                  <a:lnTo>
                    <a:pt x="10242110" y="2461531"/>
                  </a:lnTo>
                  <a:lnTo>
                    <a:pt x="10201339" y="2485928"/>
                  </a:lnTo>
                  <a:lnTo>
                    <a:pt x="10158480" y="2506185"/>
                  </a:lnTo>
                  <a:lnTo>
                    <a:pt x="10113852" y="2522170"/>
                  </a:lnTo>
                  <a:lnTo>
                    <a:pt x="10067774" y="2533751"/>
                  </a:lnTo>
                  <a:lnTo>
                    <a:pt x="10020564" y="2540797"/>
                  </a:lnTo>
                  <a:lnTo>
                    <a:pt x="10016564" y="2540995"/>
                  </a:lnTo>
                  <a:close/>
                </a:path>
                <a:path w="10458450" h="2543175">
                  <a:moveTo>
                    <a:pt x="9949703" y="2543174"/>
                  </a:moveTo>
                  <a:lnTo>
                    <a:pt x="9549556" y="2543174"/>
                  </a:lnTo>
                  <a:lnTo>
                    <a:pt x="9549556" y="2476476"/>
                  </a:lnTo>
                  <a:lnTo>
                    <a:pt x="9949703" y="2476476"/>
                  </a:lnTo>
                  <a:lnTo>
                    <a:pt x="9949703" y="2543174"/>
                  </a:lnTo>
                  <a:close/>
                </a:path>
                <a:path w="10458450" h="2543175">
                  <a:moveTo>
                    <a:pt x="9482865" y="2543174"/>
                  </a:moveTo>
                  <a:lnTo>
                    <a:pt x="9082718" y="2543174"/>
                  </a:lnTo>
                  <a:lnTo>
                    <a:pt x="9082718" y="2476476"/>
                  </a:lnTo>
                  <a:lnTo>
                    <a:pt x="9482865" y="2476476"/>
                  </a:lnTo>
                  <a:lnTo>
                    <a:pt x="9482865" y="2543174"/>
                  </a:lnTo>
                  <a:close/>
                </a:path>
                <a:path w="10458450" h="2543175">
                  <a:moveTo>
                    <a:pt x="9016027" y="2543174"/>
                  </a:moveTo>
                  <a:lnTo>
                    <a:pt x="8615880" y="2543174"/>
                  </a:lnTo>
                  <a:lnTo>
                    <a:pt x="8615880" y="2476476"/>
                  </a:lnTo>
                  <a:lnTo>
                    <a:pt x="9016027" y="2476476"/>
                  </a:lnTo>
                  <a:lnTo>
                    <a:pt x="9016027" y="2543174"/>
                  </a:lnTo>
                  <a:close/>
                </a:path>
                <a:path w="10458450" h="2543175">
                  <a:moveTo>
                    <a:pt x="8549189" y="2543174"/>
                  </a:moveTo>
                  <a:lnTo>
                    <a:pt x="8149043" y="2543174"/>
                  </a:lnTo>
                  <a:lnTo>
                    <a:pt x="8149043" y="2476476"/>
                  </a:lnTo>
                  <a:lnTo>
                    <a:pt x="8549189" y="2476476"/>
                  </a:lnTo>
                  <a:lnTo>
                    <a:pt x="8549189" y="2543174"/>
                  </a:lnTo>
                  <a:close/>
                </a:path>
                <a:path w="10458450" h="2543175">
                  <a:moveTo>
                    <a:pt x="8082351" y="2543174"/>
                  </a:moveTo>
                  <a:lnTo>
                    <a:pt x="7682205" y="2543174"/>
                  </a:lnTo>
                  <a:lnTo>
                    <a:pt x="7682205" y="2476476"/>
                  </a:lnTo>
                  <a:lnTo>
                    <a:pt x="8082351" y="2476476"/>
                  </a:lnTo>
                  <a:lnTo>
                    <a:pt x="8082351" y="2543174"/>
                  </a:lnTo>
                  <a:close/>
                </a:path>
                <a:path w="10458450" h="2543175">
                  <a:moveTo>
                    <a:pt x="7615513" y="2543174"/>
                  </a:moveTo>
                  <a:lnTo>
                    <a:pt x="7215367" y="2543174"/>
                  </a:lnTo>
                  <a:lnTo>
                    <a:pt x="7215367" y="2476476"/>
                  </a:lnTo>
                  <a:lnTo>
                    <a:pt x="7615513" y="2476476"/>
                  </a:lnTo>
                  <a:lnTo>
                    <a:pt x="7615513" y="2543174"/>
                  </a:lnTo>
                  <a:close/>
                </a:path>
                <a:path w="10458450" h="2543175">
                  <a:moveTo>
                    <a:pt x="7148675" y="2543174"/>
                  </a:moveTo>
                  <a:lnTo>
                    <a:pt x="6748529" y="2543174"/>
                  </a:lnTo>
                  <a:lnTo>
                    <a:pt x="6748529" y="2476476"/>
                  </a:lnTo>
                  <a:lnTo>
                    <a:pt x="7148675" y="2476476"/>
                  </a:lnTo>
                  <a:lnTo>
                    <a:pt x="7148675" y="2543174"/>
                  </a:lnTo>
                  <a:close/>
                </a:path>
                <a:path w="10458450" h="2543175">
                  <a:moveTo>
                    <a:pt x="6681838" y="2543174"/>
                  </a:moveTo>
                  <a:lnTo>
                    <a:pt x="6281691" y="2543174"/>
                  </a:lnTo>
                  <a:lnTo>
                    <a:pt x="6281691" y="2476476"/>
                  </a:lnTo>
                  <a:lnTo>
                    <a:pt x="6681838" y="2476476"/>
                  </a:lnTo>
                  <a:lnTo>
                    <a:pt x="6681838" y="2543174"/>
                  </a:lnTo>
                  <a:close/>
                </a:path>
                <a:path w="10458450" h="2543175">
                  <a:moveTo>
                    <a:pt x="6215000" y="2543174"/>
                  </a:moveTo>
                  <a:lnTo>
                    <a:pt x="5814853" y="2543174"/>
                  </a:lnTo>
                  <a:lnTo>
                    <a:pt x="5814853" y="2476476"/>
                  </a:lnTo>
                  <a:lnTo>
                    <a:pt x="6215000" y="2476476"/>
                  </a:lnTo>
                  <a:lnTo>
                    <a:pt x="6215000" y="2543174"/>
                  </a:lnTo>
                  <a:close/>
                </a:path>
                <a:path w="10458450" h="2543175">
                  <a:moveTo>
                    <a:pt x="5748162" y="2543174"/>
                  </a:moveTo>
                  <a:lnTo>
                    <a:pt x="5348015" y="2543174"/>
                  </a:lnTo>
                  <a:lnTo>
                    <a:pt x="5348015" y="2476476"/>
                  </a:lnTo>
                  <a:lnTo>
                    <a:pt x="5748162" y="2476476"/>
                  </a:lnTo>
                  <a:lnTo>
                    <a:pt x="5748162" y="2543174"/>
                  </a:lnTo>
                  <a:close/>
                </a:path>
                <a:path w="10458450" h="2543175">
                  <a:moveTo>
                    <a:pt x="5281324" y="2543174"/>
                  </a:moveTo>
                  <a:lnTo>
                    <a:pt x="4881177" y="2543174"/>
                  </a:lnTo>
                  <a:lnTo>
                    <a:pt x="4881177" y="2476476"/>
                  </a:lnTo>
                  <a:lnTo>
                    <a:pt x="5281324" y="2476476"/>
                  </a:lnTo>
                  <a:lnTo>
                    <a:pt x="5281324" y="2543174"/>
                  </a:lnTo>
                  <a:close/>
                </a:path>
                <a:path w="10458450" h="2543175">
                  <a:moveTo>
                    <a:pt x="4814486" y="2543174"/>
                  </a:moveTo>
                  <a:lnTo>
                    <a:pt x="4414339" y="2543174"/>
                  </a:lnTo>
                  <a:lnTo>
                    <a:pt x="4414339" y="2476476"/>
                  </a:lnTo>
                  <a:lnTo>
                    <a:pt x="4814486" y="2476476"/>
                  </a:lnTo>
                  <a:lnTo>
                    <a:pt x="4814486" y="2543174"/>
                  </a:lnTo>
                  <a:close/>
                </a:path>
                <a:path w="10458450" h="2543175">
                  <a:moveTo>
                    <a:pt x="4347648" y="2543174"/>
                  </a:moveTo>
                  <a:lnTo>
                    <a:pt x="3947501" y="2543174"/>
                  </a:lnTo>
                  <a:lnTo>
                    <a:pt x="3947501" y="2476476"/>
                  </a:lnTo>
                  <a:lnTo>
                    <a:pt x="4347648" y="2476476"/>
                  </a:lnTo>
                  <a:lnTo>
                    <a:pt x="4347648" y="2543174"/>
                  </a:lnTo>
                  <a:close/>
                </a:path>
                <a:path w="10458450" h="2543175">
                  <a:moveTo>
                    <a:pt x="3880810" y="2543174"/>
                  </a:moveTo>
                  <a:lnTo>
                    <a:pt x="3480663" y="2543174"/>
                  </a:lnTo>
                  <a:lnTo>
                    <a:pt x="3480663" y="2476476"/>
                  </a:lnTo>
                  <a:lnTo>
                    <a:pt x="3880810" y="2476476"/>
                  </a:lnTo>
                  <a:lnTo>
                    <a:pt x="3880810" y="2543174"/>
                  </a:lnTo>
                  <a:close/>
                </a:path>
                <a:path w="10458450" h="2543175">
                  <a:moveTo>
                    <a:pt x="3413972" y="2543174"/>
                  </a:moveTo>
                  <a:lnTo>
                    <a:pt x="3013826" y="2543174"/>
                  </a:lnTo>
                  <a:lnTo>
                    <a:pt x="3013826" y="2476476"/>
                  </a:lnTo>
                  <a:lnTo>
                    <a:pt x="3413972" y="2476476"/>
                  </a:lnTo>
                  <a:lnTo>
                    <a:pt x="3413972" y="2543174"/>
                  </a:lnTo>
                  <a:close/>
                </a:path>
                <a:path w="10458450" h="2543175">
                  <a:moveTo>
                    <a:pt x="2947134" y="2543174"/>
                  </a:moveTo>
                  <a:lnTo>
                    <a:pt x="2546988" y="2543174"/>
                  </a:lnTo>
                  <a:lnTo>
                    <a:pt x="2546988" y="2476476"/>
                  </a:lnTo>
                  <a:lnTo>
                    <a:pt x="2947134" y="2476476"/>
                  </a:lnTo>
                  <a:lnTo>
                    <a:pt x="2947134" y="2543174"/>
                  </a:lnTo>
                  <a:close/>
                </a:path>
                <a:path w="10458450" h="2543175">
                  <a:moveTo>
                    <a:pt x="2480296" y="2543174"/>
                  </a:moveTo>
                  <a:lnTo>
                    <a:pt x="2080150" y="2543174"/>
                  </a:lnTo>
                  <a:lnTo>
                    <a:pt x="2080150" y="2476476"/>
                  </a:lnTo>
                  <a:lnTo>
                    <a:pt x="2480296" y="2476476"/>
                  </a:lnTo>
                  <a:lnTo>
                    <a:pt x="2480296" y="2543174"/>
                  </a:lnTo>
                  <a:close/>
                </a:path>
                <a:path w="10458450" h="2543175">
                  <a:moveTo>
                    <a:pt x="2013458" y="2543174"/>
                  </a:moveTo>
                  <a:lnTo>
                    <a:pt x="1613312" y="2543174"/>
                  </a:lnTo>
                  <a:lnTo>
                    <a:pt x="1613312" y="2476476"/>
                  </a:lnTo>
                  <a:lnTo>
                    <a:pt x="2013458" y="2476476"/>
                  </a:lnTo>
                  <a:lnTo>
                    <a:pt x="2013458" y="2543174"/>
                  </a:lnTo>
                  <a:close/>
                </a:path>
                <a:path w="10458450" h="2543175">
                  <a:moveTo>
                    <a:pt x="1546621" y="2543174"/>
                  </a:moveTo>
                  <a:lnTo>
                    <a:pt x="1146474" y="2543174"/>
                  </a:lnTo>
                  <a:lnTo>
                    <a:pt x="1146474" y="2476476"/>
                  </a:lnTo>
                  <a:lnTo>
                    <a:pt x="1546621" y="2476476"/>
                  </a:lnTo>
                  <a:lnTo>
                    <a:pt x="1546621" y="2543174"/>
                  </a:lnTo>
                  <a:close/>
                </a:path>
                <a:path w="10458450" h="2543175">
                  <a:moveTo>
                    <a:pt x="1079783" y="2543174"/>
                  </a:moveTo>
                  <a:lnTo>
                    <a:pt x="679636" y="2543174"/>
                  </a:lnTo>
                  <a:lnTo>
                    <a:pt x="679636" y="2476476"/>
                  </a:lnTo>
                  <a:lnTo>
                    <a:pt x="1079783" y="2476476"/>
                  </a:lnTo>
                  <a:lnTo>
                    <a:pt x="1079783" y="2543174"/>
                  </a:lnTo>
                  <a:close/>
                </a:path>
                <a:path w="10458450" h="2543175">
                  <a:moveTo>
                    <a:pt x="612945" y="2543174"/>
                  </a:moveTo>
                  <a:lnTo>
                    <a:pt x="485885" y="2543174"/>
                  </a:lnTo>
                  <a:lnTo>
                    <a:pt x="437861" y="2540797"/>
                  </a:lnTo>
                  <a:lnTo>
                    <a:pt x="390651" y="2533751"/>
                  </a:lnTo>
                  <a:lnTo>
                    <a:pt x="344572" y="2522170"/>
                  </a:lnTo>
                  <a:lnTo>
                    <a:pt x="299945" y="2506185"/>
                  </a:lnTo>
                  <a:lnTo>
                    <a:pt x="257086" y="2485928"/>
                  </a:lnTo>
                  <a:lnTo>
                    <a:pt x="226841" y="2467829"/>
                  </a:lnTo>
                  <a:lnTo>
                    <a:pt x="262190" y="2411797"/>
                  </a:lnTo>
                  <a:lnTo>
                    <a:pt x="303938" y="2435081"/>
                  </a:lnTo>
                  <a:lnTo>
                    <a:pt x="347182" y="2453191"/>
                  </a:lnTo>
                  <a:lnTo>
                    <a:pt x="391921" y="2466127"/>
                  </a:lnTo>
                  <a:lnTo>
                    <a:pt x="438155" y="2473889"/>
                  </a:lnTo>
                  <a:lnTo>
                    <a:pt x="485885" y="2476476"/>
                  </a:lnTo>
                  <a:lnTo>
                    <a:pt x="612945" y="2476476"/>
                  </a:lnTo>
                  <a:lnTo>
                    <a:pt x="612945" y="2543174"/>
                  </a:lnTo>
                  <a:close/>
                </a:path>
                <a:path w="10458450" h="2543175">
                  <a:moveTo>
                    <a:pt x="173027" y="2428667"/>
                  </a:moveTo>
                  <a:lnTo>
                    <a:pt x="142312" y="2400846"/>
                  </a:lnTo>
                  <a:lnTo>
                    <a:pt x="110035" y="2365203"/>
                  </a:lnTo>
                  <a:lnTo>
                    <a:pt x="81634" y="2326835"/>
                  </a:lnTo>
                  <a:lnTo>
                    <a:pt x="57240" y="2286060"/>
                  </a:lnTo>
                  <a:lnTo>
                    <a:pt x="36985" y="2243197"/>
                  </a:lnTo>
                  <a:lnTo>
                    <a:pt x="21002" y="2198564"/>
                  </a:lnTo>
                  <a:lnTo>
                    <a:pt x="9422" y="2152481"/>
                  </a:lnTo>
                  <a:lnTo>
                    <a:pt x="2377" y="2105265"/>
                  </a:lnTo>
                  <a:lnTo>
                    <a:pt x="1099" y="2079446"/>
                  </a:lnTo>
                  <a:lnTo>
                    <a:pt x="67129" y="2076424"/>
                  </a:lnTo>
                  <a:lnTo>
                    <a:pt x="72591" y="2129219"/>
                  </a:lnTo>
                  <a:lnTo>
                    <a:pt x="84025" y="2179380"/>
                  </a:lnTo>
                  <a:lnTo>
                    <a:pt x="101429" y="2226907"/>
                  </a:lnTo>
                  <a:lnTo>
                    <a:pt x="124805" y="2271799"/>
                  </a:lnTo>
                  <a:lnTo>
                    <a:pt x="154152" y="2314058"/>
                  </a:lnTo>
                  <a:lnTo>
                    <a:pt x="189470" y="2353683"/>
                  </a:lnTo>
                  <a:lnTo>
                    <a:pt x="215814" y="2377874"/>
                  </a:lnTo>
                  <a:lnTo>
                    <a:pt x="173027" y="2428667"/>
                  </a:lnTo>
                  <a:close/>
                </a:path>
                <a:path w="10458450" h="2543175">
                  <a:moveTo>
                    <a:pt x="66691" y="2012614"/>
                  </a:moveTo>
                  <a:lnTo>
                    <a:pt x="0" y="2012614"/>
                  </a:lnTo>
                  <a:lnTo>
                    <a:pt x="0" y="1612423"/>
                  </a:lnTo>
                  <a:lnTo>
                    <a:pt x="66691" y="1612423"/>
                  </a:lnTo>
                  <a:lnTo>
                    <a:pt x="66691" y="2012614"/>
                  </a:lnTo>
                  <a:close/>
                </a:path>
                <a:path w="10458450" h="2543175">
                  <a:moveTo>
                    <a:pt x="66691" y="1545725"/>
                  </a:moveTo>
                  <a:lnTo>
                    <a:pt x="0" y="1545725"/>
                  </a:lnTo>
                  <a:lnTo>
                    <a:pt x="0" y="1145534"/>
                  </a:lnTo>
                  <a:lnTo>
                    <a:pt x="66691" y="1145534"/>
                  </a:lnTo>
                  <a:lnTo>
                    <a:pt x="66691" y="1545725"/>
                  </a:lnTo>
                  <a:close/>
                </a:path>
                <a:path w="10458450" h="2543175">
                  <a:moveTo>
                    <a:pt x="66691" y="1078836"/>
                  </a:moveTo>
                  <a:lnTo>
                    <a:pt x="0" y="1078836"/>
                  </a:lnTo>
                  <a:lnTo>
                    <a:pt x="0" y="678645"/>
                  </a:lnTo>
                  <a:lnTo>
                    <a:pt x="66691" y="678645"/>
                  </a:lnTo>
                  <a:lnTo>
                    <a:pt x="66691" y="1078836"/>
                  </a:lnTo>
                  <a:close/>
                </a:path>
                <a:path w="10458450" h="2543175">
                  <a:moveTo>
                    <a:pt x="66691" y="611947"/>
                  </a:moveTo>
                  <a:lnTo>
                    <a:pt x="0" y="611947"/>
                  </a:lnTo>
                  <a:lnTo>
                    <a:pt x="0" y="485938"/>
                  </a:lnTo>
                  <a:lnTo>
                    <a:pt x="2377" y="437909"/>
                  </a:lnTo>
                  <a:lnTo>
                    <a:pt x="9422" y="390693"/>
                  </a:lnTo>
                  <a:lnTo>
                    <a:pt x="21002" y="344610"/>
                  </a:lnTo>
                  <a:lnTo>
                    <a:pt x="36985" y="299977"/>
                  </a:lnTo>
                  <a:lnTo>
                    <a:pt x="57240" y="257114"/>
                  </a:lnTo>
                  <a:lnTo>
                    <a:pt x="75885" y="225949"/>
                  </a:lnTo>
                  <a:lnTo>
                    <a:pt x="131856" y="261439"/>
                  </a:lnTo>
                  <a:lnTo>
                    <a:pt x="108396" y="303313"/>
                  </a:lnTo>
                  <a:lnTo>
                    <a:pt x="90150" y="346699"/>
                  </a:lnTo>
                  <a:lnTo>
                    <a:pt x="77117" y="391599"/>
                  </a:lnTo>
                  <a:lnTo>
                    <a:pt x="69297" y="438012"/>
                  </a:lnTo>
                  <a:lnTo>
                    <a:pt x="66691" y="485938"/>
                  </a:lnTo>
                  <a:lnTo>
                    <a:pt x="66691" y="611947"/>
                  </a:lnTo>
                  <a:close/>
                </a:path>
                <a:path w="10458450" h="2543175">
                  <a:moveTo>
                    <a:pt x="165876" y="215133"/>
                  </a:moveTo>
                  <a:lnTo>
                    <a:pt x="115211" y="172255"/>
                  </a:lnTo>
                  <a:lnTo>
                    <a:pt x="142312" y="142328"/>
                  </a:lnTo>
                  <a:lnTo>
                    <a:pt x="177951" y="110047"/>
                  </a:lnTo>
                  <a:lnTo>
                    <a:pt x="216315" y="81643"/>
                  </a:lnTo>
                  <a:lnTo>
                    <a:pt x="257086" y="57246"/>
                  </a:lnTo>
                  <a:lnTo>
                    <a:pt x="299945" y="36989"/>
                  </a:lnTo>
                  <a:lnTo>
                    <a:pt x="344572" y="21004"/>
                  </a:lnTo>
                  <a:lnTo>
                    <a:pt x="390651" y="9423"/>
                  </a:lnTo>
                  <a:lnTo>
                    <a:pt x="437861" y="2377"/>
                  </a:lnTo>
                  <a:lnTo>
                    <a:pt x="464745" y="1046"/>
                  </a:lnTo>
                  <a:lnTo>
                    <a:pt x="467622" y="67096"/>
                  </a:lnTo>
                  <a:lnTo>
                    <a:pt x="414655" y="72467"/>
                  </a:lnTo>
                  <a:lnTo>
                    <a:pt x="364332" y="83849"/>
                  </a:lnTo>
                  <a:lnTo>
                    <a:pt x="316651" y="101242"/>
                  </a:lnTo>
                  <a:lnTo>
                    <a:pt x="271614" y="124647"/>
                  </a:lnTo>
                  <a:lnTo>
                    <a:pt x="229220" y="154063"/>
                  </a:lnTo>
                  <a:lnTo>
                    <a:pt x="189470" y="189491"/>
                  </a:lnTo>
                  <a:lnTo>
                    <a:pt x="171573" y="208540"/>
                  </a:lnTo>
                  <a:lnTo>
                    <a:pt x="165876" y="215133"/>
                  </a:lnTo>
                  <a:close/>
                </a:path>
              </a:pathLst>
            </a:custGeom>
            <a:solidFill>
              <a:srgbClr val="2991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49655" y="1849616"/>
              <a:ext cx="0" cy="1376680"/>
            </a:xfrm>
            <a:custGeom>
              <a:avLst/>
              <a:gdLst/>
              <a:ahLst/>
              <a:cxnLst/>
              <a:rect l="l" t="t" r="r" b="b"/>
              <a:pathLst>
                <a:path w="0" h="1376680">
                  <a:moveTo>
                    <a:pt x="0" y="0"/>
                  </a:moveTo>
                  <a:lnTo>
                    <a:pt x="0" y="1376442"/>
                  </a:lnTo>
                </a:path>
              </a:pathLst>
            </a:custGeom>
            <a:ln w="66717">
              <a:solidFill>
                <a:srgbClr val="04050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49642" y="3092626"/>
              <a:ext cx="200025" cy="133985"/>
            </a:xfrm>
            <a:custGeom>
              <a:avLst/>
              <a:gdLst/>
              <a:ahLst/>
              <a:cxnLst/>
              <a:rect l="l" t="t" r="r" b="b"/>
              <a:pathLst>
                <a:path w="200025" h="133985">
                  <a:moveTo>
                    <a:pt x="200025" y="0"/>
                  </a:moveTo>
                  <a:lnTo>
                    <a:pt x="100012" y="133434"/>
                  </a:lnTo>
                  <a:lnTo>
                    <a:pt x="0" y="0"/>
                  </a:lnTo>
                </a:path>
              </a:pathLst>
            </a:custGeom>
            <a:ln w="66688">
              <a:solidFill>
                <a:srgbClr val="04050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23755" y="4164502"/>
              <a:ext cx="709930" cy="12065"/>
            </a:xfrm>
            <a:custGeom>
              <a:avLst/>
              <a:gdLst/>
              <a:ahLst/>
              <a:cxnLst/>
              <a:rect l="l" t="t" r="r" b="b"/>
              <a:pathLst>
                <a:path w="709929" h="12064">
                  <a:moveTo>
                    <a:pt x="-33337" y="6026"/>
                  </a:moveTo>
                  <a:lnTo>
                    <a:pt x="742763" y="6026"/>
                  </a:lnTo>
                </a:path>
              </a:pathLst>
            </a:custGeom>
            <a:ln w="78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997560" y="4074281"/>
              <a:ext cx="135890" cy="200025"/>
            </a:xfrm>
            <a:custGeom>
              <a:avLst/>
              <a:gdLst/>
              <a:ahLst/>
              <a:cxnLst/>
              <a:rect l="l" t="t" r="r" b="b"/>
              <a:pathLst>
                <a:path w="135889" h="200025">
                  <a:moveTo>
                    <a:pt x="3397" y="0"/>
                  </a:moveTo>
                  <a:lnTo>
                    <a:pt x="135619" y="102273"/>
                  </a:lnTo>
                  <a:lnTo>
                    <a:pt x="0" y="199996"/>
                  </a:lnTo>
                </a:path>
              </a:pathLst>
            </a:custGeom>
            <a:ln w="66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592162" y="4177068"/>
              <a:ext cx="824230" cy="0"/>
            </a:xfrm>
            <a:custGeom>
              <a:avLst/>
              <a:gdLst/>
              <a:ahLst/>
              <a:cxnLst/>
              <a:rect l="l" t="t" r="r" b="b"/>
              <a:pathLst>
                <a:path w="824229" h="0">
                  <a:moveTo>
                    <a:pt x="0" y="0"/>
                  </a:moveTo>
                  <a:lnTo>
                    <a:pt x="82392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282198" y="4077055"/>
              <a:ext cx="133985" cy="200025"/>
            </a:xfrm>
            <a:custGeom>
              <a:avLst/>
              <a:gdLst/>
              <a:ahLst/>
              <a:cxnLst/>
              <a:rect l="l" t="t" r="r" b="b"/>
              <a:pathLst>
                <a:path w="133984" h="200025">
                  <a:moveTo>
                    <a:pt x="0" y="0"/>
                  </a:moveTo>
                  <a:lnTo>
                    <a:pt x="133884" y="100012"/>
                  </a:lnTo>
                  <a:lnTo>
                    <a:pt x="0" y="200025"/>
                  </a:lnTo>
                </a:path>
              </a:pathLst>
            </a:custGeom>
            <a:ln w="66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741048" y="5095731"/>
              <a:ext cx="29209" cy="1538605"/>
            </a:xfrm>
            <a:custGeom>
              <a:avLst/>
              <a:gdLst/>
              <a:ahLst/>
              <a:cxnLst/>
              <a:rect l="l" t="t" r="r" b="b"/>
              <a:pathLst>
                <a:path w="29209" h="1538604">
                  <a:moveTo>
                    <a:pt x="28932" y="0"/>
                  </a:moveTo>
                  <a:lnTo>
                    <a:pt x="0" y="1538175"/>
                  </a:lnTo>
                </a:path>
              </a:pathLst>
            </a:custGeom>
            <a:ln w="66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643559" y="6498761"/>
              <a:ext cx="200025" cy="135255"/>
            </a:xfrm>
            <a:custGeom>
              <a:avLst/>
              <a:gdLst/>
              <a:ahLst/>
              <a:cxnLst/>
              <a:rect l="l" t="t" r="r" b="b"/>
              <a:pathLst>
                <a:path w="200025" h="135254">
                  <a:moveTo>
                    <a:pt x="199989" y="3761"/>
                  </a:moveTo>
                  <a:lnTo>
                    <a:pt x="97488" y="135144"/>
                  </a:lnTo>
                  <a:lnTo>
                    <a:pt x="0" y="0"/>
                  </a:lnTo>
                </a:path>
              </a:pathLst>
            </a:custGeom>
            <a:ln w="66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954870" y="7574412"/>
              <a:ext cx="748030" cy="12065"/>
            </a:xfrm>
            <a:custGeom>
              <a:avLst/>
              <a:gdLst/>
              <a:ahLst/>
              <a:cxnLst/>
              <a:rect l="l" t="t" r="r" b="b"/>
              <a:pathLst>
                <a:path w="748029" h="12065">
                  <a:moveTo>
                    <a:pt x="0" y="12071"/>
                  </a:moveTo>
                  <a:lnTo>
                    <a:pt x="747619" y="0"/>
                  </a:lnTo>
                </a:path>
              </a:pathLst>
            </a:custGeom>
            <a:ln w="666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567057" y="7476574"/>
              <a:ext cx="135890" cy="200025"/>
            </a:xfrm>
            <a:custGeom>
              <a:avLst/>
              <a:gdLst/>
              <a:ahLst/>
              <a:cxnLst/>
              <a:rect l="l" t="t" r="r" b="b"/>
              <a:pathLst>
                <a:path w="135890" h="200025">
                  <a:moveTo>
                    <a:pt x="0" y="0"/>
                  </a:moveTo>
                  <a:lnTo>
                    <a:pt x="135431" y="97838"/>
                  </a:lnTo>
                  <a:lnTo>
                    <a:pt x="3229" y="199998"/>
                  </a:lnTo>
                </a:path>
              </a:pathLst>
            </a:custGeom>
            <a:ln w="66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4090325" y="7494689"/>
              <a:ext cx="709930" cy="12065"/>
            </a:xfrm>
            <a:custGeom>
              <a:avLst/>
              <a:gdLst/>
              <a:ahLst/>
              <a:cxnLst/>
              <a:rect l="l" t="t" r="r" b="b"/>
              <a:pathLst>
                <a:path w="709930" h="12065">
                  <a:moveTo>
                    <a:pt x="-33337" y="6026"/>
                  </a:moveTo>
                  <a:lnTo>
                    <a:pt x="742763" y="6026"/>
                  </a:lnTo>
                </a:path>
              </a:pathLst>
            </a:custGeom>
            <a:ln w="78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4664130" y="7404469"/>
              <a:ext cx="135890" cy="200025"/>
            </a:xfrm>
            <a:custGeom>
              <a:avLst/>
              <a:gdLst/>
              <a:ahLst/>
              <a:cxnLst/>
              <a:rect l="l" t="t" r="r" b="b"/>
              <a:pathLst>
                <a:path w="135890" h="200025">
                  <a:moveTo>
                    <a:pt x="3397" y="0"/>
                  </a:moveTo>
                  <a:lnTo>
                    <a:pt x="135619" y="102273"/>
                  </a:lnTo>
                  <a:lnTo>
                    <a:pt x="0" y="199996"/>
                  </a:lnTo>
                </a:path>
              </a:pathLst>
            </a:custGeom>
            <a:ln w="66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874897" y="4177098"/>
              <a:ext cx="5140960" cy="2464435"/>
            </a:xfrm>
            <a:custGeom>
              <a:avLst/>
              <a:gdLst/>
              <a:ahLst/>
              <a:cxnLst/>
              <a:rect l="l" t="t" r="r" b="b"/>
              <a:pathLst>
                <a:path w="5140959" h="2464434">
                  <a:moveTo>
                    <a:pt x="0" y="0"/>
                  </a:moveTo>
                  <a:lnTo>
                    <a:pt x="5140744" y="2464235"/>
                  </a:lnTo>
                </a:path>
              </a:pathLst>
            </a:custGeom>
            <a:ln w="666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5852145" y="6493497"/>
              <a:ext cx="163830" cy="180975"/>
            </a:xfrm>
            <a:custGeom>
              <a:avLst/>
              <a:gdLst/>
              <a:ahLst/>
              <a:cxnLst/>
              <a:rect l="l" t="t" r="r" b="b"/>
              <a:pathLst>
                <a:path w="163830" h="180975">
                  <a:moveTo>
                    <a:pt x="86462" y="0"/>
                  </a:moveTo>
                  <a:lnTo>
                    <a:pt x="163498" y="147836"/>
                  </a:lnTo>
                  <a:lnTo>
                    <a:pt x="0" y="180372"/>
                  </a:lnTo>
                </a:path>
              </a:pathLst>
            </a:custGeom>
            <a:ln w="666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1977500" y="9102726"/>
            <a:ext cx="35185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5">
                <a:solidFill>
                  <a:srgbClr val="93BCDA"/>
                </a:solidFill>
                <a:latin typeface="Lucida Sans Unicode"/>
                <a:cs typeface="Lucida Sans Unicode"/>
              </a:rPr>
              <a:t>Obrada</a:t>
            </a:r>
            <a:r>
              <a:rPr dirty="0" sz="1500" spc="-30">
                <a:solidFill>
                  <a:srgbClr val="93BCDA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">
                <a:solidFill>
                  <a:srgbClr val="93BCDA"/>
                </a:solidFill>
                <a:latin typeface="Lucida Sans Unicode"/>
                <a:cs typeface="Lucida Sans Unicode"/>
              </a:rPr>
              <a:t>upita</a:t>
            </a:r>
            <a:r>
              <a:rPr dirty="0" sz="1500" spc="-30">
                <a:solidFill>
                  <a:srgbClr val="93BCDA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20">
                <a:solidFill>
                  <a:srgbClr val="93BCDA"/>
                </a:solidFill>
                <a:latin typeface="Lucida Sans Unicode"/>
                <a:cs typeface="Lucida Sans Unicode"/>
              </a:rPr>
              <a:t>u</a:t>
            </a:r>
            <a:r>
              <a:rPr dirty="0" sz="1500" spc="-25">
                <a:solidFill>
                  <a:srgbClr val="93BCDA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0">
                <a:solidFill>
                  <a:srgbClr val="93BCDA"/>
                </a:solidFill>
                <a:latin typeface="Lucida Sans Unicode"/>
                <a:cs typeface="Lucida Sans Unicode"/>
              </a:rPr>
              <a:t>Oracle</a:t>
            </a:r>
            <a:r>
              <a:rPr dirty="0" sz="1500" spc="-30">
                <a:solidFill>
                  <a:srgbClr val="93BCDA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25">
                <a:solidFill>
                  <a:srgbClr val="93BCDA"/>
                </a:solidFill>
                <a:latin typeface="Lucida Sans Unicode"/>
                <a:cs typeface="Lucida Sans Unicode"/>
              </a:rPr>
              <a:t>bazi</a:t>
            </a:r>
            <a:r>
              <a:rPr dirty="0" sz="1500" spc="-30">
                <a:solidFill>
                  <a:srgbClr val="93BCDA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93BCDA"/>
                </a:solidFill>
                <a:latin typeface="Lucida Sans Unicode"/>
                <a:cs typeface="Lucida Sans Unicode"/>
              </a:rPr>
              <a:t>podataka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571143" y="2293768"/>
            <a:ext cx="170561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40">
                <a:solidFill>
                  <a:srgbClr val="000000"/>
                </a:solidFill>
                <a:latin typeface="Verdana"/>
                <a:cs typeface="Verdana"/>
              </a:rPr>
              <a:t>Parsiranje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 rot="1500000">
            <a:off x="12515726" y="4935373"/>
            <a:ext cx="2144679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00"/>
              </a:lnSpc>
            </a:pPr>
            <a:r>
              <a:rPr dirty="0" baseline="4115" sz="4050" spc="-607">
                <a:latin typeface="Verdana"/>
                <a:cs typeface="Verdana"/>
              </a:rPr>
              <a:t>L</a:t>
            </a:r>
            <a:r>
              <a:rPr dirty="0" baseline="4115" sz="4050" spc="187">
                <a:latin typeface="Verdana"/>
                <a:cs typeface="Verdana"/>
              </a:rPr>
              <a:t>a</a:t>
            </a:r>
            <a:r>
              <a:rPr dirty="0" baseline="3086" sz="4050" spc="-412">
                <a:latin typeface="Verdana"/>
                <a:cs typeface="Verdana"/>
              </a:rPr>
              <a:t>k</a:t>
            </a:r>
            <a:r>
              <a:rPr dirty="0" baseline="3086" sz="4050" spc="277">
                <a:latin typeface="Verdana"/>
                <a:cs typeface="Verdana"/>
              </a:rPr>
              <a:t>a</a:t>
            </a:r>
            <a:r>
              <a:rPr dirty="0" baseline="3086" sz="4050" spc="-300">
                <a:latin typeface="Verdana"/>
                <a:cs typeface="Verdana"/>
              </a:rPr>
              <a:t> </a:t>
            </a:r>
            <a:r>
              <a:rPr dirty="0" baseline="2057" sz="4050" spc="187">
                <a:latin typeface="Verdana"/>
                <a:cs typeface="Verdana"/>
              </a:rPr>
              <a:t>a</a:t>
            </a:r>
            <a:r>
              <a:rPr dirty="0" baseline="2057" sz="4050" spc="-112">
                <a:latin typeface="Verdana"/>
                <a:cs typeface="Verdana"/>
              </a:rPr>
              <a:t>n</a:t>
            </a:r>
            <a:r>
              <a:rPr dirty="0" baseline="1028" sz="4050" spc="187">
                <a:latin typeface="Verdana"/>
                <a:cs typeface="Verdana"/>
              </a:rPr>
              <a:t>a</a:t>
            </a:r>
            <a:r>
              <a:rPr dirty="0" baseline="1028" sz="4050" spc="-232">
                <a:latin typeface="Verdana"/>
                <a:cs typeface="Verdana"/>
              </a:rPr>
              <a:t>li</a:t>
            </a:r>
            <a:r>
              <a:rPr dirty="0" sz="2700" spc="-260">
                <a:latin typeface="Verdana"/>
                <a:cs typeface="Verdana"/>
              </a:rPr>
              <a:t>z</a:t>
            </a:r>
            <a:r>
              <a:rPr dirty="0" sz="2700" spc="185">
                <a:latin typeface="Verdana"/>
                <a:cs typeface="Verdana"/>
              </a:rPr>
              <a:t>a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18609" y="5474307"/>
            <a:ext cx="1250315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0650">
              <a:lnSpc>
                <a:spcPct val="115700"/>
              </a:lnSpc>
              <a:spcBef>
                <a:spcPts val="100"/>
              </a:spcBef>
            </a:pPr>
            <a:r>
              <a:rPr dirty="0" sz="2700" spc="-40">
                <a:latin typeface="Verdana"/>
                <a:cs typeface="Verdana"/>
              </a:rPr>
              <a:t>Teška </a:t>
            </a:r>
            <a:r>
              <a:rPr dirty="0" sz="2700" spc="-935">
                <a:latin typeface="Verdana"/>
                <a:cs typeface="Verdana"/>
              </a:rPr>
              <a:t> </a:t>
            </a:r>
            <a:r>
              <a:rPr dirty="0" sz="2700" spc="180">
                <a:latin typeface="Verdana"/>
                <a:cs typeface="Verdana"/>
              </a:rPr>
              <a:t>a</a:t>
            </a:r>
            <a:r>
              <a:rPr dirty="0" sz="2700" spc="-20">
                <a:latin typeface="Verdana"/>
                <a:cs typeface="Verdana"/>
              </a:rPr>
              <a:t>n</a:t>
            </a:r>
            <a:r>
              <a:rPr dirty="0" sz="2700" spc="180">
                <a:latin typeface="Verdana"/>
                <a:cs typeface="Verdana"/>
              </a:rPr>
              <a:t>a</a:t>
            </a:r>
            <a:r>
              <a:rPr dirty="0" sz="2700" spc="-100">
                <a:latin typeface="Verdana"/>
                <a:cs typeface="Verdana"/>
              </a:rPr>
              <a:t>li</a:t>
            </a:r>
            <a:r>
              <a:rPr dirty="0" sz="2700" spc="-204">
                <a:latin typeface="Verdana"/>
                <a:cs typeface="Verdana"/>
              </a:rPr>
              <a:t>z</a:t>
            </a:r>
            <a:r>
              <a:rPr dirty="0" sz="2700" spc="185">
                <a:latin typeface="Verdana"/>
                <a:cs typeface="Verdana"/>
              </a:rPr>
              <a:t>a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0660" y="7982439"/>
            <a:ext cx="33940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60" b="1">
                <a:latin typeface="Verdana"/>
                <a:cs typeface="Verdana"/>
              </a:rPr>
              <a:t>Sintaksna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5" b="1">
                <a:latin typeface="Verdana"/>
                <a:cs typeface="Verdana"/>
              </a:rPr>
              <a:t>provera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1343" y="7970773"/>
            <a:ext cx="3797300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235" b="1">
                <a:latin typeface="Verdana"/>
                <a:cs typeface="Verdana"/>
              </a:rPr>
              <a:t>Semantička</a:t>
            </a:r>
            <a:r>
              <a:rPr dirty="0" sz="3000" spc="-310" b="1">
                <a:latin typeface="Verdana"/>
                <a:cs typeface="Verdana"/>
              </a:rPr>
              <a:t> </a:t>
            </a:r>
            <a:r>
              <a:rPr dirty="0" sz="3000" spc="-204" b="1">
                <a:latin typeface="Verdana"/>
                <a:cs typeface="Verdana"/>
              </a:rPr>
              <a:t>provera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75569" y="7970773"/>
            <a:ext cx="387667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225" b="1">
                <a:latin typeface="Verdana"/>
                <a:cs typeface="Verdana"/>
              </a:rPr>
              <a:t>Shared</a:t>
            </a:r>
            <a:r>
              <a:rPr dirty="0" sz="3000" spc="-310" b="1">
                <a:latin typeface="Verdana"/>
                <a:cs typeface="Verdana"/>
              </a:rPr>
              <a:t> </a:t>
            </a:r>
            <a:r>
              <a:rPr dirty="0" sz="3000" spc="-140" b="1">
                <a:latin typeface="Verdana"/>
                <a:cs typeface="Verdana"/>
              </a:rPr>
              <a:t>pool</a:t>
            </a:r>
            <a:r>
              <a:rPr dirty="0" sz="3000" spc="-310" b="1">
                <a:latin typeface="Verdana"/>
                <a:cs typeface="Verdana"/>
              </a:rPr>
              <a:t> </a:t>
            </a:r>
            <a:r>
              <a:rPr dirty="0" sz="3000" spc="-204" b="1">
                <a:latin typeface="Verdana"/>
                <a:cs typeface="Verdana"/>
              </a:rPr>
              <a:t>provera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5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157" y="504891"/>
            <a:ext cx="7141209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170">
                <a:solidFill>
                  <a:srgbClr val="F4F4F4"/>
                </a:solidFill>
              </a:rPr>
              <a:t>Sintaksička</a:t>
            </a:r>
            <a:r>
              <a:rPr dirty="0" sz="5600" spc="-160">
                <a:solidFill>
                  <a:srgbClr val="F4F4F4"/>
                </a:solidFill>
              </a:rPr>
              <a:t> </a:t>
            </a:r>
            <a:r>
              <a:rPr dirty="0" sz="5600" spc="204">
                <a:solidFill>
                  <a:srgbClr val="F4F4F4"/>
                </a:solidFill>
              </a:rPr>
              <a:t>provera</a:t>
            </a:r>
            <a:endParaRPr sz="5600"/>
          </a:p>
        </p:txBody>
      </p:sp>
      <p:sp>
        <p:nvSpPr>
          <p:cNvPr id="4" name="object 4"/>
          <p:cNvSpPr/>
          <p:nvPr/>
        </p:nvSpPr>
        <p:spPr>
          <a:xfrm>
            <a:off x="0" y="9248777"/>
            <a:ext cx="11998325" cy="9525"/>
          </a:xfrm>
          <a:custGeom>
            <a:avLst/>
            <a:gdLst/>
            <a:ahLst/>
            <a:cxnLst/>
            <a:rect l="l" t="t" r="r" b="b"/>
            <a:pathLst>
              <a:path w="11998325" h="9525">
                <a:moveTo>
                  <a:pt x="0" y="9524"/>
                </a:moveTo>
                <a:lnTo>
                  <a:pt x="0" y="0"/>
                </a:lnTo>
                <a:lnTo>
                  <a:pt x="11998083" y="0"/>
                </a:lnTo>
                <a:lnTo>
                  <a:pt x="11998083" y="9524"/>
                </a:lnTo>
                <a:lnTo>
                  <a:pt x="0" y="952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037621" y="9188833"/>
            <a:ext cx="3248660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65">
                <a:solidFill>
                  <a:srgbClr val="F4F4F4"/>
                </a:solidFill>
                <a:latin typeface="Lucida Sans Unicode"/>
                <a:cs typeface="Lucida Sans Unicode"/>
              </a:rPr>
              <a:t>Obrada</a:t>
            </a:r>
            <a:r>
              <a:rPr dirty="0" sz="1350" spc="-2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20">
                <a:solidFill>
                  <a:srgbClr val="F4F4F4"/>
                </a:solidFill>
                <a:latin typeface="Lucida Sans Unicode"/>
                <a:cs typeface="Lucida Sans Unicode"/>
              </a:rPr>
              <a:t>upita</a:t>
            </a:r>
            <a:r>
              <a:rPr dirty="0" sz="1350" spc="-2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5">
                <a:solidFill>
                  <a:srgbClr val="F4F4F4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-2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40">
                <a:solidFill>
                  <a:srgbClr val="F4F4F4"/>
                </a:solidFill>
                <a:latin typeface="Lucida Sans Unicode"/>
                <a:cs typeface="Lucida Sans Unicode"/>
              </a:rPr>
              <a:t>Oracle</a:t>
            </a:r>
            <a:r>
              <a:rPr dirty="0" sz="1350" spc="-2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F4F4F4"/>
                </a:solidFill>
                <a:latin typeface="Lucida Sans Unicode"/>
                <a:cs typeface="Lucida Sans Unicode"/>
              </a:rPr>
              <a:t>bazi</a:t>
            </a:r>
            <a:r>
              <a:rPr dirty="0" sz="1350" spc="-2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60">
                <a:solidFill>
                  <a:srgbClr val="F4F4F4"/>
                </a:solidFill>
                <a:latin typeface="Lucida Sans Unicode"/>
                <a:cs typeface="Lucida Sans Unicode"/>
              </a:rPr>
              <a:t>podataka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157" y="1931818"/>
            <a:ext cx="10514965" cy="2671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85800">
              <a:lnSpc>
                <a:spcPct val="114599"/>
              </a:lnSpc>
              <a:spcBef>
                <a:spcPts val="100"/>
              </a:spcBef>
              <a:tabLst>
                <a:tab pos="1430655" algn="l"/>
              </a:tabLst>
            </a:pPr>
            <a:r>
              <a:rPr dirty="0" sz="2400" spc="5">
                <a:solidFill>
                  <a:srgbClr val="F4F4F4"/>
                </a:solidFill>
                <a:latin typeface="Lucida Sans Unicode"/>
                <a:cs typeface="Lucida Sans Unicode"/>
              </a:rPr>
              <a:t>Sintaksa	</a:t>
            </a:r>
            <a:r>
              <a:rPr dirty="0" sz="2400" spc="60">
                <a:solidFill>
                  <a:srgbClr val="F4F4F4"/>
                </a:solidFill>
                <a:latin typeface="Lucida Sans Unicode"/>
                <a:cs typeface="Lucida Sans Unicode"/>
              </a:rPr>
              <a:t>se</a:t>
            </a:r>
            <a:r>
              <a:rPr dirty="0" sz="2400" spc="-4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0">
                <a:solidFill>
                  <a:srgbClr val="F4F4F4"/>
                </a:solidFill>
                <a:latin typeface="Lucida Sans Unicode"/>
                <a:cs typeface="Lucida Sans Unicode"/>
              </a:rPr>
              <a:t>bavi</a:t>
            </a:r>
            <a:r>
              <a:rPr dirty="0" sz="2400" spc="-4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0">
                <a:solidFill>
                  <a:srgbClr val="F4F4F4"/>
                </a:solidFill>
                <a:latin typeface="Lucida Sans Unicode"/>
                <a:cs typeface="Lucida Sans Unicode"/>
              </a:rPr>
              <a:t>proučavanjem</a:t>
            </a:r>
            <a:r>
              <a:rPr dirty="0" sz="2400" spc="-4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0">
                <a:solidFill>
                  <a:srgbClr val="F4F4F4"/>
                </a:solidFill>
                <a:latin typeface="Lucida Sans Unicode"/>
                <a:cs typeface="Lucida Sans Unicode"/>
              </a:rPr>
              <a:t>pravila</a:t>
            </a:r>
            <a:r>
              <a:rPr dirty="0" sz="2400" spc="-4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0">
                <a:solidFill>
                  <a:srgbClr val="F4F4F4"/>
                </a:solidFill>
                <a:latin typeface="Lucida Sans Unicode"/>
                <a:cs typeface="Lucida Sans Unicode"/>
              </a:rPr>
              <a:t>koja</a:t>
            </a:r>
            <a:r>
              <a:rPr dirty="0" sz="2400" spc="-3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0">
                <a:solidFill>
                  <a:srgbClr val="F4F4F4"/>
                </a:solidFill>
                <a:latin typeface="Lucida Sans Unicode"/>
                <a:cs typeface="Lucida Sans Unicode"/>
              </a:rPr>
              <a:t>određuju</a:t>
            </a:r>
            <a:r>
              <a:rPr dirty="0" sz="2400" spc="-4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65">
                <a:solidFill>
                  <a:srgbClr val="F4F4F4"/>
                </a:solidFill>
                <a:latin typeface="Lucida Sans Unicode"/>
                <a:cs typeface="Lucida Sans Unicode"/>
              </a:rPr>
              <a:t>kako</a:t>
            </a:r>
            <a:r>
              <a:rPr dirty="0" sz="2400" spc="-3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0">
                <a:solidFill>
                  <a:srgbClr val="F4F4F4"/>
                </a:solidFill>
                <a:latin typeface="Lucida Sans Unicode"/>
                <a:cs typeface="Lucida Sans Unicode"/>
              </a:rPr>
              <a:t>se</a:t>
            </a:r>
            <a:r>
              <a:rPr dirty="0" sz="2400" spc="-4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4F4F4"/>
                </a:solidFill>
                <a:latin typeface="Lucida Sans Unicode"/>
                <a:cs typeface="Lucida Sans Unicode"/>
              </a:rPr>
              <a:t>reči </a:t>
            </a:r>
            <a:r>
              <a:rPr dirty="0" sz="2400" spc="-74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5">
                <a:solidFill>
                  <a:srgbClr val="F4F4F4"/>
                </a:solidFill>
                <a:latin typeface="Lucida Sans Unicode"/>
                <a:cs typeface="Lucida Sans Unicode"/>
              </a:rPr>
              <a:t>kombinuju </a:t>
            </a:r>
            <a:r>
              <a:rPr dirty="0" sz="2400" spc="-30">
                <a:solidFill>
                  <a:srgbClr val="F4F4F4"/>
                </a:solidFill>
                <a:latin typeface="Lucida Sans Unicode"/>
                <a:cs typeface="Lucida Sans Unicode"/>
              </a:rPr>
              <a:t>u </a:t>
            </a:r>
            <a:r>
              <a:rPr dirty="0" sz="2400" spc="50">
                <a:solidFill>
                  <a:srgbClr val="F4F4F4"/>
                </a:solidFill>
                <a:latin typeface="Lucida Sans Unicode"/>
                <a:cs typeface="Lucida Sans Unicode"/>
              </a:rPr>
              <a:t>rečenice </a:t>
            </a:r>
            <a:r>
              <a:rPr dirty="0" sz="2400" spc="290">
                <a:solidFill>
                  <a:srgbClr val="F4F4F4"/>
                </a:solidFill>
                <a:latin typeface="Lucida Sans Unicode"/>
                <a:cs typeface="Lucida Sans Unicode"/>
              </a:rPr>
              <a:t>(u </a:t>
            </a:r>
            <a:r>
              <a:rPr dirty="0" sz="2400" spc="60">
                <a:solidFill>
                  <a:srgbClr val="F4F4F4"/>
                </a:solidFill>
                <a:latin typeface="Lucida Sans Unicode"/>
                <a:cs typeface="Lucida Sans Unicode"/>
              </a:rPr>
              <a:t>ovom </a:t>
            </a:r>
            <a:r>
              <a:rPr dirty="0" sz="2400" spc="5">
                <a:solidFill>
                  <a:srgbClr val="F4F4F4"/>
                </a:solidFill>
                <a:latin typeface="Lucida Sans Unicode"/>
                <a:cs typeface="Lucida Sans Unicode"/>
              </a:rPr>
              <a:t>slučaju </a:t>
            </a:r>
            <a:r>
              <a:rPr dirty="0" sz="2400" spc="130">
                <a:solidFill>
                  <a:srgbClr val="F4F4F4"/>
                </a:solidFill>
                <a:latin typeface="Lucida Sans Unicode"/>
                <a:cs typeface="Lucida Sans Unicode"/>
              </a:rPr>
              <a:t>naredbe) </a:t>
            </a:r>
            <a:r>
              <a:rPr dirty="0" sz="2400" spc="-30">
                <a:solidFill>
                  <a:srgbClr val="F4F4F4"/>
                </a:solidFill>
                <a:latin typeface="Lucida Sans Unicode"/>
                <a:cs typeface="Lucida Sans Unicode"/>
              </a:rPr>
              <a:t>u </a:t>
            </a:r>
            <a:r>
              <a:rPr dirty="0" sz="2400" spc="85">
                <a:solidFill>
                  <a:srgbClr val="F4F4F4"/>
                </a:solidFill>
                <a:latin typeface="Lucida Sans Unicode"/>
                <a:cs typeface="Lucida Sans Unicode"/>
              </a:rPr>
              <a:t>datom </a:t>
            </a:r>
            <a:r>
              <a:rPr dirty="0" sz="2400" spc="9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0">
                <a:solidFill>
                  <a:srgbClr val="F4F4F4"/>
                </a:solidFill>
                <a:latin typeface="Lucida Sans Unicode"/>
                <a:cs typeface="Lucida Sans Unicode"/>
              </a:rPr>
              <a:t>(programskom)</a:t>
            </a:r>
            <a:r>
              <a:rPr dirty="0" sz="2400" spc="-4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65">
                <a:solidFill>
                  <a:srgbClr val="F4F4F4"/>
                </a:solidFill>
                <a:latin typeface="Lucida Sans Unicode"/>
                <a:cs typeface="Lucida Sans Unicode"/>
              </a:rPr>
              <a:t>jeziku.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50">
              <a:latin typeface="Lucida Sans Unicode"/>
              <a:cs typeface="Lucida Sans Unicode"/>
            </a:endParaRPr>
          </a:p>
          <a:p>
            <a:pPr marL="5299075">
              <a:lnSpc>
                <a:spcPct val="100000"/>
              </a:lnSpc>
            </a:pPr>
            <a:r>
              <a:rPr dirty="0" sz="3400" spc="-125">
                <a:solidFill>
                  <a:srgbClr val="F4F4F4"/>
                </a:solidFill>
                <a:latin typeface="Lucida Sans Unicode"/>
                <a:cs typeface="Lucida Sans Unicode"/>
              </a:rPr>
              <a:t>SELECT</a:t>
            </a:r>
            <a:r>
              <a:rPr dirty="0" sz="3400" spc="-7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F4F4F4"/>
                </a:solidFill>
                <a:latin typeface="Lucida Sans Unicode"/>
                <a:cs typeface="Lucida Sans Unicode"/>
              </a:rPr>
              <a:t>*</a:t>
            </a:r>
            <a:r>
              <a:rPr dirty="0" sz="3400" spc="-7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0">
                <a:solidFill>
                  <a:srgbClr val="F4F4F4"/>
                </a:solidFill>
                <a:latin typeface="Lucida Sans Unicode"/>
                <a:cs typeface="Lucida Sans Unicode"/>
              </a:rPr>
              <a:t>FRO</a:t>
            </a:r>
            <a:r>
              <a:rPr dirty="0" sz="3400" spc="-7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95">
                <a:solidFill>
                  <a:srgbClr val="F4F4F4"/>
                </a:solidFill>
                <a:latin typeface="Lucida Sans Unicode"/>
                <a:cs typeface="Lucida Sans Unicode"/>
              </a:rPr>
              <a:t>TABLENAME,</a:t>
            </a:r>
            <a:endParaRPr sz="34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32241" y="4607454"/>
            <a:ext cx="266700" cy="1805305"/>
            <a:chOff x="8432241" y="4607454"/>
            <a:chExt cx="266700" cy="1805305"/>
          </a:xfrm>
        </p:grpSpPr>
        <p:sp>
          <p:nvSpPr>
            <p:cNvPr id="8" name="object 8"/>
            <p:cNvSpPr/>
            <p:nvPr/>
          </p:nvSpPr>
          <p:spPr>
            <a:xfrm>
              <a:off x="8565217" y="4640791"/>
              <a:ext cx="4445" cy="1738630"/>
            </a:xfrm>
            <a:custGeom>
              <a:avLst/>
              <a:gdLst/>
              <a:ahLst/>
              <a:cxnLst/>
              <a:rect l="l" t="t" r="r" b="b"/>
              <a:pathLst>
                <a:path w="4445" h="1738629">
                  <a:moveTo>
                    <a:pt x="4336" y="0"/>
                  </a:moveTo>
                  <a:lnTo>
                    <a:pt x="0" y="1738424"/>
                  </a:lnTo>
                </a:path>
              </a:pathLst>
            </a:custGeom>
            <a:ln w="6655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65536" y="6245862"/>
              <a:ext cx="200025" cy="133350"/>
            </a:xfrm>
            <a:custGeom>
              <a:avLst/>
              <a:gdLst/>
              <a:ahLst/>
              <a:cxnLst/>
              <a:rect l="l" t="t" r="r" b="b"/>
              <a:pathLst>
                <a:path w="200025" h="133350">
                  <a:moveTo>
                    <a:pt x="200024" y="498"/>
                  </a:moveTo>
                  <a:lnTo>
                    <a:pt x="99680" y="133353"/>
                  </a:lnTo>
                  <a:lnTo>
                    <a:pt x="0" y="0"/>
                  </a:lnTo>
                </a:path>
              </a:pathLst>
            </a:custGeom>
            <a:ln w="6663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810405" y="6863088"/>
            <a:ext cx="11585575" cy="542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400" spc="-90">
                <a:solidFill>
                  <a:srgbClr val="FF3131"/>
                </a:solidFill>
                <a:latin typeface="Verdana"/>
                <a:cs typeface="Verdana"/>
              </a:rPr>
              <a:t>ORA-00923:FROM</a:t>
            </a:r>
            <a:r>
              <a:rPr dirty="0" sz="3400" spc="-185">
                <a:solidFill>
                  <a:srgbClr val="FF3131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3131"/>
                </a:solidFill>
                <a:latin typeface="Verdana"/>
                <a:cs typeface="Verdana"/>
              </a:rPr>
              <a:t>keyword</a:t>
            </a:r>
            <a:r>
              <a:rPr dirty="0" sz="3400" spc="-185">
                <a:solidFill>
                  <a:srgbClr val="FF3131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3131"/>
                </a:solidFill>
                <a:latin typeface="Verdana"/>
                <a:cs typeface="Verdana"/>
              </a:rPr>
              <a:t>not</a:t>
            </a:r>
            <a:r>
              <a:rPr dirty="0" sz="3400" spc="-185">
                <a:solidFill>
                  <a:srgbClr val="FF3131"/>
                </a:solidFill>
                <a:latin typeface="Verdana"/>
                <a:cs typeface="Verdana"/>
              </a:rPr>
              <a:t> </a:t>
            </a:r>
            <a:r>
              <a:rPr dirty="0" sz="3400" spc="20">
                <a:solidFill>
                  <a:srgbClr val="FF3131"/>
                </a:solidFill>
                <a:latin typeface="Verdana"/>
                <a:cs typeface="Verdana"/>
              </a:rPr>
              <a:t>found</a:t>
            </a:r>
            <a:r>
              <a:rPr dirty="0" sz="3400" spc="-185">
                <a:solidFill>
                  <a:srgbClr val="FF3131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FF3131"/>
                </a:solidFill>
                <a:latin typeface="Verdana"/>
                <a:cs typeface="Verdana"/>
              </a:rPr>
              <a:t>where</a:t>
            </a:r>
            <a:r>
              <a:rPr dirty="0" sz="3400" spc="-185">
                <a:solidFill>
                  <a:srgbClr val="FF3131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FF3131"/>
                </a:solidFill>
                <a:latin typeface="Verdana"/>
                <a:cs typeface="Verdana"/>
              </a:rPr>
              <a:t>expected.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5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48775"/>
            <a:ext cx="11998325" cy="9525"/>
          </a:xfrm>
          <a:custGeom>
            <a:avLst/>
            <a:gdLst/>
            <a:ahLst/>
            <a:cxnLst/>
            <a:rect l="l" t="t" r="r" b="b"/>
            <a:pathLst>
              <a:path w="11998325" h="9525">
                <a:moveTo>
                  <a:pt x="0" y="9524"/>
                </a:moveTo>
                <a:lnTo>
                  <a:pt x="0" y="0"/>
                </a:lnTo>
                <a:lnTo>
                  <a:pt x="11998083" y="0"/>
                </a:lnTo>
                <a:lnTo>
                  <a:pt x="11998083" y="9524"/>
                </a:lnTo>
                <a:lnTo>
                  <a:pt x="0" y="952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494773" y="5812980"/>
            <a:ext cx="266700" cy="1805305"/>
            <a:chOff x="8494773" y="5812980"/>
            <a:chExt cx="266700" cy="1805305"/>
          </a:xfrm>
        </p:grpSpPr>
        <p:sp>
          <p:nvSpPr>
            <p:cNvPr id="5" name="object 5"/>
            <p:cNvSpPr/>
            <p:nvPr/>
          </p:nvSpPr>
          <p:spPr>
            <a:xfrm>
              <a:off x="8627749" y="5846317"/>
              <a:ext cx="4445" cy="1738630"/>
            </a:xfrm>
            <a:custGeom>
              <a:avLst/>
              <a:gdLst/>
              <a:ahLst/>
              <a:cxnLst/>
              <a:rect l="l" t="t" r="r" b="b"/>
              <a:pathLst>
                <a:path w="4445" h="1738629">
                  <a:moveTo>
                    <a:pt x="4336" y="0"/>
                  </a:moveTo>
                  <a:lnTo>
                    <a:pt x="0" y="1738424"/>
                  </a:lnTo>
                </a:path>
              </a:pathLst>
            </a:custGeom>
            <a:ln w="6655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528068" y="7451389"/>
              <a:ext cx="200025" cy="133350"/>
            </a:xfrm>
            <a:custGeom>
              <a:avLst/>
              <a:gdLst/>
              <a:ahLst/>
              <a:cxnLst/>
              <a:rect l="l" t="t" r="r" b="b"/>
              <a:pathLst>
                <a:path w="200025" h="133350">
                  <a:moveTo>
                    <a:pt x="200024" y="498"/>
                  </a:moveTo>
                  <a:lnTo>
                    <a:pt x="99680" y="133353"/>
                  </a:lnTo>
                  <a:lnTo>
                    <a:pt x="0" y="0"/>
                  </a:lnTo>
                </a:path>
              </a:pathLst>
            </a:custGeom>
            <a:ln w="6663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6869" y="1686194"/>
            <a:ext cx="3057524" cy="32003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1157" y="504888"/>
            <a:ext cx="7357109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670">
                <a:solidFill>
                  <a:srgbClr val="F4F4F4"/>
                </a:solidFill>
                <a:latin typeface="Arial Black"/>
                <a:cs typeface="Arial Black"/>
              </a:rPr>
              <a:t>S</a:t>
            </a:r>
            <a:r>
              <a:rPr dirty="0" sz="5600" spc="-285">
                <a:solidFill>
                  <a:srgbClr val="F4F4F4"/>
                </a:solidFill>
                <a:latin typeface="Arial Black"/>
                <a:cs typeface="Arial Black"/>
              </a:rPr>
              <a:t>e</a:t>
            </a:r>
            <a:r>
              <a:rPr dirty="0" sz="5600" spc="210">
                <a:solidFill>
                  <a:srgbClr val="F4F4F4"/>
                </a:solidFill>
                <a:latin typeface="Arial Black"/>
                <a:cs typeface="Arial Black"/>
              </a:rPr>
              <a:t>m</a:t>
            </a:r>
            <a:r>
              <a:rPr dirty="0" sz="5600" spc="55">
                <a:solidFill>
                  <a:srgbClr val="F4F4F4"/>
                </a:solidFill>
                <a:latin typeface="Arial Black"/>
                <a:cs typeface="Arial Black"/>
              </a:rPr>
              <a:t>a</a:t>
            </a:r>
            <a:r>
              <a:rPr dirty="0" sz="5600" spc="-110">
                <a:solidFill>
                  <a:srgbClr val="F4F4F4"/>
                </a:solidFill>
                <a:latin typeface="Arial Black"/>
                <a:cs typeface="Arial Black"/>
              </a:rPr>
              <a:t>n</a:t>
            </a:r>
            <a:r>
              <a:rPr dirty="0" sz="5600" spc="-409">
                <a:solidFill>
                  <a:srgbClr val="F4F4F4"/>
                </a:solidFill>
                <a:latin typeface="Arial Black"/>
                <a:cs typeface="Arial Black"/>
              </a:rPr>
              <a:t>t</a:t>
            </a:r>
            <a:r>
              <a:rPr dirty="0" sz="5600" spc="-395">
                <a:solidFill>
                  <a:srgbClr val="F4F4F4"/>
                </a:solidFill>
                <a:latin typeface="Arial Black"/>
                <a:cs typeface="Arial Black"/>
              </a:rPr>
              <a:t>i</a:t>
            </a:r>
            <a:r>
              <a:rPr dirty="0" sz="5600" spc="-385">
                <a:solidFill>
                  <a:srgbClr val="F4F4F4"/>
                </a:solidFill>
                <a:latin typeface="Arial Black"/>
                <a:cs typeface="Arial Black"/>
              </a:rPr>
              <a:t>č</a:t>
            </a:r>
            <a:r>
              <a:rPr dirty="0" sz="5600" spc="-640">
                <a:solidFill>
                  <a:srgbClr val="F4F4F4"/>
                </a:solidFill>
                <a:latin typeface="Arial Black"/>
                <a:cs typeface="Arial Black"/>
              </a:rPr>
              <a:t>k</a:t>
            </a:r>
            <a:r>
              <a:rPr dirty="0" sz="5600" spc="60">
                <a:solidFill>
                  <a:srgbClr val="F4F4F4"/>
                </a:solidFill>
                <a:latin typeface="Arial Black"/>
                <a:cs typeface="Arial Black"/>
              </a:rPr>
              <a:t>a</a:t>
            </a:r>
            <a:r>
              <a:rPr dirty="0" sz="5600" spc="-190">
                <a:solidFill>
                  <a:srgbClr val="F4F4F4"/>
                </a:solidFill>
                <a:latin typeface="Arial Black"/>
                <a:cs typeface="Arial Black"/>
              </a:rPr>
              <a:t> </a:t>
            </a:r>
            <a:r>
              <a:rPr dirty="0" sz="5600" spc="55">
                <a:solidFill>
                  <a:srgbClr val="F4F4F4"/>
                </a:solidFill>
                <a:latin typeface="Arial Black"/>
                <a:cs typeface="Arial Black"/>
              </a:rPr>
              <a:t>p</a:t>
            </a:r>
            <a:r>
              <a:rPr dirty="0" sz="5600" spc="-345">
                <a:solidFill>
                  <a:srgbClr val="F4F4F4"/>
                </a:solidFill>
                <a:latin typeface="Arial Black"/>
                <a:cs typeface="Arial Black"/>
              </a:rPr>
              <a:t>r</a:t>
            </a:r>
            <a:r>
              <a:rPr dirty="0" sz="5600" spc="-170">
                <a:solidFill>
                  <a:srgbClr val="F4F4F4"/>
                </a:solidFill>
                <a:latin typeface="Arial Black"/>
                <a:cs typeface="Arial Black"/>
              </a:rPr>
              <a:t>o</a:t>
            </a:r>
            <a:r>
              <a:rPr dirty="0" sz="5600" spc="-204">
                <a:solidFill>
                  <a:srgbClr val="F4F4F4"/>
                </a:solidFill>
                <a:latin typeface="Arial Black"/>
                <a:cs typeface="Arial Black"/>
              </a:rPr>
              <a:t>v</a:t>
            </a:r>
            <a:r>
              <a:rPr dirty="0" sz="5600" spc="-285">
                <a:solidFill>
                  <a:srgbClr val="F4F4F4"/>
                </a:solidFill>
                <a:latin typeface="Arial Black"/>
                <a:cs typeface="Arial Black"/>
              </a:rPr>
              <a:t>e</a:t>
            </a:r>
            <a:r>
              <a:rPr dirty="0" sz="5600" spc="-345">
                <a:solidFill>
                  <a:srgbClr val="F4F4F4"/>
                </a:solidFill>
                <a:latin typeface="Arial Black"/>
                <a:cs typeface="Arial Black"/>
              </a:rPr>
              <a:t>r</a:t>
            </a:r>
            <a:r>
              <a:rPr dirty="0" sz="5600" spc="60">
                <a:solidFill>
                  <a:srgbClr val="F4F4F4"/>
                </a:solidFill>
                <a:latin typeface="Arial Black"/>
                <a:cs typeface="Arial Black"/>
              </a:rPr>
              <a:t>a</a:t>
            </a:r>
            <a:endParaRPr sz="5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37621" y="9188830"/>
            <a:ext cx="3248660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40">
                <a:solidFill>
                  <a:srgbClr val="F4F4F4"/>
                </a:solidFill>
                <a:latin typeface="Verdana"/>
                <a:cs typeface="Verdana"/>
              </a:rPr>
              <a:t>Obrada</a:t>
            </a:r>
            <a:r>
              <a:rPr dirty="0" sz="1350" spc="-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350">
                <a:solidFill>
                  <a:srgbClr val="F4F4F4"/>
                </a:solidFill>
                <a:latin typeface="Verdana"/>
                <a:cs typeface="Verdana"/>
              </a:rPr>
              <a:t>upita</a:t>
            </a:r>
            <a:r>
              <a:rPr dirty="0" sz="1350" spc="-5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350" spc="-15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dirty="0" sz="1350" spc="-5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350" spc="15">
                <a:solidFill>
                  <a:srgbClr val="F4F4F4"/>
                </a:solidFill>
                <a:latin typeface="Verdana"/>
                <a:cs typeface="Verdana"/>
              </a:rPr>
              <a:t>Oracle</a:t>
            </a:r>
            <a:r>
              <a:rPr dirty="0" sz="1350" spc="-5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F4F4F4"/>
                </a:solidFill>
                <a:latin typeface="Verdana"/>
                <a:cs typeface="Verdana"/>
              </a:rPr>
              <a:t>bazi</a:t>
            </a:r>
            <a:r>
              <a:rPr dirty="0" sz="1350" spc="-5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350" spc="30">
                <a:solidFill>
                  <a:srgbClr val="F4F4F4"/>
                </a:solidFill>
                <a:latin typeface="Verdana"/>
                <a:cs typeface="Verdana"/>
              </a:rPr>
              <a:t>podataka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0750" y="4816478"/>
            <a:ext cx="5587365" cy="542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390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r>
              <a:rPr dirty="0" sz="3400" spc="-500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3400" spc="-484">
                <a:solidFill>
                  <a:srgbClr val="F4F4F4"/>
                </a:solidFill>
                <a:latin typeface="Verdana"/>
                <a:cs typeface="Verdana"/>
              </a:rPr>
              <a:t>L</a:t>
            </a:r>
            <a:r>
              <a:rPr dirty="0" sz="3400" spc="-500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3400" spc="270">
                <a:solidFill>
                  <a:srgbClr val="F4F4F4"/>
                </a:solidFill>
                <a:latin typeface="Verdana"/>
                <a:cs typeface="Verdana"/>
              </a:rPr>
              <a:t>C</a:t>
            </a:r>
            <a:r>
              <a:rPr dirty="0" sz="3400" spc="-30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dirty="0" sz="34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400" spc="-530">
                <a:solidFill>
                  <a:srgbClr val="F4F4F4"/>
                </a:solidFill>
                <a:latin typeface="Verdana"/>
                <a:cs typeface="Verdana"/>
              </a:rPr>
              <a:t>*</a:t>
            </a:r>
            <a:r>
              <a:rPr dirty="0" sz="34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400" spc="-370">
                <a:solidFill>
                  <a:srgbClr val="F4F4F4"/>
                </a:solidFill>
                <a:latin typeface="Verdana"/>
                <a:cs typeface="Verdana"/>
              </a:rPr>
              <a:t>F</a:t>
            </a:r>
            <a:r>
              <a:rPr dirty="0" sz="3400" spc="-320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3400" spc="-3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3400" spc="-40">
                <a:solidFill>
                  <a:srgbClr val="F4F4F4"/>
                </a:solidFill>
                <a:latin typeface="Verdana"/>
                <a:cs typeface="Verdana"/>
              </a:rPr>
              <a:t>M</a:t>
            </a:r>
            <a:r>
              <a:rPr dirty="0" sz="34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400" spc="-30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dirty="0" sz="340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3400" spc="-315">
                <a:solidFill>
                  <a:srgbClr val="F4F4F4"/>
                </a:solidFill>
                <a:latin typeface="Verdana"/>
                <a:cs typeface="Verdana"/>
              </a:rPr>
              <a:t>B</a:t>
            </a:r>
            <a:r>
              <a:rPr dirty="0" sz="3400" spc="-484">
                <a:solidFill>
                  <a:srgbClr val="F4F4F4"/>
                </a:solidFill>
                <a:latin typeface="Verdana"/>
                <a:cs typeface="Verdana"/>
              </a:rPr>
              <a:t>L</a:t>
            </a:r>
            <a:r>
              <a:rPr dirty="0" sz="3400" spc="-500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3400" spc="-250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340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3400" spc="-40">
                <a:solidFill>
                  <a:srgbClr val="F4F4F4"/>
                </a:solidFill>
                <a:latin typeface="Verdana"/>
                <a:cs typeface="Verdana"/>
              </a:rPr>
              <a:t>M</a:t>
            </a:r>
            <a:r>
              <a:rPr dirty="0" sz="3400" spc="-500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3400" spc="-655">
                <a:solidFill>
                  <a:srgbClr val="F4F4F4"/>
                </a:solidFill>
                <a:latin typeface="Verdana"/>
                <a:cs typeface="Verdana"/>
              </a:rPr>
              <a:t>,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4314" y="7884721"/>
            <a:ext cx="8582660" cy="542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400" spc="-30">
                <a:solidFill>
                  <a:srgbClr val="FF3131"/>
                </a:solidFill>
                <a:latin typeface="Verdana"/>
                <a:cs typeface="Verdana"/>
              </a:rPr>
              <a:t>ORA-00942:table</a:t>
            </a:r>
            <a:r>
              <a:rPr dirty="0" sz="3400" spc="-180">
                <a:solidFill>
                  <a:srgbClr val="FF3131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3131"/>
                </a:solidFill>
                <a:latin typeface="Verdana"/>
                <a:cs typeface="Verdana"/>
              </a:rPr>
              <a:t>or</a:t>
            </a:r>
            <a:r>
              <a:rPr dirty="0" sz="3400" spc="-180">
                <a:solidFill>
                  <a:srgbClr val="FF3131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3131"/>
                </a:solidFill>
                <a:latin typeface="Verdana"/>
                <a:cs typeface="Verdana"/>
              </a:rPr>
              <a:t>view</a:t>
            </a:r>
            <a:r>
              <a:rPr dirty="0" sz="3400" spc="-175">
                <a:solidFill>
                  <a:srgbClr val="FF3131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FF3131"/>
                </a:solidFill>
                <a:latin typeface="Verdana"/>
                <a:cs typeface="Verdana"/>
              </a:rPr>
              <a:t>does</a:t>
            </a:r>
            <a:r>
              <a:rPr dirty="0" sz="3400" spc="-180">
                <a:solidFill>
                  <a:srgbClr val="FF3131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3131"/>
                </a:solidFill>
                <a:latin typeface="Verdana"/>
                <a:cs typeface="Verdana"/>
              </a:rPr>
              <a:t>not</a:t>
            </a:r>
            <a:r>
              <a:rPr dirty="0" sz="3400" spc="-175">
                <a:solidFill>
                  <a:srgbClr val="FF3131"/>
                </a:solidFill>
                <a:latin typeface="Verdana"/>
                <a:cs typeface="Verdana"/>
              </a:rPr>
              <a:t> exist.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772" y="1785696"/>
            <a:ext cx="10756265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2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28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00" spc="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180">
                <a:solidFill>
                  <a:srgbClr val="FFFFFF"/>
                </a:solidFill>
                <a:latin typeface="Verdana"/>
                <a:cs typeface="Verdana"/>
              </a:rPr>
              <a:t>č</a:t>
            </a:r>
            <a:r>
              <a:rPr dirty="0" sz="24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30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180">
                <a:solidFill>
                  <a:srgbClr val="FFFFFF"/>
                </a:solidFill>
                <a:latin typeface="Verdana"/>
                <a:cs typeface="Verdana"/>
              </a:rPr>
              <a:t>č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30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400" spc="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0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80">
                <a:solidFill>
                  <a:srgbClr val="FFFFFF"/>
                </a:solidFill>
                <a:latin typeface="Verdana"/>
                <a:cs typeface="Verdana"/>
              </a:rPr>
              <a:t>č</a:t>
            </a:r>
            <a:r>
              <a:rPr dirty="0" sz="2400" spc="-28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0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28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400" spc="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28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prirodnim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tako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programskim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jezicima.</a:t>
            </a:r>
            <a:endParaRPr sz="2400">
              <a:latin typeface="Verdana"/>
              <a:cs typeface="Verdana"/>
            </a:endParaRPr>
          </a:p>
          <a:p>
            <a:pPr marL="12700" marR="438150">
              <a:lnSpc>
                <a:spcPct val="114599"/>
              </a:lnSpc>
            </a:pP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Često 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se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definiše kao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suprotnost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sintaksi,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odnosno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može 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se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reći </a:t>
            </a:r>
            <a:r>
              <a:rPr dirty="0" sz="2400" spc="114">
                <a:solidFill>
                  <a:srgbClr val="FFFFFF"/>
                </a:solidFill>
                <a:latin typeface="Verdana"/>
                <a:cs typeface="Verdana"/>
              </a:rPr>
              <a:t>da </a:t>
            </a:r>
            <a:r>
              <a:rPr dirty="0" sz="2400" spc="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semantika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proučava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šta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nešto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znači,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dok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sintaksa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proučava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strukture </a:t>
            </a:r>
            <a:r>
              <a:rPr dirty="0" sz="2400" spc="-8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(oblike)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onoga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čime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nešto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izražava.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97512" y="9215437"/>
            <a:ext cx="11687810" cy="0"/>
          </a:xfrm>
          <a:custGeom>
            <a:avLst/>
            <a:gdLst/>
            <a:ahLst/>
            <a:cxnLst/>
            <a:rect l="l" t="t" r="r" b="b"/>
            <a:pathLst>
              <a:path w="11687810" h="0">
                <a:moveTo>
                  <a:pt x="0" y="0"/>
                </a:moveTo>
                <a:lnTo>
                  <a:pt x="1168722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943" y="1083129"/>
            <a:ext cx="8385240" cy="3360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62193" y="9064625"/>
            <a:ext cx="35185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>
                <a:latin typeface="Verdana"/>
                <a:cs typeface="Verdana"/>
              </a:rPr>
              <a:t>Obrada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upita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40">
                <a:latin typeface="Verdana"/>
                <a:cs typeface="Verdana"/>
              </a:rPr>
              <a:t>u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Oracle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20">
                <a:latin typeface="Verdana"/>
                <a:cs typeface="Verdana"/>
              </a:rPr>
              <a:t>bazi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20">
                <a:latin typeface="Verdana"/>
                <a:cs typeface="Verdana"/>
              </a:rPr>
              <a:t>podataka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25258"/>
            <a:ext cx="4700270" cy="1764664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980"/>
              </a:lnSpc>
            </a:pPr>
            <a:r>
              <a:rPr dirty="0" sz="5600" spc="285">
                <a:solidFill>
                  <a:srgbClr val="21574F"/>
                </a:solidFill>
                <a:latin typeface="Verdana"/>
                <a:cs typeface="Verdana"/>
              </a:rPr>
              <a:t>Shared</a:t>
            </a:r>
            <a:r>
              <a:rPr dirty="0" sz="5600" spc="-195">
                <a:solidFill>
                  <a:srgbClr val="21574F"/>
                </a:solidFill>
                <a:latin typeface="Verdana"/>
                <a:cs typeface="Verdana"/>
              </a:rPr>
              <a:t> </a:t>
            </a:r>
            <a:r>
              <a:rPr dirty="0" sz="5600" spc="355">
                <a:solidFill>
                  <a:srgbClr val="21574F"/>
                </a:solidFill>
                <a:latin typeface="Verdana"/>
                <a:cs typeface="Verdana"/>
              </a:rPr>
              <a:t>pool </a:t>
            </a:r>
            <a:r>
              <a:rPr dirty="0" sz="5600" spc="-1955">
                <a:solidFill>
                  <a:srgbClr val="21574F"/>
                </a:solidFill>
                <a:latin typeface="Verdana"/>
                <a:cs typeface="Verdana"/>
              </a:rPr>
              <a:t> </a:t>
            </a:r>
            <a:r>
              <a:rPr dirty="0" sz="5600" spc="295">
                <a:solidFill>
                  <a:srgbClr val="21574F"/>
                </a:solidFill>
                <a:latin typeface="Verdana"/>
                <a:cs typeface="Verdana"/>
              </a:rPr>
              <a:t>provera</a:t>
            </a:r>
            <a:endParaRPr sz="5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3576689"/>
            <a:ext cx="9813290" cy="293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34865">
              <a:lnSpc>
                <a:spcPct val="114599"/>
              </a:lnSpc>
              <a:spcBef>
                <a:spcPts val="100"/>
              </a:spcBef>
            </a:pPr>
            <a:r>
              <a:rPr dirty="0" sz="2400" spc="-240">
                <a:solidFill>
                  <a:srgbClr val="299187"/>
                </a:solidFill>
                <a:latin typeface="Verdana"/>
                <a:cs typeface="Verdana"/>
              </a:rPr>
              <a:t>S</a:t>
            </a:r>
            <a:r>
              <a:rPr dirty="0" sz="2400" spc="-20">
                <a:solidFill>
                  <a:srgbClr val="299187"/>
                </a:solidFill>
                <a:latin typeface="Verdana"/>
                <a:cs typeface="Verdana"/>
              </a:rPr>
              <a:t>h</a:t>
            </a:r>
            <a:r>
              <a:rPr dirty="0" sz="2400" spc="160">
                <a:solidFill>
                  <a:srgbClr val="299187"/>
                </a:solidFill>
                <a:latin typeface="Verdana"/>
                <a:cs typeface="Verdana"/>
              </a:rPr>
              <a:t>a</a:t>
            </a:r>
            <a:r>
              <a:rPr dirty="0" sz="2400" spc="-150">
                <a:solidFill>
                  <a:srgbClr val="299187"/>
                </a:solidFill>
                <a:latin typeface="Verdana"/>
                <a:cs typeface="Verdana"/>
              </a:rPr>
              <a:t>r</a:t>
            </a:r>
            <a:r>
              <a:rPr dirty="0" sz="2400" spc="30">
                <a:solidFill>
                  <a:srgbClr val="299187"/>
                </a:solidFill>
                <a:latin typeface="Verdana"/>
                <a:cs typeface="Verdana"/>
              </a:rPr>
              <a:t>e</a:t>
            </a:r>
            <a:r>
              <a:rPr dirty="0" sz="2400" spc="110">
                <a:solidFill>
                  <a:srgbClr val="299187"/>
                </a:solidFill>
                <a:latin typeface="Verdana"/>
                <a:cs typeface="Verdana"/>
              </a:rPr>
              <a:t>d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299187"/>
                </a:solidFill>
                <a:latin typeface="Verdana"/>
                <a:cs typeface="Verdana"/>
              </a:rPr>
              <a:t>p</a:t>
            </a:r>
            <a:r>
              <a:rPr dirty="0" sz="2400" spc="55">
                <a:solidFill>
                  <a:srgbClr val="299187"/>
                </a:solidFill>
                <a:latin typeface="Verdana"/>
                <a:cs typeface="Verdana"/>
              </a:rPr>
              <a:t>oo</a:t>
            </a:r>
            <a:r>
              <a:rPr dirty="0" sz="2400" spc="-85">
                <a:solidFill>
                  <a:srgbClr val="299187"/>
                </a:solidFill>
                <a:latin typeface="Verdana"/>
                <a:cs typeface="Verdana"/>
              </a:rPr>
              <a:t>l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254">
                <a:solidFill>
                  <a:srgbClr val="299187"/>
                </a:solidFill>
                <a:latin typeface="Verdana"/>
                <a:cs typeface="Verdana"/>
              </a:rPr>
              <a:t>j</a:t>
            </a:r>
            <a:r>
              <a:rPr dirty="0" sz="2400" spc="35">
                <a:solidFill>
                  <a:srgbClr val="299187"/>
                </a:solidFill>
                <a:latin typeface="Verdana"/>
                <a:cs typeface="Verdana"/>
              </a:rPr>
              <a:t>e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195">
                <a:solidFill>
                  <a:srgbClr val="299187"/>
                </a:solidFill>
                <a:latin typeface="Verdana"/>
                <a:cs typeface="Verdana"/>
              </a:rPr>
              <a:t>R</a:t>
            </a:r>
            <a:r>
              <a:rPr dirty="0" sz="2400" spc="10">
                <a:solidFill>
                  <a:srgbClr val="299187"/>
                </a:solidFill>
                <a:latin typeface="Verdana"/>
                <a:cs typeface="Verdana"/>
              </a:rPr>
              <a:t>A</a:t>
            </a:r>
            <a:r>
              <a:rPr dirty="0" sz="2400" spc="30">
                <a:solidFill>
                  <a:srgbClr val="299187"/>
                </a:solidFill>
                <a:latin typeface="Verdana"/>
                <a:cs typeface="Verdana"/>
              </a:rPr>
              <a:t>M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299187"/>
                </a:solidFill>
                <a:latin typeface="Verdana"/>
                <a:cs typeface="Verdana"/>
              </a:rPr>
              <a:t>o</a:t>
            </a:r>
            <a:r>
              <a:rPr dirty="0" sz="2400" spc="105">
                <a:solidFill>
                  <a:srgbClr val="299187"/>
                </a:solidFill>
                <a:latin typeface="Verdana"/>
                <a:cs typeface="Verdana"/>
              </a:rPr>
              <a:t>b</a:t>
            </a:r>
            <a:r>
              <a:rPr dirty="0" sz="2400" spc="-90">
                <a:solidFill>
                  <a:srgbClr val="299187"/>
                </a:solidFill>
                <a:latin typeface="Verdana"/>
                <a:cs typeface="Verdana"/>
              </a:rPr>
              <a:t>l</a:t>
            </a:r>
            <a:r>
              <a:rPr dirty="0" sz="2400" spc="160">
                <a:solidFill>
                  <a:srgbClr val="299187"/>
                </a:solidFill>
                <a:latin typeface="Verdana"/>
                <a:cs typeface="Verdana"/>
              </a:rPr>
              <a:t>a</a:t>
            </a:r>
            <a:r>
              <a:rPr dirty="0" sz="2400" spc="5">
                <a:solidFill>
                  <a:srgbClr val="299187"/>
                </a:solidFill>
                <a:latin typeface="Verdana"/>
                <a:cs typeface="Verdana"/>
              </a:rPr>
              <a:t>s</a:t>
            </a:r>
            <a:r>
              <a:rPr dirty="0" sz="2400" spc="-95">
                <a:solidFill>
                  <a:srgbClr val="299187"/>
                </a:solidFill>
                <a:latin typeface="Verdana"/>
                <a:cs typeface="Verdana"/>
              </a:rPr>
              <a:t>t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299187"/>
                </a:solidFill>
                <a:latin typeface="Verdana"/>
                <a:cs typeface="Verdana"/>
              </a:rPr>
              <a:t>i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299187"/>
                </a:solidFill>
                <a:latin typeface="Verdana"/>
                <a:cs typeface="Verdana"/>
              </a:rPr>
              <a:t>d</a:t>
            </a:r>
            <a:r>
              <a:rPr dirty="0" sz="2400" spc="30">
                <a:solidFill>
                  <a:srgbClr val="299187"/>
                </a:solidFill>
                <a:latin typeface="Verdana"/>
                <a:cs typeface="Verdana"/>
              </a:rPr>
              <a:t>e</a:t>
            </a:r>
            <a:r>
              <a:rPr dirty="0" sz="2400" spc="40">
                <a:solidFill>
                  <a:srgbClr val="299187"/>
                </a:solidFill>
                <a:latin typeface="Verdana"/>
                <a:cs typeface="Verdana"/>
              </a:rPr>
              <a:t>o  </a:t>
            </a:r>
            <a:r>
              <a:rPr dirty="0" sz="2400" spc="-20">
                <a:solidFill>
                  <a:srgbClr val="299187"/>
                </a:solidFill>
                <a:latin typeface="Verdana"/>
                <a:cs typeface="Verdana"/>
              </a:rPr>
              <a:t>sistemske</a:t>
            </a:r>
            <a:r>
              <a:rPr dirty="0" sz="2400" spc="-14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299187"/>
                </a:solidFill>
                <a:latin typeface="Verdana"/>
                <a:cs typeface="Verdana"/>
              </a:rPr>
              <a:t>globalne</a:t>
            </a:r>
            <a:r>
              <a:rPr dirty="0" sz="2400" spc="-14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299187"/>
                </a:solidFill>
                <a:latin typeface="Verdana"/>
                <a:cs typeface="Verdana"/>
              </a:rPr>
              <a:t>oblasti</a:t>
            </a:r>
            <a:r>
              <a:rPr dirty="0" sz="2400" spc="-140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299187"/>
                </a:solidFill>
                <a:latin typeface="Verdana"/>
                <a:cs typeface="Verdana"/>
              </a:rPr>
              <a:t>(SGA).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250">
              <a:latin typeface="Verdana"/>
              <a:cs typeface="Verdana"/>
            </a:endParaRPr>
          </a:p>
          <a:p>
            <a:pPr algn="just" marL="12700" marR="5080">
              <a:lnSpc>
                <a:spcPct val="114599"/>
              </a:lnSpc>
            </a:pPr>
            <a:r>
              <a:rPr dirty="0" sz="2400" spc="-20">
                <a:solidFill>
                  <a:srgbClr val="299187"/>
                </a:solidFill>
                <a:latin typeface="Verdana"/>
                <a:cs typeface="Verdana"/>
              </a:rPr>
              <a:t>Shared</a:t>
            </a:r>
            <a:r>
              <a:rPr dirty="0" sz="2400" spc="-120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299187"/>
                </a:solidFill>
                <a:latin typeface="Verdana"/>
                <a:cs typeface="Verdana"/>
              </a:rPr>
              <a:t>pool</a:t>
            </a:r>
            <a:r>
              <a:rPr dirty="0" sz="2400" spc="-120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299187"/>
                </a:solidFill>
                <a:latin typeface="Verdana"/>
                <a:cs typeface="Verdana"/>
              </a:rPr>
              <a:t>je</a:t>
            </a:r>
            <a:r>
              <a:rPr dirty="0" sz="2400" spc="-114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299187"/>
                </a:solidFill>
                <a:latin typeface="Verdana"/>
                <a:cs typeface="Verdana"/>
              </a:rPr>
              <a:t>poput</a:t>
            </a:r>
            <a:r>
              <a:rPr dirty="0" sz="2400" spc="-120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99187"/>
                </a:solidFill>
                <a:latin typeface="Verdana"/>
                <a:cs typeface="Verdana"/>
              </a:rPr>
              <a:t>bafera</a:t>
            </a:r>
            <a:r>
              <a:rPr dirty="0" sz="2400" spc="-114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299187"/>
                </a:solidFill>
                <a:latin typeface="Verdana"/>
                <a:cs typeface="Verdana"/>
              </a:rPr>
              <a:t>za</a:t>
            </a:r>
            <a:r>
              <a:rPr dirty="0" sz="2400" spc="-120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185">
                <a:solidFill>
                  <a:srgbClr val="299187"/>
                </a:solidFill>
                <a:latin typeface="Verdana"/>
                <a:cs typeface="Verdana"/>
              </a:rPr>
              <a:t>SQL</a:t>
            </a:r>
            <a:r>
              <a:rPr dirty="0" sz="2400" spc="-120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299187"/>
                </a:solidFill>
                <a:latin typeface="Verdana"/>
                <a:cs typeface="Verdana"/>
              </a:rPr>
              <a:t>naredbe.</a:t>
            </a:r>
            <a:r>
              <a:rPr dirty="0" sz="2400" spc="-114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299187"/>
                </a:solidFill>
                <a:latin typeface="Verdana"/>
                <a:cs typeface="Verdana"/>
              </a:rPr>
              <a:t>OracleDB</a:t>
            </a:r>
            <a:r>
              <a:rPr dirty="0" sz="2400" spc="-120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299187"/>
                </a:solidFill>
                <a:latin typeface="Verdana"/>
                <a:cs typeface="Verdana"/>
              </a:rPr>
              <a:t>poseduje </a:t>
            </a:r>
            <a:r>
              <a:rPr dirty="0" sz="2400" spc="-830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99187"/>
                </a:solidFill>
                <a:latin typeface="Verdana"/>
                <a:cs typeface="Verdana"/>
              </a:rPr>
              <a:t>algoritam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299187"/>
                </a:solidFill>
                <a:latin typeface="Verdana"/>
                <a:cs typeface="Verdana"/>
              </a:rPr>
              <a:t>za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99187"/>
                </a:solidFill>
                <a:latin typeface="Verdana"/>
                <a:cs typeface="Verdana"/>
              </a:rPr>
              <a:t>parsiranje</a:t>
            </a:r>
            <a:r>
              <a:rPr dirty="0" sz="2400" spc="-120">
                <a:solidFill>
                  <a:srgbClr val="299187"/>
                </a:solidFill>
                <a:latin typeface="Verdana"/>
                <a:cs typeface="Verdana"/>
              </a:rPr>
              <a:t> koji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299187"/>
                </a:solidFill>
                <a:latin typeface="Verdana"/>
                <a:cs typeface="Verdana"/>
              </a:rPr>
              <a:t>obezbeđuje</a:t>
            </a:r>
            <a:r>
              <a:rPr dirty="0" sz="2400" spc="-120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135">
                <a:solidFill>
                  <a:srgbClr val="299187"/>
                </a:solidFill>
                <a:latin typeface="Verdana"/>
                <a:cs typeface="Verdana"/>
              </a:rPr>
              <a:t>da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299187"/>
                </a:solidFill>
                <a:latin typeface="Verdana"/>
                <a:cs typeface="Verdana"/>
              </a:rPr>
              <a:t>identični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185">
                <a:solidFill>
                  <a:srgbClr val="299187"/>
                </a:solidFill>
                <a:latin typeface="Verdana"/>
                <a:cs typeface="Verdana"/>
              </a:rPr>
              <a:t>SQL</a:t>
            </a:r>
            <a:r>
              <a:rPr dirty="0" sz="2400" spc="-120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299187"/>
                </a:solidFill>
                <a:latin typeface="Verdana"/>
                <a:cs typeface="Verdana"/>
              </a:rPr>
              <a:t>izrazi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299187"/>
                </a:solidFill>
                <a:latin typeface="Verdana"/>
                <a:cs typeface="Verdana"/>
              </a:rPr>
              <a:t>ne </a:t>
            </a:r>
            <a:r>
              <a:rPr dirty="0" sz="2400" spc="-830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299187"/>
                </a:solidFill>
                <a:latin typeface="Verdana"/>
                <a:cs typeface="Verdana"/>
              </a:rPr>
              <a:t>moraju</a:t>
            </a:r>
            <a:r>
              <a:rPr dirty="0" sz="2400" spc="-130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135">
                <a:solidFill>
                  <a:srgbClr val="299187"/>
                </a:solidFill>
                <a:latin typeface="Verdana"/>
                <a:cs typeface="Verdana"/>
              </a:rPr>
              <a:t>da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99187"/>
                </a:solidFill>
                <a:latin typeface="Verdana"/>
                <a:cs typeface="Verdana"/>
              </a:rPr>
              <a:t>se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299187"/>
                </a:solidFill>
                <a:latin typeface="Verdana"/>
                <a:cs typeface="Verdana"/>
              </a:rPr>
              <a:t>raščlanjuju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299187"/>
                </a:solidFill>
                <a:latin typeface="Verdana"/>
                <a:cs typeface="Verdana"/>
              </a:rPr>
              <a:t>svaki</a:t>
            </a:r>
            <a:r>
              <a:rPr dirty="0" sz="2400" spc="-130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299187"/>
                </a:solidFill>
                <a:latin typeface="Verdana"/>
                <a:cs typeface="Verdana"/>
              </a:rPr>
              <a:t>put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299187"/>
                </a:solidFill>
                <a:latin typeface="Verdana"/>
                <a:cs typeface="Verdana"/>
              </a:rPr>
              <a:t>kad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99187"/>
                </a:solidFill>
                <a:latin typeface="Verdana"/>
                <a:cs typeface="Verdana"/>
              </a:rPr>
              <a:t>se</a:t>
            </a:r>
            <a:r>
              <a:rPr dirty="0" sz="2400" spc="-125">
                <a:solidFill>
                  <a:srgbClr val="299187"/>
                </a:solidFill>
                <a:latin typeface="Verdana"/>
                <a:cs typeface="Verdana"/>
              </a:rPr>
              <a:t> </a:t>
            </a:r>
            <a:r>
              <a:rPr dirty="0" sz="2400" spc="-114">
                <a:solidFill>
                  <a:srgbClr val="299187"/>
                </a:solidFill>
                <a:latin typeface="Verdana"/>
                <a:cs typeface="Verdana"/>
              </a:rPr>
              <a:t>izvrše.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57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524" y="4615146"/>
            <a:ext cx="7677149" cy="38004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-12699" y="9064626"/>
            <a:ext cx="156876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55475" algn="l"/>
              </a:tabLst>
            </a:pPr>
            <a:r>
              <a:rPr dirty="0" u="sng" sz="150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500">
                <a:solidFill>
                  <a:srgbClr val="F4F4F4"/>
                </a:solidFill>
                <a:latin typeface="Times New Roman"/>
                <a:cs typeface="Times New Roman"/>
              </a:rPr>
              <a:t>  </a:t>
            </a:r>
            <a:r>
              <a:rPr dirty="0" sz="1500" spc="-135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dirty="0" sz="1500" spc="30">
                <a:solidFill>
                  <a:srgbClr val="F4F4F4"/>
                </a:solidFill>
                <a:latin typeface="Verdana"/>
                <a:cs typeface="Verdana"/>
              </a:rPr>
              <a:t>Obrada</a:t>
            </a:r>
            <a:r>
              <a:rPr dirty="0" sz="1500" spc="-9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F4F4F4"/>
                </a:solidFill>
                <a:latin typeface="Verdana"/>
                <a:cs typeface="Verdana"/>
              </a:rPr>
              <a:t>upita</a:t>
            </a:r>
            <a:r>
              <a:rPr dirty="0" sz="1500" spc="-9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500" spc="-40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dirty="0" sz="1500" spc="-9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500">
                <a:solidFill>
                  <a:srgbClr val="F4F4F4"/>
                </a:solidFill>
                <a:latin typeface="Verdana"/>
                <a:cs typeface="Verdana"/>
              </a:rPr>
              <a:t>Oracle</a:t>
            </a:r>
            <a:r>
              <a:rPr dirty="0" sz="1500" spc="-9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500" spc="-20">
                <a:solidFill>
                  <a:srgbClr val="F4F4F4"/>
                </a:solidFill>
                <a:latin typeface="Verdana"/>
                <a:cs typeface="Verdana"/>
              </a:rPr>
              <a:t>bazi</a:t>
            </a:r>
            <a:r>
              <a:rPr dirty="0" sz="1500" spc="-9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500" spc="20">
                <a:solidFill>
                  <a:srgbClr val="F4F4F4"/>
                </a:solidFill>
                <a:latin typeface="Verdana"/>
                <a:cs typeface="Verdana"/>
              </a:rPr>
              <a:t>podataka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1883" y="925259"/>
            <a:ext cx="541401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310">
                <a:solidFill>
                  <a:srgbClr val="F4F4F4"/>
                </a:solidFill>
                <a:latin typeface="Verdana"/>
                <a:cs typeface="Verdana"/>
              </a:rPr>
              <a:t>Teška</a:t>
            </a:r>
            <a:r>
              <a:rPr dirty="0" sz="5600" spc="-20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5600" spc="420">
                <a:solidFill>
                  <a:srgbClr val="F4F4F4"/>
                </a:solidFill>
                <a:latin typeface="Verdana"/>
                <a:cs typeface="Verdana"/>
              </a:rPr>
              <a:t>analiza</a:t>
            </a:r>
            <a:endParaRPr sz="5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1883" y="2541217"/>
            <a:ext cx="677100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80">
                <a:solidFill>
                  <a:srgbClr val="F4F4F4"/>
                </a:solidFill>
                <a:latin typeface="Verdana"/>
                <a:cs typeface="Verdana"/>
              </a:rPr>
              <a:t>Ako </a:t>
            </a:r>
            <a:r>
              <a:rPr dirty="0" sz="2400" spc="-55">
                <a:solidFill>
                  <a:srgbClr val="F4F4F4"/>
                </a:solidFill>
                <a:latin typeface="Verdana"/>
                <a:cs typeface="Verdana"/>
              </a:rPr>
              <a:t>OracleDB </a:t>
            </a:r>
            <a:r>
              <a:rPr dirty="0" sz="2400" spc="-20">
                <a:solidFill>
                  <a:srgbClr val="F4F4F4"/>
                </a:solidFill>
                <a:latin typeface="Verdana"/>
                <a:cs typeface="Verdana"/>
              </a:rPr>
              <a:t>ne </a:t>
            </a:r>
            <a:r>
              <a:rPr dirty="0" sz="2400" spc="-25">
                <a:solidFill>
                  <a:srgbClr val="F4F4F4"/>
                </a:solidFill>
                <a:latin typeface="Verdana"/>
                <a:cs typeface="Verdana"/>
              </a:rPr>
              <a:t>može </a:t>
            </a:r>
            <a:r>
              <a:rPr dirty="0" sz="2400">
                <a:solidFill>
                  <a:srgbClr val="F4F4F4"/>
                </a:solidFill>
                <a:latin typeface="Verdana"/>
                <a:cs typeface="Verdana"/>
              </a:rPr>
              <a:t>ponovo </a:t>
            </a:r>
            <a:r>
              <a:rPr dirty="0" sz="2400" spc="114">
                <a:solidFill>
                  <a:srgbClr val="F4F4F4"/>
                </a:solidFill>
                <a:latin typeface="Verdana"/>
                <a:cs typeface="Verdana"/>
              </a:rPr>
              <a:t>da </a:t>
            </a:r>
            <a:r>
              <a:rPr dirty="0" sz="2400" spc="-120">
                <a:solidFill>
                  <a:srgbClr val="F4F4F4"/>
                </a:solidFill>
                <a:latin typeface="Verdana"/>
                <a:cs typeface="Verdana"/>
              </a:rPr>
              <a:t>koristi </a:t>
            </a:r>
            <a:r>
              <a:rPr dirty="0" sz="2400" spc="-114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p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15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305">
                <a:solidFill>
                  <a:srgbClr val="F4F4F4"/>
                </a:solidFill>
                <a:latin typeface="Verdana"/>
                <a:cs typeface="Verdana"/>
              </a:rPr>
              <a:t>j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180">
                <a:solidFill>
                  <a:srgbClr val="F4F4F4"/>
                </a:solidFill>
                <a:latin typeface="Verdana"/>
                <a:cs typeface="Verdana"/>
              </a:rPr>
              <a:t>ć</a:t>
            </a:r>
            <a:r>
              <a:rPr dirty="0" sz="2400" spc="-135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d</a:t>
            </a:r>
            <a:r>
              <a:rPr dirty="0" sz="2400" spc="-465">
                <a:solidFill>
                  <a:srgbClr val="F4F4F4"/>
                </a:solidFill>
                <a:latin typeface="Verdana"/>
                <a:cs typeface="Verdana"/>
              </a:rPr>
              <a:t>,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70">
                <a:solidFill>
                  <a:srgbClr val="F4F4F4"/>
                </a:solidFill>
                <a:latin typeface="Verdana"/>
                <a:cs typeface="Verdana"/>
              </a:rPr>
              <a:t>m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l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dirty="0" sz="2400" spc="180">
                <a:solidFill>
                  <a:srgbClr val="F4F4F4"/>
                </a:solidFill>
                <a:latin typeface="Verdana"/>
                <a:cs typeface="Verdana"/>
              </a:rPr>
              <a:t>č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305">
                <a:solidFill>
                  <a:srgbClr val="F4F4F4"/>
                </a:solidFill>
                <a:latin typeface="Verdana"/>
                <a:cs typeface="Verdana"/>
              </a:rPr>
              <a:t>j</a:t>
            </a:r>
            <a:r>
              <a:rPr dirty="0" sz="2400" spc="-60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4F4F4"/>
                </a:solidFill>
                <a:latin typeface="Verdana"/>
                <a:cs typeface="Verdana"/>
              </a:rPr>
              <a:t>m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d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p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v</a:t>
            </a:r>
            <a:r>
              <a:rPr dirty="0" sz="2400" spc="-160">
                <a:solidFill>
                  <a:srgbClr val="F4F4F4"/>
                </a:solidFill>
                <a:latin typeface="Verdana"/>
                <a:cs typeface="Verdana"/>
              </a:rPr>
              <a:t>i  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v</a:t>
            </a:r>
            <a:r>
              <a:rPr dirty="0" sz="2400" spc="-60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220">
                <a:solidFill>
                  <a:srgbClr val="F4F4F4"/>
                </a:solidFill>
                <a:latin typeface="Verdana"/>
                <a:cs typeface="Verdana"/>
              </a:rPr>
              <a:t>z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v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-15">
                <a:solidFill>
                  <a:srgbClr val="F4F4F4"/>
                </a:solidFill>
                <a:latin typeface="Verdana"/>
                <a:cs typeface="Verdana"/>
              </a:rPr>
              <a:t>š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-60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v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-220">
                <a:solidFill>
                  <a:srgbClr val="F4F4F4"/>
                </a:solidFill>
                <a:latin typeface="Verdana"/>
                <a:cs typeface="Verdana"/>
              </a:rPr>
              <a:t>z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305">
                <a:solidFill>
                  <a:srgbClr val="F4F4F4"/>
                </a:solidFill>
                <a:latin typeface="Verdana"/>
                <a:cs typeface="Verdana"/>
              </a:rPr>
              <a:t>j</a:t>
            </a:r>
            <a:r>
              <a:rPr dirty="0" sz="2400" spc="-60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d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p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li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180">
                <a:solidFill>
                  <a:srgbClr val="F4F4F4"/>
                </a:solidFill>
                <a:latin typeface="Verdana"/>
                <a:cs typeface="Verdana"/>
              </a:rPr>
              <a:t>c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305">
                <a:solidFill>
                  <a:srgbClr val="F4F4F4"/>
                </a:solidFill>
                <a:latin typeface="Verdana"/>
                <a:cs typeface="Verdana"/>
              </a:rPr>
              <a:t>j</a:t>
            </a:r>
            <a:r>
              <a:rPr dirty="0" sz="2400" spc="20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3499" y="2541217"/>
            <a:ext cx="607187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215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15">
                <a:solidFill>
                  <a:srgbClr val="F4F4F4"/>
                </a:solidFill>
                <a:latin typeface="Verdana"/>
                <a:cs typeface="Verdana"/>
              </a:rPr>
              <a:t>š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li</a:t>
            </a:r>
            <a:r>
              <a:rPr dirty="0" sz="2400" spc="-220">
                <a:solidFill>
                  <a:srgbClr val="F4F4F4"/>
                </a:solidFill>
                <a:latin typeface="Verdana"/>
                <a:cs typeface="Verdana"/>
              </a:rPr>
              <a:t>z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b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180">
                <a:solidFill>
                  <a:srgbClr val="F4F4F4"/>
                </a:solidFill>
                <a:latin typeface="Verdana"/>
                <a:cs typeface="Verdana"/>
              </a:rPr>
              <a:t>č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45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20">
                <a:solidFill>
                  <a:srgbClr val="F4F4F4"/>
                </a:solidFill>
                <a:latin typeface="Verdana"/>
                <a:cs typeface="Verdana"/>
              </a:rPr>
              <a:t>z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180">
                <a:solidFill>
                  <a:srgbClr val="F4F4F4"/>
                </a:solidFill>
                <a:latin typeface="Verdana"/>
                <a:cs typeface="Verdana"/>
              </a:rPr>
              <a:t>č</a:t>
            </a:r>
            <a:r>
              <a:rPr dirty="0" sz="2400" spc="-135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d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-15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180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305">
                <a:solidFill>
                  <a:srgbClr val="F4F4F4"/>
                </a:solidFill>
                <a:latin typeface="Verdana"/>
                <a:cs typeface="Verdana"/>
              </a:rPr>
              <a:t>j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  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p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đ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60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il</a:t>
            </a:r>
            <a:r>
              <a:rPr dirty="0" sz="2400" spc="-135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305">
                <a:solidFill>
                  <a:srgbClr val="F4F4F4"/>
                </a:solidFill>
                <a:latin typeface="Verdana"/>
                <a:cs typeface="Verdana"/>
              </a:rPr>
              <a:t>j</a:t>
            </a:r>
            <a:r>
              <a:rPr dirty="0" sz="2400" spc="20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215">
                <a:solidFill>
                  <a:srgbClr val="F4F4F4"/>
                </a:solidFill>
                <a:latin typeface="Verdana"/>
                <a:cs typeface="Verdana"/>
              </a:rPr>
              <a:t>z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90">
                <a:solidFill>
                  <a:srgbClr val="F4F4F4"/>
                </a:solidFill>
                <a:latin typeface="Verdana"/>
                <a:cs typeface="Verdana"/>
              </a:rPr>
              <a:t>g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220">
                <a:solidFill>
                  <a:srgbClr val="F4F4F4"/>
                </a:solidFill>
                <a:latin typeface="Verdana"/>
                <a:cs typeface="Verdana"/>
              </a:rPr>
              <a:t>z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l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g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p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15">
                <a:solidFill>
                  <a:srgbClr val="F4F4F4"/>
                </a:solidFill>
                <a:latin typeface="Verdana"/>
                <a:cs typeface="Verdana"/>
              </a:rPr>
              <a:t>š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-350">
                <a:solidFill>
                  <a:srgbClr val="F4F4F4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57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3397" y="4688496"/>
            <a:ext cx="7772399" cy="37909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-12699" y="9064625"/>
            <a:ext cx="156876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55475" algn="l"/>
              </a:tabLst>
            </a:pPr>
            <a:r>
              <a:rPr dirty="0" u="sng" sz="150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500">
                <a:solidFill>
                  <a:srgbClr val="F4F4F4"/>
                </a:solidFill>
                <a:latin typeface="Times New Roman"/>
                <a:cs typeface="Times New Roman"/>
              </a:rPr>
              <a:t>  </a:t>
            </a:r>
            <a:r>
              <a:rPr dirty="0" sz="1500" spc="-135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dirty="0" sz="1500" spc="30">
                <a:solidFill>
                  <a:srgbClr val="F4F4F4"/>
                </a:solidFill>
                <a:latin typeface="Verdana"/>
                <a:cs typeface="Verdana"/>
              </a:rPr>
              <a:t>Obrada</a:t>
            </a:r>
            <a:r>
              <a:rPr dirty="0" sz="1500" spc="-9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F4F4F4"/>
                </a:solidFill>
                <a:latin typeface="Verdana"/>
                <a:cs typeface="Verdana"/>
              </a:rPr>
              <a:t>upita</a:t>
            </a:r>
            <a:r>
              <a:rPr dirty="0" sz="1500" spc="-9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500" spc="-40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dirty="0" sz="1500" spc="-9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500">
                <a:solidFill>
                  <a:srgbClr val="F4F4F4"/>
                </a:solidFill>
                <a:latin typeface="Verdana"/>
                <a:cs typeface="Verdana"/>
              </a:rPr>
              <a:t>Oracle</a:t>
            </a:r>
            <a:r>
              <a:rPr dirty="0" sz="1500" spc="-9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500" spc="-20">
                <a:solidFill>
                  <a:srgbClr val="F4F4F4"/>
                </a:solidFill>
                <a:latin typeface="Verdana"/>
                <a:cs typeface="Verdana"/>
              </a:rPr>
              <a:t>bazi</a:t>
            </a:r>
            <a:r>
              <a:rPr dirty="0" sz="1500" spc="-9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1500" spc="20">
                <a:solidFill>
                  <a:srgbClr val="F4F4F4"/>
                </a:solidFill>
                <a:latin typeface="Verdana"/>
                <a:cs typeface="Verdana"/>
              </a:rPr>
              <a:t>podataka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1883" y="925259"/>
            <a:ext cx="496379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305">
                <a:solidFill>
                  <a:srgbClr val="F4F4F4"/>
                </a:solidFill>
                <a:latin typeface="Verdana"/>
                <a:cs typeface="Verdana"/>
              </a:rPr>
              <a:t>Laka</a:t>
            </a:r>
            <a:r>
              <a:rPr dirty="0" sz="5600" spc="-19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5600" spc="420">
                <a:solidFill>
                  <a:srgbClr val="F4F4F4"/>
                </a:solidFill>
                <a:latin typeface="Verdana"/>
                <a:cs typeface="Verdana"/>
              </a:rPr>
              <a:t>analiza</a:t>
            </a:r>
            <a:endParaRPr sz="5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1883" y="2369947"/>
            <a:ext cx="5483225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45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305">
                <a:solidFill>
                  <a:srgbClr val="F4F4F4"/>
                </a:solidFill>
                <a:latin typeface="Verdana"/>
                <a:cs typeface="Verdana"/>
              </a:rPr>
              <a:t>j</a:t>
            </a:r>
            <a:r>
              <a:rPr dirty="0" sz="2400" spc="20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p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15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l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db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15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45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80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r>
              <a:rPr dirty="0" sz="2400" spc="-20">
                <a:solidFill>
                  <a:srgbClr val="F4F4F4"/>
                </a:solidFill>
                <a:latin typeface="Verdana"/>
                <a:cs typeface="Verdana"/>
              </a:rPr>
              <a:t>Q</a:t>
            </a:r>
            <a:r>
              <a:rPr dirty="0" sz="2400" spc="-254">
                <a:solidFill>
                  <a:srgbClr val="F4F4F4"/>
                </a:solidFill>
                <a:latin typeface="Verdana"/>
                <a:cs typeface="Verdana"/>
              </a:rPr>
              <a:t>L  </a:t>
            </a:r>
            <a:r>
              <a:rPr dirty="0" sz="2400" spc="20">
                <a:solidFill>
                  <a:srgbClr val="F4F4F4"/>
                </a:solidFill>
                <a:latin typeface="Verdana"/>
                <a:cs typeface="Verdana"/>
              </a:rPr>
              <a:t>već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F4F4F4"/>
                </a:solidFill>
                <a:latin typeface="Verdana"/>
                <a:cs typeface="Verdana"/>
              </a:rPr>
              <a:t>korišćena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10">
                <a:solidFill>
                  <a:srgbClr val="F4F4F4"/>
                </a:solidFill>
                <a:latin typeface="Verdana"/>
                <a:cs typeface="Verdana"/>
              </a:rPr>
              <a:t>SQL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4F4F4"/>
                </a:solidFill>
                <a:latin typeface="Verdana"/>
                <a:cs typeface="Verdana"/>
              </a:rPr>
              <a:t>naredba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4F4F4"/>
                </a:solidFill>
                <a:latin typeface="Verdana"/>
                <a:cs typeface="Verdana"/>
              </a:rPr>
              <a:t>shared </a:t>
            </a:r>
            <a:r>
              <a:rPr dirty="0" sz="2400" spc="-8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p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oo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l</a:t>
            </a:r>
            <a:r>
              <a:rPr dirty="0" sz="2400" spc="315">
                <a:solidFill>
                  <a:srgbClr val="F4F4F4"/>
                </a:solidFill>
                <a:latin typeface="Verdana"/>
                <a:cs typeface="Verdana"/>
              </a:rPr>
              <a:t>-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dirty="0" sz="2400" spc="-465">
                <a:solidFill>
                  <a:srgbClr val="F4F4F4"/>
                </a:solidFill>
                <a:latin typeface="Verdana"/>
                <a:cs typeface="Verdana"/>
              </a:rPr>
              <a:t>,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d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180">
                <a:solidFill>
                  <a:srgbClr val="F4F4F4"/>
                </a:solidFill>
                <a:latin typeface="Verdana"/>
                <a:cs typeface="Verdana"/>
              </a:rPr>
              <a:t>c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l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215">
                <a:solidFill>
                  <a:srgbClr val="F4F4F4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F4F4F4"/>
                </a:solidFill>
                <a:latin typeface="Verdana"/>
                <a:cs typeface="Verdana"/>
              </a:rPr>
              <a:t>B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15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dirty="0" sz="2400" spc="-135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v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ć  </a:t>
            </a:r>
            <a:r>
              <a:rPr dirty="0" sz="2400" spc="-25">
                <a:solidFill>
                  <a:srgbClr val="F4F4F4"/>
                </a:solidFill>
                <a:latin typeface="Verdana"/>
                <a:cs typeface="Verdana"/>
              </a:rPr>
              <a:t>postojeći</a:t>
            </a:r>
            <a:r>
              <a:rPr dirty="0" sz="2400" spc="-1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F4F4F4"/>
                </a:solidFill>
                <a:latin typeface="Verdana"/>
                <a:cs typeface="Verdana"/>
              </a:rPr>
              <a:t>kod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2788" y="2347870"/>
            <a:ext cx="7527925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Uopšteno 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govoreći, </a:t>
            </a:r>
            <a:r>
              <a:rPr dirty="0" sz="2400" spc="-35">
                <a:solidFill>
                  <a:srgbClr val="F4F4F4"/>
                </a:solidFill>
                <a:latin typeface="Verdana"/>
                <a:cs typeface="Verdana"/>
              </a:rPr>
              <a:t>laka </a:t>
            </a:r>
            <a:r>
              <a:rPr dirty="0" sz="2400" spc="-20">
                <a:solidFill>
                  <a:srgbClr val="F4F4F4"/>
                </a:solidFill>
                <a:latin typeface="Verdana"/>
                <a:cs typeface="Verdana"/>
              </a:rPr>
              <a:t>analiza 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je </a:t>
            </a:r>
            <a:r>
              <a:rPr dirty="0" sz="2400" spc="-90">
                <a:solidFill>
                  <a:srgbClr val="F4F4F4"/>
                </a:solidFill>
                <a:latin typeface="Verdana"/>
                <a:cs typeface="Verdana"/>
              </a:rPr>
              <a:t>poželjnija </a:t>
            </a:r>
            <a:r>
              <a:rPr dirty="0" sz="2400" spc="65">
                <a:solidFill>
                  <a:srgbClr val="F4F4F4"/>
                </a:solidFill>
                <a:latin typeface="Verdana"/>
                <a:cs typeface="Verdana"/>
              </a:rPr>
              <a:t>od </a:t>
            </a:r>
            <a:r>
              <a:rPr dirty="0" sz="2400" spc="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15">
                <a:solidFill>
                  <a:srgbClr val="F4F4F4"/>
                </a:solidFill>
                <a:latin typeface="Verdana"/>
                <a:cs typeface="Verdana"/>
              </a:rPr>
              <a:t>š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20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65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li</a:t>
            </a:r>
            <a:r>
              <a:rPr dirty="0" sz="2400" spc="-220">
                <a:solidFill>
                  <a:srgbClr val="F4F4F4"/>
                </a:solidFill>
                <a:latin typeface="Verdana"/>
                <a:cs typeface="Verdana"/>
              </a:rPr>
              <a:t>z</a:t>
            </a:r>
            <a:r>
              <a:rPr dirty="0" sz="2400" spc="20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305">
                <a:solidFill>
                  <a:srgbClr val="F4F4F4"/>
                </a:solidFill>
                <a:latin typeface="Verdana"/>
                <a:cs typeface="Verdana"/>
              </a:rPr>
              <a:t>j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180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b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220">
                <a:solidFill>
                  <a:srgbClr val="F4F4F4"/>
                </a:solidFill>
                <a:latin typeface="Verdana"/>
                <a:cs typeface="Verdana"/>
              </a:rPr>
              <a:t>z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p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d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1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4F4F4"/>
                </a:solidFill>
                <a:latin typeface="Verdana"/>
                <a:cs typeface="Verdana"/>
              </a:rPr>
              <a:t>p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15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180">
                <a:solidFill>
                  <a:srgbClr val="F4F4F4"/>
                </a:solidFill>
                <a:latin typeface="Verdana"/>
                <a:cs typeface="Verdana"/>
              </a:rPr>
              <a:t>č</a:t>
            </a:r>
            <a:r>
              <a:rPr dirty="0" sz="2400" spc="20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dirty="0" sz="2400" spc="14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285">
                <a:solidFill>
                  <a:srgbClr val="F4F4F4"/>
                </a:solidFill>
                <a:latin typeface="Verdana"/>
                <a:cs typeface="Verdana"/>
              </a:rPr>
              <a:t>k</a:t>
            </a:r>
            <a:r>
              <a:rPr dirty="0" sz="2400" spc="15">
                <a:solidFill>
                  <a:srgbClr val="F4F4F4"/>
                </a:solidFill>
                <a:latin typeface="Verdana"/>
                <a:cs typeface="Verdana"/>
              </a:rPr>
              <a:t>e  </a:t>
            </a:r>
            <a:r>
              <a:rPr dirty="0" sz="2400" spc="-45">
                <a:solidFill>
                  <a:srgbClr val="F4F4F4"/>
                </a:solidFill>
                <a:latin typeface="Verdana"/>
                <a:cs typeface="Verdana"/>
              </a:rPr>
              <a:t>optimizacije</a:t>
            </a:r>
            <a:r>
              <a:rPr dirty="0" sz="2400" spc="-12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35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114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F4F4F4"/>
                </a:solidFill>
                <a:latin typeface="Verdana"/>
                <a:cs typeface="Verdana"/>
              </a:rPr>
              <a:t>generisanja</a:t>
            </a:r>
            <a:r>
              <a:rPr dirty="0" sz="2400" spc="-114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F4F4F4"/>
                </a:solidFill>
                <a:latin typeface="Verdana"/>
                <a:cs typeface="Verdana"/>
              </a:rPr>
              <a:t>izvora</a:t>
            </a:r>
            <a:r>
              <a:rPr dirty="0" sz="2400" spc="-12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80">
                <a:solidFill>
                  <a:srgbClr val="F4F4F4"/>
                </a:solidFill>
                <a:latin typeface="Verdana"/>
                <a:cs typeface="Verdana"/>
              </a:rPr>
              <a:t>reda,</a:t>
            </a:r>
            <a:r>
              <a:rPr dirty="0" sz="2400" spc="-114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4F4F4"/>
                </a:solidFill>
                <a:latin typeface="Verdana"/>
                <a:cs typeface="Verdana"/>
              </a:rPr>
              <a:t>nastavljajući </a:t>
            </a:r>
            <a:r>
              <a:rPr dirty="0" sz="2400" spc="-8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4F4F4"/>
                </a:solidFill>
                <a:latin typeface="Verdana"/>
                <a:cs typeface="Verdana"/>
              </a:rPr>
              <a:t>pravo</a:t>
            </a:r>
            <a:r>
              <a:rPr dirty="0" sz="2400" spc="-1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na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izvršenje.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Jelena Milenković</dc:creator>
  <cp:keywords>DAFXXxnPZSs,BAFVTU_Gm7k</cp:keywords>
  <dc:title>Obrada upita u OracleDB</dc:title>
  <dcterms:created xsi:type="dcterms:W3CDTF">2023-04-19T00:46:20Z</dcterms:created>
  <dcterms:modified xsi:type="dcterms:W3CDTF">2023-04-19T00:46:20Z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2023-04-19T00:00:00Z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2023-04-19T00:00:00Z</vt:filetime>
  </property>
</Properties>
</file>