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halt helper method in etag and lastModified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limphp/Twig-View" TargetMode="External"/><Relationship Id="rId4" Type="http://schemas.openxmlformats.org/officeDocument/2006/relationships/hyperlink" Target="https://github.com/slimphp/Twig-View" TargetMode="External"/><Relationship Id="rId5" Type="http://schemas.openxmlformats.org/officeDocument/2006/relationships/hyperlink" Target="https://github.com/slimphp/Slim-HttpCache" TargetMode="External"/><Relationship Id="rId6" Type="http://schemas.openxmlformats.org/officeDocument/2006/relationships/hyperlink" Target="https://github.com/slimphp/Slim-HttpCach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ilex.sensiolabs.org/documentationSilex" TargetMode="External"/><Relationship Id="rId4" Type="http://schemas.openxmlformats.org/officeDocument/2006/relationships/hyperlink" Target="http://docs.slimframework.com/" TargetMode="External"/><Relationship Id="rId5" Type="http://schemas.openxmlformats.org/officeDocument/2006/relationships/hyperlink" Target="http://lumen.laravel.com/docs/installation" TargetMode="External"/><Relationship Id="rId6" Type="http://schemas.openxmlformats.org/officeDocument/2006/relationships/hyperlink" Target="https://docs.phalconphp.com/en/latest/index.html" TargetMode="External"/><Relationship Id="rId7" Type="http://schemas.openxmlformats.org/officeDocument/2006/relationships/hyperlink" Target="http://www.peej.co.uk/tonic/api/" TargetMode="External"/><Relationship Id="rId8" Type="http://schemas.openxmlformats.org/officeDocument/2006/relationships/hyperlink" Target="https://github.com/sofadesign/limonade/wiki/Examples-and-tutorial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45425" y="2285400"/>
            <a:ext cx="8520599" cy="57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Slim Framework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5722"/>
                </a:solidFill>
              </a:rPr>
              <a:t>Environment, Request, Response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D9D9"/>
                </a:solidFill>
              </a:rPr>
              <a:t>// Environment object, data from $_SERVER</a:t>
            </a:r>
          </a:p>
          <a:p>
            <a:pPr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285F4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environment</a:t>
            </a:r>
            <a:r>
              <a:rPr lang="en" sz="1100">
                <a:solidFill>
                  <a:srgbClr val="4285F4"/>
                </a:solidFill>
              </a:rPr>
              <a:t>();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285F4"/>
              </a:solidFill>
            </a:endParaRPr>
          </a:p>
          <a:p>
            <a:pPr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D9D9"/>
                </a:solidFill>
              </a:rPr>
              <a:t>// Request object, with data from request which client sends to server</a:t>
            </a:r>
          </a:p>
          <a:p>
            <a:pPr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285F4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request</a:t>
            </a:r>
            <a:r>
              <a:rPr lang="en" sz="1100">
                <a:solidFill>
                  <a:srgbClr val="4285F4"/>
                </a:solidFill>
              </a:rPr>
              <a:t>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285F4"/>
              </a:solidFill>
            </a:endParaRPr>
          </a:p>
          <a:p>
            <a:pPr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D9D9"/>
                </a:solidFill>
              </a:rPr>
              <a:t>// Response object, with data from response which server sends to client</a:t>
            </a:r>
          </a:p>
          <a:p>
            <a:pPr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285F4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response</a:t>
            </a:r>
            <a:r>
              <a:rPr lang="en" sz="1100">
                <a:solidFill>
                  <a:srgbClr val="4285F4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700" y="360250"/>
            <a:ext cx="5377300" cy="47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4294967295" type="title"/>
          </p:nvPr>
        </p:nvSpPr>
        <p:spPr>
          <a:xfrm>
            <a:off x="44850" y="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Middleware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Middleware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9150"/>
            <a:ext cx="4438200" cy="378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Create Middleware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class ExampleMiddleware </a:t>
            </a:r>
            <a:r>
              <a:rPr lang="en" sz="1100">
                <a:solidFill>
                  <a:srgbClr val="6AA84F"/>
                </a:solidFill>
              </a:rPr>
              <a:t>extends \Slim\Middleware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rgbClr val="6AA84F"/>
                </a:solidFill>
              </a:rPr>
              <a:t>public function call()</a:t>
            </a:r>
            <a:br>
              <a:rPr lang="en" sz="1100">
                <a:solidFill>
                  <a:srgbClr val="6AA84F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</a:t>
            </a:r>
            <a:r>
              <a:rPr lang="en" sz="1100">
                <a:solidFill>
                  <a:schemeClr val="lt2"/>
                </a:solidFill>
              </a:rPr>
              <a:t>// Get reference to application</a:t>
            </a:r>
            <a:br>
              <a:rPr lang="en" sz="1100">
                <a:solidFill>
                  <a:schemeClr val="lt2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$app = $this-&gt;app;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</a:t>
            </a:r>
            <a:r>
              <a:rPr lang="en" sz="1100">
                <a:solidFill>
                  <a:schemeClr val="lt2"/>
                </a:solidFill>
              </a:rPr>
              <a:t>// Do something   </a:t>
            </a:r>
            <a:br>
              <a:rPr lang="en" sz="1100">
                <a:solidFill>
                  <a:schemeClr val="lt2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</a:t>
            </a:r>
            <a:r>
              <a:rPr lang="en" sz="1100">
                <a:solidFill>
                  <a:schemeClr val="lt2"/>
                </a:solidFill>
              </a:rPr>
              <a:t>// Run inner middleware and application</a:t>
            </a:r>
            <a:br>
              <a:rPr lang="en" sz="1100">
                <a:solidFill>
                  <a:schemeClr val="lt2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</a:t>
            </a:r>
            <a:r>
              <a:rPr lang="en" sz="1100">
                <a:solidFill>
                  <a:srgbClr val="6AA84F"/>
                </a:solidFill>
              </a:rPr>
              <a:t>$this-&gt;next-&gt;call();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A84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</a:rPr>
              <a:t>        </a:t>
            </a:r>
            <a:r>
              <a:rPr lang="en" sz="1100">
                <a:solidFill>
                  <a:schemeClr val="lt2"/>
                </a:solidFill>
              </a:rPr>
              <a:t>// Do something   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}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</a:rPr>
            </a:b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4989600" y="1159150"/>
            <a:ext cx="3842700" cy="369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Add Middleware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(new \ExampleMiddleware());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Cache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4311300" cy="18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ETag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$app-&gt;get('/foo', function ()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$app-&gt;</a:t>
            </a:r>
            <a:r>
              <a:rPr lang="en" sz="1100">
                <a:solidFill>
                  <a:srgbClr val="6AA84F"/>
                </a:solidFill>
              </a:rPr>
              <a:t>etag</a:t>
            </a:r>
            <a:r>
              <a:rPr lang="en" sz="1100">
                <a:solidFill>
                  <a:schemeClr val="dk1"/>
                </a:solidFill>
              </a:rPr>
              <a:t>('unique-id');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// If-None-Match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856625" y="1152475"/>
            <a:ext cx="38427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Last Modified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$app-&gt;get('/foo', function () use ($app) {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lastModified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(strtotime('2015-10-29 15:30:00'));});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// If-Modified-Since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11700" y="3123525"/>
            <a:ext cx="8305799" cy="177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Expires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$app-&gt;get('/foo', function () use ($app) {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$app-&gt;etag('unique-resource-id');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expires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('+1 week');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echo "This will be cached client-side for one week";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// Expires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Error Handling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2520100"/>
            <a:ext cx="2536800" cy="202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Debug Mode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 = new \Slim\Slim(array(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rgbClr val="6AA84F"/>
                </a:solidFill>
              </a:rPr>
              <a:t>'debug'</a:t>
            </a:r>
            <a:r>
              <a:rPr lang="en" sz="1100">
                <a:solidFill>
                  <a:schemeClr val="dk1"/>
                </a:solidFill>
              </a:rPr>
              <a:t> =&gt; true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//Enable debugging (on by default)</a:t>
            </a:r>
            <a:br>
              <a:rPr lang="en" sz="1100">
                <a:solidFill>
                  <a:schemeClr val="lt2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$app-&gt;config('debug', true);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lt2"/>
                </a:solidFill>
              </a:rPr>
              <a:t>//Disable debugging</a:t>
            </a:r>
            <a:br>
              <a:rPr lang="en" sz="1100">
                <a:solidFill>
                  <a:schemeClr val="lt2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$app-&gt;config('debug', false);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311700" y="1170000"/>
            <a:ext cx="8394299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Slim application respects your existing error_reporting setting;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Slim application only handles errors and exceptions generated inside the Slim application;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Slim application converts errors into ErrorException objects and throws them;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Slim application uses its built-in error handler if its debug setting is true; otherwise, it uses the custom error handler.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Error Handling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400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Custom Error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 Set custom error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error</a:t>
            </a:r>
            <a:r>
              <a:rPr lang="en" sz="1100">
                <a:solidFill>
                  <a:schemeClr val="dk1"/>
                </a:solidFill>
              </a:rPr>
              <a:t>(function (\Exception $e)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$app-&gt;render('error.php');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 Invoke custom error handler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$app-&gt;error();</a:t>
            </a:r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368500" y="1152475"/>
            <a:ext cx="400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 Found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 Set not found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notFound</a:t>
            </a:r>
            <a:r>
              <a:rPr lang="en" sz="1100">
                <a:solidFill>
                  <a:schemeClr val="dk1"/>
                </a:solidFill>
              </a:rPr>
              <a:t>(function ()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$app-&gt;render('404.html');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 Invoke not found handler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$app-&gt;notFound();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Additional Components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Twig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Monolog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Guzzle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Assetic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Predis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Pimple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Slim Framework 2 vs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40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PHP version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PHP &gt;= 5.3.0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4671950" y="1152475"/>
            <a:ext cx="40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PHP version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PHP &gt;= 5.5.0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Slim now utilizes a new, </a:t>
            </a:r>
            <a:r>
              <a:rPr lang="en" sz="1100">
                <a:solidFill>
                  <a:schemeClr val="accent3"/>
                </a:solidFill>
              </a:rPr>
              <a:t>more powerful router</a:t>
            </a:r>
            <a:r>
              <a:rPr lang="en" sz="1100"/>
              <a:t> ( https://github.com/nikic/FastRoute )!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PSR 7 request objects which implements PSR 7 ServerRequestInterface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PSR 7 response objects which implements PSR 7 ResponseInterface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Flash messages have been removed (?)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Hooks have been removed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Optional</a:t>
            </a:r>
            <a:r>
              <a:rPr lang="en" sz="1100">
                <a:hlinkClick r:id="rId3"/>
              </a:rPr>
              <a:t> </a:t>
            </a:r>
            <a:r>
              <a:rPr lang="en" sz="1100" u="sng">
                <a:hlinkClick r:id="rId4"/>
              </a:rPr>
              <a:t>slim/twig-view</a:t>
            </a:r>
            <a:r>
              <a:rPr lang="en" sz="1100"/>
              <a:t> PHP component</a:t>
            </a:r>
          </a:p>
          <a:p>
            <a:pPr indent="-2286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Optional standalone</a:t>
            </a:r>
            <a:r>
              <a:rPr lang="en" sz="1100">
                <a:hlinkClick r:id="rId5"/>
              </a:rPr>
              <a:t> </a:t>
            </a:r>
            <a:r>
              <a:rPr lang="en" sz="1100" u="sng">
                <a:hlinkClick r:id="rId6"/>
              </a:rPr>
              <a:t>slimphp/Slim-HttpCache</a:t>
            </a:r>
            <a:r>
              <a:rPr lang="en" sz="1100"/>
              <a:t> PHP component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Micro frameworks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827775" y="1192925"/>
            <a:ext cx="3100499" cy="358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/>
              <a:t>Camping</a:t>
            </a:r>
            <a:r>
              <a:rPr lang="en" sz="1100"/>
              <a:t> for Ruby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/>
              <a:t>Grape</a:t>
            </a:r>
            <a:r>
              <a:rPr lang="en" sz="1100"/>
              <a:t> for Ruby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/>
              <a:t>Sinatra</a:t>
            </a:r>
            <a:r>
              <a:rPr lang="en" sz="1100"/>
              <a:t> for Ruby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/>
              <a:t>Scalatra</a:t>
            </a:r>
            <a:r>
              <a:rPr lang="en" sz="1100"/>
              <a:t> for Scala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/>
              <a:t>Bottle</a:t>
            </a:r>
            <a:r>
              <a:rPr lang="en" sz="1100"/>
              <a:t> for Python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/>
              <a:t>Flask</a:t>
            </a:r>
            <a:r>
              <a:rPr lang="en" sz="1100"/>
              <a:t> for Python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PHP: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 u="sng">
                <a:hlinkClick r:id="rId3"/>
              </a:rPr>
              <a:t>Silex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 u="sng">
                <a:hlinkClick r:id="rId4"/>
              </a:rPr>
              <a:t>Slim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 u="sng">
                <a:hlinkClick r:id="rId5"/>
              </a:rPr>
              <a:t>Lumen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 u="sng">
                <a:hlinkClick r:id="rId6"/>
              </a:rPr>
              <a:t>Phalcon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 u="sng">
                <a:hlinkClick r:id="rId7"/>
              </a:rPr>
              <a:t>Tonic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 u="sng">
                <a:hlinkClick r:id="rId8"/>
              </a:rPr>
              <a:t>Limonade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311700" y="1192925"/>
            <a:ext cx="5420099" cy="192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micro framework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b="1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micro framework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is a term used to refer to minimalistic web applications frameworks. 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It is contrasted with full-stack framework also called enterprise frameworks.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It lacks most of the functionality which is common to expect in a full fledged web application framework, such as;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Accounts, authentication, authorization, roles, etc.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 abstraction via a object-relational mapping.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Web template engine.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Slim Framework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Slim is an ideal tool to create APIs that consume, repurpose, or </a:t>
            </a:r>
            <a:r>
              <a:rPr lang="en" sz="1100">
                <a:solidFill>
                  <a:schemeClr val="accent3"/>
                </a:solidFill>
              </a:rPr>
              <a:t>publish data</a:t>
            </a:r>
            <a:r>
              <a:rPr lang="en" sz="1100"/>
              <a:t>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You can even build full-featured web applications with user interfaces.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Slim is </a:t>
            </a:r>
            <a:r>
              <a:rPr lang="en" sz="1100">
                <a:solidFill>
                  <a:schemeClr val="accent3"/>
                </a:solidFill>
              </a:rPr>
              <a:t>one of the fastest</a:t>
            </a:r>
            <a:r>
              <a:rPr lang="en" sz="1100"/>
              <a:t> micro RESTful frameworks available.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Slim has </a:t>
            </a:r>
            <a:r>
              <a:rPr lang="en" sz="1100">
                <a:solidFill>
                  <a:schemeClr val="accent3"/>
                </a:solidFill>
              </a:rPr>
              <a:t>very little code</a:t>
            </a:r>
            <a:r>
              <a:rPr lang="en" sz="1100"/>
              <a:t>. In fact, you can read and understand its source code in only an afternoon!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Good documentation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Provides you with every feature this kind of framework should have, and nothing more, which is great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Unlike a lot of other frameworks Slim has a very large following, basically a lot of resources are available online, from original website plus a lot of 3rd party content, including youtube tutorials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 its core, Slim is a dispatcher that receives an HTTP request, invokes an appropriate callback routine, and returns an HTTP response. That’s it.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16386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Installation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11700" y="2247625"/>
            <a:ext cx="3842700" cy="239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Composer Install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curl -s https://getcomposer.org/installer | php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composer.json file in your project root: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"require": {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"slim/slim": "2.*"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 via composer: php composer.phar install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&lt;?php 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 'vendor/autoload.php';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</a:p>
        </p:txBody>
      </p:sp>
      <p:sp>
        <p:nvSpPr>
          <p:cNvPr id="72" name="Shape 72"/>
          <p:cNvSpPr txBox="1"/>
          <p:nvPr/>
        </p:nvSpPr>
        <p:spPr>
          <a:xfrm>
            <a:off x="4726575" y="2247625"/>
            <a:ext cx="3842700" cy="194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Manual Install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&lt;?php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require 'Slim/Slim.php';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\Slim\Slim::registerAutoloader();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863171"/>
            <a:ext cx="3113999" cy="61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PHP &gt;= 5.3.0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Web server with URL rewriting</a:t>
            </a:r>
          </a:p>
        </p:txBody>
      </p:sp>
      <p:sp>
        <p:nvSpPr>
          <p:cNvPr id="74" name="Shape 74"/>
          <p:cNvSpPr txBox="1"/>
          <p:nvPr>
            <p:ph idx="2" type="title"/>
          </p:nvPr>
        </p:nvSpPr>
        <p:spPr>
          <a:xfrm>
            <a:off x="311700" y="1955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Hello World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257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$app = new \Slim\Slim();</a:t>
            </a:r>
            <a:br>
              <a:rPr lang="en" sz="1100">
                <a:solidFill>
                  <a:schemeClr val="dk1"/>
                </a:solidFill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$app-&gt;get('/hello-world', function ()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echo "Hello, world!";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$app-&gt;run();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world!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831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956650"/>
            <a:ext cx="3999899" cy="106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get</a:t>
            </a:r>
            <a:r>
              <a:rPr lang="en" sz="1100">
                <a:solidFill>
                  <a:schemeClr val="dk1"/>
                </a:solidFill>
              </a:rPr>
              <a:t>('/hello', function ()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echo "Hello!";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311700" y="2025550"/>
            <a:ext cx="8469300" cy="306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$app-&gt;get('/hello/</a:t>
            </a:r>
            <a:r>
              <a:rPr lang="en" sz="1100">
                <a:solidFill>
                  <a:srgbClr val="6AA84F"/>
                </a:solidFill>
              </a:rPr>
              <a:t>:firstName</a:t>
            </a:r>
            <a:r>
              <a:rPr lang="en" sz="1100">
                <a:solidFill>
                  <a:schemeClr val="dk1"/>
                </a:solidFill>
              </a:rPr>
              <a:t>/</a:t>
            </a:r>
            <a:r>
              <a:rPr lang="en" sz="1100">
                <a:solidFill>
                  <a:srgbClr val="6AA84F"/>
                </a:solidFill>
              </a:rPr>
              <a:t>:lastName</a:t>
            </a:r>
            <a:r>
              <a:rPr lang="en" sz="1100">
                <a:solidFill>
                  <a:schemeClr val="dk1"/>
                </a:solidFill>
              </a:rPr>
              <a:t>, function ($firstName, $lastName)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echo "Hello, $firstName $lastName!";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$app-&gt;get('/article/</a:t>
            </a:r>
            <a:r>
              <a:rPr lang="en" sz="1100">
                <a:solidFill>
                  <a:srgbClr val="6AA84F"/>
                </a:solidFill>
              </a:rPr>
              <a:t>:id</a:t>
            </a:r>
            <a:r>
              <a:rPr lang="en" sz="1100">
                <a:solidFill>
                  <a:schemeClr val="dk1"/>
                </a:solidFill>
              </a:rPr>
              <a:t>', function ($id) {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 Do something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$app-&gt;get('/hello/</a:t>
            </a:r>
            <a:r>
              <a:rPr lang="en" sz="1100">
                <a:solidFill>
                  <a:srgbClr val="6AA84F"/>
                </a:solidFill>
              </a:rPr>
              <a:t>:names+</a:t>
            </a:r>
            <a:r>
              <a:rPr lang="en" sz="1100">
                <a:solidFill>
                  <a:schemeClr val="dk1"/>
                </a:solidFill>
              </a:rPr>
              <a:t>', function ($names) {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$app-&gt;get('/hello/:firstName</a:t>
            </a:r>
            <a:r>
              <a:rPr lang="en" sz="1100">
                <a:solidFill>
                  <a:srgbClr val="6AA84F"/>
                </a:solidFill>
              </a:rPr>
              <a:t>(/:lastName)</a:t>
            </a:r>
            <a:r>
              <a:rPr lang="en" sz="1100">
                <a:solidFill>
                  <a:schemeClr val="dk1"/>
                </a:solidFill>
              </a:rPr>
              <a:t>', function ($firstName, $lastName = "")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$app-&gt;get('/tag/:topic</a:t>
            </a:r>
            <a:r>
              <a:rPr lang="en" sz="1100">
                <a:solidFill>
                  <a:srgbClr val="6AA84F"/>
                </a:solidFill>
              </a:rPr>
              <a:t>(/:page)</a:t>
            </a:r>
            <a:r>
              <a:rPr lang="en" sz="1100">
                <a:solidFill>
                  <a:schemeClr val="dk1"/>
                </a:solidFill>
              </a:rPr>
              <a:t>', function ($topic, $page = 0) {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37350" y="1075625"/>
            <a:ext cx="4238999" cy="25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$app-&gt;get('/article/:id', function ($id)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 Do something</a:t>
            </a:r>
            <a:br>
              <a:rPr lang="en" sz="1100">
                <a:solidFill>
                  <a:schemeClr val="lt2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})-&gt;</a:t>
            </a:r>
            <a:r>
              <a:rPr lang="en" sz="1100">
                <a:solidFill>
                  <a:srgbClr val="6AA84F"/>
                </a:solidFill>
              </a:rPr>
              <a:t>conditions</a:t>
            </a:r>
            <a:r>
              <a:rPr lang="en" sz="1100">
                <a:solidFill>
                  <a:schemeClr val="dk1"/>
                </a:solidFill>
              </a:rPr>
              <a:t>(array(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'id' =&gt; '[0-9]+'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wide route conditions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\Slim\Route::</a:t>
            </a:r>
            <a:r>
              <a:rPr lang="en" sz="1100">
                <a:solidFill>
                  <a:srgbClr val="6AA84F"/>
                </a:solidFill>
              </a:rPr>
              <a:t>setDefaultConditions</a:t>
            </a:r>
            <a:r>
              <a:rPr lang="en" sz="1100">
                <a:solidFill>
                  <a:schemeClr val="dk1"/>
                </a:solidFill>
              </a:rPr>
              <a:t>(array(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'firstName' =&gt; '[a-zA-Z]{3,}',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'id' =&gt; '[0-9]+'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5050125" y="1017725"/>
            <a:ext cx="38427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Route Name and URL For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//Create a named route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$app-&gt;get('/hello/:name, function ($name) {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echo "Hello $name!";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})-&gt;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name('hello')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spcBef>
                <a:spcPts val="0"/>
              </a:spcBef>
              <a:buNone/>
            </a:pPr>
            <a:r>
              <a:rPr lang="en" sz="11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//Generate a URL for the named route</a:t>
            </a:r>
            <a:br>
              <a:rPr lang="en" sz="11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$url = 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urlFor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('hello', array('name' =&gt; 'Pera'));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425450" y="1065750"/>
            <a:ext cx="3999899" cy="1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Routes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put</a:t>
            </a:r>
            <a:r>
              <a:rPr lang="en" sz="1100">
                <a:solidFill>
                  <a:schemeClr val="dk1"/>
                </a:solidFill>
              </a:rPr>
              <a:t>('/article/:id, function ($id)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//Update article identified by $id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311700" y="2375000"/>
            <a:ext cx="3999899" cy="128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Routes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delete</a:t>
            </a:r>
            <a:r>
              <a:rPr lang="en" sz="1100">
                <a:solidFill>
                  <a:schemeClr val="dk1"/>
                </a:solidFill>
              </a:rPr>
              <a:t>('/article/:id, function ($id)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//Delete article identified by $id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3" type="body"/>
          </p:nvPr>
        </p:nvSpPr>
        <p:spPr>
          <a:xfrm>
            <a:off x="365725" y="1098800"/>
            <a:ext cx="3999899" cy="124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Routes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post</a:t>
            </a:r>
            <a:r>
              <a:rPr lang="en" sz="1100">
                <a:solidFill>
                  <a:schemeClr val="dk1"/>
                </a:solidFill>
              </a:rPr>
              <a:t>('/article/:id', function ($id)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//Create article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4" type="body"/>
          </p:nvPr>
        </p:nvSpPr>
        <p:spPr>
          <a:xfrm>
            <a:off x="4311600" y="2375000"/>
            <a:ext cx="3999899" cy="1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Routes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options</a:t>
            </a:r>
            <a:r>
              <a:rPr lang="en" sz="1100">
                <a:solidFill>
                  <a:schemeClr val="dk1"/>
                </a:solidFill>
              </a:rPr>
              <a:t>('/article/:id', function ($id)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//Return response headers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5" type="body"/>
          </p:nvPr>
        </p:nvSpPr>
        <p:spPr>
          <a:xfrm>
            <a:off x="311700" y="3570800"/>
            <a:ext cx="3811200" cy="112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 Routes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patch</a:t>
            </a:r>
            <a:r>
              <a:rPr lang="en" sz="1100">
                <a:solidFill>
                  <a:schemeClr val="dk1"/>
                </a:solidFill>
              </a:rPr>
              <a:t>('/article/:id, function ($id)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 Patch article with given ID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View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3740999" cy="92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render</a:t>
            </a:r>
            <a:r>
              <a:rPr lang="en" sz="1100">
                <a:solidFill>
                  <a:schemeClr val="dk1"/>
                </a:solidFill>
              </a:rPr>
              <a:t>('hello.twig', array(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'firstName' =&gt; 'Pera',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'lastName' =&gt; 'Zdera'</a:t>
            </a:r>
            <a:r>
              <a:rPr lang="en" sz="1100">
                <a:solidFill>
                  <a:schemeClr val="dk1"/>
                </a:solidFill>
              </a:rPr>
              <a:t>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11700" y="2199775"/>
            <a:ext cx="3842700" cy="259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Setting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view-&gt;setData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('firstName',  'Miki');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view-&gt;setData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(array(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'firstName' =&gt; 'Mini',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'lastName' =&gt; 'Maus'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Appending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view-&gt;appendData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(array(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'lastName' =&gt; 'Dugousko'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5021650" y="1152475"/>
            <a:ext cx="36708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&lt;html&gt;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&lt;head&gt;&lt;/head&gt;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&lt;body&gt;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&lt;div&gt;Hello, </a:t>
            </a:r>
            <a:r>
              <a:rPr lang="en" sz="11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{{ firstName }} {{ lastName }}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&lt;/div&gt;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&lt;body&gt;</a:t>
            </a:r>
          </a:p>
          <a:p>
            <a:pPr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&lt;/html&gt;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021650" y="3442325"/>
            <a:ext cx="3842700" cy="142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Appending Twig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 = new \Slim\Slim(array(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'view' =&gt; new Twig()</a:t>
            </a:r>
            <a:b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view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(new Twig());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