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halt helper method in etag and lastModified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ilex.sensiolabs.org/documentationSilex" TargetMode="External"/><Relationship Id="rId4" Type="http://schemas.openxmlformats.org/officeDocument/2006/relationships/hyperlink" Target="http://docs.slimframework.com/" TargetMode="External"/><Relationship Id="rId5" Type="http://schemas.openxmlformats.org/officeDocument/2006/relationships/hyperlink" Target="http://lumen.laravel.com/docs/installation" TargetMode="External"/><Relationship Id="rId6" Type="http://schemas.openxmlformats.org/officeDocument/2006/relationships/hyperlink" Target="https://docs.phalconphp.com/en/latest/index.html" TargetMode="External"/><Relationship Id="rId7" Type="http://schemas.openxmlformats.org/officeDocument/2006/relationships/hyperlink" Target="http://www.peej.co.uk/tonic/api/" TargetMode="External"/><Relationship Id="rId8" Type="http://schemas.openxmlformats.org/officeDocument/2006/relationships/hyperlink" Target="https://github.com/sofadesign/limonade/wiki/Examples-and-tutorial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slimphp/Twig-View" TargetMode="External"/><Relationship Id="rId4" Type="http://schemas.openxmlformats.org/officeDocument/2006/relationships/hyperlink" Target="https://github.com/slimphp/Twig-View" TargetMode="External"/><Relationship Id="rId5" Type="http://schemas.openxmlformats.org/officeDocument/2006/relationships/hyperlink" Target="https://github.com/slimphp/Slim-HttpCache" TargetMode="External"/><Relationship Id="rId6" Type="http://schemas.openxmlformats.org/officeDocument/2006/relationships/hyperlink" Target="https://github.com/slimphp/Slim-HttpCach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slimphp/Twig-View" TargetMode="External"/><Relationship Id="rId4" Type="http://schemas.openxmlformats.org/officeDocument/2006/relationships/hyperlink" Target="https://github.com/slimphp/Twig-View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slimphp/Slim-HttpCache" TargetMode="External"/><Relationship Id="rId4" Type="http://schemas.openxmlformats.org/officeDocument/2006/relationships/hyperlink" Target="https://github.com/slimphp/Slim-HttpCach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45425" y="2285400"/>
            <a:ext cx="8520599" cy="572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Slim Framework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48350"/>
            <a:ext cx="3999899" cy="17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route, multiple HTTP methods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$app-&gt;map('/hello', function()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echo "Hello";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})-&gt;</a:t>
            </a:r>
            <a:r>
              <a:rPr lang="en" sz="1100">
                <a:solidFill>
                  <a:srgbClr val="6AA84F"/>
                </a:solidFill>
              </a:rPr>
              <a:t>via('GET', 'POST');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311600" y="1148350"/>
            <a:ext cx="3999899" cy="163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route, custom HTTP methods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$app-&gt;map('/hello', function() {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echo "Hello";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})-&gt;via(</a:t>
            </a:r>
            <a:r>
              <a:rPr lang="en" sz="1100">
                <a:solidFill>
                  <a:srgbClr val="6AA84F"/>
                </a:solidFill>
              </a:rPr>
              <a:t>'FOO'</a:t>
            </a:r>
            <a:r>
              <a:rPr lang="en" sz="110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311700" y="2892200"/>
            <a:ext cx="3999899" cy="21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Resolution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() </a:t>
            </a:r>
            <a:r>
              <a:rPr lang="en" sz="1100">
                <a:solidFill>
                  <a:srgbClr val="6AA84F"/>
                </a:solidFill>
              </a:rPr>
              <a:t>use ($app)</a:t>
            </a:r>
            <a:r>
              <a:rPr lang="en" sz="1100">
                <a:solidFill>
                  <a:schemeClr val="dk1"/>
                </a:solidFill>
              </a:rPr>
              <a:t>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$app-&gt;render('foo.php');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foo()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6AA84F"/>
                </a:solidFill>
              </a:rPr>
              <a:t>$app = Slim::getInstance();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$app-&gt;render('foo.php');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58400" y="1915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58400" y="927300"/>
            <a:ext cx="3290699" cy="368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Groups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group</a:t>
            </a:r>
            <a:r>
              <a:rPr lang="en" sz="1100">
                <a:solidFill>
                  <a:schemeClr val="dk1"/>
                </a:solidFill>
              </a:rPr>
              <a:t>('/api',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// Library group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$app-&gt;group('/library',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// Get book with ID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$app-&gt;get('/books/:id', function ($id) {});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// Update book with ID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$app-&gt;put('/books/:id', function ($id) {});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// Delete book with ID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$app-&gt;delete('/books/:id', function ($id) {});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});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GET    /api/library/books/:id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PUT    /api/library/books/:id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DELETE /api/library/books/:id</a:t>
            </a:r>
            <a:br>
              <a:rPr lang="en" sz="1100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087600" y="927300"/>
            <a:ext cx="3003899" cy="28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Route Middleware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 mw1()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echo "This is middleware!";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function mw2()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echo "This is middleware!";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\Slim\Slim();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</a:t>
            </a:r>
            <a:r>
              <a:rPr lang="en" sz="1100">
                <a:solidFill>
                  <a:srgbClr val="6AA84F"/>
                </a:solidFill>
              </a:rPr>
              <a:t>'mw1', 'mw2',</a:t>
            </a:r>
            <a:r>
              <a:rPr lang="en" sz="1100">
                <a:solidFill>
                  <a:schemeClr val="dk1"/>
                </a:solidFill>
              </a:rPr>
              <a:t> function 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//Do something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Routing - Helper methods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785200" y="1017725"/>
            <a:ext cx="3999899" cy="17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$app-&gt;get('/hello/Frank',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"You won't see this...";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</a:t>
            </a:r>
            <a:r>
              <a:rPr lang="en" sz="1100">
                <a:solidFill>
                  <a:srgbClr val="6AA84F"/>
                </a:solidFill>
              </a:rPr>
              <a:t>pass</a:t>
            </a:r>
            <a:r>
              <a:rPr lang="en" sz="1100">
                <a:solidFill>
                  <a:schemeClr val="dk1"/>
                </a:solidFill>
              </a:rPr>
              <a:t>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$app-&gt;get('/hello/:name', function ($name)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"But you will see this!";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2" type="body"/>
          </p:nvPr>
        </p:nvSpPr>
        <p:spPr>
          <a:xfrm>
            <a:off x="345425" y="2852575"/>
            <a:ext cx="3999899" cy="206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Redirect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</a:t>
            </a:r>
            <a:r>
              <a:rPr lang="en" sz="1100">
                <a:solidFill>
                  <a:srgbClr val="6AA84F"/>
                </a:solidFill>
              </a:rPr>
              <a:t>redirect</a:t>
            </a:r>
            <a:r>
              <a:rPr lang="en" sz="1100">
                <a:solidFill>
                  <a:schemeClr val="dk1"/>
                </a:solidFill>
              </a:rPr>
              <a:t>('/bar');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$app-&gt;get('/old',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$app-&gt;redirect('/new', 301);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3" type="body"/>
          </p:nvPr>
        </p:nvSpPr>
        <p:spPr>
          <a:xfrm>
            <a:off x="372400" y="1085100"/>
            <a:ext cx="3999899" cy="17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Halt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//Send a default 500 error response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halt</a:t>
            </a:r>
            <a:r>
              <a:rPr lang="en" sz="1100">
                <a:solidFill>
                  <a:schemeClr val="dk1"/>
                </a:solidFill>
              </a:rPr>
              <a:t>(500);</a:t>
            </a:r>
            <a:br>
              <a:rPr lang="en" sz="1100">
                <a:solidFill>
                  <a:schemeClr val="dk1"/>
                </a:solidFill>
              </a:rPr>
            </a:b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$app-&gt;halt(403, 'You shall not pass!');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4" type="body"/>
          </p:nvPr>
        </p:nvSpPr>
        <p:spPr>
          <a:xfrm>
            <a:off x="4785200" y="2757400"/>
            <a:ext cx="3999899" cy="1700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"You will see this...";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</a:t>
            </a:r>
            <a:r>
              <a:rPr lang="en" sz="1100">
                <a:solidFill>
                  <a:srgbClr val="6AA84F"/>
                </a:solidFill>
              </a:rPr>
              <a:t>stop</a:t>
            </a:r>
            <a:r>
              <a:rPr lang="en" sz="1100">
                <a:solidFill>
                  <a:schemeClr val="dk1"/>
                </a:solidFill>
              </a:rPr>
              <a:t>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"But not this";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3740999" cy="975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85F4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render</a:t>
            </a:r>
            <a:r>
              <a:rPr lang="en" sz="1100">
                <a:solidFill>
                  <a:srgbClr val="4285F4"/>
                </a:solidFill>
              </a:rPr>
              <a:t>('hello.twig', array(</a:t>
            </a:r>
          </a:p>
          <a:p>
            <a:pPr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AB40"/>
                </a:solidFill>
              </a:rPr>
              <a:t>'firstName' =&gt; 'Pera',</a:t>
            </a:r>
          </a:p>
          <a:p>
            <a:pPr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AB40"/>
                </a:solidFill>
              </a:rPr>
              <a:t>'lastName' =&gt; 'Zdera'</a:t>
            </a:r>
            <a:r>
              <a:rPr lang="en" sz="1100">
                <a:solidFill>
                  <a:srgbClr val="4285F4"/>
                </a:solidFill>
              </a:rPr>
              <a:t>)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285F4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11700" y="2199775"/>
            <a:ext cx="3842700" cy="27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Data</a:t>
            </a:r>
          </a:p>
          <a:p>
            <a:pPr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view-&gt;setData</a:t>
            </a: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('firstName',  'Miki');</a:t>
            </a:r>
          </a:p>
          <a:p>
            <a:pPr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view-&gt;setData</a:t>
            </a: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(array(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    'firstName' =&gt; 'Mini',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    'lastName' =&gt; 'Maus'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4285F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Appending Data</a:t>
            </a:r>
          </a:p>
          <a:p>
            <a:pPr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view-&gt;appendData</a:t>
            </a: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(array(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    'lastName' =&gt; 'Dugousko'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5021650" y="1152475"/>
            <a:ext cx="3670800" cy="26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&lt;html&gt;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&lt;head&gt;&lt;/head&gt;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&lt;body&gt;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&lt;div&gt;Hello, </a:t>
            </a:r>
            <a:r>
              <a:rPr lang="en" sz="11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{{ firstName }} {{ lastName }}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&lt;/div&gt;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&lt;body&gt;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4631700" cy="36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Custom 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 CustomView </a:t>
            </a:r>
            <a:r>
              <a:rPr lang="en" sz="1100">
                <a:solidFill>
                  <a:srgbClr val="6AA84F"/>
                </a:solidFill>
              </a:rPr>
              <a:t>extends \Slim\View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public function render($template)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return 'The final rendered template';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\Slim\Slim(array(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'view' =&gt; new CustomView()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view</a:t>
            </a:r>
            <a:r>
              <a:rPr lang="en" sz="1100">
                <a:solidFill>
                  <a:schemeClr val="dk1"/>
                </a:solidFill>
              </a:rPr>
              <a:t>(new CustomView());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700" y="360250"/>
            <a:ext cx="5377300" cy="47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4294967295" type="title"/>
          </p:nvPr>
        </p:nvSpPr>
        <p:spPr>
          <a:xfrm>
            <a:off x="44850" y="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Middleware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Middleware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9150"/>
            <a:ext cx="4438200" cy="378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Create Middleware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 ExampleMiddleware </a:t>
            </a:r>
            <a:r>
              <a:rPr lang="en" sz="1100">
                <a:solidFill>
                  <a:srgbClr val="6AA84F"/>
                </a:solidFill>
              </a:rPr>
              <a:t>extends \Slim\Middleware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public function call()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Get reference to application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$app = $this-&gt;app;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Do something   </a:t>
            </a:r>
            <a:br>
              <a:rPr lang="en" sz="1100">
                <a:solidFill>
                  <a:schemeClr val="lt2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Run inner middleware and application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rgbClr val="6AA84F"/>
                </a:solidFill>
              </a:rPr>
              <a:t>$this-&gt;next-&gt;call();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A84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</a:rPr>
              <a:t>        </a:t>
            </a:r>
            <a:r>
              <a:rPr lang="en" sz="1100">
                <a:solidFill>
                  <a:schemeClr val="lt2"/>
                </a:solidFill>
              </a:rPr>
              <a:t>// Do something 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</a:rPr>
            </a:b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4989600" y="1159150"/>
            <a:ext cx="3842700" cy="369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Add Middleware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(new \ExampleMiddleware());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Environment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3999899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Slim();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$environment = $app-&gt;</a:t>
            </a:r>
            <a:r>
              <a:rPr lang="en" sz="1100">
                <a:solidFill>
                  <a:srgbClr val="6AA84F"/>
                </a:solidFill>
              </a:rPr>
              <a:t>environment</a:t>
            </a:r>
            <a:r>
              <a:rPr lang="en" sz="1100">
                <a:solidFill>
                  <a:schemeClr val="dk1"/>
                </a:solidFill>
              </a:rPr>
              <a:t>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$requestMethod = $environment['REQUEST_METHOD'];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from $_SERVER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832400" y="1152475"/>
            <a:ext cx="3999899" cy="370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REQUEST_METHOD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SCRIPT_NAME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PATH_INFO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QUERY_STRING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SERVER_NAME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SERVER_PORT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HTTP_ACCEPT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HTTP_ACCEPT_LANGUAGE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HTTP_ACCEPT_CHARSET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HTTP_USER_AGENT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HTTP_REMOTE_ADDR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slim.url_scheme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slim.input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slim.errors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50625" y="1584725"/>
            <a:ext cx="3817800" cy="32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What is the request method?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$app-&gt;request-&gt;getMethod();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GET request?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$app-&gt;request-&gt;isGet();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POST request?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$app-&gt;request-&gt;isPost();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PUT request?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$app-&gt;request-&gt;isPut();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DELETE request?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$app-&gt;request-&gt;isDelete();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4893100" y="1584725"/>
            <a:ext cx="38178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HEAD request?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$app-&gt;request-&gt;isHead();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OPTIONS request?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$app-&gt;request-&gt;isOptions();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PATCH request?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$app-&gt;request-&gt;isPatch();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Is this a XHR/AJAX request?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$app-&gt;request-&gt;isAjax();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50625" y="957550"/>
            <a:ext cx="3884100" cy="4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$request =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11700" y="1017725"/>
            <a:ext cx="3971099" cy="32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Get request headers as associative array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$headers = $app-&gt;request-&gt;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headers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$userAgent = $app-&gt;request-&gt;headers-&gt;get('USER_AGENT');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$body = $app-&gt;request-&gt;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getBody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$foo =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getCookie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('foo');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$cookies = $app-&gt;request-&gt;cookies;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4794525" y="1017725"/>
            <a:ext cx="3884100" cy="389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//GET variable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$paramValue = $app-&gt;request-&gt;get('paramName');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//POST variable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$paramValue = $app-&gt;request-&gt;post('paramName');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//PUT variable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$paramValue = $app-&gt;request-&gt;put('paramName');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$allGetVars = $app-&gt;request-&gt;get();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$allPostVars = $app-&gt;request-&gt;post();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$allPutVars = $app-&gt;request-&gt;put();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Micro frameworks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827775" y="1192925"/>
            <a:ext cx="3100499" cy="358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Camping</a:t>
            </a:r>
            <a:r>
              <a:rPr lang="en" sz="1100"/>
              <a:t> for Ruby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Grape</a:t>
            </a:r>
            <a:r>
              <a:rPr lang="en" sz="1100"/>
              <a:t> for Ruby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Sinatra</a:t>
            </a:r>
            <a:r>
              <a:rPr lang="en" sz="1100"/>
              <a:t> for Ruby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Scalatra</a:t>
            </a:r>
            <a:r>
              <a:rPr lang="en" sz="1100"/>
              <a:t> for Scala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Bottle</a:t>
            </a:r>
            <a:r>
              <a:rPr lang="en" sz="1100"/>
              <a:t> for Python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/>
              <a:t>Flask</a:t>
            </a:r>
            <a:r>
              <a:rPr lang="en" sz="1100"/>
              <a:t> for Python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For PHP: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3"/>
              </a:rPr>
              <a:t>Silex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4"/>
              </a:rPr>
              <a:t>Slim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5"/>
              </a:rPr>
              <a:t>Lumen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6"/>
              </a:rPr>
              <a:t>Phalcon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7"/>
              </a:rPr>
              <a:t>Tonic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roxima Nova"/>
            </a:pPr>
            <a:r>
              <a:rPr b="1" lang="en" sz="1100" u="sng">
                <a:hlinkClick r:id="rId8"/>
              </a:rPr>
              <a:t>Limonade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311700" y="1192925"/>
            <a:ext cx="5420099" cy="192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micro framework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micro framework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is a term used to refer to minimalistic web applications frameworks. 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 is contrasted with full-stack framework also called enterprise frameworks.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 lacks most of the functionality which is common to expect in a full fledged web application framework, such as;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Accounts, authentication, authorization, roles, etc.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Database abstraction via a object-relational mapping.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Web template engine.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11700" y="1017725"/>
            <a:ext cx="3817800" cy="3230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$rootUri = $app-&gt;request-&gt;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getRootUri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$resourceUri = $app-&gt;request-&gt;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getResourceUri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sp>
        <p:nvSpPr>
          <p:cNvPr id="192" name="Shape 192"/>
          <p:cNvSpPr txBox="1"/>
          <p:nvPr/>
        </p:nvSpPr>
        <p:spPr>
          <a:xfrm>
            <a:off x="4592225" y="1017725"/>
            <a:ext cx="3884100" cy="3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$app-&gt;request-&gt;getContentType();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$app-&gt;request-&gt;getMediaType();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$app-&gt;request-&gt;getMediaTypeParams();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$app-&gt;request-&gt;getContentCharset();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$app-&gt;request-&gt;getContentLength();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$app-&gt;request-&gt;getHost();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$app-&gt;request-&gt;getHostWithPort();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$app-&gt;request-&gt;getPort();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$app-&gt;request-&gt;getScheme();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$app-&gt;request-&gt;getPath();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$app-&gt;request-&gt;getUrl();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$app-&gt;request-&gt;getIp();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$app-&gt;request-&gt;getReferrer();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$app-&gt;request-&gt;getUserAgent();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17400" y="1094075"/>
            <a:ext cx="3478500" cy="104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Status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$app-&gt;response-&gt;setStatus(400);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$status = $app-&gt;response-&gt;getStatus();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3962700" y="1094075"/>
            <a:ext cx="4869600" cy="173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Headers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$app-&gt;response-&gt;headers-&gt;set('Content-Type', 'application/json');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$contentType = $app-&gt;response&gt;headers-&gt;get('Content-Type');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2211125"/>
            <a:ext cx="3331799" cy="21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Body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Overwrite response body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$app-&gt;response-&gt;setBody('Foo');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Append response body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$app-&gt;response-&gt;write('Bar');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$body = $app-&gt;response-&gt;getBody();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17400" y="1094075"/>
            <a:ext cx="38988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Cookies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setCookie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('foo', 'bar', '2 days');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$app-&gt;setCookie(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$name,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$value,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$expiresAt,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$path,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$domain,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$secure,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$httponly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deleteCookie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('foo');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$app-&gt;deleteCookie('foo', '/', 'foo.com');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$app-&gt;deleteCookie('foo', '/', 'foo.com', true, true);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4403025" y="1094075"/>
            <a:ext cx="4429200" cy="36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Encrypted Cookie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 = new \Slim\Slim(array(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'cookies.encrypt' =&gt; true,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'cookies.secret_key' =&gt; 'my_secret_key',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'cookies.cipher' =&gt; MCRYPT_RIJNDAEL_256,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'cookies.cipher_mode' =&gt; MCRYPT_MODE_CBC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Response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317400" y="1094075"/>
            <a:ext cx="3898800" cy="114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// return [status, header, body]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$array = $res-&gt;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finalize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4403025" y="1094075"/>
            <a:ext cx="4429200" cy="36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Status Introspection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$app-&gt;response-&gt;isInformational();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$app-&gt;response-&gt;isOk();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$app-&gt;response&gt;isSuccessful();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$app-&gt;response&gt;isRedirection();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$app-&gt;response-&gt;isRedirect();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$app-&gt;response-&gt;isForbidden();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$app-&gt;response-&gt;isNotFound();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$app-&gt;response-&gt;isClientError();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$app-&gt;response-&gt;isServerError();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311700" y="2281550"/>
            <a:ext cx="3842700" cy="106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Redirect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$app-&gt;response-&gt;redirect('/foo', 303);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 Cache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4311300" cy="18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ETag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</a:t>
            </a:r>
            <a:r>
              <a:rPr lang="en" sz="1100">
                <a:solidFill>
                  <a:srgbClr val="6AA84F"/>
                </a:solidFill>
              </a:rPr>
              <a:t>etag</a:t>
            </a:r>
            <a:r>
              <a:rPr lang="en" sz="1100">
                <a:solidFill>
                  <a:schemeClr val="dk1"/>
                </a:solidFill>
              </a:rPr>
              <a:t>('unique-id');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// If-None-Match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856625" y="1152475"/>
            <a:ext cx="38427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Last Modified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lastModified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(strtotime('2015-10-29 15:30:00'));});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 If-Modified-Since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11700" y="3123525"/>
            <a:ext cx="8305799" cy="177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Expires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$app-&gt;etag('unique-resource-id');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expires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('+1 week');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echo "This will be cached client-side for one week";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 Expires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Hooks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72475"/>
            <a:ext cx="4451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to use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hook</a:t>
            </a:r>
            <a:r>
              <a:rPr lang="en" sz="1100">
                <a:solidFill>
                  <a:schemeClr val="dk1"/>
                </a:solidFill>
              </a:rPr>
              <a:t>('the.hook.name',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//Do something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$app-&gt;hook('the.hook.name',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//Do something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}, </a:t>
            </a:r>
            <a:r>
              <a:rPr lang="en" sz="1100">
                <a:solidFill>
                  <a:srgbClr val="6AA84F"/>
                </a:solidFill>
              </a:rPr>
              <a:t>5</a:t>
            </a:r>
            <a:r>
              <a:rPr lang="en" sz="110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$app-&gt;hook('the.hook.name',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// Do something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  <a:br>
              <a:rPr lang="en" sz="1100">
                <a:solidFill>
                  <a:schemeClr val="dk1"/>
                </a:solidFill>
              </a:rPr>
            </a:b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916675" y="1017725"/>
            <a:ext cx="38427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Default Hooks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slim.before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slim.before.router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slim.before.dispatch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slim.after.dispatch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slim.after.router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slim.after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4850125" y="3262225"/>
            <a:ext cx="38427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Custom Hook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applyHook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('my.hook.name');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Session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041725"/>
            <a:ext cx="8520599" cy="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session_cache_limiter(false);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session_start();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278350" y="1754525"/>
            <a:ext cx="84408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Session Cookie Middleware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$app-&gt;add(new \Slim\Middleware\SessionCookie(array(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'expires' =&gt; '20 minutes',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'path' =&gt; '/',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'domain' =&gt; null,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'secure' =&gt; false,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'httponly' =&gt; false,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'name' =&gt; 'slim_session',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'secret' =&gt; 'CHANGE_ME',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'cipher' =&gt; MCRYPT_RIJNDAEL_256,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'cipher_mode' =&gt; MCRYPT_MODE_CBC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 HTTP cookies are inherently limited to only 4 kilobytes of 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Flash Messages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34106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require sessions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stored in $_SESSION['slim.flash']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$app-&gt;flash(</a:t>
            </a:r>
            <a:r>
              <a:rPr lang="en" sz="1100">
                <a:solidFill>
                  <a:schemeClr val="accent6"/>
                </a:solidFill>
              </a:rPr>
              <a:t>'error'</a:t>
            </a:r>
            <a:r>
              <a:rPr lang="en" sz="1100">
                <a:solidFill>
                  <a:schemeClr val="dk1"/>
                </a:solidFill>
              </a:rPr>
              <a:t>, 'User email is required');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available in the template variable flash['error']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$app-&gt;flashNow('info', 'Your credit card is expired');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available in the template variable flash['info']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$app-&gt;flashKeep();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keep existing flash messages set in the previous request so they will be available to the next request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4262875" y="1152475"/>
            <a:ext cx="3842700" cy="276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&lt;html&gt;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&lt;head&gt;&lt;/head&gt;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&lt;body&gt;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&lt;div&gt;</a:t>
            </a:r>
            <a:r>
              <a:rPr lang="en" sz="11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{{ flash.error }}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&lt;/div&gt;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&lt;body&gt;</a:t>
            </a: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Logging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40425"/>
            <a:ext cx="2363400" cy="28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Activate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//Enable logging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log-&gt;setEnabled</a:t>
            </a:r>
            <a:r>
              <a:rPr lang="en" sz="1100">
                <a:solidFill>
                  <a:schemeClr val="dk1"/>
                </a:solidFill>
              </a:rPr>
              <a:t>(true);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//Disable logging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$app-&gt;log-&gt;setEnabled(false);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Slim(array(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'log.enabled' =&gt; true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675100" y="1140425"/>
            <a:ext cx="26283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Levels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\Slim\Log::EMERGENCY (Level 1)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\Slim\Log::ALERT (Level 2)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\Slim\Log::CRITICAL (Level 3)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\Slim\Log::ERROR (Level 4)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\Slim\Log::WARN (Level 5)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\Slim\Log::NOTICE (Level 6)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\Slim\Log::INFO (Level 7)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\Slim\Log::DEBUG (Level 8)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log-&gt;setLevel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(\Slim\Log::WARN);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 = new \Slim\Slim(array(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'log.level' =&gt; \Slim\Log::WARN</a:t>
            </a:r>
            <a:b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5463725" y="2888625"/>
            <a:ext cx="3402299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Custom Log Writer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public function write(mixed $message);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$app-&gt;config(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log.writer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', new \MyLogWriter());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$app-&gt;log-&gt;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setWriter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(new \MyLogWriter());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675100" y="4080725"/>
            <a:ext cx="3042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Log File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$env = $this-&gt;app-&gt;environment;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$env['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slim.errors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'] = 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fopen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('/path/to/output', 'w');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5463725" y="1140425"/>
            <a:ext cx="3188699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How to log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$app-&gt;log-&gt;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log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(\Slim\Log::ALERT, 'alert log');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$app-&gt;log-&gt;alert('alert log');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$app-&gt;log-&gt;emergency('emergency log');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$app-&gt;log-&gt;error('error log');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2520100"/>
            <a:ext cx="2536800" cy="202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Debug Mode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\Slim\Slim(array(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'debug'</a:t>
            </a:r>
            <a:r>
              <a:rPr lang="en" sz="1100">
                <a:solidFill>
                  <a:schemeClr val="dk1"/>
                </a:solidFill>
              </a:rPr>
              <a:t> =&gt; true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//Enable debugging (on by default)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$app-&gt;config('debug', true);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lt2"/>
                </a:solidFill>
              </a:rPr>
              <a:t>//Disable debugging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$app-&gt;config('debug', false);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311700" y="1170000"/>
            <a:ext cx="8394299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respects your existing error_reporting setting;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only handles errors and exceptions generated inside the Slim application;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converts errors into ErrorException objects and throws them;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Proxima Nova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Slim application uses its built-in error handler if its debug setting is true; otherwise, it uses the custom error handler.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Slim Framework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is an ideal tool to create APIs that consume, repurpose, or </a:t>
            </a:r>
            <a:r>
              <a:rPr lang="en" sz="1100">
                <a:solidFill>
                  <a:schemeClr val="accent3"/>
                </a:solidFill>
              </a:rPr>
              <a:t>publish data</a:t>
            </a:r>
            <a:r>
              <a:rPr lang="en" sz="1100"/>
              <a:t>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You can even build full-featured web applications with user interfaces.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is </a:t>
            </a:r>
            <a:r>
              <a:rPr lang="en" sz="1100">
                <a:solidFill>
                  <a:schemeClr val="accent3"/>
                </a:solidFill>
              </a:rPr>
              <a:t>one of the fastest</a:t>
            </a:r>
            <a:r>
              <a:rPr lang="en" sz="1100"/>
              <a:t> micro RESTful frameworks available.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has </a:t>
            </a:r>
            <a:r>
              <a:rPr lang="en" sz="1100">
                <a:solidFill>
                  <a:schemeClr val="accent3"/>
                </a:solidFill>
              </a:rPr>
              <a:t>very little code</a:t>
            </a:r>
            <a:r>
              <a:rPr lang="en" sz="1100"/>
              <a:t>. In fact, you can read and understand its source code in only an afternoon!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Good documentation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Provides you with every feature this kind of framework should have, and nothing more, which is great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Unlike a lot of other frameworks Slim has a very large following, basically a lot of resources are available online, from original website plus a lot of 3rd party content, including youtube tutorials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 its core, Slim is a dispatcher that receives an HTTP request, invokes an appropriate callback routine, and returns an HTTP response. That’s it.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Error Handling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52475"/>
            <a:ext cx="400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Custom Error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Set custom error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error</a:t>
            </a:r>
            <a:r>
              <a:rPr lang="en" sz="1100">
                <a:solidFill>
                  <a:schemeClr val="dk1"/>
                </a:solidFill>
              </a:rPr>
              <a:t>(function (\Exception $e)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$app-&gt;render('error.php');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Invoke custom error handler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$app-&gt;error();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368500" y="1152475"/>
            <a:ext cx="4004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 Found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Set not found handler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notFound</a:t>
            </a:r>
            <a:r>
              <a:rPr lang="en" sz="1100">
                <a:solidFill>
                  <a:schemeClr val="dk1"/>
                </a:solidFill>
              </a:rPr>
              <a:t>(function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$app-&gt;render('404.html');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// Invoke not found handler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$app-&gt;notFound();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Additional Components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Monolog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Guzzle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Assetic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Predis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Pimple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PHP version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PHP &gt;= 5.3.0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2" name="Shape 282"/>
          <p:cNvSpPr txBox="1"/>
          <p:nvPr>
            <p:ph idx="2" type="body"/>
          </p:nvPr>
        </p:nvSpPr>
        <p:spPr>
          <a:xfrm>
            <a:off x="467195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PHP version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PHP &gt;= 5.5.0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Slim now utilizes a new, </a:t>
            </a:r>
            <a:r>
              <a:rPr lang="en" sz="1100">
                <a:solidFill>
                  <a:schemeClr val="accent3"/>
                </a:solidFill>
              </a:rPr>
              <a:t>more powerful router</a:t>
            </a:r>
            <a:r>
              <a:rPr lang="en" sz="1100"/>
              <a:t> ( https://github.com/nikic/FastRoute )!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PSR 7 request objects which implements PSR 7 ServerRequestInterface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PSR 7 response objects which implements PSR 7 ResponseInterface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Flash messages have been removed (?)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Hooks have been removed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Optional</a:t>
            </a:r>
            <a:r>
              <a:rPr lang="en" sz="1100">
                <a:hlinkClick r:id="rId3"/>
              </a:rPr>
              <a:t> </a:t>
            </a:r>
            <a:r>
              <a:rPr lang="en" sz="1100" u="sng">
                <a:hlinkClick r:id="rId4"/>
              </a:rPr>
              <a:t>slim/twig-view</a:t>
            </a:r>
            <a:r>
              <a:rPr lang="en" sz="1100"/>
              <a:t> PHP component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Optional standalone</a:t>
            </a:r>
            <a:r>
              <a:rPr lang="en" sz="1100">
                <a:hlinkClick r:id="rId5"/>
              </a:rPr>
              <a:t> </a:t>
            </a:r>
            <a:r>
              <a:rPr lang="en" sz="1100" u="sng">
                <a:hlinkClick r:id="rId6"/>
              </a:rPr>
              <a:t>slimphp/Slim-HttpCache</a:t>
            </a:r>
            <a:r>
              <a:rPr lang="en" sz="1100"/>
              <a:t> PHP component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079350"/>
            <a:ext cx="3999899" cy="1537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 = new </a:t>
            </a:r>
            <a:r>
              <a:rPr lang="en" sz="1100">
                <a:solidFill>
                  <a:srgbClr val="93C47D"/>
                </a:solidFill>
              </a:rPr>
              <a:t>\Slim\Slim()</a:t>
            </a:r>
            <a:r>
              <a:rPr lang="en" sz="11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$app-&gt;get('/hello/:</a:t>
            </a:r>
            <a:r>
              <a:rPr lang="en" sz="1100">
                <a:solidFill>
                  <a:srgbClr val="93C47D"/>
                </a:solidFill>
              </a:rPr>
              <a:t>name</a:t>
            </a:r>
            <a:r>
              <a:rPr lang="en" sz="1100">
                <a:solidFill>
                  <a:schemeClr val="dk1"/>
                </a:solidFill>
              </a:rPr>
              <a:t>', function (</a:t>
            </a:r>
            <a:r>
              <a:rPr lang="en" sz="1100">
                <a:solidFill>
                  <a:srgbClr val="93C47D"/>
                </a:solidFill>
              </a:rPr>
              <a:t>$name</a:t>
            </a:r>
            <a:r>
              <a:rPr lang="en" sz="1100">
                <a:solidFill>
                  <a:schemeClr val="dk1"/>
                </a:solidFill>
              </a:rPr>
              <a:t>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 " . $name;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// return $response-&gt;write("Hello " . $name);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$app-&gt;run();</a:t>
            </a:r>
          </a:p>
        </p:txBody>
      </p:sp>
      <p:sp>
        <p:nvSpPr>
          <p:cNvPr id="289" name="Shape 289"/>
          <p:cNvSpPr txBox="1"/>
          <p:nvPr>
            <p:ph idx="2" type="body"/>
          </p:nvPr>
        </p:nvSpPr>
        <p:spPr>
          <a:xfrm>
            <a:off x="4518000" y="1052375"/>
            <a:ext cx="4314299" cy="164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 = new </a:t>
            </a:r>
            <a:r>
              <a:rPr lang="en" sz="1100">
                <a:solidFill>
                  <a:srgbClr val="93C47D"/>
                </a:solidFill>
              </a:rPr>
              <a:t>\Slim\App</a:t>
            </a:r>
            <a:r>
              <a:rPr lang="en" sz="11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</a:t>
            </a:r>
            <a:r>
              <a:rPr lang="en" sz="1100">
                <a:solidFill>
                  <a:srgbClr val="93C47D"/>
                </a:solidFill>
              </a:rPr>
              <a:t>{name}'</a:t>
            </a:r>
            <a:r>
              <a:rPr lang="en" sz="1100">
                <a:solidFill>
                  <a:schemeClr val="dk1"/>
                </a:solidFill>
              </a:rPr>
              <a:t>, function (</a:t>
            </a:r>
            <a:r>
              <a:rPr lang="en" sz="1100">
                <a:solidFill>
                  <a:srgbClr val="93C47D"/>
                </a:solidFill>
              </a:rPr>
              <a:t>$request, $response, $args</a:t>
            </a:r>
            <a:r>
              <a:rPr lang="en" sz="1100">
                <a:solidFill>
                  <a:schemeClr val="dk1"/>
                </a:solidFill>
              </a:rPr>
              <a:t>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// echo "Hello " . $args['name'];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return $response-&gt;write("Hello " . $args['name']);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$app-&gt;run();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311700" y="2616550"/>
            <a:ext cx="3884100" cy="240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$app-&gt;get('/article/:id', function () 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})-&gt;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conditions(array('id' =&gt; '[0-9]+'))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$app-&gt;get('/hello', function () 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use ($app)</a:t>
            </a: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 {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$app</a:t>
            </a: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-&gt;setCookie('foo', 'bar', '2 days');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});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$app-&gt;get('/hello',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})-&gt;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('hello');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urlFor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('hello', array(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'name' =&gt; 'Milica'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));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4518000" y="2616550"/>
            <a:ext cx="4383299" cy="24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$app-&gt;get('/article/{id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[0-9]+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}', function ($request, $response, $args)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$app-&gt;get('/hello', function ($request, $response, $args)  {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      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$this</a:t>
            </a: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-&gt;cookies-&gt;set('foo', ['value' =&gt; 'bar','expires' =&gt; '2 days']);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  <a:t>});</a:t>
            </a:r>
            <a:br>
              <a:rPr lang="en" sz="1100">
                <a:solidFill>
                  <a:srgbClr val="4285F4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$app-&gt;get('/hello', function ($request, $response, $args)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})-&gt;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setName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('hello');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</a:t>
            </a:r>
            <a:r>
              <a:rPr lang="en" sz="1100">
                <a:solidFill>
                  <a:srgbClr val="93C47D"/>
                </a:solidFill>
                <a:latin typeface="Proxima Nova"/>
                <a:ea typeface="Proxima Nova"/>
                <a:cs typeface="Proxima Nova"/>
                <a:sym typeface="Proxima Nova"/>
              </a:rPr>
              <a:t>router-&gt;pathFor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('hello', [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'name' =&gt; 'Milica'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Middleware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 ExampleMiddleware extends \Slim\Middleware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public function call()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{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// Do something  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rgbClr val="6AA84F"/>
                </a:solidFill>
              </a:rPr>
              <a:t>$this-&gt;next-&gt;call();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// Do something   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$app-&gt;add(new \ExampleMiddleware());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8" name="Shape 298"/>
          <p:cNvSpPr txBox="1"/>
          <p:nvPr>
            <p:ph idx="2" type="body"/>
          </p:nvPr>
        </p:nvSpPr>
        <p:spPr>
          <a:xfrm>
            <a:off x="4692175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Middleware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 ExampleMiddleware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public function __invoke($request, $response, $next)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// Do something  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rgbClr val="6AA84F"/>
                </a:solidFill>
              </a:rPr>
              <a:t>$response = $next($request, $response);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// Do something  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rgbClr val="6AA84F"/>
                </a:solidFill>
              </a:rPr>
              <a:t>return $response;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}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$app-&gt;add(new \ExampleMiddleware());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152475"/>
            <a:ext cx="4078200" cy="387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$app-&gt;get('/hello/:name', function ($name) use ($app)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$app-&gt;render</a:t>
            </a:r>
            <a:r>
              <a:rPr lang="en" sz="1100">
                <a:solidFill>
                  <a:schemeClr val="dk1"/>
                </a:solidFill>
              </a:rPr>
              <a:t>('hello.twig', array(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'name' =&gt; $name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));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678700" y="1152475"/>
            <a:ext cx="4078200" cy="393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Optional</a:t>
            </a:r>
            <a:r>
              <a:rPr lang="en" sz="1100">
                <a:hlinkClick r:id="rId3"/>
              </a:rPr>
              <a:t> </a:t>
            </a:r>
            <a:r>
              <a:rPr lang="en" sz="1100" u="sng">
                <a:hlinkClick r:id="rId4"/>
              </a:rPr>
              <a:t>slim/twig-view</a:t>
            </a:r>
            <a:r>
              <a:rPr lang="en" sz="1100"/>
              <a:t> PHP component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$container = new \Slim\Container;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$container['view'] = function ($c)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$view = new \Slim\Views\Twig('path/to/templates', [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'cache' =&gt; 'path/to/cache'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]);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... 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return $view;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$app-&gt;get('/hello/{name}', function ($request, $response, $args)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return </a:t>
            </a:r>
            <a:r>
              <a:rPr lang="en" sz="1100">
                <a:solidFill>
                  <a:srgbClr val="6AA84F"/>
                </a:solidFill>
              </a:rPr>
              <a:t>$this-&gt;view-&gt;render</a:t>
            </a:r>
            <a:r>
              <a:rPr lang="en" sz="1100">
                <a:solidFill>
                  <a:schemeClr val="dk1"/>
                </a:solidFill>
              </a:rPr>
              <a:t>($response, 'hello.twig', [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'name' =&gt; $args['name']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]);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Stop, Halt, Redirect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$app-&gt;get('/', function () use ($app) {  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</a:rPr>
              <a:t>$app-&gt;halt(400, 'Bad Request');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indent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$app-&gt;get('/old', function () use ($app) {</a:t>
            </a:r>
          </a:p>
          <a:p>
            <a:pPr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</a:rPr>
              <a:t>$app-&gt;redirect('/new', 301);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467195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Stop, Halt, Redirect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$app-&gt;get('/', function ($req, $res, $args) {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</a:rPr>
              <a:t>return $res-&gt;withStatus(400)-&gt;write('Bad Request');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$app-&gt;get('/old', function ($req, $res, $args) {</a:t>
            </a:r>
          </a:p>
          <a:p>
            <a:pPr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</a:rPr>
              <a:t>return $res-&gt;withStatus(301)-&gt;withHeader("Location", "new");</a:t>
            </a:r>
            <a:br>
              <a:rPr lang="en" sz="1100">
                <a:solidFill>
                  <a:srgbClr val="6AA84F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 Cache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rgbClr val="6AA84F"/>
                </a:solidFill>
              </a:rPr>
              <a:t>$app-&gt;etag</a:t>
            </a:r>
            <a:r>
              <a:rPr lang="en" sz="1100">
                <a:solidFill>
                  <a:schemeClr val="dk1"/>
                </a:solidFill>
              </a:rPr>
              <a:t>('unique-id');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9" name="Shape 319"/>
          <p:cNvSpPr txBox="1"/>
          <p:nvPr>
            <p:ph idx="2" type="body"/>
          </p:nvPr>
        </p:nvSpPr>
        <p:spPr>
          <a:xfrm>
            <a:off x="467195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 Cache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Optional standalone</a:t>
            </a:r>
            <a:r>
              <a:rPr lang="en" sz="1100">
                <a:hlinkClick r:id="rId3"/>
              </a:rPr>
              <a:t> </a:t>
            </a:r>
            <a:r>
              <a:rPr lang="en" sz="1100" u="sng">
                <a:hlinkClick r:id="rId4"/>
              </a:rPr>
              <a:t>slimphp/Slim-HttpCache</a:t>
            </a:r>
            <a:r>
              <a:rPr lang="en" sz="1100"/>
              <a:t> PHP component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$container = new \Slim\Container;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$container['cache'] =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return new \Slim\HttpCache\CacheProvider();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 = new \Slim\App($container);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$app-&gt;add(new \Slim\HttpCache\Cache('public', 86400));</a:t>
            </a:r>
            <a:br>
              <a:rPr lang="en" sz="1100">
                <a:solidFill>
                  <a:schemeClr val="dk1"/>
                </a:solidFill>
              </a:rPr>
            </a:b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($req, $res, $args)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$resWithEtag =</a:t>
            </a:r>
            <a:r>
              <a:rPr lang="en" sz="1100">
                <a:solidFill>
                  <a:srgbClr val="6AA84F"/>
                </a:solidFill>
              </a:rPr>
              <a:t> $this-&gt;cache-&gt;withEtag</a:t>
            </a:r>
            <a:r>
              <a:rPr lang="en" sz="1100">
                <a:solidFill>
                  <a:schemeClr val="dk1"/>
                </a:solidFill>
              </a:rPr>
              <a:t>($res, 'unique-id');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return $resWithEtag;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Flash Messages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$app-&gt;get('/foo', function ($req, $res, $args)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Set flash message for next request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$app-&gt;flash('test', 'This is a message');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available in the template variable flash['test']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Get flash messages from previous request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$messages = $_SESSION['slim.flash'];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326" name="Shape 326"/>
          <p:cNvSpPr txBox="1"/>
          <p:nvPr>
            <p:ph idx="2" type="body"/>
          </p:nvPr>
        </p:nvSpPr>
        <p:spPr>
          <a:xfrm>
            <a:off x="467195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Flash Messages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$container = $app-&gt;getContainer();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$container['flash'] =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return new \Slim\Flash\Messages();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};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$app-&gt;get('/foo', function ($req, $res, $args)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Set flash message for next request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$this-&gt;flash-&gt;addMessage('test', 'This is a message');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Get flash messages from previous request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$messages = $this-&gt;flash-&gt;getMessages();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Slim Framework 2 vs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Error Handling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error</a:t>
            </a:r>
            <a:r>
              <a:rPr lang="en" sz="1100">
                <a:solidFill>
                  <a:schemeClr val="dk1"/>
                </a:solidFill>
              </a:rPr>
              <a:t>(function (\Exception $e) use ($app)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$app-&gt;response-&gt;setStatus(500);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$app-&gt;response-&gt;headers-&gt;set(‘Content-Type’, 'text/html');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$app-&gt;response-&gt;write('Something went wrong!');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  <p:sp>
        <p:nvSpPr>
          <p:cNvPr id="333" name="Shape 333"/>
          <p:cNvSpPr txBox="1"/>
          <p:nvPr>
            <p:ph idx="2" type="body"/>
          </p:nvPr>
        </p:nvSpPr>
        <p:spPr>
          <a:xfrm>
            <a:off x="4671950" y="1152475"/>
            <a:ext cx="40782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Error Handling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$c = new \Slim\Container();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6AA84F"/>
                </a:solidFill>
              </a:rPr>
              <a:t>$c['errorHandler'] </a:t>
            </a:r>
            <a:r>
              <a:rPr lang="en" sz="1100">
                <a:solidFill>
                  <a:schemeClr val="dk1"/>
                </a:solidFill>
              </a:rPr>
              <a:t>= function ($c)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return function ($request, $response, $exception) use ($c)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return $c['response']-&gt;withStatus(500)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                     -&gt;withHeader('Content-Type', 'text/html')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                     -&gt;write('Something went wrong!');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};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 = new \Slim\App($c);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16386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11700" y="2247625"/>
            <a:ext cx="3842700" cy="239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Composer Install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curl -s https://getcomposer.org/installer | php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composer.json file in your project root: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"require":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"slim/slim": "2.*"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}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via composer: php composer.phar install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roxima Nova"/>
              <a:buChar char="●"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&lt;?php 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 'vendor/autoload.php';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  <p:sp>
        <p:nvSpPr>
          <p:cNvPr id="72" name="Shape 72"/>
          <p:cNvSpPr txBox="1"/>
          <p:nvPr/>
        </p:nvSpPr>
        <p:spPr>
          <a:xfrm>
            <a:off x="4726575" y="2247625"/>
            <a:ext cx="3842700" cy="194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Manual Install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&lt;?php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require 'Slim/Slim.php';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\Slim\Slim::registerAutoloader();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863171"/>
            <a:ext cx="3113999" cy="612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PHP &gt;= 5.3.0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100"/>
              <a:t>Web server with URL rewriting</a:t>
            </a:r>
          </a:p>
        </p:txBody>
      </p:sp>
      <p:sp>
        <p:nvSpPr>
          <p:cNvPr id="74" name="Shape 74"/>
          <p:cNvSpPr txBox="1"/>
          <p:nvPr>
            <p:ph idx="2" type="title"/>
          </p:nvPr>
        </p:nvSpPr>
        <p:spPr>
          <a:xfrm>
            <a:off x="311700" y="1955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257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 = new \Slim\Slim();</a:t>
            </a:r>
            <a:br>
              <a:rPr lang="en" sz="1100">
                <a:solidFill>
                  <a:schemeClr val="dk1"/>
                </a:solidFill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$app-&gt;get('/hello-world',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"Hello, world!";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$app-&gt;run();</a:t>
            </a:r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world!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Configuration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3999899" cy="351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$app = new Slim(array(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'debug' =&gt; true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$app-&gt;config(array(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'debug' =&gt; true,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'templates.path' =&gt; '../templates'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$settingValue = $app-&gt;config('templates.path');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832400" y="1152475"/>
            <a:ext cx="3999899" cy="370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mode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debug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log.writer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log.level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log.enabled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templates.path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view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cookies.encrypt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cookies.lifetime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cookies.path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cookies.domain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cookies.secure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cookies.httponly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cookies.secret_key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cookies.cipher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cookies.cipher_mod</a:t>
            </a:r>
          </a:p>
          <a:p>
            <a: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http.version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831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956650"/>
            <a:ext cx="3999899" cy="106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get</a:t>
            </a:r>
            <a:r>
              <a:rPr lang="en" sz="1100">
                <a:solidFill>
                  <a:schemeClr val="dk1"/>
                </a:solidFill>
              </a:rPr>
              <a:t>('/hello, function ()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311700" y="2025550"/>
            <a:ext cx="8469300" cy="30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</a:t>
            </a:r>
            <a:r>
              <a:rPr lang="en" sz="1100">
                <a:solidFill>
                  <a:srgbClr val="6AA84F"/>
                </a:solidFill>
              </a:rPr>
              <a:t>:firstName</a:t>
            </a:r>
            <a:r>
              <a:rPr lang="en" sz="1100">
                <a:solidFill>
                  <a:schemeClr val="dk1"/>
                </a:solidFill>
              </a:rPr>
              <a:t>/</a:t>
            </a:r>
            <a:r>
              <a:rPr lang="en" sz="1100">
                <a:solidFill>
                  <a:srgbClr val="6AA84F"/>
                </a:solidFill>
              </a:rPr>
              <a:t>:lastName</a:t>
            </a:r>
            <a:r>
              <a:rPr lang="en" sz="1100">
                <a:solidFill>
                  <a:schemeClr val="dk1"/>
                </a:solidFill>
              </a:rPr>
              <a:t>, function ($firstName, $lastName)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echo "Hello, $firstName $lastName!";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})-&gt;name('hello');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$app-&gt;get('/article/</a:t>
            </a:r>
            <a:r>
              <a:rPr lang="en" sz="1100">
                <a:solidFill>
                  <a:srgbClr val="6AA84F"/>
                </a:solidFill>
              </a:rPr>
              <a:t>:id</a:t>
            </a:r>
            <a:r>
              <a:rPr lang="en" sz="1100">
                <a:solidFill>
                  <a:schemeClr val="dk1"/>
                </a:solidFill>
              </a:rPr>
              <a:t>', function ($id)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Do something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</a:t>
            </a:r>
            <a:r>
              <a:rPr lang="en" sz="1100">
                <a:solidFill>
                  <a:srgbClr val="6AA84F"/>
                </a:solidFill>
              </a:rPr>
              <a:t>:names+</a:t>
            </a:r>
            <a:r>
              <a:rPr lang="en" sz="1100">
                <a:solidFill>
                  <a:schemeClr val="dk1"/>
                </a:solidFill>
              </a:rPr>
              <a:t>', function ($names) {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$app-&gt;get('/hello/::firstName</a:t>
            </a:r>
            <a:r>
              <a:rPr lang="en" sz="1100">
                <a:solidFill>
                  <a:srgbClr val="6AA84F"/>
                </a:solidFill>
              </a:rPr>
              <a:t>(/:lastName)'</a:t>
            </a:r>
            <a:r>
              <a:rPr lang="en" sz="1100">
                <a:solidFill>
                  <a:schemeClr val="dk1"/>
                </a:solidFill>
              </a:rPr>
              <a:t>, function ($firstName, $lastName = null)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37350" y="1075625"/>
            <a:ext cx="4238999" cy="25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$app-&gt;get('/hello/:firstName/:lastName', function ($names)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Do something</a:t>
            </a:r>
            <a:br>
              <a:rPr lang="en" sz="1100">
                <a:solidFill>
                  <a:schemeClr val="lt2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})-&gt;</a:t>
            </a:r>
            <a:r>
              <a:rPr lang="en" sz="1100">
                <a:solidFill>
                  <a:srgbClr val="6AA84F"/>
                </a:solidFill>
              </a:rPr>
              <a:t>conditions</a:t>
            </a:r>
            <a:r>
              <a:rPr lang="en" sz="1100">
                <a:solidFill>
                  <a:schemeClr val="dk1"/>
                </a:solidFill>
              </a:rPr>
              <a:t>(array('firstName' =&gt; '[a-z]{5,}', 'lastName' =&gt; '[a-z]{10,}'));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wide route conditions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\Slim\Route::</a:t>
            </a:r>
            <a:r>
              <a:rPr lang="en" sz="1100">
                <a:solidFill>
                  <a:srgbClr val="6AA84F"/>
                </a:solidFill>
              </a:rPr>
              <a:t>setDefaultConditions</a:t>
            </a:r>
            <a:r>
              <a:rPr lang="en" sz="1100">
                <a:solidFill>
                  <a:schemeClr val="dk1"/>
                </a:solidFill>
              </a:rPr>
              <a:t>(array(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'firstName' =&gt; '[a-zA-Z]{3,}',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'id' =&gt; '[0-9]+'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));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050125" y="1017725"/>
            <a:ext cx="38427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Route Name and URL For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//Create a named route</a:t>
            </a:r>
          </a:p>
          <a:p>
            <a:pPr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$app-&gt;get('/hello/:name, function ($name) {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echo "Hello $name!";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})-&gt;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name('hello')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spcBef>
                <a:spcPts val="0"/>
              </a:spcBef>
              <a:buNone/>
            </a:pPr>
            <a: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//Generate a URL for the named route</a:t>
            </a:r>
            <a:br>
              <a:rPr lang="en" sz="11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$url = $app-&gt;</a:t>
            </a:r>
            <a:r>
              <a:rPr lang="en" sz="11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urlFor</a:t>
            </a: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('hello', array('name' =&gt; 'Pera'));</a:t>
            </a:r>
            <a:b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Routing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425450" y="1065750"/>
            <a:ext cx="3999899" cy="1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put</a:t>
            </a:r>
            <a:r>
              <a:rPr lang="en" sz="1100">
                <a:solidFill>
                  <a:schemeClr val="dk1"/>
                </a:solidFill>
              </a:rPr>
              <a:t>('/article/:id,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//Update article identified by $id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11700" y="2375000"/>
            <a:ext cx="3999899" cy="128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delete</a:t>
            </a:r>
            <a:r>
              <a:rPr lang="en" sz="1100">
                <a:solidFill>
                  <a:schemeClr val="dk1"/>
                </a:solidFill>
              </a:rPr>
              <a:t>('/article/:id,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//Delete article identified by $id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65725" y="1098800"/>
            <a:ext cx="3999899" cy="124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post</a:t>
            </a:r>
            <a:r>
              <a:rPr lang="en" sz="1100">
                <a:solidFill>
                  <a:schemeClr val="dk1"/>
                </a:solidFill>
              </a:rPr>
              <a:t>('/article/:id',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//Create article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4311600" y="2375000"/>
            <a:ext cx="3999899" cy="119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</a:t>
            </a:r>
            <a:r>
              <a:rPr lang="en" sz="1100">
                <a:solidFill>
                  <a:srgbClr val="6AA84F"/>
                </a:solidFill>
              </a:rPr>
              <a:t>options</a:t>
            </a:r>
            <a:r>
              <a:rPr lang="en" sz="1100">
                <a:solidFill>
                  <a:schemeClr val="dk1"/>
                </a:solidFill>
              </a:rPr>
              <a:t>('/article/:id',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//Return response headers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311700" y="3570800"/>
            <a:ext cx="3811200" cy="11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Routes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$app-&gt;patch('/article/:id, function ($id) {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</a:t>
            </a:r>
            <a:r>
              <a:rPr lang="en" sz="1100">
                <a:solidFill>
                  <a:schemeClr val="lt2"/>
                </a:solidFill>
              </a:rPr>
              <a:t>// Patch article with given ID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