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71" r:id="rId5"/>
    <p:sldId id="265" r:id="rId6"/>
    <p:sldId id="266" r:id="rId7"/>
    <p:sldId id="27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381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381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F3EF"/>
          </a:solidFill>
        </a:fill>
      </a:tcStyle>
    </a:wholeTbl>
    <a:band2H>
      <a:tcTxStyle/>
      <a:tcStyle>
        <a:tcBdr/>
        <a:fill>
          <a:solidFill>
            <a:srgbClr val="6ABA9C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ABA9C"/>
              </a:solidFill>
              <a:prstDash val="solid"/>
              <a:round/>
            </a:ln>
          </a:top>
          <a:bottom>
            <a:ln w="254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ABA9C"/>
              </a:solidFill>
              <a:prstDash val="solid"/>
              <a:round/>
            </a:ln>
          </a:top>
          <a:bottom>
            <a:ln w="254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3E6DE"/>
          </a:solidFill>
        </a:fill>
      </a:tcStyle>
    </a:wholeTbl>
    <a:band2H>
      <a:tcTxStyle/>
      <a:tcStyle>
        <a:tcBdr/>
        <a:fill>
          <a:solidFill>
            <a:srgbClr val="EAF3EF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1"/>
    <p:restoredTop sz="94694"/>
  </p:normalViewPr>
  <p:slideViewPr>
    <p:cSldViewPr snapToGrid="0">
      <p:cViewPr varScale="1">
        <p:scale>
          <a:sx n="55" d="100"/>
          <a:sy n="55" d="100"/>
        </p:scale>
        <p:origin x="-558" y="-9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1pPr>
    <a:lvl2pPr indent="2286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2pPr>
    <a:lvl3pPr indent="4572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3pPr>
    <a:lvl4pPr indent="6858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4pPr>
    <a:lvl5pPr indent="9144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5pPr>
    <a:lvl6pPr indent="11430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6pPr>
    <a:lvl7pPr indent="13716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7pPr>
    <a:lvl8pPr indent="16002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8pPr>
    <a:lvl9pPr indent="18288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algn="ctr"/>
            <a:lvl2pPr marL="0" indent="0" algn="ctr">
              <a:buSzTx/>
              <a:buNone/>
            </a:lvl2pPr>
            <a:lvl3pPr marL="0" algn="ctr">
              <a:buSzTx/>
              <a:buNone/>
            </a:lvl3pPr>
            <a:lvl4pPr marL="0" algn="ctr">
              <a:buSzTx/>
              <a:buNone/>
            </a:lvl4pPr>
            <a:lvl5pPr marL="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22599689" y="989012"/>
            <a:ext cx="693701" cy="812801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B4A0AA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270000" y="898525"/>
            <a:ext cx="20296188" cy="23018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1266825" y="3173409"/>
            <a:ext cx="19483388" cy="8675693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xmlns="" id="{2A9A240B-F9B9-7549-8E1B-74F8467B7E23}"/>
              </a:ext>
            </a:extLst>
          </p:cNvPr>
          <p:cNvSpPr txBox="1"/>
          <p:nvPr userDrawn="1"/>
        </p:nvSpPr>
        <p:spPr>
          <a:xfrm>
            <a:off x="19051649" y="12646123"/>
            <a:ext cx="4944424" cy="852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10709" tIns="110709" rIns="110709" bIns="110709" numCol="1" spcCol="38100" rtlCol="0" anchor="b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Warszawa, 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08 lutego 2021 </a:t>
            </a: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xmlns="" id="{FE0459D3-1299-7B4C-8E7D-59E9A5BE85EB}"/>
              </a:ext>
            </a:extLst>
          </p:cNvPr>
          <p:cNvSpPr txBox="1"/>
          <p:nvPr userDrawn="1"/>
        </p:nvSpPr>
        <p:spPr>
          <a:xfrm>
            <a:off x="5698670" y="12233614"/>
            <a:ext cx="11707588" cy="14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b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Piotr </a:t>
            </a:r>
            <a:r>
              <a:rPr kumimoji="0" lang="pl-PL" sz="3200" b="0" i="0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Jeleniewicz</a:t>
            </a:r>
            <a:r>
              <a:rPr kumimoji="0" lang="pl-PL" sz="32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, </a:t>
            </a:r>
            <a:r>
              <a:rPr kumimoji="0" lang="pl-PL" sz="32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Aplikacja do zarządzania publikacjami naukowymi </a:t>
            </a:r>
          </a:p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2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z automatyczną analizą PDF</a:t>
            </a:r>
            <a:endParaRPr kumimoji="0" lang="pl-PL" sz="3200" b="0" i="1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xmlns="" id="{77B247D2-2669-CF40-A5C5-9383B3C73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53751" y="1276350"/>
            <a:ext cx="5105403" cy="1116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xmlns="" id="{3FEBF2C8-7012-4A4A-AEDA-59FFB1906E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75519" y="12662963"/>
            <a:ext cx="2226547" cy="753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1.png">
            <a:extLst>
              <a:ext uri="{FF2B5EF4-FFF2-40B4-BE49-F238E27FC236}">
                <a16:creationId xmlns:a16="http://schemas.microsoft.com/office/drawing/2014/main" xmlns="" id="{DCDE4F05-29E1-9641-94D0-666413A213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514" y="12684665"/>
            <a:ext cx="1833123" cy="612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A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5">
            <a:alphaModFix amt="61720"/>
          </a:blip>
          <a:srcRect l="773" t="6618" r="2642" b="17335"/>
          <a:stretch>
            <a:fillRect/>
          </a:stretch>
        </p:blipFill>
        <p:spPr>
          <a:xfrm>
            <a:off x="-2024066" y="-44450"/>
            <a:ext cx="26296944" cy="138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525" y="12460285"/>
            <a:ext cx="2085975" cy="69850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3175" y="898525"/>
            <a:ext cx="20296188" cy="230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23810696" y="12288837"/>
            <a:ext cx="882867" cy="10541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lnSpc>
                <a:spcPct val="93000"/>
              </a:lnSpc>
              <a:spcBef>
                <a:spcPts val="400"/>
              </a:spcBef>
              <a:defRPr sz="6900">
                <a:solidFill>
                  <a:srgbClr val="3C3C4C"/>
                </a:solidFill>
                <a:latin typeface="Radikal WUT"/>
                <a:ea typeface="Radikal WUT"/>
                <a:cs typeface="Radikal WUT"/>
                <a:sym typeface="Radikal WU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ransition spd="med"/>
  <p:hf hdr="0" ftr="0" dt="0"/>
  <p:txStyles>
    <p:titleStyle>
      <a:lvl1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1pPr>
      <a:lvl2pPr marL="681566" marR="0" indent="-338666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2pPr>
      <a:lvl3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3pPr>
      <a:lvl4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4pPr>
      <a:lvl5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5pPr>
      <a:lvl6pPr marL="8001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6pPr>
      <a:lvl7pPr marL="12573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7pPr>
      <a:lvl8pPr marL="17145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8pPr>
      <a:lvl9pPr marL="21717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9pPr>
    </p:bodyStyle>
    <p:otherStyle>
      <a:lvl1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1pPr>
      <a:lvl2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2pPr>
      <a:lvl3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3pPr>
      <a:lvl4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4pPr>
      <a:lvl5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5pPr>
      <a:lvl6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6pPr>
      <a:lvl7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7pPr>
      <a:lvl8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8pPr>
      <a:lvl9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9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0" y="1157814"/>
            <a:ext cx="5080000" cy="11107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1059872"/>
            <a:ext cx="3429000" cy="1154756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2667000" y="5051945"/>
            <a:ext cx="15459554" cy="300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algn="ctr"/>
            <a:r>
              <a:rPr lang="pl-PL" dirty="0" smtClean="0"/>
              <a:t>Aplikacja </a:t>
            </a:r>
            <a:r>
              <a:rPr lang="pl-PL" dirty="0" smtClean="0"/>
              <a:t>do zarządzania publikacjami naukowymi z automatyczną analizą PDF</a:t>
            </a:r>
            <a:endParaRPr i="1" dirty="0"/>
          </a:p>
        </p:txBody>
      </p:sp>
      <p:pic>
        <p:nvPicPr>
          <p:cNvPr id="72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04" y="1157336"/>
            <a:ext cx="4628477" cy="156737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xmlns="" id="{A783F90A-2F92-4B96-AA06-2331F693E78A}"/>
              </a:ext>
            </a:extLst>
          </p:cNvPr>
          <p:cNvSpPr txBox="1"/>
          <p:nvPr/>
        </p:nvSpPr>
        <p:spPr>
          <a:xfrm>
            <a:off x="7254109" y="8511829"/>
            <a:ext cx="6485206" cy="1000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i="1" dirty="0" smtClean="0">
                <a:solidFill>
                  <a:schemeClr val="tx2">
                    <a:lumMod val="50000"/>
                  </a:schemeClr>
                </a:solidFill>
              </a:rPr>
              <a:t>Piotr </a:t>
            </a:r>
            <a:r>
              <a:rPr lang="pl-PL" i="1" dirty="0" err="1" smtClean="0">
                <a:solidFill>
                  <a:schemeClr val="tx2">
                    <a:lumMod val="50000"/>
                  </a:schemeClr>
                </a:solidFill>
              </a:rPr>
              <a:t>Jeleniewicz</a:t>
            </a:r>
            <a:endParaRPr kumimoji="0" lang="pl-PL" sz="40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Times New Roman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0DBD4959-EB84-4C01-8A08-9A2EB05BC4A4}"/>
              </a:ext>
            </a:extLst>
          </p:cNvPr>
          <p:cNvSpPr txBox="1"/>
          <p:nvPr/>
        </p:nvSpPr>
        <p:spPr>
          <a:xfrm>
            <a:off x="6012791" y="9587211"/>
            <a:ext cx="9069391" cy="852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3200" dirty="0">
                <a:solidFill>
                  <a:schemeClr val="tx2">
                    <a:lumMod val="50000"/>
                  </a:schemeClr>
                </a:solidFill>
              </a:rPr>
              <a:t>Promotor</a:t>
            </a:r>
            <a:r>
              <a:rPr lang="pl-PL" sz="32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pl-PL" sz="3200" i="1" dirty="0" smtClean="0">
                <a:solidFill>
                  <a:schemeClr val="tx2">
                    <a:lumMod val="50000"/>
                  </a:schemeClr>
                </a:solidFill>
              </a:rPr>
              <a:t> dr inż</a:t>
            </a:r>
            <a:r>
              <a:rPr lang="pl-PL" sz="3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pl-PL" sz="3200" i="1" dirty="0" smtClean="0">
                <a:solidFill>
                  <a:schemeClr val="tx2">
                    <a:lumMod val="50000"/>
                  </a:schemeClr>
                </a:solidFill>
              </a:rPr>
              <a:t>Bartosz Chaber</a:t>
            </a:r>
            <a:endParaRPr kumimoji="0" lang="pl-PL" sz="32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Times New Roman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61837A94-AB76-4E73-A62B-2F61224FB63A}"/>
              </a:ext>
            </a:extLst>
          </p:cNvPr>
          <p:cNvSpPr txBox="1"/>
          <p:nvPr/>
        </p:nvSpPr>
        <p:spPr>
          <a:xfrm>
            <a:off x="6893169" y="3756757"/>
            <a:ext cx="7484012" cy="1000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i="1" dirty="0">
                <a:solidFill>
                  <a:schemeClr val="tx2">
                    <a:lumMod val="50000"/>
                  </a:schemeClr>
                </a:solidFill>
              </a:rPr>
              <a:t>Praca </a:t>
            </a:r>
            <a:r>
              <a:rPr lang="pl-PL" i="1" dirty="0" smtClean="0">
                <a:solidFill>
                  <a:schemeClr val="tx2">
                    <a:lumMod val="50000"/>
                  </a:schemeClr>
                </a:solidFill>
              </a:rPr>
              <a:t>inżyniersk</a:t>
            </a:r>
            <a:r>
              <a:rPr lang="pl-PL" i="1" dirty="0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endParaRPr kumimoji="0" lang="pl-PL" sz="40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Times New Roman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xmlns="" id="{BAA49275-70E8-4D44-B3CF-1B3E98AA4AC5}"/>
              </a:ext>
            </a:extLst>
          </p:cNvPr>
          <p:cNvSpPr txBox="1"/>
          <p:nvPr/>
        </p:nvSpPr>
        <p:spPr>
          <a:xfrm>
            <a:off x="15013172" y="12566637"/>
            <a:ext cx="6122631" cy="1000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10709" tIns="110709" rIns="110709" bIns="110709" numCol="1" spcCol="38100" rtlCol="0" anchor="t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Warszawa, </a:t>
            </a:r>
            <a:r>
              <a:rPr kumimoji="0" lang="pl-PL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08 lutego 2021 </a:t>
            </a:r>
            <a:r>
              <a:rPr kumimoji="0" lang="pl-PL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rostokąt 21"/>
          <p:cNvSpPr/>
          <p:nvPr/>
        </p:nvSpPr>
        <p:spPr>
          <a:xfrm>
            <a:off x="13695872" y="2774830"/>
            <a:ext cx="5227608" cy="91440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4000" b="0" i="0" u="none" strike="noStrike" cap="none" spc="0" normalizeH="0" baseline="0">
              <a:ln>
                <a:noFill/>
              </a:ln>
              <a:solidFill>
                <a:srgbClr val="6ABA9C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327506" y="2691442"/>
            <a:ext cx="5227608" cy="91440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4000" b="0" i="0" u="none" strike="noStrike" cap="none" spc="0" normalizeH="0" baseline="0">
              <a:ln>
                <a:noFill/>
              </a:ln>
              <a:solidFill>
                <a:srgbClr val="6ABA9C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4294967295"/>
          </p:nvPr>
        </p:nvSpPr>
        <p:spPr>
          <a:xfrm>
            <a:off x="22704914" y="940969"/>
            <a:ext cx="477140" cy="1054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6701468" y="1998452"/>
            <a:ext cx="9240148" cy="57221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Aplikacja wykorzystuje architekturę klient-serwer</a:t>
            </a:r>
            <a:r>
              <a:rPr lang="pl-PL" sz="2800" dirty="0" smtClean="0"/>
              <a:t>.</a:t>
            </a:r>
            <a:endParaRPr lang="pl-PL" sz="2800" dirty="0"/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100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 smtClean="0"/>
              <a:t>Opis powstałego systemu</a:t>
            </a:r>
            <a:endParaRPr dirty="0"/>
          </a:p>
        </p:txBody>
      </p:sp>
      <p:pic>
        <p:nvPicPr>
          <p:cNvPr id="7170" name="Picture 2" descr="Znalezione obrazy dla zapytania: Node j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8910" y="4298802"/>
            <a:ext cx="4054113" cy="2479766"/>
          </a:xfrm>
          <a:prstGeom prst="rect">
            <a:avLst/>
          </a:prstGeom>
          <a:noFill/>
        </p:spPr>
      </p:pic>
      <p:sp>
        <p:nvSpPr>
          <p:cNvPr id="8" name="Shape 75"/>
          <p:cNvSpPr txBox="1">
            <a:spLocks/>
          </p:cNvSpPr>
          <p:nvPr/>
        </p:nvSpPr>
        <p:spPr>
          <a:xfrm>
            <a:off x="918596" y="11312106"/>
            <a:ext cx="3894645" cy="572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marL="0" marR="0" lvl="0" indent="0" algn="l" defTabSz="1087437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kumimoji="0" lang="pl-PL" sz="3500" b="0" i="1" u="none" strike="noStrike" kern="0" cap="none" spc="0" normalizeH="0" baseline="0" noProof="0" dirty="0" smtClean="0">
                <a:ln>
                  <a:noFill/>
                </a:ln>
                <a:solidFill>
                  <a:srgbClr val="7896CF"/>
                </a:solidFill>
                <a:effectLst/>
                <a:uLnTx/>
                <a:uFillTx/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Aplikacja</a:t>
            </a:r>
            <a:r>
              <a:rPr kumimoji="0" lang="pl-PL" sz="3500" b="0" i="1" u="none" strike="noStrike" kern="0" cap="none" spc="0" normalizeH="0" noProof="0" dirty="0" smtClean="0">
                <a:ln>
                  <a:noFill/>
                </a:ln>
                <a:solidFill>
                  <a:srgbClr val="7896CF"/>
                </a:solidFill>
                <a:effectLst/>
                <a:uLnTx/>
                <a:uFillTx/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 serwerowa</a:t>
            </a:r>
            <a:endParaRPr kumimoji="0" lang="pl-PL" sz="2800" b="0" i="1" u="none" strike="noStrike" kern="0" cap="none" spc="0" normalizeH="0" baseline="0" noProof="0" dirty="0">
              <a:ln>
                <a:noFill/>
              </a:ln>
              <a:solidFill>
                <a:srgbClr val="7896CF"/>
              </a:solidFill>
              <a:effectLst/>
              <a:uLnTx/>
              <a:uFillTx/>
              <a:latin typeface="Adagio_Slab-Regular_italic"/>
              <a:ea typeface="Adagio_Slab-Regular_italic"/>
              <a:cs typeface="Adagio_Slab-Regular_italic"/>
              <a:sym typeface="Adagio_Slab-Regular_italic"/>
            </a:endParaRPr>
          </a:p>
        </p:txBody>
      </p:sp>
      <p:pic>
        <p:nvPicPr>
          <p:cNvPr id="7172" name="Picture 4" descr="Znalezione obrazy dla zapytania: dock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7700" y="8524426"/>
            <a:ext cx="3200400" cy="2733676"/>
          </a:xfrm>
          <a:prstGeom prst="rect">
            <a:avLst/>
          </a:prstGeom>
          <a:noFill/>
        </p:spPr>
      </p:pic>
      <p:sp>
        <p:nvSpPr>
          <p:cNvPr id="11" name="Shape 75"/>
          <p:cNvSpPr txBox="1">
            <a:spLocks/>
          </p:cNvSpPr>
          <p:nvPr/>
        </p:nvSpPr>
        <p:spPr>
          <a:xfrm>
            <a:off x="14735536" y="10463839"/>
            <a:ext cx="3207407" cy="1130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marL="0" marR="0" lvl="0" indent="0" algn="l" defTabSz="1087437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kumimoji="0" lang="pl-PL" sz="3500" b="0" i="1" u="none" strike="noStrike" kern="0" cap="none" spc="0" normalizeH="0" baseline="0" noProof="0" dirty="0" smtClean="0">
                <a:ln>
                  <a:noFill/>
                </a:ln>
                <a:solidFill>
                  <a:srgbClr val="7896CF"/>
                </a:solidFill>
                <a:effectLst/>
                <a:uLnTx/>
                <a:uFillTx/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Aplikacja</a:t>
            </a:r>
            <a:r>
              <a:rPr kumimoji="0" lang="pl-PL" sz="3500" b="0" i="1" u="none" strike="noStrike" kern="0" cap="none" spc="0" normalizeH="0" noProof="0" dirty="0" smtClean="0">
                <a:ln>
                  <a:noFill/>
                </a:ln>
                <a:solidFill>
                  <a:srgbClr val="7896CF"/>
                </a:solidFill>
                <a:effectLst/>
                <a:uLnTx/>
                <a:uFillTx/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 kliencka</a:t>
            </a:r>
          </a:p>
          <a:p>
            <a:pPr marL="0" marR="0" lvl="0" indent="0" algn="ctr" defTabSz="1087437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3500" i="1" baseline="0" dirty="0" smtClean="0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(mobilna)</a:t>
            </a:r>
            <a:endParaRPr kumimoji="0" lang="pl-PL" sz="2800" b="0" i="1" u="none" strike="noStrike" kern="0" cap="none" spc="0" normalizeH="0" baseline="0" noProof="0" dirty="0">
              <a:ln>
                <a:noFill/>
              </a:ln>
              <a:solidFill>
                <a:srgbClr val="7896CF"/>
              </a:solidFill>
              <a:effectLst/>
              <a:uLnTx/>
              <a:uFillTx/>
              <a:latin typeface="Adagio_Slab-Regular_italic"/>
              <a:ea typeface="Adagio_Slab-Regular_italic"/>
              <a:cs typeface="Adagio_Slab-Regular_italic"/>
              <a:sym typeface="Adagio_Slab-Regular_italic"/>
            </a:endParaRPr>
          </a:p>
        </p:txBody>
      </p:sp>
      <p:pic>
        <p:nvPicPr>
          <p:cNvPr id="7174" name="Picture 6" descr="Znalezione obrazy dla zapytania: androi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33586" y="5714842"/>
            <a:ext cx="3812874" cy="3328545"/>
          </a:xfrm>
          <a:prstGeom prst="rect">
            <a:avLst/>
          </a:prstGeom>
          <a:noFill/>
        </p:spPr>
      </p:pic>
      <p:pic>
        <p:nvPicPr>
          <p:cNvPr id="7176" name="Picture 8" descr="Znalezione obrazy dla zapytania: kotli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923034" y="2707138"/>
            <a:ext cx="4934609" cy="2467306"/>
          </a:xfrm>
          <a:prstGeom prst="rect">
            <a:avLst/>
          </a:prstGeom>
          <a:noFill/>
        </p:spPr>
      </p:pic>
      <p:pic>
        <p:nvPicPr>
          <p:cNvPr id="7178" name="Picture 10" descr="Znalezione obrazy dla zapytania: typescrip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5826" y="2514572"/>
            <a:ext cx="5029200" cy="1847851"/>
          </a:xfrm>
          <a:prstGeom prst="rect">
            <a:avLst/>
          </a:prstGeom>
          <a:noFill/>
        </p:spPr>
      </p:pic>
      <p:pic>
        <p:nvPicPr>
          <p:cNvPr id="7180" name="Picture 12" descr="Znalezione obrazy dla zapytania: mon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6598" y="6942728"/>
            <a:ext cx="4864999" cy="1321529"/>
          </a:xfrm>
          <a:prstGeom prst="rect">
            <a:avLst/>
          </a:prstGeom>
          <a:noFill/>
        </p:spPr>
      </p:pic>
      <p:sp>
        <p:nvSpPr>
          <p:cNvPr id="18" name="Prostokąt 17"/>
          <p:cNvSpPr/>
          <p:nvPr/>
        </p:nvSpPr>
        <p:spPr>
          <a:xfrm>
            <a:off x="5641676" y="3401073"/>
            <a:ext cx="8315865" cy="682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Główne funkcje systemu:</a:t>
            </a: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- </a:t>
            </a:r>
            <a:r>
              <a:rPr lang="pl-PL" dirty="0" smtClean="0"/>
              <a:t>wyświetlanie listy publikacji 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 </a:t>
            </a:r>
            <a:r>
              <a:rPr lang="pl-PL" dirty="0" smtClean="0"/>
              <a:t>          oraz ich szczegółów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- dodawanie publikacji w oparciu o             	  </a:t>
            </a:r>
            <a:r>
              <a:rPr lang="pl-PL" dirty="0" err="1" smtClean="0"/>
              <a:t>metadane</a:t>
            </a:r>
            <a:r>
              <a:rPr lang="pl-PL" dirty="0" smtClean="0"/>
              <a:t> uzyskane w procesie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           przetwarzania pliku PDF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- </a:t>
            </a:r>
            <a:r>
              <a:rPr lang="pl-PL" dirty="0" smtClean="0"/>
              <a:t>edycja i usuwanie zapisanych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 </a:t>
            </a:r>
            <a:r>
              <a:rPr lang="pl-PL" dirty="0" smtClean="0"/>
              <a:t>          wcześniej publikacji</a:t>
            </a:r>
            <a:endParaRPr lang="pl-PL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0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 smtClean="0"/>
              <a:t>Aplikacja serwerowa</a:t>
            </a:r>
          </a:p>
        </p:txBody>
      </p:sp>
      <p:sp>
        <p:nvSpPr>
          <p:cNvPr id="5" name="Prostokąt 4"/>
          <p:cNvSpPr/>
          <p:nvPr/>
        </p:nvSpPr>
        <p:spPr>
          <a:xfrm>
            <a:off x="678611" y="3685083"/>
            <a:ext cx="12192000" cy="61786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Odpowiada ona za:</a:t>
            </a: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- </a:t>
            </a:r>
            <a:r>
              <a:rPr lang="pl-PL" dirty="0" smtClean="0"/>
              <a:t>obsługę żądań dotyczących publikacji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</a:t>
            </a: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</a:t>
            </a:r>
            <a:r>
              <a:rPr lang="pl-PL" dirty="0" smtClean="0"/>
              <a:t>- przetwarzanie plików PDF</a:t>
            </a:r>
            <a:endParaRPr lang="pl-PL" dirty="0" smtClean="0"/>
          </a:p>
          <a:p>
            <a:pPr algn="ctr"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- </a:t>
            </a:r>
            <a:r>
              <a:rPr lang="pl-PL" dirty="0" smtClean="0"/>
              <a:t>komunikację z bazą danych oraz</a:t>
            </a:r>
            <a:br>
              <a:rPr lang="pl-PL" dirty="0" smtClean="0"/>
            </a:br>
            <a:r>
              <a:rPr lang="pl-PL" dirty="0" smtClean="0"/>
              <a:t>	  przechowywanie plików PDF</a:t>
            </a: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- </a:t>
            </a:r>
            <a:r>
              <a:rPr lang="pl-PL" dirty="0" smtClean="0"/>
              <a:t>logowanie i rejestrację użytkowników</a:t>
            </a:r>
            <a:endParaRPr lang="pl-PL" dirty="0"/>
          </a:p>
        </p:txBody>
      </p:sp>
      <p:pic>
        <p:nvPicPr>
          <p:cNvPr id="6" name="Picture 2" descr="Znalezione obrazy dla zapytania: Node j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6442" y="5539648"/>
            <a:ext cx="4451225" cy="2722666"/>
          </a:xfrm>
          <a:prstGeom prst="rect">
            <a:avLst/>
          </a:prstGeom>
          <a:noFill/>
        </p:spPr>
      </p:pic>
      <p:pic>
        <p:nvPicPr>
          <p:cNvPr id="6148" name="Picture 4" descr="Znalezione obrazy dla zapytania: Htt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0028" y="1191053"/>
            <a:ext cx="6590282" cy="3525801"/>
          </a:xfrm>
          <a:prstGeom prst="rect">
            <a:avLst/>
          </a:prstGeom>
          <a:noFill/>
        </p:spPr>
      </p:pic>
      <p:pic>
        <p:nvPicPr>
          <p:cNvPr id="12" name="Picture 10" descr="Znalezione obrazy dla zapytania: typescri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74128" y="9381197"/>
            <a:ext cx="5029200" cy="184785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:dissolv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1087437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  <a:pPr marL="0" marR="0" lvl="0" indent="0" algn="r" defTabSz="1087437" rtl="0" eaLnBrk="1" fontAlgn="auto" latinLnBrk="0" hangingPunct="0">
                <a:lnSpc>
                  <a:spcPct val="9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69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163308" y="3188897"/>
            <a:ext cx="11931590" cy="28323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Przetwarzanie polega na odczytaniu </a:t>
            </a:r>
            <a:r>
              <a:rPr lang="pl-PL" dirty="0" err="1" smtClean="0"/>
              <a:t>metadanych</a:t>
            </a:r>
            <a:r>
              <a:rPr lang="pl-PL" dirty="0" smtClean="0"/>
              <a:t> pliku PDF w celu wyciągnięcia szczegółów publikacji, a także numeru DOI. Na tej podstawie ustalane są informacje które przekazywane są do użytkownika jako efekt przetwarzania.</a:t>
            </a:r>
            <a:endParaRPr lang="pl-PL" dirty="0" smtClean="0"/>
          </a:p>
          <a:p>
            <a:pPr>
              <a:defRPr sz="3500"/>
            </a:pPr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0465101" cy="100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marL="0" marR="0" lvl="0" indent="0" algn="l" defTabSz="1087437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u="none" strike="noStrike" kern="0" cap="none" spc="0" normalizeH="0" baseline="0" noProof="0" dirty="0" smtClean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Adagio_Slab"/>
                <a:sym typeface="Adagio_Slab"/>
              </a:rPr>
              <a:t>Przetwarzanie</a:t>
            </a:r>
            <a:r>
              <a:rPr kumimoji="0" lang="pl-PL" sz="7000" b="0" u="none" strike="noStrike" kern="0" cap="none" spc="0" normalizeH="0" noProof="0" dirty="0" smtClean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Adagio_Slab"/>
                <a:sym typeface="Adagio_Slab"/>
              </a:rPr>
              <a:t> plików PDF</a:t>
            </a:r>
            <a:endParaRPr kumimoji="0" sz="70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  <p:pic>
        <p:nvPicPr>
          <p:cNvPr id="5" name="Picture 2" descr="Znalezione obrazy dla zapytania: do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58169" y="4313209"/>
            <a:ext cx="4166558" cy="4166558"/>
          </a:xfrm>
          <a:prstGeom prst="rect">
            <a:avLst/>
          </a:prstGeom>
          <a:noFill/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6644" y="6944714"/>
            <a:ext cx="121062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354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1087437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  <a:pPr marL="0" marR="0" lvl="0" indent="0" algn="r" defTabSz="1087437" rtl="0" eaLnBrk="1" fontAlgn="auto" latinLnBrk="0" hangingPunct="0">
                <a:lnSpc>
                  <a:spcPct val="9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>
              <a:defRPr sz="3500"/>
            </a:pPr>
            <a:r>
              <a:rPr lang="pl-PL" sz="7200" dirty="0" smtClean="0"/>
              <a:t>Aplikacja kliencka</a:t>
            </a:r>
            <a:endParaRPr lang="pl-PL" sz="7200" dirty="0"/>
          </a:p>
        </p:txBody>
      </p:sp>
      <p:pic>
        <p:nvPicPr>
          <p:cNvPr id="4098" name="Picture 2" descr="after-ed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4195" y="6021238"/>
            <a:ext cx="8744098" cy="4918555"/>
          </a:xfrm>
          <a:prstGeom prst="rect">
            <a:avLst/>
          </a:prstGeom>
          <a:noFill/>
        </p:spPr>
      </p:pic>
      <p:sp>
        <p:nvSpPr>
          <p:cNvPr id="7" name="Prostokąt 6"/>
          <p:cNvSpPr/>
          <p:nvPr/>
        </p:nvSpPr>
        <p:spPr>
          <a:xfrm>
            <a:off x="350806" y="3012223"/>
            <a:ext cx="12192000" cy="81560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Odpowiada ona za:</a:t>
            </a: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- </a:t>
            </a:r>
            <a:r>
              <a:rPr lang="pl-PL" dirty="0" smtClean="0"/>
              <a:t>wysyłanie danych dotyczących publikacji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 </a:t>
            </a:r>
            <a:r>
              <a:rPr lang="pl-PL" dirty="0" smtClean="0"/>
              <a:t> wprowadzanych przez użytkownika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</a:t>
            </a: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</a:t>
            </a:r>
            <a:r>
              <a:rPr lang="pl-PL" dirty="0" smtClean="0"/>
              <a:t>- wyświetlanie informacji o publikacjach</a:t>
            </a:r>
            <a:br>
              <a:rPr lang="pl-PL" dirty="0" smtClean="0"/>
            </a:br>
            <a:r>
              <a:rPr lang="pl-PL" dirty="0" smtClean="0"/>
              <a:t>           pochodzących z aplikacji serwerowej</a:t>
            </a:r>
            <a:endParaRPr lang="pl-PL" dirty="0" smtClean="0"/>
          </a:p>
          <a:p>
            <a:pPr algn="ctr"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- </a:t>
            </a:r>
            <a:r>
              <a:rPr lang="pl-PL" dirty="0" smtClean="0"/>
              <a:t>wysyłanie plików PDF do aplikacji</a:t>
            </a:r>
            <a:br>
              <a:rPr lang="pl-PL" dirty="0" smtClean="0"/>
            </a:br>
            <a:r>
              <a:rPr lang="pl-PL" dirty="0" smtClean="0"/>
              <a:t>	  serwerowej w celu przetwarzania</a:t>
            </a: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- </a:t>
            </a:r>
            <a:r>
              <a:rPr lang="pl-PL" dirty="0" smtClean="0"/>
              <a:t>otwieranie plików PDF przypisanych</a:t>
            </a:r>
            <a:br>
              <a:rPr lang="pl-PL" dirty="0" smtClean="0"/>
            </a:br>
            <a:r>
              <a:rPr lang="pl-PL" dirty="0" smtClean="0"/>
              <a:t>	  do publikacji</a:t>
            </a:r>
            <a:endParaRPr lang="pl-PL" dirty="0"/>
          </a:p>
        </p:txBody>
      </p:sp>
      <p:sp>
        <p:nvSpPr>
          <p:cNvPr id="8" name="Shape 75"/>
          <p:cNvSpPr txBox="1">
            <a:spLocks/>
          </p:cNvSpPr>
          <p:nvPr/>
        </p:nvSpPr>
        <p:spPr>
          <a:xfrm>
            <a:off x="12460740" y="11139579"/>
            <a:ext cx="3894645" cy="572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85000" lnSpcReduction="10000"/>
          </a:bodyPr>
          <a:lstStyle/>
          <a:p>
            <a:pPr marL="0" marR="0" lvl="0" indent="0" algn="l" defTabSz="1087437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kumimoji="0" lang="pl-PL" sz="3500" b="0" i="1" u="none" strike="noStrike" kern="0" cap="none" spc="0" normalizeH="0" baseline="0" noProof="0" dirty="0" smtClean="0">
                <a:ln>
                  <a:noFill/>
                </a:ln>
                <a:solidFill>
                  <a:srgbClr val="7896CF"/>
                </a:solidFill>
                <a:effectLst/>
                <a:uLnTx/>
                <a:uFillTx/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Główny ekran</a:t>
            </a:r>
            <a:r>
              <a:rPr kumimoji="0" lang="pl-PL" sz="3500" b="0" i="1" u="none" strike="noStrike" kern="0" cap="none" spc="0" normalizeH="0" noProof="0" dirty="0" smtClean="0">
                <a:ln>
                  <a:noFill/>
                </a:ln>
                <a:solidFill>
                  <a:srgbClr val="7896CF"/>
                </a:solidFill>
                <a:effectLst/>
                <a:uLnTx/>
                <a:uFillTx/>
                <a:latin typeface="Adagio_Slab-Regular_italic"/>
                <a:ea typeface="Adagio_Slab-Regular_italic"/>
                <a:cs typeface="Adagio_Slab-Regular_italic"/>
                <a:sym typeface="Adagio_Slab-Regular_italic"/>
              </a:rPr>
              <a:t> aplikacji</a:t>
            </a:r>
            <a:endParaRPr kumimoji="0" lang="pl-PL" sz="2800" b="0" i="1" u="none" strike="noStrike" kern="0" cap="none" spc="0" normalizeH="0" baseline="0" noProof="0" dirty="0">
              <a:ln>
                <a:noFill/>
              </a:ln>
              <a:solidFill>
                <a:srgbClr val="7896CF"/>
              </a:solidFill>
              <a:effectLst/>
              <a:uLnTx/>
              <a:uFillTx/>
              <a:latin typeface="Adagio_Slab-Regular_italic"/>
              <a:ea typeface="Adagio_Slab-Regular_italic"/>
              <a:cs typeface="Adagio_Slab-Regular_italic"/>
              <a:sym typeface="Adagio_Slab-Regular_italic"/>
            </a:endParaRPr>
          </a:p>
        </p:txBody>
      </p:sp>
      <p:pic>
        <p:nvPicPr>
          <p:cNvPr id="9" name="Picture 6" descr="Znalezione obrazy dla zapytania: andro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63246" y="2005483"/>
            <a:ext cx="3812874" cy="3328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4079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1087437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  <a:pPr marL="0" marR="0" lvl="0" indent="0" algn="r" defTabSz="1087437" rtl="0" eaLnBrk="1" fontAlgn="auto" latinLnBrk="0" hangingPunct="0">
                <a:lnSpc>
                  <a:spcPct val="9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2543535" y="2170981"/>
            <a:ext cx="15875000" cy="200420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Wykonana aplikacja spełnia wszelkie wymagania postawione na początku tworzenia systemu, chociaż w miarę rozwoju aplikacji rodziły się kolejne pomysły dotyczące funkcji, które mogłyby zostać zaimplementowane w systemie</a:t>
            </a:r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lvl="0">
              <a:defRPr sz="3500"/>
            </a:pPr>
            <a:r>
              <a:rPr lang="pl-PL" sz="7200" dirty="0" smtClean="0"/>
              <a:t>Wnioski</a:t>
            </a:r>
            <a:endParaRPr kumimoji="0" lang="pl-PL" sz="72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730368" y="4892782"/>
            <a:ext cx="8689677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Największe </a:t>
            </a:r>
            <a:r>
              <a:rPr lang="pl-PL" dirty="0" smtClean="0"/>
              <a:t>z</a:t>
            </a:r>
            <a:r>
              <a:rPr lang="pl-PL" dirty="0" smtClean="0"/>
              <a:t>alety systemu:</a:t>
            </a: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- </a:t>
            </a:r>
            <a:r>
              <a:rPr lang="pl-PL" dirty="0" smtClean="0"/>
              <a:t>pełna podstawowa funkcjonalność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</a:t>
            </a:r>
            <a:r>
              <a:rPr lang="pl-PL" dirty="0" smtClean="0"/>
              <a:t>- przystosowanie do łatwego              	  rozwijania aplikacji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 </a:t>
            </a:r>
            <a:r>
              <a:rPr lang="pl-PL" dirty="0" smtClean="0"/>
              <a:t>        - wykorzystanie zalecanych dla danej    	  platformy wzorców projektowych 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</a:t>
            </a:r>
            <a:r>
              <a:rPr lang="pl-PL" dirty="0" smtClean="0"/>
              <a:t>- ułatwione wdrożenie systemu dzięki 	  konteneryzacji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</a:t>
            </a: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0578858" y="4941666"/>
            <a:ext cx="8689677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Możliwości rozwoju:</a:t>
            </a: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- </a:t>
            </a:r>
            <a:r>
              <a:rPr lang="pl-PL" dirty="0" smtClean="0"/>
              <a:t>współdzielenie publikacji	                 	  między użytkownikami</a:t>
            </a:r>
            <a:r>
              <a:rPr lang="pl-PL" dirty="0" smtClean="0"/>
              <a:t>	</a:t>
            </a: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</a:t>
            </a:r>
            <a:r>
              <a:rPr lang="pl-PL" dirty="0" smtClean="0"/>
              <a:t>- obsługa single </a:t>
            </a:r>
            <a:r>
              <a:rPr lang="pl-PL" dirty="0" err="1" smtClean="0"/>
              <a:t>sign-on</a:t>
            </a: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 </a:t>
            </a:r>
            <a:r>
              <a:rPr lang="pl-PL" dirty="0" smtClean="0"/>
              <a:t>        - możliwość komentowania publikacji</a:t>
            </a:r>
            <a:br>
              <a:rPr lang="pl-PL" dirty="0" smtClean="0"/>
            </a:br>
            <a:r>
              <a:rPr lang="pl-PL" dirty="0" smtClean="0"/>
              <a:t>	- rozbudowanie analizy plików PDF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 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</a:t>
            </a:r>
            <a:endParaRPr lang="pl-PL" dirty="0" smtClean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 smtClean="0"/>
              <a:t>	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60656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9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0" y="1157814"/>
            <a:ext cx="5080000" cy="11107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1059872"/>
            <a:ext cx="3429000" cy="1154756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3018278" y="6078640"/>
            <a:ext cx="15459554" cy="100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marL="0" marR="0" lvl="0" indent="0" algn="ctr" defTabSz="1087437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1" u="none" strike="noStrike" kern="0" cap="none" spc="0" normalizeH="0" baseline="0" noProof="0" dirty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Adagio_Slab"/>
                <a:sym typeface="Adagio_Slab"/>
              </a:rPr>
              <a:t>Dziękuję za </a:t>
            </a:r>
            <a:r>
              <a:rPr kumimoji="0" lang="pl-PL" sz="7000" b="0" i="1" u="none" strike="noStrike" kern="0" cap="none" spc="0" normalizeH="0" baseline="0" noProof="0" dirty="0" smtClean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Adagio_Slab"/>
                <a:sym typeface="Adagio_Slab"/>
              </a:rPr>
              <a:t>uwagę</a:t>
            </a:r>
            <a:endParaRPr kumimoji="0" sz="7000" b="0" i="1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  <p:pic>
        <p:nvPicPr>
          <p:cNvPr id="72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04" y="1157336"/>
            <a:ext cx="4628477" cy="15673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96481895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142</Words>
  <Application>Microsoft Macintosh PowerPoint</Application>
  <PresentationFormat>Niestandardowy</PresentationFormat>
  <Paragraphs>63</Paragraphs>
  <Slides>7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Office</vt:lpstr>
      <vt:lpstr>Slajd 0</vt:lpstr>
      <vt:lpstr>Slajd 1</vt:lpstr>
      <vt:lpstr>Slajd 2</vt:lpstr>
      <vt:lpstr>Slajd 3</vt:lpstr>
      <vt:lpstr>Slajd 4</vt:lpstr>
      <vt:lpstr>Slajd 5</vt:lpstr>
      <vt:lpstr>Slajd 6</vt:lpstr>
    </vt:vector>
  </TitlesOfParts>
  <Manager/>
  <Company>Wydział Elektryczny, Politechnika Warszawska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na obronę pracy dyolomowej</dc:title>
  <dc:subject/>
  <dc:creator>Grzegorz Sarwas, Włodzimierz Dąbrowski</dc:creator>
  <cp:keywords>Prace dyplomowe</cp:keywords>
  <dc:description>Przykładowy szablon prezentacji na obronę pracy dyplomowej z uwzględnieniem obowiązującej identyfikacji wizualnej PW.
Wersja 1.0</dc:description>
  <cp:lastModifiedBy>Windows User</cp:lastModifiedBy>
  <cp:revision>41</cp:revision>
  <dcterms:modified xsi:type="dcterms:W3CDTF">2021-02-07T00:31:32Z</dcterms:modified>
  <cp:category>Dyplom</cp:category>
</cp:coreProperties>
</file>