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637" r:id="rId2"/>
    <p:sldId id="638" r:id="rId3"/>
    <p:sldId id="953" r:id="rId4"/>
    <p:sldId id="954" r:id="rId5"/>
    <p:sldId id="955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8" r:id="rId14"/>
    <p:sldId id="969" r:id="rId15"/>
    <p:sldId id="993" r:id="rId16"/>
    <p:sldId id="970" r:id="rId17"/>
    <p:sldId id="972" r:id="rId18"/>
    <p:sldId id="973" r:id="rId19"/>
    <p:sldId id="974" r:id="rId20"/>
    <p:sldId id="975" r:id="rId21"/>
    <p:sldId id="976" r:id="rId22"/>
    <p:sldId id="977" r:id="rId23"/>
    <p:sldId id="987" r:id="rId24"/>
    <p:sldId id="978" r:id="rId25"/>
    <p:sldId id="979" r:id="rId26"/>
    <p:sldId id="980" r:id="rId27"/>
    <p:sldId id="981" r:id="rId28"/>
    <p:sldId id="982" r:id="rId29"/>
    <p:sldId id="983" r:id="rId30"/>
    <p:sldId id="984" r:id="rId31"/>
    <p:sldId id="988" r:id="rId32"/>
    <p:sldId id="985" r:id="rId33"/>
    <p:sldId id="990" r:id="rId34"/>
    <p:sldId id="991" r:id="rId35"/>
    <p:sldId id="994" r:id="rId36"/>
    <p:sldId id="995" r:id="rId37"/>
    <p:sldId id="996" r:id="rId38"/>
    <p:sldId id="870" r:id="rId39"/>
    <p:sldId id="948" r:id="rId40"/>
    <p:sldId id="952" r:id="rId41"/>
    <p:sldId id="895" r:id="rId42"/>
    <p:sldId id="997" r:id="rId43"/>
    <p:sldId id="992" r:id="rId44"/>
    <p:sldId id="998" r:id="rId45"/>
    <p:sldId id="999" r:id="rId46"/>
    <p:sldId id="1000" r:id="rId47"/>
    <p:sldId id="1001" r:id="rId48"/>
    <p:sldId id="1002" r:id="rId49"/>
    <p:sldId id="1003" r:id="rId50"/>
    <p:sldId id="1004" r:id="rId51"/>
    <p:sldId id="1005" r:id="rId52"/>
    <p:sldId id="1006" r:id="rId53"/>
    <p:sldId id="1007" r:id="rId5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BBFFDD"/>
    <a:srgbClr val="EEDDFF"/>
    <a:srgbClr val="CCCCFF"/>
    <a:srgbClr val="FFFF66"/>
    <a:srgbClr val="FFFF00"/>
    <a:srgbClr val="FFEE99"/>
    <a:srgbClr val="FFDDBB"/>
    <a:srgbClr val="FFD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0" d="100"/>
          <a:sy n="90" d="100"/>
        </p:scale>
        <p:origin x="90" y="132"/>
      </p:cViewPr>
      <p:guideLst>
        <p:guide orient="horz" pos="2160"/>
        <p:guide pos="3648"/>
        <p:guide orient="horz" pos="36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C62ACC-BD12-4D11-8F58-775A777E79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3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20763"/>
            <a:ext cx="5803900" cy="58372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0426" name="Text Box 10"/>
          <p:cNvSpPr txBox="1">
            <a:spLocks noChangeArrowheads="1"/>
          </p:cNvSpPr>
          <p:nvPr/>
        </p:nvSpPr>
        <p:spPr bwMode="auto">
          <a:xfrm>
            <a:off x="6248400" y="1371600"/>
            <a:ext cx="2590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i="1" dirty="0"/>
              <a:t>Biology Today </a:t>
            </a:r>
            <a:br>
              <a:rPr lang="en-US" altLang="en-US" sz="2400" i="1" dirty="0"/>
            </a:br>
            <a:r>
              <a:rPr lang="en-US" altLang="en-US" sz="2400" i="1" dirty="0"/>
              <a:t>and Tomorrow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i="1" dirty="0"/>
              <a:t> </a:t>
            </a:r>
            <a:r>
              <a:rPr lang="en-US" altLang="en-US" sz="2400" i="0" dirty="0"/>
              <a:t>Starr, Evers, and Starr (2010)</a:t>
            </a:r>
          </a:p>
        </p:txBody>
      </p:sp>
      <p:sp>
        <p:nvSpPr>
          <p:cNvPr id="2" name="Oval 1"/>
          <p:cNvSpPr/>
          <p:nvPr/>
        </p:nvSpPr>
        <p:spPr>
          <a:xfrm>
            <a:off x="3721100" y="838200"/>
            <a:ext cx="2374900" cy="21336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92163" y="-7620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The Double Helix</a:t>
            </a:r>
            <a:endParaRPr lang="en-US" alt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174006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6248400" y="1371600"/>
            <a:ext cx="2590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/>
              <a:t>Biology: Understanding Life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i="0" dirty="0"/>
              <a:t>Alters (2000)</a:t>
            </a:r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5791200" cy="55276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3472542" y="2743200"/>
            <a:ext cx="2374900" cy="21336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FF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92163" y="-7620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The Double Helix</a:t>
            </a:r>
            <a:endParaRPr lang="en-US" alt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286495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360488" y="1117600"/>
            <a:ext cx="6400800" cy="1200329"/>
          </a:xfrm>
          <a:prstGeom prst="rect">
            <a:avLst/>
          </a:prstGeom>
          <a:solidFill>
            <a:srgbClr val="FFCC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/>
              <a:t>E. How can the helical structure of DNA and </a:t>
            </a:r>
            <a:br>
              <a:rPr lang="en-US" altLang="en-US" sz="2400" i="0"/>
            </a:br>
            <a:r>
              <a:rPr lang="en-US" altLang="en-US" sz="2400" i="0"/>
              <a:t>     internucleotide distance be discerned from </a:t>
            </a:r>
            <a:br>
              <a:rPr lang="en-US" altLang="en-US" sz="2400" i="0"/>
            </a:br>
            <a:r>
              <a:rPr lang="en-US" altLang="en-US" sz="2400" i="0"/>
              <a:t>     Franklin and Gosling's x-ray photograph?</a:t>
            </a:r>
          </a:p>
        </p:txBody>
      </p:sp>
      <p:pic>
        <p:nvPicPr>
          <p:cNvPr id="9220" name="Picture 6"/>
          <p:cNvPicPr>
            <a:picLocks noChangeAspect="1" noChangeArrowheads="1"/>
          </p:cNvPicPr>
          <p:nvPr/>
        </p:nvPicPr>
        <p:blipFill>
          <a:blip r:embed="rId2" cstate="print"/>
          <a:srcRect r="1131"/>
          <a:stretch>
            <a:fillRect/>
          </a:stretch>
        </p:blipFill>
        <p:spPr bwMode="auto">
          <a:xfrm>
            <a:off x="685800" y="2514600"/>
            <a:ext cx="2246313" cy="2249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2473" name="Picture 9" descr="logo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5213" y="2487613"/>
            <a:ext cx="2312987" cy="2286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792163" y="-7620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The Double Helix</a:t>
            </a:r>
            <a:endParaRPr lang="en-US" alt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28707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/>
          <p:cNvSpPr/>
          <p:nvPr/>
        </p:nvSpPr>
        <p:spPr bwMode="auto">
          <a:xfrm>
            <a:off x="3124200" y="2895600"/>
            <a:ext cx="2209800" cy="533400"/>
          </a:xfrm>
          <a:prstGeom prst="leftArrow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r="1131"/>
          <a:stretch>
            <a:fillRect/>
          </a:stretch>
        </p:blipFill>
        <p:spPr bwMode="auto">
          <a:xfrm>
            <a:off x="685800" y="2514600"/>
            <a:ext cx="2246313" cy="2249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1975" y="2514600"/>
            <a:ext cx="2816225" cy="2338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3494" name="Picture 6" descr="dna-cle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6383338" y="4695825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-7620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The Double Helix</a:t>
            </a:r>
            <a:endParaRPr lang="en-US" altLang="en-US" sz="4800" b="0" i="0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360488" y="1117600"/>
            <a:ext cx="6400800" cy="1200329"/>
          </a:xfrm>
          <a:prstGeom prst="rect">
            <a:avLst/>
          </a:prstGeom>
          <a:solidFill>
            <a:srgbClr val="FFCC99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0"/>
              <a:t>E. How can the helical structure of DNA and </a:t>
            </a:r>
            <a:br>
              <a:rPr lang="en-US" altLang="en-US" sz="2400" i="0"/>
            </a:br>
            <a:r>
              <a:rPr lang="en-US" altLang="en-US" sz="2400" i="0"/>
              <a:t>     internucleotide distance be discerned from </a:t>
            </a:r>
            <a:br>
              <a:rPr lang="en-US" altLang="en-US" sz="2400" i="0"/>
            </a:br>
            <a:r>
              <a:rPr lang="en-US" altLang="en-US" sz="2400" i="0"/>
              <a:t>     Franklin and Gosling's x-ray photograph?</a:t>
            </a:r>
          </a:p>
        </p:txBody>
      </p:sp>
      <p:sp>
        <p:nvSpPr>
          <p:cNvPr id="9" name="Left Arrow 8"/>
          <p:cNvSpPr/>
          <p:nvPr/>
        </p:nvSpPr>
        <p:spPr bwMode="auto">
          <a:xfrm flipH="1">
            <a:off x="3124200" y="3810000"/>
            <a:ext cx="838200" cy="533400"/>
          </a:xfrm>
          <a:prstGeom prst="leftArrow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90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Arrow 3"/>
          <p:cNvSpPr/>
          <p:nvPr/>
        </p:nvSpPr>
        <p:spPr bwMode="auto">
          <a:xfrm>
            <a:off x="3124200" y="2895600"/>
            <a:ext cx="2209800" cy="533400"/>
          </a:xfrm>
          <a:prstGeom prst="leftArrow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 r="1131"/>
          <a:stretch>
            <a:fillRect/>
          </a:stretch>
        </p:blipFill>
        <p:spPr bwMode="auto">
          <a:xfrm>
            <a:off x="685800" y="2514600"/>
            <a:ext cx="2246313" cy="2249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1975" y="2514600"/>
            <a:ext cx="2816225" cy="2338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3494" name="Picture 6" descr="dna-clea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42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6838" y="4987925"/>
            <a:ext cx="4419600" cy="1668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3497" name="Picture 9"/>
          <p:cNvPicPr>
            <a:picLocks noChangeAspect="1" noChangeArrowheads="1"/>
          </p:cNvPicPr>
          <p:nvPr/>
        </p:nvPicPr>
        <p:blipFill>
          <a:blip r:embed="rId6" cstate="print"/>
          <a:srcRect r="25635" b="49396"/>
          <a:stretch>
            <a:fillRect/>
          </a:stretch>
        </p:blipFill>
        <p:spPr bwMode="auto">
          <a:xfrm>
            <a:off x="4800600" y="5029200"/>
            <a:ext cx="41148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3" name="Straight Connector 2"/>
          <p:cNvCxnSpPr/>
          <p:nvPr/>
        </p:nvCxnSpPr>
        <p:spPr>
          <a:xfrm>
            <a:off x="6383338" y="4695825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-7620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The Double Helix</a:t>
            </a:r>
            <a:endParaRPr lang="en-US" altLang="en-US" sz="4800" b="0" i="0" dirty="0"/>
          </a:p>
        </p:txBody>
      </p:sp>
      <p:sp>
        <p:nvSpPr>
          <p:cNvPr id="2" name="TextBox 1"/>
          <p:cNvSpPr txBox="1"/>
          <p:nvPr/>
        </p:nvSpPr>
        <p:spPr>
          <a:xfrm>
            <a:off x="1360488" y="1117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1. How does X-ray diffraction work?</a:t>
            </a:r>
            <a:endParaRPr lang="en-US" sz="2800" i="0" dirty="0"/>
          </a:p>
        </p:txBody>
      </p:sp>
      <p:sp>
        <p:nvSpPr>
          <p:cNvPr id="12" name="Right Arrow 11"/>
          <p:cNvSpPr/>
          <p:nvPr/>
        </p:nvSpPr>
        <p:spPr bwMode="auto">
          <a:xfrm flipH="1">
            <a:off x="8153400" y="388257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Left Arrow 12"/>
          <p:cNvSpPr/>
          <p:nvPr/>
        </p:nvSpPr>
        <p:spPr bwMode="auto">
          <a:xfrm flipH="1">
            <a:off x="3124200" y="3810000"/>
            <a:ext cx="838200" cy="533400"/>
          </a:xfrm>
          <a:prstGeom prst="leftArrow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2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eft Arrow 14"/>
          <p:cNvSpPr/>
          <p:nvPr/>
        </p:nvSpPr>
        <p:spPr bwMode="auto">
          <a:xfrm>
            <a:off x="3124200" y="2895600"/>
            <a:ext cx="2209800" cy="533400"/>
          </a:xfrm>
          <a:prstGeom prst="leftArrow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Left Arrow 15"/>
          <p:cNvSpPr/>
          <p:nvPr/>
        </p:nvSpPr>
        <p:spPr bwMode="auto">
          <a:xfrm flipH="1">
            <a:off x="3124200" y="3810000"/>
            <a:ext cx="838200" cy="533400"/>
          </a:xfrm>
          <a:prstGeom prst="leftArrow">
            <a:avLst/>
          </a:prstGeom>
          <a:solidFill>
            <a:srgbClr val="0000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 r="1131"/>
          <a:stretch>
            <a:fillRect/>
          </a:stretch>
        </p:blipFill>
        <p:spPr bwMode="auto">
          <a:xfrm>
            <a:off x="685800" y="2514600"/>
            <a:ext cx="2246313" cy="2249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41975" y="2514600"/>
            <a:ext cx="2816225" cy="2338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3494" name="Picture 6" descr="dna-clear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4200" y="2514600"/>
            <a:ext cx="2438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" name="Straight Connector 2"/>
          <p:cNvCxnSpPr/>
          <p:nvPr/>
        </p:nvCxnSpPr>
        <p:spPr>
          <a:xfrm>
            <a:off x="6383338" y="4695825"/>
            <a:ext cx="99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792163" y="-7620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The Double Helix</a:t>
            </a:r>
            <a:endParaRPr lang="en-US" altLang="en-US" sz="4800" b="0" i="0" dirty="0"/>
          </a:p>
        </p:txBody>
      </p:sp>
      <p:sp>
        <p:nvSpPr>
          <p:cNvPr id="2" name="TextBox 1"/>
          <p:cNvSpPr txBox="1"/>
          <p:nvPr/>
        </p:nvSpPr>
        <p:spPr>
          <a:xfrm>
            <a:off x="1360488" y="11176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1. How does X-ray diffraction work?</a:t>
            </a:r>
            <a:endParaRPr lang="en-US" sz="2800" i="0" dirty="0"/>
          </a:p>
        </p:txBody>
      </p:sp>
      <p:sp>
        <p:nvSpPr>
          <p:cNvPr id="11" name="TextBox 10"/>
          <p:cNvSpPr txBox="1"/>
          <p:nvPr/>
        </p:nvSpPr>
        <p:spPr>
          <a:xfrm>
            <a:off x="1371600" y="161038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2. What is a </a:t>
            </a:r>
            <a:r>
              <a:rPr lang="en-US" sz="2800" i="0" dirty="0" smtClean="0"/>
              <a:t>lattice?</a:t>
            </a:r>
            <a:endParaRPr lang="en-US" sz="2800" i="0" dirty="0"/>
          </a:p>
        </p:txBody>
      </p:sp>
      <p:sp>
        <p:nvSpPr>
          <p:cNvPr id="12" name="Right Arrow 11"/>
          <p:cNvSpPr/>
          <p:nvPr/>
        </p:nvSpPr>
        <p:spPr bwMode="auto">
          <a:xfrm flipH="1">
            <a:off x="8153400" y="388257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 Box 28" descr="Newsprint"/>
          <p:cNvSpPr txBox="1">
            <a:spLocks noChangeArrowheads="1"/>
          </p:cNvSpPr>
          <p:nvPr/>
        </p:nvSpPr>
        <p:spPr bwMode="auto">
          <a:xfrm>
            <a:off x="457200" y="5051792"/>
            <a:ext cx="3385457" cy="1631216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 am having a hard time picturing what SQ7 is asking. I can't figure out how tightening the helix would change the diffraction pattern.</a:t>
            </a:r>
            <a:endParaRPr lang="en-US" sz="2000" b="1" dirty="0"/>
          </a:p>
        </p:txBody>
      </p:sp>
      <p:sp>
        <p:nvSpPr>
          <p:cNvPr id="14" name="Text Box 28" descr="Newsprint"/>
          <p:cNvSpPr txBox="1">
            <a:spLocks noChangeArrowheads="1"/>
          </p:cNvSpPr>
          <p:nvPr/>
        </p:nvSpPr>
        <p:spPr bwMode="auto">
          <a:xfrm>
            <a:off x="4691743" y="5029200"/>
            <a:ext cx="3385457" cy="1323439"/>
          </a:xfrm>
          <a:prstGeom prst="rect">
            <a:avLst/>
          </a:prstGeom>
          <a:blipFill dpi="0" rotWithShape="1">
            <a:blip r:embed="rId6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Could we talk about SQ8. I can't follow how they concluded it was 10 nucleotides per turn.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503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/>
          <p:nvPr/>
        </p:nvGrpSpPr>
        <p:grpSpPr>
          <a:xfrm>
            <a:off x="990600" y="1981200"/>
            <a:ext cx="1914138" cy="2047875"/>
            <a:chOff x="6015231" y="3886200"/>
            <a:chExt cx="1914138" cy="2047875"/>
          </a:xfrm>
        </p:grpSpPr>
        <p:pic>
          <p:nvPicPr>
            <p:cNvPr id="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Oval 5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85800" y="1411069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How does</a:t>
            </a: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62000" y="2209800"/>
            <a:ext cx="7543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dirty="0" smtClean="0">
                <a:latin typeface="Times New Roman" pitchFamily="18" charset="0"/>
                <a:cs typeface="Times New Roman" pitchFamily="18" charset="0"/>
              </a:rPr>
              <a:t>lead to</a:t>
            </a:r>
            <a:endParaRPr lang="en-US" alt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048000" y="2667000"/>
            <a:ext cx="3124200" cy="457200"/>
          </a:xfrm>
          <a:prstGeom prst="rightArrow">
            <a:avLst/>
          </a:prstGeom>
          <a:solidFill>
            <a:srgbClr val="E4D3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67"/>
          <a:stretch/>
        </p:blipFill>
        <p:spPr>
          <a:xfrm>
            <a:off x="6629400" y="1219200"/>
            <a:ext cx="1741985" cy="3670300"/>
          </a:xfrm>
          <a:prstGeom prst="rect">
            <a:avLst/>
          </a:prstGeom>
        </p:spPr>
      </p:pic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62000" y="388620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X-ray diffraction image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324600" y="4953000"/>
            <a:ext cx="2438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Structural model </a:t>
            </a:r>
            <a:br>
              <a:rPr lang="en-US" alt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of DNA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DNA </a:t>
            </a:r>
            <a:r>
              <a:rPr lang="en-US" altLang="en-US" sz="4800" b="0" i="0" dirty="0" smtClean="0"/>
              <a:t>Structure</a:t>
            </a:r>
            <a:br>
              <a:rPr lang="en-US" altLang="en-US" sz="4800" b="0" i="0" dirty="0" smtClean="0"/>
            </a:br>
            <a:r>
              <a:rPr lang="en-US" altLang="en-US" sz="3200" b="1" i="0" dirty="0" smtClean="0"/>
              <a:t>X-ray Diffraction</a:t>
            </a:r>
            <a:endParaRPr lang="en-US" altLang="en-US" sz="3200" b="1" i="0" dirty="0"/>
          </a:p>
        </p:txBody>
      </p:sp>
    </p:spTree>
    <p:extLst>
      <p:ext uri="{BB962C8B-B14F-4D97-AF65-F5344CB8AC3E}">
        <p14:creationId xmlns:p14="http://schemas.microsoft.com/office/powerpoint/2010/main" val="3703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895600" y="4916269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A micrograph?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21" name="Picture 20" descr="microscope-light-pat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944469"/>
            <a:ext cx="5919788" cy="3006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2590800" y="12380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What is it?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DNA </a:t>
            </a:r>
            <a:r>
              <a:rPr lang="en-US" altLang="en-US" sz="4800" b="0" i="0" dirty="0" smtClean="0"/>
              <a:t>Structure</a:t>
            </a:r>
            <a:br>
              <a:rPr lang="en-US" altLang="en-US" sz="4800" b="0" i="0" dirty="0" smtClean="0"/>
            </a:br>
            <a:r>
              <a:rPr lang="en-US" altLang="en-US" sz="3200" b="1" i="0" dirty="0" smtClean="0"/>
              <a:t>X-ray Diffraction</a:t>
            </a:r>
            <a:endParaRPr lang="en-US" altLang="en-US" sz="3200" b="1" i="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114799" y="4755396"/>
            <a:ext cx="990601" cy="99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099302" y="4755396"/>
            <a:ext cx="990601" cy="99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5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/>
          <a:stretch/>
        </p:blipFill>
        <p:spPr>
          <a:xfrm rot="-2280000" flipH="1">
            <a:off x="824306" y="1936888"/>
            <a:ext cx="1363028" cy="1284925"/>
          </a:xfrm>
          <a:prstGeom prst="rect">
            <a:avLst/>
          </a:prstGeom>
        </p:spPr>
      </p:pic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 rot="16200000">
            <a:off x="6343650" y="1924050"/>
            <a:ext cx="2476500" cy="1600200"/>
          </a:xfrm>
          <a:prstGeom prst="trapezoid">
            <a:avLst>
              <a:gd name="adj" fmla="val 14116"/>
            </a:avLst>
          </a:prstGeom>
          <a:solidFill>
            <a:srgbClr val="00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62200" y="2667000"/>
            <a:ext cx="5105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391400" y="2590800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81000" y="30480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X-ray source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 rot="360000">
            <a:off x="6477000" y="3832352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film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660000">
            <a:off x="4267200" y="2362200"/>
            <a:ext cx="76200" cy="685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Left Arrow 32"/>
          <p:cNvSpPr/>
          <p:nvPr/>
        </p:nvSpPr>
        <p:spPr>
          <a:xfrm>
            <a:off x="4572000" y="2514600"/>
            <a:ext cx="228600" cy="5334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800000">
            <a:off x="3810000" y="2438400"/>
            <a:ext cx="228600" cy="5334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rot="-420000">
            <a:off x="4314372" y="2460840"/>
            <a:ext cx="33832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3349170" y="3156858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DNA fiber</a:t>
            </a:r>
            <a:br>
              <a:rPr lang="en-US" alt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(slowly rotating)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0" y="12380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What is it?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DNA </a:t>
            </a:r>
            <a:r>
              <a:rPr lang="en-US" altLang="en-US" sz="4800" b="0" i="0" dirty="0" smtClean="0"/>
              <a:t>Structure</a:t>
            </a:r>
            <a:br>
              <a:rPr lang="en-US" altLang="en-US" sz="4800" b="0" i="0" dirty="0" smtClean="0"/>
            </a:br>
            <a:r>
              <a:rPr lang="en-US" altLang="en-US" sz="3200" b="1" i="0" dirty="0" smtClean="0"/>
              <a:t>X-ray Diffraction</a:t>
            </a:r>
            <a:endParaRPr lang="en-US" altLang="en-US" sz="3200" b="1" i="0" dirty="0"/>
          </a:p>
        </p:txBody>
      </p:sp>
    </p:spTree>
    <p:extLst>
      <p:ext uri="{BB962C8B-B14F-4D97-AF65-F5344CB8AC3E}">
        <p14:creationId xmlns:p14="http://schemas.microsoft.com/office/powerpoint/2010/main" val="18139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/>
          <a:stretch/>
        </p:blipFill>
        <p:spPr>
          <a:xfrm rot="-2280000" flipH="1">
            <a:off x="824306" y="1936888"/>
            <a:ext cx="1363028" cy="1284925"/>
          </a:xfrm>
          <a:prstGeom prst="rect">
            <a:avLst/>
          </a:prstGeom>
        </p:spPr>
      </p:pic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62200" y="2667000"/>
            <a:ext cx="5105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7391400" y="2590800"/>
            <a:ext cx="118872" cy="11887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81000" y="30480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X-ray source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 rot="360000">
            <a:off x="6477000" y="3832352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 smtClean="0">
                <a:latin typeface="Arial" pitchFamily="34" charset="0"/>
                <a:cs typeface="Arial" pitchFamily="34" charset="0"/>
              </a:rPr>
              <a:t>film</a:t>
            </a:r>
            <a:endParaRPr lang="en-US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660000">
            <a:off x="4267200" y="2362200"/>
            <a:ext cx="76200" cy="685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Left Arrow 32"/>
          <p:cNvSpPr/>
          <p:nvPr/>
        </p:nvSpPr>
        <p:spPr>
          <a:xfrm>
            <a:off x="4572000" y="2514600"/>
            <a:ext cx="228600" cy="5334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800000">
            <a:off x="3810000" y="2438400"/>
            <a:ext cx="228600" cy="5334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3349170" y="3156858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DNA fiber</a:t>
            </a:r>
            <a:br>
              <a:rPr lang="en-US" alt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(slowly rotating)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http://t0.gstatic.com/images?q=tbn:ANd9GcS-myEHDgRyssxtGfk83nPIKyOheyZUqgMRCpd2cjan5BoXiXuP0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81800" y="1447800"/>
            <a:ext cx="1806898" cy="27432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6934200" y="1676400"/>
            <a:ext cx="2286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800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A silhouette?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90800" y="12380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What is it?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DNA </a:t>
            </a:r>
            <a:r>
              <a:rPr lang="en-US" altLang="en-US" sz="4800" b="0" i="0" dirty="0" smtClean="0"/>
              <a:t>Structure</a:t>
            </a:r>
            <a:br>
              <a:rPr lang="en-US" altLang="en-US" sz="4800" b="0" i="0" dirty="0" smtClean="0"/>
            </a:br>
            <a:r>
              <a:rPr lang="en-US" altLang="en-US" sz="3200" b="1" i="0" dirty="0" smtClean="0"/>
              <a:t>X-ray Diffraction</a:t>
            </a:r>
            <a:endParaRPr lang="en-US" altLang="en-US" sz="3200" b="1" i="0" dirty="0"/>
          </a:p>
        </p:txBody>
      </p:sp>
    </p:spTree>
    <p:extLst>
      <p:ext uri="{BB962C8B-B14F-4D97-AF65-F5344CB8AC3E}">
        <p14:creationId xmlns:p14="http://schemas.microsoft.com/office/powerpoint/2010/main" val="402119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0355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14 February 2017</a:t>
            </a:r>
            <a:endParaRPr lang="en-US" altLang="en-US" sz="3200" b="1" i="0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071257" y="52106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3156857" y="572588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4098786" y="4191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2"/>
          <a:stretch/>
        </p:blipFill>
        <p:spPr>
          <a:xfrm rot="-2280000" flipH="1">
            <a:off x="824306" y="1936888"/>
            <a:ext cx="1363028" cy="1284925"/>
          </a:xfrm>
          <a:prstGeom prst="rect">
            <a:avLst/>
          </a:prstGeom>
        </p:spPr>
      </p:pic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2362200" y="2667000"/>
            <a:ext cx="5105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381000" y="30480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X-ray source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 rot="660000">
            <a:off x="4267200" y="2362200"/>
            <a:ext cx="76200" cy="6858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Left Arrow 32"/>
          <p:cNvSpPr/>
          <p:nvPr/>
        </p:nvSpPr>
        <p:spPr>
          <a:xfrm>
            <a:off x="4572000" y="2514600"/>
            <a:ext cx="228600" cy="5334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Left Arrow 33"/>
          <p:cNvSpPr/>
          <p:nvPr/>
        </p:nvSpPr>
        <p:spPr>
          <a:xfrm rot="10800000">
            <a:off x="3810000" y="2438400"/>
            <a:ext cx="228600" cy="5334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3349170" y="3156858"/>
            <a:ext cx="1905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DNA fiber</a:t>
            </a:r>
            <a:br>
              <a:rPr lang="en-US" altLang="en-US" i="0" dirty="0" smtClean="0">
                <a:latin typeface="Arial" pitchFamily="34" charset="0"/>
                <a:cs typeface="Arial" pitchFamily="34" charset="0"/>
              </a:rPr>
            </a:br>
            <a:r>
              <a:rPr lang="en-US" altLang="en-US" i="0" dirty="0" smtClean="0">
                <a:latin typeface="Arial" pitchFamily="34" charset="0"/>
                <a:cs typeface="Arial" pitchFamily="34" charset="0"/>
              </a:rPr>
              <a:t>(slowly rotating)</a:t>
            </a:r>
            <a:endParaRPr lang="en-US" altLang="en-US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34200" y="1676400"/>
            <a:ext cx="228600" cy="304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590800" y="4800600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A silhouette?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781800" y="1447800"/>
            <a:ext cx="1828800" cy="2667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7086600" y="2102604"/>
            <a:ext cx="1188720" cy="1188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90800" y="12380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What is it?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DNA </a:t>
            </a:r>
            <a:r>
              <a:rPr lang="en-US" altLang="en-US" sz="4800" b="0" i="0" dirty="0" smtClean="0"/>
              <a:t>Structure</a:t>
            </a:r>
            <a:br>
              <a:rPr lang="en-US" altLang="en-US" sz="4800" b="0" i="0" dirty="0" smtClean="0"/>
            </a:br>
            <a:r>
              <a:rPr lang="en-US" altLang="en-US" sz="3200" b="1" i="0" dirty="0" smtClean="0"/>
              <a:t>X-ray Diffraction</a:t>
            </a:r>
            <a:endParaRPr lang="en-US" altLang="en-US" sz="3200" b="1" i="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25497" y="4648200"/>
            <a:ext cx="990601" cy="99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810000" y="4648200"/>
            <a:ext cx="990601" cy="990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iffraction__bragg_welle__www_microscopy_ethz_ch__brag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4" y="1828802"/>
            <a:ext cx="5964448" cy="2649931"/>
          </a:xfrm>
          <a:prstGeom prst="rect">
            <a:avLst/>
          </a:prstGeom>
        </p:spPr>
      </p:pic>
      <p:pic>
        <p:nvPicPr>
          <p:cNvPr id="18" name="Picture 6" descr="dna-clea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33425" y="1537647"/>
            <a:ext cx="347662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Arrow Connector 21"/>
          <p:cNvCxnSpPr/>
          <p:nvPr/>
        </p:nvCxnSpPr>
        <p:spPr>
          <a:xfrm flipV="1">
            <a:off x="7086600" y="1447800"/>
            <a:ext cx="914400" cy="45720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8229600" y="914400"/>
            <a:ext cx="560696" cy="914400"/>
            <a:chOff x="8098808" y="976952"/>
            <a:chExt cx="560696" cy="914400"/>
          </a:xfrm>
        </p:grpSpPr>
        <p:sp>
          <p:nvSpPr>
            <p:cNvPr id="20" name="Rectangle 19"/>
            <p:cNvSpPr/>
            <p:nvPr/>
          </p:nvSpPr>
          <p:spPr>
            <a:xfrm>
              <a:off x="8098808" y="976952"/>
              <a:ext cx="5606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29600" y="1143000"/>
              <a:ext cx="304800" cy="6096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50000">
                  <a:srgbClr val="FF00FF"/>
                </a:gs>
                <a:gs pos="100000">
                  <a:schemeClr val="tx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8229600" y="5638800"/>
            <a:ext cx="560696" cy="914400"/>
            <a:chOff x="8098808" y="976952"/>
            <a:chExt cx="560696" cy="914400"/>
          </a:xfrm>
        </p:grpSpPr>
        <p:sp>
          <p:nvSpPr>
            <p:cNvPr id="26" name="Rectangle 25"/>
            <p:cNvSpPr/>
            <p:nvPr/>
          </p:nvSpPr>
          <p:spPr>
            <a:xfrm>
              <a:off x="8098808" y="976952"/>
              <a:ext cx="5606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229600" y="1143000"/>
              <a:ext cx="304800" cy="609600"/>
            </a:xfrm>
            <a:prstGeom prst="rect">
              <a:avLst/>
            </a:prstGeom>
            <a:gradFill>
              <a:gsLst>
                <a:gs pos="0">
                  <a:schemeClr val="tx1"/>
                </a:gs>
                <a:gs pos="50000">
                  <a:srgbClr val="FF00FF"/>
                </a:gs>
                <a:gs pos="100000">
                  <a:schemeClr val="tx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cxnSpLocks noChangeAspect="1"/>
          </p:cNvCxnSpPr>
          <p:nvPr/>
        </p:nvCxnSpPr>
        <p:spPr>
          <a:xfrm>
            <a:off x="4724400" y="4495800"/>
            <a:ext cx="3291840" cy="164592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 noChangeAspect="1"/>
          </p:cNvCxnSpPr>
          <p:nvPr/>
        </p:nvCxnSpPr>
        <p:spPr>
          <a:xfrm flipV="1">
            <a:off x="7382256" y="2395728"/>
            <a:ext cx="694944" cy="347472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90800" y="123803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What is it?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DNA </a:t>
            </a:r>
            <a:r>
              <a:rPr lang="en-US" altLang="en-US" sz="4800" b="0" i="0" dirty="0" smtClean="0"/>
              <a:t>Structure</a:t>
            </a:r>
            <a:br>
              <a:rPr lang="en-US" altLang="en-US" sz="4800" b="0" i="0" dirty="0" smtClean="0"/>
            </a:br>
            <a:r>
              <a:rPr lang="en-US" altLang="en-US" sz="3200" b="1" i="0" dirty="0" smtClean="0"/>
              <a:t>X-ray Diffraction</a:t>
            </a:r>
            <a:endParaRPr lang="en-US" altLang="en-US" sz="3200" b="1" i="0" dirty="0"/>
          </a:p>
        </p:txBody>
      </p:sp>
      <p:sp>
        <p:nvSpPr>
          <p:cNvPr id="15" name="TextBox 14"/>
          <p:cNvSpPr txBox="1"/>
          <p:nvPr/>
        </p:nvSpPr>
        <p:spPr>
          <a:xfrm>
            <a:off x="2849106" y="4916269"/>
            <a:ext cx="342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</a:rPr>
              <a:t>Information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not</a:t>
            </a:r>
            <a:br>
              <a:rPr lang="en-US" sz="3600" b="1" dirty="0" smtClean="0">
                <a:solidFill>
                  <a:srgbClr val="C00000"/>
                </a:solidFill>
              </a:rPr>
            </a:br>
            <a:r>
              <a:rPr lang="en-US" sz="3600" b="1" dirty="0" smtClean="0">
                <a:solidFill>
                  <a:srgbClr val="C00000"/>
                </a:solidFill>
              </a:rPr>
              <a:t>representation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6966858" y="4176486"/>
            <a:ext cx="457200" cy="457200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0" y="4092583"/>
            <a:ext cx="78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0" dirty="0" smtClean="0">
                <a:latin typeface="Arial Black" pitchFamily="34" charset="0"/>
              </a:rPr>
              <a:t>?</a:t>
            </a:r>
            <a:endParaRPr lang="en-US" sz="3600" i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6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872"/>
          <a:stretch/>
        </p:blipFill>
        <p:spPr bwMode="auto">
          <a:xfrm>
            <a:off x="3252787" y="1491607"/>
            <a:ext cx="1522413" cy="529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97" y="1480468"/>
            <a:ext cx="2540691" cy="2700805"/>
            <a:chOff x="457197" y="1480468"/>
            <a:chExt cx="2540691" cy="2700805"/>
          </a:xfrm>
        </p:grpSpPr>
        <p:sp>
          <p:nvSpPr>
            <p:cNvPr id="49" name="TextBox 48"/>
            <p:cNvSpPr txBox="1"/>
            <p:nvPr/>
          </p:nvSpPr>
          <p:spPr bwMode="auto">
            <a:xfrm rot="21420000">
              <a:off x="784871" y="3577707"/>
              <a:ext cx="381383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i="0" dirty="0">
                  <a:latin typeface="+mn-lt"/>
                  <a:cs typeface="+mn-cs"/>
                </a:rPr>
                <a:t>P</a:t>
              </a:r>
            </a:p>
          </p:txBody>
        </p:sp>
        <p:sp>
          <p:nvSpPr>
            <p:cNvPr id="50" name="TextBox 49"/>
            <p:cNvSpPr txBox="1"/>
            <p:nvPr/>
          </p:nvSpPr>
          <p:spPr bwMode="auto">
            <a:xfrm rot="21420000">
              <a:off x="863820" y="3339724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 rot="21420000">
              <a:off x="968072" y="3811940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 rot="21420000">
              <a:off x="546935" y="3779997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 rot="21420000">
              <a:off x="516088" y="3359352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21420000" flipH="1">
              <a:off x="961970" y="3576270"/>
              <a:ext cx="92542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rot="21420000" flipH="1">
              <a:off x="793712" y="3816111"/>
              <a:ext cx="92542" cy="12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rot="21420000">
              <a:off x="1018548" y="382133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 rot="20940000">
              <a:off x="740432" y="358187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20940000">
              <a:off x="782494" y="3551028"/>
              <a:ext cx="92542" cy="131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 rot="21420000">
              <a:off x="457197" y="3766053"/>
              <a:ext cx="305668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-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880000">
              <a:off x="2012180" y="1853022"/>
              <a:ext cx="583294" cy="311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21540000">
              <a:off x="740435" y="2709735"/>
              <a:ext cx="227147" cy="162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21540000">
              <a:off x="1096578" y="3189272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/>
            <p:cNvSpPr/>
            <p:nvPr/>
          </p:nvSpPr>
          <p:spPr bwMode="auto">
            <a:xfrm rot="180000">
              <a:off x="1713523" y="2050726"/>
              <a:ext cx="689856" cy="611337"/>
            </a:xfrm>
            <a:prstGeom prst="hexagon">
              <a:avLst/>
            </a:prstGeom>
            <a:solidFill>
              <a:srgbClr val="9C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21540000">
              <a:off x="2288403" y="1480468"/>
              <a:ext cx="70948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NH</a:t>
              </a:r>
              <a:r>
                <a:rPr lang="en-US" i="0" baseline="-25000" dirty="0">
                  <a:latin typeface="+mn-lt"/>
                  <a:cs typeface="+mn-cs"/>
                </a:rPr>
                <a:t>2</a:t>
              </a:r>
              <a:endParaRPr lang="en-US" i="0" dirty="0">
                <a:latin typeface="+mn-lt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21540000">
              <a:off x="1657438" y="2456365"/>
              <a:ext cx="35614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 rot="21060000">
              <a:off x="2209884" y="2161914"/>
              <a:ext cx="55525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40" name="Regular Pentagon 39"/>
            <p:cNvSpPr/>
            <p:nvPr/>
          </p:nvSpPr>
          <p:spPr bwMode="auto">
            <a:xfrm rot="21540000">
              <a:off x="970386" y="2645237"/>
              <a:ext cx="611336" cy="53562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cxnSp>
          <p:nvCxnSpPr>
            <p:cNvPr id="42" name="Straight Connector 41"/>
            <p:cNvCxnSpPr>
              <a:cxnSpLocks noChangeAspect="1"/>
            </p:cNvCxnSpPr>
            <p:nvPr/>
          </p:nvCxnSpPr>
          <p:spPr bwMode="auto">
            <a:xfrm rot="360000" flipH="1">
              <a:off x="1604157" y="2645237"/>
              <a:ext cx="221538" cy="193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 bwMode="auto">
            <a:xfrm rot="19500000" flipH="1">
              <a:off x="692761" y="2510631"/>
              <a:ext cx="182280" cy="1654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 rot="8100000">
              <a:off x="2316447" y="2770446"/>
              <a:ext cx="280429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9000000">
              <a:off x="2327663" y="2648041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rot="9000000">
              <a:off x="2291207" y="2664867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</p:spTree>
    <p:extLst>
      <p:ext uri="{BB962C8B-B14F-4D97-AF65-F5344CB8AC3E}">
        <p14:creationId xmlns:p14="http://schemas.microsoft.com/office/powerpoint/2010/main" val="6357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7" y="1491607"/>
            <a:ext cx="3300413" cy="529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1676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P</a:t>
            </a:r>
            <a:endParaRPr lang="en-US" sz="3200" i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97" y="1480468"/>
            <a:ext cx="2540691" cy="2700805"/>
            <a:chOff x="457197" y="1480468"/>
            <a:chExt cx="2540691" cy="2700805"/>
          </a:xfrm>
        </p:grpSpPr>
        <p:sp>
          <p:nvSpPr>
            <p:cNvPr id="49" name="TextBox 48"/>
            <p:cNvSpPr txBox="1"/>
            <p:nvPr/>
          </p:nvSpPr>
          <p:spPr bwMode="auto">
            <a:xfrm rot="21420000">
              <a:off x="784871" y="3577707"/>
              <a:ext cx="381383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i="0" dirty="0">
                  <a:latin typeface="+mn-lt"/>
                  <a:cs typeface="+mn-cs"/>
                </a:rPr>
                <a:t>P</a:t>
              </a:r>
            </a:p>
          </p:txBody>
        </p:sp>
        <p:sp>
          <p:nvSpPr>
            <p:cNvPr id="50" name="TextBox 49"/>
            <p:cNvSpPr txBox="1"/>
            <p:nvPr/>
          </p:nvSpPr>
          <p:spPr bwMode="auto">
            <a:xfrm rot="21420000">
              <a:off x="863820" y="3339724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 rot="21420000">
              <a:off x="968072" y="3811940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 rot="21420000">
              <a:off x="546935" y="3779997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 rot="21420000">
              <a:off x="516088" y="3359352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21420000" flipH="1">
              <a:off x="961970" y="3576270"/>
              <a:ext cx="92542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rot="21420000" flipH="1">
              <a:off x="793712" y="3816111"/>
              <a:ext cx="92542" cy="12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rot="21420000">
              <a:off x="1018548" y="382133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 rot="20940000">
              <a:off x="740432" y="358187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20940000">
              <a:off x="782494" y="3551028"/>
              <a:ext cx="92542" cy="131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 rot="21420000">
              <a:off x="457197" y="3766053"/>
              <a:ext cx="305668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-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880000">
              <a:off x="2012180" y="1853022"/>
              <a:ext cx="583294" cy="311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21540000">
              <a:off x="740435" y="2709735"/>
              <a:ext cx="227147" cy="162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21540000">
              <a:off x="1096578" y="3189272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/>
            <p:cNvSpPr/>
            <p:nvPr/>
          </p:nvSpPr>
          <p:spPr bwMode="auto">
            <a:xfrm rot="180000">
              <a:off x="1713523" y="2050726"/>
              <a:ext cx="689856" cy="611337"/>
            </a:xfrm>
            <a:prstGeom prst="hexagon">
              <a:avLst/>
            </a:prstGeom>
            <a:solidFill>
              <a:srgbClr val="9C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21540000">
              <a:off x="2288403" y="1480468"/>
              <a:ext cx="70948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NH</a:t>
              </a:r>
              <a:r>
                <a:rPr lang="en-US" i="0" baseline="-25000" dirty="0">
                  <a:latin typeface="+mn-lt"/>
                  <a:cs typeface="+mn-cs"/>
                </a:rPr>
                <a:t>2</a:t>
              </a:r>
              <a:endParaRPr lang="en-US" i="0" dirty="0">
                <a:latin typeface="+mn-lt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21540000">
              <a:off x="1657438" y="2456365"/>
              <a:ext cx="35614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 rot="21060000">
              <a:off x="2209884" y="2161914"/>
              <a:ext cx="55525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40" name="Regular Pentagon 39"/>
            <p:cNvSpPr/>
            <p:nvPr/>
          </p:nvSpPr>
          <p:spPr bwMode="auto">
            <a:xfrm rot="21540000">
              <a:off x="970386" y="2645237"/>
              <a:ext cx="611336" cy="53562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cxnSp>
          <p:nvCxnSpPr>
            <p:cNvPr id="42" name="Straight Connector 41"/>
            <p:cNvCxnSpPr>
              <a:cxnSpLocks noChangeAspect="1"/>
            </p:cNvCxnSpPr>
            <p:nvPr/>
          </p:nvCxnSpPr>
          <p:spPr bwMode="auto">
            <a:xfrm rot="360000" flipH="1">
              <a:off x="1604157" y="2645237"/>
              <a:ext cx="221538" cy="193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 bwMode="auto">
            <a:xfrm rot="19500000" flipH="1">
              <a:off x="692761" y="2510631"/>
              <a:ext cx="182280" cy="1654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 rot="8100000">
              <a:off x="2316447" y="2770446"/>
              <a:ext cx="280429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9000000">
              <a:off x="2327663" y="2648041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rot="9000000">
              <a:off x="2291207" y="2664867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934200" y="24632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C,H,O</a:t>
            </a:r>
            <a:endParaRPr lang="en-US" sz="3200" i="0" dirty="0"/>
          </a:p>
        </p:txBody>
      </p:sp>
      <p:sp>
        <p:nvSpPr>
          <p:cNvPr id="61" name="TextBox 60"/>
          <p:cNvSpPr txBox="1"/>
          <p:nvPr/>
        </p:nvSpPr>
        <p:spPr>
          <a:xfrm>
            <a:off x="6781800" y="59684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C,H,O,N</a:t>
            </a:r>
            <a:endParaRPr lang="en-US" sz="32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sp>
        <p:nvSpPr>
          <p:cNvPr id="41" name="Oval 40"/>
          <p:cNvSpPr/>
          <p:nvPr/>
        </p:nvSpPr>
        <p:spPr bwMode="auto">
          <a:xfrm>
            <a:off x="500107" y="3261584"/>
            <a:ext cx="858752" cy="92941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652506" y="2209799"/>
            <a:ext cx="1182695" cy="1254273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1484304" y="1332131"/>
            <a:ext cx="1639895" cy="1857161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5600" y="3464072"/>
            <a:ext cx="2209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solidFill>
                  <a:srgbClr val="C00000"/>
                </a:solidFill>
              </a:rPr>
              <a:t>Which atom</a:t>
            </a:r>
            <a:br>
              <a:rPr lang="en-US" sz="2800" i="0" dirty="0" smtClean="0">
                <a:solidFill>
                  <a:srgbClr val="C00000"/>
                </a:solidFill>
              </a:rPr>
            </a:br>
            <a:r>
              <a:rPr lang="en-US" sz="2800" i="0" dirty="0" smtClean="0">
                <a:solidFill>
                  <a:srgbClr val="C00000"/>
                </a:solidFill>
              </a:rPr>
              <a:t>is the best reflector?</a:t>
            </a:r>
            <a:endParaRPr lang="en-US" sz="2800" i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6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0" grpId="0"/>
      <p:bldP spid="61" grpId="0"/>
      <p:bldP spid="41" grpId="0" animBg="1"/>
      <p:bldP spid="47" grpId="0" animBg="1"/>
      <p:bldP spid="48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eriodic-tabl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4000" cy="5574479"/>
          </a:xfrm>
          <a:prstGeom prst="rect">
            <a:avLst/>
          </a:prstGeom>
        </p:spPr>
      </p:pic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0" y="1917536"/>
            <a:ext cx="1371600" cy="54098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300686" y="2430813"/>
            <a:ext cx="457200" cy="54098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7" y="1491607"/>
            <a:ext cx="3300413" cy="529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1676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P</a:t>
            </a:r>
            <a:endParaRPr lang="en-US" sz="3200" i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97" y="1480468"/>
            <a:ext cx="2540691" cy="2700805"/>
            <a:chOff x="457197" y="1480468"/>
            <a:chExt cx="2540691" cy="2700805"/>
          </a:xfrm>
        </p:grpSpPr>
        <p:sp>
          <p:nvSpPr>
            <p:cNvPr id="49" name="TextBox 48"/>
            <p:cNvSpPr txBox="1"/>
            <p:nvPr/>
          </p:nvSpPr>
          <p:spPr bwMode="auto">
            <a:xfrm rot="21420000">
              <a:off x="784871" y="3577707"/>
              <a:ext cx="381383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i="0" dirty="0">
                  <a:latin typeface="+mn-lt"/>
                  <a:cs typeface="+mn-cs"/>
                </a:rPr>
                <a:t>P</a:t>
              </a:r>
            </a:p>
          </p:txBody>
        </p:sp>
        <p:sp>
          <p:nvSpPr>
            <p:cNvPr id="50" name="TextBox 49"/>
            <p:cNvSpPr txBox="1"/>
            <p:nvPr/>
          </p:nvSpPr>
          <p:spPr bwMode="auto">
            <a:xfrm rot="21420000">
              <a:off x="863820" y="3339724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 rot="21420000">
              <a:off x="968072" y="3811940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 rot="21420000">
              <a:off x="546935" y="3779997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 rot="21420000">
              <a:off x="516088" y="3359352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21420000" flipH="1">
              <a:off x="961970" y="3576270"/>
              <a:ext cx="92542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rot="21420000" flipH="1">
              <a:off x="793712" y="3816111"/>
              <a:ext cx="92542" cy="12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rot="21420000">
              <a:off x="1018548" y="382133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 rot="20940000">
              <a:off x="740432" y="358187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20940000">
              <a:off x="782494" y="3551028"/>
              <a:ext cx="92542" cy="131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 rot="21420000">
              <a:off x="457197" y="3766053"/>
              <a:ext cx="305668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-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880000">
              <a:off x="2012180" y="1853022"/>
              <a:ext cx="583294" cy="311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21540000">
              <a:off x="740435" y="2709735"/>
              <a:ext cx="227147" cy="162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21540000">
              <a:off x="1096578" y="3189272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/>
            <p:cNvSpPr/>
            <p:nvPr/>
          </p:nvSpPr>
          <p:spPr bwMode="auto">
            <a:xfrm rot="180000">
              <a:off x="1713523" y="2050726"/>
              <a:ext cx="689856" cy="611337"/>
            </a:xfrm>
            <a:prstGeom prst="hexagon">
              <a:avLst/>
            </a:prstGeom>
            <a:solidFill>
              <a:srgbClr val="9C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21540000">
              <a:off x="2288403" y="1480468"/>
              <a:ext cx="70948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NH</a:t>
              </a:r>
              <a:r>
                <a:rPr lang="en-US" i="0" baseline="-25000" dirty="0">
                  <a:latin typeface="+mn-lt"/>
                  <a:cs typeface="+mn-cs"/>
                </a:rPr>
                <a:t>2</a:t>
              </a:r>
              <a:endParaRPr lang="en-US" i="0" dirty="0">
                <a:latin typeface="+mn-lt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21540000">
              <a:off x="1657438" y="2456365"/>
              <a:ext cx="35614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 rot="21060000">
              <a:off x="2209884" y="2161914"/>
              <a:ext cx="55525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40" name="Regular Pentagon 39"/>
            <p:cNvSpPr/>
            <p:nvPr/>
          </p:nvSpPr>
          <p:spPr bwMode="auto">
            <a:xfrm rot="21540000">
              <a:off x="970386" y="2645237"/>
              <a:ext cx="611336" cy="53562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cxnSp>
          <p:nvCxnSpPr>
            <p:cNvPr id="42" name="Straight Connector 41"/>
            <p:cNvCxnSpPr>
              <a:cxnSpLocks noChangeAspect="1"/>
            </p:cNvCxnSpPr>
            <p:nvPr/>
          </p:nvCxnSpPr>
          <p:spPr bwMode="auto">
            <a:xfrm rot="360000" flipH="1">
              <a:off x="1604157" y="2645237"/>
              <a:ext cx="221538" cy="193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 bwMode="auto">
            <a:xfrm rot="19500000" flipH="1">
              <a:off x="692761" y="2510631"/>
              <a:ext cx="182280" cy="1654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 rot="8100000">
              <a:off x="2316447" y="2770446"/>
              <a:ext cx="280429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9000000">
              <a:off x="2327663" y="2648041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rot="9000000">
              <a:off x="2291207" y="2664867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/>
          <p:cNvSpPr txBox="1"/>
          <p:nvPr/>
        </p:nvSpPr>
        <p:spPr>
          <a:xfrm>
            <a:off x="6934200" y="2463225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C,H,O</a:t>
            </a:r>
            <a:endParaRPr lang="en-US" sz="3200" i="0" dirty="0"/>
          </a:p>
        </p:txBody>
      </p:sp>
      <p:sp>
        <p:nvSpPr>
          <p:cNvPr id="61" name="TextBox 60"/>
          <p:cNvSpPr txBox="1"/>
          <p:nvPr/>
        </p:nvSpPr>
        <p:spPr>
          <a:xfrm>
            <a:off x="6781800" y="5968425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C,H,O,N</a:t>
            </a:r>
            <a:endParaRPr lang="en-US" sz="32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grpSp>
        <p:nvGrpSpPr>
          <p:cNvPr id="6" name="Group 5"/>
          <p:cNvGrpSpPr/>
          <p:nvPr/>
        </p:nvGrpSpPr>
        <p:grpSpPr>
          <a:xfrm>
            <a:off x="3309258" y="2179320"/>
            <a:ext cx="1426026" cy="1859280"/>
            <a:chOff x="3309258" y="2179320"/>
            <a:chExt cx="1426026" cy="1859280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4508862" y="217932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4267200" y="24224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3947886" y="268006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628572" y="28796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3309258" y="307920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4552404" y="29558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 bwMode="auto">
            <a:xfrm>
              <a:off x="4310742" y="3198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3991428" y="345657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3672114" y="36561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3352800" y="385572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6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787" y="1491607"/>
            <a:ext cx="3300413" cy="529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2" name="TextBox 1"/>
          <p:cNvSpPr txBox="1"/>
          <p:nvPr/>
        </p:nvSpPr>
        <p:spPr>
          <a:xfrm>
            <a:off x="6934200" y="1676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 smtClean="0"/>
              <a:t>P</a:t>
            </a:r>
            <a:endParaRPr lang="en-US" sz="3200" i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197" y="1480468"/>
            <a:ext cx="2540691" cy="2700805"/>
            <a:chOff x="457197" y="1480468"/>
            <a:chExt cx="2540691" cy="2700805"/>
          </a:xfrm>
        </p:grpSpPr>
        <p:sp>
          <p:nvSpPr>
            <p:cNvPr id="49" name="TextBox 48"/>
            <p:cNvSpPr txBox="1"/>
            <p:nvPr/>
          </p:nvSpPr>
          <p:spPr bwMode="auto">
            <a:xfrm rot="21420000">
              <a:off x="784871" y="3577707"/>
              <a:ext cx="381383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b="1" i="0" dirty="0">
                  <a:latin typeface="+mn-lt"/>
                  <a:cs typeface="+mn-cs"/>
                </a:rPr>
                <a:t>P</a:t>
              </a:r>
            </a:p>
          </p:txBody>
        </p:sp>
        <p:sp>
          <p:nvSpPr>
            <p:cNvPr id="50" name="TextBox 49"/>
            <p:cNvSpPr txBox="1"/>
            <p:nvPr/>
          </p:nvSpPr>
          <p:spPr bwMode="auto">
            <a:xfrm rot="21420000">
              <a:off x="863820" y="3339724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1" name="TextBox 50"/>
            <p:cNvSpPr txBox="1"/>
            <p:nvPr/>
          </p:nvSpPr>
          <p:spPr bwMode="auto">
            <a:xfrm rot="21420000">
              <a:off x="968072" y="3811940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2" name="TextBox 51"/>
            <p:cNvSpPr txBox="1"/>
            <p:nvPr/>
          </p:nvSpPr>
          <p:spPr bwMode="auto">
            <a:xfrm rot="21420000">
              <a:off x="546935" y="3779997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53" name="TextBox 52"/>
            <p:cNvSpPr txBox="1"/>
            <p:nvPr/>
          </p:nvSpPr>
          <p:spPr bwMode="auto">
            <a:xfrm rot="21420000">
              <a:off x="516088" y="3359352"/>
              <a:ext cx="381383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21420000" flipH="1">
              <a:off x="961970" y="3576270"/>
              <a:ext cx="92542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 rot="21420000" flipH="1">
              <a:off x="793712" y="3816111"/>
              <a:ext cx="92542" cy="12899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 rot="21420000">
              <a:off x="1018548" y="382133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 rot="20940000">
              <a:off x="740432" y="3581877"/>
              <a:ext cx="92540" cy="131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 rot="20940000">
              <a:off x="782494" y="3551028"/>
              <a:ext cx="92542" cy="13180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 bwMode="auto">
            <a:xfrm rot="21420000">
              <a:off x="457197" y="3766053"/>
              <a:ext cx="305668" cy="3693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-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880000">
              <a:off x="2012180" y="1853022"/>
              <a:ext cx="583294" cy="311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rot="21540000">
              <a:off x="740435" y="2709735"/>
              <a:ext cx="227147" cy="1626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21540000">
              <a:off x="1096578" y="3189272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Hexagon 35"/>
            <p:cNvSpPr/>
            <p:nvPr/>
          </p:nvSpPr>
          <p:spPr bwMode="auto">
            <a:xfrm rot="180000">
              <a:off x="1713523" y="2050726"/>
              <a:ext cx="689856" cy="611337"/>
            </a:xfrm>
            <a:prstGeom prst="hexagon">
              <a:avLst/>
            </a:prstGeom>
            <a:solidFill>
              <a:srgbClr val="9CE0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21540000">
              <a:off x="2288403" y="1480468"/>
              <a:ext cx="709485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NH</a:t>
              </a:r>
              <a:r>
                <a:rPr lang="en-US" i="0" baseline="-25000" dirty="0">
                  <a:latin typeface="+mn-lt"/>
                  <a:cs typeface="+mn-cs"/>
                </a:rPr>
                <a:t>2</a:t>
              </a:r>
              <a:endParaRPr lang="en-US" i="0" dirty="0">
                <a:latin typeface="+mn-lt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21540000">
              <a:off x="1657438" y="2456365"/>
              <a:ext cx="356146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9" name="TextBox 38"/>
            <p:cNvSpPr txBox="1"/>
            <p:nvPr/>
          </p:nvSpPr>
          <p:spPr bwMode="auto">
            <a:xfrm rot="21060000">
              <a:off x="2209884" y="2161914"/>
              <a:ext cx="555250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40" name="Regular Pentagon 39"/>
            <p:cNvSpPr/>
            <p:nvPr/>
          </p:nvSpPr>
          <p:spPr bwMode="auto">
            <a:xfrm rot="21540000">
              <a:off x="970386" y="2645237"/>
              <a:ext cx="611336" cy="535620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i="0"/>
            </a:p>
          </p:txBody>
        </p:sp>
        <p:cxnSp>
          <p:nvCxnSpPr>
            <p:cNvPr id="42" name="Straight Connector 41"/>
            <p:cNvCxnSpPr>
              <a:cxnSpLocks noChangeAspect="1"/>
            </p:cNvCxnSpPr>
            <p:nvPr/>
          </p:nvCxnSpPr>
          <p:spPr bwMode="auto">
            <a:xfrm rot="360000" flipH="1">
              <a:off x="1604157" y="2645237"/>
              <a:ext cx="221538" cy="193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cxnSpLocks noChangeAspect="1"/>
            </p:cNvCxnSpPr>
            <p:nvPr/>
          </p:nvCxnSpPr>
          <p:spPr bwMode="auto">
            <a:xfrm rot="19500000" flipH="1">
              <a:off x="692761" y="2510631"/>
              <a:ext cx="182280" cy="1654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 bwMode="auto">
            <a:xfrm rot="8100000">
              <a:off x="2316447" y="2770446"/>
              <a:ext cx="280429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i="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 rot="9000000">
              <a:off x="2327663" y="2648041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 rot="9000000">
              <a:off x="2291207" y="2664867"/>
              <a:ext cx="0" cy="2748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508862" y="21793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4267200" y="24224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3947886" y="268006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3628572" y="28796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3309258" y="307920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4552404" y="29558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4310742" y="3198948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3991428" y="345657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3672114" y="3656148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3352800" y="38557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4552404" y="42672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4310742" y="45103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3991428" y="476794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3672114" y="49675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3352800" y="516708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4552404" y="50292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4310742" y="52723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 bwMode="auto">
          <a:xfrm>
            <a:off x="3991428" y="552994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3672114" y="57295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3352800" y="592908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74720" y="3975462"/>
            <a:ext cx="1249680" cy="1053738"/>
            <a:chOff x="3474720" y="3975462"/>
            <a:chExt cx="1249680" cy="1053738"/>
          </a:xfrm>
        </p:grpSpPr>
        <p:sp>
          <p:nvSpPr>
            <p:cNvPr id="78" name="Oval 77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3124200"/>
            <a:ext cx="1249680" cy="1053738"/>
            <a:chOff x="3474720" y="3975462"/>
            <a:chExt cx="1249680" cy="1053738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98520" y="1905000"/>
            <a:ext cx="1249680" cy="1053738"/>
            <a:chOff x="3474720" y="3975462"/>
            <a:chExt cx="1249680" cy="1053738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74720" y="5334000"/>
            <a:ext cx="1249680" cy="1053738"/>
            <a:chOff x="3474720" y="3975462"/>
            <a:chExt cx="1249680" cy="1053738"/>
          </a:xfrm>
        </p:grpSpPr>
        <p:sp>
          <p:nvSpPr>
            <p:cNvPr id="96" name="Oval 95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9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508862" y="21793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4267200" y="24224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3947886" y="268006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3628572" y="28796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3309258" y="307920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4552404" y="29558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4310742" y="3198948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3991428" y="345657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3672114" y="3656148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3352800" y="38557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4552404" y="42672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4310742" y="45103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3991428" y="476794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3672114" y="49675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3352800" y="516708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4552404" y="50292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4310742" y="52723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 bwMode="auto">
          <a:xfrm>
            <a:off x="3991428" y="552994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3672114" y="57295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3352800" y="592908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74720" y="3975462"/>
            <a:ext cx="1249680" cy="1053738"/>
            <a:chOff x="3474720" y="3975462"/>
            <a:chExt cx="1249680" cy="1053738"/>
          </a:xfrm>
        </p:grpSpPr>
        <p:sp>
          <p:nvSpPr>
            <p:cNvPr id="78" name="Oval 77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3429000" y="3124200"/>
            <a:ext cx="1249680" cy="1053738"/>
            <a:chOff x="3474720" y="3975462"/>
            <a:chExt cx="1249680" cy="1053738"/>
          </a:xfrm>
        </p:grpSpPr>
        <p:sp>
          <p:nvSpPr>
            <p:cNvPr id="84" name="Oval 83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5" name="Oval 84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3398520" y="1905000"/>
            <a:ext cx="1249680" cy="1053738"/>
            <a:chOff x="3474720" y="3975462"/>
            <a:chExt cx="1249680" cy="1053738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74720" y="5334000"/>
            <a:ext cx="1249680" cy="1053738"/>
            <a:chOff x="3474720" y="3975462"/>
            <a:chExt cx="1249680" cy="1053738"/>
          </a:xfrm>
        </p:grpSpPr>
        <p:sp>
          <p:nvSpPr>
            <p:cNvPr id="96" name="Oval 95"/>
            <p:cNvSpPr>
              <a:spLocks noChangeAspect="1"/>
            </p:cNvSpPr>
            <p:nvPr/>
          </p:nvSpPr>
          <p:spPr bwMode="auto">
            <a:xfrm flipV="1">
              <a:off x="4541520" y="4846320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 flipV="1">
              <a:off x="4299858" y="46032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 flipV="1">
              <a:off x="3980544" y="4345578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9" name="Oval 98"/>
            <p:cNvSpPr>
              <a:spLocks noChangeAspect="1"/>
            </p:cNvSpPr>
            <p:nvPr/>
          </p:nvSpPr>
          <p:spPr bwMode="auto">
            <a:xfrm flipV="1">
              <a:off x="3661230" y="4146006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 bwMode="auto">
            <a:xfrm flipV="1">
              <a:off x="3474720" y="3975462"/>
              <a:ext cx="182880" cy="18288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</a:t>
            </a:r>
            <a:r>
              <a:rPr lang="en-US" altLang="en-US" sz="4800" i="0" dirty="0" smtClean="0"/>
              <a:t>bounce off of</a:t>
            </a:r>
            <a:r>
              <a:rPr lang="en-US" altLang="en-US" sz="4800" b="0" i="0" dirty="0" smtClean="0"/>
              <a:t>?</a:t>
            </a:r>
            <a:endParaRPr lang="en-US" altLang="en-US" sz="3200" b="1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4508862" y="21793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1" name="Oval 40"/>
          <p:cNvSpPr>
            <a:spLocks noChangeAspect="1"/>
          </p:cNvSpPr>
          <p:nvPr/>
        </p:nvSpPr>
        <p:spPr bwMode="auto">
          <a:xfrm>
            <a:off x="4267200" y="24224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 bwMode="auto">
          <a:xfrm>
            <a:off x="3947886" y="268006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 bwMode="auto">
          <a:xfrm>
            <a:off x="3628572" y="28796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 bwMode="auto">
          <a:xfrm>
            <a:off x="3309258" y="307920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 bwMode="auto">
          <a:xfrm>
            <a:off x="4552404" y="295583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 bwMode="auto">
          <a:xfrm>
            <a:off x="4310742" y="3198948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 bwMode="auto">
          <a:xfrm>
            <a:off x="3991428" y="345657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6" name="Oval 65"/>
          <p:cNvSpPr>
            <a:spLocks noChangeAspect="1"/>
          </p:cNvSpPr>
          <p:nvPr/>
        </p:nvSpPr>
        <p:spPr bwMode="auto">
          <a:xfrm>
            <a:off x="3672114" y="3656148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7" name="Oval 66"/>
          <p:cNvSpPr>
            <a:spLocks noChangeAspect="1"/>
          </p:cNvSpPr>
          <p:nvPr/>
        </p:nvSpPr>
        <p:spPr bwMode="auto">
          <a:xfrm>
            <a:off x="3352800" y="385572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8" name="Oval 67"/>
          <p:cNvSpPr>
            <a:spLocks noChangeAspect="1"/>
          </p:cNvSpPr>
          <p:nvPr/>
        </p:nvSpPr>
        <p:spPr bwMode="auto">
          <a:xfrm>
            <a:off x="4552404" y="42672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 bwMode="auto">
          <a:xfrm>
            <a:off x="4310742" y="45103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 bwMode="auto">
          <a:xfrm>
            <a:off x="3991428" y="476794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 bwMode="auto">
          <a:xfrm>
            <a:off x="3672114" y="49675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 bwMode="auto">
          <a:xfrm>
            <a:off x="3352800" y="516708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 bwMode="auto">
          <a:xfrm>
            <a:off x="4552404" y="5029200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 bwMode="auto">
          <a:xfrm>
            <a:off x="4310742" y="52723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 bwMode="auto">
          <a:xfrm>
            <a:off x="3991428" y="5529942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 bwMode="auto">
          <a:xfrm>
            <a:off x="3672114" y="5729514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 bwMode="auto">
          <a:xfrm>
            <a:off x="3352800" y="5929086"/>
            <a:ext cx="182880" cy="18288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2819400"/>
            <a:ext cx="283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equivalent positions?</a:t>
            </a:r>
            <a:endParaRPr lang="en-US" sz="3600" i="0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 flipV="1">
            <a:off x="3614058" y="2586444"/>
            <a:ext cx="319314" cy="2017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4009572" y="3124200"/>
            <a:ext cx="319314" cy="20175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Right Arrow 26"/>
          <p:cNvSpPr/>
          <p:nvPr/>
        </p:nvSpPr>
        <p:spPr bwMode="auto">
          <a:xfrm flipH="1">
            <a:off x="4876800" y="215319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flipH="1">
            <a:off x="4876800" y="2895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6400" y="2209800"/>
            <a:ext cx="780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i="0" dirty="0" smtClean="0">
                <a:latin typeface="Arial Black" pitchFamily="34" charset="0"/>
              </a:rPr>
              <a:t>?</a:t>
            </a:r>
            <a:endParaRPr lang="en-US" sz="6000" i="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95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 animBg="1"/>
      <p:bldP spid="28" grpId="0" animBg="1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grpSp>
        <p:nvGrpSpPr>
          <p:cNvPr id="3" name="Group 2"/>
          <p:cNvGrpSpPr/>
          <p:nvPr/>
        </p:nvGrpSpPr>
        <p:grpSpPr>
          <a:xfrm>
            <a:off x="3309258" y="2179320"/>
            <a:ext cx="1426026" cy="3170646"/>
            <a:chOff x="3309258" y="2179320"/>
            <a:chExt cx="1426026" cy="317064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4508862" y="217932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4267200" y="24224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3947886" y="268006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628572" y="28796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3309258" y="307920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52404" y="426720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310742" y="45103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3991428" y="476794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3672114" y="49675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3352800" y="516708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" y="2819400"/>
            <a:ext cx="283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equivalent positions?</a:t>
            </a:r>
            <a:endParaRPr lang="en-US" sz="3600" i="0" dirty="0"/>
          </a:p>
        </p:txBody>
      </p:sp>
      <p:sp>
        <p:nvSpPr>
          <p:cNvPr id="18" name="Right Arrow 17"/>
          <p:cNvSpPr/>
          <p:nvPr/>
        </p:nvSpPr>
        <p:spPr bwMode="auto">
          <a:xfrm flipH="1">
            <a:off x="4876800" y="215319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4876800" y="4252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5498505" y="2324461"/>
            <a:ext cx="354381" cy="2095139"/>
            <a:chOff x="4876800" y="2286000"/>
            <a:chExt cx="354381" cy="2095139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880157" y="4381139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29200" y="2304144"/>
              <a:ext cx="0" cy="2057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76800" y="22860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257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763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5562600" y="2743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0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grpSp>
        <p:nvGrpSpPr>
          <p:cNvPr id="3" name="Group 2"/>
          <p:cNvGrpSpPr>
            <a:grpSpLocks noChangeAspect="1"/>
          </p:cNvGrpSpPr>
          <p:nvPr/>
        </p:nvGrpSpPr>
        <p:grpSpPr>
          <a:xfrm>
            <a:off x="3309265" y="2179328"/>
            <a:ext cx="713017" cy="1585323"/>
            <a:chOff x="3309258" y="2179320"/>
            <a:chExt cx="1426026" cy="317064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4508862" y="217932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4267200" y="24224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3947886" y="268006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628572" y="28796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3309258" y="307920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52404" y="426720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310742" y="45103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3991428" y="476794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3672114" y="49675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3352800" y="516708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16" name="Group 15"/>
          <p:cNvGrpSpPr>
            <a:grpSpLocks noChangeAspect="1"/>
          </p:cNvGrpSpPr>
          <p:nvPr/>
        </p:nvGrpSpPr>
        <p:grpSpPr>
          <a:xfrm>
            <a:off x="3352800" y="4282077"/>
            <a:ext cx="713017" cy="1585323"/>
            <a:chOff x="3309258" y="2179320"/>
            <a:chExt cx="1426026" cy="3170646"/>
          </a:xfrm>
        </p:grpSpPr>
        <p:sp>
          <p:nvSpPr>
            <p:cNvPr id="17" name="Oval 16"/>
            <p:cNvSpPr>
              <a:spLocks noChangeAspect="1"/>
            </p:cNvSpPr>
            <p:nvPr/>
          </p:nvSpPr>
          <p:spPr bwMode="auto">
            <a:xfrm>
              <a:off x="4508862" y="217932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 bwMode="auto">
            <a:xfrm>
              <a:off x="4267200" y="24224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 bwMode="auto">
            <a:xfrm>
              <a:off x="3947886" y="268006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 bwMode="auto">
            <a:xfrm>
              <a:off x="3628572" y="28796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 bwMode="auto">
            <a:xfrm>
              <a:off x="3309258" y="307920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4552404" y="426720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4310742" y="45103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 bwMode="auto">
            <a:xfrm>
              <a:off x="3991428" y="476794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 bwMode="auto">
            <a:xfrm>
              <a:off x="3672114" y="49675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 bwMode="auto">
            <a:xfrm>
              <a:off x="3352800" y="516708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582135" y="2179328"/>
            <a:ext cx="227875" cy="384047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16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0" i="0" dirty="0" smtClean="0"/>
              <a:t>What do x-rays bounce off of?</a:t>
            </a:r>
            <a:endParaRPr lang="en-US" altLang="en-US" sz="3200" b="1" i="0" dirty="0"/>
          </a:p>
        </p:txBody>
      </p:sp>
      <p:sp>
        <p:nvSpPr>
          <p:cNvPr id="4" name="TextBox 3"/>
          <p:cNvSpPr txBox="1"/>
          <p:nvPr/>
        </p:nvSpPr>
        <p:spPr>
          <a:xfrm>
            <a:off x="2209800" y="685800"/>
            <a:ext cx="474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Electrons</a:t>
            </a:r>
            <a:endParaRPr lang="en-US" sz="3600" i="0" dirty="0"/>
          </a:p>
        </p:txBody>
      </p:sp>
      <p:grpSp>
        <p:nvGrpSpPr>
          <p:cNvPr id="3" name="Group 2"/>
          <p:cNvGrpSpPr/>
          <p:nvPr/>
        </p:nvGrpSpPr>
        <p:grpSpPr>
          <a:xfrm>
            <a:off x="3309258" y="2179320"/>
            <a:ext cx="1426026" cy="3170646"/>
            <a:chOff x="3309258" y="2179320"/>
            <a:chExt cx="1426026" cy="317064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 bwMode="auto">
            <a:xfrm>
              <a:off x="4508862" y="217932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4267200" y="24224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3947886" y="268006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628572" y="287963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3309258" y="307920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4552404" y="4267200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 bwMode="auto">
            <a:xfrm>
              <a:off x="4310742" y="45103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3991428" y="4767942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3672114" y="496751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3352800" y="5167086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04800" y="2819400"/>
            <a:ext cx="2839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equivalent positions?</a:t>
            </a:r>
            <a:endParaRPr lang="en-US" sz="3600" i="0" dirty="0"/>
          </a:p>
        </p:txBody>
      </p:sp>
      <p:sp>
        <p:nvSpPr>
          <p:cNvPr id="18" name="Right Arrow 17"/>
          <p:cNvSpPr/>
          <p:nvPr/>
        </p:nvSpPr>
        <p:spPr bwMode="auto">
          <a:xfrm flipH="1">
            <a:off x="4876800" y="215319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flipH="1">
            <a:off x="4604658" y="2438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5501862" y="26670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50905" y="2342605"/>
            <a:ext cx="0" cy="3108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498505" y="2324461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0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23910" t="-12275" r="823" b="-26262"/>
          <a:stretch/>
        </p:blipFill>
        <p:spPr>
          <a:xfrm rot="19620000" flipH="1">
            <a:off x="3504038" y="3308183"/>
            <a:ext cx="5029173" cy="481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 descr="sine-wave-red-nobg__IMG_5284__swharden.com.gif"/>
          <p:cNvPicPr>
            <a:picLocks noChangeAspect="1"/>
          </p:cNvPicPr>
          <p:nvPr/>
        </p:nvPicPr>
        <p:blipFill rotWithShape="1">
          <a:blip r:embed="rId2" cstate="print"/>
          <a:srcRect l="24841" t="-7136" r="17635" b="-23853"/>
          <a:stretch/>
        </p:blipFill>
        <p:spPr>
          <a:xfrm rot="1980000">
            <a:off x="825771" y="2853826"/>
            <a:ext cx="3867787" cy="458005"/>
          </a:xfrm>
          <a:prstGeom prst="rect">
            <a:avLst/>
          </a:prstGeom>
        </p:spPr>
      </p:pic>
      <p:pic>
        <p:nvPicPr>
          <p:cNvPr id="24" name="Picture 23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38842" t="-21477" r="5913" b="-17179"/>
          <a:stretch/>
        </p:blipFill>
        <p:spPr>
          <a:xfrm rot="1980000">
            <a:off x="1353945" y="2120448"/>
            <a:ext cx="3691472" cy="481797"/>
          </a:xfrm>
          <a:prstGeom prst="rect">
            <a:avLst/>
          </a:prstGeom>
        </p:spPr>
      </p:pic>
      <p:pic>
        <p:nvPicPr>
          <p:cNvPr id="25" name="Picture 24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19779" t="-12277" r="11607" b="-10369"/>
          <a:stretch/>
        </p:blipFill>
        <p:spPr>
          <a:xfrm rot="19620000" flipH="1">
            <a:off x="4439392" y="1853703"/>
            <a:ext cx="4584806" cy="42615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781624" y="1521228"/>
            <a:ext cx="3119251" cy="2679065"/>
            <a:chOff x="1781624" y="1521228"/>
            <a:chExt cx="3119251" cy="2679065"/>
          </a:xfrm>
        </p:grpSpPr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rot="16200000" flipH="1" flipV="1">
              <a:off x="1554903" y="1747949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 noChangeAspect="1"/>
            </p:cNvCxnSpPr>
            <p:nvPr/>
          </p:nvCxnSpPr>
          <p:spPr>
            <a:xfrm rot="16200000" flipH="1" flipV="1">
              <a:off x="2328054" y="2231277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 noChangeAspect="1"/>
            </p:cNvCxnSpPr>
            <p:nvPr/>
          </p:nvCxnSpPr>
          <p:spPr>
            <a:xfrm rot="16200000" flipH="1" flipV="1">
              <a:off x="3134264" y="2665122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 noChangeAspect="1"/>
            </p:cNvCxnSpPr>
            <p:nvPr/>
          </p:nvCxnSpPr>
          <p:spPr>
            <a:xfrm rot="16200000" flipH="1" flipV="1">
              <a:off x="3853911" y="3153329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"/>
          <p:cNvGrpSpPr/>
          <p:nvPr/>
        </p:nvGrpSpPr>
        <p:grpSpPr>
          <a:xfrm>
            <a:off x="5102828" y="1644804"/>
            <a:ext cx="2333486" cy="2289499"/>
            <a:chOff x="5102828" y="1644804"/>
            <a:chExt cx="2333486" cy="2289499"/>
          </a:xfrm>
        </p:grpSpPr>
        <p:cxnSp>
          <p:nvCxnSpPr>
            <p:cNvPr id="62" name="Straight Connector 61"/>
            <p:cNvCxnSpPr>
              <a:cxnSpLocks noChangeAspect="1"/>
            </p:cNvCxnSpPr>
            <p:nvPr/>
          </p:nvCxnSpPr>
          <p:spPr>
            <a:xfrm rot="5400000" flipV="1">
              <a:off x="4876107" y="2887339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 noChangeAspect="1"/>
            </p:cNvCxnSpPr>
            <p:nvPr/>
          </p:nvCxnSpPr>
          <p:spPr>
            <a:xfrm rot="5400000" flipV="1">
              <a:off x="5647401" y="2360323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 noChangeAspect="1"/>
            </p:cNvCxnSpPr>
            <p:nvPr/>
          </p:nvCxnSpPr>
          <p:spPr>
            <a:xfrm rot="5400000" flipV="1">
              <a:off x="6389350" y="1871525"/>
              <a:ext cx="1273685" cy="820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"/>
          <p:cNvGrpSpPr/>
          <p:nvPr/>
        </p:nvGrpSpPr>
        <p:grpSpPr>
          <a:xfrm>
            <a:off x="7924800" y="402233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8" name="Straight Connector 77"/>
          <p:cNvCxnSpPr/>
          <p:nvPr/>
        </p:nvCxnSpPr>
        <p:spPr>
          <a:xfrm>
            <a:off x="7924296" y="1447801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115108" y="1447800"/>
            <a:ext cx="0" cy="288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 descr="sine-wave-red-nobg__IMG_5284__swharden.com.gif"/>
          <p:cNvPicPr>
            <a:picLocks noChangeAspect="1"/>
          </p:cNvPicPr>
          <p:nvPr/>
        </p:nvPicPr>
        <p:blipFill rotWithShape="1">
          <a:blip r:embed="rId2" cstate="print"/>
          <a:srcRect l="81332" t="-7136" r="10639" b="-15947"/>
          <a:stretch/>
        </p:blipFill>
        <p:spPr>
          <a:xfrm rot="1980000">
            <a:off x="4288329" y="4009648"/>
            <a:ext cx="539851" cy="430362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3973689" y="4098691"/>
            <a:ext cx="1720664" cy="1692509"/>
            <a:chOff x="3973689" y="4098691"/>
            <a:chExt cx="1720664" cy="1692509"/>
          </a:xfrm>
        </p:grpSpPr>
        <p:pic>
          <p:nvPicPr>
            <p:cNvPr id="91" name="Picture 90" descr="sine-wave-red-nobg__IMG_5284__swharden.com.gif"/>
            <p:cNvPicPr>
              <a:picLocks/>
            </p:cNvPicPr>
            <p:nvPr/>
          </p:nvPicPr>
          <p:blipFill rotWithShape="1">
            <a:blip r:embed="rId2" cstate="print"/>
            <a:srcRect l="81332" t="-6843" r="3966" b="-15947"/>
            <a:stretch/>
          </p:blipFill>
          <p:spPr>
            <a:xfrm>
              <a:off x="4365978" y="4540956"/>
              <a:ext cx="920209" cy="429338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973689" y="5144869"/>
              <a:ext cx="1720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 smtClean="0"/>
                <a:t>1 wavelength </a:t>
              </a:r>
              <a:br>
                <a:rPr lang="en-US" i="0" dirty="0" smtClean="0"/>
              </a:br>
              <a:r>
                <a:rPr lang="en-US" i="0" dirty="0" smtClean="0"/>
                <a:t>( = </a:t>
              </a:r>
              <a:r>
                <a:rPr lang="en-US" i="0" dirty="0" smtClean="0">
                  <a:sym typeface="Symbol"/>
                </a:rPr>
                <a:t>)</a:t>
              </a:r>
              <a:r>
                <a:rPr lang="en-US" i="0" dirty="0" smtClean="0"/>
                <a:t> </a:t>
              </a:r>
              <a:endParaRPr lang="en-US" i="0" dirty="0"/>
            </a:p>
          </p:txBody>
        </p:sp>
        <p:grpSp>
          <p:nvGrpSpPr>
            <p:cNvPr id="8" name="Group 92"/>
            <p:cNvGrpSpPr/>
            <p:nvPr/>
          </p:nvGrpSpPr>
          <p:grpSpPr>
            <a:xfrm rot="16200000">
              <a:off x="4638972" y="4526541"/>
              <a:ext cx="351024" cy="959095"/>
              <a:chOff x="2342445" y="4389886"/>
              <a:chExt cx="351024" cy="1020314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342445" y="4401176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342445" y="5410200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491488" y="4389886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/>
            <p:cNvCxnSpPr/>
            <p:nvPr/>
          </p:nvCxnSpPr>
          <p:spPr>
            <a:xfrm>
              <a:off x="4335929" y="4118446"/>
              <a:ext cx="0" cy="473309"/>
            </a:xfrm>
            <a:prstGeom prst="line">
              <a:avLst/>
            </a:prstGeom>
            <a:ln w="12700">
              <a:solidFill>
                <a:srgbClr val="A500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288844" y="4098691"/>
              <a:ext cx="0" cy="473309"/>
            </a:xfrm>
            <a:prstGeom prst="line">
              <a:avLst/>
            </a:prstGeom>
            <a:ln w="12700">
              <a:solidFill>
                <a:srgbClr val="A500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 bwMode="auto">
          <a:xfrm flipV="1">
            <a:off x="155575" y="4324620"/>
            <a:ext cx="8836025" cy="64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2" name="Group 11"/>
          <p:cNvGrpSpPr>
            <a:grpSpLocks noChangeAspect="1"/>
          </p:cNvGrpSpPr>
          <p:nvPr/>
        </p:nvGrpSpPr>
        <p:grpSpPr>
          <a:xfrm>
            <a:off x="6705600" y="4343400"/>
            <a:ext cx="2393115" cy="2560320"/>
            <a:chOff x="6015231" y="3886200"/>
            <a:chExt cx="1914138" cy="2047875"/>
          </a:xfrm>
        </p:grpSpPr>
        <p:pic>
          <p:nvPicPr>
            <p:cNvPr id="103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" name="Oval 103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9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23910" t="-12275" r="823" b="-26262"/>
          <a:stretch/>
        </p:blipFill>
        <p:spPr>
          <a:xfrm rot="19620000" flipH="1">
            <a:off x="3504038" y="3308183"/>
            <a:ext cx="5029173" cy="481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 descr="sine-wave-red-nobg__IMG_5284__swharden.com.gif"/>
          <p:cNvPicPr>
            <a:picLocks noChangeAspect="1"/>
          </p:cNvPicPr>
          <p:nvPr/>
        </p:nvPicPr>
        <p:blipFill rotWithShape="1">
          <a:blip r:embed="rId2" cstate="print"/>
          <a:srcRect l="24841" t="-7136" r="17635" b="-23853"/>
          <a:stretch/>
        </p:blipFill>
        <p:spPr>
          <a:xfrm rot="1980000">
            <a:off x="825771" y="2853826"/>
            <a:ext cx="3867787" cy="458005"/>
          </a:xfrm>
          <a:prstGeom prst="rect">
            <a:avLst/>
          </a:prstGeom>
        </p:spPr>
      </p:pic>
      <p:pic>
        <p:nvPicPr>
          <p:cNvPr id="24" name="Picture 23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38842" t="-21477" r="5913" b="-17179"/>
          <a:stretch/>
        </p:blipFill>
        <p:spPr>
          <a:xfrm rot="1980000">
            <a:off x="1353945" y="2120448"/>
            <a:ext cx="3691472" cy="481797"/>
          </a:xfrm>
          <a:prstGeom prst="rect">
            <a:avLst/>
          </a:prstGeom>
        </p:spPr>
      </p:pic>
      <p:pic>
        <p:nvPicPr>
          <p:cNvPr id="25" name="Picture 24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19779" t="-12277" r="11607" b="-10369"/>
          <a:stretch/>
        </p:blipFill>
        <p:spPr>
          <a:xfrm rot="19620000" flipH="1">
            <a:off x="4439392" y="1853703"/>
            <a:ext cx="4584806" cy="42615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781624" y="1521228"/>
            <a:ext cx="3119251" cy="2679065"/>
            <a:chOff x="1781624" y="1521228"/>
            <a:chExt cx="3119251" cy="2679065"/>
          </a:xfrm>
        </p:grpSpPr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rot="16200000" flipH="1" flipV="1">
              <a:off x="1554903" y="1747949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 noChangeAspect="1"/>
            </p:cNvCxnSpPr>
            <p:nvPr/>
          </p:nvCxnSpPr>
          <p:spPr>
            <a:xfrm rot="16200000" flipH="1" flipV="1">
              <a:off x="2328054" y="2231277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 noChangeAspect="1"/>
            </p:cNvCxnSpPr>
            <p:nvPr/>
          </p:nvCxnSpPr>
          <p:spPr>
            <a:xfrm rot="16200000" flipH="1" flipV="1">
              <a:off x="3134264" y="2665122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 noChangeAspect="1"/>
            </p:cNvCxnSpPr>
            <p:nvPr/>
          </p:nvCxnSpPr>
          <p:spPr>
            <a:xfrm rot="16200000" flipH="1" flipV="1">
              <a:off x="3853911" y="3153329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"/>
          <p:cNvGrpSpPr/>
          <p:nvPr/>
        </p:nvGrpSpPr>
        <p:grpSpPr>
          <a:xfrm>
            <a:off x="5102828" y="1644804"/>
            <a:ext cx="2333486" cy="2289499"/>
            <a:chOff x="5102828" y="1644804"/>
            <a:chExt cx="2333486" cy="2289499"/>
          </a:xfrm>
        </p:grpSpPr>
        <p:cxnSp>
          <p:nvCxnSpPr>
            <p:cNvPr id="62" name="Straight Connector 61"/>
            <p:cNvCxnSpPr>
              <a:cxnSpLocks noChangeAspect="1"/>
            </p:cNvCxnSpPr>
            <p:nvPr/>
          </p:nvCxnSpPr>
          <p:spPr>
            <a:xfrm rot="5400000" flipV="1">
              <a:off x="4876107" y="2887339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 noChangeAspect="1"/>
            </p:cNvCxnSpPr>
            <p:nvPr/>
          </p:nvCxnSpPr>
          <p:spPr>
            <a:xfrm rot="5400000" flipV="1">
              <a:off x="5647401" y="2360323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 noChangeAspect="1"/>
            </p:cNvCxnSpPr>
            <p:nvPr/>
          </p:nvCxnSpPr>
          <p:spPr>
            <a:xfrm rot="5400000" flipV="1">
              <a:off x="6389350" y="1871525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"/>
          <p:cNvGrpSpPr/>
          <p:nvPr/>
        </p:nvGrpSpPr>
        <p:grpSpPr>
          <a:xfrm>
            <a:off x="7924800" y="402233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8" name="Straight Connector 77"/>
          <p:cNvCxnSpPr/>
          <p:nvPr/>
        </p:nvCxnSpPr>
        <p:spPr>
          <a:xfrm>
            <a:off x="7924296" y="1447801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115108" y="1447800"/>
            <a:ext cx="0" cy="288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 descr="sine-wave-red-nobg__IMG_5284__swharden.com.gif"/>
          <p:cNvPicPr>
            <a:picLocks noChangeAspect="1"/>
          </p:cNvPicPr>
          <p:nvPr/>
        </p:nvPicPr>
        <p:blipFill rotWithShape="1">
          <a:blip r:embed="rId2" cstate="print"/>
          <a:srcRect l="81332" t="-7136" r="10639" b="-15947"/>
          <a:stretch/>
        </p:blipFill>
        <p:spPr>
          <a:xfrm rot="1980000">
            <a:off x="4288329" y="4009648"/>
            <a:ext cx="539851" cy="430362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3973689" y="4098691"/>
            <a:ext cx="1720664" cy="1692509"/>
            <a:chOff x="3973689" y="4098691"/>
            <a:chExt cx="1720664" cy="1692509"/>
          </a:xfrm>
        </p:grpSpPr>
        <p:pic>
          <p:nvPicPr>
            <p:cNvPr id="91" name="Picture 90" descr="sine-wave-red-nobg__IMG_5284__swharden.com.gif"/>
            <p:cNvPicPr>
              <a:picLocks/>
            </p:cNvPicPr>
            <p:nvPr/>
          </p:nvPicPr>
          <p:blipFill rotWithShape="1">
            <a:blip r:embed="rId2" cstate="print"/>
            <a:srcRect l="81332" t="-6843" r="3966" b="-15947"/>
            <a:stretch/>
          </p:blipFill>
          <p:spPr>
            <a:xfrm>
              <a:off x="4365978" y="4540956"/>
              <a:ext cx="920209" cy="429338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973689" y="5144869"/>
              <a:ext cx="1720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 smtClean="0"/>
                <a:t>1 wavelength </a:t>
              </a:r>
              <a:br>
                <a:rPr lang="en-US" i="0" dirty="0" smtClean="0"/>
              </a:br>
              <a:r>
                <a:rPr lang="en-US" i="0" dirty="0" smtClean="0"/>
                <a:t>( = </a:t>
              </a:r>
              <a:r>
                <a:rPr lang="en-US" i="0" dirty="0" smtClean="0">
                  <a:sym typeface="Symbol"/>
                </a:rPr>
                <a:t>)</a:t>
              </a:r>
              <a:r>
                <a:rPr lang="en-US" i="0" dirty="0" smtClean="0"/>
                <a:t> </a:t>
              </a:r>
              <a:endParaRPr lang="en-US" i="0" dirty="0"/>
            </a:p>
          </p:txBody>
        </p:sp>
        <p:grpSp>
          <p:nvGrpSpPr>
            <p:cNvPr id="8" name="Group 92"/>
            <p:cNvGrpSpPr/>
            <p:nvPr/>
          </p:nvGrpSpPr>
          <p:grpSpPr>
            <a:xfrm rot="16200000">
              <a:off x="4638972" y="4526541"/>
              <a:ext cx="351024" cy="959095"/>
              <a:chOff x="2342445" y="4389886"/>
              <a:chExt cx="351024" cy="1020314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342445" y="4401176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342445" y="5410200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491488" y="4389886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/>
            <p:cNvCxnSpPr/>
            <p:nvPr/>
          </p:nvCxnSpPr>
          <p:spPr>
            <a:xfrm>
              <a:off x="4335929" y="4118446"/>
              <a:ext cx="0" cy="473309"/>
            </a:xfrm>
            <a:prstGeom prst="line">
              <a:avLst/>
            </a:prstGeom>
            <a:ln w="12700">
              <a:solidFill>
                <a:srgbClr val="A500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288844" y="4098691"/>
              <a:ext cx="0" cy="473309"/>
            </a:xfrm>
            <a:prstGeom prst="line">
              <a:avLst/>
            </a:prstGeom>
            <a:ln w="12700">
              <a:solidFill>
                <a:srgbClr val="A500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Group 11"/>
          <p:cNvGrpSpPr>
            <a:grpSpLocks noChangeAspect="1"/>
          </p:cNvGrpSpPr>
          <p:nvPr/>
        </p:nvGrpSpPr>
        <p:grpSpPr>
          <a:xfrm>
            <a:off x="6705600" y="4343400"/>
            <a:ext cx="2393115" cy="2560320"/>
            <a:chOff x="6015231" y="3886200"/>
            <a:chExt cx="1914138" cy="2047875"/>
          </a:xfrm>
        </p:grpSpPr>
        <p:pic>
          <p:nvPicPr>
            <p:cNvPr id="7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" name="Oval 75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 flipV="1">
            <a:off x="155575" y="4324620"/>
            <a:ext cx="8836025" cy="64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>
          <a:xfrm>
            <a:off x="8229600" y="47244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55280" y="5608320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 rot="5400000">
            <a:off x="7686778" y="4326162"/>
            <a:ext cx="366670" cy="838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 rot="5400000">
            <a:off x="7721694" y="6088650"/>
            <a:ext cx="366670" cy="838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8635998" y="4739640"/>
            <a:ext cx="0" cy="813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47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Group 11"/>
          <p:cNvGrpSpPr>
            <a:grpSpLocks noChangeAspect="1"/>
          </p:cNvGrpSpPr>
          <p:nvPr/>
        </p:nvGrpSpPr>
        <p:grpSpPr>
          <a:xfrm>
            <a:off x="6705600" y="4343400"/>
            <a:ext cx="2393115" cy="2560320"/>
            <a:chOff x="6015231" y="3886200"/>
            <a:chExt cx="1914138" cy="2047875"/>
          </a:xfrm>
        </p:grpSpPr>
        <p:pic>
          <p:nvPicPr>
            <p:cNvPr id="7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" name="Oval 75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8229600" y="47244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55280" y="5608320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 rot="5400000">
            <a:off x="7686778" y="4326162"/>
            <a:ext cx="366670" cy="838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 rot="5400000">
            <a:off x="7721694" y="6088650"/>
            <a:ext cx="366670" cy="838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8635998" y="4739640"/>
            <a:ext cx="0" cy="813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11"/>
          <p:cNvGrpSpPr>
            <a:grpSpLocks noChangeAspect="1"/>
          </p:cNvGrpSpPr>
          <p:nvPr/>
        </p:nvGrpSpPr>
        <p:grpSpPr>
          <a:xfrm>
            <a:off x="122466" y="4343400"/>
            <a:ext cx="2393115" cy="2560320"/>
            <a:chOff x="6015231" y="3886200"/>
            <a:chExt cx="1914138" cy="2047875"/>
          </a:xfrm>
        </p:grpSpPr>
        <p:pic>
          <p:nvPicPr>
            <p:cNvPr id="101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" name="Oval 103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1646466" y="54864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72146" y="5608320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 bwMode="auto">
          <a:xfrm rot="1980000">
            <a:off x="1338027" y="5028923"/>
            <a:ext cx="366670" cy="65488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 rot="1980000">
            <a:off x="880827" y="5622691"/>
            <a:ext cx="366670" cy="65488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flipH="1">
            <a:off x="913494" y="4982028"/>
            <a:ext cx="823870" cy="1248651"/>
            <a:chOff x="7616361" y="5181323"/>
            <a:chExt cx="823870" cy="1248651"/>
          </a:xfrm>
        </p:grpSpPr>
        <p:sp>
          <p:nvSpPr>
            <p:cNvPr id="115" name="Oval 114"/>
            <p:cNvSpPr/>
            <p:nvPr/>
          </p:nvSpPr>
          <p:spPr bwMode="auto">
            <a:xfrm rot="1980000">
              <a:off x="8073561" y="5181323"/>
              <a:ext cx="366670" cy="65488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 rot="1980000">
              <a:off x="7616361" y="5775091"/>
              <a:ext cx="366670" cy="65488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052864" y="5481756"/>
            <a:ext cx="0" cy="15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7447" y="5155385"/>
            <a:ext cx="33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Diffraction distance</a:t>
            </a:r>
            <a:endParaRPr lang="en-US" sz="2800" i="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71800" y="5648980"/>
            <a:ext cx="33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Diffraction angle</a:t>
            </a:r>
            <a:endParaRPr lang="en-US" sz="2800" i="0" dirty="0"/>
          </a:p>
        </p:txBody>
      </p:sp>
      <p:grpSp>
        <p:nvGrpSpPr>
          <p:cNvPr id="2" name="Group 1"/>
          <p:cNvGrpSpPr/>
          <p:nvPr/>
        </p:nvGrpSpPr>
        <p:grpSpPr>
          <a:xfrm>
            <a:off x="1447800" y="1828800"/>
            <a:ext cx="6860721" cy="2397583"/>
            <a:chOff x="1447800" y="1828800"/>
            <a:chExt cx="6860721" cy="2397583"/>
          </a:xfrm>
        </p:grpSpPr>
        <p:grpSp>
          <p:nvGrpSpPr>
            <p:cNvPr id="10" name="Group 9"/>
            <p:cNvGrpSpPr>
              <a:grpSpLocks noChangeAspect="1"/>
            </p:cNvGrpSpPr>
            <p:nvPr/>
          </p:nvGrpSpPr>
          <p:grpSpPr>
            <a:xfrm>
              <a:off x="1447800" y="1828805"/>
              <a:ext cx="1907720" cy="2397578"/>
              <a:chOff x="2590800" y="1676400"/>
              <a:chExt cx="2543628" cy="3196770"/>
            </a:xfrm>
          </p:grpSpPr>
          <p:grpSp>
            <p:nvGrpSpPr>
              <p:cNvPr id="118" name="Group 117"/>
              <p:cNvGrpSpPr/>
              <p:nvPr/>
            </p:nvGrpSpPr>
            <p:grpSpPr>
              <a:xfrm>
                <a:off x="2590800" y="1702524"/>
                <a:ext cx="1426026" cy="3170646"/>
                <a:chOff x="3309258" y="2179320"/>
                <a:chExt cx="1426026" cy="3170646"/>
              </a:xfrm>
            </p:grpSpPr>
            <p:sp>
              <p:nvSpPr>
                <p:cNvPr id="119" name="Oval 118"/>
                <p:cNvSpPr>
                  <a:spLocks noChangeAspect="1"/>
                </p:cNvSpPr>
                <p:nvPr/>
              </p:nvSpPr>
              <p:spPr bwMode="auto">
                <a:xfrm>
                  <a:off x="4508862" y="217932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0" name="Oval 119"/>
                <p:cNvSpPr>
                  <a:spLocks noChangeAspect="1"/>
                </p:cNvSpPr>
                <p:nvPr/>
              </p:nvSpPr>
              <p:spPr bwMode="auto">
                <a:xfrm>
                  <a:off x="4267200" y="242243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1" name="Oval 120"/>
                <p:cNvSpPr>
                  <a:spLocks noChangeAspect="1"/>
                </p:cNvSpPr>
                <p:nvPr/>
              </p:nvSpPr>
              <p:spPr bwMode="auto">
                <a:xfrm>
                  <a:off x="3947886" y="268006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2" name="Oval 121"/>
                <p:cNvSpPr>
                  <a:spLocks noChangeAspect="1"/>
                </p:cNvSpPr>
                <p:nvPr/>
              </p:nvSpPr>
              <p:spPr bwMode="auto">
                <a:xfrm>
                  <a:off x="3628572" y="287963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3" name="Oval 122"/>
                <p:cNvSpPr>
                  <a:spLocks noChangeAspect="1"/>
                </p:cNvSpPr>
                <p:nvPr/>
              </p:nvSpPr>
              <p:spPr bwMode="auto">
                <a:xfrm>
                  <a:off x="3309258" y="307920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4" name="Oval 123"/>
                <p:cNvSpPr>
                  <a:spLocks noChangeAspect="1"/>
                </p:cNvSpPr>
                <p:nvPr/>
              </p:nvSpPr>
              <p:spPr bwMode="auto">
                <a:xfrm>
                  <a:off x="4552404" y="426720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5" name="Oval 124"/>
                <p:cNvSpPr>
                  <a:spLocks noChangeAspect="1"/>
                </p:cNvSpPr>
                <p:nvPr/>
              </p:nvSpPr>
              <p:spPr bwMode="auto">
                <a:xfrm>
                  <a:off x="4310742" y="451031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6" name="Oval 125"/>
                <p:cNvSpPr>
                  <a:spLocks noChangeAspect="1"/>
                </p:cNvSpPr>
                <p:nvPr/>
              </p:nvSpPr>
              <p:spPr bwMode="auto">
                <a:xfrm>
                  <a:off x="3991428" y="476794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7" name="Oval 126"/>
                <p:cNvSpPr>
                  <a:spLocks noChangeAspect="1"/>
                </p:cNvSpPr>
                <p:nvPr/>
              </p:nvSpPr>
              <p:spPr bwMode="auto">
                <a:xfrm>
                  <a:off x="3672114" y="496751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28" name="Oval 127"/>
                <p:cNvSpPr>
                  <a:spLocks noChangeAspect="1"/>
                </p:cNvSpPr>
                <p:nvPr/>
              </p:nvSpPr>
              <p:spPr bwMode="auto">
                <a:xfrm>
                  <a:off x="3352800" y="516708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29" name="Right Arrow 128"/>
              <p:cNvSpPr/>
              <p:nvPr/>
            </p:nvSpPr>
            <p:spPr bwMode="auto">
              <a:xfrm flipH="1">
                <a:off x="4158342" y="1676400"/>
                <a:ext cx="457200" cy="304800"/>
              </a:xfrm>
              <a:prstGeom prst="rightArrow">
                <a:avLst/>
              </a:prstGeom>
              <a:solidFill>
                <a:srgbClr val="FFFF00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0" name="Right Arrow 129"/>
              <p:cNvSpPr/>
              <p:nvPr/>
            </p:nvSpPr>
            <p:spPr bwMode="auto">
              <a:xfrm flipH="1">
                <a:off x="4158342" y="3775890"/>
                <a:ext cx="457200" cy="304800"/>
              </a:xfrm>
              <a:prstGeom prst="rightArrow">
                <a:avLst/>
              </a:prstGeom>
              <a:solidFill>
                <a:srgbClr val="FFFF00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4780047" y="1847665"/>
                <a:ext cx="354381" cy="2095139"/>
                <a:chOff x="4876800" y="2286000"/>
                <a:chExt cx="354381" cy="2095139"/>
              </a:xfrm>
            </p:grpSpPr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880157" y="4381139"/>
                  <a:ext cx="3510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>
                  <a:off x="5029200" y="2304144"/>
                  <a:ext cx="0" cy="20574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>
                  <a:off x="4876800" y="2286000"/>
                  <a:ext cx="351024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/>
            <p:cNvGrpSpPr>
              <a:grpSpLocks noChangeAspect="1"/>
            </p:cNvGrpSpPr>
            <p:nvPr/>
          </p:nvGrpSpPr>
          <p:grpSpPr>
            <a:xfrm>
              <a:off x="6400800" y="1828800"/>
              <a:ext cx="1907721" cy="2397578"/>
              <a:chOff x="4847772" y="2153196"/>
              <a:chExt cx="2543628" cy="3196770"/>
            </a:xfrm>
          </p:grpSpPr>
          <p:grpSp>
            <p:nvGrpSpPr>
              <p:cNvPr id="135" name="Group 134"/>
              <p:cNvGrpSpPr/>
              <p:nvPr/>
            </p:nvGrpSpPr>
            <p:grpSpPr>
              <a:xfrm>
                <a:off x="4847772" y="2179320"/>
                <a:ext cx="1426026" cy="3170646"/>
                <a:chOff x="3309258" y="2179320"/>
                <a:chExt cx="1426026" cy="3170646"/>
              </a:xfrm>
            </p:grpSpPr>
            <p:sp>
              <p:nvSpPr>
                <p:cNvPr id="136" name="Oval 135"/>
                <p:cNvSpPr>
                  <a:spLocks noChangeAspect="1"/>
                </p:cNvSpPr>
                <p:nvPr/>
              </p:nvSpPr>
              <p:spPr bwMode="auto">
                <a:xfrm>
                  <a:off x="4508862" y="217932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7" name="Oval 136"/>
                <p:cNvSpPr>
                  <a:spLocks noChangeAspect="1"/>
                </p:cNvSpPr>
                <p:nvPr/>
              </p:nvSpPr>
              <p:spPr bwMode="auto">
                <a:xfrm>
                  <a:off x="4267200" y="242243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8" name="Oval 137"/>
                <p:cNvSpPr>
                  <a:spLocks noChangeAspect="1"/>
                </p:cNvSpPr>
                <p:nvPr/>
              </p:nvSpPr>
              <p:spPr bwMode="auto">
                <a:xfrm>
                  <a:off x="3947886" y="268006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39" name="Oval 138"/>
                <p:cNvSpPr>
                  <a:spLocks noChangeAspect="1"/>
                </p:cNvSpPr>
                <p:nvPr/>
              </p:nvSpPr>
              <p:spPr bwMode="auto">
                <a:xfrm>
                  <a:off x="3628572" y="287963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0" name="Oval 139"/>
                <p:cNvSpPr>
                  <a:spLocks noChangeAspect="1"/>
                </p:cNvSpPr>
                <p:nvPr/>
              </p:nvSpPr>
              <p:spPr bwMode="auto">
                <a:xfrm>
                  <a:off x="3309258" y="307920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1" name="Oval 140"/>
                <p:cNvSpPr>
                  <a:spLocks noChangeAspect="1"/>
                </p:cNvSpPr>
                <p:nvPr/>
              </p:nvSpPr>
              <p:spPr bwMode="auto">
                <a:xfrm>
                  <a:off x="4552404" y="4267200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2" name="Oval 141"/>
                <p:cNvSpPr>
                  <a:spLocks noChangeAspect="1"/>
                </p:cNvSpPr>
                <p:nvPr/>
              </p:nvSpPr>
              <p:spPr bwMode="auto">
                <a:xfrm>
                  <a:off x="4310742" y="451031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3" name="Oval 142"/>
                <p:cNvSpPr>
                  <a:spLocks noChangeAspect="1"/>
                </p:cNvSpPr>
                <p:nvPr/>
              </p:nvSpPr>
              <p:spPr bwMode="auto">
                <a:xfrm>
                  <a:off x="3991428" y="4767942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4" name="Oval 143"/>
                <p:cNvSpPr>
                  <a:spLocks noChangeAspect="1"/>
                </p:cNvSpPr>
                <p:nvPr/>
              </p:nvSpPr>
              <p:spPr bwMode="auto">
                <a:xfrm>
                  <a:off x="3672114" y="4967514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  <p:sp>
              <p:nvSpPr>
                <p:cNvPr id="145" name="Oval 144"/>
                <p:cNvSpPr>
                  <a:spLocks noChangeAspect="1"/>
                </p:cNvSpPr>
                <p:nvPr/>
              </p:nvSpPr>
              <p:spPr bwMode="auto">
                <a:xfrm>
                  <a:off x="3352800" y="5167086"/>
                  <a:ext cx="182880" cy="18288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46" name="Right Arrow 145"/>
              <p:cNvSpPr/>
              <p:nvPr/>
            </p:nvSpPr>
            <p:spPr bwMode="auto">
              <a:xfrm flipH="1">
                <a:off x="6415314" y="2153196"/>
                <a:ext cx="457200" cy="304800"/>
              </a:xfrm>
              <a:prstGeom prst="rightArrow">
                <a:avLst/>
              </a:prstGeom>
              <a:solidFill>
                <a:srgbClr val="FFFF00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7" name="Right Arrow 146"/>
              <p:cNvSpPr/>
              <p:nvPr/>
            </p:nvSpPr>
            <p:spPr bwMode="auto">
              <a:xfrm flipH="1">
                <a:off x="6143172" y="2438400"/>
                <a:ext cx="457200" cy="304800"/>
              </a:xfrm>
              <a:prstGeom prst="rightArrow">
                <a:avLst/>
              </a:prstGeom>
              <a:solidFill>
                <a:srgbClr val="FFFF00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cxnSp>
            <p:nvCxnSpPr>
              <p:cNvPr id="148" name="Straight Connector 147"/>
              <p:cNvCxnSpPr/>
              <p:nvPr/>
            </p:nvCxnSpPr>
            <p:spPr>
              <a:xfrm>
                <a:off x="7040376" y="2667000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7189419" y="2342605"/>
                <a:ext cx="0" cy="3108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>
                <a:off x="7037019" y="2324461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/>
            <p:cNvSpPr txBox="1"/>
            <p:nvPr/>
          </p:nvSpPr>
          <p:spPr>
            <a:xfrm>
              <a:off x="3834495" y="2398693"/>
              <a:ext cx="21853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i="0" dirty="0" smtClean="0"/>
                <a:t>Physical </a:t>
              </a:r>
              <a:br>
                <a:rPr lang="en-US" sz="2800" i="0" dirty="0" smtClean="0"/>
              </a:br>
              <a:r>
                <a:rPr lang="en-US" sz="2800" i="0" dirty="0" smtClean="0"/>
                <a:t>distance</a:t>
              </a:r>
              <a:endParaRPr lang="en-US" sz="2800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723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Group 11"/>
          <p:cNvGrpSpPr>
            <a:grpSpLocks noChangeAspect="1"/>
          </p:cNvGrpSpPr>
          <p:nvPr/>
        </p:nvGrpSpPr>
        <p:grpSpPr>
          <a:xfrm>
            <a:off x="6705600" y="4343400"/>
            <a:ext cx="2393115" cy="2560320"/>
            <a:chOff x="6015231" y="3886200"/>
            <a:chExt cx="1914138" cy="2047875"/>
          </a:xfrm>
        </p:grpSpPr>
        <p:pic>
          <p:nvPicPr>
            <p:cNvPr id="7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" name="Oval 75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/>
          <p:cNvCxnSpPr/>
          <p:nvPr/>
        </p:nvCxnSpPr>
        <p:spPr>
          <a:xfrm>
            <a:off x="8229600" y="47244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55280" y="5608320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 bwMode="auto">
          <a:xfrm rot="5400000">
            <a:off x="7686778" y="4326162"/>
            <a:ext cx="366670" cy="838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 rot="5400000">
            <a:off x="7721694" y="6088650"/>
            <a:ext cx="366670" cy="83857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03" name="Straight Connector 102"/>
          <p:cNvCxnSpPr/>
          <p:nvPr/>
        </p:nvCxnSpPr>
        <p:spPr>
          <a:xfrm>
            <a:off x="8635998" y="4739640"/>
            <a:ext cx="0" cy="8138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11"/>
          <p:cNvGrpSpPr>
            <a:grpSpLocks noChangeAspect="1"/>
          </p:cNvGrpSpPr>
          <p:nvPr/>
        </p:nvGrpSpPr>
        <p:grpSpPr>
          <a:xfrm>
            <a:off x="122466" y="4343400"/>
            <a:ext cx="2393115" cy="2560320"/>
            <a:chOff x="6015231" y="3886200"/>
            <a:chExt cx="1914138" cy="2047875"/>
          </a:xfrm>
        </p:grpSpPr>
        <p:pic>
          <p:nvPicPr>
            <p:cNvPr id="101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4" name="Oval 103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1646466" y="54864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372146" y="5608320"/>
            <a:ext cx="10972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 bwMode="auto">
          <a:xfrm rot="1980000">
            <a:off x="1338027" y="5028923"/>
            <a:ext cx="366670" cy="65488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3" name="Oval 112"/>
          <p:cNvSpPr/>
          <p:nvPr/>
        </p:nvSpPr>
        <p:spPr bwMode="auto">
          <a:xfrm rot="1980000">
            <a:off x="880827" y="5622691"/>
            <a:ext cx="366670" cy="65488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14" name="Group 113"/>
          <p:cNvGrpSpPr/>
          <p:nvPr/>
        </p:nvGrpSpPr>
        <p:grpSpPr>
          <a:xfrm flipH="1">
            <a:off x="913494" y="4982028"/>
            <a:ext cx="823870" cy="1248651"/>
            <a:chOff x="7616361" y="5181323"/>
            <a:chExt cx="823870" cy="1248651"/>
          </a:xfrm>
        </p:grpSpPr>
        <p:sp>
          <p:nvSpPr>
            <p:cNvPr id="115" name="Oval 114"/>
            <p:cNvSpPr/>
            <p:nvPr/>
          </p:nvSpPr>
          <p:spPr bwMode="auto">
            <a:xfrm rot="1980000">
              <a:off x="8073561" y="5181323"/>
              <a:ext cx="366670" cy="65488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6" name="Oval 115"/>
            <p:cNvSpPr/>
            <p:nvPr/>
          </p:nvSpPr>
          <p:spPr bwMode="auto">
            <a:xfrm rot="1980000">
              <a:off x="7616361" y="5775091"/>
              <a:ext cx="366670" cy="65488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cxnSp>
        <p:nvCxnSpPr>
          <p:cNvPr id="117" name="Straight Connector 116"/>
          <p:cNvCxnSpPr/>
          <p:nvPr/>
        </p:nvCxnSpPr>
        <p:spPr>
          <a:xfrm>
            <a:off x="2052864" y="5481756"/>
            <a:ext cx="0" cy="155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1447800" y="1828805"/>
            <a:ext cx="1907720" cy="2397578"/>
            <a:chOff x="2590800" y="1676400"/>
            <a:chExt cx="2543628" cy="3196770"/>
          </a:xfrm>
        </p:grpSpPr>
        <p:grpSp>
          <p:nvGrpSpPr>
            <p:cNvPr id="118" name="Group 117"/>
            <p:cNvGrpSpPr/>
            <p:nvPr/>
          </p:nvGrpSpPr>
          <p:grpSpPr>
            <a:xfrm>
              <a:off x="2590800" y="1702524"/>
              <a:ext cx="1426026" cy="3170646"/>
              <a:chOff x="3309258" y="2179320"/>
              <a:chExt cx="1426026" cy="3170646"/>
            </a:xfrm>
          </p:grpSpPr>
          <p:sp>
            <p:nvSpPr>
              <p:cNvPr id="119" name="Oval 118"/>
              <p:cNvSpPr>
                <a:spLocks noChangeAspect="1"/>
              </p:cNvSpPr>
              <p:nvPr/>
            </p:nvSpPr>
            <p:spPr bwMode="auto">
              <a:xfrm>
                <a:off x="4508862" y="217932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0" name="Oval 119"/>
              <p:cNvSpPr>
                <a:spLocks noChangeAspect="1"/>
              </p:cNvSpPr>
              <p:nvPr/>
            </p:nvSpPr>
            <p:spPr bwMode="auto">
              <a:xfrm>
                <a:off x="4267200" y="24224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 bwMode="auto">
              <a:xfrm>
                <a:off x="3947886" y="268006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 bwMode="auto">
              <a:xfrm>
                <a:off x="3628572" y="28796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 bwMode="auto">
              <a:xfrm>
                <a:off x="3309258" y="307920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 bwMode="auto">
              <a:xfrm>
                <a:off x="4552404" y="426720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 bwMode="auto">
              <a:xfrm>
                <a:off x="4310742" y="45103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 bwMode="auto">
              <a:xfrm>
                <a:off x="3991428" y="476794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 bwMode="auto">
              <a:xfrm>
                <a:off x="3672114" y="49675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28" name="Oval 127"/>
              <p:cNvSpPr>
                <a:spLocks noChangeAspect="1"/>
              </p:cNvSpPr>
              <p:nvPr/>
            </p:nvSpPr>
            <p:spPr bwMode="auto">
              <a:xfrm>
                <a:off x="3352800" y="516708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29" name="Right Arrow 128"/>
            <p:cNvSpPr/>
            <p:nvPr/>
          </p:nvSpPr>
          <p:spPr bwMode="auto">
            <a:xfrm flipH="1">
              <a:off x="4158342" y="1676400"/>
              <a:ext cx="457200" cy="304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30" name="Right Arrow 129"/>
            <p:cNvSpPr/>
            <p:nvPr/>
          </p:nvSpPr>
          <p:spPr bwMode="auto">
            <a:xfrm flipH="1">
              <a:off x="4158342" y="3775890"/>
              <a:ext cx="457200" cy="304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pSp>
          <p:nvGrpSpPr>
            <p:cNvPr id="131" name="Group 130"/>
            <p:cNvGrpSpPr/>
            <p:nvPr/>
          </p:nvGrpSpPr>
          <p:grpSpPr>
            <a:xfrm>
              <a:off x="4780047" y="1847665"/>
              <a:ext cx="354381" cy="2095139"/>
              <a:chOff x="4876800" y="2286000"/>
              <a:chExt cx="354381" cy="2095139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>
                <a:off x="4880157" y="4381139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5029200" y="2304144"/>
                <a:ext cx="0" cy="20574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4876800" y="2286000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400800" y="1828800"/>
            <a:ext cx="1907721" cy="2397578"/>
            <a:chOff x="4847772" y="2153196"/>
            <a:chExt cx="2543628" cy="3196770"/>
          </a:xfrm>
        </p:grpSpPr>
        <p:grpSp>
          <p:nvGrpSpPr>
            <p:cNvPr id="135" name="Group 134"/>
            <p:cNvGrpSpPr/>
            <p:nvPr/>
          </p:nvGrpSpPr>
          <p:grpSpPr>
            <a:xfrm>
              <a:off x="4847772" y="2179320"/>
              <a:ext cx="1426026" cy="3170646"/>
              <a:chOff x="3309258" y="2179320"/>
              <a:chExt cx="1426026" cy="3170646"/>
            </a:xfrm>
          </p:grpSpPr>
          <p:sp>
            <p:nvSpPr>
              <p:cNvPr id="136" name="Oval 135"/>
              <p:cNvSpPr>
                <a:spLocks noChangeAspect="1"/>
              </p:cNvSpPr>
              <p:nvPr/>
            </p:nvSpPr>
            <p:spPr bwMode="auto">
              <a:xfrm>
                <a:off x="4508862" y="217932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 bwMode="auto">
              <a:xfrm>
                <a:off x="4267200" y="24224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 bwMode="auto">
              <a:xfrm>
                <a:off x="3947886" y="268006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39" name="Oval 138"/>
              <p:cNvSpPr>
                <a:spLocks noChangeAspect="1"/>
              </p:cNvSpPr>
              <p:nvPr/>
            </p:nvSpPr>
            <p:spPr bwMode="auto">
              <a:xfrm>
                <a:off x="3628572" y="287963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 bwMode="auto">
              <a:xfrm>
                <a:off x="3309258" y="307920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1" name="Oval 140"/>
              <p:cNvSpPr>
                <a:spLocks noChangeAspect="1"/>
              </p:cNvSpPr>
              <p:nvPr/>
            </p:nvSpPr>
            <p:spPr bwMode="auto">
              <a:xfrm>
                <a:off x="4552404" y="4267200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 bwMode="auto">
              <a:xfrm>
                <a:off x="4310742" y="45103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 bwMode="auto">
              <a:xfrm>
                <a:off x="3991428" y="4767942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4" name="Oval 143"/>
              <p:cNvSpPr>
                <a:spLocks noChangeAspect="1"/>
              </p:cNvSpPr>
              <p:nvPr/>
            </p:nvSpPr>
            <p:spPr bwMode="auto">
              <a:xfrm>
                <a:off x="3672114" y="4967514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45" name="Oval 144"/>
              <p:cNvSpPr>
                <a:spLocks noChangeAspect="1"/>
              </p:cNvSpPr>
              <p:nvPr/>
            </p:nvSpPr>
            <p:spPr bwMode="auto">
              <a:xfrm>
                <a:off x="3352800" y="5167086"/>
                <a:ext cx="182880" cy="18288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46" name="Right Arrow 145"/>
            <p:cNvSpPr/>
            <p:nvPr/>
          </p:nvSpPr>
          <p:spPr bwMode="auto">
            <a:xfrm flipH="1">
              <a:off x="6415314" y="2153196"/>
              <a:ext cx="457200" cy="304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47" name="Right Arrow 146"/>
            <p:cNvSpPr/>
            <p:nvPr/>
          </p:nvSpPr>
          <p:spPr bwMode="auto">
            <a:xfrm flipH="1">
              <a:off x="6143172" y="2438400"/>
              <a:ext cx="457200" cy="304800"/>
            </a:xfrm>
            <a:prstGeom prst="rightArrow">
              <a:avLst/>
            </a:prstGeom>
            <a:solidFill>
              <a:srgbClr val="FFFF00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48" name="Straight Connector 147"/>
            <p:cNvCxnSpPr/>
            <p:nvPr/>
          </p:nvCxnSpPr>
          <p:spPr>
            <a:xfrm>
              <a:off x="7040376" y="26670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189419" y="2342605"/>
              <a:ext cx="0" cy="310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037019" y="2324461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967447" y="5155385"/>
            <a:ext cx="33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Diffraction distance</a:t>
            </a:r>
            <a:endParaRPr lang="en-US" sz="2800" i="0" dirty="0"/>
          </a:p>
        </p:txBody>
      </p:sp>
      <p:sp>
        <p:nvSpPr>
          <p:cNvPr id="151" name="TextBox 150"/>
          <p:cNvSpPr txBox="1"/>
          <p:nvPr/>
        </p:nvSpPr>
        <p:spPr>
          <a:xfrm>
            <a:off x="2971800" y="5648980"/>
            <a:ext cx="332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 smtClean="0"/>
              <a:t>Diffraction angle</a:t>
            </a:r>
            <a:endParaRPr lang="en-US" sz="2800" i="0" dirty="0"/>
          </a:p>
        </p:txBody>
      </p:sp>
      <p:sp>
        <p:nvSpPr>
          <p:cNvPr id="152" name="TextBox 151"/>
          <p:cNvSpPr txBox="1"/>
          <p:nvPr/>
        </p:nvSpPr>
        <p:spPr>
          <a:xfrm>
            <a:off x="3004456" y="1600200"/>
            <a:ext cx="33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 smtClean="0">
                <a:solidFill>
                  <a:srgbClr val="C00000"/>
                </a:solidFill>
              </a:rPr>
              <a:t>Qualitative</a:t>
            </a:r>
            <a:r>
              <a:rPr lang="en-US" sz="2800" i="0" dirty="0" smtClean="0">
                <a:solidFill>
                  <a:srgbClr val="C00000"/>
                </a:solidFill>
              </a:rPr>
              <a:t> </a:t>
            </a:r>
            <a:br>
              <a:rPr lang="en-US" sz="2800" i="0" dirty="0" smtClean="0">
                <a:solidFill>
                  <a:srgbClr val="C00000"/>
                </a:solidFill>
              </a:rPr>
            </a:br>
            <a:r>
              <a:rPr lang="en-US" sz="2800" i="0" dirty="0" smtClean="0">
                <a:solidFill>
                  <a:srgbClr val="C00000"/>
                </a:solidFill>
              </a:rPr>
              <a:t>(SQ7): squashing </a:t>
            </a:r>
            <a:br>
              <a:rPr lang="en-US" sz="2800" i="0" dirty="0" smtClean="0">
                <a:solidFill>
                  <a:srgbClr val="C00000"/>
                </a:solidFill>
              </a:rPr>
            </a:br>
            <a:r>
              <a:rPr lang="en-US" sz="2800" i="0" dirty="0" smtClean="0">
                <a:solidFill>
                  <a:srgbClr val="C00000"/>
                </a:solidFill>
                <a:sym typeface="Wingdings" pitchFamily="2" charset="2"/>
              </a:rPr>
              <a:t></a:t>
            </a:r>
            <a:r>
              <a:rPr lang="en-US" sz="2800" i="0" dirty="0" smtClean="0">
                <a:solidFill>
                  <a:srgbClr val="C00000"/>
                </a:solidFill>
              </a:rPr>
              <a:t> </a:t>
            </a:r>
            <a:r>
              <a:rPr lang="el-GR" sz="2800" i="0" dirty="0" smtClean="0">
                <a:solidFill>
                  <a:srgbClr val="C00000"/>
                </a:solidFill>
              </a:rPr>
              <a:t>Δ</a:t>
            </a:r>
            <a:r>
              <a:rPr lang="en-US" sz="2800" i="0" dirty="0" smtClean="0">
                <a:solidFill>
                  <a:srgbClr val="C00000"/>
                </a:solidFill>
              </a:rPr>
              <a:t>diffraction?</a:t>
            </a:r>
            <a:endParaRPr lang="en-US" sz="2800" i="0" dirty="0">
              <a:solidFill>
                <a:srgbClr val="C0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000828" y="3187005"/>
            <a:ext cx="33963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sng" dirty="0" smtClean="0">
                <a:solidFill>
                  <a:srgbClr val="C00000"/>
                </a:solidFill>
              </a:rPr>
              <a:t>Quantitative</a:t>
            </a:r>
            <a:r>
              <a:rPr lang="en-US" sz="2800" i="0" dirty="0" smtClean="0">
                <a:solidFill>
                  <a:srgbClr val="C00000"/>
                </a:solidFill>
              </a:rPr>
              <a:t> </a:t>
            </a:r>
            <a:br>
              <a:rPr lang="en-US" sz="2800" i="0" dirty="0" smtClean="0">
                <a:solidFill>
                  <a:srgbClr val="C00000"/>
                </a:solidFill>
              </a:rPr>
            </a:br>
            <a:r>
              <a:rPr lang="en-US" sz="2800" i="0" dirty="0" smtClean="0">
                <a:solidFill>
                  <a:srgbClr val="C00000"/>
                </a:solidFill>
              </a:rPr>
              <a:t>(SQ8): Source of 10 </a:t>
            </a:r>
            <a:r>
              <a:rPr lang="en-US" sz="2800" i="0" dirty="0" err="1" smtClean="0">
                <a:solidFill>
                  <a:srgbClr val="C00000"/>
                </a:solidFill>
              </a:rPr>
              <a:t>nt</a:t>
            </a:r>
            <a:r>
              <a:rPr lang="en-US" sz="2800" i="0" dirty="0" smtClean="0">
                <a:solidFill>
                  <a:srgbClr val="C00000"/>
                </a:solidFill>
              </a:rPr>
              <a:t>/helical turn?</a:t>
            </a:r>
            <a:endParaRPr lang="en-US" sz="2800" i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84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0355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14 February 2017</a:t>
            </a:r>
            <a:endParaRPr lang="en-US" altLang="en-US" sz="3200" b="1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685614"/>
            <a:ext cx="2514600" cy="9625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89653"/>
            <a:ext cx="4437326" cy="2006147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569464" y="2728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569464" y="3276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152400" y="3352800"/>
            <a:ext cx="3525838" cy="3211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2225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>
                <a:latin typeface="Times New Roman" pitchFamily="18" charset="0"/>
              </a:rPr>
              <a:t>From the nucleotides shown above, construct a double-stranded DNA fragment with the sequence ACTG.</a:t>
            </a:r>
          </a:p>
          <a:p>
            <a:pPr>
              <a:spcBef>
                <a:spcPts val="600"/>
              </a:spcBef>
            </a:pPr>
            <a:r>
              <a:rPr lang="en-US" altLang="en-US" sz="1800">
                <a:latin typeface="Times New Roman" pitchFamily="18" charset="0"/>
              </a:rPr>
              <a:t>You may:</a:t>
            </a:r>
          </a:p>
          <a:p>
            <a:r>
              <a:rPr lang="en-US" altLang="en-US" sz="1800">
                <a:latin typeface="Times New Roman" pitchFamily="18" charset="0"/>
              </a:rPr>
              <a:t>             duplicate (Ctrl-d)</a:t>
            </a:r>
          </a:p>
          <a:p>
            <a:r>
              <a:rPr lang="en-US" altLang="en-US" sz="1800">
                <a:latin typeface="Times New Roman" pitchFamily="18" charset="0"/>
              </a:rPr>
              <a:t>             horizontal flip (Alt-hgoh)</a:t>
            </a:r>
          </a:p>
          <a:p>
            <a:r>
              <a:rPr lang="en-US" altLang="en-US" sz="1800">
                <a:latin typeface="Times New Roman" pitchFamily="18" charset="0"/>
              </a:rPr>
              <a:t>             vertical flip (Alt-hgov)</a:t>
            </a:r>
          </a:p>
          <a:p>
            <a:r>
              <a:rPr lang="en-US" altLang="en-US" sz="1800">
                <a:latin typeface="Times New Roman" pitchFamily="18" charset="0"/>
              </a:rPr>
              <a:t>  and/or rotate (Alt-hgor)</a:t>
            </a:r>
          </a:p>
          <a:p>
            <a:r>
              <a:rPr lang="en-US" altLang="en-US" sz="1800">
                <a:latin typeface="Times New Roman" pitchFamily="18" charset="0"/>
              </a:rPr>
              <a:t>the nucleotides, but you may not change the relative positions of </a:t>
            </a:r>
            <a:br>
              <a:rPr lang="en-US" altLang="en-US" sz="1800">
                <a:latin typeface="Times New Roman" pitchFamily="18" charset="0"/>
              </a:rPr>
            </a:br>
            <a:r>
              <a:rPr lang="en-US" altLang="en-US" sz="1800">
                <a:latin typeface="Times New Roman" pitchFamily="18" charset="0"/>
              </a:rPr>
              <a:t>their atoms.</a:t>
            </a:r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696913" y="317500"/>
            <a:ext cx="1543050" cy="1484313"/>
            <a:chOff x="696587" y="317119"/>
            <a:chExt cx="1543023" cy="1484057"/>
          </a:xfrm>
        </p:grpSpPr>
        <p:cxnSp>
          <p:nvCxnSpPr>
            <p:cNvPr id="223" name="Straight Connector 222"/>
            <p:cNvCxnSpPr>
              <a:cxnSpLocks noChangeAspect="1"/>
            </p:cNvCxnSpPr>
            <p:nvPr/>
          </p:nvCxnSpPr>
          <p:spPr bwMode="auto">
            <a:xfrm rot="21300000" flipH="1">
              <a:off x="1325226" y="932963"/>
              <a:ext cx="103185" cy="90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cxnSpLocks noChangeAspect="1"/>
            </p:cNvCxnSpPr>
            <p:nvPr/>
          </p:nvCxnSpPr>
          <p:spPr bwMode="auto">
            <a:xfrm rot="19380000" flipH="1">
              <a:off x="810885" y="853601"/>
              <a:ext cx="104773" cy="9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gular Pentagon 228"/>
            <p:cNvSpPr/>
            <p:nvPr/>
          </p:nvSpPr>
          <p:spPr bwMode="auto">
            <a:xfrm rot="21420000">
              <a:off x="974394" y="923439"/>
              <a:ext cx="347657" cy="303161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230" name="Straight Connector 229"/>
            <p:cNvCxnSpPr/>
            <p:nvPr/>
          </p:nvCxnSpPr>
          <p:spPr bwMode="auto">
            <a:xfrm rot="21420000">
              <a:off x="841046" y="964707"/>
              <a:ext cx="130173" cy="93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 bwMode="auto">
            <a:xfrm rot="21420000">
              <a:off x="1050593" y="1231361"/>
              <a:ext cx="1588" cy="1555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 bwMode="auto">
            <a:xfrm rot="21420000">
              <a:off x="844221" y="1432940"/>
              <a:ext cx="215896" cy="2476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P</a:t>
              </a:r>
            </a:p>
          </p:txBody>
        </p:sp>
        <p:sp>
          <p:nvSpPr>
            <p:cNvPr id="280" name="TextBox 279"/>
            <p:cNvSpPr txBox="1"/>
            <p:nvPr/>
          </p:nvSpPr>
          <p:spPr bwMode="auto">
            <a:xfrm rot="21420000">
              <a:off x="926770" y="1305961"/>
              <a:ext cx="215896" cy="246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281" name="TextBox 280"/>
            <p:cNvSpPr txBox="1"/>
            <p:nvPr/>
          </p:nvSpPr>
          <p:spPr bwMode="auto">
            <a:xfrm rot="21420000">
              <a:off x="977569" y="1536109"/>
              <a:ext cx="2158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282" name="TextBox 281"/>
            <p:cNvSpPr txBox="1"/>
            <p:nvPr/>
          </p:nvSpPr>
          <p:spPr bwMode="auto">
            <a:xfrm rot="21420000">
              <a:off x="747386" y="1555155"/>
              <a:ext cx="2158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283" name="TextBox 282"/>
            <p:cNvSpPr txBox="1"/>
            <p:nvPr/>
          </p:nvSpPr>
          <p:spPr bwMode="auto">
            <a:xfrm rot="21420000">
              <a:off x="729923" y="1317072"/>
              <a:ext cx="2158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rot="21420000" flipH="1">
              <a:off x="982332" y="1458335"/>
              <a:ext cx="52386" cy="745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 bwMode="auto">
            <a:xfrm rot="21420000" flipH="1">
              <a:off x="887084" y="1569441"/>
              <a:ext cx="53974" cy="730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 bwMode="auto">
            <a:xfrm rot="21420000">
              <a:off x="1006144" y="1559918"/>
              <a:ext cx="52387" cy="745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 bwMode="auto">
            <a:xfrm rot="20940000">
              <a:off x="856921" y="1461510"/>
              <a:ext cx="52387" cy="745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 bwMode="auto">
            <a:xfrm rot="20940000">
              <a:off x="880734" y="1444050"/>
              <a:ext cx="52386" cy="74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 bwMode="auto">
            <a:xfrm rot="21420000">
              <a:off x="696587" y="1521824"/>
              <a:ext cx="173034" cy="2476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-</a:t>
              </a:r>
            </a:p>
          </p:txBody>
        </p:sp>
        <p:sp>
          <p:nvSpPr>
            <p:cNvPr id="254" name="Regular Pentagon 253"/>
            <p:cNvSpPr/>
            <p:nvPr/>
          </p:nvSpPr>
          <p:spPr bwMode="auto">
            <a:xfrm rot="21420000">
              <a:off x="1371262" y="591710"/>
              <a:ext cx="346069" cy="303160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260" name="Hexagon 259"/>
            <p:cNvSpPr/>
            <p:nvPr/>
          </p:nvSpPr>
          <p:spPr bwMode="auto">
            <a:xfrm rot="2540011">
              <a:off x="1668120" y="667896"/>
              <a:ext cx="388930" cy="346015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262" name="Straight Connector 261"/>
            <p:cNvCxnSpPr/>
            <p:nvPr/>
          </p:nvCxnSpPr>
          <p:spPr bwMode="auto">
            <a:xfrm rot="720000">
              <a:off x="1914178" y="485365"/>
              <a:ext cx="0" cy="1555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 bwMode="auto">
            <a:xfrm rot="21420000">
              <a:off x="1830042" y="317119"/>
              <a:ext cx="401630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NH</a:t>
              </a:r>
              <a:r>
                <a:rPr lang="en-US" sz="1000" baseline="-25000" dirty="0">
                  <a:latin typeface="+mn-lt"/>
                  <a:cs typeface="+mn-cs"/>
                </a:rPr>
                <a:t>2</a:t>
              </a:r>
              <a:endParaRPr lang="en-US" sz="1000" dirty="0">
                <a:latin typeface="+mn-lt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 bwMode="auto">
            <a:xfrm rot="21420000">
              <a:off x="1356975" y="786938"/>
              <a:ext cx="2031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268" name="TextBox 267"/>
            <p:cNvSpPr txBox="1"/>
            <p:nvPr/>
          </p:nvSpPr>
          <p:spPr bwMode="auto">
            <a:xfrm rot="21420000">
              <a:off x="1431586" y="485365"/>
              <a:ext cx="201609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270" name="TextBox 269"/>
            <p:cNvSpPr txBox="1"/>
            <p:nvPr/>
          </p:nvSpPr>
          <p:spPr bwMode="auto">
            <a:xfrm rot="21420000">
              <a:off x="1730031" y="918678"/>
              <a:ext cx="201609" cy="246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271" name="TextBox 270"/>
            <p:cNvSpPr txBox="1"/>
            <p:nvPr/>
          </p:nvSpPr>
          <p:spPr bwMode="auto">
            <a:xfrm rot="21420000">
              <a:off x="1934815" y="669483"/>
              <a:ext cx="201608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cxnSp>
          <p:nvCxnSpPr>
            <p:cNvPr id="226" name="Straight Connector 225"/>
            <p:cNvCxnSpPr/>
            <p:nvPr/>
          </p:nvCxnSpPr>
          <p:spPr bwMode="auto">
            <a:xfrm rot="60000">
              <a:off x="2114199" y="444097"/>
              <a:ext cx="12541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Arc 226"/>
            <p:cNvSpPr>
              <a:spLocks noChangeAspect="1"/>
            </p:cNvSpPr>
            <p:nvPr/>
          </p:nvSpPr>
          <p:spPr bwMode="auto">
            <a:xfrm rot="15120000" flipH="1">
              <a:off x="2088804" y="766302"/>
              <a:ext cx="52379" cy="36511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</p:grpSp>
      <p:grpSp>
        <p:nvGrpSpPr>
          <p:cNvPr id="2052" name="Group 2"/>
          <p:cNvGrpSpPr>
            <a:grpSpLocks/>
          </p:cNvGrpSpPr>
          <p:nvPr/>
        </p:nvGrpSpPr>
        <p:grpSpPr bwMode="auto">
          <a:xfrm>
            <a:off x="2743200" y="320675"/>
            <a:ext cx="1670050" cy="1325563"/>
            <a:chOff x="5202237" y="3265078"/>
            <a:chExt cx="1669635" cy="1325972"/>
          </a:xfrm>
        </p:grpSpPr>
        <p:cxnSp>
          <p:nvCxnSpPr>
            <p:cNvPr id="329" name="Straight Connector 328"/>
            <p:cNvCxnSpPr>
              <a:cxnSpLocks noChangeAspect="1"/>
            </p:cNvCxnSpPr>
            <p:nvPr/>
          </p:nvCxnSpPr>
          <p:spPr bwMode="auto">
            <a:xfrm rot="2760000" flipH="1">
              <a:off x="5844192" y="3777230"/>
              <a:ext cx="104807" cy="90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gular Pentagon 330"/>
            <p:cNvSpPr/>
            <p:nvPr/>
          </p:nvSpPr>
          <p:spPr bwMode="auto">
            <a:xfrm rot="21360000">
              <a:off x="5481568" y="3704952"/>
              <a:ext cx="347577" cy="303306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332" name="Straight Connector 331"/>
            <p:cNvCxnSpPr/>
            <p:nvPr/>
          </p:nvCxnSpPr>
          <p:spPr bwMode="auto">
            <a:xfrm rot="21360000">
              <a:off x="5348251" y="3751003"/>
              <a:ext cx="128556" cy="93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 bwMode="auto">
            <a:xfrm rot="21360000">
              <a:off x="5562510" y="4016198"/>
              <a:ext cx="1587" cy="155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cxnSpLocks noChangeAspect="1"/>
            </p:cNvCxnSpPr>
            <p:nvPr/>
          </p:nvCxnSpPr>
          <p:spPr bwMode="auto">
            <a:xfrm rot="19320000" flipH="1">
              <a:off x="5313334" y="3643020"/>
              <a:ext cx="103162" cy="92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 bwMode="auto">
            <a:xfrm rot="240000">
              <a:off x="6719510" y="3770059"/>
              <a:ext cx="12538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gular Pentagon 336"/>
            <p:cNvSpPr/>
            <p:nvPr/>
          </p:nvSpPr>
          <p:spPr bwMode="auto">
            <a:xfrm rot="20760000" flipV="1">
              <a:off x="5900563" y="3801819"/>
              <a:ext cx="345989" cy="303307"/>
            </a:xfrm>
            <a:prstGeom prst="pentagon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338" name="Hexagon 337"/>
            <p:cNvSpPr/>
            <p:nvPr/>
          </p:nvSpPr>
          <p:spPr bwMode="auto">
            <a:xfrm rot="18039989" flipV="1">
              <a:off x="6155186" y="3596271"/>
              <a:ext cx="389057" cy="345989"/>
            </a:xfrm>
            <a:prstGeom prst="hexagon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339" name="TextBox 338"/>
            <p:cNvSpPr txBox="1"/>
            <p:nvPr/>
          </p:nvSpPr>
          <p:spPr bwMode="auto">
            <a:xfrm rot="20280000">
              <a:off x="6448115" y="3265078"/>
              <a:ext cx="401537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NH</a:t>
              </a:r>
              <a:r>
                <a:rPr lang="en-US" sz="1000" baseline="-25000" dirty="0">
                  <a:latin typeface="+mn-lt"/>
                  <a:cs typeface="+mn-cs"/>
                </a:rPr>
                <a:t>2</a:t>
              </a:r>
              <a:endParaRPr lang="en-US" sz="1000" dirty="0">
                <a:latin typeface="+mn-lt"/>
                <a:cs typeface="+mn-cs"/>
              </a:endParaRPr>
            </a:p>
          </p:txBody>
        </p:sp>
        <p:sp>
          <p:nvSpPr>
            <p:cNvPr id="340" name="TextBox 339"/>
            <p:cNvSpPr txBox="1"/>
            <p:nvPr/>
          </p:nvSpPr>
          <p:spPr bwMode="auto">
            <a:xfrm rot="20760000" flipV="1">
              <a:off x="5843428" y="3704952"/>
              <a:ext cx="201563" cy="246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41" name="TextBox 340"/>
            <p:cNvSpPr txBox="1"/>
            <p:nvPr/>
          </p:nvSpPr>
          <p:spPr bwMode="auto">
            <a:xfrm rot="20760000" flipV="1">
              <a:off x="6021183" y="3963794"/>
              <a:ext cx="203150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42" name="TextBox 341"/>
            <p:cNvSpPr txBox="1"/>
            <p:nvPr/>
          </p:nvSpPr>
          <p:spPr bwMode="auto">
            <a:xfrm rot="20760000" flipV="1">
              <a:off x="6160849" y="3461989"/>
              <a:ext cx="201563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43" name="TextBox 342"/>
            <p:cNvSpPr txBox="1"/>
            <p:nvPr/>
          </p:nvSpPr>
          <p:spPr bwMode="auto">
            <a:xfrm rot="21540000">
              <a:off x="6454464" y="3636668"/>
              <a:ext cx="401537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NH</a:t>
              </a:r>
            </a:p>
          </p:txBody>
        </p:sp>
        <p:sp>
          <p:nvSpPr>
            <p:cNvPr id="344" name="TextBox 343"/>
            <p:cNvSpPr txBox="1"/>
            <p:nvPr/>
          </p:nvSpPr>
          <p:spPr bwMode="auto">
            <a:xfrm rot="20760000" flipV="1">
              <a:off x="6505251" y="3981262"/>
              <a:ext cx="158711" cy="246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grpSp>
          <p:nvGrpSpPr>
            <p:cNvPr id="2131" name="Group 344"/>
            <p:cNvGrpSpPr>
              <a:grpSpLocks/>
            </p:cNvGrpSpPr>
            <p:nvPr/>
          </p:nvGrpSpPr>
          <p:grpSpPr bwMode="auto">
            <a:xfrm rot="9300000">
              <a:off x="6475889" y="3931195"/>
              <a:ext cx="23044" cy="161919"/>
              <a:chOff x="6560135" y="1849620"/>
              <a:chExt cx="32456" cy="228055"/>
            </a:xfrm>
          </p:grpSpPr>
          <p:cxnSp>
            <p:nvCxnSpPr>
              <p:cNvPr id="349" name="Straight Connector 348"/>
              <p:cNvCxnSpPr/>
              <p:nvPr/>
            </p:nvCxnSpPr>
            <p:spPr bwMode="auto">
              <a:xfrm rot="10140000" flipV="1">
                <a:off x="6591413" y="1857783"/>
                <a:ext cx="2236" cy="2191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 bwMode="auto">
              <a:xfrm rot="10140000" flipV="1">
                <a:off x="6560626" y="1865629"/>
                <a:ext cx="2235" cy="2191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>
              <a:stCxn id="338" idx="2"/>
            </p:cNvCxnSpPr>
            <p:nvPr/>
          </p:nvCxnSpPr>
          <p:spPr bwMode="auto">
            <a:xfrm rot="20760000" flipV="1">
              <a:off x="6432244" y="3466753"/>
              <a:ext cx="123794" cy="122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Arc 346"/>
            <p:cNvSpPr>
              <a:spLocks noChangeAspect="1"/>
            </p:cNvSpPr>
            <p:nvPr/>
          </p:nvSpPr>
          <p:spPr bwMode="auto">
            <a:xfrm rot="16860000" flipH="1">
              <a:off x="6593321" y="4110693"/>
              <a:ext cx="52404" cy="38091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348" name="Straight Connector 347"/>
            <p:cNvCxnSpPr/>
            <p:nvPr/>
          </p:nvCxnSpPr>
          <p:spPr bwMode="auto">
            <a:xfrm rot="480000">
              <a:off x="6746491" y="3420701"/>
              <a:ext cx="12538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5" name="Group 1"/>
            <p:cNvGrpSpPr>
              <a:grpSpLocks/>
            </p:cNvGrpSpPr>
            <p:nvPr/>
          </p:nvGrpSpPr>
          <p:grpSpPr bwMode="auto">
            <a:xfrm>
              <a:off x="5202237" y="4096242"/>
              <a:ext cx="496943" cy="494808"/>
              <a:chOff x="5211762" y="4044095"/>
              <a:chExt cx="496943" cy="494808"/>
            </a:xfrm>
          </p:grpSpPr>
          <p:sp>
            <p:nvSpPr>
              <p:cNvPr id="363" name="TextBox 362"/>
              <p:cNvSpPr txBox="1"/>
              <p:nvPr/>
            </p:nvSpPr>
            <p:spPr bwMode="auto">
              <a:xfrm rot="21420000">
                <a:off x="5359363" y="4170489"/>
                <a:ext cx="215846" cy="246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P</a:t>
                </a:r>
              </a:p>
            </p:txBody>
          </p:sp>
          <p:sp>
            <p:nvSpPr>
              <p:cNvPr id="364" name="TextBox 363"/>
              <p:cNvSpPr txBox="1"/>
              <p:nvPr/>
            </p:nvSpPr>
            <p:spPr bwMode="auto">
              <a:xfrm rot="21420000">
                <a:off x="5441893" y="4043450"/>
                <a:ext cx="215846" cy="246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365" name="TextBox 364"/>
              <p:cNvSpPr txBox="1"/>
              <p:nvPr/>
            </p:nvSpPr>
            <p:spPr bwMode="auto">
              <a:xfrm rot="21420000">
                <a:off x="5492680" y="4273708"/>
                <a:ext cx="215846" cy="246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 bwMode="auto">
              <a:xfrm rot="21420000">
                <a:off x="5262549" y="4292764"/>
                <a:ext cx="215846" cy="246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367" name="TextBox 366"/>
              <p:cNvSpPr txBox="1"/>
              <p:nvPr/>
            </p:nvSpPr>
            <p:spPr bwMode="auto">
              <a:xfrm rot="21420000">
                <a:off x="5245092" y="4054565"/>
                <a:ext cx="215846" cy="246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368" name="Straight Connector 367"/>
              <p:cNvCxnSpPr/>
              <p:nvPr/>
            </p:nvCxnSpPr>
            <p:spPr bwMode="auto">
              <a:xfrm rot="21420000" flipH="1">
                <a:off x="5497441" y="4195897"/>
                <a:ext cx="52375" cy="746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 bwMode="auto">
              <a:xfrm rot="21420000" flipH="1">
                <a:off x="5402214" y="4307056"/>
                <a:ext cx="52375" cy="73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 bwMode="auto">
              <a:xfrm rot="21420000">
                <a:off x="5521248" y="4297528"/>
                <a:ext cx="52374" cy="746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rot="20940000">
                <a:off x="5372060" y="4199073"/>
                <a:ext cx="52374" cy="746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 bwMode="auto">
              <a:xfrm rot="20940000">
                <a:off x="5395866" y="4181605"/>
                <a:ext cx="52375" cy="746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/>
              <p:cNvSpPr txBox="1"/>
              <p:nvPr/>
            </p:nvSpPr>
            <p:spPr bwMode="auto">
              <a:xfrm rot="21420000">
                <a:off x="5211762" y="4259417"/>
                <a:ext cx="172995" cy="2477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-</a:t>
                </a:r>
              </a:p>
            </p:txBody>
          </p:sp>
        </p:grpSp>
      </p:grp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5038725" y="320675"/>
            <a:ext cx="1362075" cy="1255713"/>
            <a:chOff x="5560957" y="3801613"/>
            <a:chExt cx="1361438" cy="1255670"/>
          </a:xfrm>
        </p:grpSpPr>
        <p:sp>
          <p:nvSpPr>
            <p:cNvPr id="392" name="Regular Pentagon 391"/>
            <p:cNvSpPr/>
            <p:nvPr/>
          </p:nvSpPr>
          <p:spPr bwMode="auto">
            <a:xfrm rot="21240000">
              <a:off x="5825946" y="4181013"/>
              <a:ext cx="347499" cy="303202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393" name="Straight Connector 392"/>
            <p:cNvCxnSpPr/>
            <p:nvPr/>
          </p:nvCxnSpPr>
          <p:spPr bwMode="auto">
            <a:xfrm rot="21240000">
              <a:off x="5691071" y="4236573"/>
              <a:ext cx="128528" cy="92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 bwMode="auto">
            <a:xfrm rot="21240000">
              <a:off x="5914804" y="4493739"/>
              <a:ext cx="1586" cy="155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cxnSpLocks noChangeAspect="1"/>
            </p:cNvCxnSpPr>
            <p:nvPr/>
          </p:nvCxnSpPr>
          <p:spPr bwMode="auto">
            <a:xfrm rot="480000" flipH="1">
              <a:off x="6184553" y="4188950"/>
              <a:ext cx="103139" cy="90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cxnSpLocks noChangeAspect="1"/>
            </p:cNvCxnSpPr>
            <p:nvPr/>
          </p:nvCxnSpPr>
          <p:spPr bwMode="auto">
            <a:xfrm rot="19200000" flipH="1">
              <a:off x="5651403" y="4128627"/>
              <a:ext cx="104726" cy="90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cxnSpLocks noChangeAspect="1"/>
            </p:cNvCxnSpPr>
            <p:nvPr/>
          </p:nvCxnSpPr>
          <p:spPr bwMode="auto">
            <a:xfrm rot="11100000" flipV="1">
              <a:off x="6778001" y="4239748"/>
              <a:ext cx="144394" cy="2222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Arc 376"/>
            <p:cNvSpPr>
              <a:spLocks noChangeAspect="1"/>
            </p:cNvSpPr>
            <p:nvPr/>
          </p:nvSpPr>
          <p:spPr bwMode="auto">
            <a:xfrm rot="16260000">
              <a:off x="6803377" y="4558832"/>
              <a:ext cx="52386" cy="36496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grpSp>
          <p:nvGrpSpPr>
            <p:cNvPr id="2092" name="Group 377"/>
            <p:cNvGrpSpPr>
              <a:grpSpLocks/>
            </p:cNvGrpSpPr>
            <p:nvPr/>
          </p:nvGrpSpPr>
          <p:grpSpPr bwMode="auto">
            <a:xfrm rot="-10380000">
              <a:off x="6181697" y="3801613"/>
              <a:ext cx="738878" cy="886409"/>
              <a:chOff x="3194216" y="732576"/>
              <a:chExt cx="1040673" cy="1248465"/>
            </a:xfrm>
          </p:grpSpPr>
          <p:grpSp>
            <p:nvGrpSpPr>
              <p:cNvPr id="2106" name="Group 378"/>
              <p:cNvGrpSpPr>
                <a:grpSpLocks/>
              </p:cNvGrpSpPr>
              <p:nvPr/>
            </p:nvGrpSpPr>
            <p:grpSpPr bwMode="auto">
              <a:xfrm rot="9540000">
                <a:off x="3685479" y="1534563"/>
                <a:ext cx="225425" cy="446478"/>
                <a:chOff x="2201317" y="3102836"/>
                <a:chExt cx="225425" cy="446478"/>
              </a:xfrm>
            </p:grpSpPr>
            <p:sp>
              <p:nvSpPr>
                <p:cNvPr id="387" name="TextBox 386"/>
                <p:cNvSpPr txBox="1"/>
                <p:nvPr/>
              </p:nvSpPr>
              <p:spPr bwMode="auto">
                <a:xfrm rot="780000">
                  <a:off x="2193091" y="3090591"/>
                  <a:ext cx="225722" cy="34655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388" name="Straight Connector 387"/>
                <p:cNvCxnSpPr/>
                <p:nvPr/>
              </p:nvCxnSpPr>
              <p:spPr bwMode="auto">
                <a:xfrm rot="1680000">
                  <a:off x="2228806" y="3302130"/>
                  <a:ext cx="0" cy="2191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 bwMode="auto">
                <a:xfrm rot="1680000">
                  <a:off x="2254259" y="3320280"/>
                  <a:ext cx="2236" cy="2191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Hexagon 379"/>
              <p:cNvSpPr/>
              <p:nvPr/>
            </p:nvSpPr>
            <p:spPr bwMode="auto">
              <a:xfrm rot="12960000">
                <a:off x="3582482" y="1010394"/>
                <a:ext cx="549778" cy="487414"/>
              </a:xfrm>
              <a:prstGeom prst="hexagon">
                <a:avLst/>
              </a:prstGeom>
              <a:solidFill>
                <a:srgbClr val="FF6F6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381" name="TextBox 380"/>
              <p:cNvSpPr txBox="1"/>
              <p:nvPr/>
            </p:nvSpPr>
            <p:spPr bwMode="auto">
              <a:xfrm rot="10980000">
                <a:off x="3195403" y="1192571"/>
                <a:ext cx="549778" cy="3465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NH</a:t>
                </a:r>
              </a:p>
            </p:txBody>
          </p:sp>
          <p:grpSp>
            <p:nvGrpSpPr>
              <p:cNvPr id="2109" name="Group 381"/>
              <p:cNvGrpSpPr>
                <a:grpSpLocks/>
              </p:cNvGrpSpPr>
              <p:nvPr/>
            </p:nvGrpSpPr>
            <p:grpSpPr bwMode="auto">
              <a:xfrm rot="9300000">
                <a:off x="3250140" y="732576"/>
                <a:ext cx="332993" cy="417680"/>
                <a:chOff x="2186319" y="4025743"/>
                <a:chExt cx="332993" cy="417680"/>
              </a:xfrm>
            </p:grpSpPr>
            <p:sp>
              <p:nvSpPr>
                <p:cNvPr id="384" name="TextBox 383"/>
                <p:cNvSpPr txBox="1"/>
                <p:nvPr/>
              </p:nvSpPr>
              <p:spPr bwMode="auto">
                <a:xfrm rot="780000">
                  <a:off x="2245460" y="4074315"/>
                  <a:ext cx="270418" cy="34879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 bwMode="auto">
                <a:xfrm rot="780000">
                  <a:off x="2181171" y="4021078"/>
                  <a:ext cx="172084" cy="169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/>
                <p:cNvCxnSpPr/>
                <p:nvPr/>
              </p:nvCxnSpPr>
              <p:spPr bwMode="auto">
                <a:xfrm rot="780000">
                  <a:off x="2216689" y="4004834"/>
                  <a:ext cx="174320" cy="172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3" name="TextBox 382"/>
              <p:cNvSpPr txBox="1"/>
              <p:nvPr/>
            </p:nvSpPr>
            <p:spPr bwMode="auto">
              <a:xfrm rot="10440000">
                <a:off x="3958774" y="1239020"/>
                <a:ext cx="283829" cy="3443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</a:t>
                </a:r>
              </a:p>
            </p:txBody>
          </p:sp>
        </p:grpSp>
        <p:cxnSp>
          <p:nvCxnSpPr>
            <p:cNvPr id="409" name="Straight Connector 408"/>
            <p:cNvCxnSpPr>
              <a:cxnSpLocks noChangeAspect="1"/>
            </p:cNvCxnSpPr>
            <p:nvPr/>
          </p:nvCxnSpPr>
          <p:spPr bwMode="auto">
            <a:xfrm rot="19560000" flipH="1">
              <a:off x="6335295" y="4522313"/>
              <a:ext cx="103140" cy="92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4" name="Group 421"/>
            <p:cNvGrpSpPr>
              <a:grpSpLocks/>
            </p:cNvGrpSpPr>
            <p:nvPr/>
          </p:nvGrpSpPr>
          <p:grpSpPr bwMode="auto">
            <a:xfrm>
              <a:off x="5560957" y="4562475"/>
              <a:ext cx="496943" cy="494808"/>
              <a:chOff x="4906962" y="4986097"/>
              <a:chExt cx="496943" cy="494808"/>
            </a:xfrm>
          </p:grpSpPr>
          <p:sp>
            <p:nvSpPr>
              <p:cNvPr id="423" name="TextBox 422"/>
              <p:cNvSpPr txBox="1"/>
              <p:nvPr/>
            </p:nvSpPr>
            <p:spPr bwMode="auto">
              <a:xfrm rot="21420000">
                <a:off x="5054531" y="5112618"/>
                <a:ext cx="215799" cy="2460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P</a:t>
                </a:r>
              </a:p>
            </p:txBody>
          </p:sp>
          <p:sp>
            <p:nvSpPr>
              <p:cNvPr id="424" name="TextBox 423"/>
              <p:cNvSpPr txBox="1"/>
              <p:nvPr/>
            </p:nvSpPr>
            <p:spPr bwMode="auto">
              <a:xfrm rot="21420000">
                <a:off x="5137042" y="4985622"/>
                <a:ext cx="215799" cy="2460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 bwMode="auto">
              <a:xfrm rot="21420000">
                <a:off x="5187818" y="5215801"/>
                <a:ext cx="215799" cy="2460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 bwMode="auto">
              <a:xfrm rot="21420000">
                <a:off x="4957738" y="5234850"/>
                <a:ext cx="215799" cy="2460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427" name="TextBox 426"/>
              <p:cNvSpPr txBox="1"/>
              <p:nvPr/>
            </p:nvSpPr>
            <p:spPr bwMode="auto">
              <a:xfrm rot="21420000">
                <a:off x="4940284" y="4996734"/>
                <a:ext cx="215799" cy="2460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428" name="Straight Connector 427"/>
              <p:cNvCxnSpPr/>
              <p:nvPr/>
            </p:nvCxnSpPr>
            <p:spPr bwMode="auto">
              <a:xfrm rot="21420000" flipH="1">
                <a:off x="5192578" y="5138017"/>
                <a:ext cx="52363" cy="746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 bwMode="auto">
              <a:xfrm rot="21420000" flipH="1">
                <a:off x="5097373" y="5249138"/>
                <a:ext cx="52363" cy="7302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rot="21420000">
                <a:off x="5216380" y="5239613"/>
                <a:ext cx="52362" cy="746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 bwMode="auto">
              <a:xfrm rot="20940000">
                <a:off x="5067225" y="5141192"/>
                <a:ext cx="52362" cy="746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 bwMode="auto">
              <a:xfrm rot="20940000">
                <a:off x="5091026" y="5123729"/>
                <a:ext cx="52363" cy="746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TextBox 432"/>
              <p:cNvSpPr txBox="1"/>
              <p:nvPr/>
            </p:nvSpPr>
            <p:spPr bwMode="auto">
              <a:xfrm rot="21420000">
                <a:off x="4906962" y="5201515"/>
                <a:ext cx="172957" cy="2476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-</a:t>
                </a:r>
              </a:p>
            </p:txBody>
          </p:sp>
        </p:grpSp>
      </p:grpSp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8248650" y="0"/>
            <a:ext cx="895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000">
                <a:solidFill>
                  <a:srgbClr val="C0C0C0"/>
                </a:solidFill>
              </a:rPr>
              <a:t>18 Sep 2013</a:t>
            </a:r>
          </a:p>
        </p:txBody>
      </p:sp>
      <p:grpSp>
        <p:nvGrpSpPr>
          <p:cNvPr id="2055" name="Group 1"/>
          <p:cNvGrpSpPr>
            <a:grpSpLocks/>
          </p:cNvGrpSpPr>
          <p:nvPr/>
        </p:nvGrpSpPr>
        <p:grpSpPr bwMode="auto">
          <a:xfrm>
            <a:off x="6924675" y="320675"/>
            <a:ext cx="1449388" cy="1547813"/>
            <a:chOff x="6924675" y="320675"/>
            <a:chExt cx="1448777" cy="1547813"/>
          </a:xfrm>
        </p:grpSpPr>
        <p:grpSp>
          <p:nvGrpSpPr>
            <p:cNvPr id="2056" name="Group 6"/>
            <p:cNvGrpSpPr>
              <a:grpSpLocks/>
            </p:cNvGrpSpPr>
            <p:nvPr/>
          </p:nvGrpSpPr>
          <p:grpSpPr bwMode="auto">
            <a:xfrm>
              <a:off x="6924675" y="320675"/>
              <a:ext cx="1438275" cy="1547813"/>
              <a:chOff x="6284857" y="2727659"/>
              <a:chExt cx="1438502" cy="1548574"/>
            </a:xfrm>
          </p:grpSpPr>
          <p:grpSp>
            <p:nvGrpSpPr>
              <p:cNvPr id="2058" name="Group 4"/>
              <p:cNvGrpSpPr>
                <a:grpSpLocks/>
              </p:cNvGrpSpPr>
              <p:nvPr/>
            </p:nvGrpSpPr>
            <p:grpSpPr bwMode="auto">
              <a:xfrm>
                <a:off x="6284857" y="3781425"/>
                <a:ext cx="496943" cy="494808"/>
                <a:chOff x="4906962" y="4986097"/>
                <a:chExt cx="496943" cy="494808"/>
              </a:xfrm>
            </p:grpSpPr>
            <p:sp>
              <p:nvSpPr>
                <p:cNvPr id="411" name="TextBox 410"/>
                <p:cNvSpPr txBox="1"/>
                <p:nvPr/>
              </p:nvSpPr>
              <p:spPr bwMode="auto">
                <a:xfrm rot="21420000">
                  <a:off x="5054561" y="5112424"/>
                  <a:ext cx="215843" cy="2461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 bwMode="auto">
                <a:xfrm rot="21420000">
                  <a:off x="5137089" y="4985362"/>
                  <a:ext cx="215843" cy="2461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 bwMode="auto">
                <a:xfrm rot="21420000">
                  <a:off x="5187876" y="5215662"/>
                  <a:ext cx="215843" cy="24618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 bwMode="auto">
                <a:xfrm rot="21420000">
                  <a:off x="4957749" y="5234721"/>
                  <a:ext cx="215843" cy="24618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15" name="TextBox 414"/>
                <p:cNvSpPr txBox="1"/>
                <p:nvPr/>
              </p:nvSpPr>
              <p:spPr bwMode="auto">
                <a:xfrm rot="21420000">
                  <a:off x="4940291" y="4996479"/>
                  <a:ext cx="215843" cy="24618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 bwMode="auto">
                <a:xfrm rot="21420000" flipH="1">
                  <a:off x="5192637" y="5137837"/>
                  <a:ext cx="52374" cy="74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 bwMode="auto">
                <a:xfrm rot="21420000" flipH="1">
                  <a:off x="5097412" y="5249016"/>
                  <a:ext cx="52374" cy="730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 bwMode="auto">
                <a:xfrm rot="21420000">
                  <a:off x="5216443" y="5239486"/>
                  <a:ext cx="52373" cy="74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/>
                <p:nvPr/>
              </p:nvCxnSpPr>
              <p:spPr bwMode="auto">
                <a:xfrm rot="20940000">
                  <a:off x="5067258" y="5141013"/>
                  <a:ext cx="52373" cy="74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 bwMode="auto">
                <a:xfrm rot="20940000">
                  <a:off x="5091063" y="5123541"/>
                  <a:ext cx="52374" cy="746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1" name="TextBox 420"/>
                <p:cNvSpPr txBox="1"/>
                <p:nvPr/>
              </p:nvSpPr>
              <p:spPr bwMode="auto">
                <a:xfrm rot="21420000">
                  <a:off x="4906962" y="5201368"/>
                  <a:ext cx="172992" cy="24777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-</a:t>
                  </a:r>
                </a:p>
              </p:txBody>
            </p:sp>
          </p:grpSp>
          <p:cxnSp>
            <p:nvCxnSpPr>
              <p:cNvPr id="435" name="Straight Connector 434"/>
              <p:cNvCxnSpPr/>
              <p:nvPr/>
            </p:nvCxnSpPr>
            <p:spPr bwMode="auto">
              <a:xfrm rot="5880000">
                <a:off x="7164769" y="2957232"/>
                <a:ext cx="330362" cy="176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 bwMode="auto">
              <a:xfrm rot="21540000">
                <a:off x="6445153" y="3442385"/>
                <a:ext cx="128553" cy="921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 bwMode="auto">
              <a:xfrm rot="21540000">
                <a:off x="6646711" y="3713982"/>
                <a:ext cx="0" cy="155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Hexagon 437"/>
              <p:cNvSpPr/>
              <p:nvPr/>
            </p:nvSpPr>
            <p:spPr bwMode="auto">
              <a:xfrm rot="180000">
                <a:off x="6995869" y="3069140"/>
                <a:ext cx="390422" cy="346245"/>
              </a:xfrm>
              <a:prstGeom prst="hexagon">
                <a:avLst/>
              </a:prstGeom>
              <a:solidFill>
                <a:srgbClr val="9CE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439" name="TextBox 438"/>
              <p:cNvSpPr txBox="1"/>
              <p:nvPr/>
            </p:nvSpPr>
            <p:spPr bwMode="auto">
              <a:xfrm rot="21540000">
                <a:off x="7321221" y="2727659"/>
                <a:ext cx="401531" cy="2461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NH</a:t>
                </a:r>
                <a:r>
                  <a:rPr lang="en-US" sz="1000" baseline="-25000" dirty="0">
                    <a:latin typeface="+mn-lt"/>
                    <a:cs typeface="+mn-cs"/>
                  </a:rPr>
                  <a:t>2</a:t>
                </a:r>
                <a:endParaRPr lang="en-US" sz="1000" dirty="0">
                  <a:latin typeface="+mn-lt"/>
                  <a:cs typeface="+mn-cs"/>
                </a:endParaRPr>
              </a:p>
            </p:txBody>
          </p:sp>
          <p:sp>
            <p:nvSpPr>
              <p:cNvPr id="440" name="TextBox 439"/>
              <p:cNvSpPr txBox="1"/>
              <p:nvPr/>
            </p:nvSpPr>
            <p:spPr bwMode="auto">
              <a:xfrm rot="21540000">
                <a:off x="6964128" y="3280381"/>
                <a:ext cx="201560" cy="2461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 bwMode="auto">
              <a:xfrm rot="21060000">
                <a:off x="7276783" y="3113612"/>
                <a:ext cx="314242" cy="2461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442" name="Regular Pentagon 441"/>
              <p:cNvSpPr/>
              <p:nvPr/>
            </p:nvSpPr>
            <p:spPr bwMode="auto">
              <a:xfrm rot="21540000">
                <a:off x="6575293" y="3405855"/>
                <a:ext cx="345984" cy="303361"/>
              </a:xfrm>
              <a:prstGeom prst="pentag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cxnSp>
            <p:nvCxnSpPr>
              <p:cNvPr id="444" name="Straight Connector 443"/>
              <p:cNvCxnSpPr>
                <a:cxnSpLocks noChangeAspect="1"/>
              </p:cNvCxnSpPr>
              <p:nvPr/>
            </p:nvCxnSpPr>
            <p:spPr bwMode="auto">
              <a:xfrm rot="21960000" flipH="1">
                <a:off x="6933974" y="3405855"/>
                <a:ext cx="125379" cy="1095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>
                <a:cxnSpLocks noChangeAspect="1"/>
              </p:cNvCxnSpPr>
              <p:nvPr/>
            </p:nvCxnSpPr>
            <p:spPr bwMode="auto">
              <a:xfrm rot="19500000" flipH="1">
                <a:off x="6418172" y="3329618"/>
                <a:ext cx="103161" cy="937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 bwMode="auto">
              <a:xfrm rot="8100000">
                <a:off x="7337092" y="3458268"/>
                <a:ext cx="158708" cy="2461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447" name="Straight Connector 446"/>
              <p:cNvCxnSpPr/>
              <p:nvPr/>
            </p:nvCxnSpPr>
            <p:spPr bwMode="auto">
              <a:xfrm rot="9000000">
                <a:off x="7343440" y="3407443"/>
                <a:ext cx="0" cy="155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 bwMode="auto">
              <a:xfrm rot="9000000">
                <a:off x="7322808" y="3416973"/>
                <a:ext cx="0" cy="155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Arc 448"/>
              <p:cNvSpPr>
                <a:spLocks noChangeAspect="1"/>
              </p:cNvSpPr>
              <p:nvPr/>
            </p:nvSpPr>
            <p:spPr bwMode="auto">
              <a:xfrm rot="17160000">
                <a:off x="7437852" y="3592492"/>
                <a:ext cx="50825" cy="36502"/>
              </a:xfrm>
              <a:prstGeom prst="arc">
                <a:avLst>
                  <a:gd name="adj1" fmla="val 10341753"/>
                  <a:gd name="adj2" fmla="val 0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450" name="Arc 449"/>
              <p:cNvSpPr>
                <a:spLocks noChangeAspect="1"/>
              </p:cNvSpPr>
              <p:nvPr/>
            </p:nvSpPr>
            <p:spPr bwMode="auto">
              <a:xfrm rot="15530174">
                <a:off x="7424361" y="3221629"/>
                <a:ext cx="52414" cy="36502"/>
              </a:xfrm>
              <a:prstGeom prst="arc">
                <a:avLst>
                  <a:gd name="adj1" fmla="val 10341753"/>
                  <a:gd name="adj2" fmla="val 0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 bwMode="auto">
            <a:xfrm rot="480000">
              <a:off x="8248092" y="449263"/>
              <a:ext cx="12536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 Box 28" descr="Newsprint"/>
          <p:cNvSpPr txBox="1">
            <a:spLocks noChangeArrowheads="1"/>
          </p:cNvSpPr>
          <p:nvPr/>
        </p:nvSpPr>
        <p:spPr bwMode="auto">
          <a:xfrm>
            <a:off x="4633914" y="2209800"/>
            <a:ext cx="3385457" cy="163121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 got the hydrogen bonds to line up, however the backbone was spaced out unless the nucleotides were cramped together.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861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Physical Distance </a:t>
            </a:r>
            <a:r>
              <a:rPr lang="en-US" sz="4800" b="0" i="0" dirty="0" err="1" smtClean="0"/>
              <a:t>vs</a:t>
            </a:r>
            <a:r>
              <a:rPr lang="en-US" sz="4800" b="0" i="0" dirty="0" smtClean="0"/>
              <a:t> Diffraction Angle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636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Physical Distance </a:t>
            </a:r>
            <a:r>
              <a:rPr lang="en-US" sz="4800" b="0" i="0" dirty="0" err="1" smtClean="0"/>
              <a:t>vs</a:t>
            </a:r>
            <a:r>
              <a:rPr lang="en-US" sz="4800" b="0" i="0" dirty="0" smtClean="0"/>
              <a:t> Diffraction Angle</a:t>
            </a:r>
            <a:endParaRPr lang="en-US" sz="4800" b="0" i="0" dirty="0"/>
          </a:p>
        </p:txBody>
      </p:sp>
    </p:spTree>
    <p:extLst>
      <p:ext uri="{BB962C8B-B14F-4D97-AF65-F5344CB8AC3E}">
        <p14:creationId xmlns:p14="http://schemas.microsoft.com/office/powerpoint/2010/main" val="17013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0355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14 February 2017</a:t>
            </a:r>
            <a:endParaRPr lang="en-US" altLang="en-US" sz="3200" b="1" i="0" dirty="0"/>
          </a:p>
        </p:txBody>
      </p:sp>
      <p:sp>
        <p:nvSpPr>
          <p:cNvPr id="16" name="Right Arrow 15"/>
          <p:cNvSpPr/>
          <p:nvPr/>
        </p:nvSpPr>
        <p:spPr bwMode="auto">
          <a:xfrm flipH="1">
            <a:off x="7848600" y="371664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28" descr="Newsprint"/>
          <p:cNvSpPr txBox="1">
            <a:spLocks noChangeArrowheads="1"/>
          </p:cNvSpPr>
          <p:nvPr/>
        </p:nvSpPr>
        <p:spPr bwMode="auto">
          <a:xfrm>
            <a:off x="2904449" y="4037333"/>
            <a:ext cx="3385457" cy="1015663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Could you speak about the upcoming bibliography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and </a:t>
            </a:r>
            <a:r>
              <a:rPr lang="en-US" sz="2000" dirty="0"/>
              <a:t>what you expect of it?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6087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86" y="152400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Why is there a patch of hydrophobic </a:t>
            </a:r>
            <a:br>
              <a:rPr lang="en-US" sz="2800" b="1" dirty="0" smtClean="0"/>
            </a:br>
            <a:r>
              <a:rPr lang="en-US" sz="2800" b="1" dirty="0" smtClean="0"/>
              <a:t>amino acids on lactate dehydrogenase?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480458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Your group’s considered opinion (conclusion)</a:t>
            </a:r>
            <a:endParaRPr lang="en-US" sz="2800" i="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2199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Justification (result / method)</a:t>
            </a:r>
            <a:endParaRPr lang="en-US" sz="2800" i="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0581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Organized on a slide or page (to be shared – Zoom)</a:t>
            </a:r>
            <a:endParaRPr lang="en-US" sz="2800" i="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89638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i="0" dirty="0" smtClean="0"/>
              <a:t>One intentional error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385823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4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152400"/>
            <a:ext cx="4705350" cy="8001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219200"/>
            <a:ext cx="8782050" cy="24860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5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val 98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376948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748548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120148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376948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748548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120148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0" i="0" dirty="0" smtClean="0"/>
              <a:t>PS3, </a:t>
            </a:r>
            <a:r>
              <a:rPr lang="en-US" sz="4800" b="0" i="0" dirty="0" smtClean="0"/>
              <a:t>problems </a:t>
            </a:r>
            <a:r>
              <a:rPr lang="en-US" sz="4800" b="0" i="0" dirty="0" smtClean="0"/>
              <a:t>2, 1, 4</a:t>
            </a:r>
            <a:endParaRPr lang="en-US" sz="4800" b="0" i="0" dirty="0"/>
          </a:p>
        </p:txBody>
      </p:sp>
      <p:sp>
        <p:nvSpPr>
          <p:cNvPr id="105" name="Rectangle 104"/>
          <p:cNvSpPr/>
          <p:nvPr/>
        </p:nvSpPr>
        <p:spPr bwMode="auto">
          <a:xfrm>
            <a:off x="5622888" y="116392"/>
            <a:ext cx="365760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5088" y="173038"/>
            <a:ext cx="899160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Fermi Problems</a:t>
            </a: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1089025" y="5073650"/>
            <a:ext cx="693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600" i="0" u="sng" dirty="0">
                <a:solidFill>
                  <a:srgbClr val="FF0000"/>
                </a:solidFill>
              </a:rPr>
              <a:t>What is the question</a:t>
            </a:r>
            <a:r>
              <a:rPr lang="en-US" altLang="en-US" sz="3600" i="0" dirty="0">
                <a:solidFill>
                  <a:srgbClr val="FF0000"/>
                </a:solidFill>
              </a:rPr>
              <a:t>?</a:t>
            </a:r>
            <a:br>
              <a:rPr lang="en-US" altLang="en-US" sz="3600" i="0" dirty="0">
                <a:solidFill>
                  <a:srgbClr val="FF0000"/>
                </a:solidFill>
              </a:rPr>
            </a:br>
            <a:r>
              <a:rPr lang="en-US" altLang="en-US" sz="3600" i="0" u="sng" dirty="0">
                <a:solidFill>
                  <a:srgbClr val="FF0000"/>
                </a:solidFill>
              </a:rPr>
              <a:t>What do you need</a:t>
            </a:r>
            <a:r>
              <a:rPr lang="en-US" altLang="en-US" sz="3600" i="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56" y="1066800"/>
            <a:ext cx="8686800" cy="298715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1632099" y="4314372"/>
            <a:ext cx="5867400" cy="70788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Could we address what the extra credit.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 </a:t>
            </a:r>
            <a:r>
              <a:rPr lang="en-US" sz="2000" dirty="0"/>
              <a:t>didn't really understand what it was asking me to do.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750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1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23910" t="-12275" r="823" b="-26262"/>
          <a:stretch/>
        </p:blipFill>
        <p:spPr>
          <a:xfrm rot="19620000" flipH="1">
            <a:off x="3504038" y="3308183"/>
            <a:ext cx="5029173" cy="48138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 descr="sine-wave-red-nobg__IMG_5284__swharden.com.gif"/>
          <p:cNvPicPr>
            <a:picLocks noChangeAspect="1"/>
          </p:cNvPicPr>
          <p:nvPr/>
        </p:nvPicPr>
        <p:blipFill rotWithShape="1">
          <a:blip r:embed="rId2" cstate="print"/>
          <a:srcRect l="24841" t="-7136" r="17635" b="-23853"/>
          <a:stretch/>
        </p:blipFill>
        <p:spPr>
          <a:xfrm rot="1980000">
            <a:off x="825771" y="2853826"/>
            <a:ext cx="3867787" cy="458005"/>
          </a:xfrm>
          <a:prstGeom prst="rect">
            <a:avLst/>
          </a:prstGeom>
        </p:spPr>
      </p:pic>
      <p:pic>
        <p:nvPicPr>
          <p:cNvPr id="24" name="Picture 23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38842" t="-21477" r="5913" b="-17179"/>
          <a:stretch/>
        </p:blipFill>
        <p:spPr>
          <a:xfrm rot="1980000">
            <a:off x="1353945" y="2120448"/>
            <a:ext cx="3691472" cy="481797"/>
          </a:xfrm>
          <a:prstGeom prst="rect">
            <a:avLst/>
          </a:prstGeom>
        </p:spPr>
      </p:pic>
      <p:pic>
        <p:nvPicPr>
          <p:cNvPr id="25" name="Picture 24" descr="sine-wave-red-nobg__IMG_5284__swharden.com.gif"/>
          <p:cNvPicPr>
            <a:picLocks/>
          </p:cNvPicPr>
          <p:nvPr/>
        </p:nvPicPr>
        <p:blipFill rotWithShape="1">
          <a:blip r:embed="rId2" cstate="print"/>
          <a:srcRect l="19779" t="-12277" r="11607" b="-10369"/>
          <a:stretch/>
        </p:blipFill>
        <p:spPr>
          <a:xfrm rot="19620000" flipH="1">
            <a:off x="4439392" y="1853703"/>
            <a:ext cx="4584806" cy="426154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4"/>
          <p:cNvGrpSpPr/>
          <p:nvPr/>
        </p:nvGrpSpPr>
        <p:grpSpPr>
          <a:xfrm>
            <a:off x="1781624" y="1521228"/>
            <a:ext cx="3119251" cy="2679065"/>
            <a:chOff x="1781624" y="1521228"/>
            <a:chExt cx="3119251" cy="2679065"/>
          </a:xfrm>
        </p:grpSpPr>
        <p:cxnSp>
          <p:nvCxnSpPr>
            <p:cNvPr id="58" name="Straight Connector 57"/>
            <p:cNvCxnSpPr>
              <a:cxnSpLocks noChangeAspect="1"/>
            </p:cNvCxnSpPr>
            <p:nvPr/>
          </p:nvCxnSpPr>
          <p:spPr>
            <a:xfrm rot="16200000" flipH="1" flipV="1">
              <a:off x="1554903" y="1747949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cxnSpLocks noChangeAspect="1"/>
            </p:cNvCxnSpPr>
            <p:nvPr/>
          </p:nvCxnSpPr>
          <p:spPr>
            <a:xfrm rot="16200000" flipH="1" flipV="1">
              <a:off x="2328054" y="2231277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cxnSpLocks noChangeAspect="1"/>
            </p:cNvCxnSpPr>
            <p:nvPr/>
          </p:nvCxnSpPr>
          <p:spPr>
            <a:xfrm rot="16200000" flipH="1" flipV="1">
              <a:off x="3134264" y="2665122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cxnSpLocks noChangeAspect="1"/>
            </p:cNvCxnSpPr>
            <p:nvPr/>
          </p:nvCxnSpPr>
          <p:spPr>
            <a:xfrm rot="16200000" flipH="1" flipV="1">
              <a:off x="3853911" y="3153329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5"/>
          <p:cNvGrpSpPr/>
          <p:nvPr/>
        </p:nvGrpSpPr>
        <p:grpSpPr>
          <a:xfrm>
            <a:off x="5102828" y="1644804"/>
            <a:ext cx="2333486" cy="2289499"/>
            <a:chOff x="5102828" y="1644804"/>
            <a:chExt cx="2333486" cy="2289499"/>
          </a:xfrm>
        </p:grpSpPr>
        <p:cxnSp>
          <p:nvCxnSpPr>
            <p:cNvPr id="62" name="Straight Connector 61"/>
            <p:cNvCxnSpPr>
              <a:cxnSpLocks noChangeAspect="1"/>
            </p:cNvCxnSpPr>
            <p:nvPr/>
          </p:nvCxnSpPr>
          <p:spPr>
            <a:xfrm rot="5400000" flipV="1">
              <a:off x="4876107" y="2887339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cxnSpLocks noChangeAspect="1"/>
            </p:cNvCxnSpPr>
            <p:nvPr/>
          </p:nvCxnSpPr>
          <p:spPr>
            <a:xfrm rot="5400000" flipV="1">
              <a:off x="5647401" y="2360323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cxnSpLocks noChangeAspect="1"/>
            </p:cNvCxnSpPr>
            <p:nvPr/>
          </p:nvCxnSpPr>
          <p:spPr>
            <a:xfrm rot="5400000" flipV="1">
              <a:off x="6389350" y="1871525"/>
              <a:ext cx="1273685" cy="8202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6"/>
          <p:cNvGrpSpPr/>
          <p:nvPr/>
        </p:nvGrpSpPr>
        <p:grpSpPr>
          <a:xfrm>
            <a:off x="7924800" y="402233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78" name="Straight Connector 77"/>
          <p:cNvCxnSpPr/>
          <p:nvPr/>
        </p:nvCxnSpPr>
        <p:spPr>
          <a:xfrm>
            <a:off x="7924296" y="1447801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115108" y="1447800"/>
            <a:ext cx="0" cy="2880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5" name="Picture 64" descr="sine-wave-red-nobg__IMG_5284__swharden.com.gif"/>
          <p:cNvPicPr>
            <a:picLocks noChangeAspect="1"/>
          </p:cNvPicPr>
          <p:nvPr/>
        </p:nvPicPr>
        <p:blipFill rotWithShape="1">
          <a:blip r:embed="rId2" cstate="print"/>
          <a:srcRect l="81332" t="-7136" r="10639" b="-15947"/>
          <a:stretch/>
        </p:blipFill>
        <p:spPr>
          <a:xfrm rot="1980000">
            <a:off x="4288329" y="4009648"/>
            <a:ext cx="539851" cy="430362"/>
          </a:xfrm>
          <a:prstGeom prst="rect">
            <a:avLst/>
          </a:prstGeom>
        </p:spPr>
      </p:pic>
      <p:sp>
        <p:nvSpPr>
          <p:cNvPr id="90" name="Oval 89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12"/>
          <p:cNvGrpSpPr/>
          <p:nvPr/>
        </p:nvGrpSpPr>
        <p:grpSpPr>
          <a:xfrm>
            <a:off x="3973689" y="4098691"/>
            <a:ext cx="1720664" cy="1692509"/>
            <a:chOff x="3973689" y="4098691"/>
            <a:chExt cx="1720664" cy="1692509"/>
          </a:xfrm>
        </p:grpSpPr>
        <p:pic>
          <p:nvPicPr>
            <p:cNvPr id="91" name="Picture 90" descr="sine-wave-red-nobg__IMG_5284__swharden.com.gif"/>
            <p:cNvPicPr>
              <a:picLocks/>
            </p:cNvPicPr>
            <p:nvPr/>
          </p:nvPicPr>
          <p:blipFill rotWithShape="1">
            <a:blip r:embed="rId2" cstate="print"/>
            <a:srcRect l="81332" t="-6843" r="3966" b="-15947"/>
            <a:stretch/>
          </p:blipFill>
          <p:spPr>
            <a:xfrm>
              <a:off x="4365978" y="4540956"/>
              <a:ext cx="920209" cy="429338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3973689" y="5144869"/>
              <a:ext cx="17206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0" dirty="0" smtClean="0"/>
                <a:t>1 wavelength </a:t>
              </a:r>
              <a:br>
                <a:rPr lang="en-US" i="0" dirty="0" smtClean="0"/>
              </a:br>
              <a:r>
                <a:rPr lang="en-US" i="0" dirty="0" smtClean="0"/>
                <a:t>( = </a:t>
              </a:r>
              <a:r>
                <a:rPr lang="en-US" i="0" dirty="0" smtClean="0">
                  <a:sym typeface="Symbol"/>
                </a:rPr>
                <a:t>)</a:t>
              </a:r>
              <a:r>
                <a:rPr lang="en-US" i="0" dirty="0" smtClean="0"/>
                <a:t> </a:t>
              </a:r>
              <a:endParaRPr lang="en-US" i="0" dirty="0"/>
            </a:p>
          </p:txBody>
        </p:sp>
        <p:grpSp>
          <p:nvGrpSpPr>
            <p:cNvPr id="8" name="Group 92"/>
            <p:cNvGrpSpPr/>
            <p:nvPr/>
          </p:nvGrpSpPr>
          <p:grpSpPr>
            <a:xfrm rot="16200000">
              <a:off x="4638972" y="4526541"/>
              <a:ext cx="351024" cy="959095"/>
              <a:chOff x="2342445" y="4389886"/>
              <a:chExt cx="351024" cy="1020314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2342445" y="4401176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342445" y="5410200"/>
                <a:ext cx="3510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491488" y="4389886"/>
                <a:ext cx="0" cy="10058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/>
            <p:cNvCxnSpPr/>
            <p:nvPr/>
          </p:nvCxnSpPr>
          <p:spPr>
            <a:xfrm>
              <a:off x="4335929" y="4118446"/>
              <a:ext cx="0" cy="473309"/>
            </a:xfrm>
            <a:prstGeom prst="line">
              <a:avLst/>
            </a:prstGeom>
            <a:ln w="12700">
              <a:solidFill>
                <a:srgbClr val="A500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288844" y="4098691"/>
              <a:ext cx="0" cy="473309"/>
            </a:xfrm>
            <a:prstGeom prst="line">
              <a:avLst/>
            </a:prstGeom>
            <a:ln w="12700">
              <a:solidFill>
                <a:srgbClr val="A5002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" name="Group 11"/>
          <p:cNvGrpSpPr>
            <a:grpSpLocks noChangeAspect="1"/>
          </p:cNvGrpSpPr>
          <p:nvPr/>
        </p:nvGrpSpPr>
        <p:grpSpPr>
          <a:xfrm>
            <a:off x="6705600" y="4343400"/>
            <a:ext cx="2393115" cy="2560320"/>
            <a:chOff x="6015231" y="3886200"/>
            <a:chExt cx="1914138" cy="2047875"/>
          </a:xfrm>
        </p:grpSpPr>
        <p:pic>
          <p:nvPicPr>
            <p:cNvPr id="74" name="Picture 10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6" name="Oval 75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 bwMode="auto">
          <a:xfrm flipV="1">
            <a:off x="155575" y="4324620"/>
            <a:ext cx="8836025" cy="645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>
          <a:xfrm>
            <a:off x="6705600" y="548640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583680" y="5608320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83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ine-wave-red-nobg__IMG_5284__swharden.com.gif"/>
          <p:cNvPicPr>
            <a:picLocks/>
          </p:cNvPicPr>
          <p:nvPr/>
        </p:nvPicPr>
        <p:blipFill rotWithShape="1">
          <a:blip r:embed="rId3" cstate="print"/>
          <a:srcRect l="81332" t="-6843" r="3966" b="-15947"/>
          <a:stretch/>
        </p:blipFill>
        <p:spPr>
          <a:xfrm>
            <a:off x="4365978" y="4540956"/>
            <a:ext cx="920209" cy="42933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73689" y="51448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/>
              <a:t>1 wavelength </a:t>
            </a:r>
            <a:br>
              <a:rPr lang="en-US" i="0" dirty="0" smtClean="0"/>
            </a:br>
            <a:r>
              <a:rPr lang="en-US" i="0" dirty="0" smtClean="0"/>
              <a:t>( = </a:t>
            </a:r>
            <a:r>
              <a:rPr lang="en-US" i="0" dirty="0" smtClean="0">
                <a:sym typeface="Symbol"/>
              </a:rPr>
              <a:t>)</a:t>
            </a:r>
            <a:r>
              <a:rPr lang="en-US" i="0" dirty="0" smtClean="0"/>
              <a:t> </a:t>
            </a:r>
            <a:endParaRPr lang="en-US" i="0" dirty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4638972" y="4526541"/>
            <a:ext cx="351024" cy="959095"/>
            <a:chOff x="2342445" y="4389886"/>
            <a:chExt cx="351024" cy="102031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342445" y="4401176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42445" y="5410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91488" y="4389886"/>
              <a:ext cx="0" cy="100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>
            <a:cxnSpLocks noChangeAspect="1"/>
          </p:cNvCxnSpPr>
          <p:nvPr/>
        </p:nvCxnSpPr>
        <p:spPr>
          <a:xfrm flipH="1" flipV="1">
            <a:off x="1162755" y="2003778"/>
            <a:ext cx="3651228" cy="235136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flipH="1" flipV="1">
            <a:off x="1579584" y="1277253"/>
            <a:ext cx="3222939" cy="2075547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V="1">
            <a:off x="4829549" y="2156178"/>
            <a:ext cx="3426314" cy="2206518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 flipV="1">
            <a:off x="4816676" y="1443297"/>
            <a:ext cx="2965103" cy="1909503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6320000">
            <a:off x="4205078" y="351039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</p:cNvCxnSpPr>
          <p:nvPr/>
        </p:nvCxnSpPr>
        <p:spPr>
          <a:xfrm rot="5280000" flipH="1">
            <a:off x="4693961" y="349230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1005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35929" y="4118446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88844" y="4098691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90" name="TextBox 89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1"/>
          <p:cNvGrpSpPr>
            <a:grpSpLocks noChangeAspect="1"/>
          </p:cNvGrpSpPr>
          <p:nvPr/>
        </p:nvGrpSpPr>
        <p:grpSpPr>
          <a:xfrm>
            <a:off x="6705600" y="4343400"/>
            <a:ext cx="2393115" cy="2560320"/>
            <a:chOff x="6015231" y="3886200"/>
            <a:chExt cx="1914138" cy="2047875"/>
          </a:xfrm>
        </p:grpSpPr>
        <p:pic>
          <p:nvPicPr>
            <p:cNvPr id="64" name="Picture 10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96000" y="4038600"/>
              <a:ext cx="1774825" cy="176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5" name="Oval 64"/>
            <p:cNvSpPr/>
            <p:nvPr/>
          </p:nvSpPr>
          <p:spPr>
            <a:xfrm>
              <a:off x="6096000" y="3962400"/>
              <a:ext cx="1752600" cy="1828800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035298" y="3931404"/>
              <a:ext cx="1857756" cy="1938528"/>
            </a:xfrm>
            <a:prstGeom prst="ellipse">
              <a:avLst/>
            </a:prstGeom>
            <a:noFill/>
            <a:ln w="76200"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6015231" y="3951055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7089780" y="3886200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flipV="1">
              <a:off x="6019800" y="539062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 flipH="1" flipV="1">
              <a:off x="7094349" y="5335292"/>
              <a:ext cx="835020" cy="543453"/>
            </a:xfrm>
            <a:custGeom>
              <a:avLst/>
              <a:gdLst>
                <a:gd name="connsiteX0" fmla="*/ 835020 w 835020"/>
                <a:gd name="connsiteY0" fmla="*/ 1013 h 543453"/>
                <a:gd name="connsiteX1" fmla="*/ 835020 w 835020"/>
                <a:gd name="connsiteY1" fmla="*/ 1013 h 543453"/>
                <a:gd name="connsiteX2" fmla="*/ 618044 w 835020"/>
                <a:gd name="connsiteY2" fmla="*/ 78504 h 543453"/>
                <a:gd name="connsiteX3" fmla="*/ 571549 w 835020"/>
                <a:gd name="connsiteY3" fmla="*/ 94003 h 543453"/>
                <a:gd name="connsiteX4" fmla="*/ 540552 w 835020"/>
                <a:gd name="connsiteY4" fmla="*/ 140498 h 543453"/>
                <a:gd name="connsiteX5" fmla="*/ 494057 w 835020"/>
                <a:gd name="connsiteY5" fmla="*/ 155996 h 543453"/>
                <a:gd name="connsiteX6" fmla="*/ 401067 w 835020"/>
                <a:gd name="connsiteY6" fmla="*/ 202491 h 543453"/>
                <a:gd name="connsiteX7" fmla="*/ 339074 w 835020"/>
                <a:gd name="connsiteY7" fmla="*/ 264484 h 543453"/>
                <a:gd name="connsiteX8" fmla="*/ 308077 w 835020"/>
                <a:gd name="connsiteY8" fmla="*/ 310979 h 543453"/>
                <a:gd name="connsiteX9" fmla="*/ 261583 w 835020"/>
                <a:gd name="connsiteY9" fmla="*/ 341976 h 543453"/>
                <a:gd name="connsiteX10" fmla="*/ 199589 w 835020"/>
                <a:gd name="connsiteY10" fmla="*/ 434965 h 543453"/>
                <a:gd name="connsiteX11" fmla="*/ 184091 w 835020"/>
                <a:gd name="connsiteY11" fmla="*/ 481460 h 543453"/>
                <a:gd name="connsiteX12" fmla="*/ 153094 w 835020"/>
                <a:gd name="connsiteY12" fmla="*/ 527955 h 543453"/>
                <a:gd name="connsiteX13" fmla="*/ 75603 w 835020"/>
                <a:gd name="connsiteY13" fmla="*/ 543453 h 543453"/>
                <a:gd name="connsiteX14" fmla="*/ 75603 w 835020"/>
                <a:gd name="connsiteY14" fmla="*/ 124999 h 543453"/>
                <a:gd name="connsiteX15" fmla="*/ 199589 w 835020"/>
                <a:gd name="connsiteY15" fmla="*/ 109501 h 543453"/>
                <a:gd name="connsiteX16" fmla="*/ 261583 w 835020"/>
                <a:gd name="connsiteY16" fmla="*/ 94003 h 543453"/>
                <a:gd name="connsiteX17" fmla="*/ 354572 w 835020"/>
                <a:gd name="connsiteY17" fmla="*/ 63006 h 543453"/>
                <a:gd name="connsiteX18" fmla="*/ 556050 w 835020"/>
                <a:gd name="connsiteY18" fmla="*/ 47508 h 543453"/>
                <a:gd name="connsiteX19" fmla="*/ 711033 w 835020"/>
                <a:gd name="connsiteY19" fmla="*/ 16511 h 543453"/>
                <a:gd name="connsiteX20" fmla="*/ 835020 w 835020"/>
                <a:gd name="connsiteY20" fmla="*/ 1013 h 543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5020" h="543453">
                  <a:moveTo>
                    <a:pt x="835020" y="1013"/>
                  </a:moveTo>
                  <a:lnTo>
                    <a:pt x="835020" y="1013"/>
                  </a:lnTo>
                  <a:cubicBezTo>
                    <a:pt x="680414" y="58990"/>
                    <a:pt x="752927" y="33543"/>
                    <a:pt x="618044" y="78504"/>
                  </a:cubicBezTo>
                  <a:lnTo>
                    <a:pt x="571549" y="94003"/>
                  </a:lnTo>
                  <a:cubicBezTo>
                    <a:pt x="561217" y="109501"/>
                    <a:pt x="555097" y="128862"/>
                    <a:pt x="540552" y="140498"/>
                  </a:cubicBezTo>
                  <a:cubicBezTo>
                    <a:pt x="527795" y="150703"/>
                    <a:pt x="508669" y="148690"/>
                    <a:pt x="494057" y="155996"/>
                  </a:cubicBezTo>
                  <a:cubicBezTo>
                    <a:pt x="373873" y="216087"/>
                    <a:pt x="517941" y="163531"/>
                    <a:pt x="401067" y="202491"/>
                  </a:cubicBezTo>
                  <a:cubicBezTo>
                    <a:pt x="367253" y="303934"/>
                    <a:pt x="414217" y="204370"/>
                    <a:pt x="339074" y="264484"/>
                  </a:cubicBezTo>
                  <a:cubicBezTo>
                    <a:pt x="324529" y="276120"/>
                    <a:pt x="321248" y="297808"/>
                    <a:pt x="308077" y="310979"/>
                  </a:cubicBezTo>
                  <a:cubicBezTo>
                    <a:pt x="294906" y="324150"/>
                    <a:pt x="277081" y="331644"/>
                    <a:pt x="261583" y="341976"/>
                  </a:cubicBezTo>
                  <a:cubicBezTo>
                    <a:pt x="240918" y="372972"/>
                    <a:pt x="211369" y="399623"/>
                    <a:pt x="199589" y="434965"/>
                  </a:cubicBezTo>
                  <a:cubicBezTo>
                    <a:pt x="194423" y="450463"/>
                    <a:pt x="191397" y="466848"/>
                    <a:pt x="184091" y="481460"/>
                  </a:cubicBezTo>
                  <a:cubicBezTo>
                    <a:pt x="175761" y="498120"/>
                    <a:pt x="169267" y="518714"/>
                    <a:pt x="153094" y="527955"/>
                  </a:cubicBezTo>
                  <a:cubicBezTo>
                    <a:pt x="130223" y="541024"/>
                    <a:pt x="101433" y="538287"/>
                    <a:pt x="75603" y="543453"/>
                  </a:cubicBezTo>
                  <a:cubicBezTo>
                    <a:pt x="28686" y="402702"/>
                    <a:pt x="0" y="335008"/>
                    <a:pt x="75603" y="124999"/>
                  </a:cubicBezTo>
                  <a:cubicBezTo>
                    <a:pt x="89711" y="85811"/>
                    <a:pt x="158505" y="116348"/>
                    <a:pt x="199589" y="109501"/>
                  </a:cubicBezTo>
                  <a:cubicBezTo>
                    <a:pt x="220600" y="105999"/>
                    <a:pt x="241181" y="100124"/>
                    <a:pt x="261583" y="94003"/>
                  </a:cubicBezTo>
                  <a:cubicBezTo>
                    <a:pt x="292878" y="84614"/>
                    <a:pt x="321995" y="65512"/>
                    <a:pt x="354572" y="63006"/>
                  </a:cubicBezTo>
                  <a:lnTo>
                    <a:pt x="556050" y="47508"/>
                  </a:lnTo>
                  <a:cubicBezTo>
                    <a:pt x="645163" y="17802"/>
                    <a:pt x="568566" y="40255"/>
                    <a:pt x="711033" y="16511"/>
                  </a:cubicBezTo>
                  <a:cubicBezTo>
                    <a:pt x="810102" y="0"/>
                    <a:pt x="814356" y="3596"/>
                    <a:pt x="835020" y="1013"/>
                  </a:cubicBezTo>
                  <a:close/>
                </a:path>
              </a:pathLst>
            </a:custGeom>
            <a:solidFill>
              <a:srgbClr val="EEDDFF"/>
            </a:solidFill>
            <a:ln>
              <a:solidFill>
                <a:srgbClr val="EED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3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 rot="3420000">
            <a:off x="1929995" y="1711760"/>
            <a:ext cx="3474720" cy="731520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3973689" y="51448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solidFill>
                  <a:srgbClr val="C00000"/>
                </a:solidFill>
              </a:rPr>
              <a:t>2 </a:t>
            </a:r>
            <a:r>
              <a:rPr lang="en-US" i="0" dirty="0" smtClean="0"/>
              <a:t>wavelength</a:t>
            </a:r>
            <a:r>
              <a:rPr lang="en-US" b="1" i="0" dirty="0" smtClean="0">
                <a:solidFill>
                  <a:srgbClr val="C00000"/>
                </a:solidFill>
              </a:rPr>
              <a:t>s</a:t>
            </a:r>
            <a:r>
              <a:rPr lang="en-US" i="0" dirty="0" smtClean="0"/>
              <a:t> </a:t>
            </a:r>
            <a:br>
              <a:rPr lang="en-US" i="0" dirty="0" smtClean="0"/>
            </a:br>
            <a:r>
              <a:rPr lang="en-US" i="0" dirty="0" smtClean="0"/>
              <a:t>( = </a:t>
            </a:r>
            <a:r>
              <a:rPr lang="en-US" i="0" dirty="0" smtClean="0">
                <a:sym typeface="Symbol"/>
              </a:rPr>
              <a:t>)</a:t>
            </a:r>
            <a:r>
              <a:rPr lang="en-US" i="0" dirty="0" smtClean="0"/>
              <a:t> </a:t>
            </a:r>
            <a:endParaRPr lang="en-US" i="0" dirty="0"/>
          </a:p>
        </p:txBody>
      </p:sp>
      <p:cxnSp>
        <p:nvCxnSpPr>
          <p:cNvPr id="84" name="Straight Connector 83"/>
          <p:cNvCxnSpPr/>
          <p:nvPr/>
        </p:nvCxnSpPr>
        <p:spPr>
          <a:xfrm rot="16200000">
            <a:off x="3802128" y="5006089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16200000">
            <a:off x="5524248" y="5006089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6200000">
            <a:off x="4831080" y="4163877"/>
            <a:ext cx="0" cy="1737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cxnSpLocks noChangeAspect="1"/>
          </p:cNvCxnSpPr>
          <p:nvPr/>
        </p:nvCxnSpPr>
        <p:spPr>
          <a:xfrm rot="1500000" flipH="1" flipV="1">
            <a:off x="1828667" y="1348796"/>
            <a:ext cx="3651228" cy="235136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1500000" flipH="1" flipV="1">
            <a:off x="2502164" y="995433"/>
            <a:ext cx="2834640" cy="1825484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260000" flipV="1">
            <a:off x="4472780" y="3319693"/>
            <a:ext cx="274320" cy="418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1005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rot="1680000">
            <a:off x="4150222" y="3792315"/>
            <a:ext cx="0" cy="822960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90" name="TextBox 89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2" name="Straight Connector 51"/>
          <p:cNvCxnSpPr>
            <a:cxnSpLocks noChangeAspect="1"/>
          </p:cNvCxnSpPr>
          <p:nvPr/>
        </p:nvCxnSpPr>
        <p:spPr>
          <a:xfrm rot="20100000" flipV="1">
            <a:off x="4176353" y="1328475"/>
            <a:ext cx="3651228" cy="235136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</p:cNvCxnSpPr>
          <p:nvPr/>
        </p:nvCxnSpPr>
        <p:spPr>
          <a:xfrm rot="20100000" flipV="1">
            <a:off x="4296080" y="928570"/>
            <a:ext cx="2926080" cy="1884371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cxnSpLocks noChangeAspect="1"/>
          </p:cNvCxnSpPr>
          <p:nvPr/>
        </p:nvCxnSpPr>
        <p:spPr>
          <a:xfrm rot="20340000" flipH="1" flipV="1">
            <a:off x="4899477" y="3322744"/>
            <a:ext cx="274320" cy="4183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 rot="18180000" flipH="1">
            <a:off x="4248653" y="1671520"/>
            <a:ext cx="3474720" cy="731520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ine-wave-red-nobg__IMG_5284__swharden.com.gif"/>
          <p:cNvPicPr>
            <a:picLocks/>
          </p:cNvPicPr>
          <p:nvPr/>
        </p:nvPicPr>
        <p:blipFill rotWithShape="1">
          <a:blip r:embed="rId4" cstate="print"/>
          <a:srcRect l="81332" t="-6843" r="3966" b="-15947"/>
          <a:stretch/>
        </p:blipFill>
        <p:spPr>
          <a:xfrm>
            <a:off x="3969738" y="4540956"/>
            <a:ext cx="920209" cy="429338"/>
          </a:xfrm>
          <a:prstGeom prst="rect">
            <a:avLst/>
          </a:prstGeom>
        </p:spPr>
      </p:pic>
      <p:pic>
        <p:nvPicPr>
          <p:cNvPr id="56" name="Picture 55" descr="sine-wave-red-nobg__IMG_5284__swharden.com.gif"/>
          <p:cNvPicPr>
            <a:picLocks/>
          </p:cNvPicPr>
          <p:nvPr/>
        </p:nvPicPr>
        <p:blipFill rotWithShape="1">
          <a:blip r:embed="rId4" cstate="print"/>
          <a:srcRect l="81332" t="-6843" r="3966" b="-15947"/>
          <a:stretch/>
        </p:blipFill>
        <p:spPr>
          <a:xfrm>
            <a:off x="4810031" y="4584622"/>
            <a:ext cx="920209" cy="429338"/>
          </a:xfrm>
          <a:prstGeom prst="rect">
            <a:avLst/>
          </a:prstGeom>
        </p:spPr>
      </p:pic>
      <p:cxnSp>
        <p:nvCxnSpPr>
          <p:cNvPr id="57" name="Straight Connector 56"/>
          <p:cNvCxnSpPr/>
          <p:nvPr/>
        </p:nvCxnSpPr>
        <p:spPr>
          <a:xfrm rot="19920000" flipH="1">
            <a:off x="5450979" y="3685636"/>
            <a:ext cx="0" cy="822960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705600" y="5349240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583680" y="5608320"/>
            <a:ext cx="25603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34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1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ine-wave-red-nobg__IMG_5284__swharden.com.gif"/>
          <p:cNvPicPr>
            <a:picLocks/>
          </p:cNvPicPr>
          <p:nvPr/>
        </p:nvPicPr>
        <p:blipFill rotWithShape="1">
          <a:blip r:embed="rId3" cstate="print"/>
          <a:srcRect l="81332" t="-6843" r="3966" b="-15947"/>
          <a:stretch/>
        </p:blipFill>
        <p:spPr>
          <a:xfrm>
            <a:off x="4365978" y="4540956"/>
            <a:ext cx="920209" cy="42933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73689" y="51448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/>
              <a:t>1 wavelength </a:t>
            </a:r>
            <a:br>
              <a:rPr lang="en-US" i="0" dirty="0" smtClean="0"/>
            </a:br>
            <a:r>
              <a:rPr lang="en-US" i="0" dirty="0" smtClean="0"/>
              <a:t>( = </a:t>
            </a:r>
            <a:r>
              <a:rPr lang="en-US" i="0" dirty="0" smtClean="0">
                <a:sym typeface="Symbol"/>
              </a:rPr>
              <a:t>)</a:t>
            </a:r>
            <a:r>
              <a:rPr lang="en-US" i="0" dirty="0" smtClean="0"/>
              <a:t> </a:t>
            </a:r>
            <a:endParaRPr lang="en-US" i="0" dirty="0"/>
          </a:p>
        </p:txBody>
      </p:sp>
      <p:grpSp>
        <p:nvGrpSpPr>
          <p:cNvPr id="12" name="Group 11"/>
          <p:cNvGrpSpPr/>
          <p:nvPr/>
        </p:nvGrpSpPr>
        <p:grpSpPr>
          <a:xfrm rot="16200000">
            <a:off x="4638972" y="4526541"/>
            <a:ext cx="351024" cy="959095"/>
            <a:chOff x="2342445" y="4389886"/>
            <a:chExt cx="351024" cy="102031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342445" y="4401176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42445" y="5410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91488" y="4389886"/>
              <a:ext cx="0" cy="100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>
            <a:cxnSpLocks noChangeAspect="1"/>
          </p:cNvCxnSpPr>
          <p:nvPr/>
        </p:nvCxnSpPr>
        <p:spPr>
          <a:xfrm flipH="1" flipV="1">
            <a:off x="1162755" y="2003778"/>
            <a:ext cx="3651228" cy="235136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flipH="1" flipV="1">
            <a:off x="1579584" y="1277253"/>
            <a:ext cx="3222939" cy="2075547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V="1">
            <a:off x="4829549" y="2156178"/>
            <a:ext cx="3426314" cy="2206518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 flipV="1">
            <a:off x="4816676" y="1443297"/>
            <a:ext cx="2965103" cy="1909503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6320000">
            <a:off x="4205078" y="351039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</p:cNvCxnSpPr>
          <p:nvPr/>
        </p:nvCxnSpPr>
        <p:spPr>
          <a:xfrm rot="5280000" flipH="1">
            <a:off x="4693961" y="349230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1005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35929" y="4118446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88844" y="4098691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90" name="TextBox 89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2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911542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2199167" y="3983666"/>
            <a:ext cx="3657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27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60" name="Cloud Callout 59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007574" y="5338515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7" name="Oval 46"/>
          <p:cNvSpPr/>
          <p:nvPr/>
        </p:nvSpPr>
        <p:spPr>
          <a:xfrm>
            <a:off x="300082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8" name="Oval 47"/>
          <p:cNvSpPr/>
          <p:nvPr/>
        </p:nvSpPr>
        <p:spPr>
          <a:xfrm>
            <a:off x="391613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49" name="Oval 48"/>
          <p:cNvSpPr/>
          <p:nvPr/>
        </p:nvSpPr>
        <p:spPr>
          <a:xfrm>
            <a:off x="566873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sp>
        <p:nvSpPr>
          <p:cNvPr id="50" name="Oval 49"/>
          <p:cNvSpPr/>
          <p:nvPr/>
        </p:nvSpPr>
        <p:spPr>
          <a:xfrm>
            <a:off x="658313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5429955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2011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2580000">
            <a:off x="1174328" y="1816170"/>
            <a:ext cx="3618684" cy="1737360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020000" flipH="1">
            <a:off x="4898125" y="1828738"/>
            <a:ext cx="3537433" cy="1737360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>
            <a:cxnSpLocks noChangeAspect="1"/>
            <a:stCxn id="51" idx="5"/>
          </p:cNvCxnSpPr>
          <p:nvPr/>
        </p:nvCxnSpPr>
        <p:spPr>
          <a:xfrm flipH="1" flipV="1">
            <a:off x="1162755" y="2003778"/>
            <a:ext cx="3692171" cy="3412786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V="1">
            <a:off x="4824134" y="2056487"/>
            <a:ext cx="3604218" cy="3323557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540000" flipV="1">
            <a:off x="3914229" y="3294821"/>
            <a:ext cx="809992" cy="1240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2011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 noChangeAspect="1"/>
          </p:cNvCxnSpPr>
          <p:nvPr/>
        </p:nvCxnSpPr>
        <p:spPr>
          <a:xfrm flipH="1" flipV="1">
            <a:off x="2167100" y="920629"/>
            <a:ext cx="2619067" cy="242088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 noChangeAspect="1"/>
          </p:cNvCxnSpPr>
          <p:nvPr/>
        </p:nvCxnSpPr>
        <p:spPr>
          <a:xfrm flipV="1">
            <a:off x="4816458" y="979311"/>
            <a:ext cx="2532936" cy="2341269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</p:cNvCxnSpPr>
          <p:nvPr/>
        </p:nvCxnSpPr>
        <p:spPr>
          <a:xfrm rot="21060000" flipH="1" flipV="1">
            <a:off x="4942821" y="3298455"/>
            <a:ext cx="809992" cy="12400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>
            <a:off x="8436591" y="385138"/>
            <a:ext cx="304800" cy="453062"/>
          </a:xfrm>
          <a:prstGeom prst="up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sine-wave-red-nobg__IMG_5284__swharden.com.gif"/>
          <p:cNvPicPr>
            <a:picLocks/>
          </p:cNvPicPr>
          <p:nvPr/>
        </p:nvPicPr>
        <p:blipFill rotWithShape="1">
          <a:blip r:embed="rId3" cstate="print"/>
          <a:srcRect l="81332" t="-6843" r="3966" b="-15947"/>
          <a:stretch/>
        </p:blipFill>
        <p:spPr>
          <a:xfrm>
            <a:off x="4365978" y="5607756"/>
            <a:ext cx="920209" cy="42933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73689" y="62116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 smtClean="0"/>
              <a:t>1 wavelength </a:t>
            </a:r>
            <a:br>
              <a:rPr lang="en-US" i="0" dirty="0" smtClean="0"/>
            </a:br>
            <a:r>
              <a:rPr lang="en-US" i="0" dirty="0" smtClean="0"/>
              <a:t>( = </a:t>
            </a:r>
            <a:r>
              <a:rPr lang="en-US" i="0" dirty="0" smtClean="0">
                <a:sym typeface="Symbol"/>
              </a:rPr>
              <a:t>)</a:t>
            </a:r>
            <a:r>
              <a:rPr lang="en-US" i="0" dirty="0" smtClean="0"/>
              <a:t> </a:t>
            </a:r>
            <a:endParaRPr lang="en-US" i="0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4638972" y="5646962"/>
            <a:ext cx="351024" cy="959095"/>
            <a:chOff x="2342445" y="4389886"/>
            <a:chExt cx="351024" cy="102031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342445" y="4401176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342445" y="5410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491488" y="4389886"/>
              <a:ext cx="0" cy="100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4335929" y="5201355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88844" y="5181600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oup 93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95" name="TextBox 94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 smtClean="0"/>
              <a:t>~3 nanometer</a:t>
            </a:r>
            <a:endParaRPr lang="en-US" i="0" dirty="0"/>
          </a:p>
        </p:txBody>
      </p:sp>
      <p:sp>
        <p:nvSpPr>
          <p:cNvPr id="57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8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60" name="Cloud Callout 59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007574" y="5338515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00082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91613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66873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83134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53385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5429955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20116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 rot="840000">
            <a:off x="1002549" y="2762550"/>
            <a:ext cx="3618684" cy="2207147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20700000" flipH="1">
            <a:off x="4980153" y="2757337"/>
            <a:ext cx="3537433" cy="2180315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cxnSpLocks noChangeAspect="1"/>
          </p:cNvCxnSpPr>
          <p:nvPr/>
        </p:nvCxnSpPr>
        <p:spPr>
          <a:xfrm rot="1680000" flipV="1">
            <a:off x="5290469" y="3547362"/>
            <a:ext cx="2887360" cy="2662517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20116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 noChangeAspect="1"/>
          </p:cNvCxnSpPr>
          <p:nvPr/>
        </p:nvCxnSpPr>
        <p:spPr>
          <a:xfrm rot="1740000" flipH="1" flipV="1">
            <a:off x="4373345" y="3582059"/>
            <a:ext cx="1323062" cy="14615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 Arrow 12"/>
          <p:cNvSpPr/>
          <p:nvPr/>
        </p:nvSpPr>
        <p:spPr>
          <a:xfrm flipV="1">
            <a:off x="8436591" y="1905000"/>
            <a:ext cx="304800" cy="453062"/>
          </a:xfrm>
          <a:prstGeom prst="upArrow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 descr="sine-wave-red-nobg__IMG_5284__swharden.com.gif"/>
          <p:cNvPicPr>
            <a:picLocks/>
          </p:cNvPicPr>
          <p:nvPr/>
        </p:nvPicPr>
        <p:blipFill rotWithShape="1">
          <a:blip r:embed="rId3" cstate="print"/>
          <a:srcRect l="81332" t="-6843" r="3966" b="-15947"/>
          <a:stretch/>
        </p:blipFill>
        <p:spPr>
          <a:xfrm>
            <a:off x="4365978" y="5607756"/>
            <a:ext cx="920209" cy="429338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973689" y="62116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wavelength </a:t>
            </a:r>
            <a:br>
              <a:rPr lang="en-US" dirty="0" smtClean="0"/>
            </a:br>
            <a:r>
              <a:rPr lang="en-US" dirty="0" smtClean="0"/>
              <a:t>( = </a:t>
            </a:r>
            <a:r>
              <a:rPr lang="en-US" dirty="0" smtClean="0">
                <a:sym typeface="Symbol"/>
              </a:rPr>
              <a:t>)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88" name="Group 87"/>
          <p:cNvGrpSpPr/>
          <p:nvPr/>
        </p:nvGrpSpPr>
        <p:grpSpPr>
          <a:xfrm rot="16200000">
            <a:off x="4638972" y="5646962"/>
            <a:ext cx="351024" cy="959095"/>
            <a:chOff x="2342445" y="4389886"/>
            <a:chExt cx="351024" cy="1020314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2342445" y="4401176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2342445" y="5410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491488" y="4389886"/>
              <a:ext cx="0" cy="100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Straight Connector 91"/>
          <p:cNvCxnSpPr/>
          <p:nvPr/>
        </p:nvCxnSpPr>
        <p:spPr>
          <a:xfrm>
            <a:off x="4335929" y="5201355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5277555" y="5241691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rot="1680000" flipV="1">
            <a:off x="5211435" y="1728176"/>
            <a:ext cx="2529888" cy="2332881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 rot="19860000" flipV="1">
            <a:off x="3917667" y="3581889"/>
            <a:ext cx="1323062" cy="146159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cxnSpLocks noChangeAspect="1"/>
          </p:cNvCxnSpPr>
          <p:nvPr/>
        </p:nvCxnSpPr>
        <p:spPr>
          <a:xfrm rot="19920000" flipH="1" flipV="1">
            <a:off x="1283779" y="3457578"/>
            <a:ext cx="3037160" cy="2800656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cxnSpLocks noChangeAspect="1"/>
          </p:cNvCxnSpPr>
          <p:nvPr/>
        </p:nvCxnSpPr>
        <p:spPr>
          <a:xfrm rot="19920000" flipH="1" flipV="1">
            <a:off x="1738103" y="1681755"/>
            <a:ext cx="2625188" cy="2420764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73" name="TextBox 72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~3 nanometer</a:t>
            </a:r>
            <a:endParaRPr lang="en-US" dirty="0"/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Intuitive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~3 nanometer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ine-wave-red-nobg__IMG_5284__swharden.com.gif"/>
          <p:cNvPicPr>
            <a:picLocks/>
          </p:cNvPicPr>
          <p:nvPr/>
        </p:nvPicPr>
        <p:blipFill rotWithShape="1">
          <a:blip r:embed="rId3" cstate="print"/>
          <a:srcRect l="81332" t="-6843" r="3966" b="-15947"/>
          <a:stretch/>
        </p:blipFill>
        <p:spPr>
          <a:xfrm>
            <a:off x="4365978" y="4540956"/>
            <a:ext cx="920209" cy="42933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73689" y="51448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wavelength </a:t>
            </a:r>
            <a:br>
              <a:rPr lang="en-US" dirty="0" smtClean="0"/>
            </a:br>
            <a:r>
              <a:rPr lang="en-US" dirty="0" smtClean="0"/>
              <a:t>( = </a:t>
            </a:r>
            <a:r>
              <a:rPr lang="en-US" dirty="0" smtClean="0">
                <a:sym typeface="Symbol"/>
              </a:rPr>
              <a:t>)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11"/>
          <p:cNvGrpSpPr/>
          <p:nvPr/>
        </p:nvGrpSpPr>
        <p:grpSpPr>
          <a:xfrm rot="16200000">
            <a:off x="4638972" y="4526541"/>
            <a:ext cx="351024" cy="959095"/>
            <a:chOff x="2342445" y="4389886"/>
            <a:chExt cx="351024" cy="102031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342445" y="4401176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42445" y="5410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91488" y="4389886"/>
              <a:ext cx="0" cy="100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>
            <a:cxnSpLocks noChangeAspect="1"/>
          </p:cNvCxnSpPr>
          <p:nvPr/>
        </p:nvCxnSpPr>
        <p:spPr>
          <a:xfrm flipH="1" flipV="1">
            <a:off x="1162755" y="2003778"/>
            <a:ext cx="3651228" cy="235136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flipH="1" flipV="1">
            <a:off x="1579584" y="1277253"/>
            <a:ext cx="3222939" cy="2075547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V="1">
            <a:off x="4829549" y="2156178"/>
            <a:ext cx="3426314" cy="2206518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 flipV="1">
            <a:off x="4816676" y="1443297"/>
            <a:ext cx="2965103" cy="1909503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6320000">
            <a:off x="4205078" y="351039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</p:cNvCxnSpPr>
          <p:nvPr/>
        </p:nvCxnSpPr>
        <p:spPr>
          <a:xfrm rot="5280000" flipH="1">
            <a:off x="4693961" y="349230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1005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35929" y="4118446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88844" y="4098691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8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90" name="TextBox 89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Simple Mathematical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14400" y="33528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>
            <a:spLocks noChangeAspect="1"/>
          </p:cNvSpPr>
          <p:nvPr/>
        </p:nvSpPr>
        <p:spPr>
          <a:xfrm rot="1800000">
            <a:off x="4391078" y="3897160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 rot="19800000" flipH="1">
            <a:off x="5047172" y="3929446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43400" y="3276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φ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6796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69604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89902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23286" y="3075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29200" y="3276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φ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39898" y="391719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d</a:t>
            </a:r>
            <a:endParaRPr lang="en-US" b="1" dirty="0">
              <a:latin typeface="Wingdings" pitchFamily="2" charset="2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10800000" flipV="1">
            <a:off x="838200" y="5666096"/>
            <a:ext cx="457200" cy="22860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800" y="551369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d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981200" y="551369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 </a:t>
            </a:r>
            <a:r>
              <a:rPr lang="el-GR" sz="2800" b="1" dirty="0" smtClean="0">
                <a:latin typeface="Times New Roman"/>
                <a:cs typeface="Times New Roman"/>
              </a:rPr>
              <a:t>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10800000" flipV="1">
            <a:off x="824551" y="6240440"/>
            <a:ext cx="457200" cy="22860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H="1" flipV="1">
            <a:off x="381000" y="6275696"/>
            <a:ext cx="457200" cy="22860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47800" y="613347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= 2d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48000" y="612329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=     </a:t>
            </a:r>
            <a:r>
              <a:rPr lang="el-GR" sz="2800" b="1" dirty="0" smtClean="0">
                <a:solidFill>
                  <a:sysClr val="windowText" lastClr="000000"/>
                </a:solidFill>
              </a:rPr>
              <a:t>λ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83796" y="611311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n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754470" y="6581744"/>
            <a:ext cx="228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89702" y="6580496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86000" y="6594144"/>
            <a:ext cx="768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866900" y="6162020"/>
            <a:ext cx="419100" cy="5435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80094" y="610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 </a:t>
            </a:r>
            <a:r>
              <a:rPr lang="el-GR" sz="2800" b="1" dirty="0" smtClean="0">
                <a:latin typeface="Times New Roman"/>
                <a:cs typeface="Times New Roman"/>
              </a:rPr>
              <a:t>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1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4" grpId="0"/>
      <p:bldP spid="97" grpId="0"/>
      <p:bldP spid="99" grpId="0"/>
      <p:bldP spid="100" grpId="0"/>
      <p:bldP spid="104" grpId="0" animBg="1"/>
      <p:bldP spid="10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007574" y="4328160"/>
            <a:ext cx="846185" cy="853440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4" name="AutoShape 4" descr="http://upload.wikimedia.org/wikipedia/commons/6/6d/Sine_waves_different_frequencies.svg"/>
          <p:cNvSpPr>
            <a:spLocks noChangeAspect="1" noChangeArrowheads="1"/>
          </p:cNvSpPr>
          <p:nvPr/>
        </p:nvSpPr>
        <p:spPr bwMode="auto">
          <a:xfrm>
            <a:off x="155575" y="-1439863"/>
            <a:ext cx="9020175" cy="30099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98626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3901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541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568576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762319" y="331913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300082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3916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6687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583134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776877" y="432816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 rot="3540000">
            <a:off x="7909664" y="479375"/>
            <a:ext cx="668895" cy="1342177"/>
          </a:xfrm>
          <a:prstGeom prst="rect">
            <a:avLst/>
          </a:prstGeom>
          <a:solidFill>
            <a:srgbClr val="EED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838200" y="3702756"/>
            <a:ext cx="1720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~3 nanometer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2190045" y="3410576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90045" y="4419600"/>
            <a:ext cx="351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339088" y="3399286"/>
            <a:ext cx="0" cy="1005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6"/>
          <p:cNvGrpSpPr/>
          <p:nvPr/>
        </p:nvGrpSpPr>
        <p:grpSpPr>
          <a:xfrm>
            <a:off x="7924800" y="403578"/>
            <a:ext cx="1295400" cy="1959967"/>
            <a:chOff x="7848601" y="86816"/>
            <a:chExt cx="1295400" cy="1959967"/>
          </a:xfrm>
        </p:grpSpPr>
        <p:sp>
          <p:nvSpPr>
            <p:cNvPr id="75" name="Cloud Callout 74"/>
            <p:cNvSpPr/>
            <p:nvPr/>
          </p:nvSpPr>
          <p:spPr>
            <a:xfrm>
              <a:off x="7848601" y="86816"/>
              <a:ext cx="1295400" cy="1959967"/>
            </a:xfrm>
            <a:prstGeom prst="cloudCallout">
              <a:avLst>
                <a:gd name="adj1" fmla="val -21761"/>
                <a:gd name="adj2" fmla="val 12092"/>
              </a:avLst>
            </a:prstGeom>
            <a:blipFill>
              <a:blip r:embed="rId2" cstate="print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4"/>
            <p:cNvGrpSpPr/>
            <p:nvPr/>
          </p:nvGrpSpPr>
          <p:grpSpPr>
            <a:xfrm>
              <a:off x="8229600" y="609600"/>
              <a:ext cx="560696" cy="914400"/>
              <a:chOff x="8098808" y="976952"/>
              <a:chExt cx="560696" cy="9144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8098808" y="976952"/>
                <a:ext cx="560696" cy="9144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229600" y="1143000"/>
                <a:ext cx="304800" cy="609600"/>
              </a:xfrm>
              <a:prstGeom prst="rect">
                <a:avLst/>
              </a:prstGeom>
              <a:gradFill>
                <a:gsLst>
                  <a:gs pos="0">
                    <a:schemeClr val="tx1"/>
                  </a:gs>
                  <a:gs pos="50000">
                    <a:srgbClr val="FF00FF"/>
                  </a:gs>
                  <a:gs pos="100000">
                    <a:schemeClr val="tx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10"/>
          <p:cNvSpPr/>
          <p:nvPr/>
        </p:nvSpPr>
        <p:spPr>
          <a:xfrm rot="1980000">
            <a:off x="1033928" y="2113357"/>
            <a:ext cx="3821374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 rot="19620000" flipH="1">
            <a:off x="4768802" y="2098371"/>
            <a:ext cx="3537433" cy="1210883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 descr="sine-wave-red-nobg__IMG_5284__swharden.com.gif"/>
          <p:cNvPicPr>
            <a:picLocks/>
          </p:cNvPicPr>
          <p:nvPr/>
        </p:nvPicPr>
        <p:blipFill rotWithShape="1">
          <a:blip r:embed="rId3" cstate="print"/>
          <a:srcRect l="81332" t="-6843" r="3966" b="-15947"/>
          <a:stretch/>
        </p:blipFill>
        <p:spPr>
          <a:xfrm>
            <a:off x="4365978" y="4540956"/>
            <a:ext cx="920209" cy="429338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3973689" y="5144869"/>
            <a:ext cx="1720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wavelength </a:t>
            </a:r>
            <a:br>
              <a:rPr lang="en-US" dirty="0" smtClean="0"/>
            </a:br>
            <a:r>
              <a:rPr lang="en-US" dirty="0" smtClean="0"/>
              <a:t>( = </a:t>
            </a:r>
            <a:r>
              <a:rPr lang="en-US" dirty="0" smtClean="0">
                <a:sym typeface="Symbol"/>
              </a:rPr>
              <a:t>)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5" name="Group 11"/>
          <p:cNvGrpSpPr/>
          <p:nvPr/>
        </p:nvGrpSpPr>
        <p:grpSpPr>
          <a:xfrm rot="16200000">
            <a:off x="4638972" y="4526541"/>
            <a:ext cx="351024" cy="959095"/>
            <a:chOff x="2342445" y="4389886"/>
            <a:chExt cx="351024" cy="1020314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342445" y="4401176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2342445" y="5410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2491488" y="4389886"/>
              <a:ext cx="0" cy="10058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>
            <a:cxnSpLocks noChangeAspect="1"/>
          </p:cNvCxnSpPr>
          <p:nvPr/>
        </p:nvCxnSpPr>
        <p:spPr>
          <a:xfrm flipH="1" flipV="1">
            <a:off x="1162755" y="2003778"/>
            <a:ext cx="3651228" cy="2351362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cxnSpLocks noChangeAspect="1"/>
          </p:cNvCxnSpPr>
          <p:nvPr/>
        </p:nvCxnSpPr>
        <p:spPr>
          <a:xfrm flipH="1" flipV="1">
            <a:off x="1579584" y="1277253"/>
            <a:ext cx="3222939" cy="2075547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 noChangeAspect="1"/>
          </p:cNvCxnSpPr>
          <p:nvPr/>
        </p:nvCxnSpPr>
        <p:spPr>
          <a:xfrm flipV="1">
            <a:off x="4829549" y="2156178"/>
            <a:ext cx="3426314" cy="2206518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cxnSpLocks noChangeAspect="1"/>
          </p:cNvCxnSpPr>
          <p:nvPr/>
        </p:nvCxnSpPr>
        <p:spPr>
          <a:xfrm flipV="1">
            <a:off x="4816676" y="1443297"/>
            <a:ext cx="2965103" cy="1909503"/>
          </a:xfrm>
          <a:prstGeom prst="line">
            <a:avLst/>
          </a:prstGeom>
          <a:ln w="28575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cxnSpLocks noChangeAspect="1"/>
          </p:cNvCxnSpPr>
          <p:nvPr/>
        </p:nvCxnSpPr>
        <p:spPr>
          <a:xfrm rot="16320000">
            <a:off x="4205078" y="351039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 noChangeAspect="1"/>
          </p:cNvCxnSpPr>
          <p:nvPr/>
        </p:nvCxnSpPr>
        <p:spPr>
          <a:xfrm rot="5280000" flipH="1">
            <a:off x="4693961" y="3492305"/>
            <a:ext cx="724951" cy="43821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4811889" y="3364089"/>
            <a:ext cx="0" cy="10058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35929" y="4118446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288844" y="4098691"/>
            <a:ext cx="0" cy="473309"/>
          </a:xfrm>
          <a:prstGeom prst="line">
            <a:avLst/>
          </a:prstGeom>
          <a:ln w="12700">
            <a:solidFill>
              <a:srgbClr val="A5002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8"/>
          <p:cNvGrpSpPr/>
          <p:nvPr/>
        </p:nvGrpSpPr>
        <p:grpSpPr>
          <a:xfrm>
            <a:off x="7391400" y="1185333"/>
            <a:ext cx="914400" cy="457200"/>
            <a:chOff x="7265469" y="766153"/>
            <a:chExt cx="914400" cy="457200"/>
          </a:xfrm>
        </p:grpSpPr>
        <p:sp>
          <p:nvSpPr>
            <p:cNvPr id="90" name="TextBox 89"/>
            <p:cNvSpPr txBox="1"/>
            <p:nvPr/>
          </p:nvSpPr>
          <p:spPr>
            <a:xfrm>
              <a:off x="7265469" y="815622"/>
              <a:ext cx="7592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~1 cm</a:t>
              </a:r>
              <a:endParaRPr lang="en-US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>
              <a:off x="7828845" y="766154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828845" y="1219200"/>
              <a:ext cx="3510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989177" y="766153"/>
              <a:ext cx="0" cy="457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 Box 2"/>
          <p:cNvSpPr txBox="1">
            <a:spLocks noChangeArrowheads="1"/>
          </p:cNvSpPr>
          <p:nvPr/>
        </p:nvSpPr>
        <p:spPr bwMode="auto">
          <a:xfrm>
            <a:off x="762000" y="76200"/>
            <a:ext cx="7543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4800" b="1" i="0" dirty="0">
                <a:latin typeface="Times New Roman" pitchFamily="18" charset="0"/>
                <a:cs typeface="Times New Roman" pitchFamily="18" charset="0"/>
              </a:rPr>
              <a:t>DNA </a:t>
            </a:r>
            <a: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  <a:t>Structure</a:t>
            </a:r>
            <a:br>
              <a:rPr lang="en-US" altLang="en-US" sz="4800" b="1" i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i="0" dirty="0" smtClean="0">
                <a:latin typeface="Times New Roman" pitchFamily="18" charset="0"/>
                <a:cs typeface="Times New Roman" pitchFamily="18" charset="0"/>
              </a:rPr>
              <a:t>Simple Mathematical Approach</a:t>
            </a:r>
            <a:endParaRPr lang="en-US" altLang="en-US" sz="3200" i="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914400" y="3352800"/>
            <a:ext cx="784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>
            <a:spLocks noChangeAspect="1"/>
          </p:cNvSpPr>
          <p:nvPr/>
        </p:nvSpPr>
        <p:spPr>
          <a:xfrm rot="1800000">
            <a:off x="4391078" y="3897160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ChangeAspect="1"/>
          </p:cNvSpPr>
          <p:nvPr/>
        </p:nvSpPr>
        <p:spPr>
          <a:xfrm rot="19800000" flipH="1">
            <a:off x="5047172" y="3929446"/>
            <a:ext cx="182880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343400" y="3276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φ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26796" y="3593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769604" y="3581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089902" y="3048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223286" y="3075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θ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029200" y="3276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φ</a:t>
            </a:r>
            <a:endParaRPr lang="en-US" dirty="0">
              <a:latin typeface="Wingdings" pitchFamily="2" charset="2"/>
              <a:cs typeface="Times New Roman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739898" y="3917196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  <a:latin typeface="Times New Roman"/>
                <a:cs typeface="Times New Roman"/>
              </a:rPr>
              <a:t>d</a:t>
            </a:r>
            <a:endParaRPr lang="en-US" b="1" dirty="0">
              <a:latin typeface="Wingdings" pitchFamily="2" charset="2"/>
              <a:cs typeface="Times New Roman" pitchFamily="18" charset="0"/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rot="10800000" flipV="1">
            <a:off x="838200" y="5666096"/>
            <a:ext cx="457200" cy="22860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447800" y="5513696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= d</a:t>
            </a:r>
            <a:endParaRPr lang="en-US" sz="28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1981200" y="551369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 </a:t>
            </a:r>
            <a:r>
              <a:rPr lang="el-GR" sz="2800" b="1" dirty="0" smtClean="0">
                <a:latin typeface="Times New Roman"/>
                <a:cs typeface="Times New Roman"/>
              </a:rPr>
              <a:t>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rot="10800000" flipV="1">
            <a:off x="824551" y="6240440"/>
            <a:ext cx="457200" cy="22860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10800000" flipH="1" flipV="1">
            <a:off x="381000" y="6275696"/>
            <a:ext cx="457200" cy="228600"/>
          </a:xfrm>
          <a:prstGeom prst="line">
            <a:avLst/>
          </a:prstGeom>
          <a:ln w="76200">
            <a:solidFill>
              <a:srgbClr val="A50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447800" y="613347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= 2d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048000" y="6123296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=     </a:t>
            </a:r>
            <a:r>
              <a:rPr lang="el-GR" sz="2800" b="1" dirty="0" smtClean="0">
                <a:solidFill>
                  <a:sysClr val="windowText" lastClr="000000"/>
                </a:solidFill>
              </a:rPr>
              <a:t>λ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383796" y="611311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ysClr val="windowText" lastClr="000000"/>
                </a:solidFill>
              </a:rPr>
              <a:t>n</a:t>
            </a:r>
            <a:endParaRPr lang="en-US" sz="2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754470" y="6581744"/>
            <a:ext cx="228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489702" y="6580496"/>
            <a:ext cx="1828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286000" y="6594144"/>
            <a:ext cx="7680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/>
          <p:cNvSpPr/>
          <p:nvPr/>
        </p:nvSpPr>
        <p:spPr>
          <a:xfrm>
            <a:off x="1866900" y="6162020"/>
            <a:ext cx="419100" cy="54358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2180094" y="61061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Sin </a:t>
            </a:r>
            <a:r>
              <a:rPr lang="el-GR" sz="2800" b="1" dirty="0" smtClean="0">
                <a:latin typeface="Times New Roman"/>
                <a:cs typeface="Times New Roman"/>
              </a:rPr>
              <a:t>θ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75" y="1762125"/>
            <a:ext cx="3819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0355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14 February 2017</a:t>
            </a:r>
            <a:endParaRPr lang="en-US" altLang="en-US" sz="3200" b="1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685614"/>
            <a:ext cx="2514600" cy="9625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89653"/>
            <a:ext cx="4437326" cy="2006147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569464" y="2728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2569464" y="354874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>
            <a:off x="2569464" y="3008085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2569464" y="3276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9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2"/>
          <p:cNvSpPr txBox="1">
            <a:spLocks noChangeArrowheads="1"/>
          </p:cNvSpPr>
          <p:nvPr/>
        </p:nvSpPr>
        <p:spPr bwMode="auto">
          <a:xfrm>
            <a:off x="152400" y="3352800"/>
            <a:ext cx="3525838" cy="32115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2225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>
                <a:latin typeface="Times New Roman" pitchFamily="18" charset="0"/>
              </a:rPr>
              <a:t>From the nucleotides shown above, construct a double-stranded DNA fragment with the sequence ACTG.</a:t>
            </a:r>
          </a:p>
          <a:p>
            <a:pPr>
              <a:spcBef>
                <a:spcPts val="600"/>
              </a:spcBef>
            </a:pPr>
            <a:r>
              <a:rPr lang="en-US" altLang="en-US" sz="1800">
                <a:latin typeface="Times New Roman" pitchFamily="18" charset="0"/>
              </a:rPr>
              <a:t>You may:</a:t>
            </a:r>
          </a:p>
          <a:p>
            <a:r>
              <a:rPr lang="en-US" altLang="en-US" sz="1800">
                <a:latin typeface="Times New Roman" pitchFamily="18" charset="0"/>
              </a:rPr>
              <a:t>             duplicate (Ctrl-d)</a:t>
            </a:r>
          </a:p>
          <a:p>
            <a:r>
              <a:rPr lang="en-US" altLang="en-US" sz="1800">
                <a:latin typeface="Times New Roman" pitchFamily="18" charset="0"/>
              </a:rPr>
              <a:t>             horizontal flip (Alt-hgoh)</a:t>
            </a:r>
          </a:p>
          <a:p>
            <a:r>
              <a:rPr lang="en-US" altLang="en-US" sz="1800">
                <a:latin typeface="Times New Roman" pitchFamily="18" charset="0"/>
              </a:rPr>
              <a:t>             vertical flip (Alt-hgov)</a:t>
            </a:r>
          </a:p>
          <a:p>
            <a:r>
              <a:rPr lang="en-US" altLang="en-US" sz="1800">
                <a:latin typeface="Times New Roman" pitchFamily="18" charset="0"/>
              </a:rPr>
              <a:t>  and/or rotate (Alt-hgor)</a:t>
            </a:r>
          </a:p>
          <a:p>
            <a:r>
              <a:rPr lang="en-US" altLang="en-US" sz="1800">
                <a:latin typeface="Times New Roman" pitchFamily="18" charset="0"/>
              </a:rPr>
              <a:t>the nucleotides, but you may not change the relative positions of </a:t>
            </a:r>
            <a:br>
              <a:rPr lang="en-US" altLang="en-US" sz="1800">
                <a:latin typeface="Times New Roman" pitchFamily="18" charset="0"/>
              </a:rPr>
            </a:br>
            <a:r>
              <a:rPr lang="en-US" altLang="en-US" sz="1800">
                <a:latin typeface="Times New Roman" pitchFamily="18" charset="0"/>
              </a:rPr>
              <a:t>their atoms.</a:t>
            </a:r>
          </a:p>
        </p:txBody>
      </p:sp>
      <p:grpSp>
        <p:nvGrpSpPr>
          <p:cNvPr id="2051" name="Group 7"/>
          <p:cNvGrpSpPr>
            <a:grpSpLocks/>
          </p:cNvGrpSpPr>
          <p:nvPr/>
        </p:nvGrpSpPr>
        <p:grpSpPr bwMode="auto">
          <a:xfrm>
            <a:off x="696913" y="317500"/>
            <a:ext cx="1543050" cy="1484313"/>
            <a:chOff x="696587" y="317119"/>
            <a:chExt cx="1543023" cy="1484057"/>
          </a:xfrm>
        </p:grpSpPr>
        <p:cxnSp>
          <p:nvCxnSpPr>
            <p:cNvPr id="223" name="Straight Connector 222"/>
            <p:cNvCxnSpPr>
              <a:cxnSpLocks noChangeAspect="1"/>
            </p:cNvCxnSpPr>
            <p:nvPr/>
          </p:nvCxnSpPr>
          <p:spPr bwMode="auto">
            <a:xfrm rot="21300000" flipH="1">
              <a:off x="1325226" y="932963"/>
              <a:ext cx="103185" cy="90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>
              <a:cxnSpLocks noChangeAspect="1"/>
            </p:cNvCxnSpPr>
            <p:nvPr/>
          </p:nvCxnSpPr>
          <p:spPr bwMode="auto">
            <a:xfrm rot="19380000" flipH="1">
              <a:off x="810885" y="853601"/>
              <a:ext cx="104773" cy="92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Regular Pentagon 228"/>
            <p:cNvSpPr/>
            <p:nvPr/>
          </p:nvSpPr>
          <p:spPr bwMode="auto">
            <a:xfrm rot="21420000">
              <a:off x="974394" y="923439"/>
              <a:ext cx="347657" cy="303161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230" name="Straight Connector 229"/>
            <p:cNvCxnSpPr/>
            <p:nvPr/>
          </p:nvCxnSpPr>
          <p:spPr bwMode="auto">
            <a:xfrm rot="21420000">
              <a:off x="841046" y="964707"/>
              <a:ext cx="130173" cy="93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 bwMode="auto">
            <a:xfrm rot="21420000">
              <a:off x="1050593" y="1231361"/>
              <a:ext cx="1588" cy="1555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TextBox 278"/>
            <p:cNvSpPr txBox="1"/>
            <p:nvPr/>
          </p:nvSpPr>
          <p:spPr bwMode="auto">
            <a:xfrm rot="21420000">
              <a:off x="844221" y="1432940"/>
              <a:ext cx="215896" cy="2476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P</a:t>
              </a:r>
            </a:p>
          </p:txBody>
        </p:sp>
        <p:sp>
          <p:nvSpPr>
            <p:cNvPr id="280" name="TextBox 279"/>
            <p:cNvSpPr txBox="1"/>
            <p:nvPr/>
          </p:nvSpPr>
          <p:spPr bwMode="auto">
            <a:xfrm rot="21420000">
              <a:off x="926770" y="1305961"/>
              <a:ext cx="215896" cy="246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281" name="TextBox 280"/>
            <p:cNvSpPr txBox="1"/>
            <p:nvPr/>
          </p:nvSpPr>
          <p:spPr bwMode="auto">
            <a:xfrm rot="21420000">
              <a:off x="977569" y="1536109"/>
              <a:ext cx="2158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282" name="TextBox 281"/>
            <p:cNvSpPr txBox="1"/>
            <p:nvPr/>
          </p:nvSpPr>
          <p:spPr bwMode="auto">
            <a:xfrm rot="21420000">
              <a:off x="747386" y="1555155"/>
              <a:ext cx="2158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sp>
          <p:nvSpPr>
            <p:cNvPr id="283" name="TextBox 282"/>
            <p:cNvSpPr txBox="1"/>
            <p:nvPr/>
          </p:nvSpPr>
          <p:spPr bwMode="auto">
            <a:xfrm rot="21420000">
              <a:off x="729923" y="1317072"/>
              <a:ext cx="2158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cxnSp>
          <p:nvCxnSpPr>
            <p:cNvPr id="273" name="Straight Connector 272"/>
            <p:cNvCxnSpPr/>
            <p:nvPr/>
          </p:nvCxnSpPr>
          <p:spPr bwMode="auto">
            <a:xfrm rot="21420000" flipH="1">
              <a:off x="982332" y="1458335"/>
              <a:ext cx="52386" cy="745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 bwMode="auto">
            <a:xfrm rot="21420000" flipH="1">
              <a:off x="887084" y="1569441"/>
              <a:ext cx="53974" cy="730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 bwMode="auto">
            <a:xfrm rot="21420000">
              <a:off x="1006144" y="1559918"/>
              <a:ext cx="52387" cy="745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 bwMode="auto">
            <a:xfrm rot="20940000">
              <a:off x="856921" y="1461510"/>
              <a:ext cx="52387" cy="745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 bwMode="auto">
            <a:xfrm rot="20940000">
              <a:off x="880734" y="1444050"/>
              <a:ext cx="52386" cy="74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/>
            <p:cNvSpPr txBox="1"/>
            <p:nvPr/>
          </p:nvSpPr>
          <p:spPr bwMode="auto">
            <a:xfrm rot="21420000">
              <a:off x="696587" y="1521824"/>
              <a:ext cx="173034" cy="24760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-</a:t>
              </a:r>
            </a:p>
          </p:txBody>
        </p:sp>
        <p:sp>
          <p:nvSpPr>
            <p:cNvPr id="254" name="Regular Pentagon 253"/>
            <p:cNvSpPr/>
            <p:nvPr/>
          </p:nvSpPr>
          <p:spPr bwMode="auto">
            <a:xfrm rot="21420000">
              <a:off x="1371262" y="591710"/>
              <a:ext cx="346069" cy="303160"/>
            </a:xfrm>
            <a:prstGeom prst="pent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260" name="Hexagon 259"/>
            <p:cNvSpPr/>
            <p:nvPr/>
          </p:nvSpPr>
          <p:spPr bwMode="auto">
            <a:xfrm rot="2540011">
              <a:off x="1668120" y="667896"/>
              <a:ext cx="388930" cy="346015"/>
            </a:xfrm>
            <a:prstGeom prst="hexag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262" name="Straight Connector 261"/>
            <p:cNvCxnSpPr/>
            <p:nvPr/>
          </p:nvCxnSpPr>
          <p:spPr bwMode="auto">
            <a:xfrm rot="720000">
              <a:off x="1914178" y="485365"/>
              <a:ext cx="0" cy="1555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TextBox 264"/>
            <p:cNvSpPr txBox="1"/>
            <p:nvPr/>
          </p:nvSpPr>
          <p:spPr bwMode="auto">
            <a:xfrm rot="21420000">
              <a:off x="1830042" y="317119"/>
              <a:ext cx="401630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NH</a:t>
              </a:r>
              <a:r>
                <a:rPr lang="en-US" sz="1000" baseline="-25000" dirty="0">
                  <a:latin typeface="+mn-lt"/>
                  <a:cs typeface="+mn-cs"/>
                </a:rPr>
                <a:t>2</a:t>
              </a:r>
              <a:endParaRPr lang="en-US" sz="1000" dirty="0">
                <a:latin typeface="+mn-lt"/>
                <a:cs typeface="+mn-cs"/>
              </a:endParaRPr>
            </a:p>
          </p:txBody>
        </p:sp>
        <p:sp>
          <p:nvSpPr>
            <p:cNvPr id="267" name="TextBox 266"/>
            <p:cNvSpPr txBox="1"/>
            <p:nvPr/>
          </p:nvSpPr>
          <p:spPr bwMode="auto">
            <a:xfrm rot="21420000">
              <a:off x="1356975" y="786938"/>
              <a:ext cx="203196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268" name="TextBox 267"/>
            <p:cNvSpPr txBox="1"/>
            <p:nvPr/>
          </p:nvSpPr>
          <p:spPr bwMode="auto">
            <a:xfrm rot="21420000">
              <a:off x="1431586" y="485365"/>
              <a:ext cx="201609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270" name="TextBox 269"/>
            <p:cNvSpPr txBox="1"/>
            <p:nvPr/>
          </p:nvSpPr>
          <p:spPr bwMode="auto">
            <a:xfrm rot="21420000">
              <a:off x="1730031" y="918678"/>
              <a:ext cx="201609" cy="246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271" name="TextBox 270"/>
            <p:cNvSpPr txBox="1"/>
            <p:nvPr/>
          </p:nvSpPr>
          <p:spPr bwMode="auto">
            <a:xfrm rot="21420000">
              <a:off x="1934815" y="669483"/>
              <a:ext cx="201608" cy="2460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cxnSp>
          <p:nvCxnSpPr>
            <p:cNvPr id="226" name="Straight Connector 225"/>
            <p:cNvCxnSpPr/>
            <p:nvPr/>
          </p:nvCxnSpPr>
          <p:spPr bwMode="auto">
            <a:xfrm rot="60000">
              <a:off x="2114199" y="444097"/>
              <a:ext cx="125411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Arc 226"/>
            <p:cNvSpPr>
              <a:spLocks noChangeAspect="1"/>
            </p:cNvSpPr>
            <p:nvPr/>
          </p:nvSpPr>
          <p:spPr bwMode="auto">
            <a:xfrm rot="15120000" flipH="1">
              <a:off x="2088804" y="766302"/>
              <a:ext cx="52379" cy="36511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</p:grpSp>
      <p:grpSp>
        <p:nvGrpSpPr>
          <p:cNvPr id="2052" name="Group 2"/>
          <p:cNvGrpSpPr>
            <a:grpSpLocks/>
          </p:cNvGrpSpPr>
          <p:nvPr/>
        </p:nvGrpSpPr>
        <p:grpSpPr bwMode="auto">
          <a:xfrm>
            <a:off x="2743200" y="320675"/>
            <a:ext cx="1670050" cy="1325563"/>
            <a:chOff x="5202237" y="3265078"/>
            <a:chExt cx="1669635" cy="1325972"/>
          </a:xfrm>
        </p:grpSpPr>
        <p:cxnSp>
          <p:nvCxnSpPr>
            <p:cNvPr id="329" name="Straight Connector 328"/>
            <p:cNvCxnSpPr>
              <a:cxnSpLocks noChangeAspect="1"/>
            </p:cNvCxnSpPr>
            <p:nvPr/>
          </p:nvCxnSpPr>
          <p:spPr bwMode="auto">
            <a:xfrm rot="2760000" flipH="1">
              <a:off x="5844192" y="3777230"/>
              <a:ext cx="104807" cy="904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Regular Pentagon 330"/>
            <p:cNvSpPr/>
            <p:nvPr/>
          </p:nvSpPr>
          <p:spPr bwMode="auto">
            <a:xfrm rot="21360000">
              <a:off x="5481568" y="3704952"/>
              <a:ext cx="347577" cy="303306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332" name="Straight Connector 331"/>
            <p:cNvCxnSpPr/>
            <p:nvPr/>
          </p:nvCxnSpPr>
          <p:spPr bwMode="auto">
            <a:xfrm rot="21360000">
              <a:off x="5348251" y="3751003"/>
              <a:ext cx="128556" cy="936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 bwMode="auto">
            <a:xfrm rot="21360000">
              <a:off x="5562510" y="4016198"/>
              <a:ext cx="1587" cy="15562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>
              <a:cxnSpLocks noChangeAspect="1"/>
            </p:cNvCxnSpPr>
            <p:nvPr/>
          </p:nvCxnSpPr>
          <p:spPr bwMode="auto">
            <a:xfrm rot="19320000" flipH="1">
              <a:off x="5313334" y="3643020"/>
              <a:ext cx="103162" cy="921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 bwMode="auto">
            <a:xfrm rot="240000">
              <a:off x="6719510" y="3770059"/>
              <a:ext cx="125382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Regular Pentagon 336"/>
            <p:cNvSpPr/>
            <p:nvPr/>
          </p:nvSpPr>
          <p:spPr bwMode="auto">
            <a:xfrm rot="20760000" flipV="1">
              <a:off x="5900563" y="3801819"/>
              <a:ext cx="345989" cy="303307"/>
            </a:xfrm>
            <a:prstGeom prst="pentagon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338" name="Hexagon 337"/>
            <p:cNvSpPr/>
            <p:nvPr/>
          </p:nvSpPr>
          <p:spPr bwMode="auto">
            <a:xfrm rot="18039989" flipV="1">
              <a:off x="6155186" y="3596271"/>
              <a:ext cx="389057" cy="345989"/>
            </a:xfrm>
            <a:prstGeom prst="hexagon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sp>
          <p:nvSpPr>
            <p:cNvPr id="339" name="TextBox 338"/>
            <p:cNvSpPr txBox="1"/>
            <p:nvPr/>
          </p:nvSpPr>
          <p:spPr bwMode="auto">
            <a:xfrm rot="20280000">
              <a:off x="6448115" y="3265078"/>
              <a:ext cx="401537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NH</a:t>
              </a:r>
              <a:r>
                <a:rPr lang="en-US" sz="1000" baseline="-25000" dirty="0">
                  <a:latin typeface="+mn-lt"/>
                  <a:cs typeface="+mn-cs"/>
                </a:rPr>
                <a:t>2</a:t>
              </a:r>
              <a:endParaRPr lang="en-US" sz="1000" dirty="0">
                <a:latin typeface="+mn-lt"/>
                <a:cs typeface="+mn-cs"/>
              </a:endParaRPr>
            </a:p>
          </p:txBody>
        </p:sp>
        <p:sp>
          <p:nvSpPr>
            <p:cNvPr id="340" name="TextBox 339"/>
            <p:cNvSpPr txBox="1"/>
            <p:nvPr/>
          </p:nvSpPr>
          <p:spPr bwMode="auto">
            <a:xfrm rot="20760000" flipV="1">
              <a:off x="5843428" y="3704952"/>
              <a:ext cx="201563" cy="246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41" name="TextBox 340"/>
            <p:cNvSpPr txBox="1"/>
            <p:nvPr/>
          </p:nvSpPr>
          <p:spPr bwMode="auto">
            <a:xfrm rot="20760000" flipV="1">
              <a:off x="6021183" y="3963794"/>
              <a:ext cx="203150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42" name="TextBox 341"/>
            <p:cNvSpPr txBox="1"/>
            <p:nvPr/>
          </p:nvSpPr>
          <p:spPr bwMode="auto">
            <a:xfrm rot="20760000" flipV="1">
              <a:off x="6160849" y="3461989"/>
              <a:ext cx="201563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</a:t>
              </a:r>
            </a:p>
          </p:txBody>
        </p:sp>
        <p:sp>
          <p:nvSpPr>
            <p:cNvPr id="343" name="TextBox 342"/>
            <p:cNvSpPr txBox="1"/>
            <p:nvPr/>
          </p:nvSpPr>
          <p:spPr bwMode="auto">
            <a:xfrm rot="21540000">
              <a:off x="6454464" y="3636668"/>
              <a:ext cx="401537" cy="246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NH</a:t>
              </a:r>
            </a:p>
          </p:txBody>
        </p:sp>
        <p:sp>
          <p:nvSpPr>
            <p:cNvPr id="344" name="TextBox 343"/>
            <p:cNvSpPr txBox="1"/>
            <p:nvPr/>
          </p:nvSpPr>
          <p:spPr bwMode="auto">
            <a:xfrm rot="20760000" flipV="1">
              <a:off x="6505251" y="3981262"/>
              <a:ext cx="158711" cy="246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latin typeface="+mn-lt"/>
                  <a:cs typeface="+mn-cs"/>
                </a:rPr>
                <a:t>O</a:t>
              </a:r>
            </a:p>
          </p:txBody>
        </p:sp>
        <p:grpSp>
          <p:nvGrpSpPr>
            <p:cNvPr id="2131" name="Group 344"/>
            <p:cNvGrpSpPr>
              <a:grpSpLocks/>
            </p:cNvGrpSpPr>
            <p:nvPr/>
          </p:nvGrpSpPr>
          <p:grpSpPr bwMode="auto">
            <a:xfrm rot="9300000">
              <a:off x="6475889" y="3931195"/>
              <a:ext cx="23044" cy="161919"/>
              <a:chOff x="6560135" y="1849620"/>
              <a:chExt cx="32456" cy="228055"/>
            </a:xfrm>
          </p:grpSpPr>
          <p:cxnSp>
            <p:nvCxnSpPr>
              <p:cNvPr id="349" name="Straight Connector 348"/>
              <p:cNvCxnSpPr/>
              <p:nvPr/>
            </p:nvCxnSpPr>
            <p:spPr bwMode="auto">
              <a:xfrm rot="10140000" flipV="1">
                <a:off x="6591413" y="1857783"/>
                <a:ext cx="2236" cy="2191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 bwMode="auto">
              <a:xfrm rot="10140000" flipV="1">
                <a:off x="6560626" y="1865629"/>
                <a:ext cx="2235" cy="2191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6" name="Straight Connector 345"/>
            <p:cNvCxnSpPr>
              <a:stCxn id="338" idx="2"/>
            </p:cNvCxnSpPr>
            <p:nvPr/>
          </p:nvCxnSpPr>
          <p:spPr bwMode="auto">
            <a:xfrm rot="20760000" flipV="1">
              <a:off x="6432244" y="3466753"/>
              <a:ext cx="123794" cy="122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7" name="Arc 346"/>
            <p:cNvSpPr>
              <a:spLocks noChangeAspect="1"/>
            </p:cNvSpPr>
            <p:nvPr/>
          </p:nvSpPr>
          <p:spPr bwMode="auto">
            <a:xfrm rot="16860000" flipH="1">
              <a:off x="6593321" y="4110693"/>
              <a:ext cx="52404" cy="38091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348" name="Straight Connector 347"/>
            <p:cNvCxnSpPr/>
            <p:nvPr/>
          </p:nvCxnSpPr>
          <p:spPr bwMode="auto">
            <a:xfrm rot="480000">
              <a:off x="6746491" y="3420701"/>
              <a:ext cx="12538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5" name="Group 1"/>
            <p:cNvGrpSpPr>
              <a:grpSpLocks/>
            </p:cNvGrpSpPr>
            <p:nvPr/>
          </p:nvGrpSpPr>
          <p:grpSpPr bwMode="auto">
            <a:xfrm>
              <a:off x="5202237" y="4096242"/>
              <a:ext cx="496943" cy="494808"/>
              <a:chOff x="5211762" y="4044095"/>
              <a:chExt cx="496943" cy="494808"/>
            </a:xfrm>
          </p:grpSpPr>
          <p:sp>
            <p:nvSpPr>
              <p:cNvPr id="363" name="TextBox 362"/>
              <p:cNvSpPr txBox="1"/>
              <p:nvPr/>
            </p:nvSpPr>
            <p:spPr bwMode="auto">
              <a:xfrm rot="21420000">
                <a:off x="5359363" y="4170489"/>
                <a:ext cx="215846" cy="246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P</a:t>
                </a:r>
              </a:p>
            </p:txBody>
          </p:sp>
          <p:sp>
            <p:nvSpPr>
              <p:cNvPr id="364" name="TextBox 363"/>
              <p:cNvSpPr txBox="1"/>
              <p:nvPr/>
            </p:nvSpPr>
            <p:spPr bwMode="auto">
              <a:xfrm rot="21420000">
                <a:off x="5441893" y="4043450"/>
                <a:ext cx="215846" cy="246138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365" name="TextBox 364"/>
              <p:cNvSpPr txBox="1"/>
              <p:nvPr/>
            </p:nvSpPr>
            <p:spPr bwMode="auto">
              <a:xfrm rot="21420000">
                <a:off x="5492680" y="4273708"/>
                <a:ext cx="215846" cy="246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366" name="TextBox 365"/>
              <p:cNvSpPr txBox="1"/>
              <p:nvPr/>
            </p:nvSpPr>
            <p:spPr bwMode="auto">
              <a:xfrm rot="21420000">
                <a:off x="5262549" y="4292764"/>
                <a:ext cx="215846" cy="246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367" name="TextBox 366"/>
              <p:cNvSpPr txBox="1"/>
              <p:nvPr/>
            </p:nvSpPr>
            <p:spPr bwMode="auto">
              <a:xfrm rot="21420000">
                <a:off x="5245092" y="4054565"/>
                <a:ext cx="215846" cy="246139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368" name="Straight Connector 367"/>
              <p:cNvCxnSpPr/>
              <p:nvPr/>
            </p:nvCxnSpPr>
            <p:spPr bwMode="auto">
              <a:xfrm rot="21420000" flipH="1">
                <a:off x="5497441" y="4195897"/>
                <a:ext cx="52375" cy="746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 bwMode="auto">
              <a:xfrm rot="21420000" flipH="1">
                <a:off x="5402214" y="4307056"/>
                <a:ext cx="52375" cy="7304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 bwMode="auto">
              <a:xfrm rot="21420000">
                <a:off x="5521248" y="4297528"/>
                <a:ext cx="52374" cy="746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 bwMode="auto">
              <a:xfrm rot="20940000">
                <a:off x="5372060" y="4199073"/>
                <a:ext cx="52374" cy="746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 bwMode="auto">
              <a:xfrm rot="20940000">
                <a:off x="5395866" y="4181605"/>
                <a:ext cx="52375" cy="7463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TextBox 372"/>
              <p:cNvSpPr txBox="1"/>
              <p:nvPr/>
            </p:nvSpPr>
            <p:spPr bwMode="auto">
              <a:xfrm rot="21420000">
                <a:off x="5211762" y="4259417"/>
                <a:ext cx="172995" cy="24772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-</a:t>
                </a:r>
              </a:p>
            </p:txBody>
          </p:sp>
        </p:grpSp>
      </p:grpSp>
      <p:grpSp>
        <p:nvGrpSpPr>
          <p:cNvPr id="2053" name="Group 5"/>
          <p:cNvGrpSpPr>
            <a:grpSpLocks/>
          </p:cNvGrpSpPr>
          <p:nvPr/>
        </p:nvGrpSpPr>
        <p:grpSpPr bwMode="auto">
          <a:xfrm>
            <a:off x="5038725" y="320675"/>
            <a:ext cx="1362075" cy="1255713"/>
            <a:chOff x="5560957" y="3801613"/>
            <a:chExt cx="1361438" cy="1255670"/>
          </a:xfrm>
        </p:grpSpPr>
        <p:sp>
          <p:nvSpPr>
            <p:cNvPr id="392" name="Regular Pentagon 391"/>
            <p:cNvSpPr/>
            <p:nvPr/>
          </p:nvSpPr>
          <p:spPr bwMode="auto">
            <a:xfrm rot="21240000">
              <a:off x="5825946" y="4181013"/>
              <a:ext cx="347499" cy="303202"/>
            </a:xfrm>
            <a:prstGeom prst="pentagon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cxnSp>
          <p:nvCxnSpPr>
            <p:cNvPr id="393" name="Straight Connector 392"/>
            <p:cNvCxnSpPr/>
            <p:nvPr/>
          </p:nvCxnSpPr>
          <p:spPr bwMode="auto">
            <a:xfrm rot="21240000">
              <a:off x="5691071" y="4236573"/>
              <a:ext cx="128528" cy="92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 bwMode="auto">
            <a:xfrm rot="21240000">
              <a:off x="5914804" y="4493739"/>
              <a:ext cx="1586" cy="155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cxnSpLocks noChangeAspect="1"/>
            </p:cNvCxnSpPr>
            <p:nvPr/>
          </p:nvCxnSpPr>
          <p:spPr bwMode="auto">
            <a:xfrm rot="480000" flipH="1">
              <a:off x="6184553" y="4188950"/>
              <a:ext cx="103139" cy="90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>
              <a:cxnSpLocks noChangeAspect="1"/>
            </p:cNvCxnSpPr>
            <p:nvPr/>
          </p:nvCxnSpPr>
          <p:spPr bwMode="auto">
            <a:xfrm rot="19200000" flipH="1">
              <a:off x="5651403" y="4128627"/>
              <a:ext cx="104726" cy="904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cxnSpLocks noChangeAspect="1"/>
            </p:cNvCxnSpPr>
            <p:nvPr/>
          </p:nvCxnSpPr>
          <p:spPr bwMode="auto">
            <a:xfrm rot="11100000" flipV="1">
              <a:off x="6778001" y="4239748"/>
              <a:ext cx="144394" cy="22224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Arc 376"/>
            <p:cNvSpPr>
              <a:spLocks noChangeAspect="1"/>
            </p:cNvSpPr>
            <p:nvPr/>
          </p:nvSpPr>
          <p:spPr bwMode="auto">
            <a:xfrm rot="16260000">
              <a:off x="6803377" y="4558832"/>
              <a:ext cx="52386" cy="36496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00"/>
            </a:p>
          </p:txBody>
        </p:sp>
        <p:grpSp>
          <p:nvGrpSpPr>
            <p:cNvPr id="2092" name="Group 377"/>
            <p:cNvGrpSpPr>
              <a:grpSpLocks/>
            </p:cNvGrpSpPr>
            <p:nvPr/>
          </p:nvGrpSpPr>
          <p:grpSpPr bwMode="auto">
            <a:xfrm rot="-10380000">
              <a:off x="6181697" y="3801613"/>
              <a:ext cx="738878" cy="886409"/>
              <a:chOff x="3194216" y="732576"/>
              <a:chExt cx="1040673" cy="1248465"/>
            </a:xfrm>
          </p:grpSpPr>
          <p:grpSp>
            <p:nvGrpSpPr>
              <p:cNvPr id="2106" name="Group 378"/>
              <p:cNvGrpSpPr>
                <a:grpSpLocks/>
              </p:cNvGrpSpPr>
              <p:nvPr/>
            </p:nvGrpSpPr>
            <p:grpSpPr bwMode="auto">
              <a:xfrm rot="9540000">
                <a:off x="3685479" y="1534563"/>
                <a:ext cx="225425" cy="446478"/>
                <a:chOff x="2201317" y="3102836"/>
                <a:chExt cx="225425" cy="446478"/>
              </a:xfrm>
            </p:grpSpPr>
            <p:sp>
              <p:nvSpPr>
                <p:cNvPr id="387" name="TextBox 386"/>
                <p:cNvSpPr txBox="1"/>
                <p:nvPr/>
              </p:nvSpPr>
              <p:spPr bwMode="auto">
                <a:xfrm rot="780000">
                  <a:off x="2193091" y="3090591"/>
                  <a:ext cx="225722" cy="34655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388" name="Straight Connector 387"/>
                <p:cNvCxnSpPr/>
                <p:nvPr/>
              </p:nvCxnSpPr>
              <p:spPr bwMode="auto">
                <a:xfrm rot="1680000">
                  <a:off x="2228806" y="3302130"/>
                  <a:ext cx="0" cy="2191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 bwMode="auto">
                <a:xfrm rot="1680000">
                  <a:off x="2254259" y="3320280"/>
                  <a:ext cx="2236" cy="2191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0" name="Hexagon 379"/>
              <p:cNvSpPr/>
              <p:nvPr/>
            </p:nvSpPr>
            <p:spPr bwMode="auto">
              <a:xfrm rot="12960000">
                <a:off x="3582482" y="1010394"/>
                <a:ext cx="549778" cy="487414"/>
              </a:xfrm>
              <a:prstGeom prst="hexagon">
                <a:avLst/>
              </a:prstGeom>
              <a:solidFill>
                <a:srgbClr val="FF6F6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381" name="TextBox 380"/>
              <p:cNvSpPr txBox="1"/>
              <p:nvPr/>
            </p:nvSpPr>
            <p:spPr bwMode="auto">
              <a:xfrm rot="10980000">
                <a:off x="3195403" y="1192571"/>
                <a:ext cx="549778" cy="3465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NH</a:t>
                </a:r>
              </a:p>
            </p:txBody>
          </p:sp>
          <p:grpSp>
            <p:nvGrpSpPr>
              <p:cNvPr id="2109" name="Group 381"/>
              <p:cNvGrpSpPr>
                <a:grpSpLocks/>
              </p:cNvGrpSpPr>
              <p:nvPr/>
            </p:nvGrpSpPr>
            <p:grpSpPr bwMode="auto">
              <a:xfrm rot="9300000">
                <a:off x="3250140" y="732576"/>
                <a:ext cx="332993" cy="417680"/>
                <a:chOff x="2186319" y="4025743"/>
                <a:chExt cx="332993" cy="417680"/>
              </a:xfrm>
            </p:grpSpPr>
            <p:sp>
              <p:nvSpPr>
                <p:cNvPr id="384" name="TextBox 383"/>
                <p:cNvSpPr txBox="1"/>
                <p:nvPr/>
              </p:nvSpPr>
              <p:spPr bwMode="auto">
                <a:xfrm rot="780000">
                  <a:off x="2245460" y="4074315"/>
                  <a:ext cx="270418" cy="34879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385" name="Straight Connector 384"/>
                <p:cNvCxnSpPr/>
                <p:nvPr/>
              </p:nvCxnSpPr>
              <p:spPr bwMode="auto">
                <a:xfrm rot="780000">
                  <a:off x="2181171" y="4021078"/>
                  <a:ext cx="172084" cy="16992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/>
                <p:cNvCxnSpPr/>
                <p:nvPr/>
              </p:nvCxnSpPr>
              <p:spPr bwMode="auto">
                <a:xfrm rot="780000">
                  <a:off x="2216689" y="4004834"/>
                  <a:ext cx="174320" cy="17215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3" name="TextBox 382"/>
              <p:cNvSpPr txBox="1"/>
              <p:nvPr/>
            </p:nvSpPr>
            <p:spPr bwMode="auto">
              <a:xfrm rot="10440000">
                <a:off x="3958774" y="1239020"/>
                <a:ext cx="283829" cy="3443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</a:t>
                </a:r>
              </a:p>
            </p:txBody>
          </p:sp>
        </p:grpSp>
        <p:cxnSp>
          <p:nvCxnSpPr>
            <p:cNvPr id="409" name="Straight Connector 408"/>
            <p:cNvCxnSpPr>
              <a:cxnSpLocks noChangeAspect="1"/>
            </p:cNvCxnSpPr>
            <p:nvPr/>
          </p:nvCxnSpPr>
          <p:spPr bwMode="auto">
            <a:xfrm rot="19560000" flipH="1">
              <a:off x="6335295" y="4522313"/>
              <a:ext cx="103140" cy="920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94" name="Group 421"/>
            <p:cNvGrpSpPr>
              <a:grpSpLocks/>
            </p:cNvGrpSpPr>
            <p:nvPr/>
          </p:nvGrpSpPr>
          <p:grpSpPr bwMode="auto">
            <a:xfrm>
              <a:off x="5560957" y="4562475"/>
              <a:ext cx="496943" cy="494808"/>
              <a:chOff x="4906962" y="4986097"/>
              <a:chExt cx="496943" cy="494808"/>
            </a:xfrm>
          </p:grpSpPr>
          <p:sp>
            <p:nvSpPr>
              <p:cNvPr id="423" name="TextBox 422"/>
              <p:cNvSpPr txBox="1"/>
              <p:nvPr/>
            </p:nvSpPr>
            <p:spPr bwMode="auto">
              <a:xfrm rot="21420000">
                <a:off x="5054531" y="5112618"/>
                <a:ext cx="215799" cy="2460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P</a:t>
                </a:r>
              </a:p>
            </p:txBody>
          </p:sp>
          <p:sp>
            <p:nvSpPr>
              <p:cNvPr id="424" name="TextBox 423"/>
              <p:cNvSpPr txBox="1"/>
              <p:nvPr/>
            </p:nvSpPr>
            <p:spPr bwMode="auto">
              <a:xfrm rot="21420000">
                <a:off x="5137042" y="4985622"/>
                <a:ext cx="215799" cy="24605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425" name="TextBox 424"/>
              <p:cNvSpPr txBox="1"/>
              <p:nvPr/>
            </p:nvSpPr>
            <p:spPr bwMode="auto">
              <a:xfrm rot="21420000">
                <a:off x="5187818" y="5215801"/>
                <a:ext cx="215799" cy="2460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426" name="TextBox 425"/>
              <p:cNvSpPr txBox="1"/>
              <p:nvPr/>
            </p:nvSpPr>
            <p:spPr bwMode="auto">
              <a:xfrm rot="21420000">
                <a:off x="4957738" y="5234850"/>
                <a:ext cx="215799" cy="2460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427" name="TextBox 426"/>
              <p:cNvSpPr txBox="1"/>
              <p:nvPr/>
            </p:nvSpPr>
            <p:spPr bwMode="auto">
              <a:xfrm rot="21420000">
                <a:off x="4940284" y="4996734"/>
                <a:ext cx="215799" cy="24605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428" name="Straight Connector 427"/>
              <p:cNvCxnSpPr/>
              <p:nvPr/>
            </p:nvCxnSpPr>
            <p:spPr bwMode="auto">
              <a:xfrm rot="21420000" flipH="1">
                <a:off x="5192578" y="5138017"/>
                <a:ext cx="52363" cy="746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 bwMode="auto">
              <a:xfrm rot="21420000" flipH="1">
                <a:off x="5097373" y="5249138"/>
                <a:ext cx="52363" cy="7302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 bwMode="auto">
              <a:xfrm rot="21420000">
                <a:off x="5216380" y="5239613"/>
                <a:ext cx="52362" cy="746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 bwMode="auto">
              <a:xfrm rot="20940000">
                <a:off x="5067225" y="5141192"/>
                <a:ext cx="52362" cy="74609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 bwMode="auto">
              <a:xfrm rot="20940000">
                <a:off x="5091026" y="5123729"/>
                <a:ext cx="52363" cy="7461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TextBox 432"/>
              <p:cNvSpPr txBox="1"/>
              <p:nvPr/>
            </p:nvSpPr>
            <p:spPr bwMode="auto">
              <a:xfrm rot="21420000">
                <a:off x="4906962" y="5201515"/>
                <a:ext cx="172957" cy="24764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-</a:t>
                </a:r>
              </a:p>
            </p:txBody>
          </p:sp>
        </p:grpSp>
      </p:grpSp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8248650" y="0"/>
            <a:ext cx="8953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000">
                <a:solidFill>
                  <a:srgbClr val="C0C0C0"/>
                </a:solidFill>
              </a:rPr>
              <a:t>18 Sep 2013</a:t>
            </a:r>
          </a:p>
        </p:txBody>
      </p:sp>
      <p:grpSp>
        <p:nvGrpSpPr>
          <p:cNvPr id="2055" name="Group 1"/>
          <p:cNvGrpSpPr>
            <a:grpSpLocks/>
          </p:cNvGrpSpPr>
          <p:nvPr/>
        </p:nvGrpSpPr>
        <p:grpSpPr bwMode="auto">
          <a:xfrm>
            <a:off x="6924675" y="320675"/>
            <a:ext cx="1449388" cy="1547813"/>
            <a:chOff x="6924675" y="320675"/>
            <a:chExt cx="1448777" cy="1547813"/>
          </a:xfrm>
        </p:grpSpPr>
        <p:grpSp>
          <p:nvGrpSpPr>
            <p:cNvPr id="2056" name="Group 6"/>
            <p:cNvGrpSpPr>
              <a:grpSpLocks/>
            </p:cNvGrpSpPr>
            <p:nvPr/>
          </p:nvGrpSpPr>
          <p:grpSpPr bwMode="auto">
            <a:xfrm>
              <a:off x="6924675" y="320675"/>
              <a:ext cx="1438275" cy="1547813"/>
              <a:chOff x="6284857" y="2727659"/>
              <a:chExt cx="1438502" cy="1548574"/>
            </a:xfrm>
          </p:grpSpPr>
          <p:grpSp>
            <p:nvGrpSpPr>
              <p:cNvPr id="2058" name="Group 4"/>
              <p:cNvGrpSpPr>
                <a:grpSpLocks/>
              </p:cNvGrpSpPr>
              <p:nvPr/>
            </p:nvGrpSpPr>
            <p:grpSpPr bwMode="auto">
              <a:xfrm>
                <a:off x="6284857" y="3781425"/>
                <a:ext cx="496943" cy="494808"/>
                <a:chOff x="4906962" y="4986097"/>
                <a:chExt cx="496943" cy="494808"/>
              </a:xfrm>
            </p:grpSpPr>
            <p:sp>
              <p:nvSpPr>
                <p:cNvPr id="411" name="TextBox 410"/>
                <p:cNvSpPr txBox="1"/>
                <p:nvPr/>
              </p:nvSpPr>
              <p:spPr bwMode="auto">
                <a:xfrm rot="21420000">
                  <a:off x="5054561" y="5112424"/>
                  <a:ext cx="215843" cy="2461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412" name="TextBox 411"/>
                <p:cNvSpPr txBox="1"/>
                <p:nvPr/>
              </p:nvSpPr>
              <p:spPr bwMode="auto">
                <a:xfrm rot="21420000">
                  <a:off x="5137089" y="4985362"/>
                  <a:ext cx="215843" cy="24618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13" name="TextBox 412"/>
                <p:cNvSpPr txBox="1"/>
                <p:nvPr/>
              </p:nvSpPr>
              <p:spPr bwMode="auto">
                <a:xfrm rot="21420000">
                  <a:off x="5187876" y="5215662"/>
                  <a:ext cx="215843" cy="24618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14" name="TextBox 413"/>
                <p:cNvSpPr txBox="1"/>
                <p:nvPr/>
              </p:nvSpPr>
              <p:spPr bwMode="auto">
                <a:xfrm rot="21420000">
                  <a:off x="4957749" y="5234721"/>
                  <a:ext cx="215843" cy="24618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sp>
              <p:nvSpPr>
                <p:cNvPr id="415" name="TextBox 414"/>
                <p:cNvSpPr txBox="1"/>
                <p:nvPr/>
              </p:nvSpPr>
              <p:spPr bwMode="auto">
                <a:xfrm rot="21420000">
                  <a:off x="4940291" y="4996479"/>
                  <a:ext cx="215843" cy="24618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416" name="Straight Connector 415"/>
                <p:cNvCxnSpPr/>
                <p:nvPr/>
              </p:nvCxnSpPr>
              <p:spPr bwMode="auto">
                <a:xfrm rot="21420000" flipH="1">
                  <a:off x="5192637" y="5137837"/>
                  <a:ext cx="52374" cy="74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Connector 416"/>
                <p:cNvCxnSpPr/>
                <p:nvPr/>
              </p:nvCxnSpPr>
              <p:spPr bwMode="auto">
                <a:xfrm rot="21420000" flipH="1">
                  <a:off x="5097412" y="5249016"/>
                  <a:ext cx="52374" cy="7306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8" name="Straight Connector 417"/>
                <p:cNvCxnSpPr/>
                <p:nvPr/>
              </p:nvCxnSpPr>
              <p:spPr bwMode="auto">
                <a:xfrm rot="21420000">
                  <a:off x="5216443" y="5239486"/>
                  <a:ext cx="52373" cy="74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9" name="Straight Connector 418"/>
                <p:cNvCxnSpPr/>
                <p:nvPr/>
              </p:nvCxnSpPr>
              <p:spPr bwMode="auto">
                <a:xfrm rot="20940000">
                  <a:off x="5067258" y="5141013"/>
                  <a:ext cx="52373" cy="7464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0" name="Straight Connector 419"/>
                <p:cNvCxnSpPr/>
                <p:nvPr/>
              </p:nvCxnSpPr>
              <p:spPr bwMode="auto">
                <a:xfrm rot="20940000">
                  <a:off x="5091063" y="5123541"/>
                  <a:ext cx="52374" cy="7465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1" name="TextBox 420"/>
                <p:cNvSpPr txBox="1"/>
                <p:nvPr/>
              </p:nvSpPr>
              <p:spPr bwMode="auto">
                <a:xfrm rot="21420000">
                  <a:off x="4906962" y="5201368"/>
                  <a:ext cx="172992" cy="247772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dirty="0">
                      <a:latin typeface="+mn-lt"/>
                      <a:cs typeface="+mn-cs"/>
                    </a:rPr>
                    <a:t>-</a:t>
                  </a:r>
                </a:p>
              </p:txBody>
            </p:sp>
          </p:grpSp>
          <p:cxnSp>
            <p:nvCxnSpPr>
              <p:cNvPr id="435" name="Straight Connector 434"/>
              <p:cNvCxnSpPr/>
              <p:nvPr/>
            </p:nvCxnSpPr>
            <p:spPr bwMode="auto">
              <a:xfrm rot="5880000">
                <a:off x="7164769" y="2957232"/>
                <a:ext cx="330362" cy="17616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 bwMode="auto">
              <a:xfrm rot="21540000">
                <a:off x="6445153" y="3442385"/>
                <a:ext cx="128553" cy="9212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7" name="Straight Connector 436"/>
              <p:cNvCxnSpPr/>
              <p:nvPr/>
            </p:nvCxnSpPr>
            <p:spPr bwMode="auto">
              <a:xfrm rot="21540000">
                <a:off x="6646711" y="3713982"/>
                <a:ext cx="0" cy="155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8" name="Hexagon 437"/>
              <p:cNvSpPr/>
              <p:nvPr/>
            </p:nvSpPr>
            <p:spPr bwMode="auto">
              <a:xfrm rot="180000">
                <a:off x="6995869" y="3069140"/>
                <a:ext cx="390422" cy="346245"/>
              </a:xfrm>
              <a:prstGeom prst="hexagon">
                <a:avLst/>
              </a:prstGeom>
              <a:solidFill>
                <a:srgbClr val="9CE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439" name="TextBox 438"/>
              <p:cNvSpPr txBox="1"/>
              <p:nvPr/>
            </p:nvSpPr>
            <p:spPr bwMode="auto">
              <a:xfrm rot="21540000">
                <a:off x="7321221" y="2727659"/>
                <a:ext cx="401531" cy="2461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NH</a:t>
                </a:r>
                <a:r>
                  <a:rPr lang="en-US" sz="1000" baseline="-25000" dirty="0">
                    <a:latin typeface="+mn-lt"/>
                    <a:cs typeface="+mn-cs"/>
                  </a:rPr>
                  <a:t>2</a:t>
                </a:r>
                <a:endParaRPr lang="en-US" sz="1000" dirty="0">
                  <a:latin typeface="+mn-lt"/>
                  <a:cs typeface="+mn-cs"/>
                </a:endParaRPr>
              </a:p>
            </p:txBody>
          </p:sp>
          <p:sp>
            <p:nvSpPr>
              <p:cNvPr id="440" name="TextBox 439"/>
              <p:cNvSpPr txBox="1"/>
              <p:nvPr/>
            </p:nvSpPr>
            <p:spPr bwMode="auto">
              <a:xfrm rot="21540000">
                <a:off x="6964128" y="3280381"/>
                <a:ext cx="201560" cy="2461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441" name="TextBox 440"/>
              <p:cNvSpPr txBox="1"/>
              <p:nvPr/>
            </p:nvSpPr>
            <p:spPr bwMode="auto">
              <a:xfrm rot="21060000">
                <a:off x="7276783" y="3113612"/>
                <a:ext cx="314242" cy="24618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442" name="Regular Pentagon 441"/>
              <p:cNvSpPr/>
              <p:nvPr/>
            </p:nvSpPr>
            <p:spPr bwMode="auto">
              <a:xfrm rot="21540000">
                <a:off x="6575293" y="3405855"/>
                <a:ext cx="345984" cy="303361"/>
              </a:xfrm>
              <a:prstGeom prst="pentag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cxnSp>
            <p:nvCxnSpPr>
              <p:cNvPr id="444" name="Straight Connector 443"/>
              <p:cNvCxnSpPr>
                <a:cxnSpLocks noChangeAspect="1"/>
              </p:cNvCxnSpPr>
              <p:nvPr/>
            </p:nvCxnSpPr>
            <p:spPr bwMode="auto">
              <a:xfrm rot="21960000" flipH="1">
                <a:off x="6933974" y="3405855"/>
                <a:ext cx="125379" cy="1095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>
                <a:cxnSpLocks noChangeAspect="1"/>
              </p:cNvCxnSpPr>
              <p:nvPr/>
            </p:nvCxnSpPr>
            <p:spPr bwMode="auto">
              <a:xfrm rot="19500000" flipH="1">
                <a:off x="6418172" y="3329618"/>
                <a:ext cx="103161" cy="937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6" name="TextBox 445"/>
              <p:cNvSpPr txBox="1"/>
              <p:nvPr/>
            </p:nvSpPr>
            <p:spPr bwMode="auto">
              <a:xfrm rot="8100000">
                <a:off x="7337092" y="3458268"/>
                <a:ext cx="158708" cy="24618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447" name="Straight Connector 446"/>
              <p:cNvCxnSpPr/>
              <p:nvPr/>
            </p:nvCxnSpPr>
            <p:spPr bwMode="auto">
              <a:xfrm rot="9000000">
                <a:off x="7343440" y="3407443"/>
                <a:ext cx="0" cy="155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/>
              <p:cNvCxnSpPr/>
              <p:nvPr/>
            </p:nvCxnSpPr>
            <p:spPr bwMode="auto">
              <a:xfrm rot="9000000">
                <a:off x="7322808" y="3416973"/>
                <a:ext cx="0" cy="15565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9" name="Arc 448"/>
              <p:cNvSpPr>
                <a:spLocks noChangeAspect="1"/>
              </p:cNvSpPr>
              <p:nvPr/>
            </p:nvSpPr>
            <p:spPr bwMode="auto">
              <a:xfrm rot="17160000">
                <a:off x="7437852" y="3592492"/>
                <a:ext cx="50825" cy="36502"/>
              </a:xfrm>
              <a:prstGeom prst="arc">
                <a:avLst>
                  <a:gd name="adj1" fmla="val 10341753"/>
                  <a:gd name="adj2" fmla="val 0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  <p:sp>
            <p:nvSpPr>
              <p:cNvPr id="450" name="Arc 449"/>
              <p:cNvSpPr>
                <a:spLocks noChangeAspect="1"/>
              </p:cNvSpPr>
              <p:nvPr/>
            </p:nvSpPr>
            <p:spPr bwMode="auto">
              <a:xfrm rot="15530174">
                <a:off x="7424361" y="3221629"/>
                <a:ext cx="52414" cy="36502"/>
              </a:xfrm>
              <a:prstGeom prst="arc">
                <a:avLst>
                  <a:gd name="adj1" fmla="val 10341753"/>
                  <a:gd name="adj2" fmla="val 0"/>
                </a:avLst>
              </a:prstGeom>
              <a:ln w="28575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000"/>
              </a:p>
            </p:txBody>
          </p:sp>
        </p:grpSp>
        <p:cxnSp>
          <p:nvCxnSpPr>
            <p:cNvPr id="143" name="Straight Connector 142"/>
            <p:cNvCxnSpPr/>
            <p:nvPr/>
          </p:nvCxnSpPr>
          <p:spPr bwMode="auto">
            <a:xfrm rot="480000">
              <a:off x="8248092" y="449263"/>
              <a:ext cx="125360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 Box 28" descr="Newsprint"/>
          <p:cNvSpPr txBox="1">
            <a:spLocks noChangeArrowheads="1"/>
          </p:cNvSpPr>
          <p:nvPr/>
        </p:nvSpPr>
        <p:spPr bwMode="auto">
          <a:xfrm>
            <a:off x="4633914" y="2209800"/>
            <a:ext cx="3385457" cy="163121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>
                <a:latin typeface="+mn-lt"/>
              </a:rPr>
              <a:t>I got the hydrogen bonds </a:t>
            </a:r>
            <a:r>
              <a:rPr lang="en-US" sz="2000" dirty="0" smtClean="0">
                <a:latin typeface="+mn-lt"/>
              </a:rPr>
              <a:t/>
            </a:r>
            <a:br>
              <a:rPr lang="en-US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to </a:t>
            </a:r>
            <a:r>
              <a:rPr lang="en-US" sz="2000" dirty="0">
                <a:latin typeface="+mn-lt"/>
              </a:rPr>
              <a:t>line up, however the backbone was spaced out unless the nucleotides were cramped together. </a:t>
            </a:r>
            <a:endParaRPr lang="en-US" sz="2000" b="1" dirty="0">
              <a:latin typeface="+mn-lt"/>
            </a:endParaRPr>
          </a:p>
        </p:txBody>
      </p:sp>
      <p:sp>
        <p:nvSpPr>
          <p:cNvPr id="128" name="Text Box 28" descr="Newsprint"/>
          <p:cNvSpPr txBox="1">
            <a:spLocks noChangeArrowheads="1"/>
          </p:cNvSpPr>
          <p:nvPr/>
        </p:nvSpPr>
        <p:spPr bwMode="auto">
          <a:xfrm>
            <a:off x="3810000" y="4543961"/>
            <a:ext cx="3385457" cy="163121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I'm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not 100% sure if the commands provided are mac compatible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 manually did my vertical flips. 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3"/>
          <p:cNvGrpSpPr>
            <a:grpSpLocks/>
          </p:cNvGrpSpPr>
          <p:nvPr/>
        </p:nvGrpSpPr>
        <p:grpSpPr bwMode="auto">
          <a:xfrm rot="10800000">
            <a:off x="4297363" y="4564063"/>
            <a:ext cx="2019300" cy="1989137"/>
            <a:chOff x="6468727" y="56113"/>
            <a:chExt cx="2522873" cy="2486406"/>
          </a:xfrm>
        </p:grpSpPr>
        <p:cxnSp>
          <p:nvCxnSpPr>
            <p:cNvPr id="254" name="Straight Connector 253"/>
            <p:cNvCxnSpPr>
              <a:cxnSpLocks noChangeAspect="1"/>
            </p:cNvCxnSpPr>
            <p:nvPr/>
          </p:nvCxnSpPr>
          <p:spPr>
            <a:xfrm flipV="1">
              <a:off x="6474678" y="1728930"/>
              <a:ext cx="253874" cy="3968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28" name="Group 247"/>
            <p:cNvGrpSpPr>
              <a:grpSpLocks/>
            </p:cNvGrpSpPr>
            <p:nvPr/>
          </p:nvGrpSpPr>
          <p:grpSpPr bwMode="auto">
            <a:xfrm>
              <a:off x="6550087" y="56113"/>
              <a:ext cx="2441513" cy="2486406"/>
              <a:chOff x="4966979" y="-332719"/>
              <a:chExt cx="2441513" cy="2486406"/>
            </a:xfrm>
          </p:grpSpPr>
          <p:sp>
            <p:nvSpPr>
              <p:cNvPr id="198" name="Hexagon 197"/>
              <p:cNvSpPr/>
              <p:nvPr/>
            </p:nvSpPr>
            <p:spPr>
              <a:xfrm rot="13520011">
                <a:off x="5380308" y="956274"/>
                <a:ext cx="686590" cy="608900"/>
              </a:xfrm>
              <a:prstGeom prst="hexagon">
                <a:avLst/>
              </a:prstGeom>
              <a:solidFill>
                <a:srgbClr val="FF6F6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40"/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 rot="10800000">
                <a:off x="5032390" y="564213"/>
                <a:ext cx="337176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 rot="10800000">
                <a:off x="5869381" y="984898"/>
                <a:ext cx="353043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 rot="10800000">
                <a:off x="4984789" y="1141662"/>
                <a:ext cx="557333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NH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 rot="10800000">
                <a:off x="5433035" y="1754831"/>
                <a:ext cx="279659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 rot="11700000">
                <a:off x="5615507" y="1615925"/>
                <a:ext cx="0" cy="2738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rot="11700000">
                <a:off x="5581790" y="1602034"/>
                <a:ext cx="1983" cy="2738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rot="10800000">
                <a:off x="5274364" y="794399"/>
                <a:ext cx="216190" cy="2143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38" name="Group 242"/>
              <p:cNvGrpSpPr>
                <a:grpSpLocks/>
              </p:cNvGrpSpPr>
              <p:nvPr/>
            </p:nvGrpSpPr>
            <p:grpSpPr bwMode="auto">
              <a:xfrm>
                <a:off x="6105079" y="-332719"/>
                <a:ext cx="1303413" cy="1632420"/>
                <a:chOff x="6105079" y="-332719"/>
                <a:chExt cx="1303413" cy="1632420"/>
              </a:xfrm>
            </p:grpSpPr>
            <p:grpSp>
              <p:nvGrpSpPr>
                <p:cNvPr id="8440" name="Group 241"/>
                <p:cNvGrpSpPr>
                  <a:grpSpLocks/>
                </p:cNvGrpSpPr>
                <p:nvPr/>
              </p:nvGrpSpPr>
              <p:grpSpPr bwMode="auto">
                <a:xfrm>
                  <a:off x="6105079" y="-332719"/>
                  <a:ext cx="1303413" cy="1486567"/>
                  <a:chOff x="6105079" y="-332719"/>
                  <a:chExt cx="1303413" cy="1486567"/>
                </a:xfrm>
              </p:grpSpPr>
              <p:sp>
                <p:nvSpPr>
                  <p:cNvPr id="180" name="Regular Pentagon 179"/>
                  <p:cNvSpPr/>
                  <p:nvPr/>
                </p:nvSpPr>
                <p:spPr>
                  <a:xfrm rot="10800000">
                    <a:off x="6313660" y="619775"/>
                    <a:ext cx="610884" cy="533793"/>
                  </a:xfrm>
                  <a:prstGeom prst="pentagon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40"/>
                  </a:p>
                </p:txBody>
              </p:sp>
              <p:cxnSp>
                <p:nvCxnSpPr>
                  <p:cNvPr id="181" name="Straight Connector 180"/>
                  <p:cNvCxnSpPr/>
                  <p:nvPr/>
                </p:nvCxnSpPr>
                <p:spPr>
                  <a:xfrm rot="10800000">
                    <a:off x="6930496" y="933304"/>
                    <a:ext cx="228089" cy="1627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rot="10800000">
                    <a:off x="6815459" y="339979"/>
                    <a:ext cx="1983" cy="27384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445" name="Group 182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6569578" y="-332719"/>
                    <a:ext cx="838914" cy="812308"/>
                    <a:chOff x="3682524" y="2384129"/>
                    <a:chExt cx="838914" cy="812308"/>
                  </a:xfrm>
                </p:grpSpPr>
                <p:grpSp>
                  <p:nvGrpSpPr>
                    <p:cNvPr id="8447" name="Group 18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7984" y="2384129"/>
                      <a:ext cx="753454" cy="812308"/>
                      <a:chOff x="3742346" y="2133727"/>
                      <a:chExt cx="753454" cy="812308"/>
                    </a:xfrm>
                  </p:grpSpPr>
                  <p:sp>
                    <p:nvSpPr>
                      <p:cNvPr id="192" name="TextBox 191"/>
                      <p:cNvSpPr txBox="1"/>
                      <p:nvPr/>
                    </p:nvSpPr>
                    <p:spPr>
                      <a:xfrm>
                        <a:off x="3932577" y="2350726"/>
                        <a:ext cx="380811" cy="392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193" name="TextBox 192"/>
                      <p:cNvSpPr txBox="1"/>
                      <p:nvPr/>
                    </p:nvSpPr>
                    <p:spPr>
                      <a:xfrm>
                        <a:off x="4085298" y="2134431"/>
                        <a:ext cx="380811" cy="392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194" name="TextBox 193"/>
                      <p:cNvSpPr txBox="1"/>
                      <p:nvPr/>
                    </p:nvSpPr>
                    <p:spPr>
                      <a:xfrm>
                        <a:off x="4085298" y="2541225"/>
                        <a:ext cx="380811" cy="3909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195" name="TextBox 194"/>
                      <p:cNvSpPr txBox="1"/>
                      <p:nvPr/>
                    </p:nvSpPr>
                    <p:spPr>
                      <a:xfrm>
                        <a:off x="3712421" y="2553131"/>
                        <a:ext cx="380811" cy="392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196" name="TextBox 195"/>
                      <p:cNvSpPr txBox="1"/>
                      <p:nvPr/>
                    </p:nvSpPr>
                    <p:spPr>
                      <a:xfrm>
                        <a:off x="3720354" y="2134431"/>
                        <a:ext cx="380811" cy="39290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</p:grpSp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H="1">
                      <a:off x="4134737" y="2638831"/>
                      <a:ext cx="93219" cy="13096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>
                      <a:off x="3958215" y="2825362"/>
                      <a:ext cx="93220" cy="12898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>
                      <a:off x="4134737" y="2799564"/>
                      <a:ext cx="93219" cy="13096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rot="-480000">
                      <a:off x="3948298" y="2634863"/>
                      <a:ext cx="93219" cy="12898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 rot="-480000">
                      <a:off x="3991933" y="2605097"/>
                      <a:ext cx="93219" cy="13096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1" name="TextBox 190"/>
                    <p:cNvSpPr txBox="1"/>
                    <p:nvPr/>
                  </p:nvSpPr>
                  <p:spPr>
                    <a:xfrm>
                      <a:off x="3652773" y="2740033"/>
                      <a:ext cx="305442" cy="392904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-</a:t>
                      </a:r>
                    </a:p>
                  </p:txBody>
                </p:sp>
              </p:grpSp>
              <p:cxnSp>
                <p:nvCxnSpPr>
                  <p:cNvPr id="184" name="Straight Connector 183"/>
                  <p:cNvCxnSpPr>
                    <a:cxnSpLocks noChangeAspect="1"/>
                  </p:cNvCxnSpPr>
                  <p:nvPr/>
                </p:nvCxnSpPr>
                <p:spPr>
                  <a:xfrm rot="10680000" flipH="1">
                    <a:off x="6129206" y="963069"/>
                    <a:ext cx="182472" cy="16073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7" name="Straight Connector 176"/>
                <p:cNvCxnSpPr>
                  <a:cxnSpLocks noChangeAspect="1"/>
                </p:cNvCxnSpPr>
                <p:nvPr/>
              </p:nvCxnSpPr>
              <p:spPr>
                <a:xfrm rot="8760000" flipH="1">
                  <a:off x="7011814" y="1139678"/>
                  <a:ext cx="182472" cy="16073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/>
              <p:cNvCxnSpPr/>
              <p:nvPr/>
            </p:nvCxnSpPr>
            <p:spPr>
              <a:xfrm rot="10800000">
                <a:off x="5234696" y="824164"/>
                <a:ext cx="218173" cy="2143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0" name="Arc 259"/>
            <p:cNvSpPr>
              <a:spLocks noChangeAspect="1"/>
            </p:cNvSpPr>
            <p:nvPr/>
          </p:nvSpPr>
          <p:spPr>
            <a:xfrm rot="5400000">
              <a:off x="6603576" y="1109825"/>
              <a:ext cx="91281" cy="63469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</p:grpSp>
      <p:grpSp>
        <p:nvGrpSpPr>
          <p:cNvPr id="8195" name="Group 11"/>
          <p:cNvGrpSpPr>
            <a:grpSpLocks/>
          </p:cNvGrpSpPr>
          <p:nvPr/>
        </p:nvGrpSpPr>
        <p:grpSpPr bwMode="auto">
          <a:xfrm>
            <a:off x="4530725" y="857250"/>
            <a:ext cx="2222500" cy="1970088"/>
            <a:chOff x="1007692" y="990600"/>
            <a:chExt cx="2777384" cy="2463071"/>
          </a:xfrm>
        </p:grpSpPr>
        <p:cxnSp>
          <p:nvCxnSpPr>
            <p:cNvPr id="67" name="Straight Connector 66"/>
            <p:cNvCxnSpPr>
              <a:cxnSpLocks noChangeAspect="1"/>
            </p:cNvCxnSpPr>
            <p:nvPr/>
          </p:nvCxnSpPr>
          <p:spPr>
            <a:xfrm rot="21480000" flipH="1">
              <a:off x="2136501" y="1992898"/>
              <a:ext cx="182514" cy="1607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98" name="Group 236"/>
            <p:cNvGrpSpPr>
              <a:grpSpLocks/>
            </p:cNvGrpSpPr>
            <p:nvPr/>
          </p:nvGrpSpPr>
          <p:grpSpPr bwMode="auto">
            <a:xfrm>
              <a:off x="1007692" y="990600"/>
              <a:ext cx="2777384" cy="2463071"/>
              <a:chOff x="1015524" y="559038"/>
              <a:chExt cx="2777384" cy="2463071"/>
            </a:xfrm>
          </p:grpSpPr>
          <p:cxnSp>
            <p:nvCxnSpPr>
              <p:cNvPr id="20" name="Straight Connector 19"/>
              <p:cNvCxnSpPr>
                <a:cxnSpLocks noChangeAspect="1"/>
              </p:cNvCxnSpPr>
              <p:nvPr/>
            </p:nvCxnSpPr>
            <p:spPr>
              <a:xfrm rot="19560000" flipH="1">
                <a:off x="1251602" y="1374769"/>
                <a:ext cx="184497" cy="1627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gular Pentagon 9"/>
              <p:cNvSpPr/>
              <p:nvPr/>
            </p:nvSpPr>
            <p:spPr>
              <a:xfrm>
                <a:off x="1523389" y="1523625"/>
                <a:ext cx="611024" cy="533897"/>
              </a:xfrm>
              <a:prstGeom prst="pentag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40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295247" y="1575228"/>
                <a:ext cx="228142" cy="16274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636468" y="2057522"/>
                <a:ext cx="1983" cy="2738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05" name="Group 29"/>
              <p:cNvGrpSpPr>
                <a:grpSpLocks/>
              </p:cNvGrpSpPr>
              <p:nvPr/>
            </p:nvGrpSpPr>
            <p:grpSpPr bwMode="auto">
              <a:xfrm>
                <a:off x="1015524" y="2209800"/>
                <a:ext cx="838914" cy="812309"/>
                <a:chOff x="3682524" y="2395670"/>
                <a:chExt cx="838914" cy="812309"/>
              </a:xfrm>
            </p:grpSpPr>
            <p:grpSp>
              <p:nvGrpSpPr>
                <p:cNvPr id="8415" name="Group 10"/>
                <p:cNvGrpSpPr>
                  <a:grpSpLocks/>
                </p:cNvGrpSpPr>
                <p:nvPr/>
              </p:nvGrpSpPr>
              <p:grpSpPr bwMode="auto">
                <a:xfrm>
                  <a:off x="3767984" y="2395670"/>
                  <a:ext cx="753454" cy="812309"/>
                  <a:chOff x="3742346" y="2145268"/>
                  <a:chExt cx="753454" cy="812309"/>
                </a:xfrm>
              </p:grpSpPr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3962399" y="2362153"/>
                    <a:ext cx="380898" cy="39298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5155" y="2145816"/>
                    <a:ext cx="380898" cy="39298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4115155" y="2552689"/>
                    <a:ext cx="380898" cy="390994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3742192" y="2564597"/>
                    <a:ext cx="380898" cy="39298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750128" y="2145816"/>
                    <a:ext cx="380898" cy="39298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</p:grpSp>
            <p:cxnSp>
              <p:nvCxnSpPr>
                <p:cNvPr id="24" name="Straight Connector 23"/>
                <p:cNvCxnSpPr/>
                <p:nvPr/>
              </p:nvCxnSpPr>
              <p:spPr>
                <a:xfrm flipH="1">
                  <a:off x="4164599" y="2638357"/>
                  <a:ext cx="93240" cy="1309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3988036" y="2824923"/>
                  <a:ext cx="93241" cy="129009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4164599" y="2799121"/>
                  <a:ext cx="93240" cy="1309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-480000">
                  <a:off x="3978118" y="2634387"/>
                  <a:ext cx="93240" cy="1309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-480000">
                  <a:off x="4021762" y="2604616"/>
                  <a:ext cx="93240" cy="13099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3682524" y="2751488"/>
                  <a:ext cx="305512" cy="39298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-</a:t>
                  </a:r>
                </a:p>
              </p:txBody>
            </p:sp>
          </p:grpSp>
          <p:grpSp>
            <p:nvGrpSpPr>
              <p:cNvPr id="8406" name="Group 235"/>
              <p:cNvGrpSpPr>
                <a:grpSpLocks/>
              </p:cNvGrpSpPr>
              <p:nvPr/>
            </p:nvGrpSpPr>
            <p:grpSpPr bwMode="auto">
              <a:xfrm>
                <a:off x="2209800" y="559038"/>
                <a:ext cx="1583108" cy="1433576"/>
                <a:chOff x="2209800" y="559038"/>
                <a:chExt cx="1583108" cy="1433576"/>
              </a:xfrm>
            </p:grpSpPr>
            <p:sp>
              <p:nvSpPr>
                <p:cNvPr id="44" name="Regular Pentagon 43"/>
                <p:cNvSpPr/>
                <p:nvPr/>
              </p:nvSpPr>
              <p:spPr>
                <a:xfrm>
                  <a:off x="2251460" y="977820"/>
                  <a:ext cx="609040" cy="533896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45" name="Hexagon 44"/>
                <p:cNvSpPr/>
                <p:nvPr/>
              </p:nvSpPr>
              <p:spPr>
                <a:xfrm rot="2720011">
                  <a:off x="2763137" y="1138722"/>
                  <a:ext cx="684737" cy="609041"/>
                </a:xfrm>
                <a:prstGeom prst="hex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cxnSp>
              <p:nvCxnSpPr>
                <p:cNvPr id="46" name="Straight Connector 45"/>
                <p:cNvCxnSpPr/>
                <p:nvPr/>
              </p:nvCxnSpPr>
              <p:spPr>
                <a:xfrm rot="900000">
                  <a:off x="3223545" y="823010"/>
                  <a:ext cx="0" cy="27389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/>
                <p:cNvSpPr txBox="1"/>
                <p:nvPr/>
              </p:nvSpPr>
              <p:spPr>
                <a:xfrm>
                  <a:off x="3084676" y="559038"/>
                  <a:ext cx="708232" cy="39298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  <a:r>
                    <a:rPr lang="en-US" sz="1440" baseline="-25000" dirty="0">
                      <a:latin typeface="+mn-lt"/>
                      <a:cs typeface="+mn-cs"/>
                    </a:rPr>
                    <a:t>2</a:t>
                  </a:r>
                  <a:endParaRPr lang="en-US" sz="144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2209799" y="1321181"/>
                  <a:ext cx="355109" cy="39099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2404216" y="801177"/>
                  <a:ext cx="355109" cy="39099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2854549" y="1599045"/>
                  <a:ext cx="355108" cy="39298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287028" y="1182248"/>
                  <a:ext cx="355108" cy="39099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</p:grpSp>
        </p:grpSp>
        <p:cxnSp>
          <p:nvCxnSpPr>
            <p:cNvPr id="253" name="Straight Connector 252"/>
            <p:cNvCxnSpPr/>
            <p:nvPr/>
          </p:nvCxnSpPr>
          <p:spPr>
            <a:xfrm>
              <a:off x="3487499" y="1155335"/>
              <a:ext cx="220207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1" name="Arc 260"/>
            <p:cNvSpPr>
              <a:spLocks noChangeAspect="1"/>
            </p:cNvSpPr>
            <p:nvPr/>
          </p:nvSpPr>
          <p:spPr>
            <a:xfrm rot="15300000" flipH="1">
              <a:off x="3501365" y="1768636"/>
              <a:ext cx="91298" cy="63483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</p:grpSp>
      <p:grpSp>
        <p:nvGrpSpPr>
          <p:cNvPr id="8196" name="Group 270"/>
          <p:cNvGrpSpPr>
            <a:grpSpLocks/>
          </p:cNvGrpSpPr>
          <p:nvPr/>
        </p:nvGrpSpPr>
        <p:grpSpPr bwMode="auto">
          <a:xfrm>
            <a:off x="4376738" y="3336925"/>
            <a:ext cx="2520950" cy="1974850"/>
            <a:chOff x="1269762" y="2506054"/>
            <a:chExt cx="3149838" cy="2470029"/>
          </a:xfrm>
        </p:grpSpPr>
        <p:grpSp>
          <p:nvGrpSpPr>
            <p:cNvPr id="8363" name="Group 238"/>
            <p:cNvGrpSpPr>
              <a:grpSpLocks/>
            </p:cNvGrpSpPr>
            <p:nvPr/>
          </p:nvGrpSpPr>
          <p:grpSpPr bwMode="auto">
            <a:xfrm>
              <a:off x="1269762" y="2506054"/>
              <a:ext cx="3149838" cy="2470029"/>
              <a:chOff x="1261216" y="2090870"/>
              <a:chExt cx="3149838" cy="2470029"/>
            </a:xfrm>
          </p:grpSpPr>
          <p:grpSp>
            <p:nvGrpSpPr>
              <p:cNvPr id="8367" name="Group 237"/>
              <p:cNvGrpSpPr>
                <a:grpSpLocks/>
              </p:cNvGrpSpPr>
              <p:nvPr/>
            </p:nvGrpSpPr>
            <p:grpSpPr bwMode="auto">
              <a:xfrm>
                <a:off x="2458606" y="2090870"/>
                <a:ext cx="1952448" cy="1633969"/>
                <a:chOff x="2458606" y="2090870"/>
                <a:chExt cx="1952448" cy="1633969"/>
              </a:xfrm>
            </p:grpSpPr>
            <p:sp>
              <p:nvSpPr>
                <p:cNvPr id="52" name="Regular Pentagon 51"/>
                <p:cNvSpPr/>
                <p:nvPr/>
              </p:nvSpPr>
              <p:spPr>
                <a:xfrm>
                  <a:off x="2500919" y="2501880"/>
                  <a:ext cx="608943" cy="534113"/>
                </a:xfrm>
                <a:prstGeom prst="pentagon">
                  <a:avLst/>
                </a:prstGeom>
                <a:solidFill>
                  <a:srgbClr val="33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53" name="Hexagon 52"/>
                <p:cNvSpPr/>
                <p:nvPr/>
              </p:nvSpPr>
              <p:spPr>
                <a:xfrm rot="2720011">
                  <a:off x="3011325" y="2662029"/>
                  <a:ext cx="687002" cy="608941"/>
                </a:xfrm>
                <a:prstGeom prst="hexagon">
                  <a:avLst/>
                </a:prstGeom>
                <a:solidFill>
                  <a:srgbClr val="33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3702935" y="3331842"/>
                  <a:ext cx="708119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  <a:r>
                    <a:rPr lang="en-US" sz="1440" baseline="-25000" dirty="0">
                      <a:latin typeface="+mn-lt"/>
                      <a:cs typeface="+mn-cs"/>
                    </a:rPr>
                    <a:t>2</a:t>
                  </a:r>
                  <a:endParaRPr lang="en-US" sz="144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459266" y="2843396"/>
                  <a:ext cx="355050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2653651" y="2323180"/>
                  <a:ext cx="355050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3103911" y="3123358"/>
                  <a:ext cx="355052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536319" y="2704407"/>
                  <a:ext cx="555387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365736" y="2090870"/>
                  <a:ext cx="279678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61" name="Straight Connector 60"/>
                <p:cNvCxnSpPr/>
                <p:nvPr/>
              </p:nvCxnSpPr>
              <p:spPr>
                <a:xfrm rot="900000">
                  <a:off x="3454995" y="2337079"/>
                  <a:ext cx="1983" cy="2740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 rot="900000">
                  <a:off x="3492681" y="2350978"/>
                  <a:ext cx="1984" cy="2740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>
                  <a:stCxn id="53" idx="2"/>
                </p:cNvCxnSpPr>
                <p:nvPr/>
              </p:nvCxnSpPr>
              <p:spPr>
                <a:xfrm>
                  <a:off x="3595825" y="3210722"/>
                  <a:ext cx="216205" cy="2144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Regular Pentagon 71"/>
              <p:cNvSpPr/>
              <p:nvPr/>
            </p:nvSpPr>
            <p:spPr>
              <a:xfrm>
                <a:off x="1768998" y="3061806"/>
                <a:ext cx="610926" cy="534113"/>
              </a:xfrm>
              <a:prstGeom prst="pentag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40"/>
              </a:p>
            </p:txBody>
          </p:sp>
          <p:cxnSp>
            <p:nvCxnSpPr>
              <p:cNvPr id="73" name="Straight Connector 72"/>
              <p:cNvCxnSpPr/>
              <p:nvPr/>
            </p:nvCxnSpPr>
            <p:spPr>
              <a:xfrm>
                <a:off x="1540892" y="3113431"/>
                <a:ext cx="228106" cy="1628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1882059" y="3595920"/>
                <a:ext cx="1984" cy="274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71" name="Group 74"/>
              <p:cNvGrpSpPr>
                <a:grpSpLocks/>
              </p:cNvGrpSpPr>
              <p:nvPr/>
            </p:nvGrpSpPr>
            <p:grpSpPr bwMode="auto">
              <a:xfrm>
                <a:off x="1261216" y="3748590"/>
                <a:ext cx="838914" cy="812309"/>
                <a:chOff x="3682524" y="2395670"/>
                <a:chExt cx="838914" cy="812309"/>
              </a:xfrm>
            </p:grpSpPr>
            <p:grpSp>
              <p:nvGrpSpPr>
                <p:cNvPr id="8374" name="Group 75"/>
                <p:cNvGrpSpPr>
                  <a:grpSpLocks/>
                </p:cNvGrpSpPr>
                <p:nvPr/>
              </p:nvGrpSpPr>
              <p:grpSpPr bwMode="auto">
                <a:xfrm>
                  <a:off x="3767984" y="2395670"/>
                  <a:ext cx="753454" cy="812309"/>
                  <a:chOff x="3742346" y="2145268"/>
                  <a:chExt cx="753454" cy="812309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3962349" y="2361910"/>
                    <a:ext cx="380836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4115080" y="2145486"/>
                    <a:ext cx="380836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4115080" y="2552524"/>
                    <a:ext cx="380836" cy="391155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3742177" y="2564437"/>
                    <a:ext cx="380836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3750111" y="2145486"/>
                    <a:ext cx="380836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</p:grpSp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4164520" y="2638125"/>
                  <a:ext cx="93226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3987987" y="2824768"/>
                  <a:ext cx="93225" cy="12906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4164520" y="2798955"/>
                  <a:ext cx="93226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rot="-480000">
                  <a:off x="3978069" y="2634154"/>
                  <a:ext cx="93226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rot="-480000">
                  <a:off x="4021706" y="2604370"/>
                  <a:ext cx="93226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3682524" y="2751301"/>
                  <a:ext cx="305463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-</a:t>
                  </a:r>
                </a:p>
              </p:txBody>
            </p:sp>
          </p:grpSp>
          <p:cxnSp>
            <p:nvCxnSpPr>
              <p:cNvPr id="88" name="Straight Connector 87"/>
              <p:cNvCxnSpPr>
                <a:cxnSpLocks noChangeAspect="1"/>
              </p:cNvCxnSpPr>
              <p:nvPr/>
            </p:nvCxnSpPr>
            <p:spPr>
              <a:xfrm rot="21480000" flipH="1">
                <a:off x="2389841" y="3091589"/>
                <a:ext cx="182484" cy="160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>
                <a:cxnSpLocks noChangeAspect="1"/>
              </p:cNvCxnSpPr>
              <p:nvPr/>
            </p:nvCxnSpPr>
            <p:spPr>
              <a:xfrm rot="19560000" flipH="1">
                <a:off x="1493288" y="2916860"/>
                <a:ext cx="182484" cy="160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2" name="Straight Connector 261"/>
            <p:cNvCxnSpPr/>
            <p:nvPr/>
          </p:nvCxnSpPr>
          <p:spPr>
            <a:xfrm rot="20717751">
              <a:off x="4126038" y="3905870"/>
              <a:ext cx="22017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5" name="Arc 264"/>
            <p:cNvSpPr>
              <a:spLocks noChangeAspect="1"/>
            </p:cNvSpPr>
            <p:nvPr/>
          </p:nvSpPr>
          <p:spPr>
            <a:xfrm rot="15300000" flipH="1">
              <a:off x="3610273" y="2639120"/>
              <a:ext cx="93322" cy="65457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  <p:cxnSp>
          <p:nvCxnSpPr>
            <p:cNvPr id="268" name="Straight Connector 267"/>
            <p:cNvCxnSpPr/>
            <p:nvPr/>
          </p:nvCxnSpPr>
          <p:spPr>
            <a:xfrm rot="20990174">
              <a:off x="3971323" y="3270493"/>
              <a:ext cx="22017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97" name="Group 271"/>
          <p:cNvGrpSpPr>
            <a:grpSpLocks/>
          </p:cNvGrpSpPr>
          <p:nvPr/>
        </p:nvGrpSpPr>
        <p:grpSpPr bwMode="auto">
          <a:xfrm rot="10800000">
            <a:off x="4451350" y="2108200"/>
            <a:ext cx="2208213" cy="1955800"/>
            <a:chOff x="3640509" y="1588659"/>
            <a:chExt cx="2760291" cy="2444390"/>
          </a:xfrm>
        </p:grpSpPr>
        <p:grpSp>
          <p:nvGrpSpPr>
            <p:cNvPr id="8331" name="Group 246"/>
            <p:cNvGrpSpPr>
              <a:grpSpLocks/>
            </p:cNvGrpSpPr>
            <p:nvPr/>
          </p:nvGrpSpPr>
          <p:grpSpPr bwMode="auto">
            <a:xfrm>
              <a:off x="3640509" y="1588659"/>
              <a:ext cx="2760291" cy="2444390"/>
              <a:chOff x="5147417" y="2723826"/>
              <a:chExt cx="2760291" cy="2444390"/>
            </a:xfrm>
          </p:grpSpPr>
          <p:cxnSp>
            <p:nvCxnSpPr>
              <p:cNvPr id="145" name="Straight Connector 144"/>
              <p:cNvCxnSpPr/>
              <p:nvPr/>
            </p:nvCxnSpPr>
            <p:spPr>
              <a:xfrm rot="10800000">
                <a:off x="7405656" y="3995622"/>
                <a:ext cx="228206" cy="162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10800000">
                <a:off x="7284609" y="3402382"/>
                <a:ext cx="1984" cy="273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37" name="Group 245"/>
              <p:cNvGrpSpPr>
                <a:grpSpLocks/>
              </p:cNvGrpSpPr>
              <p:nvPr/>
            </p:nvGrpSpPr>
            <p:grpSpPr bwMode="auto">
              <a:xfrm>
                <a:off x="5147417" y="2723826"/>
                <a:ext cx="2760291" cy="2444390"/>
                <a:chOff x="5147417" y="2723826"/>
                <a:chExt cx="2760291" cy="2444390"/>
              </a:xfrm>
            </p:grpSpPr>
            <p:sp>
              <p:nvSpPr>
                <p:cNvPr id="162" name="Hexagon 161"/>
                <p:cNvSpPr/>
                <p:nvPr/>
              </p:nvSpPr>
              <p:spPr>
                <a:xfrm rot="13520011">
                  <a:off x="5866813" y="3976726"/>
                  <a:ext cx="686493" cy="609209"/>
                </a:xfrm>
                <a:prstGeom prst="hexagon">
                  <a:avLst/>
                </a:prstGeom>
                <a:solidFill>
                  <a:srgbClr val="9CE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163" name="TextBox 162"/>
                <p:cNvSpPr txBox="1"/>
                <p:nvPr/>
              </p:nvSpPr>
              <p:spPr>
                <a:xfrm rot="10800000">
                  <a:off x="5147417" y="3533332"/>
                  <a:ext cx="708429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  <a:r>
                    <a:rPr lang="en-US" sz="1440" baseline="-25000" dirty="0">
                      <a:latin typeface="+mn-lt"/>
                      <a:cs typeface="+mn-cs"/>
                    </a:rPr>
                    <a:t>2</a:t>
                  </a:r>
                  <a:endParaRPr lang="en-US" sz="144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164" name="TextBox 163"/>
                <p:cNvSpPr txBox="1"/>
                <p:nvPr/>
              </p:nvSpPr>
              <p:spPr>
                <a:xfrm rot="10800000">
                  <a:off x="6361865" y="4013480"/>
                  <a:ext cx="355207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166" name="TextBox 165"/>
                <p:cNvSpPr txBox="1"/>
                <p:nvPr/>
              </p:nvSpPr>
              <p:spPr>
                <a:xfrm rot="10800000">
                  <a:off x="6105879" y="3743645"/>
                  <a:ext cx="355206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167" name="TextBox 166"/>
                <p:cNvSpPr txBox="1"/>
                <p:nvPr/>
              </p:nvSpPr>
              <p:spPr>
                <a:xfrm rot="10800000">
                  <a:off x="5466905" y="4168238"/>
                  <a:ext cx="555630" cy="39086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 rot="10800000">
                  <a:off x="5919346" y="4775368"/>
                  <a:ext cx="279799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169" name="Straight Connector 168"/>
                <p:cNvCxnSpPr/>
                <p:nvPr/>
              </p:nvCxnSpPr>
              <p:spPr>
                <a:xfrm rot="11700000">
                  <a:off x="6107863" y="4636482"/>
                  <a:ext cx="1985" cy="2738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 rot="11700000">
                  <a:off x="6070160" y="4622593"/>
                  <a:ext cx="1984" cy="2738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stCxn id="162" idx="2"/>
                </p:cNvCxnSpPr>
                <p:nvPr/>
              </p:nvCxnSpPr>
              <p:spPr>
                <a:xfrm rot="10800000">
                  <a:off x="5752657" y="3823008"/>
                  <a:ext cx="216298" cy="21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Regular Pentagon 143"/>
                <p:cNvSpPr/>
                <p:nvPr/>
              </p:nvSpPr>
              <p:spPr>
                <a:xfrm rot="10800000">
                  <a:off x="6796448" y="3682137"/>
                  <a:ext cx="609208" cy="533719"/>
                </a:xfrm>
                <a:prstGeom prst="pentagon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grpSp>
              <p:nvGrpSpPr>
                <p:cNvPr id="8349" name="Group 146"/>
                <p:cNvGrpSpPr>
                  <a:grpSpLocks/>
                </p:cNvGrpSpPr>
                <p:nvPr/>
              </p:nvGrpSpPr>
              <p:grpSpPr bwMode="auto">
                <a:xfrm rot="10800000">
                  <a:off x="7068794" y="2723826"/>
                  <a:ext cx="838914" cy="812309"/>
                  <a:chOff x="3682524" y="2384128"/>
                  <a:chExt cx="838914" cy="812309"/>
                </a:xfrm>
              </p:grpSpPr>
              <p:grpSp>
                <p:nvGrpSpPr>
                  <p:cNvPr id="8351" name="Group 148"/>
                  <p:cNvGrpSpPr>
                    <a:grpSpLocks/>
                  </p:cNvGrpSpPr>
                  <p:nvPr/>
                </p:nvGrpSpPr>
                <p:grpSpPr bwMode="auto">
                  <a:xfrm>
                    <a:off x="3767984" y="2384128"/>
                    <a:ext cx="753454" cy="812309"/>
                    <a:chOff x="3742346" y="2133726"/>
                    <a:chExt cx="753454" cy="812309"/>
                  </a:xfrm>
                </p:grpSpPr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3962483" y="2344859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P</a:t>
                      </a:r>
                    </a:p>
                  </p:txBody>
                </p:sp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4115282" y="2128593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158" name="TextBox 157"/>
                    <p:cNvSpPr txBox="1"/>
                    <p:nvPr/>
                  </p:nvSpPr>
                  <p:spPr>
                    <a:xfrm>
                      <a:off x="4115282" y="2535331"/>
                      <a:ext cx="381003" cy="390864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3742216" y="2547235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3750154" y="2128593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</p:grp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4164732" y="2632958"/>
                    <a:ext cx="93266" cy="13094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988121" y="2819461"/>
                    <a:ext cx="93267" cy="12896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4164732" y="2793669"/>
                    <a:ext cx="93266" cy="13094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Straight Connector 152"/>
                  <p:cNvCxnSpPr/>
                  <p:nvPr/>
                </p:nvCxnSpPr>
                <p:spPr>
                  <a:xfrm rot="-480000">
                    <a:off x="3978199" y="2628989"/>
                    <a:ext cx="93266" cy="128966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/>
                  <p:cNvCxnSpPr/>
                  <p:nvPr/>
                </p:nvCxnSpPr>
                <p:spPr>
                  <a:xfrm rot="-480000">
                    <a:off x="4021856" y="2599229"/>
                    <a:ext cx="93266" cy="13094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TextBox 154"/>
                  <p:cNvSpPr txBox="1"/>
                  <p:nvPr/>
                </p:nvSpPr>
                <p:spPr>
                  <a:xfrm>
                    <a:off x="3682524" y="2734146"/>
                    <a:ext cx="305597" cy="392848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-</a:t>
                    </a:r>
                  </a:p>
                </p:txBody>
              </p:sp>
            </p:grpSp>
            <p:cxnSp>
              <p:nvCxnSpPr>
                <p:cNvPr id="148" name="Straight Connector 147"/>
                <p:cNvCxnSpPr>
                  <a:cxnSpLocks noChangeAspect="1"/>
                </p:cNvCxnSpPr>
                <p:nvPr/>
              </p:nvCxnSpPr>
              <p:spPr>
                <a:xfrm rot="10680000" flipH="1">
                  <a:off x="6603961" y="4017448"/>
                  <a:ext cx="182564" cy="1607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>
                <a:cxnSpLocks noChangeAspect="1"/>
              </p:cNvCxnSpPr>
              <p:nvPr/>
            </p:nvCxnSpPr>
            <p:spPr>
              <a:xfrm rot="8760000" flipH="1">
                <a:off x="7492969" y="4194031"/>
                <a:ext cx="182564" cy="162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Arc 263"/>
            <p:cNvSpPr>
              <a:spLocks noChangeAspect="1"/>
            </p:cNvSpPr>
            <p:nvPr/>
          </p:nvSpPr>
          <p:spPr>
            <a:xfrm rot="4517751">
              <a:off x="4343984" y="3827692"/>
              <a:ext cx="91268" cy="65484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  <p:cxnSp>
          <p:nvCxnSpPr>
            <p:cNvPr id="263" name="Straight Connector 262"/>
            <p:cNvCxnSpPr>
              <a:cxnSpLocks noChangeAspect="1"/>
            </p:cNvCxnSpPr>
            <p:nvPr/>
          </p:nvCxnSpPr>
          <p:spPr>
            <a:xfrm flipV="1">
              <a:off x="3719885" y="2606493"/>
              <a:ext cx="254002" cy="39682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Arc 268"/>
            <p:cNvSpPr>
              <a:spLocks noChangeAspect="1"/>
            </p:cNvSpPr>
            <p:nvPr/>
          </p:nvSpPr>
          <p:spPr>
            <a:xfrm rot="4790174">
              <a:off x="4191186" y="3202704"/>
              <a:ext cx="91268" cy="65486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</p:grpSp>
      <p:sp>
        <p:nvSpPr>
          <p:cNvPr id="8198" name="TextBox 2"/>
          <p:cNvSpPr txBox="1">
            <a:spLocks noChangeArrowheads="1"/>
          </p:cNvSpPr>
          <p:nvPr/>
        </p:nvSpPr>
        <p:spPr bwMode="auto">
          <a:xfrm>
            <a:off x="152400" y="4343400"/>
            <a:ext cx="3525838" cy="23082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22225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1800"/>
              <a:t>From the nucleotides shown above, construct a double-stranded DNA fragment with the sequence ACTG.</a:t>
            </a:r>
          </a:p>
          <a:p>
            <a:endParaRPr lang="en-US" altLang="en-US" sz="1800"/>
          </a:p>
          <a:p>
            <a:r>
              <a:rPr lang="en-US" altLang="en-US" sz="1800"/>
              <a:t>You may duplicate, flip, and/or rotate the nucleotides, but you may not change the relative positions of </a:t>
            </a:r>
            <a:br>
              <a:rPr lang="en-US" altLang="en-US" sz="1800"/>
            </a:br>
            <a:r>
              <a:rPr lang="en-US" altLang="en-US" sz="1800"/>
              <a:t>their atoms.</a:t>
            </a:r>
          </a:p>
        </p:txBody>
      </p:sp>
      <p:grpSp>
        <p:nvGrpSpPr>
          <p:cNvPr id="8199" name="Group 134"/>
          <p:cNvGrpSpPr>
            <a:grpSpLocks/>
          </p:cNvGrpSpPr>
          <p:nvPr/>
        </p:nvGrpSpPr>
        <p:grpSpPr bwMode="auto">
          <a:xfrm>
            <a:off x="6592888" y="111125"/>
            <a:ext cx="2017712" cy="1989138"/>
            <a:chOff x="6468727" y="56113"/>
            <a:chExt cx="2522873" cy="2486406"/>
          </a:xfrm>
        </p:grpSpPr>
        <p:cxnSp>
          <p:nvCxnSpPr>
            <p:cNvPr id="136" name="Straight Connector 135"/>
            <p:cNvCxnSpPr>
              <a:cxnSpLocks noChangeAspect="1"/>
            </p:cNvCxnSpPr>
            <p:nvPr/>
          </p:nvCxnSpPr>
          <p:spPr>
            <a:xfrm flipV="1">
              <a:off x="6468727" y="1734883"/>
              <a:ext cx="254074" cy="39687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00" name="Group 136"/>
            <p:cNvGrpSpPr>
              <a:grpSpLocks/>
            </p:cNvGrpSpPr>
            <p:nvPr/>
          </p:nvGrpSpPr>
          <p:grpSpPr bwMode="auto">
            <a:xfrm>
              <a:off x="6550087" y="56113"/>
              <a:ext cx="2441513" cy="2486406"/>
              <a:chOff x="4966979" y="-332719"/>
              <a:chExt cx="2441513" cy="2486406"/>
            </a:xfrm>
          </p:grpSpPr>
          <p:sp>
            <p:nvSpPr>
              <p:cNvPr id="139" name="Hexagon 138"/>
              <p:cNvSpPr/>
              <p:nvPr/>
            </p:nvSpPr>
            <p:spPr>
              <a:xfrm rot="13520011">
                <a:off x="5361117" y="961987"/>
                <a:ext cx="686589" cy="609381"/>
              </a:xfrm>
              <a:prstGeom prst="hexagon">
                <a:avLst/>
              </a:prstGeom>
              <a:solidFill>
                <a:srgbClr val="FF6F6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40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 rot="10800000">
                <a:off x="5020596" y="570166"/>
                <a:ext cx="337442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O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 rot="10800000">
                <a:off x="5856260" y="990851"/>
                <a:ext cx="355307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N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 rot="10800000">
                <a:off x="4967002" y="1147615"/>
                <a:ext cx="555786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NH</a:t>
                </a:r>
              </a:p>
            </p:txBody>
          </p:sp>
          <p:sp>
            <p:nvSpPr>
              <p:cNvPr id="161" name="TextBox 160"/>
              <p:cNvSpPr txBox="1"/>
              <p:nvPr/>
            </p:nvSpPr>
            <p:spPr>
              <a:xfrm rot="10800000">
                <a:off x="5413616" y="1760783"/>
                <a:ext cx="281863" cy="39290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440" dirty="0">
                    <a:latin typeface="+mn-lt"/>
                    <a:cs typeface="+mn-cs"/>
                  </a:rPr>
                  <a:t>O</a:t>
                </a:r>
              </a:p>
            </p:txBody>
          </p:sp>
          <p:cxnSp>
            <p:nvCxnSpPr>
              <p:cNvPr id="165" name="Straight Connector 164"/>
              <p:cNvCxnSpPr/>
              <p:nvPr/>
            </p:nvCxnSpPr>
            <p:spPr>
              <a:xfrm rot="11700000">
                <a:off x="5604172" y="1621878"/>
                <a:ext cx="0" cy="2738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rot="11700000">
                <a:off x="5564473" y="1607987"/>
                <a:ext cx="1984" cy="27384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10800000">
                <a:off x="5256804" y="800352"/>
                <a:ext cx="216360" cy="2143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10" name="Group 173"/>
              <p:cNvGrpSpPr>
                <a:grpSpLocks/>
              </p:cNvGrpSpPr>
              <p:nvPr/>
            </p:nvGrpSpPr>
            <p:grpSpPr bwMode="auto">
              <a:xfrm>
                <a:off x="6105079" y="-332719"/>
                <a:ext cx="1303413" cy="1632420"/>
                <a:chOff x="6105079" y="-332719"/>
                <a:chExt cx="1303413" cy="1632420"/>
              </a:xfrm>
            </p:grpSpPr>
            <p:grpSp>
              <p:nvGrpSpPr>
                <p:cNvPr id="8312" name="Group 175"/>
                <p:cNvGrpSpPr>
                  <a:grpSpLocks/>
                </p:cNvGrpSpPr>
                <p:nvPr/>
              </p:nvGrpSpPr>
              <p:grpSpPr bwMode="auto">
                <a:xfrm>
                  <a:off x="6105079" y="-332719"/>
                  <a:ext cx="1303413" cy="1486567"/>
                  <a:chOff x="6105079" y="-332719"/>
                  <a:chExt cx="1303413" cy="1486567"/>
                </a:xfrm>
              </p:grpSpPr>
              <p:sp>
                <p:nvSpPr>
                  <p:cNvPr id="179" name="Regular Pentagon 178"/>
                  <p:cNvSpPr/>
                  <p:nvPr/>
                </p:nvSpPr>
                <p:spPr>
                  <a:xfrm rot="10800000">
                    <a:off x="6288979" y="619774"/>
                    <a:ext cx="611365" cy="533794"/>
                  </a:xfrm>
                  <a:prstGeom prst="pentagon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sz="1440"/>
                  </a:p>
                </p:txBody>
              </p:sp>
              <p:cxnSp>
                <p:nvCxnSpPr>
                  <p:cNvPr id="197" name="Straight Connector 196"/>
                  <p:cNvCxnSpPr/>
                  <p:nvPr/>
                </p:nvCxnSpPr>
                <p:spPr>
                  <a:xfrm rot="10800000">
                    <a:off x="6900344" y="939257"/>
                    <a:ext cx="228270" cy="16271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/>
                  <p:cNvCxnSpPr/>
                  <p:nvPr/>
                </p:nvCxnSpPr>
                <p:spPr>
                  <a:xfrm rot="10800000">
                    <a:off x="6785217" y="345932"/>
                    <a:ext cx="1986" cy="27384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8317" name="Group 201"/>
                  <p:cNvGrpSpPr>
                    <a:grpSpLocks/>
                  </p:cNvGrpSpPr>
                  <p:nvPr/>
                </p:nvGrpSpPr>
                <p:grpSpPr bwMode="auto">
                  <a:xfrm rot="10800000">
                    <a:off x="6569578" y="-332719"/>
                    <a:ext cx="838914" cy="812308"/>
                    <a:chOff x="3682524" y="2384129"/>
                    <a:chExt cx="838914" cy="812308"/>
                  </a:xfrm>
                </p:grpSpPr>
                <p:grpSp>
                  <p:nvGrpSpPr>
                    <p:cNvPr id="8319" name="Group 20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67984" y="2384129"/>
                      <a:ext cx="753454" cy="812308"/>
                      <a:chOff x="3742346" y="2133727"/>
                      <a:chExt cx="753454" cy="812308"/>
                    </a:xfrm>
                  </p:grpSpPr>
                  <p:sp>
                    <p:nvSpPr>
                      <p:cNvPr id="216" name="TextBox 215"/>
                      <p:cNvSpPr txBox="1"/>
                      <p:nvPr/>
                    </p:nvSpPr>
                    <p:spPr>
                      <a:xfrm>
                        <a:off x="3956613" y="2356679"/>
                        <a:ext cx="381111" cy="3929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P</a:t>
                        </a:r>
                      </a:p>
                    </p:txBody>
                  </p:sp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4109455" y="2140384"/>
                        <a:ext cx="381111" cy="3929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218" name="TextBox 217"/>
                      <p:cNvSpPr txBox="1"/>
                      <p:nvPr/>
                    </p:nvSpPr>
                    <p:spPr>
                      <a:xfrm>
                        <a:off x="4109455" y="2553132"/>
                        <a:ext cx="381111" cy="39091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219" name="TextBox 218"/>
                      <p:cNvSpPr txBox="1"/>
                      <p:nvPr/>
                    </p:nvSpPr>
                    <p:spPr>
                      <a:xfrm>
                        <a:off x="3736284" y="2559084"/>
                        <a:ext cx="381111" cy="3929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  <p:sp>
                    <p:nvSpPr>
                      <p:cNvPr id="220" name="TextBox 219"/>
                      <p:cNvSpPr txBox="1"/>
                      <p:nvPr/>
                    </p:nvSpPr>
                    <p:spPr>
                      <a:xfrm>
                        <a:off x="3744224" y="2140384"/>
                        <a:ext cx="381111" cy="39290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>
                        <a:spAutoFit/>
                      </a:bodyPr>
                      <a:lstStyle/>
                      <a:p>
                        <a:pPr fontAlgn="auto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r>
                          <a:rPr lang="en-US" sz="1440" dirty="0">
                            <a:latin typeface="+mn-lt"/>
                            <a:cs typeface="+mn-cs"/>
                          </a:rPr>
                          <a:t>O</a:t>
                        </a:r>
                      </a:p>
                    </p:txBody>
                  </p:sp>
                </p:grp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>
                      <a:off x="4164867" y="2638831"/>
                      <a:ext cx="93293" cy="13096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H="1">
                      <a:off x="3988207" y="2831315"/>
                      <a:ext cx="93292" cy="12898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Straight Connector 211"/>
                    <p:cNvCxnSpPr/>
                    <p:nvPr/>
                  </p:nvCxnSpPr>
                  <p:spPr>
                    <a:xfrm>
                      <a:off x="4164867" y="2799565"/>
                      <a:ext cx="93293" cy="13096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Straight Connector 212"/>
                    <p:cNvCxnSpPr/>
                    <p:nvPr/>
                  </p:nvCxnSpPr>
                  <p:spPr>
                    <a:xfrm rot="-480000">
                      <a:off x="3978281" y="2640816"/>
                      <a:ext cx="93293" cy="128983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Connector 213"/>
                    <p:cNvCxnSpPr/>
                    <p:nvPr/>
                  </p:nvCxnSpPr>
                  <p:spPr>
                    <a:xfrm rot="-480000">
                      <a:off x="4021950" y="2605097"/>
                      <a:ext cx="93293" cy="130968"/>
                    </a:xfrm>
                    <a:prstGeom prst="line">
                      <a:avLst/>
                    </a:prstGeom>
                    <a:ln w="28575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5" name="TextBox 214"/>
                    <p:cNvSpPr txBox="1"/>
                    <p:nvPr/>
                  </p:nvSpPr>
                  <p:spPr>
                    <a:xfrm>
                      <a:off x="3676569" y="2740034"/>
                      <a:ext cx="305683" cy="392903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-</a:t>
                      </a:r>
                    </a:p>
                  </p:txBody>
                </p:sp>
              </p:grpSp>
              <p:cxnSp>
                <p:nvCxnSpPr>
                  <p:cNvPr id="208" name="Straight Connector 207"/>
                  <p:cNvCxnSpPr>
                    <a:cxnSpLocks noChangeAspect="1"/>
                  </p:cNvCxnSpPr>
                  <p:nvPr/>
                </p:nvCxnSpPr>
                <p:spPr>
                  <a:xfrm rot="10680000" flipH="1">
                    <a:off x="6104379" y="963069"/>
                    <a:ext cx="182616" cy="1607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8" name="Straight Connector 177"/>
                <p:cNvCxnSpPr>
                  <a:cxnSpLocks noChangeAspect="1"/>
                </p:cNvCxnSpPr>
                <p:nvPr/>
              </p:nvCxnSpPr>
              <p:spPr>
                <a:xfrm rot="8760000" flipH="1">
                  <a:off x="6993638" y="1139677"/>
                  <a:ext cx="182616" cy="16073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/>
              <p:cNvCxnSpPr/>
              <p:nvPr/>
            </p:nvCxnSpPr>
            <p:spPr>
              <a:xfrm rot="10800000">
                <a:off x="5223061" y="830117"/>
                <a:ext cx="216359" cy="21431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Arc 137"/>
            <p:cNvSpPr>
              <a:spLocks noChangeAspect="1"/>
            </p:cNvSpPr>
            <p:nvPr/>
          </p:nvSpPr>
          <p:spPr>
            <a:xfrm rot="5400000">
              <a:off x="6597762" y="1115754"/>
              <a:ext cx="91281" cy="63518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</p:grpSp>
      <p:grpSp>
        <p:nvGrpSpPr>
          <p:cNvPr id="8200" name="Group 220"/>
          <p:cNvGrpSpPr>
            <a:grpSpLocks/>
          </p:cNvGrpSpPr>
          <p:nvPr/>
        </p:nvGrpSpPr>
        <p:grpSpPr bwMode="auto">
          <a:xfrm rot="10800000">
            <a:off x="6161088" y="3846513"/>
            <a:ext cx="2220912" cy="1971675"/>
            <a:chOff x="1007692" y="990600"/>
            <a:chExt cx="2777384" cy="2463071"/>
          </a:xfrm>
        </p:grpSpPr>
        <p:cxnSp>
          <p:nvCxnSpPr>
            <p:cNvPr id="222" name="Straight Connector 221"/>
            <p:cNvCxnSpPr>
              <a:cxnSpLocks noChangeAspect="1"/>
            </p:cNvCxnSpPr>
            <p:nvPr/>
          </p:nvCxnSpPr>
          <p:spPr>
            <a:xfrm rot="21480000" flipH="1">
              <a:off x="2131352" y="1992091"/>
              <a:ext cx="182644" cy="1626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70" name="Group 222"/>
            <p:cNvGrpSpPr>
              <a:grpSpLocks/>
            </p:cNvGrpSpPr>
            <p:nvPr/>
          </p:nvGrpSpPr>
          <p:grpSpPr bwMode="auto">
            <a:xfrm>
              <a:off x="1007692" y="990600"/>
              <a:ext cx="2777384" cy="2463071"/>
              <a:chOff x="1015524" y="559038"/>
              <a:chExt cx="2777384" cy="2463071"/>
            </a:xfrm>
          </p:grpSpPr>
          <p:cxnSp>
            <p:nvCxnSpPr>
              <p:cNvPr id="226" name="Straight Connector 225"/>
              <p:cNvCxnSpPr>
                <a:cxnSpLocks noChangeAspect="1"/>
              </p:cNvCxnSpPr>
              <p:nvPr/>
            </p:nvCxnSpPr>
            <p:spPr>
              <a:xfrm rot="19560000" flipH="1">
                <a:off x="1245815" y="1382045"/>
                <a:ext cx="182644" cy="16063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gular Pentagon 226"/>
              <p:cNvSpPr/>
              <p:nvPr/>
            </p:nvSpPr>
            <p:spPr>
              <a:xfrm>
                <a:off x="1523752" y="1530781"/>
                <a:ext cx="609475" cy="533468"/>
              </a:xfrm>
              <a:prstGeom prst="pentag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40"/>
              </a:p>
            </p:txBody>
          </p:sp>
          <p:cxnSp>
            <p:nvCxnSpPr>
              <p:cNvPr id="228" name="Straight Connector 227"/>
              <p:cNvCxnSpPr/>
              <p:nvPr/>
            </p:nvCxnSpPr>
            <p:spPr>
              <a:xfrm>
                <a:off x="1295446" y="1580360"/>
                <a:ext cx="228306" cy="1646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/>
              <p:cNvCxnSpPr/>
              <p:nvPr/>
            </p:nvCxnSpPr>
            <p:spPr>
              <a:xfrm>
                <a:off x="1636911" y="2058299"/>
                <a:ext cx="1986" cy="2736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77" name="Group 229"/>
              <p:cNvGrpSpPr>
                <a:grpSpLocks/>
              </p:cNvGrpSpPr>
              <p:nvPr/>
            </p:nvGrpSpPr>
            <p:grpSpPr bwMode="auto">
              <a:xfrm>
                <a:off x="1015524" y="2209800"/>
                <a:ext cx="838914" cy="812309"/>
                <a:chOff x="3682524" y="2395670"/>
                <a:chExt cx="838914" cy="812309"/>
              </a:xfrm>
            </p:grpSpPr>
            <p:grpSp>
              <p:nvGrpSpPr>
                <p:cNvPr id="8287" name="Group 249"/>
                <p:cNvGrpSpPr>
                  <a:grpSpLocks/>
                </p:cNvGrpSpPr>
                <p:nvPr/>
              </p:nvGrpSpPr>
              <p:grpSpPr bwMode="auto">
                <a:xfrm>
                  <a:off x="3767984" y="2395670"/>
                  <a:ext cx="753454" cy="812309"/>
                  <a:chOff x="3742346" y="2145268"/>
                  <a:chExt cx="753454" cy="812309"/>
                </a:xfrm>
              </p:grpSpPr>
              <p:sp>
                <p:nvSpPr>
                  <p:cNvPr id="259" name="TextBox 258"/>
                  <p:cNvSpPr txBox="1"/>
                  <p:nvPr/>
                </p:nvSpPr>
                <p:spPr>
                  <a:xfrm>
                    <a:off x="3956660" y="2366599"/>
                    <a:ext cx="381170" cy="394647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266" name="TextBox 265"/>
                  <p:cNvSpPr txBox="1"/>
                  <p:nvPr/>
                </p:nvSpPr>
                <p:spPr>
                  <a:xfrm>
                    <a:off x="4109526" y="2144486"/>
                    <a:ext cx="381170" cy="39266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4109526" y="2551032"/>
                    <a:ext cx="381170" cy="39266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270" name="TextBox 269"/>
                  <p:cNvSpPr txBox="1"/>
                  <p:nvPr/>
                </p:nvSpPr>
                <p:spPr>
                  <a:xfrm>
                    <a:off x="3736297" y="2564914"/>
                    <a:ext cx="381170" cy="39266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273" name="TextBox 272"/>
                  <p:cNvSpPr txBox="1"/>
                  <p:nvPr/>
                </p:nvSpPr>
                <p:spPr>
                  <a:xfrm>
                    <a:off x="3744238" y="2144486"/>
                    <a:ext cx="381170" cy="392663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</p:grpSp>
            <p:cxnSp>
              <p:nvCxnSpPr>
                <p:cNvPr id="251" name="Straight Connector 250"/>
                <p:cNvCxnSpPr/>
                <p:nvPr/>
              </p:nvCxnSpPr>
              <p:spPr>
                <a:xfrm flipH="1">
                  <a:off x="4164942" y="2636832"/>
                  <a:ext cx="93308" cy="1308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 flipH="1">
                  <a:off x="3988255" y="2823248"/>
                  <a:ext cx="93307" cy="1308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4164942" y="2799450"/>
                  <a:ext cx="93308" cy="1308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 rot="-480000">
                  <a:off x="3978328" y="2632866"/>
                  <a:ext cx="93308" cy="1308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rot="-480000">
                  <a:off x="4022003" y="2605102"/>
                  <a:ext cx="93308" cy="13088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8" name="TextBox 257"/>
                <p:cNvSpPr txBox="1"/>
                <p:nvPr/>
              </p:nvSpPr>
              <p:spPr>
                <a:xfrm>
                  <a:off x="3676568" y="2751855"/>
                  <a:ext cx="305731" cy="3926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-</a:t>
                  </a:r>
                </a:p>
              </p:txBody>
            </p:sp>
          </p:grpSp>
          <p:grpSp>
            <p:nvGrpSpPr>
              <p:cNvPr id="8278" name="Group 230"/>
              <p:cNvGrpSpPr>
                <a:grpSpLocks/>
              </p:cNvGrpSpPr>
              <p:nvPr/>
            </p:nvGrpSpPr>
            <p:grpSpPr bwMode="auto">
              <a:xfrm>
                <a:off x="2209800" y="559038"/>
                <a:ext cx="1583108" cy="1433576"/>
                <a:chOff x="2209800" y="559038"/>
                <a:chExt cx="1583108" cy="1433576"/>
              </a:xfrm>
            </p:grpSpPr>
            <p:sp>
              <p:nvSpPr>
                <p:cNvPr id="232" name="Regular Pentagon 231"/>
                <p:cNvSpPr/>
                <p:nvPr/>
              </p:nvSpPr>
              <p:spPr>
                <a:xfrm>
                  <a:off x="2252343" y="985416"/>
                  <a:ext cx="609477" cy="533466"/>
                </a:xfrm>
                <a:prstGeom prst="pent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233" name="Hexagon 232"/>
                <p:cNvSpPr/>
                <p:nvPr/>
              </p:nvSpPr>
              <p:spPr>
                <a:xfrm rot="2720011">
                  <a:off x="2761929" y="1138785"/>
                  <a:ext cx="686169" cy="609477"/>
                </a:xfrm>
                <a:prstGeom prst="hexagon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cxnSp>
              <p:nvCxnSpPr>
                <p:cNvPr id="234" name="Straight Connector 233"/>
                <p:cNvCxnSpPr/>
                <p:nvPr/>
              </p:nvCxnSpPr>
              <p:spPr>
                <a:xfrm rot="900000">
                  <a:off x="3223138" y="822797"/>
                  <a:ext cx="1985" cy="27367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/>
                <p:cNvSpPr txBox="1"/>
                <p:nvPr/>
              </p:nvSpPr>
              <p:spPr>
                <a:xfrm>
                  <a:off x="3090124" y="559038"/>
                  <a:ext cx="708740" cy="3926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  <a:r>
                    <a:rPr lang="en-US" sz="1440" baseline="-25000" dirty="0">
                      <a:latin typeface="+mn-lt"/>
                      <a:cs typeface="+mn-cs"/>
                    </a:rPr>
                    <a:t>2</a:t>
                  </a:r>
                  <a:endParaRPr lang="en-US" sz="144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2204696" y="1320567"/>
                  <a:ext cx="353377" cy="3926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2405209" y="800982"/>
                  <a:ext cx="355362" cy="3926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245" name="TextBox 244"/>
                <p:cNvSpPr txBox="1"/>
                <p:nvPr/>
              </p:nvSpPr>
              <p:spPr>
                <a:xfrm>
                  <a:off x="2849908" y="1600192"/>
                  <a:ext cx="353377" cy="3926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249" name="TextBox 248"/>
                <p:cNvSpPr txBox="1"/>
                <p:nvPr/>
              </p:nvSpPr>
              <p:spPr>
                <a:xfrm>
                  <a:off x="3292621" y="1181747"/>
                  <a:ext cx="355363" cy="39266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</p:grpSp>
        </p:grpSp>
        <p:cxnSp>
          <p:nvCxnSpPr>
            <p:cNvPr id="224" name="Straight Connector 223"/>
            <p:cNvCxnSpPr/>
            <p:nvPr/>
          </p:nvCxnSpPr>
          <p:spPr>
            <a:xfrm>
              <a:off x="3493243" y="1155202"/>
              <a:ext cx="220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Arc 224"/>
            <p:cNvSpPr>
              <a:spLocks noChangeAspect="1"/>
            </p:cNvSpPr>
            <p:nvPr/>
          </p:nvSpPr>
          <p:spPr>
            <a:xfrm rot="15300000" flipH="1">
              <a:off x="3501232" y="1767961"/>
              <a:ext cx="91225" cy="63528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</p:grpSp>
      <p:grpSp>
        <p:nvGrpSpPr>
          <p:cNvPr id="8201" name="Group 273"/>
          <p:cNvGrpSpPr>
            <a:grpSpLocks/>
          </p:cNvGrpSpPr>
          <p:nvPr/>
        </p:nvGrpSpPr>
        <p:grpSpPr bwMode="auto">
          <a:xfrm rot="10800000">
            <a:off x="6034088" y="1377950"/>
            <a:ext cx="2519362" cy="1974850"/>
            <a:chOff x="1269762" y="2506054"/>
            <a:chExt cx="3149838" cy="2470029"/>
          </a:xfrm>
        </p:grpSpPr>
        <p:grpSp>
          <p:nvGrpSpPr>
            <p:cNvPr id="8235" name="Group 274"/>
            <p:cNvGrpSpPr>
              <a:grpSpLocks/>
            </p:cNvGrpSpPr>
            <p:nvPr/>
          </p:nvGrpSpPr>
          <p:grpSpPr bwMode="auto">
            <a:xfrm>
              <a:off x="1269762" y="2506054"/>
              <a:ext cx="3149838" cy="2470029"/>
              <a:chOff x="1261216" y="2090870"/>
              <a:chExt cx="3149838" cy="2470029"/>
            </a:xfrm>
          </p:grpSpPr>
          <p:grpSp>
            <p:nvGrpSpPr>
              <p:cNvPr id="8239" name="Group 278"/>
              <p:cNvGrpSpPr>
                <a:grpSpLocks/>
              </p:cNvGrpSpPr>
              <p:nvPr/>
            </p:nvGrpSpPr>
            <p:grpSpPr bwMode="auto">
              <a:xfrm>
                <a:off x="2458606" y="2090870"/>
                <a:ext cx="1952448" cy="1633969"/>
                <a:chOff x="2458606" y="2090870"/>
                <a:chExt cx="1952448" cy="1633969"/>
              </a:xfrm>
            </p:grpSpPr>
            <p:sp>
              <p:nvSpPr>
                <p:cNvPr id="298" name="Regular Pentagon 297"/>
                <p:cNvSpPr/>
                <p:nvPr/>
              </p:nvSpPr>
              <p:spPr>
                <a:xfrm>
                  <a:off x="2499716" y="2507836"/>
                  <a:ext cx="609326" cy="534113"/>
                </a:xfrm>
                <a:prstGeom prst="pentagon">
                  <a:avLst/>
                </a:prstGeom>
                <a:solidFill>
                  <a:srgbClr val="33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299" name="Hexagon 298"/>
                <p:cNvSpPr/>
                <p:nvPr/>
              </p:nvSpPr>
              <p:spPr>
                <a:xfrm rot="2720011">
                  <a:off x="3010660" y="2661836"/>
                  <a:ext cx="687002" cy="609327"/>
                </a:xfrm>
                <a:prstGeom prst="hexagon">
                  <a:avLst/>
                </a:prstGeom>
                <a:solidFill>
                  <a:srgbClr val="33CC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3708443" y="3331841"/>
                  <a:ext cx="708566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  <a:r>
                    <a:rPr lang="en-US" sz="1440" baseline="-25000" dirty="0">
                      <a:latin typeface="+mn-lt"/>
                      <a:cs typeface="+mn-cs"/>
                    </a:rPr>
                    <a:t>2</a:t>
                  </a:r>
                  <a:endParaRPr lang="en-US" sz="144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301" name="TextBox 300"/>
                <p:cNvSpPr txBox="1"/>
                <p:nvPr/>
              </p:nvSpPr>
              <p:spPr>
                <a:xfrm>
                  <a:off x="2458035" y="2843394"/>
                  <a:ext cx="355275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2652543" y="2323179"/>
                  <a:ext cx="355275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3103087" y="3123358"/>
                  <a:ext cx="355274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3529814" y="2704406"/>
                  <a:ext cx="555737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3365078" y="2090870"/>
                  <a:ext cx="279853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306" name="Straight Connector 305"/>
                <p:cNvCxnSpPr/>
                <p:nvPr/>
              </p:nvCxnSpPr>
              <p:spPr>
                <a:xfrm rot="900000">
                  <a:off x="3454392" y="2337079"/>
                  <a:ext cx="1985" cy="2740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 rot="900000">
                  <a:off x="3492103" y="2350977"/>
                  <a:ext cx="1984" cy="27400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>
                  <a:stCxn id="299" idx="2"/>
                </p:cNvCxnSpPr>
                <p:nvPr/>
              </p:nvCxnSpPr>
              <p:spPr>
                <a:xfrm>
                  <a:off x="3595312" y="3210722"/>
                  <a:ext cx="216340" cy="21444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0" name="Regular Pentagon 279"/>
              <p:cNvSpPr/>
              <p:nvPr/>
            </p:nvSpPr>
            <p:spPr>
              <a:xfrm>
                <a:off x="1769319" y="3067762"/>
                <a:ext cx="609325" cy="534113"/>
              </a:xfrm>
              <a:prstGeom prst="pentagon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440"/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1541069" y="3113430"/>
                <a:ext cx="228250" cy="1628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1882450" y="3595920"/>
                <a:ext cx="1985" cy="27400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43" name="Group 282"/>
              <p:cNvGrpSpPr>
                <a:grpSpLocks/>
              </p:cNvGrpSpPr>
              <p:nvPr/>
            </p:nvGrpSpPr>
            <p:grpSpPr bwMode="auto">
              <a:xfrm>
                <a:off x="1261216" y="3748590"/>
                <a:ext cx="838914" cy="812309"/>
                <a:chOff x="3682524" y="2395670"/>
                <a:chExt cx="838914" cy="812309"/>
              </a:xfrm>
            </p:grpSpPr>
            <p:grpSp>
              <p:nvGrpSpPr>
                <p:cNvPr id="8246" name="Group 285"/>
                <p:cNvGrpSpPr>
                  <a:grpSpLocks/>
                </p:cNvGrpSpPr>
                <p:nvPr/>
              </p:nvGrpSpPr>
              <p:grpSpPr bwMode="auto">
                <a:xfrm>
                  <a:off x="3767984" y="2395670"/>
                  <a:ext cx="753454" cy="812309"/>
                  <a:chOff x="3742346" y="2145268"/>
                  <a:chExt cx="753454" cy="812309"/>
                </a:xfrm>
              </p:grpSpPr>
              <p:sp>
                <p:nvSpPr>
                  <p:cNvPr id="293" name="TextBox 292"/>
                  <p:cNvSpPr txBox="1"/>
                  <p:nvPr/>
                </p:nvSpPr>
                <p:spPr>
                  <a:xfrm>
                    <a:off x="3956587" y="2373824"/>
                    <a:ext cx="381077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294" name="TextBox 293"/>
                  <p:cNvSpPr txBox="1"/>
                  <p:nvPr/>
                </p:nvSpPr>
                <p:spPr>
                  <a:xfrm>
                    <a:off x="4109415" y="2157398"/>
                    <a:ext cx="381077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295" name="TextBox 294"/>
                  <p:cNvSpPr txBox="1"/>
                  <p:nvPr/>
                </p:nvSpPr>
                <p:spPr>
                  <a:xfrm>
                    <a:off x="4109415" y="2570393"/>
                    <a:ext cx="381077" cy="391155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296" name="TextBox 295"/>
                  <p:cNvSpPr txBox="1"/>
                  <p:nvPr/>
                </p:nvSpPr>
                <p:spPr>
                  <a:xfrm>
                    <a:off x="3736277" y="2576350"/>
                    <a:ext cx="381077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3744216" y="2157398"/>
                    <a:ext cx="381077" cy="393140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O</a:t>
                    </a:r>
                  </a:p>
                </p:txBody>
              </p:sp>
            </p:grpSp>
            <p:cxnSp>
              <p:nvCxnSpPr>
                <p:cNvPr id="287" name="Straight Connector 286"/>
                <p:cNvCxnSpPr/>
                <p:nvPr/>
              </p:nvCxnSpPr>
              <p:spPr>
                <a:xfrm flipH="1">
                  <a:off x="4164824" y="2644081"/>
                  <a:ext cx="93285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 flipH="1">
                  <a:off x="3988179" y="2836680"/>
                  <a:ext cx="93284" cy="12906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4164824" y="2804911"/>
                  <a:ext cx="93285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 rot="-480000">
                  <a:off x="3978255" y="2640110"/>
                  <a:ext cx="93285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rot="-480000">
                  <a:off x="4021920" y="2610326"/>
                  <a:ext cx="93285" cy="13104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TextBox 291"/>
                <p:cNvSpPr txBox="1"/>
                <p:nvPr/>
              </p:nvSpPr>
              <p:spPr>
                <a:xfrm>
                  <a:off x="3676569" y="2757257"/>
                  <a:ext cx="305655" cy="393140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-</a:t>
                  </a:r>
                </a:p>
              </p:txBody>
            </p:sp>
          </p:grpSp>
          <p:cxnSp>
            <p:nvCxnSpPr>
              <p:cNvPr id="284" name="Straight Connector 283"/>
              <p:cNvCxnSpPr>
                <a:cxnSpLocks noChangeAspect="1"/>
              </p:cNvCxnSpPr>
              <p:nvPr/>
            </p:nvCxnSpPr>
            <p:spPr>
              <a:xfrm rot="21480000" flipH="1">
                <a:off x="2384599" y="3097545"/>
                <a:ext cx="182599" cy="160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>
                <a:cxnSpLocks noChangeAspect="1"/>
              </p:cNvCxnSpPr>
              <p:nvPr/>
            </p:nvCxnSpPr>
            <p:spPr>
              <a:xfrm rot="19560000" flipH="1">
                <a:off x="1487480" y="2922816"/>
                <a:ext cx="182599" cy="16083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6" name="Straight Connector 275"/>
            <p:cNvCxnSpPr/>
            <p:nvPr/>
          </p:nvCxnSpPr>
          <p:spPr>
            <a:xfrm rot="20717751">
              <a:off x="4125853" y="3905869"/>
              <a:ext cx="22031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Arc 276"/>
            <p:cNvSpPr>
              <a:spLocks noChangeAspect="1"/>
            </p:cNvSpPr>
            <p:nvPr/>
          </p:nvSpPr>
          <p:spPr>
            <a:xfrm rot="15300000" flipH="1">
              <a:off x="3609793" y="2645056"/>
              <a:ext cx="93322" cy="65497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  <p:cxnSp>
          <p:nvCxnSpPr>
            <p:cNvPr id="278" name="Straight Connector 277"/>
            <p:cNvCxnSpPr/>
            <p:nvPr/>
          </p:nvCxnSpPr>
          <p:spPr>
            <a:xfrm rot="20990174">
              <a:off x="3971041" y="3270492"/>
              <a:ext cx="220311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02" name="Group 308"/>
          <p:cNvGrpSpPr>
            <a:grpSpLocks/>
          </p:cNvGrpSpPr>
          <p:nvPr/>
        </p:nvGrpSpPr>
        <p:grpSpPr bwMode="auto">
          <a:xfrm>
            <a:off x="6253163" y="2625725"/>
            <a:ext cx="2208212" cy="1955800"/>
            <a:chOff x="3640509" y="1588659"/>
            <a:chExt cx="2760291" cy="2444390"/>
          </a:xfrm>
        </p:grpSpPr>
        <p:grpSp>
          <p:nvGrpSpPr>
            <p:cNvPr id="8203" name="Group 309"/>
            <p:cNvGrpSpPr>
              <a:grpSpLocks/>
            </p:cNvGrpSpPr>
            <p:nvPr/>
          </p:nvGrpSpPr>
          <p:grpSpPr bwMode="auto">
            <a:xfrm>
              <a:off x="3640509" y="1588659"/>
              <a:ext cx="2760291" cy="2444390"/>
              <a:chOff x="5147417" y="2723826"/>
              <a:chExt cx="2760291" cy="2444390"/>
            </a:xfrm>
          </p:grpSpPr>
          <p:cxnSp>
            <p:nvCxnSpPr>
              <p:cNvPr id="314" name="Straight Connector 313"/>
              <p:cNvCxnSpPr/>
              <p:nvPr/>
            </p:nvCxnSpPr>
            <p:spPr>
              <a:xfrm rot="10800000">
                <a:off x="7399703" y="3995624"/>
                <a:ext cx="228206" cy="162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rot="10800000">
                <a:off x="7284608" y="3402382"/>
                <a:ext cx="1985" cy="27380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09" name="Group 315"/>
              <p:cNvGrpSpPr>
                <a:grpSpLocks/>
              </p:cNvGrpSpPr>
              <p:nvPr/>
            </p:nvGrpSpPr>
            <p:grpSpPr bwMode="auto">
              <a:xfrm>
                <a:off x="5147417" y="2723826"/>
                <a:ext cx="2760291" cy="2444390"/>
                <a:chOff x="5147417" y="2723826"/>
                <a:chExt cx="2760291" cy="2444390"/>
              </a:xfrm>
            </p:grpSpPr>
            <p:sp>
              <p:nvSpPr>
                <p:cNvPr id="318" name="Hexagon 317"/>
                <p:cNvSpPr/>
                <p:nvPr/>
              </p:nvSpPr>
              <p:spPr>
                <a:xfrm rot="13520011">
                  <a:off x="5860860" y="3976726"/>
                  <a:ext cx="686493" cy="609209"/>
                </a:xfrm>
                <a:prstGeom prst="hexagon">
                  <a:avLst/>
                </a:prstGeom>
                <a:solidFill>
                  <a:srgbClr val="9CE0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sp>
              <p:nvSpPr>
                <p:cNvPr id="319" name="TextBox 318"/>
                <p:cNvSpPr txBox="1"/>
                <p:nvPr/>
              </p:nvSpPr>
              <p:spPr>
                <a:xfrm rot="10800000">
                  <a:off x="5147417" y="3533332"/>
                  <a:ext cx="708428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NH</a:t>
                  </a:r>
                  <a:r>
                    <a:rPr lang="en-US" sz="1440" baseline="-25000" dirty="0">
                      <a:latin typeface="+mn-lt"/>
                      <a:cs typeface="+mn-cs"/>
                    </a:rPr>
                    <a:t>2</a:t>
                  </a:r>
                  <a:endParaRPr lang="en-US" sz="1440" dirty="0">
                    <a:latin typeface="+mn-lt"/>
                    <a:cs typeface="+mn-cs"/>
                  </a:endParaRPr>
                </a:p>
              </p:txBody>
            </p:sp>
            <p:sp>
              <p:nvSpPr>
                <p:cNvPr id="320" name="TextBox 319"/>
                <p:cNvSpPr txBox="1"/>
                <p:nvPr/>
              </p:nvSpPr>
              <p:spPr>
                <a:xfrm rot="10800000">
                  <a:off x="6355912" y="4013480"/>
                  <a:ext cx="355207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21" name="TextBox 320"/>
                <p:cNvSpPr txBox="1"/>
                <p:nvPr/>
              </p:nvSpPr>
              <p:spPr>
                <a:xfrm rot="10800000">
                  <a:off x="6099926" y="3743645"/>
                  <a:ext cx="355206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22" name="TextBox 321"/>
                <p:cNvSpPr txBox="1"/>
                <p:nvPr/>
              </p:nvSpPr>
              <p:spPr>
                <a:xfrm rot="10800000">
                  <a:off x="5466904" y="4162287"/>
                  <a:ext cx="555630" cy="39086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N</a:t>
                  </a:r>
                </a:p>
              </p:txBody>
            </p:sp>
            <p:sp>
              <p:nvSpPr>
                <p:cNvPr id="323" name="TextBox 322"/>
                <p:cNvSpPr txBox="1"/>
                <p:nvPr/>
              </p:nvSpPr>
              <p:spPr>
                <a:xfrm rot="10800000">
                  <a:off x="5913393" y="4775368"/>
                  <a:ext cx="279799" cy="392848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440" dirty="0">
                      <a:latin typeface="+mn-lt"/>
                      <a:cs typeface="+mn-cs"/>
                    </a:rPr>
                    <a:t>O</a:t>
                  </a:r>
                </a:p>
              </p:txBody>
            </p:sp>
            <p:cxnSp>
              <p:nvCxnSpPr>
                <p:cNvPr id="324" name="Straight Connector 323"/>
                <p:cNvCxnSpPr/>
                <p:nvPr/>
              </p:nvCxnSpPr>
              <p:spPr>
                <a:xfrm rot="11700000">
                  <a:off x="6101910" y="4636482"/>
                  <a:ext cx="1985" cy="2738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 rot="11700000">
                  <a:off x="6064207" y="4622594"/>
                  <a:ext cx="1984" cy="2738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>
                  <a:stCxn id="318" idx="2"/>
                </p:cNvCxnSpPr>
                <p:nvPr/>
              </p:nvCxnSpPr>
              <p:spPr>
                <a:xfrm rot="10800000">
                  <a:off x="5746704" y="3823008"/>
                  <a:ext cx="216298" cy="214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7" name="Regular Pentagon 326"/>
                <p:cNvSpPr/>
                <p:nvPr/>
              </p:nvSpPr>
              <p:spPr>
                <a:xfrm rot="10800000">
                  <a:off x="6790495" y="3676186"/>
                  <a:ext cx="609208" cy="533719"/>
                </a:xfrm>
                <a:prstGeom prst="pentagon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sz="1440"/>
                </a:p>
              </p:txBody>
            </p:sp>
            <p:grpSp>
              <p:nvGrpSpPr>
                <p:cNvPr id="8221" name="Group 327"/>
                <p:cNvGrpSpPr>
                  <a:grpSpLocks/>
                </p:cNvGrpSpPr>
                <p:nvPr/>
              </p:nvGrpSpPr>
              <p:grpSpPr bwMode="auto">
                <a:xfrm rot="10800000">
                  <a:off x="7068794" y="2723826"/>
                  <a:ext cx="838914" cy="812309"/>
                  <a:chOff x="3682524" y="2384128"/>
                  <a:chExt cx="838914" cy="812309"/>
                </a:xfrm>
              </p:grpSpPr>
              <p:grpSp>
                <p:nvGrpSpPr>
                  <p:cNvPr id="8223" name="Group 329"/>
                  <p:cNvGrpSpPr>
                    <a:grpSpLocks/>
                  </p:cNvGrpSpPr>
                  <p:nvPr/>
                </p:nvGrpSpPr>
                <p:grpSpPr bwMode="auto">
                  <a:xfrm>
                    <a:off x="3767984" y="2384128"/>
                    <a:ext cx="753454" cy="812309"/>
                    <a:chOff x="3742346" y="2133726"/>
                    <a:chExt cx="753454" cy="812309"/>
                  </a:xfrm>
                </p:grpSpPr>
                <p:sp>
                  <p:nvSpPr>
                    <p:cNvPr id="337" name="TextBox 336"/>
                    <p:cNvSpPr txBox="1"/>
                    <p:nvPr/>
                  </p:nvSpPr>
                  <p:spPr>
                    <a:xfrm>
                      <a:off x="3956529" y="2356762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P</a:t>
                      </a:r>
                    </a:p>
                  </p:txBody>
                </p:sp>
                <p:sp>
                  <p:nvSpPr>
                    <p:cNvPr id="338" name="TextBox 337"/>
                    <p:cNvSpPr txBox="1"/>
                    <p:nvPr/>
                  </p:nvSpPr>
                  <p:spPr>
                    <a:xfrm>
                      <a:off x="4109328" y="2140498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339" name="TextBox 338"/>
                    <p:cNvSpPr txBox="1"/>
                    <p:nvPr/>
                  </p:nvSpPr>
                  <p:spPr>
                    <a:xfrm>
                      <a:off x="4109328" y="2553187"/>
                      <a:ext cx="381003" cy="390864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340" name="TextBox 339"/>
                    <p:cNvSpPr txBox="1"/>
                    <p:nvPr/>
                  </p:nvSpPr>
                  <p:spPr>
                    <a:xfrm>
                      <a:off x="3736262" y="2559138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  <p:sp>
                  <p:nvSpPr>
                    <p:cNvPr id="341" name="TextBox 340"/>
                    <p:cNvSpPr txBox="1"/>
                    <p:nvPr/>
                  </p:nvSpPr>
                  <p:spPr>
                    <a:xfrm>
                      <a:off x="3744200" y="2140498"/>
                      <a:ext cx="381003" cy="392848"/>
                    </a:xfrm>
                    <a:prstGeom prst="rect">
                      <a:avLst/>
                    </a:prstGeom>
                    <a:noFill/>
                  </p:spPr>
                  <p:txBody>
                    <a:bodyPr>
                      <a:spAutoFit/>
                    </a:bodyPr>
                    <a:lstStyle/>
                    <a:p>
                      <a:pPr fontAlgn="auto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1440" dirty="0">
                          <a:latin typeface="+mn-lt"/>
                          <a:cs typeface="+mn-cs"/>
                        </a:rPr>
                        <a:t>O</a:t>
                      </a:r>
                    </a:p>
                  </p:txBody>
                </p:sp>
              </p:grpSp>
              <p:cxnSp>
                <p:nvCxnSpPr>
                  <p:cNvPr id="331" name="Straight Connector 330"/>
                  <p:cNvCxnSpPr/>
                  <p:nvPr/>
                </p:nvCxnSpPr>
                <p:spPr>
                  <a:xfrm flipH="1">
                    <a:off x="4164731" y="2638909"/>
                    <a:ext cx="93267" cy="13094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Straight Connector 331"/>
                  <p:cNvCxnSpPr/>
                  <p:nvPr/>
                </p:nvCxnSpPr>
                <p:spPr>
                  <a:xfrm flipH="1">
                    <a:off x="3988121" y="2831366"/>
                    <a:ext cx="93266" cy="12896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3" name="Straight Connector 332"/>
                  <p:cNvCxnSpPr/>
                  <p:nvPr/>
                </p:nvCxnSpPr>
                <p:spPr>
                  <a:xfrm>
                    <a:off x="4164731" y="2799620"/>
                    <a:ext cx="93267" cy="13094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Straight Connector 333"/>
                  <p:cNvCxnSpPr/>
                  <p:nvPr/>
                </p:nvCxnSpPr>
                <p:spPr>
                  <a:xfrm rot="-480000">
                    <a:off x="3978198" y="2640894"/>
                    <a:ext cx="93267" cy="128965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Straight Connector 334"/>
                  <p:cNvCxnSpPr/>
                  <p:nvPr/>
                </p:nvCxnSpPr>
                <p:spPr>
                  <a:xfrm rot="-480000">
                    <a:off x="4021855" y="2605180"/>
                    <a:ext cx="93267" cy="130949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6" name="TextBox 335"/>
                  <p:cNvSpPr txBox="1"/>
                  <p:nvPr/>
                </p:nvSpPr>
                <p:spPr>
                  <a:xfrm>
                    <a:off x="3676570" y="2740098"/>
                    <a:ext cx="305597" cy="392848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r>
                      <a:rPr lang="en-US" sz="1440" dirty="0">
                        <a:latin typeface="+mn-lt"/>
                        <a:cs typeface="+mn-cs"/>
                      </a:rPr>
                      <a:t>-</a:t>
                    </a:r>
                  </a:p>
                </p:txBody>
              </p:sp>
            </p:grpSp>
            <p:cxnSp>
              <p:nvCxnSpPr>
                <p:cNvPr id="329" name="Straight Connector 328"/>
                <p:cNvCxnSpPr>
                  <a:cxnSpLocks noChangeAspect="1"/>
                </p:cNvCxnSpPr>
                <p:nvPr/>
              </p:nvCxnSpPr>
              <p:spPr>
                <a:xfrm rot="10680000" flipH="1">
                  <a:off x="6603962" y="4011496"/>
                  <a:ext cx="182564" cy="16071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7" name="Straight Connector 316"/>
              <p:cNvCxnSpPr>
                <a:cxnSpLocks noChangeAspect="1"/>
              </p:cNvCxnSpPr>
              <p:nvPr/>
            </p:nvCxnSpPr>
            <p:spPr>
              <a:xfrm rot="8760000" flipH="1">
                <a:off x="7492970" y="4194032"/>
                <a:ext cx="182564" cy="1626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Arc 310"/>
            <p:cNvSpPr>
              <a:spLocks noChangeAspect="1"/>
            </p:cNvSpPr>
            <p:nvPr/>
          </p:nvSpPr>
          <p:spPr>
            <a:xfrm rot="4517751">
              <a:off x="4338030" y="3827692"/>
              <a:ext cx="91268" cy="65484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  <p:cxnSp>
          <p:nvCxnSpPr>
            <p:cNvPr id="312" name="Straight Connector 311"/>
            <p:cNvCxnSpPr>
              <a:cxnSpLocks noChangeAspect="1"/>
            </p:cNvCxnSpPr>
            <p:nvPr/>
          </p:nvCxnSpPr>
          <p:spPr>
            <a:xfrm flipV="1">
              <a:off x="3725837" y="2606494"/>
              <a:ext cx="254002" cy="39682"/>
            </a:xfrm>
            <a:prstGeom prst="line">
              <a:avLst/>
            </a:prstGeom>
            <a:ln w="28575">
              <a:solidFill>
                <a:srgbClr val="00B0F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Arc 312"/>
            <p:cNvSpPr>
              <a:spLocks noChangeAspect="1"/>
            </p:cNvSpPr>
            <p:nvPr/>
          </p:nvSpPr>
          <p:spPr>
            <a:xfrm rot="4790174">
              <a:off x="4185231" y="3202706"/>
              <a:ext cx="91268" cy="65486"/>
            </a:xfrm>
            <a:prstGeom prst="arc">
              <a:avLst>
                <a:gd name="adj1" fmla="val 10341753"/>
                <a:gd name="adj2" fmla="val 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40"/>
            </a:p>
          </p:txBody>
        </p:sp>
      </p:grpSp>
      <p:sp>
        <p:nvSpPr>
          <p:cNvPr id="271" name="Text Box 28" descr="Newsprint"/>
          <p:cNvSpPr txBox="1">
            <a:spLocks noChangeArrowheads="1"/>
          </p:cNvSpPr>
          <p:nvPr/>
        </p:nvSpPr>
        <p:spPr bwMode="auto">
          <a:xfrm>
            <a:off x="5122863" y="2416314"/>
            <a:ext cx="2896508" cy="70788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 think I need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some </a:t>
            </a:r>
            <a:r>
              <a:rPr lang="en-US" sz="2000" dirty="0"/>
              <a:t>more practice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22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6603557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14 February 2017</a:t>
            </a:r>
            <a:endParaRPr lang="en-US" altLang="en-US" sz="3200" b="1" i="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3685614"/>
            <a:ext cx="2514600" cy="9625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89653"/>
            <a:ext cx="4437326" cy="2006147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>
            <a:off x="2569464" y="27286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28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6896</TotalTime>
  <Words>976</Words>
  <Application>Microsoft Office PowerPoint</Application>
  <PresentationFormat>On-screen Show (4:3)</PresentationFormat>
  <Paragraphs>456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ＭＳ Ｐゴシック</vt:lpstr>
      <vt:lpstr>Arial</vt:lpstr>
      <vt:lpstr>Arial Black</vt:lpstr>
      <vt:lpstr>Calibri</vt:lpstr>
      <vt:lpstr>Courier New</vt:lpstr>
      <vt:lpstr>Lucida Handwriting</vt:lpstr>
      <vt:lpstr>Symbol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333</cp:revision>
  <dcterms:created xsi:type="dcterms:W3CDTF">2011-01-17T21:08:00Z</dcterms:created>
  <dcterms:modified xsi:type="dcterms:W3CDTF">2017-02-14T14:14:32Z</dcterms:modified>
</cp:coreProperties>
</file>