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637" r:id="rId2"/>
    <p:sldId id="638" r:id="rId3"/>
    <p:sldId id="1115" r:id="rId4"/>
    <p:sldId id="1089" r:id="rId5"/>
    <p:sldId id="1092" r:id="rId6"/>
    <p:sldId id="1043" r:id="rId7"/>
    <p:sldId id="1099" r:id="rId8"/>
    <p:sldId id="870" r:id="rId9"/>
    <p:sldId id="948" r:id="rId10"/>
    <p:sldId id="1100" r:id="rId11"/>
    <p:sldId id="1091" r:id="rId12"/>
    <p:sldId id="1093" r:id="rId13"/>
    <p:sldId id="1094" r:id="rId14"/>
    <p:sldId id="1095" r:id="rId15"/>
    <p:sldId id="1096" r:id="rId16"/>
    <p:sldId id="1097" r:id="rId17"/>
    <p:sldId id="1103" r:id="rId18"/>
    <p:sldId id="1098" r:id="rId19"/>
    <p:sldId id="1104" r:id="rId20"/>
    <p:sldId id="1105" r:id="rId21"/>
    <p:sldId id="1106" r:id="rId22"/>
    <p:sldId id="1045" r:id="rId23"/>
    <p:sldId id="1107" r:id="rId24"/>
    <p:sldId id="1112" r:id="rId25"/>
    <p:sldId id="1114" r:id="rId26"/>
    <p:sldId id="1113" r:id="rId27"/>
    <p:sldId id="1116" r:id="rId28"/>
    <p:sldId id="1088" r:id="rId29"/>
    <p:sldId id="952" r:id="rId30"/>
    <p:sldId id="999" r:id="rId31"/>
    <p:sldId id="1108" r:id="rId32"/>
    <p:sldId id="1109" r:id="rId33"/>
  </p:sldIdLst>
  <p:sldSz cx="9144000" cy="6858000" type="screen4x3"/>
  <p:notesSz cx="6858000" cy="9144000"/>
  <p:defaultTextStyle>
    <a:defPPr>
      <a:defRPr lang="en-US"/>
    </a:defPPr>
    <a:lvl1pPr algn="l" rtl="0" fontAlgn="base">
      <a:spcBef>
        <a:spcPct val="0"/>
      </a:spcBef>
      <a:spcAft>
        <a:spcPct val="0"/>
      </a:spcAft>
      <a:defRPr i="1" kern="1200">
        <a:solidFill>
          <a:schemeClr val="tx1"/>
        </a:solidFill>
        <a:latin typeface="Times New Roman" pitchFamily="18" charset="0"/>
        <a:ea typeface="+mn-ea"/>
        <a:cs typeface="+mn-cs"/>
      </a:defRPr>
    </a:lvl1pPr>
    <a:lvl2pPr marL="457200" algn="l" rtl="0" fontAlgn="base">
      <a:spcBef>
        <a:spcPct val="0"/>
      </a:spcBef>
      <a:spcAft>
        <a:spcPct val="0"/>
      </a:spcAft>
      <a:defRPr i="1" kern="1200">
        <a:solidFill>
          <a:schemeClr val="tx1"/>
        </a:solidFill>
        <a:latin typeface="Times New Roman" pitchFamily="18" charset="0"/>
        <a:ea typeface="+mn-ea"/>
        <a:cs typeface="+mn-cs"/>
      </a:defRPr>
    </a:lvl2pPr>
    <a:lvl3pPr marL="914400" algn="l" rtl="0" fontAlgn="base">
      <a:spcBef>
        <a:spcPct val="0"/>
      </a:spcBef>
      <a:spcAft>
        <a:spcPct val="0"/>
      </a:spcAft>
      <a:defRPr i="1" kern="1200">
        <a:solidFill>
          <a:schemeClr val="tx1"/>
        </a:solidFill>
        <a:latin typeface="Times New Roman" pitchFamily="18" charset="0"/>
        <a:ea typeface="+mn-ea"/>
        <a:cs typeface="+mn-cs"/>
      </a:defRPr>
    </a:lvl3pPr>
    <a:lvl4pPr marL="1371600" algn="l" rtl="0" fontAlgn="base">
      <a:spcBef>
        <a:spcPct val="0"/>
      </a:spcBef>
      <a:spcAft>
        <a:spcPct val="0"/>
      </a:spcAft>
      <a:defRPr i="1" kern="1200">
        <a:solidFill>
          <a:schemeClr val="tx1"/>
        </a:solidFill>
        <a:latin typeface="Times New Roman" pitchFamily="18" charset="0"/>
        <a:ea typeface="+mn-ea"/>
        <a:cs typeface="+mn-cs"/>
      </a:defRPr>
    </a:lvl4pPr>
    <a:lvl5pPr marL="1828800" algn="l" rtl="0" fontAlgn="base">
      <a:spcBef>
        <a:spcPct val="0"/>
      </a:spcBef>
      <a:spcAft>
        <a:spcPct val="0"/>
      </a:spcAft>
      <a:defRPr i="1" kern="1200">
        <a:solidFill>
          <a:schemeClr val="tx1"/>
        </a:solidFill>
        <a:latin typeface="Times New Roman" pitchFamily="18" charset="0"/>
        <a:ea typeface="+mn-ea"/>
        <a:cs typeface="+mn-cs"/>
      </a:defRPr>
    </a:lvl5pPr>
    <a:lvl6pPr marL="2286000" algn="l" defTabSz="914400" rtl="0" eaLnBrk="1" latinLnBrk="0" hangingPunct="1">
      <a:defRPr i="1" kern="1200">
        <a:solidFill>
          <a:schemeClr val="tx1"/>
        </a:solidFill>
        <a:latin typeface="Times New Roman" pitchFamily="18" charset="0"/>
        <a:ea typeface="+mn-ea"/>
        <a:cs typeface="+mn-cs"/>
      </a:defRPr>
    </a:lvl6pPr>
    <a:lvl7pPr marL="2743200" algn="l" defTabSz="914400" rtl="0" eaLnBrk="1" latinLnBrk="0" hangingPunct="1">
      <a:defRPr i="1" kern="1200">
        <a:solidFill>
          <a:schemeClr val="tx1"/>
        </a:solidFill>
        <a:latin typeface="Times New Roman" pitchFamily="18" charset="0"/>
        <a:ea typeface="+mn-ea"/>
        <a:cs typeface="+mn-cs"/>
      </a:defRPr>
    </a:lvl7pPr>
    <a:lvl8pPr marL="3200400" algn="l" defTabSz="914400" rtl="0" eaLnBrk="1" latinLnBrk="0" hangingPunct="1">
      <a:defRPr i="1" kern="1200">
        <a:solidFill>
          <a:schemeClr val="tx1"/>
        </a:solidFill>
        <a:latin typeface="Times New Roman" pitchFamily="18" charset="0"/>
        <a:ea typeface="+mn-ea"/>
        <a:cs typeface="+mn-cs"/>
      </a:defRPr>
    </a:lvl8pPr>
    <a:lvl9pPr marL="3657600" algn="l" defTabSz="914400" rtl="0" eaLnBrk="1" latinLnBrk="0" hangingPunct="1">
      <a:defRPr i="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648">
          <p15:clr>
            <a:srgbClr val="A4A3A4"/>
          </p15:clr>
        </p15:guide>
        <p15:guide id="3" orient="horz" pos="3696">
          <p15:clr>
            <a:srgbClr val="A4A3A4"/>
          </p15:clr>
        </p15:guide>
        <p15:guide id="4" orient="horz" pos="4176">
          <p15:clr>
            <a:srgbClr val="A4A3A4"/>
          </p15:clr>
        </p15:guide>
        <p15:guide id="5"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a:srgbClr val="CEDDFF"/>
    <a:srgbClr val="CCCCFF"/>
    <a:srgbClr val="BBFFDD"/>
    <a:srgbClr val="EEDDFF"/>
    <a:srgbClr val="FFFF66"/>
    <a:srgbClr val="FFFF00"/>
    <a:srgbClr val="FFEE99"/>
    <a:srgbClr val="FFD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6" autoAdjust="0"/>
    <p:restoredTop sz="94672" autoAdjust="0"/>
  </p:normalViewPr>
  <p:slideViewPr>
    <p:cSldViewPr>
      <p:cViewPr varScale="1">
        <p:scale>
          <a:sx n="95" d="100"/>
          <a:sy n="95" d="100"/>
        </p:scale>
        <p:origin x="90" y="180"/>
      </p:cViewPr>
      <p:guideLst>
        <p:guide orient="horz" pos="2160"/>
        <p:guide pos="3648"/>
        <p:guide orient="horz" pos="3696"/>
        <p:guide orient="horz" pos="4176"/>
        <p:guide pos="2880"/>
      </p:guideLst>
    </p:cSldViewPr>
  </p:slideViewPr>
  <p:notesTextViewPr>
    <p:cViewPr>
      <p:scale>
        <a:sx n="100" d="100"/>
        <a:sy n="100" d="100"/>
      </p:scale>
      <p:origin x="0" y="0"/>
    </p:cViewPr>
  </p:notesTextViewPr>
  <p:sorterViewPr>
    <p:cViewPr>
      <p:scale>
        <a:sx n="66" d="100"/>
        <a:sy n="66" d="100"/>
      </p:scale>
      <p:origin x="0" y="23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5B8892-A622-4235-B238-8B6F36140256}" type="datetimeFigureOut">
              <a:rPr lang="en-US" smtClean="0"/>
              <a:t>2/21/2017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62ACC-BD12-4D11-8F58-775A777E7911}" type="slidenum">
              <a:rPr lang="en-US" smtClean="0"/>
              <a:t>‹#›</a:t>
            </a:fld>
            <a:endParaRPr lang="en-US"/>
          </a:p>
        </p:txBody>
      </p:sp>
    </p:spTree>
    <p:extLst>
      <p:ext uri="{BB962C8B-B14F-4D97-AF65-F5344CB8AC3E}">
        <p14:creationId xmlns:p14="http://schemas.microsoft.com/office/powerpoint/2010/main" val="352531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CBBA19C8-CCCE-4953-A561-6EE71E169BC8}" type="slidenum">
              <a:rPr lang="en-US" altLang="en-US"/>
              <a:pPr>
                <a:defRPr/>
              </a:pPr>
              <a:t>‹#›</a:t>
            </a:fld>
            <a:endParaRPr lang="en-US" altLang="en-US"/>
          </a:p>
        </p:txBody>
      </p:sp>
    </p:spTree>
    <p:extLst>
      <p:ext uri="{BB962C8B-B14F-4D97-AF65-F5344CB8AC3E}">
        <p14:creationId xmlns:p14="http://schemas.microsoft.com/office/powerpoint/2010/main" val="408525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1B2E6AE-82F4-495B-9C1B-0795ADC2A938}" type="slidenum">
              <a:rPr lang="en-US" altLang="en-US"/>
              <a:pPr>
                <a:defRPr/>
              </a:pPr>
              <a:t>‹#›</a:t>
            </a:fld>
            <a:endParaRPr lang="en-US" altLang="en-US"/>
          </a:p>
        </p:txBody>
      </p:sp>
    </p:spTree>
    <p:extLst>
      <p:ext uri="{BB962C8B-B14F-4D97-AF65-F5344CB8AC3E}">
        <p14:creationId xmlns:p14="http://schemas.microsoft.com/office/powerpoint/2010/main" val="347298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04D36DB-6B1C-4363-9049-3059ED01D0B4}" type="slidenum">
              <a:rPr lang="en-US" altLang="en-US"/>
              <a:pPr>
                <a:defRPr/>
              </a:pPr>
              <a:t>‹#›</a:t>
            </a:fld>
            <a:endParaRPr lang="en-US" altLang="en-US"/>
          </a:p>
        </p:txBody>
      </p:sp>
    </p:spTree>
    <p:extLst>
      <p:ext uri="{BB962C8B-B14F-4D97-AF65-F5344CB8AC3E}">
        <p14:creationId xmlns:p14="http://schemas.microsoft.com/office/powerpoint/2010/main" val="215780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966C3FD-3F00-475A-A127-AA31988477F0}" type="slidenum">
              <a:rPr lang="en-US" altLang="en-US"/>
              <a:pPr>
                <a:defRPr/>
              </a:pPr>
              <a:t>‹#›</a:t>
            </a:fld>
            <a:endParaRPr lang="en-US" altLang="en-US"/>
          </a:p>
        </p:txBody>
      </p:sp>
    </p:spTree>
    <p:extLst>
      <p:ext uri="{BB962C8B-B14F-4D97-AF65-F5344CB8AC3E}">
        <p14:creationId xmlns:p14="http://schemas.microsoft.com/office/powerpoint/2010/main" val="8383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3CF7FB3-6F05-4F0C-8553-8AE99F66C474}" type="slidenum">
              <a:rPr lang="en-US" altLang="en-US"/>
              <a:pPr>
                <a:defRPr/>
              </a:pPr>
              <a:t>‹#›</a:t>
            </a:fld>
            <a:endParaRPr lang="en-US" altLang="en-US"/>
          </a:p>
        </p:txBody>
      </p:sp>
    </p:spTree>
    <p:extLst>
      <p:ext uri="{BB962C8B-B14F-4D97-AF65-F5344CB8AC3E}">
        <p14:creationId xmlns:p14="http://schemas.microsoft.com/office/powerpoint/2010/main" val="399990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A9D3746-189F-4C0C-B673-EDEC285851EF}" type="slidenum">
              <a:rPr lang="en-US" altLang="en-US"/>
              <a:pPr>
                <a:defRPr/>
              </a:pPr>
              <a:t>‹#›</a:t>
            </a:fld>
            <a:endParaRPr lang="en-US" altLang="en-US"/>
          </a:p>
        </p:txBody>
      </p:sp>
    </p:spTree>
    <p:extLst>
      <p:ext uri="{BB962C8B-B14F-4D97-AF65-F5344CB8AC3E}">
        <p14:creationId xmlns:p14="http://schemas.microsoft.com/office/powerpoint/2010/main" val="1574883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0A0E8AF-1545-4817-B025-5126892A1D48}" type="slidenum">
              <a:rPr lang="en-US" altLang="en-US"/>
              <a:pPr>
                <a:defRPr/>
              </a:pPr>
              <a:t>‹#›</a:t>
            </a:fld>
            <a:endParaRPr lang="en-US" altLang="en-US"/>
          </a:p>
        </p:txBody>
      </p:sp>
    </p:spTree>
    <p:extLst>
      <p:ext uri="{BB962C8B-B14F-4D97-AF65-F5344CB8AC3E}">
        <p14:creationId xmlns:p14="http://schemas.microsoft.com/office/powerpoint/2010/main" val="194270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8F5AFD69-C024-41D5-A069-67E133B1E76E}" type="slidenum">
              <a:rPr lang="en-US" altLang="en-US"/>
              <a:pPr>
                <a:defRPr/>
              </a:pPr>
              <a:t>‹#›</a:t>
            </a:fld>
            <a:endParaRPr lang="en-US" altLang="en-US"/>
          </a:p>
        </p:txBody>
      </p:sp>
    </p:spTree>
    <p:extLst>
      <p:ext uri="{BB962C8B-B14F-4D97-AF65-F5344CB8AC3E}">
        <p14:creationId xmlns:p14="http://schemas.microsoft.com/office/powerpoint/2010/main" val="308397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2D53565D-A5E4-4998-BE11-66FBE2244988}" type="slidenum">
              <a:rPr lang="en-US" altLang="en-US"/>
              <a:pPr>
                <a:defRPr/>
              </a:pPr>
              <a:t>‹#›</a:t>
            </a:fld>
            <a:endParaRPr lang="en-US" altLang="en-US"/>
          </a:p>
        </p:txBody>
      </p:sp>
    </p:spTree>
    <p:extLst>
      <p:ext uri="{BB962C8B-B14F-4D97-AF65-F5344CB8AC3E}">
        <p14:creationId xmlns:p14="http://schemas.microsoft.com/office/powerpoint/2010/main" val="1306390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C359704C-9FE3-450E-A290-FBC8243D7E18}" type="slidenum">
              <a:rPr lang="en-US" altLang="en-US"/>
              <a:pPr>
                <a:defRPr/>
              </a:pPr>
              <a:t>‹#›</a:t>
            </a:fld>
            <a:endParaRPr lang="en-US" altLang="en-US"/>
          </a:p>
        </p:txBody>
      </p:sp>
    </p:spTree>
    <p:extLst>
      <p:ext uri="{BB962C8B-B14F-4D97-AF65-F5344CB8AC3E}">
        <p14:creationId xmlns:p14="http://schemas.microsoft.com/office/powerpoint/2010/main" val="3112319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D41DB49-8943-4AA8-AEF3-F4387174CC40}" type="slidenum">
              <a:rPr lang="en-US" altLang="en-US"/>
              <a:pPr>
                <a:defRPr/>
              </a:pPr>
              <a:t>‹#›</a:t>
            </a:fld>
            <a:endParaRPr lang="en-US" altLang="en-US"/>
          </a:p>
        </p:txBody>
      </p:sp>
    </p:spTree>
    <p:extLst>
      <p:ext uri="{BB962C8B-B14F-4D97-AF65-F5344CB8AC3E}">
        <p14:creationId xmlns:p14="http://schemas.microsoft.com/office/powerpoint/2010/main" val="124199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BFFD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400" i="0" smtClean="0">
                <a:latin typeface="Arial" charset="0"/>
              </a:defRPr>
            </a:lvl1pPr>
          </a:lstStyle>
          <a:p>
            <a:pPr>
              <a:defRPr/>
            </a:pPr>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400" i="0" smtClean="0">
                <a:latin typeface="Arial" charset="0"/>
              </a:defRPr>
            </a:lvl1pPr>
          </a:lstStyle>
          <a:p>
            <a:pPr>
              <a:defRPr/>
            </a:pPr>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400" i="0" smtClean="0">
                <a:latin typeface="Arial" charset="0"/>
              </a:defRPr>
            </a:lvl1pPr>
          </a:lstStyle>
          <a:p>
            <a:pPr>
              <a:defRPr/>
            </a:pPr>
            <a:fld id="{E0592081-F691-4511-80BD-F15355DFB61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gif"/><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image" Target="../media/image19.png"/><Relationship Id="rId7"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20.png"/><Relationship Id="rId9" Type="http://schemas.openxmlformats.org/officeDocument/2006/relationships/image" Target="../media/image32.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68469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1657350"/>
            <a:ext cx="7406640" cy="510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Tuesday</a:t>
            </a:r>
            <a:r>
              <a:rPr lang="en-US" altLang="en-US" sz="2800" b="1" i="0" dirty="0"/>
              <a:t>, </a:t>
            </a:r>
            <a:r>
              <a:rPr lang="en-US" altLang="en-US" sz="2800" b="1" i="0" dirty="0" smtClean="0"/>
              <a:t>21 February 2017</a:t>
            </a:r>
            <a:endParaRPr lang="en-US" altLang="en-US" sz="3200" b="1" i="0" dirty="0"/>
          </a:p>
        </p:txBody>
      </p:sp>
      <p:sp>
        <p:nvSpPr>
          <p:cNvPr id="7" name="Rectangle 6"/>
          <p:cNvSpPr/>
          <p:nvPr/>
        </p:nvSpPr>
        <p:spPr bwMode="auto">
          <a:xfrm>
            <a:off x="1357086" y="4676214"/>
            <a:ext cx="2971800" cy="962586"/>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571" y="3976914"/>
            <a:ext cx="5023817" cy="1357312"/>
          </a:xfrm>
          <a:prstGeom prst="rect">
            <a:avLst/>
          </a:prstGeom>
          <a:ln w="38100">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Text Box 28" descr="Newsprint"/>
          <p:cNvSpPr txBox="1">
            <a:spLocks noChangeArrowheads="1"/>
          </p:cNvSpPr>
          <p:nvPr/>
        </p:nvSpPr>
        <p:spPr bwMode="auto">
          <a:xfrm>
            <a:off x="1143000" y="1143000"/>
            <a:ext cx="6172200" cy="2554545"/>
          </a:xfrm>
          <a:prstGeom prst="rect">
            <a:avLst/>
          </a:prstGeom>
          <a:blipFill dpi="0" rotWithShape="1">
            <a:blip r:embed="rId4"/>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t>Regarding problem 3.3 part b...would it have been productive to include an assumption about the GC content of the sequence given in order to determine the chance of finding the palindromic sequence next? Was the next appearance of the palindrome supposed to be based on a completely randomly generated sequence of bases, or would a weighted estimate based on the make up of the given sequence have produced a better estimate?</a:t>
            </a:r>
            <a:endParaRPr lang="en-US" sz="2000" b="1" dirty="0"/>
          </a:p>
        </p:txBody>
      </p:sp>
      <p:sp>
        <p:nvSpPr>
          <p:cNvPr id="9" name="Right Arrow 8"/>
          <p:cNvSpPr/>
          <p:nvPr/>
        </p:nvSpPr>
        <p:spPr bwMode="auto">
          <a:xfrm>
            <a:off x="1831827" y="4211634"/>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456293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71466"/>
            <a:ext cx="8686800" cy="2152847"/>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228600"/>
            <a:ext cx="4943475" cy="962025"/>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Text Box 28" descr="Newsprint"/>
          <p:cNvSpPr txBox="1">
            <a:spLocks noChangeArrowheads="1"/>
          </p:cNvSpPr>
          <p:nvPr/>
        </p:nvSpPr>
        <p:spPr bwMode="auto">
          <a:xfrm>
            <a:off x="2502460" y="4019490"/>
            <a:ext cx="4183044" cy="400110"/>
          </a:xfrm>
          <a:prstGeom prst="rect">
            <a:avLst/>
          </a:prstGeom>
          <a:blipFill dpi="0" rotWithShape="1">
            <a:blip r:embed="rId4"/>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Tahoma" panose="020B0604030504040204" pitchFamily="34" charset="0"/>
                <a:ea typeface="Tahoma" panose="020B0604030504040204" pitchFamily="34" charset="0"/>
                <a:cs typeface="Tahoma" panose="020B0604030504040204" pitchFamily="34" charset="0"/>
              </a:rPr>
              <a:t>I didn't get the cow/train metaphor. </a:t>
            </a:r>
            <a:endParaRPr lang="en-US" sz="2000" b="1" dirty="0">
              <a:latin typeface="Tahoma" panose="020B0604030504040204" pitchFamily="34" charset="0"/>
              <a:ea typeface="Tahoma" panose="020B0604030504040204" pitchFamily="34" charset="0"/>
              <a:cs typeface="Tahoma" panose="020B0604030504040204" pitchFamily="34" charset="0"/>
            </a:endParaRPr>
          </a:p>
        </p:txBody>
      </p:sp>
      <p:sp>
        <p:nvSpPr>
          <p:cNvPr id="4" name="Text Box 28" descr="Newsprint"/>
          <p:cNvSpPr txBox="1">
            <a:spLocks noChangeArrowheads="1"/>
          </p:cNvSpPr>
          <p:nvPr/>
        </p:nvSpPr>
        <p:spPr bwMode="auto">
          <a:xfrm>
            <a:off x="2753248" y="4572000"/>
            <a:ext cx="3625364" cy="707886"/>
          </a:xfrm>
          <a:prstGeom prst="rect">
            <a:avLst/>
          </a:prstGeom>
          <a:blipFill dpi="0" rotWithShape="1">
            <a:blip r:embed="rId4"/>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i="0" dirty="0">
                <a:latin typeface="Courier New" panose="02070309020205020404" pitchFamily="49" charset="0"/>
                <a:cs typeface="Courier New" panose="02070309020205020404" pitchFamily="49" charset="0"/>
              </a:rPr>
              <a:t>A </a:t>
            </a:r>
            <a:r>
              <a:rPr lang="en-US" sz="2000" i="0" dirty="0" smtClean="0">
                <a:latin typeface="Courier New" panose="02070309020205020404" pitchFamily="49" charset="0"/>
                <a:cs typeface="Courier New" panose="02070309020205020404" pitchFamily="49" charset="0"/>
              </a:rPr>
              <a:t>cow </a:t>
            </a:r>
            <a:r>
              <a:rPr lang="en-US" sz="2000" i="0" dirty="0">
                <a:latin typeface="Courier New" panose="02070309020205020404" pitchFamily="49" charset="0"/>
                <a:cs typeface="Courier New" panose="02070309020205020404" pitchFamily="49" charset="0"/>
              </a:rPr>
              <a:t>/ train example </a:t>
            </a:r>
            <a:r>
              <a:rPr lang="en-US" sz="2000" i="0" dirty="0" smtClean="0">
                <a:latin typeface="Courier New" panose="02070309020205020404" pitchFamily="49" charset="0"/>
                <a:cs typeface="Courier New" panose="02070309020205020404" pitchFamily="49" charset="0"/>
              </a:rPr>
              <a:t/>
            </a:r>
            <a:br>
              <a:rPr lang="en-US" sz="2000" i="0" dirty="0" smtClean="0">
                <a:latin typeface="Courier New" panose="02070309020205020404" pitchFamily="49" charset="0"/>
                <a:cs typeface="Courier New" panose="02070309020205020404" pitchFamily="49" charset="0"/>
              </a:rPr>
            </a:br>
            <a:r>
              <a:rPr lang="en-US" sz="2000" i="0" dirty="0" smtClean="0">
                <a:latin typeface="Courier New" panose="02070309020205020404" pitchFamily="49" charset="0"/>
                <a:cs typeface="Courier New" panose="02070309020205020404" pitchFamily="49" charset="0"/>
              </a:rPr>
              <a:t>would </a:t>
            </a:r>
            <a:r>
              <a:rPr lang="en-US" sz="2000" i="0" dirty="0">
                <a:latin typeface="Courier New" panose="02070309020205020404" pitchFamily="49" charset="0"/>
                <a:cs typeface="Courier New" panose="02070309020205020404" pitchFamily="49" charset="0"/>
              </a:rPr>
              <a:t>be helpful </a:t>
            </a:r>
            <a:endParaRPr lang="en-US" sz="2000" b="1" i="0" dirty="0">
              <a:latin typeface="Courier New" panose="02070309020205020404" pitchFamily="49" charset="0"/>
              <a:cs typeface="Courier New" panose="02070309020205020404" pitchFamily="49" charset="0"/>
            </a:endParaRPr>
          </a:p>
        </p:txBody>
      </p:sp>
      <p:sp>
        <p:nvSpPr>
          <p:cNvPr id="5" name="Text Box 28" descr="Newsprint"/>
          <p:cNvSpPr txBox="1">
            <a:spLocks noChangeArrowheads="1"/>
          </p:cNvSpPr>
          <p:nvPr/>
        </p:nvSpPr>
        <p:spPr bwMode="auto">
          <a:xfrm>
            <a:off x="2552700" y="5452382"/>
            <a:ext cx="4076700" cy="707886"/>
          </a:xfrm>
          <a:prstGeom prst="rect">
            <a:avLst/>
          </a:prstGeom>
          <a:blipFill dpi="0" rotWithShape="1">
            <a:blip r:embed="rId4"/>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Times New Roman" panose="02020603050405020304" pitchFamily="18" charset="0"/>
                <a:cs typeface="Times New Roman" panose="02020603050405020304" pitchFamily="18" charset="0"/>
              </a:rPr>
              <a:t>I would like to discuss a little more </a:t>
            </a:r>
            <a:r>
              <a:rPr lang="en-US" sz="2000" dirty="0" smtClean="0">
                <a:latin typeface="Times New Roman" panose="02020603050405020304" pitchFamily="18" charset="0"/>
                <a:cs typeface="Times New Roman" panose="02020603050405020304" pitchFamily="18" charset="0"/>
              </a:rPr>
              <a:t/>
            </a:r>
            <a:br>
              <a:rPr lang="en-US" sz="2000" dirty="0" smtClean="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about </a:t>
            </a:r>
            <a:r>
              <a:rPr lang="en-US" sz="2000" dirty="0">
                <a:latin typeface="Times New Roman" panose="02020603050405020304" pitchFamily="18" charset="0"/>
                <a:cs typeface="Times New Roman" panose="02020603050405020304" pitchFamily="18" charset="0"/>
              </a:rPr>
              <a:t>proofreading if possible.</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7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16389"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3" name="TextBox 2"/>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
        <p:nvSpPr>
          <p:cNvPr id="4" name="TextBox 3"/>
          <p:cNvSpPr txBox="1"/>
          <p:nvPr/>
        </p:nvSpPr>
        <p:spPr>
          <a:xfrm>
            <a:off x="401782" y="2209800"/>
            <a:ext cx="4440382" cy="830997"/>
          </a:xfrm>
          <a:prstGeom prst="rect">
            <a:avLst/>
          </a:prstGeom>
          <a:solidFill>
            <a:srgbClr val="FFFFCC"/>
          </a:solidFill>
          <a:ln>
            <a:solidFill>
              <a:schemeClr val="tx1"/>
            </a:solidFill>
          </a:ln>
        </p:spPr>
        <p:txBody>
          <a:bodyPr wrap="square" rtlCol="0">
            <a:spAutoFit/>
          </a:bodyPr>
          <a:lstStyle/>
          <a:p>
            <a:r>
              <a:rPr lang="en-US" b="1" dirty="0" smtClean="0">
                <a:solidFill>
                  <a:schemeClr val="accent2"/>
                </a:solidFill>
              </a:rPr>
              <a:t>SQ3. What </a:t>
            </a:r>
            <a:r>
              <a:rPr lang="en-US" b="1" dirty="0">
                <a:solidFill>
                  <a:schemeClr val="accent2"/>
                </a:solidFill>
              </a:rPr>
              <a:t>is the orientation of </a:t>
            </a:r>
            <a:r>
              <a:rPr lang="en-US" b="1" dirty="0" smtClean="0">
                <a:solidFill>
                  <a:schemeClr val="accent2"/>
                </a:solidFill>
              </a:rPr>
              <a:t/>
            </a:r>
            <a:br>
              <a:rPr lang="en-US" b="1" dirty="0" smtClean="0">
                <a:solidFill>
                  <a:schemeClr val="accent2"/>
                </a:solidFill>
              </a:rPr>
            </a:br>
            <a:r>
              <a:rPr lang="en-US" b="1" dirty="0" smtClean="0">
                <a:solidFill>
                  <a:schemeClr val="accent2"/>
                </a:solidFill>
              </a:rPr>
              <a:t>         the upper parental strand?</a:t>
            </a:r>
            <a:endParaRPr lang="en-US" dirty="0">
              <a:solidFill>
                <a:schemeClr val="accent2"/>
              </a:solidFill>
            </a:endParaRPr>
          </a:p>
        </p:txBody>
      </p:sp>
    </p:spTree>
    <p:extLst>
      <p:ext uri="{BB962C8B-B14F-4D97-AF65-F5344CB8AC3E}">
        <p14:creationId xmlns:p14="http://schemas.microsoft.com/office/powerpoint/2010/main" val="300885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01782" y="2209800"/>
            <a:ext cx="4440382" cy="1200329"/>
          </a:xfrm>
          <a:prstGeom prst="rect">
            <a:avLst/>
          </a:prstGeom>
          <a:solidFill>
            <a:srgbClr val="FFFFCC"/>
          </a:solidFill>
          <a:ln>
            <a:solidFill>
              <a:schemeClr val="tx1"/>
            </a:solidFill>
          </a:ln>
        </p:spPr>
        <p:txBody>
          <a:bodyPr wrap="square" rtlCol="0">
            <a:spAutoFit/>
          </a:bodyPr>
          <a:lstStyle/>
          <a:p>
            <a:r>
              <a:rPr lang="en-US" b="1" dirty="0" smtClean="0">
                <a:solidFill>
                  <a:schemeClr val="accent2"/>
                </a:solidFill>
              </a:rPr>
              <a:t>SQ3. ...of </a:t>
            </a:r>
            <a:r>
              <a:rPr lang="en-US" b="1" dirty="0">
                <a:solidFill>
                  <a:schemeClr val="accent2"/>
                </a:solidFill>
              </a:rPr>
              <a:t>the lower </a:t>
            </a:r>
            <a:r>
              <a:rPr lang="en-US" b="1" dirty="0" smtClean="0">
                <a:solidFill>
                  <a:schemeClr val="accent2"/>
                </a:solidFill>
              </a:rPr>
              <a:t>parental</a:t>
            </a:r>
            <a:br>
              <a:rPr lang="en-US" b="1" dirty="0" smtClean="0">
                <a:solidFill>
                  <a:schemeClr val="accent2"/>
                </a:solidFill>
              </a:rPr>
            </a:br>
            <a:r>
              <a:rPr lang="en-US" b="1" dirty="0" smtClean="0">
                <a:solidFill>
                  <a:schemeClr val="accent2"/>
                </a:solidFill>
              </a:rPr>
              <a:t>         strand </a:t>
            </a:r>
            <a:r>
              <a:rPr lang="en-US" b="1" dirty="0">
                <a:solidFill>
                  <a:schemeClr val="accent2"/>
                </a:solidFill>
              </a:rPr>
              <a:t>and its associated </a:t>
            </a:r>
            <a:r>
              <a:rPr lang="en-US" b="1" dirty="0" smtClean="0">
                <a:solidFill>
                  <a:schemeClr val="accent2"/>
                </a:solidFill>
              </a:rPr>
              <a:t/>
            </a:r>
            <a:br>
              <a:rPr lang="en-US" b="1" dirty="0" smtClean="0">
                <a:solidFill>
                  <a:schemeClr val="accent2"/>
                </a:solidFill>
              </a:rPr>
            </a:br>
            <a:r>
              <a:rPr lang="en-US" b="1" dirty="0" smtClean="0">
                <a:solidFill>
                  <a:schemeClr val="accent2"/>
                </a:solidFill>
              </a:rPr>
              <a:t>         new </a:t>
            </a:r>
            <a:r>
              <a:rPr lang="en-US" b="1" dirty="0">
                <a:solidFill>
                  <a:schemeClr val="accent2"/>
                </a:solidFill>
              </a:rPr>
              <a:t>strand?</a:t>
            </a:r>
            <a:endParaRPr lang="en-US" dirty="0">
              <a:solidFill>
                <a:schemeClr val="accent2"/>
              </a:solidFill>
            </a:endParaRPr>
          </a:p>
        </p:txBody>
      </p:sp>
      <p:sp>
        <p:nvSpPr>
          <p:cNvPr id="7"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8" name="TextBox 7"/>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Tree>
    <p:extLst>
      <p:ext uri="{BB962C8B-B14F-4D97-AF65-F5344CB8AC3E}">
        <p14:creationId xmlns:p14="http://schemas.microsoft.com/office/powerpoint/2010/main" val="3028148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401782" y="2209800"/>
            <a:ext cx="4440382" cy="1200329"/>
          </a:xfrm>
          <a:prstGeom prst="rect">
            <a:avLst/>
          </a:prstGeom>
          <a:solidFill>
            <a:srgbClr val="FFFFCC"/>
          </a:solidFill>
          <a:ln>
            <a:solidFill>
              <a:schemeClr val="tx1"/>
            </a:solidFill>
          </a:ln>
        </p:spPr>
        <p:txBody>
          <a:bodyPr wrap="square" rtlCol="0">
            <a:spAutoFit/>
          </a:bodyPr>
          <a:lstStyle/>
          <a:p>
            <a:r>
              <a:rPr lang="en-US" b="1" dirty="0">
                <a:solidFill>
                  <a:schemeClr val="accent2"/>
                </a:solidFill>
              </a:rPr>
              <a:t>SQ4. Would you describe </a:t>
            </a:r>
            <a:r>
              <a:rPr lang="en-US" b="1" dirty="0" smtClean="0">
                <a:solidFill>
                  <a:schemeClr val="accent2"/>
                </a:solidFill>
              </a:rPr>
              <a:t>the</a:t>
            </a:r>
            <a:br>
              <a:rPr lang="en-US" b="1" dirty="0" smtClean="0">
                <a:solidFill>
                  <a:schemeClr val="accent2"/>
                </a:solidFill>
              </a:rPr>
            </a:br>
            <a:r>
              <a:rPr lang="en-US" b="1" dirty="0" smtClean="0">
                <a:solidFill>
                  <a:schemeClr val="accent2"/>
                </a:solidFill>
              </a:rPr>
              <a:t>          overall direction </a:t>
            </a:r>
            <a:r>
              <a:rPr lang="en-US" b="1" dirty="0">
                <a:solidFill>
                  <a:schemeClr val="accent2"/>
                </a:solidFill>
              </a:rPr>
              <a:t>of </a:t>
            </a:r>
            <a:r>
              <a:rPr lang="en-US" b="1" dirty="0" err="1" smtClean="0">
                <a:solidFill>
                  <a:schemeClr val="accent2"/>
                </a:solidFill>
              </a:rPr>
              <a:t>repli</a:t>
            </a:r>
            <a:r>
              <a:rPr lang="en-US" b="1" dirty="0" smtClean="0">
                <a:solidFill>
                  <a:schemeClr val="accent2"/>
                </a:solidFill>
              </a:rPr>
              <a:t>-</a:t>
            </a:r>
            <a:br>
              <a:rPr lang="en-US" b="1" dirty="0" smtClean="0">
                <a:solidFill>
                  <a:schemeClr val="accent2"/>
                </a:solidFill>
              </a:rPr>
            </a:br>
            <a:r>
              <a:rPr lang="en-US" b="1" dirty="0" smtClean="0">
                <a:solidFill>
                  <a:schemeClr val="accent2"/>
                </a:solidFill>
              </a:rPr>
              <a:t>          </a:t>
            </a:r>
            <a:r>
              <a:rPr lang="en-US" b="1" dirty="0" err="1" smtClean="0">
                <a:solidFill>
                  <a:schemeClr val="accent2"/>
                </a:solidFill>
              </a:rPr>
              <a:t>cation</a:t>
            </a:r>
            <a:r>
              <a:rPr lang="en-US" b="1" dirty="0" smtClean="0">
                <a:solidFill>
                  <a:schemeClr val="accent2"/>
                </a:solidFill>
              </a:rPr>
              <a:t> as </a:t>
            </a:r>
            <a:r>
              <a:rPr lang="en-US" b="1" dirty="0">
                <a:solidFill>
                  <a:schemeClr val="accent2"/>
                </a:solidFill>
              </a:rPr>
              <a:t>5' to 3'? 3' </a:t>
            </a:r>
            <a:r>
              <a:rPr lang="en-US" b="1" dirty="0" smtClean="0">
                <a:solidFill>
                  <a:schemeClr val="accent2"/>
                </a:solidFill>
              </a:rPr>
              <a:t>to 5</a:t>
            </a:r>
            <a:r>
              <a:rPr lang="en-US" b="1" dirty="0">
                <a:solidFill>
                  <a:schemeClr val="accent2"/>
                </a:solidFill>
              </a:rPr>
              <a:t>'?</a:t>
            </a:r>
            <a:endParaRPr lang="en-US" dirty="0">
              <a:solidFill>
                <a:schemeClr val="accent2"/>
              </a:solidFill>
            </a:endParaRPr>
          </a:p>
        </p:txBody>
      </p:sp>
      <p:sp>
        <p:nvSpPr>
          <p:cNvPr id="7"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8" name="TextBox 7"/>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Tree>
    <p:extLst>
      <p:ext uri="{BB962C8B-B14F-4D97-AF65-F5344CB8AC3E}">
        <p14:creationId xmlns:p14="http://schemas.microsoft.com/office/powerpoint/2010/main" val="295989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Oval 1"/>
          <p:cNvSpPr/>
          <p:nvPr/>
        </p:nvSpPr>
        <p:spPr>
          <a:xfrm>
            <a:off x="1828800" y="42672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743200" y="49530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267200" y="52578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401782" y="2209800"/>
            <a:ext cx="4440382" cy="1200329"/>
          </a:xfrm>
          <a:prstGeom prst="rect">
            <a:avLst/>
          </a:prstGeom>
          <a:solidFill>
            <a:srgbClr val="FFFFCC"/>
          </a:solidFill>
          <a:ln>
            <a:solidFill>
              <a:schemeClr val="tx1"/>
            </a:solidFill>
          </a:ln>
        </p:spPr>
        <p:txBody>
          <a:bodyPr wrap="square" rtlCol="0">
            <a:spAutoFit/>
          </a:bodyPr>
          <a:lstStyle/>
          <a:p>
            <a:r>
              <a:rPr lang="en-US" b="1" dirty="0">
                <a:solidFill>
                  <a:schemeClr val="accent2"/>
                </a:solidFill>
              </a:rPr>
              <a:t>SQ2. Identify the </a:t>
            </a:r>
            <a:r>
              <a:rPr lang="en-US" b="1" dirty="0" smtClean="0">
                <a:solidFill>
                  <a:schemeClr val="accent2"/>
                </a:solidFill>
              </a:rPr>
              <a:t>regions</a:t>
            </a:r>
            <a:br>
              <a:rPr lang="en-US" b="1" dirty="0" smtClean="0">
                <a:solidFill>
                  <a:schemeClr val="accent2"/>
                </a:solidFill>
              </a:rPr>
            </a:br>
            <a:r>
              <a:rPr lang="en-US" b="1" dirty="0" smtClean="0">
                <a:solidFill>
                  <a:schemeClr val="accent2"/>
                </a:solidFill>
              </a:rPr>
              <a:t>         composed </a:t>
            </a:r>
            <a:r>
              <a:rPr lang="en-US" b="1" dirty="0">
                <a:solidFill>
                  <a:schemeClr val="accent2"/>
                </a:solidFill>
              </a:rPr>
              <a:t>of RNA and </a:t>
            </a:r>
            <a:r>
              <a:rPr lang="en-US" b="1" dirty="0" smtClean="0">
                <a:solidFill>
                  <a:schemeClr val="accent2"/>
                </a:solidFill>
              </a:rPr>
              <a:t/>
            </a:r>
            <a:br>
              <a:rPr lang="en-US" b="1" dirty="0" smtClean="0">
                <a:solidFill>
                  <a:schemeClr val="accent2"/>
                </a:solidFill>
              </a:rPr>
            </a:br>
            <a:r>
              <a:rPr lang="en-US" b="1" dirty="0" smtClean="0">
                <a:solidFill>
                  <a:schemeClr val="accent2"/>
                </a:solidFill>
              </a:rPr>
              <a:t>         those composed of DNA... </a:t>
            </a:r>
            <a:endParaRPr lang="en-US" dirty="0">
              <a:solidFill>
                <a:schemeClr val="accent2"/>
              </a:solidFill>
            </a:endParaRPr>
          </a:p>
        </p:txBody>
      </p:sp>
      <p:sp>
        <p:nvSpPr>
          <p:cNvPr id="10"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11" name="TextBox 10"/>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Tree>
    <p:extLst>
      <p:ext uri="{BB962C8B-B14F-4D97-AF65-F5344CB8AC3E}">
        <p14:creationId xmlns:p14="http://schemas.microsoft.com/office/powerpoint/2010/main" val="195650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Oval 1"/>
          <p:cNvSpPr/>
          <p:nvPr/>
        </p:nvSpPr>
        <p:spPr>
          <a:xfrm>
            <a:off x="1828800" y="42672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743200" y="49530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267200" y="52578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401782" y="2209800"/>
            <a:ext cx="4440382" cy="1200329"/>
          </a:xfrm>
          <a:prstGeom prst="rect">
            <a:avLst/>
          </a:prstGeom>
          <a:solidFill>
            <a:srgbClr val="FFFFCC"/>
          </a:solidFill>
          <a:ln>
            <a:solidFill>
              <a:schemeClr val="tx1"/>
            </a:solidFill>
          </a:ln>
        </p:spPr>
        <p:txBody>
          <a:bodyPr wrap="square" rtlCol="0">
            <a:spAutoFit/>
          </a:bodyPr>
          <a:lstStyle/>
          <a:p>
            <a:r>
              <a:rPr lang="en-US" b="1" dirty="0">
                <a:solidFill>
                  <a:schemeClr val="accent2"/>
                </a:solidFill>
              </a:rPr>
              <a:t>SQ2. </a:t>
            </a:r>
            <a:r>
              <a:rPr lang="en-US" b="1" dirty="0" smtClean="0">
                <a:solidFill>
                  <a:schemeClr val="accent2"/>
                </a:solidFill>
              </a:rPr>
              <a:t>Where </a:t>
            </a:r>
            <a:r>
              <a:rPr lang="en-US" b="1" dirty="0">
                <a:solidFill>
                  <a:schemeClr val="accent2"/>
                </a:solidFill>
              </a:rPr>
              <a:t>is the RNA </a:t>
            </a:r>
            <a:r>
              <a:rPr lang="en-US" b="1" dirty="0" smtClean="0">
                <a:solidFill>
                  <a:schemeClr val="accent2"/>
                </a:solidFill>
              </a:rPr>
              <a:t>primer</a:t>
            </a:r>
            <a:br>
              <a:rPr lang="en-US" b="1" dirty="0" smtClean="0">
                <a:solidFill>
                  <a:schemeClr val="accent2"/>
                </a:solidFill>
              </a:rPr>
            </a:br>
            <a:r>
              <a:rPr lang="en-US" b="1" dirty="0" smtClean="0">
                <a:solidFill>
                  <a:schemeClr val="accent2"/>
                </a:solidFill>
              </a:rPr>
              <a:t>          </a:t>
            </a:r>
            <a:r>
              <a:rPr lang="en-US" b="1" dirty="0">
                <a:solidFill>
                  <a:schemeClr val="accent2"/>
                </a:solidFill>
              </a:rPr>
              <a:t>for the strand labeled </a:t>
            </a:r>
            <a:r>
              <a:rPr lang="en-US" b="1" dirty="0" smtClean="0">
                <a:solidFill>
                  <a:schemeClr val="accent2"/>
                </a:solidFill>
              </a:rPr>
              <a:t/>
            </a:r>
            <a:br>
              <a:rPr lang="en-US" b="1" dirty="0" smtClean="0">
                <a:solidFill>
                  <a:schemeClr val="accent2"/>
                </a:solidFill>
              </a:rPr>
            </a:br>
            <a:r>
              <a:rPr lang="en-US" b="1" dirty="0" smtClean="0">
                <a:solidFill>
                  <a:schemeClr val="accent2"/>
                </a:solidFill>
              </a:rPr>
              <a:t>          'Leading </a:t>
            </a:r>
            <a:r>
              <a:rPr lang="en-US" b="1" dirty="0">
                <a:solidFill>
                  <a:schemeClr val="accent2"/>
                </a:solidFill>
              </a:rPr>
              <a:t>strand'?</a:t>
            </a:r>
            <a:endParaRPr lang="en-US" dirty="0">
              <a:solidFill>
                <a:schemeClr val="accent2"/>
              </a:solidFill>
            </a:endParaRPr>
          </a:p>
        </p:txBody>
      </p:sp>
      <p:sp>
        <p:nvSpPr>
          <p:cNvPr id="10"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11" name="TextBox 10"/>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
        <p:nvSpPr>
          <p:cNvPr id="3" name="TextBox 2"/>
          <p:cNvSpPr txBox="1"/>
          <p:nvPr/>
        </p:nvSpPr>
        <p:spPr>
          <a:xfrm>
            <a:off x="5334000" y="5867400"/>
            <a:ext cx="3429000" cy="523220"/>
          </a:xfrm>
          <a:prstGeom prst="rect">
            <a:avLst/>
          </a:prstGeom>
          <a:solidFill>
            <a:srgbClr val="FFFF00"/>
          </a:solidFill>
          <a:ln w="38100">
            <a:solidFill>
              <a:srgbClr val="FF0000"/>
            </a:solidFill>
          </a:ln>
        </p:spPr>
        <p:txBody>
          <a:bodyPr wrap="square" rtlCol="0">
            <a:spAutoFit/>
          </a:bodyPr>
          <a:lstStyle/>
          <a:p>
            <a:pPr algn="ctr"/>
            <a:r>
              <a:rPr lang="en-US" sz="2800" b="1" dirty="0" smtClean="0">
                <a:solidFill>
                  <a:srgbClr val="FF0000"/>
                </a:solidFill>
              </a:rPr>
              <a:t>Why so complicated?</a:t>
            </a:r>
            <a:endParaRPr lang="en-US" sz="2800" b="1" dirty="0">
              <a:solidFill>
                <a:srgbClr val="FF0000"/>
              </a:solidFill>
            </a:endParaRPr>
          </a:p>
        </p:txBody>
      </p:sp>
    </p:spTree>
    <p:extLst>
      <p:ext uri="{BB962C8B-B14F-4D97-AF65-F5344CB8AC3E}">
        <p14:creationId xmlns:p14="http://schemas.microsoft.com/office/powerpoint/2010/main" val="175309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sp>
        <p:nvSpPr>
          <p:cNvPr id="10"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5" name="Rectangle 4"/>
          <p:cNvSpPr/>
          <p:nvPr/>
        </p:nvSpPr>
        <p:spPr bwMode="auto">
          <a:xfrm>
            <a:off x="338137" y="1672064"/>
            <a:ext cx="8424863" cy="5062111"/>
          </a:xfrm>
          <a:prstGeom prst="rect">
            <a:avLst/>
          </a:prstGeom>
          <a:solidFill>
            <a:schemeClr val="bg1"/>
          </a:solid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cxnSp>
        <p:nvCxnSpPr>
          <p:cNvPr id="12" name="Straight Connector 11"/>
          <p:cNvCxnSpPr/>
          <p:nvPr/>
        </p:nvCxnSpPr>
        <p:spPr>
          <a:xfrm rot="-120000">
            <a:off x="5559424" y="2462154"/>
            <a:ext cx="53182" cy="125259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780000">
            <a:off x="5696168" y="3591381"/>
            <a:ext cx="70785" cy="15156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14" name="Group 7"/>
          <p:cNvGrpSpPr>
            <a:grpSpLocks/>
          </p:cNvGrpSpPr>
          <p:nvPr/>
        </p:nvGrpSpPr>
        <p:grpSpPr bwMode="auto">
          <a:xfrm>
            <a:off x="3059112" y="2720260"/>
            <a:ext cx="1543050" cy="1484313"/>
            <a:chOff x="696587" y="317119"/>
            <a:chExt cx="1543023" cy="1484057"/>
          </a:xfrm>
        </p:grpSpPr>
        <p:cxnSp>
          <p:nvCxnSpPr>
            <p:cNvPr id="15" name="Straight Connector 14"/>
            <p:cNvCxnSpPr>
              <a:cxnSpLocks noChangeAspect="1"/>
            </p:cNvCxnSpPr>
            <p:nvPr/>
          </p:nvCxnSpPr>
          <p:spPr bwMode="auto">
            <a:xfrm rot="21300000" flipH="1">
              <a:off x="1325226" y="932963"/>
              <a:ext cx="103185" cy="904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cxnSpLocks noChangeAspect="1"/>
            </p:cNvCxnSpPr>
            <p:nvPr/>
          </p:nvCxnSpPr>
          <p:spPr bwMode="auto">
            <a:xfrm rot="19380000" flipH="1">
              <a:off x="810885" y="853601"/>
              <a:ext cx="104773" cy="92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gular Pentagon 16"/>
            <p:cNvSpPr/>
            <p:nvPr/>
          </p:nvSpPr>
          <p:spPr bwMode="auto">
            <a:xfrm rot="21420000">
              <a:off x="974394" y="923439"/>
              <a:ext cx="347657" cy="303161"/>
            </a:xfrm>
            <a:prstGeom prst="pent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18" name="Straight Connector 17"/>
            <p:cNvCxnSpPr/>
            <p:nvPr/>
          </p:nvCxnSpPr>
          <p:spPr bwMode="auto">
            <a:xfrm rot="21420000">
              <a:off x="841046" y="964707"/>
              <a:ext cx="130173" cy="93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auto">
            <a:xfrm rot="21420000">
              <a:off x="1050593" y="1231361"/>
              <a:ext cx="1588" cy="15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bwMode="auto">
            <a:xfrm rot="21420000">
              <a:off x="844221" y="1432940"/>
              <a:ext cx="215896" cy="247607"/>
            </a:xfrm>
            <a:prstGeom prst="rect">
              <a:avLst/>
            </a:prstGeom>
            <a:noFill/>
          </p:spPr>
          <p:txBody>
            <a:bodyPr>
              <a:spAutoFit/>
            </a:bodyPr>
            <a:lstStyle/>
            <a:p>
              <a:pPr fontAlgn="auto">
                <a:spcBef>
                  <a:spcPts val="0"/>
                </a:spcBef>
                <a:spcAft>
                  <a:spcPts val="0"/>
                </a:spcAft>
                <a:defRPr/>
              </a:pPr>
              <a:r>
                <a:rPr lang="en-US" sz="1000" dirty="0">
                  <a:latin typeface="+mn-lt"/>
                  <a:cs typeface="+mn-cs"/>
                </a:rPr>
                <a:t>P</a:t>
              </a:r>
            </a:p>
          </p:txBody>
        </p:sp>
        <p:sp>
          <p:nvSpPr>
            <p:cNvPr id="21" name="TextBox 20"/>
            <p:cNvSpPr txBox="1"/>
            <p:nvPr/>
          </p:nvSpPr>
          <p:spPr bwMode="auto">
            <a:xfrm rot="21420000">
              <a:off x="926770" y="1305961"/>
              <a:ext cx="215896" cy="246020"/>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22" name="TextBox 21"/>
            <p:cNvSpPr txBox="1"/>
            <p:nvPr/>
          </p:nvSpPr>
          <p:spPr bwMode="auto">
            <a:xfrm rot="21420000">
              <a:off x="977569" y="1536109"/>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23" name="TextBox 22"/>
            <p:cNvSpPr txBox="1"/>
            <p:nvPr/>
          </p:nvSpPr>
          <p:spPr bwMode="auto">
            <a:xfrm rot="21420000">
              <a:off x="747386" y="1555155"/>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24" name="TextBox 23"/>
            <p:cNvSpPr txBox="1"/>
            <p:nvPr/>
          </p:nvSpPr>
          <p:spPr bwMode="auto">
            <a:xfrm rot="21420000">
              <a:off x="729923" y="1317072"/>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25" name="Straight Connector 24"/>
            <p:cNvCxnSpPr/>
            <p:nvPr/>
          </p:nvCxnSpPr>
          <p:spPr bwMode="auto">
            <a:xfrm rot="21420000" flipH="1">
              <a:off x="982332" y="1458335"/>
              <a:ext cx="52386"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rot="21420000" flipH="1">
              <a:off x="887084" y="1569441"/>
              <a:ext cx="53974" cy="730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rot="21420000">
              <a:off x="1006144" y="1559918"/>
              <a:ext cx="52387"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rot="20940000">
              <a:off x="856921" y="1461510"/>
              <a:ext cx="52387"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auto">
            <a:xfrm rot="20940000">
              <a:off x="880734" y="1444050"/>
              <a:ext cx="52386" cy="74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bwMode="auto">
            <a:xfrm rot="21420000">
              <a:off x="696587" y="1521824"/>
              <a:ext cx="173034" cy="247607"/>
            </a:xfrm>
            <a:prstGeom prst="rect">
              <a:avLst/>
            </a:prstGeom>
            <a:noFill/>
          </p:spPr>
          <p:txBody>
            <a:bodyPr>
              <a:spAutoFit/>
            </a:bodyPr>
            <a:lstStyle/>
            <a:p>
              <a:pPr fontAlgn="auto">
                <a:spcBef>
                  <a:spcPts val="0"/>
                </a:spcBef>
                <a:spcAft>
                  <a:spcPts val="0"/>
                </a:spcAft>
                <a:defRPr/>
              </a:pPr>
              <a:r>
                <a:rPr lang="en-US" sz="1000" dirty="0">
                  <a:latin typeface="+mn-lt"/>
                  <a:cs typeface="+mn-cs"/>
                </a:rPr>
                <a:t>-</a:t>
              </a:r>
            </a:p>
          </p:txBody>
        </p:sp>
        <p:sp>
          <p:nvSpPr>
            <p:cNvPr id="31" name="Regular Pentagon 30"/>
            <p:cNvSpPr/>
            <p:nvPr/>
          </p:nvSpPr>
          <p:spPr bwMode="auto">
            <a:xfrm rot="21420000">
              <a:off x="1371262" y="591710"/>
              <a:ext cx="346069" cy="303160"/>
            </a:xfrm>
            <a:prstGeom prst="pen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sp>
          <p:nvSpPr>
            <p:cNvPr id="32" name="Hexagon 31"/>
            <p:cNvSpPr/>
            <p:nvPr/>
          </p:nvSpPr>
          <p:spPr bwMode="auto">
            <a:xfrm rot="2540011">
              <a:off x="1668120" y="667896"/>
              <a:ext cx="388930" cy="346015"/>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33" name="Straight Connector 32"/>
            <p:cNvCxnSpPr/>
            <p:nvPr/>
          </p:nvCxnSpPr>
          <p:spPr bwMode="auto">
            <a:xfrm rot="720000">
              <a:off x="1914178" y="485365"/>
              <a:ext cx="0" cy="15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bwMode="auto">
            <a:xfrm rot="21420000">
              <a:off x="1830042" y="317119"/>
              <a:ext cx="401630" cy="246021"/>
            </a:xfrm>
            <a:prstGeom prst="rect">
              <a:avLst/>
            </a:prstGeom>
            <a:noFill/>
          </p:spPr>
          <p:txBody>
            <a:bodyPr>
              <a:spAutoFit/>
            </a:bodyPr>
            <a:lstStyle/>
            <a:p>
              <a:pPr fontAlgn="auto">
                <a:spcBef>
                  <a:spcPts val="0"/>
                </a:spcBef>
                <a:spcAft>
                  <a:spcPts val="0"/>
                </a:spcAft>
                <a:defRPr/>
              </a:pPr>
              <a:r>
                <a:rPr lang="en-US" sz="1000" dirty="0">
                  <a:latin typeface="+mn-lt"/>
                  <a:cs typeface="+mn-cs"/>
                </a:rPr>
                <a:t>NH</a:t>
              </a:r>
              <a:r>
                <a:rPr lang="en-US" sz="1000" baseline="-25000" dirty="0">
                  <a:latin typeface="+mn-lt"/>
                  <a:cs typeface="+mn-cs"/>
                </a:rPr>
                <a:t>2</a:t>
              </a:r>
              <a:endParaRPr lang="en-US" sz="1000" dirty="0">
                <a:latin typeface="+mn-lt"/>
                <a:cs typeface="+mn-cs"/>
              </a:endParaRPr>
            </a:p>
          </p:txBody>
        </p:sp>
        <p:sp>
          <p:nvSpPr>
            <p:cNvPr id="35" name="TextBox 34"/>
            <p:cNvSpPr txBox="1"/>
            <p:nvPr/>
          </p:nvSpPr>
          <p:spPr bwMode="auto">
            <a:xfrm rot="21420000">
              <a:off x="1356975" y="786938"/>
              <a:ext cx="2031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36" name="TextBox 35"/>
            <p:cNvSpPr txBox="1"/>
            <p:nvPr/>
          </p:nvSpPr>
          <p:spPr bwMode="auto">
            <a:xfrm rot="21420000">
              <a:off x="1431586" y="485365"/>
              <a:ext cx="201609"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37" name="TextBox 36"/>
            <p:cNvSpPr txBox="1"/>
            <p:nvPr/>
          </p:nvSpPr>
          <p:spPr bwMode="auto">
            <a:xfrm rot="21420000">
              <a:off x="1730031" y="918678"/>
              <a:ext cx="201609" cy="246020"/>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38" name="TextBox 37"/>
            <p:cNvSpPr txBox="1"/>
            <p:nvPr/>
          </p:nvSpPr>
          <p:spPr bwMode="auto">
            <a:xfrm rot="21420000">
              <a:off x="1934815" y="669483"/>
              <a:ext cx="201608"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cxnSp>
          <p:nvCxnSpPr>
            <p:cNvPr id="39" name="Straight Connector 38"/>
            <p:cNvCxnSpPr/>
            <p:nvPr/>
          </p:nvCxnSpPr>
          <p:spPr bwMode="auto">
            <a:xfrm rot="60000">
              <a:off x="2114199" y="444097"/>
              <a:ext cx="125411" cy="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40" name="Arc 39"/>
            <p:cNvSpPr>
              <a:spLocks noChangeAspect="1"/>
            </p:cNvSpPr>
            <p:nvPr/>
          </p:nvSpPr>
          <p:spPr bwMode="auto">
            <a:xfrm rot="15120000" flipH="1">
              <a:off x="2088804" y="766302"/>
              <a:ext cx="52379" cy="36511"/>
            </a:xfrm>
            <a:prstGeom prst="arc">
              <a:avLst>
                <a:gd name="adj1" fmla="val 10341753"/>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grpSp>
      <p:grpSp>
        <p:nvGrpSpPr>
          <p:cNvPr id="41" name="Group 7"/>
          <p:cNvGrpSpPr>
            <a:grpSpLocks/>
          </p:cNvGrpSpPr>
          <p:nvPr/>
        </p:nvGrpSpPr>
        <p:grpSpPr bwMode="auto">
          <a:xfrm>
            <a:off x="3048000" y="4230687"/>
            <a:ext cx="1543050" cy="1484313"/>
            <a:chOff x="696587" y="317119"/>
            <a:chExt cx="1543023" cy="1484057"/>
          </a:xfrm>
        </p:grpSpPr>
        <p:cxnSp>
          <p:nvCxnSpPr>
            <p:cNvPr id="42" name="Straight Connector 41"/>
            <p:cNvCxnSpPr>
              <a:cxnSpLocks noChangeAspect="1"/>
            </p:cNvCxnSpPr>
            <p:nvPr/>
          </p:nvCxnSpPr>
          <p:spPr bwMode="auto">
            <a:xfrm rot="21300000" flipH="1">
              <a:off x="1325226" y="932963"/>
              <a:ext cx="103185" cy="904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noChangeAspect="1"/>
            </p:cNvCxnSpPr>
            <p:nvPr/>
          </p:nvCxnSpPr>
          <p:spPr bwMode="auto">
            <a:xfrm rot="19380000" flipH="1">
              <a:off x="810885" y="853601"/>
              <a:ext cx="104773" cy="920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Regular Pentagon 43"/>
            <p:cNvSpPr/>
            <p:nvPr/>
          </p:nvSpPr>
          <p:spPr bwMode="auto">
            <a:xfrm rot="21420000">
              <a:off x="974394" y="923439"/>
              <a:ext cx="347657" cy="303161"/>
            </a:xfrm>
            <a:prstGeom prst="pent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45" name="Straight Connector 44"/>
            <p:cNvCxnSpPr/>
            <p:nvPr/>
          </p:nvCxnSpPr>
          <p:spPr bwMode="auto">
            <a:xfrm rot="21420000">
              <a:off x="841046" y="964707"/>
              <a:ext cx="130173" cy="936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auto">
            <a:xfrm rot="21420000">
              <a:off x="1050593" y="1231361"/>
              <a:ext cx="1588" cy="15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bwMode="auto">
            <a:xfrm rot="21420000">
              <a:off x="844221" y="1432940"/>
              <a:ext cx="215896" cy="247607"/>
            </a:xfrm>
            <a:prstGeom prst="rect">
              <a:avLst/>
            </a:prstGeom>
            <a:noFill/>
          </p:spPr>
          <p:txBody>
            <a:bodyPr>
              <a:spAutoFit/>
            </a:bodyPr>
            <a:lstStyle/>
            <a:p>
              <a:pPr fontAlgn="auto">
                <a:spcBef>
                  <a:spcPts val="0"/>
                </a:spcBef>
                <a:spcAft>
                  <a:spcPts val="0"/>
                </a:spcAft>
                <a:defRPr/>
              </a:pPr>
              <a:r>
                <a:rPr lang="en-US" sz="1000" dirty="0">
                  <a:latin typeface="+mn-lt"/>
                  <a:cs typeface="+mn-cs"/>
                </a:rPr>
                <a:t>P</a:t>
              </a:r>
            </a:p>
          </p:txBody>
        </p:sp>
        <p:sp>
          <p:nvSpPr>
            <p:cNvPr id="48" name="TextBox 47"/>
            <p:cNvSpPr txBox="1"/>
            <p:nvPr/>
          </p:nvSpPr>
          <p:spPr bwMode="auto">
            <a:xfrm rot="21420000">
              <a:off x="926770" y="1305961"/>
              <a:ext cx="215896" cy="246020"/>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49" name="TextBox 48"/>
            <p:cNvSpPr txBox="1"/>
            <p:nvPr/>
          </p:nvSpPr>
          <p:spPr bwMode="auto">
            <a:xfrm rot="21420000">
              <a:off x="977569" y="1536109"/>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50" name="TextBox 49"/>
            <p:cNvSpPr txBox="1"/>
            <p:nvPr/>
          </p:nvSpPr>
          <p:spPr bwMode="auto">
            <a:xfrm rot="21420000">
              <a:off x="747386" y="1555155"/>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51" name="TextBox 50"/>
            <p:cNvSpPr txBox="1"/>
            <p:nvPr/>
          </p:nvSpPr>
          <p:spPr bwMode="auto">
            <a:xfrm rot="21420000">
              <a:off x="729923" y="1317072"/>
              <a:ext cx="2158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52" name="Straight Connector 51"/>
            <p:cNvCxnSpPr/>
            <p:nvPr/>
          </p:nvCxnSpPr>
          <p:spPr bwMode="auto">
            <a:xfrm rot="21420000" flipH="1">
              <a:off x="982332" y="1458335"/>
              <a:ext cx="52386"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auto">
            <a:xfrm rot="21420000" flipH="1">
              <a:off x="887084" y="1569441"/>
              <a:ext cx="53974" cy="730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auto">
            <a:xfrm rot="21420000">
              <a:off x="1006144" y="1559918"/>
              <a:ext cx="52387"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auto">
            <a:xfrm rot="20940000">
              <a:off x="856921" y="1461510"/>
              <a:ext cx="52387" cy="745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auto">
            <a:xfrm rot="20940000">
              <a:off x="880734" y="1444050"/>
              <a:ext cx="52386" cy="746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bwMode="auto">
            <a:xfrm rot="21420000">
              <a:off x="696587" y="1521824"/>
              <a:ext cx="173034" cy="247607"/>
            </a:xfrm>
            <a:prstGeom prst="rect">
              <a:avLst/>
            </a:prstGeom>
            <a:noFill/>
          </p:spPr>
          <p:txBody>
            <a:bodyPr>
              <a:spAutoFit/>
            </a:bodyPr>
            <a:lstStyle/>
            <a:p>
              <a:pPr fontAlgn="auto">
                <a:spcBef>
                  <a:spcPts val="0"/>
                </a:spcBef>
                <a:spcAft>
                  <a:spcPts val="0"/>
                </a:spcAft>
                <a:defRPr/>
              </a:pPr>
              <a:r>
                <a:rPr lang="en-US" sz="1000" dirty="0">
                  <a:latin typeface="+mn-lt"/>
                  <a:cs typeface="+mn-cs"/>
                </a:rPr>
                <a:t>-</a:t>
              </a:r>
            </a:p>
          </p:txBody>
        </p:sp>
        <p:sp>
          <p:nvSpPr>
            <p:cNvPr id="58" name="Regular Pentagon 57"/>
            <p:cNvSpPr/>
            <p:nvPr/>
          </p:nvSpPr>
          <p:spPr bwMode="auto">
            <a:xfrm rot="21420000">
              <a:off x="1371262" y="591710"/>
              <a:ext cx="346069" cy="303160"/>
            </a:xfrm>
            <a:prstGeom prst="pen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sp>
          <p:nvSpPr>
            <p:cNvPr id="59" name="Hexagon 58"/>
            <p:cNvSpPr/>
            <p:nvPr/>
          </p:nvSpPr>
          <p:spPr bwMode="auto">
            <a:xfrm rot="2540011">
              <a:off x="1668120" y="667896"/>
              <a:ext cx="388930" cy="346015"/>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60" name="Straight Connector 59"/>
            <p:cNvCxnSpPr/>
            <p:nvPr/>
          </p:nvCxnSpPr>
          <p:spPr bwMode="auto">
            <a:xfrm rot="720000">
              <a:off x="1914178" y="485365"/>
              <a:ext cx="0" cy="1555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bwMode="auto">
            <a:xfrm rot="21420000">
              <a:off x="1830042" y="317119"/>
              <a:ext cx="401630" cy="246021"/>
            </a:xfrm>
            <a:prstGeom prst="rect">
              <a:avLst/>
            </a:prstGeom>
            <a:noFill/>
          </p:spPr>
          <p:txBody>
            <a:bodyPr>
              <a:spAutoFit/>
            </a:bodyPr>
            <a:lstStyle/>
            <a:p>
              <a:pPr fontAlgn="auto">
                <a:spcBef>
                  <a:spcPts val="0"/>
                </a:spcBef>
                <a:spcAft>
                  <a:spcPts val="0"/>
                </a:spcAft>
                <a:defRPr/>
              </a:pPr>
              <a:r>
                <a:rPr lang="en-US" sz="1000" dirty="0">
                  <a:latin typeface="+mn-lt"/>
                  <a:cs typeface="+mn-cs"/>
                </a:rPr>
                <a:t>NH</a:t>
              </a:r>
              <a:r>
                <a:rPr lang="en-US" sz="1000" baseline="-25000" dirty="0">
                  <a:latin typeface="+mn-lt"/>
                  <a:cs typeface="+mn-cs"/>
                </a:rPr>
                <a:t>2</a:t>
              </a:r>
              <a:endParaRPr lang="en-US" sz="1000" dirty="0">
                <a:latin typeface="+mn-lt"/>
                <a:cs typeface="+mn-cs"/>
              </a:endParaRPr>
            </a:p>
          </p:txBody>
        </p:sp>
        <p:sp>
          <p:nvSpPr>
            <p:cNvPr id="62" name="TextBox 61"/>
            <p:cNvSpPr txBox="1"/>
            <p:nvPr/>
          </p:nvSpPr>
          <p:spPr bwMode="auto">
            <a:xfrm rot="21420000">
              <a:off x="1356975" y="786938"/>
              <a:ext cx="203196"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63" name="TextBox 62"/>
            <p:cNvSpPr txBox="1"/>
            <p:nvPr/>
          </p:nvSpPr>
          <p:spPr bwMode="auto">
            <a:xfrm rot="21420000">
              <a:off x="1431586" y="485365"/>
              <a:ext cx="201609"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64" name="TextBox 63"/>
            <p:cNvSpPr txBox="1"/>
            <p:nvPr/>
          </p:nvSpPr>
          <p:spPr bwMode="auto">
            <a:xfrm rot="21420000">
              <a:off x="1730031" y="918678"/>
              <a:ext cx="201609" cy="246020"/>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65" name="TextBox 64"/>
            <p:cNvSpPr txBox="1"/>
            <p:nvPr/>
          </p:nvSpPr>
          <p:spPr bwMode="auto">
            <a:xfrm rot="21420000">
              <a:off x="1934815" y="669483"/>
              <a:ext cx="201608" cy="246021"/>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cxnSp>
          <p:nvCxnSpPr>
            <p:cNvPr id="66" name="Straight Connector 65"/>
            <p:cNvCxnSpPr/>
            <p:nvPr/>
          </p:nvCxnSpPr>
          <p:spPr bwMode="auto">
            <a:xfrm rot="60000">
              <a:off x="2114199" y="444097"/>
              <a:ext cx="125411" cy="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67" name="Arc 66"/>
            <p:cNvSpPr>
              <a:spLocks noChangeAspect="1"/>
            </p:cNvSpPr>
            <p:nvPr/>
          </p:nvSpPr>
          <p:spPr bwMode="auto">
            <a:xfrm rot="15120000" flipH="1">
              <a:off x="2088804" y="766302"/>
              <a:ext cx="52379" cy="36511"/>
            </a:xfrm>
            <a:prstGeom prst="arc">
              <a:avLst>
                <a:gd name="adj1" fmla="val 10341753"/>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grpSp>
      <p:grpSp>
        <p:nvGrpSpPr>
          <p:cNvPr id="68" name="Group 5"/>
          <p:cNvGrpSpPr>
            <a:grpSpLocks/>
          </p:cNvGrpSpPr>
          <p:nvPr/>
        </p:nvGrpSpPr>
        <p:grpSpPr bwMode="auto">
          <a:xfrm rot="10920000">
            <a:off x="4555331" y="2390775"/>
            <a:ext cx="1362075" cy="1255713"/>
            <a:chOff x="5560957" y="3801613"/>
            <a:chExt cx="1361438" cy="1255670"/>
          </a:xfrm>
        </p:grpSpPr>
        <p:sp>
          <p:nvSpPr>
            <p:cNvPr id="69" name="Regular Pentagon 68"/>
            <p:cNvSpPr/>
            <p:nvPr/>
          </p:nvSpPr>
          <p:spPr bwMode="auto">
            <a:xfrm rot="21240000">
              <a:off x="5825946" y="4181013"/>
              <a:ext cx="347499" cy="303202"/>
            </a:xfrm>
            <a:prstGeom prst="pent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70" name="Straight Connector 69"/>
            <p:cNvCxnSpPr/>
            <p:nvPr/>
          </p:nvCxnSpPr>
          <p:spPr bwMode="auto">
            <a:xfrm rot="21240000">
              <a:off x="5691071" y="4236573"/>
              <a:ext cx="128528" cy="92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bwMode="auto">
            <a:xfrm rot="21240000">
              <a:off x="5914804" y="4493739"/>
              <a:ext cx="1586" cy="1555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cxnSpLocks noChangeAspect="1"/>
            </p:cNvCxnSpPr>
            <p:nvPr/>
          </p:nvCxnSpPr>
          <p:spPr bwMode="auto">
            <a:xfrm rot="480000" flipH="1">
              <a:off x="6184553" y="4188950"/>
              <a:ext cx="103139" cy="90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cxnSpLocks noChangeAspect="1"/>
            </p:cNvCxnSpPr>
            <p:nvPr/>
          </p:nvCxnSpPr>
          <p:spPr bwMode="auto">
            <a:xfrm rot="19200000" flipH="1">
              <a:off x="5651403" y="4128627"/>
              <a:ext cx="104726" cy="904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cxnSpLocks noChangeAspect="1"/>
            </p:cNvCxnSpPr>
            <p:nvPr/>
          </p:nvCxnSpPr>
          <p:spPr bwMode="auto">
            <a:xfrm rot="11100000" flipV="1">
              <a:off x="6778001" y="4239748"/>
              <a:ext cx="144394" cy="22224"/>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75" name="Arc 74"/>
            <p:cNvSpPr>
              <a:spLocks noChangeAspect="1"/>
            </p:cNvSpPr>
            <p:nvPr/>
          </p:nvSpPr>
          <p:spPr bwMode="auto">
            <a:xfrm rot="16260000">
              <a:off x="6803377" y="4558832"/>
              <a:ext cx="52386" cy="36496"/>
            </a:xfrm>
            <a:prstGeom prst="arc">
              <a:avLst>
                <a:gd name="adj1" fmla="val 10341753"/>
                <a:gd name="adj2" fmla="val 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grpSp>
          <p:nvGrpSpPr>
            <p:cNvPr id="76" name="Group 377"/>
            <p:cNvGrpSpPr>
              <a:grpSpLocks/>
            </p:cNvGrpSpPr>
            <p:nvPr/>
          </p:nvGrpSpPr>
          <p:grpSpPr bwMode="auto">
            <a:xfrm rot="-10380000">
              <a:off x="6181697" y="3801613"/>
              <a:ext cx="738878" cy="886409"/>
              <a:chOff x="3194216" y="732576"/>
              <a:chExt cx="1040673" cy="1248465"/>
            </a:xfrm>
          </p:grpSpPr>
          <p:grpSp>
            <p:nvGrpSpPr>
              <p:cNvPr id="90" name="Group 378"/>
              <p:cNvGrpSpPr>
                <a:grpSpLocks/>
              </p:cNvGrpSpPr>
              <p:nvPr/>
            </p:nvGrpSpPr>
            <p:grpSpPr bwMode="auto">
              <a:xfrm rot="9540000">
                <a:off x="3685479" y="1534563"/>
                <a:ext cx="225425" cy="446478"/>
                <a:chOff x="2201317" y="3102836"/>
                <a:chExt cx="225425" cy="446478"/>
              </a:xfrm>
            </p:grpSpPr>
            <p:sp>
              <p:nvSpPr>
                <p:cNvPr id="98" name="TextBox 97"/>
                <p:cNvSpPr txBox="1"/>
                <p:nvPr/>
              </p:nvSpPr>
              <p:spPr bwMode="auto">
                <a:xfrm rot="780000">
                  <a:off x="2193091" y="3090591"/>
                  <a:ext cx="225722" cy="346555"/>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99" name="Straight Connector 98"/>
                <p:cNvCxnSpPr/>
                <p:nvPr/>
              </p:nvCxnSpPr>
              <p:spPr bwMode="auto">
                <a:xfrm rot="1680000">
                  <a:off x="2228806" y="3302130"/>
                  <a:ext cx="0" cy="219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auto">
                <a:xfrm rot="1680000">
                  <a:off x="2254259" y="3320280"/>
                  <a:ext cx="2236" cy="2191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Hexagon 90"/>
              <p:cNvSpPr/>
              <p:nvPr/>
            </p:nvSpPr>
            <p:spPr bwMode="auto">
              <a:xfrm rot="12960000">
                <a:off x="3582482" y="1010394"/>
                <a:ext cx="549778" cy="487414"/>
              </a:xfrm>
              <a:prstGeom prst="hexagon">
                <a:avLst/>
              </a:prstGeom>
              <a:solidFill>
                <a:srgbClr val="FF6F6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sp>
            <p:nvSpPr>
              <p:cNvPr id="92" name="TextBox 91"/>
              <p:cNvSpPr txBox="1"/>
              <p:nvPr/>
            </p:nvSpPr>
            <p:spPr bwMode="auto">
              <a:xfrm rot="10980000">
                <a:off x="3195403" y="1192571"/>
                <a:ext cx="549778" cy="346555"/>
              </a:xfrm>
              <a:prstGeom prst="rect">
                <a:avLst/>
              </a:prstGeom>
              <a:noFill/>
            </p:spPr>
            <p:txBody>
              <a:bodyPr>
                <a:spAutoFit/>
              </a:bodyPr>
              <a:lstStyle/>
              <a:p>
                <a:pPr fontAlgn="auto">
                  <a:spcBef>
                    <a:spcPts val="0"/>
                  </a:spcBef>
                  <a:spcAft>
                    <a:spcPts val="0"/>
                  </a:spcAft>
                  <a:defRPr/>
                </a:pPr>
                <a:r>
                  <a:rPr lang="en-US" sz="1000" dirty="0">
                    <a:latin typeface="+mn-lt"/>
                    <a:cs typeface="+mn-cs"/>
                  </a:rPr>
                  <a:t>NH</a:t>
                </a:r>
              </a:p>
            </p:txBody>
          </p:sp>
          <p:grpSp>
            <p:nvGrpSpPr>
              <p:cNvPr id="93" name="Group 381"/>
              <p:cNvGrpSpPr>
                <a:grpSpLocks/>
              </p:cNvGrpSpPr>
              <p:nvPr/>
            </p:nvGrpSpPr>
            <p:grpSpPr bwMode="auto">
              <a:xfrm rot="9300000">
                <a:off x="3250140" y="732576"/>
                <a:ext cx="332993" cy="417680"/>
                <a:chOff x="2186319" y="4025743"/>
                <a:chExt cx="332993" cy="417680"/>
              </a:xfrm>
            </p:grpSpPr>
            <p:sp>
              <p:nvSpPr>
                <p:cNvPr id="95" name="TextBox 94"/>
                <p:cNvSpPr txBox="1"/>
                <p:nvPr/>
              </p:nvSpPr>
              <p:spPr bwMode="auto">
                <a:xfrm rot="780000">
                  <a:off x="2245460" y="4074315"/>
                  <a:ext cx="270418" cy="348792"/>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96" name="Straight Connector 95"/>
                <p:cNvCxnSpPr/>
                <p:nvPr/>
              </p:nvCxnSpPr>
              <p:spPr bwMode="auto">
                <a:xfrm rot="780000">
                  <a:off x="2181171" y="4021078"/>
                  <a:ext cx="172084" cy="1699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bwMode="auto">
                <a:xfrm rot="780000">
                  <a:off x="2216689" y="4004834"/>
                  <a:ext cx="174320" cy="17215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p:cNvSpPr txBox="1"/>
              <p:nvPr/>
            </p:nvSpPr>
            <p:spPr bwMode="auto">
              <a:xfrm rot="10440000">
                <a:off x="3958774" y="1239020"/>
                <a:ext cx="283829" cy="344320"/>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grpSp>
        <p:cxnSp>
          <p:nvCxnSpPr>
            <p:cNvPr id="77" name="Straight Connector 76"/>
            <p:cNvCxnSpPr>
              <a:cxnSpLocks noChangeAspect="1"/>
            </p:cNvCxnSpPr>
            <p:nvPr/>
          </p:nvCxnSpPr>
          <p:spPr bwMode="auto">
            <a:xfrm rot="19560000" flipH="1">
              <a:off x="6335295" y="4522313"/>
              <a:ext cx="103140" cy="92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421"/>
            <p:cNvGrpSpPr>
              <a:grpSpLocks/>
            </p:cNvGrpSpPr>
            <p:nvPr/>
          </p:nvGrpSpPr>
          <p:grpSpPr bwMode="auto">
            <a:xfrm>
              <a:off x="5560957" y="4562475"/>
              <a:ext cx="496943" cy="494808"/>
              <a:chOff x="4906962" y="4986097"/>
              <a:chExt cx="496943" cy="494808"/>
            </a:xfrm>
          </p:grpSpPr>
          <p:sp>
            <p:nvSpPr>
              <p:cNvPr id="79" name="TextBox 78"/>
              <p:cNvSpPr txBox="1"/>
              <p:nvPr/>
            </p:nvSpPr>
            <p:spPr bwMode="auto">
              <a:xfrm rot="21420000">
                <a:off x="5054531" y="5112618"/>
                <a:ext cx="215799" cy="246054"/>
              </a:xfrm>
              <a:prstGeom prst="rect">
                <a:avLst/>
              </a:prstGeom>
              <a:noFill/>
            </p:spPr>
            <p:txBody>
              <a:bodyPr>
                <a:spAutoFit/>
              </a:bodyPr>
              <a:lstStyle/>
              <a:p>
                <a:pPr fontAlgn="auto">
                  <a:spcBef>
                    <a:spcPts val="0"/>
                  </a:spcBef>
                  <a:spcAft>
                    <a:spcPts val="0"/>
                  </a:spcAft>
                  <a:defRPr/>
                </a:pPr>
                <a:r>
                  <a:rPr lang="en-US" sz="1000" dirty="0">
                    <a:latin typeface="+mn-lt"/>
                    <a:cs typeface="+mn-cs"/>
                  </a:rPr>
                  <a:t>P</a:t>
                </a:r>
              </a:p>
            </p:txBody>
          </p:sp>
          <p:sp>
            <p:nvSpPr>
              <p:cNvPr id="80" name="TextBox 79"/>
              <p:cNvSpPr txBox="1"/>
              <p:nvPr/>
            </p:nvSpPr>
            <p:spPr bwMode="auto">
              <a:xfrm rot="21420000">
                <a:off x="5137042" y="4985622"/>
                <a:ext cx="215799" cy="246054"/>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81" name="TextBox 80"/>
              <p:cNvSpPr txBox="1"/>
              <p:nvPr/>
            </p:nvSpPr>
            <p:spPr bwMode="auto">
              <a:xfrm rot="21420000">
                <a:off x="5187818" y="5215801"/>
                <a:ext cx="215799" cy="246055"/>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82" name="TextBox 81"/>
              <p:cNvSpPr txBox="1"/>
              <p:nvPr/>
            </p:nvSpPr>
            <p:spPr bwMode="auto">
              <a:xfrm rot="21420000">
                <a:off x="4957738" y="5234850"/>
                <a:ext cx="215799" cy="246055"/>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83" name="TextBox 82"/>
              <p:cNvSpPr txBox="1"/>
              <p:nvPr/>
            </p:nvSpPr>
            <p:spPr bwMode="auto">
              <a:xfrm rot="21420000">
                <a:off x="4940284" y="4996734"/>
                <a:ext cx="215799" cy="246055"/>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84" name="Straight Connector 83"/>
              <p:cNvCxnSpPr/>
              <p:nvPr/>
            </p:nvCxnSpPr>
            <p:spPr bwMode="auto">
              <a:xfrm rot="21420000" flipH="1">
                <a:off x="5192578" y="5138017"/>
                <a:ext cx="52363" cy="746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rot="21420000" flipH="1">
                <a:off x="5097373" y="5249138"/>
                <a:ext cx="52363" cy="730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bwMode="auto">
              <a:xfrm rot="21420000">
                <a:off x="5216380" y="5239613"/>
                <a:ext cx="52362" cy="746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bwMode="auto">
              <a:xfrm rot="20940000">
                <a:off x="5067225" y="5141192"/>
                <a:ext cx="52362" cy="746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rot="20940000">
                <a:off x="5091026" y="5123729"/>
                <a:ext cx="52363" cy="74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bwMode="auto">
              <a:xfrm rot="21420000">
                <a:off x="4906962" y="5201515"/>
                <a:ext cx="172957" cy="247641"/>
              </a:xfrm>
              <a:prstGeom prst="rect">
                <a:avLst/>
              </a:prstGeom>
              <a:noFill/>
            </p:spPr>
            <p:txBody>
              <a:bodyPr>
                <a:spAutoFit/>
              </a:bodyPr>
              <a:lstStyle/>
              <a:p>
                <a:pPr fontAlgn="auto">
                  <a:spcBef>
                    <a:spcPts val="0"/>
                  </a:spcBef>
                  <a:spcAft>
                    <a:spcPts val="0"/>
                  </a:spcAft>
                  <a:defRPr/>
                </a:pPr>
                <a:r>
                  <a:rPr lang="en-US" sz="1000" dirty="0">
                    <a:latin typeface="+mn-lt"/>
                    <a:cs typeface="+mn-cs"/>
                  </a:rPr>
                  <a:t>-</a:t>
                </a:r>
              </a:p>
            </p:txBody>
          </p:sp>
        </p:grpSp>
      </p:grpSp>
      <p:grpSp>
        <p:nvGrpSpPr>
          <p:cNvPr id="101" name="Group 2"/>
          <p:cNvGrpSpPr>
            <a:grpSpLocks/>
          </p:cNvGrpSpPr>
          <p:nvPr/>
        </p:nvGrpSpPr>
        <p:grpSpPr bwMode="auto">
          <a:xfrm rot="10020000">
            <a:off x="4421982" y="3741254"/>
            <a:ext cx="1670050" cy="1325563"/>
            <a:chOff x="5202237" y="3265078"/>
            <a:chExt cx="1669635" cy="1325972"/>
          </a:xfrm>
        </p:grpSpPr>
        <p:cxnSp>
          <p:nvCxnSpPr>
            <p:cNvPr id="102" name="Straight Connector 101"/>
            <p:cNvCxnSpPr>
              <a:cxnSpLocks noChangeAspect="1"/>
            </p:cNvCxnSpPr>
            <p:nvPr/>
          </p:nvCxnSpPr>
          <p:spPr bwMode="auto">
            <a:xfrm rot="2760000" flipH="1">
              <a:off x="5844192" y="3777230"/>
              <a:ext cx="104807" cy="904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gular Pentagon 102"/>
            <p:cNvSpPr/>
            <p:nvPr/>
          </p:nvSpPr>
          <p:spPr bwMode="auto">
            <a:xfrm rot="21360000">
              <a:off x="5481568" y="3704952"/>
              <a:ext cx="347577" cy="303306"/>
            </a:xfrm>
            <a:prstGeom prst="pentagon">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cxnSp>
          <p:nvCxnSpPr>
            <p:cNvPr id="104" name="Straight Connector 103"/>
            <p:cNvCxnSpPr/>
            <p:nvPr/>
          </p:nvCxnSpPr>
          <p:spPr bwMode="auto">
            <a:xfrm rot="21360000">
              <a:off x="5348251" y="3751003"/>
              <a:ext cx="128556" cy="936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auto">
            <a:xfrm rot="21360000">
              <a:off x="5562510" y="4016198"/>
              <a:ext cx="1587" cy="1556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a:cxnSpLocks noChangeAspect="1"/>
            </p:cNvCxnSpPr>
            <p:nvPr/>
          </p:nvCxnSpPr>
          <p:spPr bwMode="auto">
            <a:xfrm rot="19320000" flipH="1">
              <a:off x="5313334" y="3643020"/>
              <a:ext cx="103162" cy="921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auto">
            <a:xfrm rot="240000">
              <a:off x="6719510" y="3770059"/>
              <a:ext cx="125382" cy="0"/>
            </a:xfrm>
            <a:prstGeom prst="line">
              <a:avLst/>
            </a:prstGeom>
            <a:ln w="28575">
              <a:solidFill>
                <a:srgbClr val="00B0F0"/>
              </a:solidFill>
              <a:prstDash val="sysDot"/>
            </a:ln>
          </p:spPr>
          <p:style>
            <a:lnRef idx="1">
              <a:schemeClr val="accent1"/>
            </a:lnRef>
            <a:fillRef idx="0">
              <a:schemeClr val="accent1"/>
            </a:fillRef>
            <a:effectRef idx="0">
              <a:schemeClr val="accent1"/>
            </a:effectRef>
            <a:fontRef idx="minor">
              <a:schemeClr val="tx1"/>
            </a:fontRef>
          </p:style>
        </p:cxnSp>
        <p:sp>
          <p:nvSpPr>
            <p:cNvPr id="108" name="Regular Pentagon 107"/>
            <p:cNvSpPr/>
            <p:nvPr/>
          </p:nvSpPr>
          <p:spPr bwMode="auto">
            <a:xfrm rot="20760000" flipV="1">
              <a:off x="5900563" y="3801819"/>
              <a:ext cx="345989" cy="303307"/>
            </a:xfrm>
            <a:prstGeom prst="pentagon">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sp>
          <p:nvSpPr>
            <p:cNvPr id="109" name="Hexagon 108"/>
            <p:cNvSpPr/>
            <p:nvPr/>
          </p:nvSpPr>
          <p:spPr bwMode="auto">
            <a:xfrm rot="18039989" flipV="1">
              <a:off x="6155186" y="3596271"/>
              <a:ext cx="389057" cy="345989"/>
            </a:xfrm>
            <a:prstGeom prst="hexagon">
              <a:avLst/>
            </a:prstGeom>
            <a:solidFill>
              <a:srgbClr val="33CC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a:p>
          </p:txBody>
        </p:sp>
        <p:sp>
          <p:nvSpPr>
            <p:cNvPr id="110" name="TextBox 109"/>
            <p:cNvSpPr txBox="1"/>
            <p:nvPr/>
          </p:nvSpPr>
          <p:spPr bwMode="auto">
            <a:xfrm rot="20280000">
              <a:off x="6448115" y="3265078"/>
              <a:ext cx="401537" cy="246139"/>
            </a:xfrm>
            <a:prstGeom prst="rect">
              <a:avLst/>
            </a:prstGeom>
            <a:noFill/>
          </p:spPr>
          <p:txBody>
            <a:bodyPr>
              <a:spAutoFit/>
            </a:bodyPr>
            <a:lstStyle/>
            <a:p>
              <a:pPr fontAlgn="auto">
                <a:spcBef>
                  <a:spcPts val="0"/>
                </a:spcBef>
                <a:spcAft>
                  <a:spcPts val="0"/>
                </a:spcAft>
                <a:defRPr/>
              </a:pPr>
              <a:r>
                <a:rPr lang="en-US" sz="1000" dirty="0">
                  <a:latin typeface="+mn-lt"/>
                  <a:cs typeface="+mn-cs"/>
                </a:rPr>
                <a:t>NH</a:t>
              </a:r>
              <a:r>
                <a:rPr lang="en-US" sz="1000" baseline="-25000" dirty="0">
                  <a:latin typeface="+mn-lt"/>
                  <a:cs typeface="+mn-cs"/>
                </a:rPr>
                <a:t>2</a:t>
              </a:r>
              <a:endParaRPr lang="en-US" sz="1000" dirty="0">
                <a:latin typeface="+mn-lt"/>
                <a:cs typeface="+mn-cs"/>
              </a:endParaRPr>
            </a:p>
          </p:txBody>
        </p:sp>
        <p:sp>
          <p:nvSpPr>
            <p:cNvPr id="111" name="TextBox 110"/>
            <p:cNvSpPr txBox="1"/>
            <p:nvPr/>
          </p:nvSpPr>
          <p:spPr bwMode="auto">
            <a:xfrm rot="20760000" flipV="1">
              <a:off x="5843428" y="3704952"/>
              <a:ext cx="201563" cy="246138"/>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112" name="TextBox 111"/>
            <p:cNvSpPr txBox="1"/>
            <p:nvPr/>
          </p:nvSpPr>
          <p:spPr bwMode="auto">
            <a:xfrm rot="20760000" flipV="1">
              <a:off x="6021183" y="3963794"/>
              <a:ext cx="203150" cy="246139"/>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113" name="TextBox 112"/>
            <p:cNvSpPr txBox="1"/>
            <p:nvPr/>
          </p:nvSpPr>
          <p:spPr bwMode="auto">
            <a:xfrm rot="20760000" flipV="1">
              <a:off x="6160849" y="3461989"/>
              <a:ext cx="201563" cy="246139"/>
            </a:xfrm>
            <a:prstGeom prst="rect">
              <a:avLst/>
            </a:prstGeom>
            <a:noFill/>
          </p:spPr>
          <p:txBody>
            <a:bodyPr>
              <a:spAutoFit/>
            </a:bodyPr>
            <a:lstStyle/>
            <a:p>
              <a:pPr fontAlgn="auto">
                <a:spcBef>
                  <a:spcPts val="0"/>
                </a:spcBef>
                <a:spcAft>
                  <a:spcPts val="0"/>
                </a:spcAft>
                <a:defRPr/>
              </a:pPr>
              <a:r>
                <a:rPr lang="en-US" sz="1000" dirty="0">
                  <a:latin typeface="+mn-lt"/>
                  <a:cs typeface="+mn-cs"/>
                </a:rPr>
                <a:t>N</a:t>
              </a:r>
            </a:p>
          </p:txBody>
        </p:sp>
        <p:sp>
          <p:nvSpPr>
            <p:cNvPr id="114" name="TextBox 113"/>
            <p:cNvSpPr txBox="1"/>
            <p:nvPr/>
          </p:nvSpPr>
          <p:spPr bwMode="auto">
            <a:xfrm rot="21540000">
              <a:off x="6454464" y="3636668"/>
              <a:ext cx="401537" cy="246139"/>
            </a:xfrm>
            <a:prstGeom prst="rect">
              <a:avLst/>
            </a:prstGeom>
            <a:noFill/>
          </p:spPr>
          <p:txBody>
            <a:bodyPr>
              <a:spAutoFit/>
            </a:bodyPr>
            <a:lstStyle/>
            <a:p>
              <a:pPr fontAlgn="auto">
                <a:spcBef>
                  <a:spcPts val="0"/>
                </a:spcBef>
                <a:spcAft>
                  <a:spcPts val="0"/>
                </a:spcAft>
                <a:defRPr/>
              </a:pPr>
              <a:r>
                <a:rPr lang="en-US" sz="1000" dirty="0">
                  <a:latin typeface="+mn-lt"/>
                  <a:cs typeface="+mn-cs"/>
                </a:rPr>
                <a:t>NH</a:t>
              </a:r>
            </a:p>
          </p:txBody>
        </p:sp>
        <p:sp>
          <p:nvSpPr>
            <p:cNvPr id="115" name="TextBox 114"/>
            <p:cNvSpPr txBox="1"/>
            <p:nvPr/>
          </p:nvSpPr>
          <p:spPr bwMode="auto">
            <a:xfrm rot="20760000" flipV="1">
              <a:off x="6505251" y="3981262"/>
              <a:ext cx="158711" cy="246138"/>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grpSp>
          <p:nvGrpSpPr>
            <p:cNvPr id="116" name="Group 344"/>
            <p:cNvGrpSpPr>
              <a:grpSpLocks/>
            </p:cNvGrpSpPr>
            <p:nvPr/>
          </p:nvGrpSpPr>
          <p:grpSpPr bwMode="auto">
            <a:xfrm rot="9300000">
              <a:off x="6475889" y="3931195"/>
              <a:ext cx="23044" cy="161919"/>
              <a:chOff x="6560135" y="1849620"/>
              <a:chExt cx="32456" cy="228055"/>
            </a:xfrm>
          </p:grpSpPr>
          <p:cxnSp>
            <p:nvCxnSpPr>
              <p:cNvPr id="132" name="Straight Connector 131"/>
              <p:cNvCxnSpPr/>
              <p:nvPr/>
            </p:nvCxnSpPr>
            <p:spPr bwMode="auto">
              <a:xfrm rot="10140000" flipV="1">
                <a:off x="6591413" y="1857783"/>
                <a:ext cx="2236" cy="219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auto">
              <a:xfrm rot="10140000" flipV="1">
                <a:off x="6560626" y="1865629"/>
                <a:ext cx="2235" cy="2191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p:cNvCxnSpPr>
              <a:stCxn id="109" idx="2"/>
            </p:cNvCxnSpPr>
            <p:nvPr/>
          </p:nvCxnSpPr>
          <p:spPr bwMode="auto">
            <a:xfrm rot="20760000" flipV="1">
              <a:off x="6432244" y="3466753"/>
              <a:ext cx="123794" cy="1222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Arc 117"/>
            <p:cNvSpPr>
              <a:spLocks noChangeAspect="1"/>
            </p:cNvSpPr>
            <p:nvPr/>
          </p:nvSpPr>
          <p:spPr bwMode="auto">
            <a:xfrm rot="16860000" flipH="1">
              <a:off x="6593321" y="4110693"/>
              <a:ext cx="52404" cy="38091"/>
            </a:xfrm>
            <a:prstGeom prst="arc">
              <a:avLst>
                <a:gd name="adj1" fmla="val 10341753"/>
                <a:gd name="adj2" fmla="val 0"/>
              </a:avLst>
            </a:prstGeom>
            <a:ln w="28575">
              <a:solidFill>
                <a:srgbClr val="00B0F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000"/>
            </a:p>
          </p:txBody>
        </p:sp>
        <p:cxnSp>
          <p:nvCxnSpPr>
            <p:cNvPr id="119" name="Straight Connector 118"/>
            <p:cNvCxnSpPr/>
            <p:nvPr/>
          </p:nvCxnSpPr>
          <p:spPr bwMode="auto">
            <a:xfrm rot="480000">
              <a:off x="6746491" y="3420701"/>
              <a:ext cx="125381" cy="0"/>
            </a:xfrm>
            <a:prstGeom prst="line">
              <a:avLst/>
            </a:prstGeom>
            <a:ln w="28575">
              <a:solidFill>
                <a:srgbClr val="00B0F0"/>
              </a:solidFill>
              <a:prstDash val="sysDot"/>
            </a:ln>
          </p:spPr>
          <p:style>
            <a:lnRef idx="1">
              <a:schemeClr val="accent1"/>
            </a:lnRef>
            <a:fillRef idx="0">
              <a:schemeClr val="accent1"/>
            </a:fillRef>
            <a:effectRef idx="0">
              <a:schemeClr val="accent1"/>
            </a:effectRef>
            <a:fontRef idx="minor">
              <a:schemeClr val="tx1"/>
            </a:fontRef>
          </p:style>
        </p:cxnSp>
        <p:grpSp>
          <p:nvGrpSpPr>
            <p:cNvPr id="120" name="Group 1"/>
            <p:cNvGrpSpPr>
              <a:grpSpLocks/>
            </p:cNvGrpSpPr>
            <p:nvPr/>
          </p:nvGrpSpPr>
          <p:grpSpPr bwMode="auto">
            <a:xfrm>
              <a:off x="5202237" y="4096242"/>
              <a:ext cx="496943" cy="494808"/>
              <a:chOff x="5211762" y="4044095"/>
              <a:chExt cx="496943" cy="494808"/>
            </a:xfrm>
          </p:grpSpPr>
          <p:sp>
            <p:nvSpPr>
              <p:cNvPr id="121" name="TextBox 120"/>
              <p:cNvSpPr txBox="1"/>
              <p:nvPr/>
            </p:nvSpPr>
            <p:spPr bwMode="auto">
              <a:xfrm rot="21420000">
                <a:off x="5359363" y="4170489"/>
                <a:ext cx="215846" cy="246138"/>
              </a:xfrm>
              <a:prstGeom prst="rect">
                <a:avLst/>
              </a:prstGeom>
              <a:noFill/>
            </p:spPr>
            <p:txBody>
              <a:bodyPr>
                <a:spAutoFit/>
              </a:bodyPr>
              <a:lstStyle/>
              <a:p>
                <a:pPr fontAlgn="auto">
                  <a:spcBef>
                    <a:spcPts val="0"/>
                  </a:spcBef>
                  <a:spcAft>
                    <a:spcPts val="0"/>
                  </a:spcAft>
                  <a:defRPr/>
                </a:pPr>
                <a:r>
                  <a:rPr lang="en-US" sz="1000" dirty="0">
                    <a:latin typeface="+mn-lt"/>
                    <a:cs typeface="+mn-cs"/>
                  </a:rPr>
                  <a:t>P</a:t>
                </a:r>
              </a:p>
            </p:txBody>
          </p:sp>
          <p:sp>
            <p:nvSpPr>
              <p:cNvPr id="122" name="TextBox 121"/>
              <p:cNvSpPr txBox="1"/>
              <p:nvPr/>
            </p:nvSpPr>
            <p:spPr bwMode="auto">
              <a:xfrm rot="21420000">
                <a:off x="5441893" y="4043450"/>
                <a:ext cx="215846" cy="246138"/>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123" name="TextBox 122"/>
              <p:cNvSpPr txBox="1"/>
              <p:nvPr/>
            </p:nvSpPr>
            <p:spPr bwMode="auto">
              <a:xfrm rot="21420000">
                <a:off x="5492680" y="4273708"/>
                <a:ext cx="215846" cy="246139"/>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124" name="TextBox 123"/>
              <p:cNvSpPr txBox="1"/>
              <p:nvPr/>
            </p:nvSpPr>
            <p:spPr bwMode="auto">
              <a:xfrm rot="21420000">
                <a:off x="5262549" y="4292764"/>
                <a:ext cx="215846" cy="246139"/>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sp>
            <p:nvSpPr>
              <p:cNvPr id="125" name="TextBox 124"/>
              <p:cNvSpPr txBox="1"/>
              <p:nvPr/>
            </p:nvSpPr>
            <p:spPr bwMode="auto">
              <a:xfrm rot="21420000">
                <a:off x="5245092" y="4054565"/>
                <a:ext cx="215846" cy="246139"/>
              </a:xfrm>
              <a:prstGeom prst="rect">
                <a:avLst/>
              </a:prstGeom>
              <a:noFill/>
            </p:spPr>
            <p:txBody>
              <a:bodyPr>
                <a:spAutoFit/>
              </a:bodyPr>
              <a:lstStyle/>
              <a:p>
                <a:pPr fontAlgn="auto">
                  <a:spcBef>
                    <a:spcPts val="0"/>
                  </a:spcBef>
                  <a:spcAft>
                    <a:spcPts val="0"/>
                  </a:spcAft>
                  <a:defRPr/>
                </a:pPr>
                <a:r>
                  <a:rPr lang="en-US" sz="1000" dirty="0">
                    <a:latin typeface="+mn-lt"/>
                    <a:cs typeface="+mn-cs"/>
                  </a:rPr>
                  <a:t>O</a:t>
                </a:r>
              </a:p>
            </p:txBody>
          </p:sp>
          <p:cxnSp>
            <p:nvCxnSpPr>
              <p:cNvPr id="126" name="Straight Connector 125"/>
              <p:cNvCxnSpPr/>
              <p:nvPr/>
            </p:nvCxnSpPr>
            <p:spPr bwMode="auto">
              <a:xfrm rot="21420000" flipH="1">
                <a:off x="5497441" y="4195897"/>
                <a:ext cx="52375" cy="746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auto">
              <a:xfrm rot="21420000" flipH="1">
                <a:off x="5402214" y="4307056"/>
                <a:ext cx="52375" cy="730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auto">
              <a:xfrm rot="21420000">
                <a:off x="5521248" y="4297528"/>
                <a:ext cx="52374" cy="746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auto">
              <a:xfrm rot="20940000">
                <a:off x="5372060" y="4199073"/>
                <a:ext cx="52374" cy="7463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auto">
              <a:xfrm rot="20940000">
                <a:off x="5395866" y="4181605"/>
                <a:ext cx="52375" cy="746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bwMode="auto">
              <a:xfrm rot="21420000">
                <a:off x="5211762" y="4259417"/>
                <a:ext cx="172995" cy="247727"/>
              </a:xfrm>
              <a:prstGeom prst="rect">
                <a:avLst/>
              </a:prstGeom>
              <a:noFill/>
            </p:spPr>
            <p:txBody>
              <a:bodyPr>
                <a:spAutoFit/>
              </a:bodyPr>
              <a:lstStyle/>
              <a:p>
                <a:pPr fontAlgn="auto">
                  <a:spcBef>
                    <a:spcPts val="0"/>
                  </a:spcBef>
                  <a:spcAft>
                    <a:spcPts val="0"/>
                  </a:spcAft>
                  <a:defRPr/>
                </a:pPr>
                <a:r>
                  <a:rPr lang="en-US" sz="1000" dirty="0">
                    <a:latin typeface="+mn-lt"/>
                    <a:cs typeface="+mn-cs"/>
                  </a:rPr>
                  <a:t>-</a:t>
                </a:r>
              </a:p>
            </p:txBody>
          </p:sp>
        </p:grpSp>
      </p:grpSp>
      <p:sp>
        <p:nvSpPr>
          <p:cNvPr id="6" name="TextBox 5"/>
          <p:cNvSpPr txBox="1"/>
          <p:nvPr/>
        </p:nvSpPr>
        <p:spPr>
          <a:xfrm>
            <a:off x="3733800" y="2205335"/>
            <a:ext cx="552973" cy="461665"/>
          </a:xfrm>
          <a:prstGeom prst="rect">
            <a:avLst/>
          </a:prstGeom>
          <a:noFill/>
        </p:spPr>
        <p:txBody>
          <a:bodyPr wrap="square" rtlCol="0">
            <a:spAutoFit/>
          </a:bodyPr>
          <a:lstStyle/>
          <a:p>
            <a:pPr algn="ctr"/>
            <a:r>
              <a:rPr lang="en-US" sz="2400" i="0" dirty="0" smtClean="0">
                <a:latin typeface="Arial Black" pitchFamily="34" charset="0"/>
              </a:rPr>
              <a:t>A</a:t>
            </a:r>
            <a:endParaRPr lang="en-US" sz="2400" i="0" dirty="0">
              <a:latin typeface="Arial Black" pitchFamily="34" charset="0"/>
            </a:endParaRPr>
          </a:p>
        </p:txBody>
      </p:sp>
      <p:sp>
        <p:nvSpPr>
          <p:cNvPr id="135" name="TextBox 134"/>
          <p:cNvSpPr txBox="1"/>
          <p:nvPr/>
        </p:nvSpPr>
        <p:spPr>
          <a:xfrm>
            <a:off x="4933427" y="2209800"/>
            <a:ext cx="552973" cy="461665"/>
          </a:xfrm>
          <a:prstGeom prst="rect">
            <a:avLst/>
          </a:prstGeom>
          <a:noFill/>
        </p:spPr>
        <p:txBody>
          <a:bodyPr wrap="square" rtlCol="0">
            <a:spAutoFit/>
          </a:bodyPr>
          <a:lstStyle/>
          <a:p>
            <a:pPr algn="ctr"/>
            <a:r>
              <a:rPr lang="en-US" sz="2400" i="0" dirty="0" smtClean="0">
                <a:latin typeface="Arial Black" pitchFamily="34" charset="0"/>
              </a:rPr>
              <a:t>T</a:t>
            </a:r>
            <a:endParaRPr lang="en-US" sz="2400" i="0" dirty="0">
              <a:latin typeface="Arial Black" pitchFamily="34" charset="0"/>
            </a:endParaRPr>
          </a:p>
        </p:txBody>
      </p:sp>
      <p:sp>
        <p:nvSpPr>
          <p:cNvPr id="136" name="TextBox 135"/>
          <p:cNvSpPr txBox="1"/>
          <p:nvPr/>
        </p:nvSpPr>
        <p:spPr>
          <a:xfrm>
            <a:off x="3733800" y="5181600"/>
            <a:ext cx="552973" cy="461665"/>
          </a:xfrm>
          <a:prstGeom prst="rect">
            <a:avLst/>
          </a:prstGeom>
          <a:noFill/>
        </p:spPr>
        <p:txBody>
          <a:bodyPr wrap="square" rtlCol="0">
            <a:spAutoFit/>
          </a:bodyPr>
          <a:lstStyle/>
          <a:p>
            <a:pPr algn="ctr"/>
            <a:r>
              <a:rPr lang="en-US" sz="2400" i="0" dirty="0" smtClean="0">
                <a:latin typeface="Arial Black" pitchFamily="34" charset="0"/>
              </a:rPr>
              <a:t>A</a:t>
            </a:r>
            <a:endParaRPr lang="en-US" sz="2400" i="0" dirty="0">
              <a:latin typeface="Arial Black" pitchFamily="34" charset="0"/>
            </a:endParaRPr>
          </a:p>
        </p:txBody>
      </p:sp>
      <p:sp>
        <p:nvSpPr>
          <p:cNvPr id="137" name="TextBox 136"/>
          <p:cNvSpPr txBox="1"/>
          <p:nvPr/>
        </p:nvSpPr>
        <p:spPr>
          <a:xfrm>
            <a:off x="4933427" y="5186065"/>
            <a:ext cx="552973" cy="461665"/>
          </a:xfrm>
          <a:prstGeom prst="rect">
            <a:avLst/>
          </a:prstGeom>
          <a:noFill/>
        </p:spPr>
        <p:txBody>
          <a:bodyPr wrap="square" rtlCol="0">
            <a:spAutoFit/>
          </a:bodyPr>
          <a:lstStyle/>
          <a:p>
            <a:pPr algn="ctr"/>
            <a:r>
              <a:rPr lang="en-US" sz="2400" i="0" smtClean="0">
                <a:latin typeface="Arial Black" pitchFamily="34" charset="0"/>
              </a:rPr>
              <a:t>G</a:t>
            </a:r>
            <a:endParaRPr lang="en-US" sz="2400" i="0" dirty="0">
              <a:latin typeface="Arial Black" pitchFamily="34" charset="0"/>
            </a:endParaRPr>
          </a:p>
        </p:txBody>
      </p:sp>
      <p:sp>
        <p:nvSpPr>
          <p:cNvPr id="134" name="TextBox 133"/>
          <p:cNvSpPr txBox="1"/>
          <p:nvPr/>
        </p:nvSpPr>
        <p:spPr>
          <a:xfrm>
            <a:off x="2590800" y="693003"/>
            <a:ext cx="3906982" cy="646331"/>
          </a:xfrm>
          <a:prstGeom prst="rect">
            <a:avLst/>
          </a:prstGeom>
          <a:blipFill>
            <a:blip r:embed="rId2"/>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Tree>
    <p:extLst>
      <p:ext uri="{BB962C8B-B14F-4D97-AF65-F5344CB8AC3E}">
        <p14:creationId xmlns:p14="http://schemas.microsoft.com/office/powerpoint/2010/main" val="368840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P spid="1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1684338"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Times New Roman" pitchFamily="18" charset="0"/>
              </a:defRPr>
            </a:lvl1pPr>
            <a:lvl2pPr marL="742950" indent="-285750" eaLnBrk="0" hangingPunct="0">
              <a:spcBef>
                <a:spcPct val="20000"/>
              </a:spcBef>
              <a:buChar char="–"/>
              <a:defRPr sz="2800">
                <a:solidFill>
                  <a:schemeClr val="tx1"/>
                </a:solidFill>
                <a:latin typeface="Times New Roman" pitchFamily="18" charset="0"/>
              </a:defRPr>
            </a:lvl2pPr>
            <a:lvl3pPr marL="1143000" indent="-228600" eaLnBrk="0" hangingPunct="0">
              <a:spcBef>
                <a:spcPct val="20000"/>
              </a:spcBef>
              <a:buChar char="•"/>
              <a:defRPr sz="2400">
                <a:solidFill>
                  <a:schemeClr val="tx1"/>
                </a:solidFill>
                <a:latin typeface="Times New Roman" pitchFamily="18"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eaLnBrk="1" hangingPunct="1">
              <a:spcBef>
                <a:spcPct val="0"/>
              </a:spcBef>
              <a:buFontTx/>
              <a:buNone/>
            </a:pPr>
            <a:endParaRPr lang="en-US" altLang="en-US" sz="2400"/>
          </a:p>
        </p:txBody>
      </p:sp>
      <p:pic>
        <p:nvPicPr>
          <p:cNvPr id="368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8" y="1672064"/>
            <a:ext cx="8424863" cy="5062111"/>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2" name="Oval 1"/>
          <p:cNvSpPr/>
          <p:nvPr/>
        </p:nvSpPr>
        <p:spPr>
          <a:xfrm>
            <a:off x="1828800" y="42672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Oval 7"/>
          <p:cNvSpPr/>
          <p:nvPr/>
        </p:nvSpPr>
        <p:spPr>
          <a:xfrm>
            <a:off x="2743200" y="49530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Oval 8"/>
          <p:cNvSpPr/>
          <p:nvPr/>
        </p:nvSpPr>
        <p:spPr>
          <a:xfrm>
            <a:off x="4267200" y="5257800"/>
            <a:ext cx="1066800" cy="9144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 name="TextBox 3"/>
          <p:cNvSpPr txBox="1"/>
          <p:nvPr/>
        </p:nvSpPr>
        <p:spPr>
          <a:xfrm>
            <a:off x="401782" y="2209800"/>
            <a:ext cx="4440382" cy="830997"/>
          </a:xfrm>
          <a:prstGeom prst="rect">
            <a:avLst/>
          </a:prstGeom>
          <a:solidFill>
            <a:srgbClr val="FFFFCC"/>
          </a:solidFill>
          <a:ln>
            <a:solidFill>
              <a:schemeClr val="tx1"/>
            </a:solidFill>
          </a:ln>
        </p:spPr>
        <p:txBody>
          <a:bodyPr wrap="square" rtlCol="0">
            <a:spAutoFit/>
          </a:bodyPr>
          <a:lstStyle/>
          <a:p>
            <a:r>
              <a:rPr lang="en-US" b="1" dirty="0">
                <a:solidFill>
                  <a:schemeClr val="accent2"/>
                </a:solidFill>
              </a:rPr>
              <a:t>SQ6. </a:t>
            </a:r>
            <a:r>
              <a:rPr lang="en-US" b="1" dirty="0" smtClean="0">
                <a:solidFill>
                  <a:schemeClr val="accent2"/>
                </a:solidFill>
              </a:rPr>
              <a:t>Develop that cow/train </a:t>
            </a:r>
            <a:br>
              <a:rPr lang="en-US" b="1" dirty="0" smtClean="0">
                <a:solidFill>
                  <a:schemeClr val="accent2"/>
                </a:solidFill>
              </a:rPr>
            </a:br>
            <a:r>
              <a:rPr lang="en-US" b="1" dirty="0" smtClean="0">
                <a:solidFill>
                  <a:schemeClr val="accent2"/>
                </a:solidFill>
              </a:rPr>
              <a:t>          metaphor... </a:t>
            </a:r>
            <a:endParaRPr lang="en-US" dirty="0">
              <a:solidFill>
                <a:schemeClr val="accent2"/>
              </a:solidFill>
            </a:endParaRPr>
          </a:p>
        </p:txBody>
      </p:sp>
      <p:sp>
        <p:nvSpPr>
          <p:cNvPr id="10"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000000"/>
                </a:solidFill>
                <a:ea typeface="Lucida Sans Unicode" pitchFamily="34" charset="0"/>
                <a:cs typeface="Lucida Sans Unicode" pitchFamily="34" charset="0"/>
              </a:rPr>
              <a:t>DNA replication</a:t>
            </a:r>
            <a:endParaRPr lang="en-US" altLang="en-US" i="0" dirty="0">
              <a:solidFill>
                <a:srgbClr val="000000"/>
              </a:solidFill>
              <a:ea typeface="Lucida Sans Unicode" pitchFamily="34" charset="0"/>
              <a:cs typeface="Lucida Sans Unicode" pitchFamily="34" charset="0"/>
            </a:endParaRPr>
          </a:p>
        </p:txBody>
      </p:sp>
      <p:sp>
        <p:nvSpPr>
          <p:cNvPr id="11" name="TextBox 10"/>
          <p:cNvSpPr txBox="1"/>
          <p:nvPr/>
        </p:nvSpPr>
        <p:spPr>
          <a:xfrm>
            <a:off x="2590800" y="693003"/>
            <a:ext cx="3906982" cy="646331"/>
          </a:xfrm>
          <a:prstGeom prst="rect">
            <a:avLst/>
          </a:prstGeom>
          <a:blipFill>
            <a:blip r:embed="rId3"/>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
        <p:nvSpPr>
          <p:cNvPr id="12" name="Right Arrow 11"/>
          <p:cNvSpPr/>
          <p:nvPr/>
        </p:nvSpPr>
        <p:spPr bwMode="auto">
          <a:xfrm rot="-6480000">
            <a:off x="6159183" y="5750906"/>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587764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166" y="2101703"/>
            <a:ext cx="4389120" cy="292749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5" y="1721394"/>
            <a:ext cx="4389120" cy="3291840"/>
          </a:xfrm>
          <a:prstGeom prst="rect">
            <a:avLst/>
          </a:prstGeom>
        </p:spPr>
      </p:pic>
      <p:sp>
        <p:nvSpPr>
          <p:cNvPr id="7"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a:solidFill>
                  <a:srgbClr val="FFFF00"/>
                </a:solidFill>
                <a:ea typeface="Lucida Sans Unicode" pitchFamily="34" charset="0"/>
                <a:cs typeface="Lucida Sans Unicode" pitchFamily="34" charset="0"/>
              </a:rPr>
              <a:t>DNA replication</a:t>
            </a:r>
            <a:endParaRPr lang="en-US" altLang="en-US" i="0" dirty="0">
              <a:solidFill>
                <a:srgbClr val="FFFF00"/>
              </a:solidFill>
              <a:ea typeface="Lucida Sans Unicode" pitchFamily="34" charset="0"/>
              <a:cs typeface="Lucida Sans Unicode" pitchFamily="34" charset="0"/>
            </a:endParaRPr>
          </a:p>
        </p:txBody>
      </p:sp>
      <p:sp>
        <p:nvSpPr>
          <p:cNvPr id="8" name="TextBox 7"/>
          <p:cNvSpPr txBox="1"/>
          <p:nvPr/>
        </p:nvSpPr>
        <p:spPr>
          <a:xfrm>
            <a:off x="2590800" y="693003"/>
            <a:ext cx="3906982" cy="646331"/>
          </a:xfrm>
          <a:prstGeom prst="rect">
            <a:avLst/>
          </a:prstGeom>
          <a:blipFill>
            <a:blip r:embed="rId4"/>
            <a:tile tx="0" ty="0" sx="100000" sy="100000" flip="none" algn="tl"/>
          </a:blipFill>
          <a:ln>
            <a:solidFill>
              <a:schemeClr val="tx1"/>
            </a:solidFill>
          </a:ln>
        </p:spPr>
        <p:txBody>
          <a:bodyPr wrap="square" rtlCol="0">
            <a:spAutoFit/>
          </a:bodyPr>
          <a:lstStyle/>
          <a:p>
            <a:pPr algn="ctr"/>
            <a:r>
              <a:rPr lang="en-US" dirty="0">
                <a:latin typeface="Palatino Linotype" pitchFamily="18" charset="0"/>
              </a:rPr>
              <a:t>I would like to discuss a little more </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about </a:t>
            </a:r>
            <a:r>
              <a:rPr lang="en-US" dirty="0">
                <a:latin typeface="Palatino Linotype" pitchFamily="18" charset="0"/>
              </a:rPr>
              <a:t>proofreading if possible.</a:t>
            </a:r>
            <a:endParaRPr lang="en-US" b="1" dirty="0">
              <a:latin typeface="Palatino Linotype" pitchFamily="18" charset="0"/>
            </a:endParaRPr>
          </a:p>
        </p:txBody>
      </p:sp>
    </p:spTree>
    <p:extLst>
      <p:ext uri="{BB962C8B-B14F-4D97-AF65-F5344CB8AC3E}">
        <p14:creationId xmlns:p14="http://schemas.microsoft.com/office/powerpoint/2010/main" val="3761085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1657350"/>
            <a:ext cx="7406640" cy="510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Tuesday</a:t>
            </a:r>
            <a:r>
              <a:rPr lang="en-US" altLang="en-US" sz="2800" b="1" i="0" dirty="0"/>
              <a:t>, </a:t>
            </a:r>
            <a:r>
              <a:rPr lang="en-US" altLang="en-US" sz="2800" b="1" i="0" dirty="0" smtClean="0"/>
              <a:t>21 February 2017</a:t>
            </a:r>
            <a:endParaRPr lang="en-US" altLang="en-US" sz="3200" b="1" i="0" dirty="0"/>
          </a:p>
        </p:txBody>
      </p:sp>
      <p:sp>
        <p:nvSpPr>
          <p:cNvPr id="9" name="Right Arrow 8"/>
          <p:cNvSpPr/>
          <p:nvPr/>
        </p:nvSpPr>
        <p:spPr bwMode="auto">
          <a:xfrm>
            <a:off x="4145280" y="5105400"/>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 name="Right Arrow 7"/>
          <p:cNvSpPr/>
          <p:nvPr/>
        </p:nvSpPr>
        <p:spPr bwMode="auto">
          <a:xfrm>
            <a:off x="915126" y="5715000"/>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Text Box 28" descr="Newsprint"/>
          <p:cNvSpPr txBox="1">
            <a:spLocks noChangeArrowheads="1"/>
          </p:cNvSpPr>
          <p:nvPr/>
        </p:nvSpPr>
        <p:spPr bwMode="auto">
          <a:xfrm>
            <a:off x="1828800" y="4038600"/>
            <a:ext cx="3276600" cy="707886"/>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t>When will we know the meeting schedule for exam 2? </a:t>
            </a:r>
            <a:endParaRPr lang="en-US" sz="2000" b="1" dirty="0"/>
          </a:p>
        </p:txBody>
      </p:sp>
    </p:spTree>
    <p:extLst>
      <p:ext uri="{BB962C8B-B14F-4D97-AF65-F5344CB8AC3E}">
        <p14:creationId xmlns:p14="http://schemas.microsoft.com/office/powerpoint/2010/main" val="127036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3" y="228600"/>
            <a:ext cx="4943475" cy="962025"/>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3" name="Text Box 28" descr="Newsprint"/>
          <p:cNvSpPr txBox="1">
            <a:spLocks noChangeArrowheads="1"/>
          </p:cNvSpPr>
          <p:nvPr/>
        </p:nvSpPr>
        <p:spPr bwMode="auto">
          <a:xfrm>
            <a:off x="1664260" y="1828800"/>
            <a:ext cx="5829300" cy="400110"/>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mn-lt"/>
              </a:rPr>
              <a:t>I feel fairly comfortable with all of these topics.</a:t>
            </a:r>
            <a:endParaRPr lang="en-US" sz="2000" b="1" dirty="0">
              <a:latin typeface="+mn-lt"/>
            </a:endParaRPr>
          </a:p>
        </p:txBody>
      </p:sp>
      <p:sp>
        <p:nvSpPr>
          <p:cNvPr id="4" name="Text Box 28" descr="Newsprint"/>
          <p:cNvSpPr txBox="1">
            <a:spLocks noChangeArrowheads="1"/>
          </p:cNvSpPr>
          <p:nvPr/>
        </p:nvSpPr>
        <p:spPr bwMode="auto">
          <a:xfrm>
            <a:off x="2324100" y="2514600"/>
            <a:ext cx="4457700" cy="400110"/>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t>I am pretty comfortable with these topics.</a:t>
            </a:r>
            <a:endParaRPr lang="en-US" sz="2000" b="1" dirty="0"/>
          </a:p>
        </p:txBody>
      </p:sp>
      <p:sp>
        <p:nvSpPr>
          <p:cNvPr id="5" name="Text Box 28" descr="Newsprint"/>
          <p:cNvSpPr txBox="1">
            <a:spLocks noChangeArrowheads="1"/>
          </p:cNvSpPr>
          <p:nvPr/>
        </p:nvSpPr>
        <p:spPr bwMode="auto">
          <a:xfrm>
            <a:off x="3591448" y="3276600"/>
            <a:ext cx="1943100" cy="400110"/>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Courier New" panose="02070309020205020404" pitchFamily="49" charset="0"/>
                <a:cs typeface="Courier New" panose="02070309020205020404" pitchFamily="49" charset="0"/>
              </a:rPr>
              <a:t>Comfortable</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561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754" y="29028"/>
            <a:ext cx="4480560" cy="82203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252" y="924831"/>
            <a:ext cx="6217920" cy="587248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4520460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8" descr="Newsprint"/>
          <p:cNvSpPr txBox="1">
            <a:spLocks noChangeArrowheads="1"/>
          </p:cNvSpPr>
          <p:nvPr/>
        </p:nvSpPr>
        <p:spPr bwMode="auto">
          <a:xfrm>
            <a:off x="2590800" y="1752600"/>
            <a:ext cx="3962400" cy="830997"/>
          </a:xfrm>
          <a:prstGeom prst="rect">
            <a:avLst/>
          </a:prstGeom>
          <a:blipFill dpi="0" rotWithShape="1">
            <a:blip r:embed="rId2"/>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dirty="0"/>
              <a:t>Going over fig. 4 in class </a:t>
            </a:r>
            <a:r>
              <a:rPr lang="en-US" dirty="0" smtClean="0"/>
              <a:t/>
            </a:r>
            <a:br>
              <a:rPr lang="en-US" dirty="0" smtClean="0"/>
            </a:br>
            <a:r>
              <a:rPr lang="en-US" dirty="0" smtClean="0"/>
              <a:t>would </a:t>
            </a:r>
            <a:r>
              <a:rPr lang="en-US" dirty="0"/>
              <a:t>probably help me </a:t>
            </a:r>
            <a:endParaRPr lang="en-US" b="1"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14300"/>
            <a:ext cx="8143875" cy="11811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9724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1590675"/>
            <a:ext cx="3324225" cy="5038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80167"/>
            <a:ext cx="6126480" cy="791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284" y="1"/>
            <a:ext cx="290071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810000" y="2514600"/>
            <a:ext cx="5029200" cy="3416320"/>
          </a:xfrm>
          <a:prstGeom prst="rect">
            <a:avLst/>
          </a:prstGeom>
          <a:solidFill>
            <a:schemeClr val="bg1"/>
          </a:solidFill>
          <a:ln>
            <a:solidFill>
              <a:schemeClr val="tx1"/>
            </a:solidFill>
          </a:ln>
        </p:spPr>
        <p:txBody>
          <a:bodyPr wrap="square" rtlCol="0">
            <a:spAutoFit/>
          </a:bodyPr>
          <a:lstStyle/>
          <a:p>
            <a:r>
              <a:rPr lang="en-US" sz="2400" b="1" i="0" dirty="0">
                <a:solidFill>
                  <a:srgbClr val="0000CC"/>
                </a:solidFill>
              </a:rPr>
              <a:t>SQ13. What would you expect </a:t>
            </a:r>
            <a:r>
              <a:rPr lang="en-US" sz="2400" b="1" i="0" dirty="0" smtClean="0">
                <a:solidFill>
                  <a:srgbClr val="0000CC"/>
                </a:solidFill>
              </a:rPr>
              <a:t>from</a:t>
            </a:r>
            <a:br>
              <a:rPr lang="en-US" sz="2400" b="1" i="0" dirty="0" smtClean="0">
                <a:solidFill>
                  <a:srgbClr val="0000CC"/>
                </a:solidFill>
              </a:rPr>
            </a:br>
            <a:r>
              <a:rPr lang="en-US" sz="2400" b="1" i="0" dirty="0" smtClean="0">
                <a:solidFill>
                  <a:srgbClr val="0000CC"/>
                </a:solidFill>
              </a:rPr>
              <a:t>    </a:t>
            </a:r>
            <a:r>
              <a:rPr lang="en-US" sz="2400" b="1" i="0" dirty="0">
                <a:solidFill>
                  <a:srgbClr val="0000CC"/>
                </a:solidFill>
              </a:rPr>
              <a:t>Fig. 4 at 1 generation in each of </a:t>
            </a:r>
            <a:r>
              <a:rPr lang="en-US" sz="2400" b="1" i="0" dirty="0" smtClean="0">
                <a:solidFill>
                  <a:srgbClr val="0000CC"/>
                </a:solidFill>
              </a:rPr>
              <a:t/>
            </a:r>
            <a:br>
              <a:rPr lang="en-US" sz="2400" b="1" i="0" dirty="0" smtClean="0">
                <a:solidFill>
                  <a:srgbClr val="0000CC"/>
                </a:solidFill>
              </a:rPr>
            </a:br>
            <a:r>
              <a:rPr lang="en-US" sz="2400" b="1" i="0" dirty="0" smtClean="0">
                <a:solidFill>
                  <a:srgbClr val="0000CC"/>
                </a:solidFill>
              </a:rPr>
              <a:t>    the </a:t>
            </a:r>
            <a:r>
              <a:rPr lang="en-US" sz="2400" b="1" i="0" dirty="0">
                <a:solidFill>
                  <a:srgbClr val="0000CC"/>
                </a:solidFill>
              </a:rPr>
              <a:t>three models of DNA </a:t>
            </a:r>
            <a:r>
              <a:rPr lang="en-US" sz="2400" b="1" i="0" dirty="0" smtClean="0">
                <a:solidFill>
                  <a:srgbClr val="0000CC"/>
                </a:solidFill>
              </a:rPr>
              <a:t/>
            </a:r>
            <a:br>
              <a:rPr lang="en-US" sz="2400" b="1" i="0" dirty="0" smtClean="0">
                <a:solidFill>
                  <a:srgbClr val="0000CC"/>
                </a:solidFill>
              </a:rPr>
            </a:br>
            <a:r>
              <a:rPr lang="en-US" sz="2400" b="1" i="0" dirty="0" smtClean="0">
                <a:solidFill>
                  <a:srgbClr val="0000CC"/>
                </a:solidFill>
              </a:rPr>
              <a:t>    replication </a:t>
            </a:r>
            <a:r>
              <a:rPr lang="en-US" sz="2400" b="1" i="0" dirty="0">
                <a:solidFill>
                  <a:srgbClr val="0000CC"/>
                </a:solidFill>
              </a:rPr>
              <a:t>mentioned above </a:t>
            </a:r>
            <a:r>
              <a:rPr lang="en-US" sz="2400" b="1" i="0" dirty="0" smtClean="0">
                <a:solidFill>
                  <a:srgbClr val="0000CC"/>
                </a:solidFill>
              </a:rPr>
              <a:t/>
            </a:r>
            <a:br>
              <a:rPr lang="en-US" sz="2400" b="1" i="0" dirty="0" smtClean="0">
                <a:solidFill>
                  <a:srgbClr val="0000CC"/>
                </a:solidFill>
              </a:rPr>
            </a:br>
            <a:r>
              <a:rPr lang="en-US" sz="2400" b="1" i="0" dirty="0" smtClean="0">
                <a:solidFill>
                  <a:srgbClr val="0000CC"/>
                </a:solidFill>
              </a:rPr>
              <a:t>    (</a:t>
            </a:r>
            <a:r>
              <a:rPr lang="en-US" sz="2400" b="1" i="0" dirty="0">
                <a:solidFill>
                  <a:srgbClr val="0000CC"/>
                </a:solidFill>
              </a:rPr>
              <a:t>conservative, semiconservative, </a:t>
            </a:r>
            <a:endParaRPr lang="en-US" sz="2400" b="1" i="0" dirty="0" smtClean="0">
              <a:solidFill>
                <a:srgbClr val="0000CC"/>
              </a:solidFill>
            </a:endParaRPr>
          </a:p>
          <a:p>
            <a:r>
              <a:rPr lang="en-US" sz="2400" b="1" i="0" dirty="0">
                <a:solidFill>
                  <a:srgbClr val="0000CC"/>
                </a:solidFill>
              </a:rPr>
              <a:t> </a:t>
            </a:r>
            <a:r>
              <a:rPr lang="en-US" sz="2400" b="1" i="0" dirty="0" smtClean="0">
                <a:solidFill>
                  <a:srgbClr val="0000CC"/>
                </a:solidFill>
              </a:rPr>
              <a:t>   dispersive</a:t>
            </a:r>
            <a:r>
              <a:rPr lang="en-US" sz="2400" b="1" i="0" dirty="0">
                <a:solidFill>
                  <a:srgbClr val="0000CC"/>
                </a:solidFill>
              </a:rPr>
              <a:t>)? </a:t>
            </a:r>
            <a:endParaRPr lang="en-US" sz="2400" b="1" i="0" dirty="0" smtClean="0">
              <a:solidFill>
                <a:srgbClr val="0000CC"/>
              </a:solidFill>
            </a:endParaRPr>
          </a:p>
          <a:p>
            <a:endParaRPr lang="en-US" sz="2400" i="0" dirty="0">
              <a:solidFill>
                <a:srgbClr val="0000CC"/>
              </a:solidFill>
            </a:endParaRPr>
          </a:p>
          <a:p>
            <a:r>
              <a:rPr lang="en-US" sz="2400" b="1" i="0" dirty="0">
                <a:solidFill>
                  <a:srgbClr val="0000CC"/>
                </a:solidFill>
              </a:rPr>
              <a:t>SQ14. Same question as SQ13 but </a:t>
            </a:r>
            <a:endParaRPr lang="en-US" sz="2400" b="1" i="0" dirty="0" smtClean="0">
              <a:solidFill>
                <a:srgbClr val="0000CC"/>
              </a:solidFill>
            </a:endParaRPr>
          </a:p>
          <a:p>
            <a:r>
              <a:rPr lang="en-US" sz="2400" b="1" i="0" dirty="0">
                <a:solidFill>
                  <a:srgbClr val="0000CC"/>
                </a:solidFill>
              </a:rPr>
              <a:t> </a:t>
            </a:r>
            <a:r>
              <a:rPr lang="en-US" sz="2400" b="1" i="0" dirty="0" smtClean="0">
                <a:solidFill>
                  <a:srgbClr val="0000CC"/>
                </a:solidFill>
              </a:rPr>
              <a:t>   at </a:t>
            </a:r>
            <a:r>
              <a:rPr lang="en-US" sz="2400" b="1" i="0" dirty="0">
                <a:solidFill>
                  <a:srgbClr val="0000CC"/>
                </a:solidFill>
              </a:rPr>
              <a:t>2 generations. </a:t>
            </a:r>
            <a:endParaRPr lang="en-US" sz="2400" dirty="0">
              <a:solidFill>
                <a:srgbClr val="0000CC"/>
              </a:solidFill>
            </a:endParaRPr>
          </a:p>
        </p:txBody>
      </p:sp>
      <p:sp>
        <p:nvSpPr>
          <p:cNvPr id="6" name="Text Box 28" descr="Newsprint"/>
          <p:cNvSpPr txBox="1">
            <a:spLocks noChangeArrowheads="1"/>
          </p:cNvSpPr>
          <p:nvPr/>
        </p:nvSpPr>
        <p:spPr bwMode="auto">
          <a:xfrm>
            <a:off x="2324100" y="1676400"/>
            <a:ext cx="5448300" cy="707886"/>
          </a:xfrm>
          <a:prstGeom prst="rect">
            <a:avLst/>
          </a:prstGeom>
          <a:blipFill dpi="0" rotWithShape="1">
            <a:blip r:embed="rId5"/>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err="1">
                <a:latin typeface="Courier New" panose="02070309020205020404" pitchFamily="49" charset="0"/>
                <a:cs typeface="Courier New" panose="02070309020205020404" pitchFamily="49" charset="0"/>
              </a:rPr>
              <a:t>Im</a:t>
            </a:r>
            <a:r>
              <a:rPr lang="en-US" sz="2000" dirty="0">
                <a:latin typeface="Courier New" panose="02070309020205020404" pitchFamily="49" charset="0"/>
                <a:cs typeface="Courier New" panose="02070309020205020404" pitchFamily="49" charset="0"/>
              </a:rPr>
              <a:t> not quite sure the difference between experiment </a:t>
            </a:r>
            <a:r>
              <a:rPr lang="en-US" sz="2000" dirty="0" smtClean="0">
                <a:latin typeface="Courier New" panose="02070309020205020404" pitchFamily="49" charset="0"/>
                <a:cs typeface="Courier New" panose="02070309020205020404" pitchFamily="49" charset="0"/>
              </a:rPr>
              <a:t>1/2..</a:t>
            </a:r>
            <a:r>
              <a:rPr lang="en-US" sz="2000" dirty="0" smtClean="0">
                <a:latin typeface="Courier New" panose="02070309020205020404" pitchFamily="49" charset="0"/>
                <a:ea typeface="Verdana" pitchFamily="34" charset="0"/>
                <a:cs typeface="Courier New" panose="02070309020205020404" pitchFamily="49" charset="0"/>
              </a:rPr>
              <a:t>.</a:t>
            </a:r>
            <a:endParaRPr lang="en-US" sz="2000" b="1" dirty="0">
              <a:latin typeface="Courier New" panose="02070309020205020404" pitchFamily="49" charset="0"/>
              <a:ea typeface="Verdana" pitchFamily="34" charset="0"/>
              <a:cs typeface="Courier New" panose="02070309020205020404" pitchFamily="49" charset="0"/>
            </a:endParaRPr>
          </a:p>
        </p:txBody>
      </p:sp>
      <p:sp>
        <p:nvSpPr>
          <p:cNvPr id="5" name="Oval 4"/>
          <p:cNvSpPr/>
          <p:nvPr/>
        </p:nvSpPr>
        <p:spPr bwMode="auto">
          <a:xfrm>
            <a:off x="457200" y="2057401"/>
            <a:ext cx="381000" cy="1142999"/>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 name="Oval 7"/>
          <p:cNvSpPr/>
          <p:nvPr/>
        </p:nvSpPr>
        <p:spPr bwMode="auto">
          <a:xfrm>
            <a:off x="508462" y="3273138"/>
            <a:ext cx="274320" cy="274320"/>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8267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14300"/>
            <a:ext cx="8143875" cy="11811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Text Box 28" descr="Newsprint"/>
          <p:cNvSpPr txBox="1">
            <a:spLocks noChangeArrowheads="1"/>
          </p:cNvSpPr>
          <p:nvPr/>
        </p:nvSpPr>
        <p:spPr bwMode="auto">
          <a:xfrm>
            <a:off x="1638300" y="1676400"/>
            <a:ext cx="5829300" cy="1015663"/>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Verdana" pitchFamily="34" charset="0"/>
                <a:ea typeface="Verdana" pitchFamily="34" charset="0"/>
                <a:cs typeface="Verdana" pitchFamily="34" charset="0"/>
              </a:rPr>
              <a:t>I would definitely like to go </a:t>
            </a:r>
            <a:r>
              <a:rPr lang="en-US" sz="2000" dirty="0" smtClean="0">
                <a:latin typeface="Verdana" pitchFamily="34" charset="0"/>
                <a:ea typeface="Verdana" pitchFamily="34" charset="0"/>
                <a:cs typeface="Verdana" pitchFamily="34" charset="0"/>
              </a:rPr>
              <a:t>over…</a:t>
            </a:r>
            <a:r>
              <a:rPr lang="en-US" sz="2000" dirty="0">
                <a:latin typeface="Verdana" pitchFamily="34" charset="0"/>
                <a:ea typeface="Verdana" pitchFamily="34" charset="0"/>
                <a:cs typeface="Verdana" pitchFamily="34" charset="0"/>
              </a:rPr>
              <a:t>the critical differences between the three featured models of DNA replication.</a:t>
            </a:r>
            <a:endParaRPr lang="en-US" sz="2000" b="1" dirty="0">
              <a:latin typeface="Verdana" pitchFamily="34" charset="0"/>
              <a:ea typeface="Verdana" pitchFamily="34" charset="0"/>
              <a:cs typeface="Verdana" pitchFamily="34" charset="0"/>
            </a:endParaRPr>
          </a:p>
        </p:txBody>
      </p:sp>
      <p:pic>
        <p:nvPicPr>
          <p:cNvPr id="7" name="Picture 2" descr="Image result for dna replication unwi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0857" y="2895600"/>
            <a:ext cx="6168171" cy="38100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34099" y="3873135"/>
            <a:ext cx="2667001" cy="1200329"/>
          </a:xfrm>
          <a:prstGeom prst="rect">
            <a:avLst/>
          </a:prstGeom>
          <a:solidFill>
            <a:schemeClr val="bg1"/>
          </a:solidFill>
          <a:ln w="38100">
            <a:solidFill>
              <a:schemeClr val="tx1"/>
            </a:solidFill>
          </a:ln>
        </p:spPr>
        <p:txBody>
          <a:bodyPr wrap="square" rtlCol="0">
            <a:spAutoFit/>
          </a:bodyPr>
          <a:lstStyle/>
          <a:p>
            <a:r>
              <a:rPr lang="en-US" b="1" i="0" dirty="0" smtClean="0">
                <a:solidFill>
                  <a:srgbClr val="0000CC"/>
                </a:solidFill>
              </a:rPr>
              <a:t>SQ1: Why </a:t>
            </a:r>
            <a:r>
              <a:rPr lang="en-US" b="1" i="0" dirty="0">
                <a:solidFill>
                  <a:srgbClr val="0000CC"/>
                </a:solidFill>
              </a:rPr>
              <a:t>is it necessary </a:t>
            </a:r>
            <a:r>
              <a:rPr lang="en-US" b="1" i="0" dirty="0" smtClean="0">
                <a:solidFill>
                  <a:srgbClr val="0000CC"/>
                </a:solidFill>
              </a:rPr>
              <a:t/>
            </a:r>
            <a:br>
              <a:rPr lang="en-US" b="1" i="0" dirty="0" smtClean="0">
                <a:solidFill>
                  <a:srgbClr val="0000CC"/>
                </a:solidFill>
              </a:rPr>
            </a:br>
            <a:r>
              <a:rPr lang="en-US" b="1" i="0" dirty="0" smtClean="0">
                <a:solidFill>
                  <a:srgbClr val="0000CC"/>
                </a:solidFill>
              </a:rPr>
              <a:t>    for </a:t>
            </a:r>
            <a:r>
              <a:rPr lang="en-US" b="1" i="0" dirty="0">
                <a:solidFill>
                  <a:srgbClr val="0000CC"/>
                </a:solidFill>
              </a:rPr>
              <a:t>the DNA to unwind </a:t>
            </a:r>
            <a:r>
              <a:rPr lang="en-US" b="1" i="0" dirty="0" smtClean="0">
                <a:solidFill>
                  <a:srgbClr val="0000CC"/>
                </a:solidFill>
              </a:rPr>
              <a:t/>
            </a:r>
            <a:br>
              <a:rPr lang="en-US" b="1" i="0" dirty="0" smtClean="0">
                <a:solidFill>
                  <a:srgbClr val="0000CC"/>
                </a:solidFill>
              </a:rPr>
            </a:br>
            <a:r>
              <a:rPr lang="en-US" b="1" i="0" dirty="0" smtClean="0">
                <a:solidFill>
                  <a:srgbClr val="0000CC"/>
                </a:solidFill>
              </a:rPr>
              <a:t>    in </a:t>
            </a:r>
            <a:r>
              <a:rPr lang="en-US" b="1" i="0" dirty="0">
                <a:solidFill>
                  <a:srgbClr val="0000CC"/>
                </a:solidFill>
              </a:rPr>
              <a:t>order for replication </a:t>
            </a:r>
            <a:r>
              <a:rPr lang="en-US" b="1" i="0" dirty="0" smtClean="0">
                <a:solidFill>
                  <a:srgbClr val="0000CC"/>
                </a:solidFill>
              </a:rPr>
              <a:t/>
            </a:r>
            <a:br>
              <a:rPr lang="en-US" b="1" i="0" dirty="0" smtClean="0">
                <a:solidFill>
                  <a:srgbClr val="0000CC"/>
                </a:solidFill>
              </a:rPr>
            </a:br>
            <a:r>
              <a:rPr lang="en-US" b="1" i="0" dirty="0" smtClean="0">
                <a:solidFill>
                  <a:srgbClr val="0000CC"/>
                </a:solidFill>
              </a:rPr>
              <a:t>    to </a:t>
            </a:r>
            <a:r>
              <a:rPr lang="en-US" b="1" i="0" dirty="0">
                <a:solidFill>
                  <a:srgbClr val="0000CC"/>
                </a:solidFill>
              </a:rPr>
              <a:t>take place? </a:t>
            </a:r>
          </a:p>
        </p:txBody>
      </p:sp>
    </p:spTree>
    <p:extLst>
      <p:ext uri="{BB962C8B-B14F-4D97-AF65-F5344CB8AC3E}">
        <p14:creationId xmlns:p14="http://schemas.microsoft.com/office/powerpoint/2010/main" val="134995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754" y="29028"/>
            <a:ext cx="4480560" cy="82203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05852"/>
            <a:ext cx="8686800" cy="1923148"/>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5230565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14300"/>
            <a:ext cx="8143875" cy="11811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Text Box 28" descr="Newsprint"/>
          <p:cNvSpPr txBox="1">
            <a:spLocks noChangeArrowheads="1"/>
          </p:cNvSpPr>
          <p:nvPr/>
        </p:nvSpPr>
        <p:spPr bwMode="auto">
          <a:xfrm>
            <a:off x="1638300" y="1676400"/>
            <a:ext cx="5829300" cy="1015663"/>
          </a:xfrm>
          <a:prstGeom prst="rect">
            <a:avLst/>
          </a:prstGeom>
          <a:blipFill dpi="0" rotWithShape="1">
            <a:blip r:embed="rId3"/>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latin typeface="Verdana" pitchFamily="34" charset="0"/>
                <a:ea typeface="Verdana" pitchFamily="34" charset="0"/>
                <a:cs typeface="Verdana" pitchFamily="34" charset="0"/>
              </a:rPr>
              <a:t>I would definitely like to go </a:t>
            </a:r>
            <a:r>
              <a:rPr lang="en-US" sz="2000" dirty="0" smtClean="0">
                <a:latin typeface="Verdana" pitchFamily="34" charset="0"/>
                <a:ea typeface="Verdana" pitchFamily="34" charset="0"/>
                <a:cs typeface="Verdana" pitchFamily="34" charset="0"/>
              </a:rPr>
              <a:t>over…</a:t>
            </a:r>
            <a:r>
              <a:rPr lang="en-US" sz="2000" dirty="0">
                <a:latin typeface="Verdana" pitchFamily="34" charset="0"/>
                <a:ea typeface="Verdana" pitchFamily="34" charset="0"/>
                <a:cs typeface="Verdana" pitchFamily="34" charset="0"/>
              </a:rPr>
              <a:t>the critical differences between the three featured models of DNA replication.</a:t>
            </a:r>
            <a:endParaRPr lang="en-US" sz="2000" b="1" dirty="0">
              <a:latin typeface="Verdana" pitchFamily="34" charset="0"/>
              <a:ea typeface="Verdana" pitchFamily="34" charset="0"/>
              <a:cs typeface="Verdana" pitchFamily="34" charset="0"/>
            </a:endParaRPr>
          </a:p>
        </p:txBody>
      </p:sp>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925" y="2895600"/>
            <a:ext cx="6543675" cy="287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609725" y="5943600"/>
            <a:ext cx="5934075" cy="584775"/>
          </a:xfrm>
          <a:prstGeom prst="rect">
            <a:avLst/>
          </a:prstGeom>
          <a:noFill/>
        </p:spPr>
        <p:txBody>
          <a:bodyPr wrap="square" rtlCol="0">
            <a:spAutoFit/>
          </a:bodyPr>
          <a:lstStyle/>
          <a:p>
            <a:pPr algn="ctr"/>
            <a:r>
              <a:rPr lang="en-US" sz="3200" b="1" i="0" dirty="0" smtClean="0"/>
              <a:t>Label 5’ and 3’ ends</a:t>
            </a:r>
            <a:endParaRPr lang="en-US" sz="3200" b="1" i="0" dirty="0"/>
          </a:p>
        </p:txBody>
      </p:sp>
    </p:spTree>
    <p:extLst>
      <p:ext uri="{BB962C8B-B14F-4D97-AF65-F5344CB8AC3E}">
        <p14:creationId xmlns:p14="http://schemas.microsoft.com/office/powerpoint/2010/main" val="14223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98600" y="-76200"/>
            <a:ext cx="6096000" cy="77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itchFamily="18" charset="0"/>
              </a:defRPr>
            </a:lvl1pPr>
            <a:lvl2pPr marL="742950" indent="-28575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itchFamily="18" charset="0"/>
              </a:defRPr>
            </a:lvl2pPr>
            <a:lvl3pPr marL="11430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itchFamily="18" charset="0"/>
              </a:defRPr>
            </a:lvl3pPr>
            <a:lvl4pPr marL="16002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4pPr>
            <a:lvl5pPr marL="2057400" indent="-228600" defTabSz="457200" eaLnBrk="0" hangingPunct="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5pPr>
            <a:lvl6pPr marL="25146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6pPr>
            <a:lvl7pPr marL="29718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7pPr>
            <a:lvl8pPr marL="34290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8pPr>
            <a:lvl9pPr marL="3886200" indent="-228600" defTabSz="4572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itchFamily="18" charset="0"/>
              </a:defRPr>
            </a:lvl9pPr>
          </a:lstStyle>
          <a:p>
            <a:pPr algn="ctr" eaLnBrk="1" hangingPunct="1">
              <a:spcBef>
                <a:spcPct val="0"/>
              </a:spcBef>
              <a:buClr>
                <a:srgbClr val="000000"/>
              </a:buClr>
              <a:buFont typeface="Times New Roman" pitchFamily="18" charset="0"/>
              <a:buNone/>
            </a:pPr>
            <a:r>
              <a:rPr lang="en-US" altLang="en-US" sz="4400" i="0" dirty="0" smtClean="0">
                <a:solidFill>
                  <a:srgbClr val="000000"/>
                </a:solidFill>
                <a:ea typeface="Lucida Sans Unicode" pitchFamily="34" charset="0"/>
                <a:cs typeface="Lucida Sans Unicode" pitchFamily="34" charset="0"/>
              </a:rPr>
              <a:t>To do:</a:t>
            </a:r>
            <a:endParaRPr lang="en-US" altLang="en-US" i="0" dirty="0">
              <a:solidFill>
                <a:srgbClr val="000000"/>
              </a:solidFill>
              <a:ea typeface="Lucida Sans Unicode" pitchFamily="34" charset="0"/>
              <a:cs typeface="Lucida Sans Unicode" pitchFamily="34" charset="0"/>
            </a:endParaRPr>
          </a:p>
        </p:txBody>
      </p:sp>
      <p:sp>
        <p:nvSpPr>
          <p:cNvPr id="3" name="TextBox 2"/>
          <p:cNvSpPr txBox="1"/>
          <p:nvPr/>
        </p:nvSpPr>
        <p:spPr>
          <a:xfrm>
            <a:off x="762000" y="762000"/>
            <a:ext cx="3886200" cy="461665"/>
          </a:xfrm>
          <a:prstGeom prst="rect">
            <a:avLst/>
          </a:prstGeom>
          <a:noFill/>
        </p:spPr>
        <p:txBody>
          <a:bodyPr wrap="square" rtlCol="0">
            <a:spAutoFit/>
          </a:bodyPr>
          <a:lstStyle/>
          <a:p>
            <a:pPr marL="342900" indent="-342900">
              <a:buFont typeface="Arial" panose="020B0604020202020204" pitchFamily="34" charset="0"/>
              <a:buChar char="•"/>
            </a:pPr>
            <a:r>
              <a:rPr lang="en-US" sz="2400" i="0" dirty="0" smtClean="0"/>
              <a:t>Problem Set 4, Question 3:</a:t>
            </a:r>
            <a:endParaRPr lang="en-US" sz="2400" i="0"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02" t="942" r="-143" b="84785"/>
          <a:stretch/>
        </p:blipFill>
        <p:spPr bwMode="auto">
          <a:xfrm>
            <a:off x="1544096" y="1371601"/>
            <a:ext cx="6152104" cy="83819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762000" y="2357735"/>
            <a:ext cx="3886200" cy="461665"/>
          </a:xfrm>
          <a:prstGeom prst="rect">
            <a:avLst/>
          </a:prstGeom>
          <a:noFill/>
        </p:spPr>
        <p:txBody>
          <a:bodyPr wrap="square" rtlCol="0">
            <a:spAutoFit/>
          </a:bodyPr>
          <a:lstStyle/>
          <a:p>
            <a:pPr marL="342900" indent="-342900">
              <a:buFont typeface="Arial" panose="020B0604020202020204" pitchFamily="34" charset="0"/>
              <a:buChar char="•"/>
            </a:pPr>
            <a:r>
              <a:rPr lang="en-US" sz="2400" i="0" dirty="0" smtClean="0"/>
              <a:t>Problem Set 4, Question 1:</a:t>
            </a:r>
            <a:endParaRPr lang="en-US" sz="2400" i="0" dirty="0"/>
          </a:p>
        </p:txBody>
      </p:sp>
      <p:sp>
        <p:nvSpPr>
          <p:cNvPr id="6" name="TextBox 5"/>
          <p:cNvSpPr txBox="1"/>
          <p:nvPr/>
        </p:nvSpPr>
        <p:spPr>
          <a:xfrm>
            <a:off x="762000" y="3953470"/>
            <a:ext cx="5257800" cy="461665"/>
          </a:xfrm>
          <a:prstGeom prst="rect">
            <a:avLst/>
          </a:prstGeom>
          <a:noFill/>
        </p:spPr>
        <p:txBody>
          <a:bodyPr wrap="square" rtlCol="0">
            <a:spAutoFit/>
          </a:bodyPr>
          <a:lstStyle/>
          <a:p>
            <a:pPr marL="342900" indent="-342900">
              <a:buFont typeface="Arial" panose="020B0604020202020204" pitchFamily="34" charset="0"/>
              <a:buChar char="•"/>
            </a:pPr>
            <a:r>
              <a:rPr lang="en-US" sz="2400" i="0" dirty="0" smtClean="0"/>
              <a:t>Meselson &amp; Stahl notes, Fig. 3:</a:t>
            </a:r>
            <a:endParaRPr lang="en-US" sz="2400" i="0" dirty="0"/>
          </a:p>
        </p:txBody>
      </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47547"/>
          <a:stretch/>
        </p:blipFill>
        <p:spPr bwMode="auto">
          <a:xfrm>
            <a:off x="1544096" y="3019392"/>
            <a:ext cx="6152104" cy="714408"/>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TextBox 7"/>
          <p:cNvSpPr txBox="1"/>
          <p:nvPr/>
        </p:nvSpPr>
        <p:spPr>
          <a:xfrm>
            <a:off x="1609725" y="4343400"/>
            <a:ext cx="5934075" cy="523220"/>
          </a:xfrm>
          <a:prstGeom prst="rect">
            <a:avLst/>
          </a:prstGeom>
          <a:noFill/>
        </p:spPr>
        <p:txBody>
          <a:bodyPr wrap="square" rtlCol="0">
            <a:spAutoFit/>
          </a:bodyPr>
          <a:lstStyle/>
          <a:p>
            <a:pPr algn="ctr"/>
            <a:r>
              <a:rPr lang="en-US" sz="2800" b="1" i="0" dirty="0" smtClean="0"/>
              <a:t>Label 5’ and 3’ ends</a:t>
            </a:r>
            <a:endParaRPr lang="en-US" sz="2800" b="1" i="0" dirty="0"/>
          </a:p>
        </p:txBody>
      </p:sp>
      <p:sp>
        <p:nvSpPr>
          <p:cNvPr id="9" name="TextBox 8"/>
          <p:cNvSpPr txBox="1"/>
          <p:nvPr/>
        </p:nvSpPr>
        <p:spPr>
          <a:xfrm>
            <a:off x="772048" y="4948535"/>
            <a:ext cx="5257800" cy="461665"/>
          </a:xfrm>
          <a:prstGeom prst="rect">
            <a:avLst/>
          </a:prstGeom>
          <a:noFill/>
        </p:spPr>
        <p:txBody>
          <a:bodyPr wrap="square" rtlCol="0">
            <a:spAutoFit/>
          </a:bodyPr>
          <a:lstStyle/>
          <a:p>
            <a:pPr marL="342900" indent="-342900">
              <a:buFont typeface="Arial" panose="020B0604020202020204" pitchFamily="34" charset="0"/>
              <a:buChar char="•"/>
            </a:pPr>
            <a:r>
              <a:rPr lang="en-US" sz="2400" i="0" dirty="0" smtClean="0"/>
              <a:t>Meselson &amp; Stahl notes, SQ13 &amp; 14</a:t>
            </a:r>
            <a:endParaRPr lang="en-US" sz="2400" i="0" dirty="0"/>
          </a:p>
        </p:txBody>
      </p:sp>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50015" y="5179367"/>
            <a:ext cx="1114817" cy="16897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77813" y="4184302"/>
            <a:ext cx="2036773" cy="8953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36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al 123"/>
          <p:cNvSpPr/>
          <p:nvPr/>
        </p:nvSpPr>
        <p:spPr bwMode="auto">
          <a:xfrm>
            <a:off x="228600" y="399433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5" name="Oval 124"/>
          <p:cNvSpPr/>
          <p:nvPr/>
        </p:nvSpPr>
        <p:spPr bwMode="auto">
          <a:xfrm>
            <a:off x="229326" y="536883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6" name="Oval 125"/>
          <p:cNvSpPr/>
          <p:nvPr/>
        </p:nvSpPr>
        <p:spPr bwMode="auto">
          <a:xfrm>
            <a:off x="8122194" y="2631438"/>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7" name="Oval 126"/>
          <p:cNvSpPr/>
          <p:nvPr/>
        </p:nvSpPr>
        <p:spPr bwMode="auto">
          <a:xfrm>
            <a:off x="8122920" y="40059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8" name="Oval 127"/>
          <p:cNvSpPr/>
          <p:nvPr/>
        </p:nvSpPr>
        <p:spPr bwMode="auto">
          <a:xfrm>
            <a:off x="8123646" y="538044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9" name="Oval 128"/>
          <p:cNvSpPr/>
          <p:nvPr/>
        </p:nvSpPr>
        <p:spPr bwMode="auto">
          <a:xfrm>
            <a:off x="227874" y="26343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990600" y="1138535"/>
            <a:ext cx="1143000" cy="369332"/>
          </a:xfrm>
          <a:prstGeom prst="rect">
            <a:avLst/>
          </a:prstGeom>
          <a:solidFill>
            <a:srgbClr val="FFDD99"/>
          </a:solidFill>
          <a:ln w="38100">
            <a:solidFill>
              <a:schemeClr val="tx1"/>
            </a:solidFill>
          </a:ln>
        </p:spPr>
        <p:txBody>
          <a:bodyPr wrap="square" rtlCol="0">
            <a:spAutoFit/>
          </a:bodyPr>
          <a:lstStyle/>
          <a:p>
            <a:pPr algn="ctr"/>
            <a:r>
              <a:rPr lang="en-US" dirty="0" smtClean="0"/>
              <a:t>Me</a:t>
            </a:r>
            <a:endParaRPr lang="en-US" dirty="0"/>
          </a:p>
        </p:txBody>
      </p:sp>
      <p:sp>
        <p:nvSpPr>
          <p:cNvPr id="2" name="Rectangle 1"/>
          <p:cNvSpPr/>
          <p:nvPr/>
        </p:nvSpPr>
        <p:spPr bwMode="auto">
          <a:xfrm>
            <a:off x="990600" y="1981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6670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990600" y="33528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990600" y="40386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990600" y="47244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990600" y="5410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953000" y="1995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953000" y="2681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953000" y="33675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953000" y="40533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953000" y="47391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953000" y="5424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4953000" y="6110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28600" y="1981200"/>
            <a:ext cx="609600" cy="461665"/>
          </a:xfrm>
          <a:prstGeom prst="rect">
            <a:avLst/>
          </a:prstGeom>
          <a:noFill/>
        </p:spPr>
        <p:txBody>
          <a:bodyPr wrap="square" rtlCol="0">
            <a:spAutoFit/>
          </a:bodyPr>
          <a:lstStyle/>
          <a:p>
            <a:r>
              <a:rPr lang="en-US" sz="2400" i="0" dirty="0" smtClean="0"/>
              <a:t>1N</a:t>
            </a:r>
            <a:endParaRPr lang="en-US" sz="2400" i="0" dirty="0"/>
          </a:p>
        </p:txBody>
      </p:sp>
      <p:sp>
        <p:nvSpPr>
          <p:cNvPr id="23" name="TextBox 22"/>
          <p:cNvSpPr txBox="1"/>
          <p:nvPr/>
        </p:nvSpPr>
        <p:spPr>
          <a:xfrm>
            <a:off x="228600" y="2667000"/>
            <a:ext cx="609600" cy="461665"/>
          </a:xfrm>
          <a:prstGeom prst="rect">
            <a:avLst/>
          </a:prstGeom>
          <a:noFill/>
        </p:spPr>
        <p:txBody>
          <a:bodyPr wrap="square" rtlCol="0">
            <a:spAutoFit/>
          </a:bodyPr>
          <a:lstStyle/>
          <a:p>
            <a:r>
              <a:rPr lang="en-US" sz="2400" i="0" dirty="0" smtClean="0"/>
              <a:t>2N</a:t>
            </a:r>
            <a:endParaRPr lang="en-US" sz="2400" i="0" dirty="0"/>
          </a:p>
        </p:txBody>
      </p:sp>
      <p:sp>
        <p:nvSpPr>
          <p:cNvPr id="24" name="TextBox 23"/>
          <p:cNvSpPr txBox="1"/>
          <p:nvPr/>
        </p:nvSpPr>
        <p:spPr>
          <a:xfrm>
            <a:off x="228600" y="3352800"/>
            <a:ext cx="609600" cy="461665"/>
          </a:xfrm>
          <a:prstGeom prst="rect">
            <a:avLst/>
          </a:prstGeom>
          <a:noFill/>
        </p:spPr>
        <p:txBody>
          <a:bodyPr wrap="square" rtlCol="0">
            <a:spAutoFit/>
          </a:bodyPr>
          <a:lstStyle/>
          <a:p>
            <a:r>
              <a:rPr lang="en-US" sz="2400" i="0" dirty="0" smtClean="0"/>
              <a:t>3N</a:t>
            </a:r>
            <a:endParaRPr lang="en-US" sz="2400" i="0" dirty="0"/>
          </a:p>
        </p:txBody>
      </p:sp>
      <p:sp>
        <p:nvSpPr>
          <p:cNvPr id="25" name="TextBox 24"/>
          <p:cNvSpPr txBox="1"/>
          <p:nvPr/>
        </p:nvSpPr>
        <p:spPr>
          <a:xfrm>
            <a:off x="228600" y="4038600"/>
            <a:ext cx="609600" cy="461665"/>
          </a:xfrm>
          <a:prstGeom prst="rect">
            <a:avLst/>
          </a:prstGeom>
          <a:noFill/>
        </p:spPr>
        <p:txBody>
          <a:bodyPr wrap="square" rtlCol="0">
            <a:spAutoFit/>
          </a:bodyPr>
          <a:lstStyle/>
          <a:p>
            <a:r>
              <a:rPr lang="en-US" sz="2400" i="0" dirty="0" smtClean="0"/>
              <a:t>4N</a:t>
            </a:r>
            <a:endParaRPr lang="en-US" sz="2400" i="0" dirty="0"/>
          </a:p>
        </p:txBody>
      </p:sp>
      <p:sp>
        <p:nvSpPr>
          <p:cNvPr id="26" name="TextBox 25"/>
          <p:cNvSpPr txBox="1"/>
          <p:nvPr/>
        </p:nvSpPr>
        <p:spPr>
          <a:xfrm>
            <a:off x="228600" y="4724400"/>
            <a:ext cx="609600" cy="461665"/>
          </a:xfrm>
          <a:prstGeom prst="rect">
            <a:avLst/>
          </a:prstGeom>
          <a:noFill/>
        </p:spPr>
        <p:txBody>
          <a:bodyPr wrap="square" rtlCol="0">
            <a:spAutoFit/>
          </a:bodyPr>
          <a:lstStyle/>
          <a:p>
            <a:r>
              <a:rPr lang="en-US" sz="2400" i="0" dirty="0" smtClean="0"/>
              <a:t>5N</a:t>
            </a:r>
            <a:endParaRPr lang="en-US" sz="2400" i="0" dirty="0"/>
          </a:p>
        </p:txBody>
      </p:sp>
      <p:sp>
        <p:nvSpPr>
          <p:cNvPr id="27" name="TextBox 26"/>
          <p:cNvSpPr txBox="1"/>
          <p:nvPr/>
        </p:nvSpPr>
        <p:spPr>
          <a:xfrm>
            <a:off x="228600" y="5410200"/>
            <a:ext cx="609600" cy="461665"/>
          </a:xfrm>
          <a:prstGeom prst="rect">
            <a:avLst/>
          </a:prstGeom>
          <a:noFill/>
        </p:spPr>
        <p:txBody>
          <a:bodyPr wrap="square" rtlCol="0">
            <a:spAutoFit/>
          </a:bodyPr>
          <a:lstStyle/>
          <a:p>
            <a:r>
              <a:rPr lang="en-US" sz="2400" i="0" dirty="0" smtClean="0"/>
              <a:t>6N</a:t>
            </a:r>
            <a:endParaRPr lang="en-US" sz="2400" i="0" dirty="0"/>
          </a:p>
        </p:txBody>
      </p:sp>
      <p:sp>
        <p:nvSpPr>
          <p:cNvPr id="29" name="TextBox 28"/>
          <p:cNvSpPr txBox="1"/>
          <p:nvPr/>
        </p:nvSpPr>
        <p:spPr>
          <a:xfrm>
            <a:off x="8153400" y="1981200"/>
            <a:ext cx="609600" cy="461665"/>
          </a:xfrm>
          <a:prstGeom prst="rect">
            <a:avLst/>
          </a:prstGeom>
          <a:noFill/>
        </p:spPr>
        <p:txBody>
          <a:bodyPr wrap="square" rtlCol="0">
            <a:spAutoFit/>
          </a:bodyPr>
          <a:lstStyle/>
          <a:p>
            <a:r>
              <a:rPr lang="en-US" sz="2400" i="0" dirty="0" smtClean="0"/>
              <a:t>1S</a:t>
            </a:r>
            <a:endParaRPr lang="en-US" sz="2400" i="0" dirty="0"/>
          </a:p>
        </p:txBody>
      </p:sp>
      <p:sp>
        <p:nvSpPr>
          <p:cNvPr id="30" name="TextBox 29"/>
          <p:cNvSpPr txBox="1"/>
          <p:nvPr/>
        </p:nvSpPr>
        <p:spPr>
          <a:xfrm>
            <a:off x="8153400" y="2667000"/>
            <a:ext cx="609600" cy="461665"/>
          </a:xfrm>
          <a:prstGeom prst="rect">
            <a:avLst/>
          </a:prstGeom>
          <a:noFill/>
        </p:spPr>
        <p:txBody>
          <a:bodyPr wrap="square" rtlCol="0">
            <a:spAutoFit/>
          </a:bodyPr>
          <a:lstStyle/>
          <a:p>
            <a:r>
              <a:rPr lang="en-US" sz="2400" i="0" dirty="0" smtClean="0"/>
              <a:t>2S</a:t>
            </a:r>
            <a:endParaRPr lang="en-US" sz="2400" i="0" dirty="0"/>
          </a:p>
        </p:txBody>
      </p:sp>
      <p:sp>
        <p:nvSpPr>
          <p:cNvPr id="31" name="TextBox 30"/>
          <p:cNvSpPr txBox="1"/>
          <p:nvPr/>
        </p:nvSpPr>
        <p:spPr>
          <a:xfrm>
            <a:off x="8153400" y="3352800"/>
            <a:ext cx="609600" cy="461665"/>
          </a:xfrm>
          <a:prstGeom prst="rect">
            <a:avLst/>
          </a:prstGeom>
          <a:noFill/>
        </p:spPr>
        <p:txBody>
          <a:bodyPr wrap="square" rtlCol="0">
            <a:spAutoFit/>
          </a:bodyPr>
          <a:lstStyle/>
          <a:p>
            <a:r>
              <a:rPr lang="en-US" sz="2400" i="0" dirty="0" smtClean="0"/>
              <a:t>3S</a:t>
            </a:r>
            <a:endParaRPr lang="en-US" sz="2400" i="0" dirty="0"/>
          </a:p>
        </p:txBody>
      </p:sp>
      <p:sp>
        <p:nvSpPr>
          <p:cNvPr id="32" name="TextBox 31"/>
          <p:cNvSpPr txBox="1"/>
          <p:nvPr/>
        </p:nvSpPr>
        <p:spPr>
          <a:xfrm>
            <a:off x="8153400" y="4038600"/>
            <a:ext cx="609600" cy="461665"/>
          </a:xfrm>
          <a:prstGeom prst="rect">
            <a:avLst/>
          </a:prstGeom>
          <a:noFill/>
        </p:spPr>
        <p:txBody>
          <a:bodyPr wrap="square" rtlCol="0">
            <a:spAutoFit/>
          </a:bodyPr>
          <a:lstStyle/>
          <a:p>
            <a:r>
              <a:rPr lang="en-US" sz="2400" i="0" dirty="0" smtClean="0"/>
              <a:t>4S</a:t>
            </a:r>
            <a:endParaRPr lang="en-US" sz="2400" i="0" dirty="0"/>
          </a:p>
        </p:txBody>
      </p:sp>
      <p:sp>
        <p:nvSpPr>
          <p:cNvPr id="33" name="TextBox 32"/>
          <p:cNvSpPr txBox="1"/>
          <p:nvPr/>
        </p:nvSpPr>
        <p:spPr>
          <a:xfrm>
            <a:off x="8153400" y="4724400"/>
            <a:ext cx="609600" cy="461665"/>
          </a:xfrm>
          <a:prstGeom prst="rect">
            <a:avLst/>
          </a:prstGeom>
          <a:noFill/>
        </p:spPr>
        <p:txBody>
          <a:bodyPr wrap="square" rtlCol="0">
            <a:spAutoFit/>
          </a:bodyPr>
          <a:lstStyle/>
          <a:p>
            <a:r>
              <a:rPr lang="en-US" sz="2400" i="0" dirty="0" smtClean="0"/>
              <a:t>5S</a:t>
            </a:r>
            <a:endParaRPr lang="en-US" sz="2400" i="0" dirty="0"/>
          </a:p>
        </p:txBody>
      </p:sp>
      <p:sp>
        <p:nvSpPr>
          <p:cNvPr id="34" name="TextBox 33"/>
          <p:cNvSpPr txBox="1"/>
          <p:nvPr/>
        </p:nvSpPr>
        <p:spPr>
          <a:xfrm>
            <a:off x="8153400" y="5410200"/>
            <a:ext cx="609600" cy="461665"/>
          </a:xfrm>
          <a:prstGeom prst="rect">
            <a:avLst/>
          </a:prstGeom>
          <a:noFill/>
        </p:spPr>
        <p:txBody>
          <a:bodyPr wrap="square" rtlCol="0">
            <a:spAutoFit/>
          </a:bodyPr>
          <a:lstStyle/>
          <a:p>
            <a:r>
              <a:rPr lang="en-US" sz="2400" i="0" dirty="0" smtClean="0"/>
              <a:t>6S</a:t>
            </a:r>
            <a:endParaRPr lang="en-US" sz="2400" i="0" dirty="0"/>
          </a:p>
        </p:txBody>
      </p:sp>
      <p:sp>
        <p:nvSpPr>
          <p:cNvPr id="35" name="TextBox 34"/>
          <p:cNvSpPr txBox="1"/>
          <p:nvPr/>
        </p:nvSpPr>
        <p:spPr>
          <a:xfrm>
            <a:off x="8153400" y="6096000"/>
            <a:ext cx="609600" cy="461665"/>
          </a:xfrm>
          <a:prstGeom prst="rect">
            <a:avLst/>
          </a:prstGeom>
          <a:noFill/>
        </p:spPr>
        <p:txBody>
          <a:bodyPr wrap="square" rtlCol="0">
            <a:spAutoFit/>
          </a:bodyPr>
          <a:lstStyle/>
          <a:p>
            <a:r>
              <a:rPr lang="en-US" sz="2400" i="0" dirty="0" smtClean="0"/>
              <a:t>7S</a:t>
            </a:r>
            <a:endParaRPr lang="en-US" sz="2400" i="0" dirty="0"/>
          </a:p>
        </p:txBody>
      </p:sp>
      <p:grpSp>
        <p:nvGrpSpPr>
          <p:cNvPr id="43" name="Group 42"/>
          <p:cNvGrpSpPr/>
          <p:nvPr/>
        </p:nvGrpSpPr>
        <p:grpSpPr>
          <a:xfrm>
            <a:off x="1295400" y="2553924"/>
            <a:ext cx="2344992" cy="186816"/>
            <a:chOff x="1295400" y="2376948"/>
            <a:chExt cx="2344992" cy="186816"/>
          </a:xfrm>
        </p:grpSpPr>
        <p:sp>
          <p:nvSpPr>
            <p:cNvPr id="37" name="Oval 36"/>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 name="Oval 37"/>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1" name="Oval 40"/>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2" name="Oval 41"/>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4" name="Group 43"/>
          <p:cNvGrpSpPr/>
          <p:nvPr/>
        </p:nvGrpSpPr>
        <p:grpSpPr>
          <a:xfrm>
            <a:off x="1295400" y="3062748"/>
            <a:ext cx="2344992" cy="186816"/>
            <a:chOff x="1295400" y="2376948"/>
            <a:chExt cx="2344992" cy="186816"/>
          </a:xfrm>
        </p:grpSpPr>
        <p:sp>
          <p:nvSpPr>
            <p:cNvPr id="45" name="Oval 4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6" name="Oval 4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7" name="Oval 4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8" name="Oval 4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9" name="Group 48"/>
          <p:cNvGrpSpPr/>
          <p:nvPr/>
        </p:nvGrpSpPr>
        <p:grpSpPr>
          <a:xfrm>
            <a:off x="1295400" y="3940272"/>
            <a:ext cx="2344992" cy="186816"/>
            <a:chOff x="1295400" y="2376948"/>
            <a:chExt cx="2344992" cy="186816"/>
          </a:xfrm>
        </p:grpSpPr>
        <p:sp>
          <p:nvSpPr>
            <p:cNvPr id="50" name="Oval 4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1" name="Oval 5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2" name="Oval 5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3" name="Oval 5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4" name="Group 53"/>
          <p:cNvGrpSpPr/>
          <p:nvPr/>
        </p:nvGrpSpPr>
        <p:grpSpPr>
          <a:xfrm>
            <a:off x="1295400" y="4434348"/>
            <a:ext cx="2344992" cy="186816"/>
            <a:chOff x="1295400" y="2376948"/>
            <a:chExt cx="2344992" cy="186816"/>
          </a:xfrm>
        </p:grpSpPr>
        <p:sp>
          <p:nvSpPr>
            <p:cNvPr id="55" name="Oval 5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6" name="Oval 5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7" name="Oval 5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8" name="Oval 5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9" name="Group 58"/>
          <p:cNvGrpSpPr/>
          <p:nvPr/>
        </p:nvGrpSpPr>
        <p:grpSpPr>
          <a:xfrm>
            <a:off x="1295400" y="5311872"/>
            <a:ext cx="2344992" cy="186816"/>
            <a:chOff x="1295400" y="2376948"/>
            <a:chExt cx="2344992" cy="186816"/>
          </a:xfrm>
        </p:grpSpPr>
        <p:sp>
          <p:nvSpPr>
            <p:cNvPr id="60" name="Oval 5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1" name="Oval 6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2" name="Oval 6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3" name="Oval 6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4" name="Group 63"/>
          <p:cNvGrpSpPr/>
          <p:nvPr/>
        </p:nvGrpSpPr>
        <p:grpSpPr>
          <a:xfrm>
            <a:off x="1295400" y="5805948"/>
            <a:ext cx="2344992" cy="186816"/>
            <a:chOff x="1295400" y="2376948"/>
            <a:chExt cx="2344992" cy="186816"/>
          </a:xfrm>
        </p:grpSpPr>
        <p:sp>
          <p:nvSpPr>
            <p:cNvPr id="65" name="Oval 6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6" name="Oval 6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7" name="Oval 6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8" name="Oval 6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9" name="Group 68"/>
          <p:cNvGrpSpPr/>
          <p:nvPr/>
        </p:nvGrpSpPr>
        <p:grpSpPr>
          <a:xfrm>
            <a:off x="5321712" y="2553924"/>
            <a:ext cx="2344992" cy="186816"/>
            <a:chOff x="1295400" y="2376948"/>
            <a:chExt cx="2344992" cy="186816"/>
          </a:xfrm>
        </p:grpSpPr>
        <p:sp>
          <p:nvSpPr>
            <p:cNvPr id="70" name="Oval 6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1" name="Oval 7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2" name="Oval 7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3" name="Oval 7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4" name="Group 73"/>
          <p:cNvGrpSpPr/>
          <p:nvPr/>
        </p:nvGrpSpPr>
        <p:grpSpPr>
          <a:xfrm>
            <a:off x="5321712" y="3062748"/>
            <a:ext cx="2344992" cy="186816"/>
            <a:chOff x="1295400" y="2376948"/>
            <a:chExt cx="2344992" cy="186816"/>
          </a:xfrm>
        </p:grpSpPr>
        <p:sp>
          <p:nvSpPr>
            <p:cNvPr id="75" name="Oval 7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6" name="Oval 7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7" name="Oval 7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8" name="Oval 7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9" name="Group 78"/>
          <p:cNvGrpSpPr/>
          <p:nvPr/>
        </p:nvGrpSpPr>
        <p:grpSpPr>
          <a:xfrm>
            <a:off x="5321712" y="3940272"/>
            <a:ext cx="2344992" cy="186816"/>
            <a:chOff x="1295400" y="2376948"/>
            <a:chExt cx="2344992" cy="186816"/>
          </a:xfrm>
        </p:grpSpPr>
        <p:sp>
          <p:nvSpPr>
            <p:cNvPr id="80" name="Oval 7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1" name="Oval 8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2" name="Oval 8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3" name="Oval 8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4" name="Group 83"/>
          <p:cNvGrpSpPr/>
          <p:nvPr/>
        </p:nvGrpSpPr>
        <p:grpSpPr>
          <a:xfrm>
            <a:off x="5321712" y="4434348"/>
            <a:ext cx="2344992" cy="186816"/>
            <a:chOff x="1295400" y="2376948"/>
            <a:chExt cx="2344992" cy="186816"/>
          </a:xfrm>
        </p:grpSpPr>
        <p:sp>
          <p:nvSpPr>
            <p:cNvPr id="85" name="Oval 8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6" name="Oval 8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7" name="Oval 8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8" name="Oval 8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9" name="Group 88"/>
          <p:cNvGrpSpPr/>
          <p:nvPr/>
        </p:nvGrpSpPr>
        <p:grpSpPr>
          <a:xfrm>
            <a:off x="5321712" y="5311872"/>
            <a:ext cx="2344992" cy="186816"/>
            <a:chOff x="1295400" y="2376948"/>
            <a:chExt cx="2344992" cy="186816"/>
          </a:xfrm>
        </p:grpSpPr>
        <p:sp>
          <p:nvSpPr>
            <p:cNvPr id="90" name="Oval 8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1" name="Oval 9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2" name="Oval 9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3" name="Oval 9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94" name="Group 93"/>
          <p:cNvGrpSpPr/>
          <p:nvPr/>
        </p:nvGrpSpPr>
        <p:grpSpPr>
          <a:xfrm>
            <a:off x="5321712" y="5805948"/>
            <a:ext cx="2344992" cy="186816"/>
            <a:chOff x="1295400" y="2376948"/>
            <a:chExt cx="2344992" cy="186816"/>
          </a:xfrm>
        </p:grpSpPr>
        <p:sp>
          <p:nvSpPr>
            <p:cNvPr id="95" name="Oval 9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6" name="Oval 9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7" name="Oval 9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8" name="Oval 9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
        <p:nvSpPr>
          <p:cNvPr id="99" name="Oval 98"/>
          <p:cNvSpPr/>
          <p:nvPr/>
        </p:nvSpPr>
        <p:spPr bwMode="auto">
          <a:xfrm>
            <a:off x="1143000" y="232778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0" name="Oval 99"/>
          <p:cNvSpPr/>
          <p:nvPr/>
        </p:nvSpPr>
        <p:spPr bwMode="auto">
          <a:xfrm>
            <a:off x="11430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1" name="Oval 100"/>
          <p:cNvSpPr/>
          <p:nvPr/>
        </p:nvSpPr>
        <p:spPr bwMode="auto">
          <a:xfrm>
            <a:off x="1143000" y="511032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2" name="Oval 101"/>
          <p:cNvSpPr/>
          <p:nvPr/>
        </p:nvSpPr>
        <p:spPr bwMode="auto">
          <a:xfrm>
            <a:off x="2576052" y="233270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2576052" y="375346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5" name="Oval 104"/>
          <p:cNvSpPr/>
          <p:nvPr/>
        </p:nvSpPr>
        <p:spPr bwMode="auto">
          <a:xfrm>
            <a:off x="5152104" y="233762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7" name="Oval 106"/>
          <p:cNvSpPr/>
          <p:nvPr/>
        </p:nvSpPr>
        <p:spPr bwMode="auto">
          <a:xfrm>
            <a:off x="5152104" y="512016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8" name="Oval 107"/>
          <p:cNvSpPr/>
          <p:nvPr/>
        </p:nvSpPr>
        <p:spPr bwMode="auto">
          <a:xfrm>
            <a:off x="6594984" y="234254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9" name="Oval 108"/>
          <p:cNvSpPr/>
          <p:nvPr/>
        </p:nvSpPr>
        <p:spPr bwMode="auto">
          <a:xfrm>
            <a:off x="6594984" y="376330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0" name="Oval 109"/>
          <p:cNvSpPr/>
          <p:nvPr/>
        </p:nvSpPr>
        <p:spPr bwMode="auto">
          <a:xfrm>
            <a:off x="6594984" y="512508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nvGrpSpPr>
          <p:cNvPr id="5" name="Group 4"/>
          <p:cNvGrpSpPr/>
          <p:nvPr/>
        </p:nvGrpSpPr>
        <p:grpSpPr>
          <a:xfrm>
            <a:off x="1354392" y="2576538"/>
            <a:ext cx="6272988" cy="3374193"/>
            <a:chOff x="1354392" y="2576538"/>
            <a:chExt cx="6272988" cy="3374193"/>
          </a:xfrm>
        </p:grpSpPr>
        <p:sp>
          <p:nvSpPr>
            <p:cNvPr id="4" name="TextBox 3"/>
            <p:cNvSpPr txBox="1"/>
            <p:nvPr/>
          </p:nvSpPr>
          <p:spPr>
            <a:xfrm>
              <a:off x="6796548" y="5354919"/>
              <a:ext cx="811164" cy="584775"/>
            </a:xfrm>
            <a:prstGeom prst="rect">
              <a:avLst/>
            </a:prstGeom>
            <a:noFill/>
          </p:spPr>
          <p:txBody>
            <a:bodyPr wrap="square" rtlCol="0">
              <a:spAutoFit/>
            </a:bodyPr>
            <a:lstStyle/>
            <a:p>
              <a:pPr algn="ctr"/>
              <a:r>
                <a:rPr lang="en-US" sz="3200" b="1" i="0" dirty="0">
                  <a:latin typeface="Arial" pitchFamily="34" charset="0"/>
                  <a:cs typeface="Arial" pitchFamily="34" charset="0"/>
                </a:rPr>
                <a:t>L</a:t>
              </a:r>
            </a:p>
          </p:txBody>
        </p:sp>
        <p:sp>
          <p:nvSpPr>
            <p:cNvPr id="111" name="TextBox 110"/>
            <p:cNvSpPr txBox="1"/>
            <p:nvPr/>
          </p:nvSpPr>
          <p:spPr>
            <a:xfrm>
              <a:off x="5397912" y="5334000"/>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K</a:t>
              </a:r>
              <a:endParaRPr lang="en-US" sz="3200" b="1" i="0" dirty="0">
                <a:latin typeface="Arial" pitchFamily="34" charset="0"/>
                <a:cs typeface="Arial" pitchFamily="34" charset="0"/>
              </a:endParaRPr>
            </a:p>
          </p:txBody>
        </p:sp>
        <p:sp>
          <p:nvSpPr>
            <p:cNvPr id="113" name="TextBox 112"/>
            <p:cNvSpPr txBox="1"/>
            <p:nvPr/>
          </p:nvSpPr>
          <p:spPr>
            <a:xfrm>
              <a:off x="1354392" y="5365956"/>
              <a:ext cx="2286000"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I           J</a:t>
              </a:r>
              <a:endParaRPr lang="en-US" sz="3200" b="1" i="0" dirty="0">
                <a:latin typeface="Arial" pitchFamily="34" charset="0"/>
                <a:cs typeface="Arial" pitchFamily="34" charset="0"/>
              </a:endParaRPr>
            </a:p>
          </p:txBody>
        </p:sp>
        <p:sp>
          <p:nvSpPr>
            <p:cNvPr id="114" name="TextBox 113"/>
            <p:cNvSpPr txBox="1"/>
            <p:nvPr/>
          </p:nvSpPr>
          <p:spPr>
            <a:xfrm>
              <a:off x="5380704" y="3976188"/>
              <a:ext cx="2244216"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G          H</a:t>
              </a:r>
              <a:endParaRPr lang="en-US" sz="3200" b="1" i="0" dirty="0">
                <a:latin typeface="Arial" pitchFamily="34" charset="0"/>
                <a:cs typeface="Arial" pitchFamily="34" charset="0"/>
              </a:endParaRPr>
            </a:p>
          </p:txBody>
        </p:sp>
        <p:sp>
          <p:nvSpPr>
            <p:cNvPr id="116" name="TextBox 115"/>
            <p:cNvSpPr txBox="1"/>
            <p:nvPr/>
          </p:nvSpPr>
          <p:spPr>
            <a:xfrm>
              <a:off x="2809572" y="3963846"/>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F</a:t>
              </a:r>
              <a:endParaRPr lang="en-US" sz="3200" b="1" i="0" dirty="0">
                <a:latin typeface="Arial" pitchFamily="34" charset="0"/>
                <a:cs typeface="Arial" pitchFamily="34" charset="0"/>
              </a:endParaRPr>
            </a:p>
          </p:txBody>
        </p:sp>
        <p:sp>
          <p:nvSpPr>
            <p:cNvPr id="117" name="TextBox 116"/>
            <p:cNvSpPr txBox="1"/>
            <p:nvPr/>
          </p:nvSpPr>
          <p:spPr>
            <a:xfrm>
              <a:off x="1371600" y="398722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E</a:t>
              </a:r>
              <a:endParaRPr lang="en-US" sz="3200" b="1" i="0" dirty="0">
                <a:latin typeface="Arial" pitchFamily="34" charset="0"/>
                <a:cs typeface="Arial" pitchFamily="34" charset="0"/>
              </a:endParaRPr>
            </a:p>
          </p:txBody>
        </p:sp>
        <p:sp>
          <p:nvSpPr>
            <p:cNvPr id="118" name="TextBox 117"/>
            <p:cNvSpPr txBox="1"/>
            <p:nvPr/>
          </p:nvSpPr>
          <p:spPr>
            <a:xfrm>
              <a:off x="6816216" y="2597457"/>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D</a:t>
              </a:r>
              <a:endParaRPr lang="en-US" sz="3200" b="1" i="0" dirty="0">
                <a:latin typeface="Arial" pitchFamily="34" charset="0"/>
                <a:cs typeface="Arial" pitchFamily="34" charset="0"/>
              </a:endParaRPr>
            </a:p>
          </p:txBody>
        </p:sp>
        <p:sp>
          <p:nvSpPr>
            <p:cNvPr id="119" name="TextBox 118"/>
            <p:cNvSpPr txBox="1"/>
            <p:nvPr/>
          </p:nvSpPr>
          <p:spPr>
            <a:xfrm>
              <a:off x="5417580" y="2576538"/>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C</a:t>
              </a:r>
              <a:endParaRPr lang="en-US" sz="3200" b="1" i="0" dirty="0">
                <a:latin typeface="Arial" pitchFamily="34" charset="0"/>
                <a:cs typeface="Arial" pitchFamily="34" charset="0"/>
              </a:endParaRPr>
            </a:p>
          </p:txBody>
        </p:sp>
        <p:sp>
          <p:nvSpPr>
            <p:cNvPr id="120" name="TextBox 119"/>
            <p:cNvSpPr txBox="1"/>
            <p:nvPr/>
          </p:nvSpPr>
          <p:spPr>
            <a:xfrm>
              <a:off x="2812032" y="258511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B</a:t>
              </a:r>
              <a:endParaRPr lang="en-US" sz="3200" b="1" i="0" dirty="0">
                <a:latin typeface="Arial" pitchFamily="34" charset="0"/>
                <a:cs typeface="Arial" pitchFamily="34" charset="0"/>
              </a:endParaRPr>
            </a:p>
          </p:txBody>
        </p:sp>
        <p:sp>
          <p:nvSpPr>
            <p:cNvPr id="121" name="TextBox 120"/>
            <p:cNvSpPr txBox="1"/>
            <p:nvPr/>
          </p:nvSpPr>
          <p:spPr>
            <a:xfrm>
              <a:off x="1374060" y="2608494"/>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A</a:t>
              </a:r>
              <a:endParaRPr lang="en-US" sz="3200" b="1" i="0" dirty="0">
                <a:latin typeface="Arial" pitchFamily="34" charset="0"/>
                <a:cs typeface="Arial" pitchFamily="34" charset="0"/>
              </a:endParaRPr>
            </a:p>
          </p:txBody>
        </p:sp>
      </p:grpSp>
      <p:sp>
        <p:nvSpPr>
          <p:cNvPr id="123" name="Oval 122"/>
          <p:cNvSpPr/>
          <p:nvPr/>
        </p:nvSpPr>
        <p:spPr bwMode="auto">
          <a:xfrm>
            <a:off x="51816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0" name="Oval 129"/>
          <p:cNvSpPr/>
          <p:nvPr/>
        </p:nvSpPr>
        <p:spPr bwMode="auto">
          <a:xfrm>
            <a:off x="2561925" y="5053573"/>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2" name="TextBox 131"/>
          <p:cNvSpPr txBox="1"/>
          <p:nvPr/>
        </p:nvSpPr>
        <p:spPr>
          <a:xfrm>
            <a:off x="2362200" y="1447800"/>
            <a:ext cx="6553200" cy="461665"/>
          </a:xfrm>
          <a:prstGeom prst="rect">
            <a:avLst/>
          </a:prstGeom>
          <a:noFill/>
        </p:spPr>
        <p:txBody>
          <a:bodyPr wrap="square" rtlCol="0">
            <a:spAutoFit/>
          </a:bodyPr>
          <a:lstStyle/>
          <a:p>
            <a:r>
              <a:rPr lang="en-US" sz="2400" i="0" dirty="0" smtClean="0">
                <a:latin typeface="Arial" pitchFamily="34" charset="0"/>
                <a:cs typeface="Arial" pitchFamily="34" charset="0"/>
              </a:rPr>
              <a:t>Connect to: https</a:t>
            </a:r>
            <a:r>
              <a:rPr lang="en-US" sz="2400" i="0" dirty="0">
                <a:latin typeface="Arial" pitchFamily="34" charset="0"/>
                <a:cs typeface="Arial" pitchFamily="34" charset="0"/>
              </a:rPr>
              <a:t>://vcu.zoom.us/j/2504526209</a:t>
            </a:r>
          </a:p>
        </p:txBody>
      </p:sp>
      <p:sp>
        <p:nvSpPr>
          <p:cNvPr id="122" name="Text Box 2"/>
          <p:cNvSpPr txBox="1">
            <a:spLocks noChangeArrowheads="1"/>
          </p:cNvSpPr>
          <p:nvPr/>
        </p:nvSpPr>
        <p:spPr bwMode="auto">
          <a:xfrm>
            <a:off x="792163" y="0"/>
            <a:ext cx="7543800" cy="823912"/>
          </a:xfrm>
          <a:prstGeom prst="rect">
            <a:avLst/>
          </a:prstGeom>
          <a:noFill/>
          <a:ln w="9525">
            <a:noFill/>
            <a:miter lim="800000"/>
            <a:headEnd/>
            <a:tailEnd/>
          </a:ln>
          <a:effectLst/>
        </p:spPr>
        <p:txBody>
          <a:bodyPr>
            <a:spAutoFit/>
          </a:bodyPr>
          <a:lstStyle/>
          <a:p>
            <a:pPr algn="ctr">
              <a:spcBef>
                <a:spcPct val="50000"/>
              </a:spcBef>
            </a:pPr>
            <a:r>
              <a:rPr lang="en-US" sz="4800" b="0" i="0" dirty="0" smtClean="0"/>
              <a:t>PS3, problems 1,2,3,4,5</a:t>
            </a:r>
            <a:endParaRPr lang="en-US" sz="4800" b="0" i="0" dirty="0"/>
          </a:p>
        </p:txBody>
      </p:sp>
    </p:spTree>
    <p:extLst>
      <p:ext uri="{BB962C8B-B14F-4D97-AF65-F5344CB8AC3E}">
        <p14:creationId xmlns:p14="http://schemas.microsoft.com/office/powerpoint/2010/main" val="28738531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1480458"/>
            <a:ext cx="8077200" cy="523220"/>
          </a:xfrm>
          <a:prstGeom prst="rect">
            <a:avLst/>
          </a:prstGeom>
          <a:noFill/>
        </p:spPr>
        <p:txBody>
          <a:bodyPr wrap="square" rtlCol="0">
            <a:spAutoFit/>
          </a:bodyPr>
          <a:lstStyle/>
          <a:p>
            <a:pPr marL="285750" indent="-285750">
              <a:buFont typeface="Arial" pitchFamily="34" charset="0"/>
              <a:buChar char="•"/>
            </a:pPr>
            <a:r>
              <a:rPr lang="en-US" sz="2800" i="0" dirty="0" smtClean="0"/>
              <a:t>Your group’s considered opinion (conclusion)</a:t>
            </a:r>
            <a:endParaRPr lang="en-US" sz="2800" i="0" dirty="0"/>
          </a:p>
        </p:txBody>
      </p:sp>
      <p:sp>
        <p:nvSpPr>
          <p:cNvPr id="4" name="TextBox 3"/>
          <p:cNvSpPr txBox="1"/>
          <p:nvPr/>
        </p:nvSpPr>
        <p:spPr>
          <a:xfrm>
            <a:off x="533400" y="2219980"/>
            <a:ext cx="8077200" cy="523220"/>
          </a:xfrm>
          <a:prstGeom prst="rect">
            <a:avLst/>
          </a:prstGeom>
          <a:noFill/>
        </p:spPr>
        <p:txBody>
          <a:bodyPr wrap="square" rtlCol="0">
            <a:spAutoFit/>
          </a:bodyPr>
          <a:lstStyle/>
          <a:p>
            <a:pPr marL="285750" indent="-285750">
              <a:buFont typeface="Arial" pitchFamily="34" charset="0"/>
              <a:buChar char="•"/>
            </a:pPr>
            <a:r>
              <a:rPr lang="en-US" sz="2800" i="0" dirty="0" smtClean="0"/>
              <a:t>Justification (result / method)</a:t>
            </a:r>
            <a:endParaRPr lang="en-US" sz="2800" i="0" dirty="0"/>
          </a:p>
        </p:txBody>
      </p:sp>
      <p:sp>
        <p:nvSpPr>
          <p:cNvPr id="5" name="TextBox 4"/>
          <p:cNvSpPr txBox="1"/>
          <p:nvPr/>
        </p:nvSpPr>
        <p:spPr>
          <a:xfrm>
            <a:off x="533400" y="3058180"/>
            <a:ext cx="8077200" cy="523220"/>
          </a:xfrm>
          <a:prstGeom prst="rect">
            <a:avLst/>
          </a:prstGeom>
          <a:noFill/>
        </p:spPr>
        <p:txBody>
          <a:bodyPr wrap="square" rtlCol="0">
            <a:spAutoFit/>
          </a:bodyPr>
          <a:lstStyle/>
          <a:p>
            <a:pPr marL="285750" indent="-285750">
              <a:buFont typeface="Arial" pitchFamily="34" charset="0"/>
              <a:buChar char="•"/>
            </a:pPr>
            <a:r>
              <a:rPr lang="en-US" sz="2800" i="0" dirty="0" smtClean="0"/>
              <a:t>Organized on a slide or page (to be shared – Zoom)</a:t>
            </a:r>
            <a:endParaRPr lang="en-US" sz="2800" i="0" dirty="0"/>
          </a:p>
        </p:txBody>
      </p:sp>
      <p:sp>
        <p:nvSpPr>
          <p:cNvPr id="6" name="TextBox 5"/>
          <p:cNvSpPr txBox="1"/>
          <p:nvPr/>
        </p:nvSpPr>
        <p:spPr>
          <a:xfrm>
            <a:off x="533400" y="3896380"/>
            <a:ext cx="8077200" cy="523220"/>
          </a:xfrm>
          <a:prstGeom prst="rect">
            <a:avLst/>
          </a:prstGeom>
          <a:noFill/>
        </p:spPr>
        <p:txBody>
          <a:bodyPr wrap="square" rtlCol="0">
            <a:spAutoFit/>
          </a:bodyPr>
          <a:lstStyle/>
          <a:p>
            <a:pPr marL="285750" indent="-285750">
              <a:buFont typeface="Arial" pitchFamily="34" charset="0"/>
              <a:buChar char="•"/>
            </a:pPr>
            <a:r>
              <a:rPr lang="en-US" sz="2800" i="0" dirty="0" smtClean="0"/>
              <a:t>One intentional error</a:t>
            </a:r>
            <a:endParaRPr lang="en-US" sz="2800" i="0" dirty="0"/>
          </a:p>
        </p:txBody>
      </p:sp>
      <p:sp>
        <p:nvSpPr>
          <p:cNvPr id="7" name="Text Box 2"/>
          <p:cNvSpPr txBox="1">
            <a:spLocks noChangeArrowheads="1"/>
          </p:cNvSpPr>
          <p:nvPr/>
        </p:nvSpPr>
        <p:spPr bwMode="auto">
          <a:xfrm>
            <a:off x="792163" y="0"/>
            <a:ext cx="7543800" cy="830997"/>
          </a:xfrm>
          <a:prstGeom prst="rect">
            <a:avLst/>
          </a:prstGeom>
          <a:noFill/>
          <a:ln w="9525">
            <a:noFill/>
            <a:miter lim="800000"/>
            <a:headEnd/>
            <a:tailEnd/>
          </a:ln>
          <a:effectLst/>
        </p:spPr>
        <p:txBody>
          <a:bodyPr>
            <a:spAutoFit/>
          </a:bodyPr>
          <a:lstStyle/>
          <a:p>
            <a:pPr algn="ctr">
              <a:spcBef>
                <a:spcPct val="50000"/>
              </a:spcBef>
            </a:pPr>
            <a:r>
              <a:rPr lang="en-US" sz="4800" b="0" i="0" dirty="0" smtClean="0"/>
              <a:t>Find the palindromes</a:t>
            </a:r>
            <a:endParaRPr lang="en-US" sz="4800" b="0" i="0" dirty="0"/>
          </a:p>
        </p:txBody>
      </p:sp>
    </p:spTree>
    <p:extLst>
      <p:ext uri="{BB962C8B-B14F-4D97-AF65-F5344CB8AC3E}">
        <p14:creationId xmlns:p14="http://schemas.microsoft.com/office/powerpoint/2010/main" val="3858238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752" y="0"/>
            <a:ext cx="8655148" cy="6858000"/>
          </a:xfrm>
          <a:prstGeom prst="rect">
            <a:avLst/>
          </a:prstGeom>
        </p:spPr>
      </p:pic>
      <p:sp>
        <p:nvSpPr>
          <p:cNvPr id="3" name="Right Arrow 2"/>
          <p:cNvSpPr/>
          <p:nvPr/>
        </p:nvSpPr>
        <p:spPr bwMode="auto">
          <a:xfrm>
            <a:off x="799700" y="6529939"/>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2028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713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0" y="2291942"/>
            <a:ext cx="8686800" cy="2203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80167"/>
            <a:ext cx="6126480" cy="791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284" y="1"/>
            <a:ext cx="290071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150" y="4657725"/>
            <a:ext cx="1543050" cy="204787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685925" y="4972050"/>
            <a:ext cx="504825" cy="11334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00350" y="4648200"/>
            <a:ext cx="1543050" cy="2047875"/>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8468" y="5942873"/>
            <a:ext cx="731520" cy="73152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4350" y="4648200"/>
            <a:ext cx="1543050" cy="2047875"/>
          </a:xfrm>
          <a:prstGeom prst="rect">
            <a:avLst/>
          </a:prstGeom>
        </p:spPr>
      </p:pic>
      <p:grpSp>
        <p:nvGrpSpPr>
          <p:cNvPr id="12" name="Group 11"/>
          <p:cNvGrpSpPr/>
          <p:nvPr/>
        </p:nvGrpSpPr>
        <p:grpSpPr>
          <a:xfrm>
            <a:off x="4905828" y="4535432"/>
            <a:ext cx="304800" cy="802198"/>
            <a:chOff x="2895600" y="2919948"/>
            <a:chExt cx="304800" cy="802198"/>
          </a:xfrm>
        </p:grpSpPr>
        <p:sp>
          <p:nvSpPr>
            <p:cNvPr id="13" name="Oval 12"/>
            <p:cNvSpPr/>
            <p:nvPr/>
          </p:nvSpPr>
          <p:spPr bwMode="auto">
            <a:xfrm>
              <a:off x="2895600" y="2919948"/>
              <a:ext cx="304800" cy="432852"/>
            </a:xfrm>
            <a:prstGeom prst="ellipse">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4" name="Freeform 13"/>
            <p:cNvSpPr/>
            <p:nvPr/>
          </p:nvSpPr>
          <p:spPr bwMode="auto">
            <a:xfrm>
              <a:off x="2979868" y="3367144"/>
              <a:ext cx="96819" cy="355002"/>
            </a:xfrm>
            <a:custGeom>
              <a:avLst/>
              <a:gdLst>
                <a:gd name="connsiteX0" fmla="*/ 53788 w 96819"/>
                <a:gd name="connsiteY0" fmla="*/ 0 h 355002"/>
                <a:gd name="connsiteX1" fmla="*/ 64546 w 96819"/>
                <a:gd name="connsiteY1" fmla="*/ 53788 h 355002"/>
                <a:gd name="connsiteX2" fmla="*/ 32273 w 96819"/>
                <a:gd name="connsiteY2" fmla="*/ 64545 h 355002"/>
                <a:gd name="connsiteX3" fmla="*/ 21516 w 96819"/>
                <a:gd name="connsiteY3" fmla="*/ 129091 h 355002"/>
                <a:gd name="connsiteX4" fmla="*/ 32273 w 96819"/>
                <a:gd name="connsiteY4" fmla="*/ 182880 h 355002"/>
                <a:gd name="connsiteX5" fmla="*/ 64546 w 96819"/>
                <a:gd name="connsiteY5" fmla="*/ 204395 h 355002"/>
                <a:gd name="connsiteX6" fmla="*/ 86061 w 96819"/>
                <a:gd name="connsiteY6" fmla="*/ 268941 h 355002"/>
                <a:gd name="connsiteX7" fmla="*/ 96819 w 96819"/>
                <a:gd name="connsiteY7" fmla="*/ 301214 h 355002"/>
                <a:gd name="connsiteX8" fmla="*/ 0 w 96819"/>
                <a:gd name="connsiteY8" fmla="*/ 344244 h 355002"/>
                <a:gd name="connsiteX9" fmla="*/ 0 w 96819"/>
                <a:gd name="connsiteY9" fmla="*/ 355002 h 35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819" h="355002">
                  <a:moveTo>
                    <a:pt x="53788" y="0"/>
                  </a:moveTo>
                  <a:cubicBezTo>
                    <a:pt x="57374" y="17929"/>
                    <a:pt x="70328" y="36442"/>
                    <a:pt x="64546" y="53788"/>
                  </a:cubicBezTo>
                  <a:cubicBezTo>
                    <a:pt x="60960" y="64546"/>
                    <a:pt x="37899" y="54700"/>
                    <a:pt x="32273" y="64545"/>
                  </a:cubicBezTo>
                  <a:cubicBezTo>
                    <a:pt x="21451" y="83483"/>
                    <a:pt x="25102" y="107576"/>
                    <a:pt x="21516" y="129091"/>
                  </a:cubicBezTo>
                  <a:cubicBezTo>
                    <a:pt x="25102" y="147021"/>
                    <a:pt x="23201" y="167004"/>
                    <a:pt x="32273" y="182880"/>
                  </a:cubicBezTo>
                  <a:cubicBezTo>
                    <a:pt x="38688" y="194106"/>
                    <a:pt x="57694" y="193431"/>
                    <a:pt x="64546" y="204395"/>
                  </a:cubicBezTo>
                  <a:cubicBezTo>
                    <a:pt x="76566" y="223627"/>
                    <a:pt x="78889" y="247426"/>
                    <a:pt x="86061" y="268941"/>
                  </a:cubicBezTo>
                  <a:lnTo>
                    <a:pt x="96819" y="301214"/>
                  </a:lnTo>
                  <a:cubicBezTo>
                    <a:pt x="64864" y="311865"/>
                    <a:pt x="25571" y="318673"/>
                    <a:pt x="0" y="344244"/>
                  </a:cubicBezTo>
                  <a:lnTo>
                    <a:pt x="0" y="355002"/>
                  </a:lnTo>
                </a:path>
              </a:pathLst>
            </a:custGeom>
            <a:no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pic>
        <p:nvPicPr>
          <p:cNvPr id="410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2640" y="4648200"/>
            <a:ext cx="3108960" cy="17240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bwMode="auto">
          <a:xfrm>
            <a:off x="4125677" y="3352800"/>
            <a:ext cx="2510991" cy="27432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 name="Freeform 8"/>
          <p:cNvSpPr/>
          <p:nvPr/>
        </p:nvSpPr>
        <p:spPr bwMode="auto">
          <a:xfrm>
            <a:off x="3808207" y="5776856"/>
            <a:ext cx="2538805" cy="1017240"/>
          </a:xfrm>
          <a:custGeom>
            <a:avLst/>
            <a:gdLst>
              <a:gd name="connsiteX0" fmla="*/ 2538805 w 2538805"/>
              <a:gd name="connsiteY0" fmla="*/ 0 h 1017240"/>
              <a:gd name="connsiteX1" fmla="*/ 2183802 w 2538805"/>
              <a:gd name="connsiteY1" fmla="*/ 710005 h 1017240"/>
              <a:gd name="connsiteX2" fmla="*/ 613186 w 2538805"/>
              <a:gd name="connsiteY2" fmla="*/ 1011219 h 1017240"/>
              <a:gd name="connsiteX3" fmla="*/ 0 w 2538805"/>
              <a:gd name="connsiteY3" fmla="*/ 882128 h 1017240"/>
            </a:gdLst>
            <a:ahLst/>
            <a:cxnLst>
              <a:cxn ang="0">
                <a:pos x="connsiteX0" y="connsiteY0"/>
              </a:cxn>
              <a:cxn ang="0">
                <a:pos x="connsiteX1" y="connsiteY1"/>
              </a:cxn>
              <a:cxn ang="0">
                <a:pos x="connsiteX2" y="connsiteY2"/>
              </a:cxn>
              <a:cxn ang="0">
                <a:pos x="connsiteX3" y="connsiteY3"/>
              </a:cxn>
            </a:cxnLst>
            <a:rect l="l" t="t" r="r" b="b"/>
            <a:pathLst>
              <a:path w="2538805" h="1017240">
                <a:moveTo>
                  <a:pt x="2538805" y="0"/>
                </a:moveTo>
                <a:cubicBezTo>
                  <a:pt x="2521771" y="270734"/>
                  <a:pt x="2504738" y="541469"/>
                  <a:pt x="2183802" y="710005"/>
                </a:cubicBezTo>
                <a:cubicBezTo>
                  <a:pt x="1862866" y="878541"/>
                  <a:pt x="977153" y="982532"/>
                  <a:pt x="613186" y="1011219"/>
                </a:cubicBezTo>
                <a:cubicBezTo>
                  <a:pt x="249219" y="1039906"/>
                  <a:pt x="124609" y="961017"/>
                  <a:pt x="0" y="882128"/>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Freeform 9"/>
          <p:cNvSpPr/>
          <p:nvPr/>
        </p:nvSpPr>
        <p:spPr bwMode="auto">
          <a:xfrm>
            <a:off x="5237934" y="4307318"/>
            <a:ext cx="3023939" cy="877868"/>
          </a:xfrm>
          <a:custGeom>
            <a:avLst/>
            <a:gdLst>
              <a:gd name="connsiteX0" fmla="*/ 3023939 w 3023939"/>
              <a:gd name="connsiteY0" fmla="*/ 877868 h 877868"/>
              <a:gd name="connsiteX1" fmla="*/ 2658179 w 3023939"/>
              <a:gd name="connsiteY1" fmla="*/ 286197 h 877868"/>
              <a:gd name="connsiteX2" fmla="*/ 1464080 w 3023939"/>
              <a:gd name="connsiteY2" fmla="*/ 6498 h 877868"/>
              <a:gd name="connsiteX3" fmla="*/ 216193 w 3023939"/>
              <a:gd name="connsiteY3" fmla="*/ 103317 h 877868"/>
              <a:gd name="connsiteX4" fmla="*/ 1040 w 3023939"/>
              <a:gd name="connsiteY4" fmla="*/ 264682 h 877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3939" h="877868">
                <a:moveTo>
                  <a:pt x="3023939" y="877868"/>
                </a:moveTo>
                <a:cubicBezTo>
                  <a:pt x="2971047" y="654646"/>
                  <a:pt x="2918155" y="431425"/>
                  <a:pt x="2658179" y="286197"/>
                </a:cubicBezTo>
                <a:cubicBezTo>
                  <a:pt x="2398203" y="140969"/>
                  <a:pt x="1871078" y="36978"/>
                  <a:pt x="1464080" y="6498"/>
                </a:cubicBezTo>
                <a:cubicBezTo>
                  <a:pt x="1057082" y="-23982"/>
                  <a:pt x="460033" y="60286"/>
                  <a:pt x="216193" y="103317"/>
                </a:cubicBezTo>
                <a:cubicBezTo>
                  <a:pt x="-27647" y="146348"/>
                  <a:pt x="1040" y="264682"/>
                  <a:pt x="1040" y="264682"/>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359249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70" y="2291942"/>
            <a:ext cx="8686800" cy="220385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580167"/>
            <a:ext cx="6126480" cy="79143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3284" y="1"/>
            <a:ext cx="2900716"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150" y="4657725"/>
            <a:ext cx="1543050" cy="2047875"/>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1685925" y="4972050"/>
            <a:ext cx="504825" cy="1133475"/>
          </a:xfrm>
          <a:prstGeom prst="rect">
            <a:avLst/>
          </a:prstGeom>
        </p:spPr>
      </p:pic>
      <p:pic>
        <p:nvPicPr>
          <p:cNvPr id="410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82640" y="4648200"/>
            <a:ext cx="3108960" cy="17240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p:cNvSpPr/>
          <p:nvPr/>
        </p:nvSpPr>
        <p:spPr bwMode="auto">
          <a:xfrm>
            <a:off x="1985666" y="3106056"/>
            <a:ext cx="5191648" cy="27432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971800" y="4621439"/>
            <a:ext cx="1333500" cy="215265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405867" y="5657850"/>
            <a:ext cx="504825" cy="1133475"/>
          </a:xfrm>
          <a:prstGeom prst="rect">
            <a:avLst/>
          </a:prstGeom>
        </p:spPr>
      </p:pic>
      <p:pic>
        <p:nvPicPr>
          <p:cNvPr id="4" name="Picture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3416115" y="4638675"/>
            <a:ext cx="504825" cy="1133475"/>
          </a:xfrm>
          <a:prstGeom prst="rect">
            <a:avLst/>
          </a:prstGeom>
        </p:spPr>
      </p:pic>
      <p:sp>
        <p:nvSpPr>
          <p:cNvPr id="12" name="Freeform 11"/>
          <p:cNvSpPr/>
          <p:nvPr/>
        </p:nvSpPr>
        <p:spPr bwMode="auto">
          <a:xfrm>
            <a:off x="4006142" y="5776855"/>
            <a:ext cx="2340871" cy="935948"/>
          </a:xfrm>
          <a:custGeom>
            <a:avLst/>
            <a:gdLst>
              <a:gd name="connsiteX0" fmla="*/ 2538805 w 2538805"/>
              <a:gd name="connsiteY0" fmla="*/ 0 h 1017240"/>
              <a:gd name="connsiteX1" fmla="*/ 2183802 w 2538805"/>
              <a:gd name="connsiteY1" fmla="*/ 710005 h 1017240"/>
              <a:gd name="connsiteX2" fmla="*/ 613186 w 2538805"/>
              <a:gd name="connsiteY2" fmla="*/ 1011219 h 1017240"/>
              <a:gd name="connsiteX3" fmla="*/ 0 w 2538805"/>
              <a:gd name="connsiteY3" fmla="*/ 882128 h 1017240"/>
              <a:gd name="connsiteX0" fmla="*/ 2538805 w 2538805"/>
              <a:gd name="connsiteY0" fmla="*/ 0 h 911121"/>
              <a:gd name="connsiteX1" fmla="*/ 2183802 w 2538805"/>
              <a:gd name="connsiteY1" fmla="*/ 710005 h 911121"/>
              <a:gd name="connsiteX2" fmla="*/ 1645344 w 2538805"/>
              <a:gd name="connsiteY2" fmla="*/ 828339 h 911121"/>
              <a:gd name="connsiteX3" fmla="*/ 0 w 2538805"/>
              <a:gd name="connsiteY3" fmla="*/ 882128 h 911121"/>
              <a:gd name="connsiteX0" fmla="*/ 1676106 w 1676106"/>
              <a:gd name="connsiteY0" fmla="*/ 0 h 839231"/>
              <a:gd name="connsiteX1" fmla="*/ 1321103 w 1676106"/>
              <a:gd name="connsiteY1" fmla="*/ 710005 h 839231"/>
              <a:gd name="connsiteX2" fmla="*/ 782645 w 1676106"/>
              <a:gd name="connsiteY2" fmla="*/ 828339 h 839231"/>
              <a:gd name="connsiteX3" fmla="*/ 0 w 1676106"/>
              <a:gd name="connsiteY3" fmla="*/ 570156 h 839231"/>
              <a:gd name="connsiteX0" fmla="*/ 1676106 w 1676106"/>
              <a:gd name="connsiteY0" fmla="*/ 0 h 939467"/>
              <a:gd name="connsiteX1" fmla="*/ 1321103 w 1676106"/>
              <a:gd name="connsiteY1" fmla="*/ 710005 h 939467"/>
              <a:gd name="connsiteX2" fmla="*/ 759537 w 1676106"/>
              <a:gd name="connsiteY2" fmla="*/ 935916 h 939467"/>
              <a:gd name="connsiteX3" fmla="*/ 0 w 1676106"/>
              <a:gd name="connsiteY3" fmla="*/ 570156 h 939467"/>
              <a:gd name="connsiteX0" fmla="*/ 1676106 w 1676106"/>
              <a:gd name="connsiteY0" fmla="*/ 0 h 935948"/>
              <a:gd name="connsiteX1" fmla="*/ 1321103 w 1676106"/>
              <a:gd name="connsiteY1" fmla="*/ 710005 h 935948"/>
              <a:gd name="connsiteX2" fmla="*/ 759537 w 1676106"/>
              <a:gd name="connsiteY2" fmla="*/ 935916 h 935948"/>
              <a:gd name="connsiteX3" fmla="*/ 104761 w 1676106"/>
              <a:gd name="connsiteY3" fmla="*/ 699249 h 935948"/>
              <a:gd name="connsiteX4" fmla="*/ 0 w 1676106"/>
              <a:gd name="connsiteY4" fmla="*/ 570156 h 9359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106" h="935948">
                <a:moveTo>
                  <a:pt x="1676106" y="0"/>
                </a:moveTo>
                <a:cubicBezTo>
                  <a:pt x="1659072" y="270734"/>
                  <a:pt x="1473864" y="554019"/>
                  <a:pt x="1321103" y="710005"/>
                </a:cubicBezTo>
                <a:cubicBezTo>
                  <a:pt x="1168342" y="865991"/>
                  <a:pt x="962261" y="937709"/>
                  <a:pt x="759537" y="935916"/>
                </a:cubicBezTo>
                <a:cubicBezTo>
                  <a:pt x="556813" y="934123"/>
                  <a:pt x="231350" y="760209"/>
                  <a:pt x="104761" y="699249"/>
                </a:cubicBezTo>
                <a:cubicBezTo>
                  <a:pt x="-21828" y="638289"/>
                  <a:pt x="7190" y="575535"/>
                  <a:pt x="0" y="570156"/>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 name="Freeform 12"/>
          <p:cNvSpPr/>
          <p:nvPr/>
        </p:nvSpPr>
        <p:spPr bwMode="auto">
          <a:xfrm>
            <a:off x="4029296" y="4294649"/>
            <a:ext cx="4232578" cy="890536"/>
          </a:xfrm>
          <a:custGeom>
            <a:avLst/>
            <a:gdLst>
              <a:gd name="connsiteX0" fmla="*/ 3023939 w 3023939"/>
              <a:gd name="connsiteY0" fmla="*/ 877868 h 877868"/>
              <a:gd name="connsiteX1" fmla="*/ 2658179 w 3023939"/>
              <a:gd name="connsiteY1" fmla="*/ 286197 h 877868"/>
              <a:gd name="connsiteX2" fmla="*/ 1464080 w 3023939"/>
              <a:gd name="connsiteY2" fmla="*/ 6498 h 877868"/>
              <a:gd name="connsiteX3" fmla="*/ 216193 w 3023939"/>
              <a:gd name="connsiteY3" fmla="*/ 103317 h 877868"/>
              <a:gd name="connsiteX4" fmla="*/ 1040 w 3023939"/>
              <a:gd name="connsiteY4" fmla="*/ 264682 h 877868"/>
              <a:gd name="connsiteX0" fmla="*/ 3153845 w 3153845"/>
              <a:gd name="connsiteY0" fmla="*/ 892423 h 892423"/>
              <a:gd name="connsiteX1" fmla="*/ 2788085 w 3153845"/>
              <a:gd name="connsiteY1" fmla="*/ 300752 h 892423"/>
              <a:gd name="connsiteX2" fmla="*/ 1593986 w 3153845"/>
              <a:gd name="connsiteY2" fmla="*/ 21053 h 892423"/>
              <a:gd name="connsiteX3" fmla="*/ 346099 w 3153845"/>
              <a:gd name="connsiteY3" fmla="*/ 117872 h 892423"/>
              <a:gd name="connsiteX4" fmla="*/ 0 w 3153845"/>
              <a:gd name="connsiteY4" fmla="*/ 892423 h 892423"/>
              <a:gd name="connsiteX0" fmla="*/ 3153845 w 3153845"/>
              <a:gd name="connsiteY0" fmla="*/ 901800 h 901800"/>
              <a:gd name="connsiteX1" fmla="*/ 2788085 w 3153845"/>
              <a:gd name="connsiteY1" fmla="*/ 310129 h 901800"/>
              <a:gd name="connsiteX2" fmla="*/ 1593986 w 3153845"/>
              <a:gd name="connsiteY2" fmla="*/ 30430 h 901800"/>
              <a:gd name="connsiteX3" fmla="*/ 700422 w 3153845"/>
              <a:gd name="connsiteY3" fmla="*/ 105734 h 901800"/>
              <a:gd name="connsiteX4" fmla="*/ 0 w 3153845"/>
              <a:gd name="connsiteY4" fmla="*/ 901800 h 901800"/>
              <a:gd name="connsiteX0" fmla="*/ 3030602 w 3030602"/>
              <a:gd name="connsiteY0" fmla="*/ 890536 h 890536"/>
              <a:gd name="connsiteX1" fmla="*/ 2664842 w 3030602"/>
              <a:gd name="connsiteY1" fmla="*/ 298865 h 890536"/>
              <a:gd name="connsiteX2" fmla="*/ 1470743 w 3030602"/>
              <a:gd name="connsiteY2" fmla="*/ 19166 h 890536"/>
              <a:gd name="connsiteX3" fmla="*/ 577179 w 3030602"/>
              <a:gd name="connsiteY3" fmla="*/ 94470 h 890536"/>
              <a:gd name="connsiteX4" fmla="*/ 0 w 3030602"/>
              <a:gd name="connsiteY4" fmla="*/ 653868 h 8905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0602" h="890536">
                <a:moveTo>
                  <a:pt x="3030602" y="890536"/>
                </a:moveTo>
                <a:cubicBezTo>
                  <a:pt x="2977710" y="667314"/>
                  <a:pt x="2924818" y="444093"/>
                  <a:pt x="2664842" y="298865"/>
                </a:cubicBezTo>
                <a:cubicBezTo>
                  <a:pt x="2404866" y="153637"/>
                  <a:pt x="1818687" y="53232"/>
                  <a:pt x="1470743" y="19166"/>
                </a:cubicBezTo>
                <a:cubicBezTo>
                  <a:pt x="1122799" y="-14900"/>
                  <a:pt x="822303" y="-11314"/>
                  <a:pt x="577179" y="94470"/>
                </a:cubicBezTo>
                <a:cubicBezTo>
                  <a:pt x="332055" y="200254"/>
                  <a:pt x="0" y="653868"/>
                  <a:pt x="0" y="653868"/>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7977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right)">
                                      <p:cBhvr>
                                        <p:cTn id="18" dur="500"/>
                                        <p:tgtEl>
                                          <p:spTgt spid="13"/>
                                        </p:tgtEl>
                                      </p:cBhvr>
                                    </p:animEffect>
                                  </p:childTnLst>
                                </p:cTn>
                              </p:par>
                            </p:childTnLst>
                          </p:cTn>
                        </p:par>
                        <p:par>
                          <p:cTn id="19" fill="hold">
                            <p:stCondLst>
                              <p:cond delay="1500"/>
                            </p:stCondLst>
                            <p:childTnLst>
                              <p:par>
                                <p:cTn id="20" presetID="22" presetClass="entr" presetSubtype="2"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1657350"/>
            <a:ext cx="7406640" cy="5107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4" name="Text Box 2"/>
          <p:cNvSpPr txBox="1">
            <a:spLocks noChangeArrowheads="1"/>
          </p:cNvSpPr>
          <p:nvPr/>
        </p:nvSpPr>
        <p:spPr bwMode="auto">
          <a:xfrm>
            <a:off x="381000" y="76200"/>
            <a:ext cx="82296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spcBef>
                <a:spcPct val="50000"/>
              </a:spcBef>
            </a:pPr>
            <a:r>
              <a:rPr lang="en-US" altLang="en-US" sz="3600" dirty="0">
                <a:latin typeface="Lucida Handwriting" pitchFamily="-65" charset="0"/>
              </a:rPr>
              <a:t>Welcome to</a:t>
            </a:r>
            <a:r>
              <a:rPr lang="en-US" altLang="en-US" dirty="0"/>
              <a:t/>
            </a:r>
            <a:br>
              <a:rPr lang="en-US" altLang="en-US" dirty="0"/>
            </a:br>
            <a:r>
              <a:rPr lang="en-US" altLang="en-US" sz="3600" b="1" i="0" dirty="0"/>
              <a:t>Molecular Biology Through Discovery</a:t>
            </a:r>
            <a:br>
              <a:rPr lang="en-US" altLang="en-US" sz="3600" b="1" i="0" dirty="0"/>
            </a:br>
            <a:r>
              <a:rPr lang="en-US" altLang="en-US" sz="2800" b="1" i="0" dirty="0" smtClean="0"/>
              <a:t>Tuesday</a:t>
            </a:r>
            <a:r>
              <a:rPr lang="en-US" altLang="en-US" sz="2800" b="1" i="0" dirty="0"/>
              <a:t>, </a:t>
            </a:r>
            <a:r>
              <a:rPr lang="en-US" altLang="en-US" sz="2800" b="1" i="0" dirty="0" smtClean="0"/>
              <a:t>21 February 2017</a:t>
            </a:r>
            <a:endParaRPr lang="en-US" altLang="en-US" sz="3200" b="1" i="0" dirty="0"/>
          </a:p>
        </p:txBody>
      </p:sp>
      <p:sp>
        <p:nvSpPr>
          <p:cNvPr id="7" name="Rectangle 6"/>
          <p:cNvSpPr/>
          <p:nvPr/>
        </p:nvSpPr>
        <p:spPr bwMode="auto">
          <a:xfrm>
            <a:off x="1357086" y="4702174"/>
            <a:ext cx="2971800" cy="914400"/>
          </a:xfrm>
          <a:prstGeom prst="rect">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dirty="0" smtClean="0">
              <a:ln>
                <a:noFill/>
              </a:ln>
              <a:solidFill>
                <a:schemeClr val="tx1"/>
              </a:solidFill>
              <a:effectLst/>
              <a:latin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571" y="3976914"/>
            <a:ext cx="5023817" cy="1357312"/>
          </a:xfrm>
          <a:prstGeom prst="rect">
            <a:avLst/>
          </a:prstGeom>
          <a:ln w="38100">
            <a:solidFill>
              <a:srgbClr val="FF0000"/>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
        <p:nvSpPr>
          <p:cNvPr id="8" name="Text Box 28" descr="Newsprint"/>
          <p:cNvSpPr txBox="1">
            <a:spLocks noChangeArrowheads="1"/>
          </p:cNvSpPr>
          <p:nvPr/>
        </p:nvSpPr>
        <p:spPr bwMode="auto">
          <a:xfrm>
            <a:off x="1143000" y="1143000"/>
            <a:ext cx="6172200" cy="2554545"/>
          </a:xfrm>
          <a:prstGeom prst="rect">
            <a:avLst/>
          </a:prstGeom>
          <a:blipFill dpi="0" rotWithShape="1">
            <a:blip r:embed="rId4"/>
            <a:srcRect/>
            <a:tile tx="0" ty="0" sx="100000" sy="100000" flip="none" algn="tl"/>
          </a:blipFill>
          <a:ln w="57150" cmpd="thickThin">
            <a:solidFill>
              <a:schemeClr val="tx1"/>
            </a:solidFill>
            <a:miter lim="800000"/>
            <a:headEnd/>
            <a:tailEnd/>
          </a:ln>
        </p:spPr>
        <p:txBody>
          <a:bodyPr wrap="square">
            <a:spAutoFit/>
          </a:bodyPr>
          <a:lstStyle>
            <a:lvl1pPr eaLnBrk="0" hangingPunct="0">
              <a:defRPr sz="2400">
                <a:solidFill>
                  <a:schemeClr val="tx1"/>
                </a:solidFill>
                <a:latin typeface="Times New Roman" pitchFamily="-65" charset="0"/>
                <a:ea typeface="ＭＳ Ｐゴシック" pitchFamily="-65" charset="-128"/>
              </a:defRPr>
            </a:lvl1pPr>
            <a:lvl2pPr marL="37931725" indent="-37474525" eaLnBrk="0" hangingPunct="0">
              <a:defRPr sz="2400">
                <a:solidFill>
                  <a:schemeClr val="tx1"/>
                </a:solidFill>
                <a:latin typeface="Times New Roman" pitchFamily="-65" charset="0"/>
                <a:ea typeface="ＭＳ Ｐゴシック" pitchFamily="-65" charset="-128"/>
              </a:defRPr>
            </a:lvl2pPr>
            <a:lvl3pPr eaLnBrk="0" hangingPunct="0">
              <a:defRPr sz="2400">
                <a:solidFill>
                  <a:schemeClr val="tx1"/>
                </a:solidFill>
                <a:latin typeface="Times New Roman" pitchFamily="-65" charset="0"/>
                <a:ea typeface="ＭＳ Ｐゴシック" pitchFamily="-65" charset="-128"/>
              </a:defRPr>
            </a:lvl3pPr>
            <a:lvl4pPr eaLnBrk="0" hangingPunct="0">
              <a:defRPr sz="2400">
                <a:solidFill>
                  <a:schemeClr val="tx1"/>
                </a:solidFill>
                <a:latin typeface="Times New Roman" pitchFamily="-65" charset="0"/>
                <a:ea typeface="ＭＳ Ｐゴシック" pitchFamily="-65" charset="-128"/>
              </a:defRPr>
            </a:lvl4pPr>
            <a:lvl5pPr eaLnBrk="0" hangingPunct="0">
              <a:defRPr sz="2400">
                <a:solidFill>
                  <a:schemeClr val="tx1"/>
                </a:solidFill>
                <a:latin typeface="Times New Roman" pitchFamily="-65" charset="0"/>
                <a:ea typeface="ＭＳ Ｐゴシック" pitchFamily="-65" charset="-128"/>
              </a:defRPr>
            </a:lvl5pPr>
            <a:lvl6pPr marL="457200" eaLnBrk="0" fontAlgn="base" hangingPunct="0">
              <a:spcBef>
                <a:spcPct val="0"/>
              </a:spcBef>
              <a:spcAft>
                <a:spcPct val="0"/>
              </a:spcAft>
              <a:defRPr sz="2400">
                <a:solidFill>
                  <a:schemeClr val="tx1"/>
                </a:solidFill>
                <a:latin typeface="Times New Roman" pitchFamily="-65" charset="0"/>
                <a:ea typeface="ＭＳ Ｐゴシック" pitchFamily="-65" charset="-128"/>
              </a:defRPr>
            </a:lvl6pPr>
            <a:lvl7pPr marL="914400" eaLnBrk="0" fontAlgn="base" hangingPunct="0">
              <a:spcBef>
                <a:spcPct val="0"/>
              </a:spcBef>
              <a:spcAft>
                <a:spcPct val="0"/>
              </a:spcAft>
              <a:defRPr sz="2400">
                <a:solidFill>
                  <a:schemeClr val="tx1"/>
                </a:solidFill>
                <a:latin typeface="Times New Roman" pitchFamily="-65" charset="0"/>
                <a:ea typeface="ＭＳ Ｐゴシック" pitchFamily="-65" charset="-128"/>
              </a:defRPr>
            </a:lvl7pPr>
            <a:lvl8pPr marL="1371600" eaLnBrk="0" fontAlgn="base" hangingPunct="0">
              <a:spcBef>
                <a:spcPct val="0"/>
              </a:spcBef>
              <a:spcAft>
                <a:spcPct val="0"/>
              </a:spcAft>
              <a:defRPr sz="2400">
                <a:solidFill>
                  <a:schemeClr val="tx1"/>
                </a:solidFill>
                <a:latin typeface="Times New Roman" pitchFamily="-65" charset="0"/>
                <a:ea typeface="ＭＳ Ｐゴシック" pitchFamily="-65" charset="-128"/>
              </a:defRPr>
            </a:lvl8pPr>
            <a:lvl9pPr marL="1828800" eaLnBrk="0" fontAlgn="base" hangingPunct="0">
              <a:spcBef>
                <a:spcPct val="0"/>
              </a:spcBef>
              <a:spcAft>
                <a:spcPct val="0"/>
              </a:spcAft>
              <a:defRPr sz="2400">
                <a:solidFill>
                  <a:schemeClr val="tx1"/>
                </a:solidFill>
                <a:latin typeface="Times New Roman" pitchFamily="-65" charset="0"/>
                <a:ea typeface="ＭＳ Ｐゴシック" pitchFamily="-65" charset="-128"/>
              </a:defRPr>
            </a:lvl9pPr>
          </a:lstStyle>
          <a:p>
            <a:pPr algn="ctr"/>
            <a:r>
              <a:rPr lang="en-US" sz="2000" dirty="0"/>
              <a:t>Regarding problem 3.3 part b...would it have been productive to include an assumption about the GC content of the sequence given in order to determine the chance of finding the palindromic sequence next? Was the next appearance of the palindrome supposed to be based on a completely randomly generated sequence of bases, or would a weighted estimate based on the make up of the given sequence have produced a better estimate?</a:t>
            </a:r>
            <a:endParaRPr lang="en-US" sz="2000" b="1" dirty="0"/>
          </a:p>
        </p:txBody>
      </p:sp>
      <p:sp>
        <p:nvSpPr>
          <p:cNvPr id="9" name="Right Arrow 8"/>
          <p:cNvSpPr/>
          <p:nvPr/>
        </p:nvSpPr>
        <p:spPr bwMode="auto">
          <a:xfrm>
            <a:off x="1836011" y="4191000"/>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Right Arrow 9"/>
          <p:cNvSpPr/>
          <p:nvPr/>
        </p:nvSpPr>
        <p:spPr bwMode="auto">
          <a:xfrm>
            <a:off x="1843032" y="4429648"/>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 name="Right Arrow 10"/>
          <p:cNvSpPr/>
          <p:nvPr/>
        </p:nvSpPr>
        <p:spPr bwMode="auto">
          <a:xfrm>
            <a:off x="1840005" y="4668296"/>
            <a:ext cx="457200" cy="304800"/>
          </a:xfrm>
          <a:prstGeom prst="rightArrow">
            <a:avLst/>
          </a:prstGeom>
          <a:solidFill>
            <a:srgbClr val="FFFF00"/>
          </a:solid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53776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500" fill="hold"/>
                                        <p:tgtEl>
                                          <p:spTgt spid="1027"/>
                                        </p:tgtEl>
                                        <p:attrNameLst>
                                          <p:attrName>ppt_w</p:attrName>
                                        </p:attrNameLst>
                                      </p:cBhvr>
                                      <p:tavLst>
                                        <p:tav tm="0">
                                          <p:val>
                                            <p:fltVal val="0"/>
                                          </p:val>
                                        </p:tav>
                                        <p:tav tm="100000">
                                          <p:val>
                                            <p:strVal val="#ppt_w"/>
                                          </p:val>
                                        </p:tav>
                                      </p:tavLst>
                                    </p:anim>
                                    <p:anim calcmode="lin" valueType="num">
                                      <p:cBhvr>
                                        <p:cTn id="12" dur="500" fill="hold"/>
                                        <p:tgtEl>
                                          <p:spTgt spid="1027"/>
                                        </p:tgtEl>
                                        <p:attrNameLst>
                                          <p:attrName>ppt_h</p:attrName>
                                        </p:attrNameLst>
                                      </p:cBhvr>
                                      <p:tavLst>
                                        <p:tav tm="0">
                                          <p:val>
                                            <p:fltVal val="0"/>
                                          </p:val>
                                        </p:tav>
                                        <p:tav tm="100000">
                                          <p:val>
                                            <p:strVal val="#ppt_h"/>
                                          </p:val>
                                        </p:tav>
                                      </p:tavLst>
                                    </p:anim>
                                    <p:animEffect transition="in" filter="fade">
                                      <p:cBhvr>
                                        <p:cTn id="13" dur="5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325" y="304800"/>
            <a:ext cx="4705350" cy="838200"/>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799"/>
            <a:ext cx="8686800" cy="2685939"/>
          </a:xfrm>
          <a:prstGeom prst="rect">
            <a:avLst/>
          </a:prstGeom>
          <a:ln w="9525">
            <a:solidFill>
              <a:schemeClr val="tx1"/>
            </a:solidFill>
            <a:miter lim="800000"/>
            <a:headEnd/>
            <a:tailEnd/>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97513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315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97187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4000" cy="477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6731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Oval 98"/>
          <p:cNvSpPr/>
          <p:nvPr/>
        </p:nvSpPr>
        <p:spPr bwMode="auto">
          <a:xfrm>
            <a:off x="228600" y="399433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0" name="Oval 99"/>
          <p:cNvSpPr/>
          <p:nvPr/>
        </p:nvSpPr>
        <p:spPr bwMode="auto">
          <a:xfrm>
            <a:off x="229326" y="536883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1" name="Oval 100"/>
          <p:cNvSpPr/>
          <p:nvPr/>
        </p:nvSpPr>
        <p:spPr bwMode="auto">
          <a:xfrm>
            <a:off x="8122194" y="2631438"/>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2" name="Oval 101"/>
          <p:cNvSpPr/>
          <p:nvPr/>
        </p:nvSpPr>
        <p:spPr bwMode="auto">
          <a:xfrm>
            <a:off x="8122920" y="40059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8123646" y="538044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 name="Oval 3"/>
          <p:cNvSpPr/>
          <p:nvPr/>
        </p:nvSpPr>
        <p:spPr bwMode="auto">
          <a:xfrm>
            <a:off x="227874" y="26343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990600" y="1138535"/>
            <a:ext cx="1143000" cy="369332"/>
          </a:xfrm>
          <a:prstGeom prst="rect">
            <a:avLst/>
          </a:prstGeom>
          <a:solidFill>
            <a:srgbClr val="FFDD99"/>
          </a:solidFill>
          <a:ln w="38100">
            <a:solidFill>
              <a:schemeClr val="tx1"/>
            </a:solidFill>
          </a:ln>
        </p:spPr>
        <p:txBody>
          <a:bodyPr wrap="square" rtlCol="0">
            <a:spAutoFit/>
          </a:bodyPr>
          <a:lstStyle/>
          <a:p>
            <a:pPr algn="ctr"/>
            <a:r>
              <a:rPr lang="en-US" dirty="0" smtClean="0"/>
              <a:t>Me</a:t>
            </a:r>
            <a:endParaRPr lang="en-US" dirty="0"/>
          </a:p>
        </p:txBody>
      </p:sp>
      <p:sp>
        <p:nvSpPr>
          <p:cNvPr id="2" name="Rectangle 1"/>
          <p:cNvSpPr/>
          <p:nvPr/>
        </p:nvSpPr>
        <p:spPr bwMode="auto">
          <a:xfrm>
            <a:off x="990600" y="1981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6670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990600" y="33528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990600" y="40386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990600" y="47244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990600" y="5410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953000" y="1995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953000" y="2681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953000" y="33675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953000" y="40533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953000" y="47391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953000" y="5424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4953000" y="6110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28600" y="1981200"/>
            <a:ext cx="609600" cy="461665"/>
          </a:xfrm>
          <a:prstGeom prst="rect">
            <a:avLst/>
          </a:prstGeom>
          <a:noFill/>
        </p:spPr>
        <p:txBody>
          <a:bodyPr wrap="square" rtlCol="0">
            <a:spAutoFit/>
          </a:bodyPr>
          <a:lstStyle/>
          <a:p>
            <a:r>
              <a:rPr lang="en-US" sz="2400" i="0" dirty="0" smtClean="0"/>
              <a:t>1N</a:t>
            </a:r>
            <a:endParaRPr lang="en-US" sz="2400" i="0" dirty="0"/>
          </a:p>
        </p:txBody>
      </p:sp>
      <p:sp>
        <p:nvSpPr>
          <p:cNvPr id="23" name="TextBox 22"/>
          <p:cNvSpPr txBox="1"/>
          <p:nvPr/>
        </p:nvSpPr>
        <p:spPr>
          <a:xfrm>
            <a:off x="228600" y="2667000"/>
            <a:ext cx="609600" cy="461665"/>
          </a:xfrm>
          <a:prstGeom prst="rect">
            <a:avLst/>
          </a:prstGeom>
          <a:noFill/>
        </p:spPr>
        <p:txBody>
          <a:bodyPr wrap="square" rtlCol="0">
            <a:spAutoFit/>
          </a:bodyPr>
          <a:lstStyle/>
          <a:p>
            <a:r>
              <a:rPr lang="en-US" sz="2400" i="0" dirty="0" smtClean="0"/>
              <a:t>2N</a:t>
            </a:r>
            <a:endParaRPr lang="en-US" sz="2400" i="0" dirty="0"/>
          </a:p>
        </p:txBody>
      </p:sp>
      <p:sp>
        <p:nvSpPr>
          <p:cNvPr id="24" name="TextBox 23"/>
          <p:cNvSpPr txBox="1"/>
          <p:nvPr/>
        </p:nvSpPr>
        <p:spPr>
          <a:xfrm>
            <a:off x="228600" y="3352800"/>
            <a:ext cx="609600" cy="461665"/>
          </a:xfrm>
          <a:prstGeom prst="rect">
            <a:avLst/>
          </a:prstGeom>
          <a:noFill/>
        </p:spPr>
        <p:txBody>
          <a:bodyPr wrap="square" rtlCol="0">
            <a:spAutoFit/>
          </a:bodyPr>
          <a:lstStyle/>
          <a:p>
            <a:r>
              <a:rPr lang="en-US" sz="2400" i="0" dirty="0" smtClean="0"/>
              <a:t>3N</a:t>
            </a:r>
            <a:endParaRPr lang="en-US" sz="2400" i="0" dirty="0"/>
          </a:p>
        </p:txBody>
      </p:sp>
      <p:sp>
        <p:nvSpPr>
          <p:cNvPr id="25" name="TextBox 24"/>
          <p:cNvSpPr txBox="1"/>
          <p:nvPr/>
        </p:nvSpPr>
        <p:spPr>
          <a:xfrm>
            <a:off x="228600" y="4038600"/>
            <a:ext cx="609600" cy="461665"/>
          </a:xfrm>
          <a:prstGeom prst="rect">
            <a:avLst/>
          </a:prstGeom>
          <a:noFill/>
        </p:spPr>
        <p:txBody>
          <a:bodyPr wrap="square" rtlCol="0">
            <a:spAutoFit/>
          </a:bodyPr>
          <a:lstStyle/>
          <a:p>
            <a:r>
              <a:rPr lang="en-US" sz="2400" i="0" dirty="0" smtClean="0"/>
              <a:t>4N</a:t>
            </a:r>
            <a:endParaRPr lang="en-US" sz="2400" i="0" dirty="0"/>
          </a:p>
        </p:txBody>
      </p:sp>
      <p:sp>
        <p:nvSpPr>
          <p:cNvPr id="26" name="TextBox 25"/>
          <p:cNvSpPr txBox="1"/>
          <p:nvPr/>
        </p:nvSpPr>
        <p:spPr>
          <a:xfrm>
            <a:off x="228600" y="4724400"/>
            <a:ext cx="609600" cy="461665"/>
          </a:xfrm>
          <a:prstGeom prst="rect">
            <a:avLst/>
          </a:prstGeom>
          <a:noFill/>
        </p:spPr>
        <p:txBody>
          <a:bodyPr wrap="square" rtlCol="0">
            <a:spAutoFit/>
          </a:bodyPr>
          <a:lstStyle/>
          <a:p>
            <a:r>
              <a:rPr lang="en-US" sz="2400" i="0" dirty="0" smtClean="0"/>
              <a:t>5N</a:t>
            </a:r>
            <a:endParaRPr lang="en-US" sz="2400" i="0" dirty="0"/>
          </a:p>
        </p:txBody>
      </p:sp>
      <p:sp>
        <p:nvSpPr>
          <p:cNvPr id="27" name="TextBox 26"/>
          <p:cNvSpPr txBox="1"/>
          <p:nvPr/>
        </p:nvSpPr>
        <p:spPr>
          <a:xfrm>
            <a:off x="228600" y="5410200"/>
            <a:ext cx="609600" cy="461665"/>
          </a:xfrm>
          <a:prstGeom prst="rect">
            <a:avLst/>
          </a:prstGeom>
          <a:noFill/>
        </p:spPr>
        <p:txBody>
          <a:bodyPr wrap="square" rtlCol="0">
            <a:spAutoFit/>
          </a:bodyPr>
          <a:lstStyle/>
          <a:p>
            <a:r>
              <a:rPr lang="en-US" sz="2400" i="0" dirty="0" smtClean="0"/>
              <a:t>6N</a:t>
            </a:r>
            <a:endParaRPr lang="en-US" sz="2400" i="0" dirty="0"/>
          </a:p>
        </p:txBody>
      </p:sp>
      <p:sp>
        <p:nvSpPr>
          <p:cNvPr id="29" name="TextBox 28"/>
          <p:cNvSpPr txBox="1"/>
          <p:nvPr/>
        </p:nvSpPr>
        <p:spPr>
          <a:xfrm>
            <a:off x="8153400" y="1981200"/>
            <a:ext cx="609600" cy="461665"/>
          </a:xfrm>
          <a:prstGeom prst="rect">
            <a:avLst/>
          </a:prstGeom>
          <a:noFill/>
        </p:spPr>
        <p:txBody>
          <a:bodyPr wrap="square" rtlCol="0">
            <a:spAutoFit/>
          </a:bodyPr>
          <a:lstStyle/>
          <a:p>
            <a:r>
              <a:rPr lang="en-US" sz="2400" i="0" dirty="0" smtClean="0"/>
              <a:t>1S</a:t>
            </a:r>
            <a:endParaRPr lang="en-US" sz="2400" i="0" dirty="0"/>
          </a:p>
        </p:txBody>
      </p:sp>
      <p:sp>
        <p:nvSpPr>
          <p:cNvPr id="30" name="TextBox 29"/>
          <p:cNvSpPr txBox="1"/>
          <p:nvPr/>
        </p:nvSpPr>
        <p:spPr>
          <a:xfrm>
            <a:off x="8153400" y="2667000"/>
            <a:ext cx="609600" cy="461665"/>
          </a:xfrm>
          <a:prstGeom prst="rect">
            <a:avLst/>
          </a:prstGeom>
          <a:noFill/>
        </p:spPr>
        <p:txBody>
          <a:bodyPr wrap="square" rtlCol="0">
            <a:spAutoFit/>
          </a:bodyPr>
          <a:lstStyle/>
          <a:p>
            <a:r>
              <a:rPr lang="en-US" sz="2400" i="0" dirty="0" smtClean="0"/>
              <a:t>2S</a:t>
            </a:r>
            <a:endParaRPr lang="en-US" sz="2400" i="0" dirty="0"/>
          </a:p>
        </p:txBody>
      </p:sp>
      <p:sp>
        <p:nvSpPr>
          <p:cNvPr id="31" name="TextBox 30"/>
          <p:cNvSpPr txBox="1"/>
          <p:nvPr/>
        </p:nvSpPr>
        <p:spPr>
          <a:xfrm>
            <a:off x="8153400" y="3352800"/>
            <a:ext cx="609600" cy="461665"/>
          </a:xfrm>
          <a:prstGeom prst="rect">
            <a:avLst/>
          </a:prstGeom>
          <a:noFill/>
        </p:spPr>
        <p:txBody>
          <a:bodyPr wrap="square" rtlCol="0">
            <a:spAutoFit/>
          </a:bodyPr>
          <a:lstStyle/>
          <a:p>
            <a:r>
              <a:rPr lang="en-US" sz="2400" i="0" dirty="0" smtClean="0"/>
              <a:t>3S</a:t>
            </a:r>
            <a:endParaRPr lang="en-US" sz="2400" i="0" dirty="0"/>
          </a:p>
        </p:txBody>
      </p:sp>
      <p:sp>
        <p:nvSpPr>
          <p:cNvPr id="32" name="TextBox 31"/>
          <p:cNvSpPr txBox="1"/>
          <p:nvPr/>
        </p:nvSpPr>
        <p:spPr>
          <a:xfrm>
            <a:off x="8153400" y="4038600"/>
            <a:ext cx="609600" cy="461665"/>
          </a:xfrm>
          <a:prstGeom prst="rect">
            <a:avLst/>
          </a:prstGeom>
          <a:noFill/>
        </p:spPr>
        <p:txBody>
          <a:bodyPr wrap="square" rtlCol="0">
            <a:spAutoFit/>
          </a:bodyPr>
          <a:lstStyle/>
          <a:p>
            <a:r>
              <a:rPr lang="en-US" sz="2400" i="0" dirty="0" smtClean="0"/>
              <a:t>4S</a:t>
            </a:r>
            <a:endParaRPr lang="en-US" sz="2400" i="0" dirty="0"/>
          </a:p>
        </p:txBody>
      </p:sp>
      <p:sp>
        <p:nvSpPr>
          <p:cNvPr id="33" name="TextBox 32"/>
          <p:cNvSpPr txBox="1"/>
          <p:nvPr/>
        </p:nvSpPr>
        <p:spPr>
          <a:xfrm>
            <a:off x="8153400" y="4724400"/>
            <a:ext cx="609600" cy="461665"/>
          </a:xfrm>
          <a:prstGeom prst="rect">
            <a:avLst/>
          </a:prstGeom>
          <a:noFill/>
        </p:spPr>
        <p:txBody>
          <a:bodyPr wrap="square" rtlCol="0">
            <a:spAutoFit/>
          </a:bodyPr>
          <a:lstStyle/>
          <a:p>
            <a:r>
              <a:rPr lang="en-US" sz="2400" i="0" dirty="0" smtClean="0"/>
              <a:t>5S</a:t>
            </a:r>
            <a:endParaRPr lang="en-US" sz="2400" i="0" dirty="0"/>
          </a:p>
        </p:txBody>
      </p:sp>
      <p:sp>
        <p:nvSpPr>
          <p:cNvPr id="34" name="TextBox 33"/>
          <p:cNvSpPr txBox="1"/>
          <p:nvPr/>
        </p:nvSpPr>
        <p:spPr>
          <a:xfrm>
            <a:off x="8153400" y="5410200"/>
            <a:ext cx="609600" cy="461665"/>
          </a:xfrm>
          <a:prstGeom prst="rect">
            <a:avLst/>
          </a:prstGeom>
          <a:noFill/>
        </p:spPr>
        <p:txBody>
          <a:bodyPr wrap="square" rtlCol="0">
            <a:spAutoFit/>
          </a:bodyPr>
          <a:lstStyle/>
          <a:p>
            <a:r>
              <a:rPr lang="en-US" sz="2400" i="0" dirty="0" smtClean="0"/>
              <a:t>6S</a:t>
            </a:r>
            <a:endParaRPr lang="en-US" sz="2400" i="0" dirty="0"/>
          </a:p>
        </p:txBody>
      </p:sp>
      <p:sp>
        <p:nvSpPr>
          <p:cNvPr id="35" name="TextBox 34"/>
          <p:cNvSpPr txBox="1"/>
          <p:nvPr/>
        </p:nvSpPr>
        <p:spPr>
          <a:xfrm>
            <a:off x="8153400" y="6096000"/>
            <a:ext cx="609600" cy="461665"/>
          </a:xfrm>
          <a:prstGeom prst="rect">
            <a:avLst/>
          </a:prstGeom>
          <a:noFill/>
        </p:spPr>
        <p:txBody>
          <a:bodyPr wrap="square" rtlCol="0">
            <a:spAutoFit/>
          </a:bodyPr>
          <a:lstStyle/>
          <a:p>
            <a:r>
              <a:rPr lang="en-US" sz="2400" i="0" dirty="0" smtClean="0"/>
              <a:t>7S</a:t>
            </a:r>
            <a:endParaRPr lang="en-US" sz="2400" i="0" dirty="0"/>
          </a:p>
        </p:txBody>
      </p:sp>
      <p:grpSp>
        <p:nvGrpSpPr>
          <p:cNvPr id="43" name="Group 42"/>
          <p:cNvGrpSpPr/>
          <p:nvPr/>
        </p:nvGrpSpPr>
        <p:grpSpPr>
          <a:xfrm>
            <a:off x="1295400" y="2376948"/>
            <a:ext cx="2344992" cy="186816"/>
            <a:chOff x="1295400" y="2376948"/>
            <a:chExt cx="2344992" cy="186816"/>
          </a:xfrm>
        </p:grpSpPr>
        <p:sp>
          <p:nvSpPr>
            <p:cNvPr id="37" name="Oval 36"/>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 name="Oval 37"/>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1" name="Oval 40"/>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2" name="Oval 41"/>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4" name="Group 43"/>
          <p:cNvGrpSpPr/>
          <p:nvPr/>
        </p:nvGrpSpPr>
        <p:grpSpPr>
          <a:xfrm>
            <a:off x="1295400" y="3062748"/>
            <a:ext cx="2344992" cy="186816"/>
            <a:chOff x="1295400" y="2376948"/>
            <a:chExt cx="2344992" cy="186816"/>
          </a:xfrm>
        </p:grpSpPr>
        <p:sp>
          <p:nvSpPr>
            <p:cNvPr id="45" name="Oval 4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6" name="Oval 4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7" name="Oval 4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8" name="Oval 4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9" name="Group 48"/>
          <p:cNvGrpSpPr/>
          <p:nvPr/>
        </p:nvGrpSpPr>
        <p:grpSpPr>
          <a:xfrm>
            <a:off x="1295400" y="3748548"/>
            <a:ext cx="2344992" cy="186816"/>
            <a:chOff x="1295400" y="2376948"/>
            <a:chExt cx="2344992" cy="186816"/>
          </a:xfrm>
        </p:grpSpPr>
        <p:sp>
          <p:nvSpPr>
            <p:cNvPr id="50" name="Oval 4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1" name="Oval 5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2" name="Oval 5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3" name="Oval 5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4" name="Group 53"/>
          <p:cNvGrpSpPr/>
          <p:nvPr/>
        </p:nvGrpSpPr>
        <p:grpSpPr>
          <a:xfrm>
            <a:off x="1295400" y="4434348"/>
            <a:ext cx="2344992" cy="186816"/>
            <a:chOff x="1295400" y="2376948"/>
            <a:chExt cx="2344992" cy="186816"/>
          </a:xfrm>
        </p:grpSpPr>
        <p:sp>
          <p:nvSpPr>
            <p:cNvPr id="55" name="Oval 5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6" name="Oval 5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7" name="Oval 5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8" name="Oval 5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9" name="Group 58"/>
          <p:cNvGrpSpPr/>
          <p:nvPr/>
        </p:nvGrpSpPr>
        <p:grpSpPr>
          <a:xfrm>
            <a:off x="1295400" y="5120148"/>
            <a:ext cx="2344992" cy="186816"/>
            <a:chOff x="1295400" y="2376948"/>
            <a:chExt cx="2344992" cy="186816"/>
          </a:xfrm>
        </p:grpSpPr>
        <p:sp>
          <p:nvSpPr>
            <p:cNvPr id="60" name="Oval 5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1" name="Oval 6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2" name="Oval 6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3" name="Oval 6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4" name="Group 63"/>
          <p:cNvGrpSpPr/>
          <p:nvPr/>
        </p:nvGrpSpPr>
        <p:grpSpPr>
          <a:xfrm>
            <a:off x="1295400" y="5805948"/>
            <a:ext cx="2344992" cy="186816"/>
            <a:chOff x="1295400" y="2376948"/>
            <a:chExt cx="2344992" cy="186816"/>
          </a:xfrm>
        </p:grpSpPr>
        <p:sp>
          <p:nvSpPr>
            <p:cNvPr id="65" name="Oval 6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6" name="Oval 6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7" name="Oval 6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8" name="Oval 6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9" name="Group 68"/>
          <p:cNvGrpSpPr/>
          <p:nvPr/>
        </p:nvGrpSpPr>
        <p:grpSpPr>
          <a:xfrm>
            <a:off x="5321712" y="2376948"/>
            <a:ext cx="2344992" cy="186816"/>
            <a:chOff x="1295400" y="2376948"/>
            <a:chExt cx="2344992" cy="186816"/>
          </a:xfrm>
        </p:grpSpPr>
        <p:sp>
          <p:nvSpPr>
            <p:cNvPr id="70" name="Oval 6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1" name="Oval 7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2" name="Oval 7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3" name="Oval 7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4" name="Group 73"/>
          <p:cNvGrpSpPr/>
          <p:nvPr/>
        </p:nvGrpSpPr>
        <p:grpSpPr>
          <a:xfrm>
            <a:off x="5321712" y="3062748"/>
            <a:ext cx="2344992" cy="186816"/>
            <a:chOff x="1295400" y="2376948"/>
            <a:chExt cx="2344992" cy="186816"/>
          </a:xfrm>
        </p:grpSpPr>
        <p:sp>
          <p:nvSpPr>
            <p:cNvPr id="75" name="Oval 7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6" name="Oval 7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7" name="Oval 7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8" name="Oval 7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9" name="Group 78"/>
          <p:cNvGrpSpPr/>
          <p:nvPr/>
        </p:nvGrpSpPr>
        <p:grpSpPr>
          <a:xfrm>
            <a:off x="5321712" y="3748548"/>
            <a:ext cx="2344992" cy="186816"/>
            <a:chOff x="1295400" y="2376948"/>
            <a:chExt cx="2344992" cy="186816"/>
          </a:xfrm>
        </p:grpSpPr>
        <p:sp>
          <p:nvSpPr>
            <p:cNvPr id="80" name="Oval 7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1" name="Oval 8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2" name="Oval 8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3" name="Oval 8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4" name="Group 83"/>
          <p:cNvGrpSpPr/>
          <p:nvPr/>
        </p:nvGrpSpPr>
        <p:grpSpPr>
          <a:xfrm>
            <a:off x="5321712" y="4434348"/>
            <a:ext cx="2344992" cy="186816"/>
            <a:chOff x="1295400" y="2376948"/>
            <a:chExt cx="2344992" cy="186816"/>
          </a:xfrm>
        </p:grpSpPr>
        <p:sp>
          <p:nvSpPr>
            <p:cNvPr id="85" name="Oval 8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6" name="Oval 8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7" name="Oval 8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8" name="Oval 8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9" name="Group 88"/>
          <p:cNvGrpSpPr/>
          <p:nvPr/>
        </p:nvGrpSpPr>
        <p:grpSpPr>
          <a:xfrm>
            <a:off x="5321712" y="5120148"/>
            <a:ext cx="2344992" cy="186816"/>
            <a:chOff x="1295400" y="2376948"/>
            <a:chExt cx="2344992" cy="186816"/>
          </a:xfrm>
        </p:grpSpPr>
        <p:sp>
          <p:nvSpPr>
            <p:cNvPr id="90" name="Oval 8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1" name="Oval 9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2" name="Oval 9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3" name="Oval 9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94" name="Group 93"/>
          <p:cNvGrpSpPr/>
          <p:nvPr/>
        </p:nvGrpSpPr>
        <p:grpSpPr>
          <a:xfrm>
            <a:off x="5321712" y="5805948"/>
            <a:ext cx="2344992" cy="186816"/>
            <a:chOff x="1295400" y="2376948"/>
            <a:chExt cx="2344992" cy="186816"/>
          </a:xfrm>
        </p:grpSpPr>
        <p:sp>
          <p:nvSpPr>
            <p:cNvPr id="95" name="Oval 9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6" name="Oval 9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7" name="Oval 9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8" name="Oval 9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
        <p:nvSpPr>
          <p:cNvPr id="104" name="Text Box 2"/>
          <p:cNvSpPr txBox="1">
            <a:spLocks noChangeArrowheads="1"/>
          </p:cNvSpPr>
          <p:nvPr/>
        </p:nvSpPr>
        <p:spPr bwMode="auto">
          <a:xfrm>
            <a:off x="792163" y="0"/>
            <a:ext cx="7543800" cy="830997"/>
          </a:xfrm>
          <a:prstGeom prst="rect">
            <a:avLst/>
          </a:prstGeom>
          <a:noFill/>
          <a:ln w="9525">
            <a:noFill/>
            <a:miter lim="800000"/>
            <a:headEnd/>
            <a:tailEnd/>
          </a:ln>
          <a:effectLst/>
        </p:spPr>
        <p:txBody>
          <a:bodyPr>
            <a:spAutoFit/>
          </a:bodyPr>
          <a:lstStyle/>
          <a:p>
            <a:pPr algn="ctr">
              <a:spcBef>
                <a:spcPct val="50000"/>
              </a:spcBef>
            </a:pPr>
            <a:r>
              <a:rPr lang="en-US" sz="4800" b="0" i="0" dirty="0" smtClean="0"/>
              <a:t>Find the palindromes</a:t>
            </a:r>
            <a:endParaRPr lang="en-US" sz="4800" b="0" i="0" dirty="0"/>
          </a:p>
        </p:txBody>
      </p:sp>
    </p:spTree>
    <p:extLst>
      <p:ext uri="{BB962C8B-B14F-4D97-AF65-F5344CB8AC3E}">
        <p14:creationId xmlns:p14="http://schemas.microsoft.com/office/powerpoint/2010/main" val="1763666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val 123"/>
          <p:cNvSpPr/>
          <p:nvPr/>
        </p:nvSpPr>
        <p:spPr bwMode="auto">
          <a:xfrm>
            <a:off x="228600" y="399433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5" name="Oval 124"/>
          <p:cNvSpPr/>
          <p:nvPr/>
        </p:nvSpPr>
        <p:spPr bwMode="auto">
          <a:xfrm>
            <a:off x="229326" y="536883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6" name="Oval 125"/>
          <p:cNvSpPr/>
          <p:nvPr/>
        </p:nvSpPr>
        <p:spPr bwMode="auto">
          <a:xfrm>
            <a:off x="8122194" y="2631438"/>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7" name="Oval 126"/>
          <p:cNvSpPr/>
          <p:nvPr/>
        </p:nvSpPr>
        <p:spPr bwMode="auto">
          <a:xfrm>
            <a:off x="8122920" y="40059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8" name="Oval 127"/>
          <p:cNvSpPr/>
          <p:nvPr/>
        </p:nvSpPr>
        <p:spPr bwMode="auto">
          <a:xfrm>
            <a:off x="8123646" y="5380446"/>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9" name="Oval 128"/>
          <p:cNvSpPr/>
          <p:nvPr/>
        </p:nvSpPr>
        <p:spPr bwMode="auto">
          <a:xfrm>
            <a:off x="227874" y="2634342"/>
            <a:ext cx="548640" cy="548640"/>
          </a:xfrm>
          <a:prstGeom prst="ellipse">
            <a:avLst/>
          </a:prstGeom>
          <a:solidFill>
            <a:srgbClr val="FFFF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 name="TextBox 2"/>
          <p:cNvSpPr txBox="1"/>
          <p:nvPr/>
        </p:nvSpPr>
        <p:spPr>
          <a:xfrm>
            <a:off x="990600" y="1138535"/>
            <a:ext cx="1143000" cy="369332"/>
          </a:xfrm>
          <a:prstGeom prst="rect">
            <a:avLst/>
          </a:prstGeom>
          <a:solidFill>
            <a:srgbClr val="FFDD99"/>
          </a:solidFill>
          <a:ln w="38100">
            <a:solidFill>
              <a:schemeClr val="tx1"/>
            </a:solidFill>
          </a:ln>
        </p:spPr>
        <p:txBody>
          <a:bodyPr wrap="square" rtlCol="0">
            <a:spAutoFit/>
          </a:bodyPr>
          <a:lstStyle/>
          <a:p>
            <a:pPr algn="ctr"/>
            <a:r>
              <a:rPr lang="en-US" dirty="0" smtClean="0"/>
              <a:t>Me</a:t>
            </a:r>
            <a:endParaRPr lang="en-US" dirty="0"/>
          </a:p>
        </p:txBody>
      </p:sp>
      <p:sp>
        <p:nvSpPr>
          <p:cNvPr id="2" name="Rectangle 1"/>
          <p:cNvSpPr/>
          <p:nvPr/>
        </p:nvSpPr>
        <p:spPr bwMode="auto">
          <a:xfrm>
            <a:off x="990600" y="1981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 name="Rectangle 8"/>
          <p:cNvSpPr/>
          <p:nvPr/>
        </p:nvSpPr>
        <p:spPr bwMode="auto">
          <a:xfrm>
            <a:off x="990600" y="26670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 name="Rectangle 9"/>
          <p:cNvSpPr/>
          <p:nvPr/>
        </p:nvSpPr>
        <p:spPr bwMode="auto">
          <a:xfrm>
            <a:off x="990600" y="33528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 name="Rectangle 10"/>
          <p:cNvSpPr/>
          <p:nvPr/>
        </p:nvSpPr>
        <p:spPr bwMode="auto">
          <a:xfrm>
            <a:off x="990600" y="40386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2" name="Rectangle 11"/>
          <p:cNvSpPr/>
          <p:nvPr/>
        </p:nvSpPr>
        <p:spPr bwMode="auto">
          <a:xfrm>
            <a:off x="990600" y="47244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bwMode="auto">
          <a:xfrm>
            <a:off x="990600" y="5410200"/>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5" name="Rectangle 14"/>
          <p:cNvSpPr/>
          <p:nvPr/>
        </p:nvSpPr>
        <p:spPr bwMode="auto">
          <a:xfrm>
            <a:off x="4953000" y="1995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6" name="Rectangle 15"/>
          <p:cNvSpPr/>
          <p:nvPr/>
        </p:nvSpPr>
        <p:spPr bwMode="auto">
          <a:xfrm>
            <a:off x="4953000" y="2681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7" name="Rectangle 16"/>
          <p:cNvSpPr/>
          <p:nvPr/>
        </p:nvSpPr>
        <p:spPr bwMode="auto">
          <a:xfrm>
            <a:off x="4953000" y="33675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8" name="Rectangle 17"/>
          <p:cNvSpPr/>
          <p:nvPr/>
        </p:nvSpPr>
        <p:spPr bwMode="auto">
          <a:xfrm>
            <a:off x="4953000" y="40533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9" name="Rectangle 18"/>
          <p:cNvSpPr/>
          <p:nvPr/>
        </p:nvSpPr>
        <p:spPr bwMode="auto">
          <a:xfrm>
            <a:off x="4953000" y="47391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0" name="Rectangle 19"/>
          <p:cNvSpPr/>
          <p:nvPr/>
        </p:nvSpPr>
        <p:spPr bwMode="auto">
          <a:xfrm>
            <a:off x="4953000" y="54249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1" name="Rectangle 20"/>
          <p:cNvSpPr/>
          <p:nvPr/>
        </p:nvSpPr>
        <p:spPr bwMode="auto">
          <a:xfrm>
            <a:off x="4953000" y="6110748"/>
            <a:ext cx="3048000" cy="457200"/>
          </a:xfrm>
          <a:prstGeom prst="rect">
            <a:avLst/>
          </a:prstGeom>
          <a:blipFill>
            <a:blip r:embed="rId2"/>
            <a:tile tx="0" ty="0" sx="100000" sy="100000" flip="none" algn="tl"/>
          </a:blip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28600" y="1981200"/>
            <a:ext cx="609600" cy="461665"/>
          </a:xfrm>
          <a:prstGeom prst="rect">
            <a:avLst/>
          </a:prstGeom>
          <a:noFill/>
        </p:spPr>
        <p:txBody>
          <a:bodyPr wrap="square" rtlCol="0">
            <a:spAutoFit/>
          </a:bodyPr>
          <a:lstStyle/>
          <a:p>
            <a:r>
              <a:rPr lang="en-US" sz="2400" i="0" dirty="0" smtClean="0"/>
              <a:t>1N</a:t>
            </a:r>
            <a:endParaRPr lang="en-US" sz="2400" i="0" dirty="0"/>
          </a:p>
        </p:txBody>
      </p:sp>
      <p:sp>
        <p:nvSpPr>
          <p:cNvPr id="23" name="TextBox 22"/>
          <p:cNvSpPr txBox="1"/>
          <p:nvPr/>
        </p:nvSpPr>
        <p:spPr>
          <a:xfrm>
            <a:off x="228600" y="2667000"/>
            <a:ext cx="609600" cy="461665"/>
          </a:xfrm>
          <a:prstGeom prst="rect">
            <a:avLst/>
          </a:prstGeom>
          <a:noFill/>
        </p:spPr>
        <p:txBody>
          <a:bodyPr wrap="square" rtlCol="0">
            <a:spAutoFit/>
          </a:bodyPr>
          <a:lstStyle/>
          <a:p>
            <a:r>
              <a:rPr lang="en-US" sz="2400" i="0" dirty="0" smtClean="0"/>
              <a:t>2N</a:t>
            </a:r>
            <a:endParaRPr lang="en-US" sz="2400" i="0" dirty="0"/>
          </a:p>
        </p:txBody>
      </p:sp>
      <p:sp>
        <p:nvSpPr>
          <p:cNvPr id="24" name="TextBox 23"/>
          <p:cNvSpPr txBox="1"/>
          <p:nvPr/>
        </p:nvSpPr>
        <p:spPr>
          <a:xfrm>
            <a:off x="228600" y="3352800"/>
            <a:ext cx="609600" cy="461665"/>
          </a:xfrm>
          <a:prstGeom prst="rect">
            <a:avLst/>
          </a:prstGeom>
          <a:noFill/>
        </p:spPr>
        <p:txBody>
          <a:bodyPr wrap="square" rtlCol="0">
            <a:spAutoFit/>
          </a:bodyPr>
          <a:lstStyle/>
          <a:p>
            <a:r>
              <a:rPr lang="en-US" sz="2400" i="0" dirty="0" smtClean="0"/>
              <a:t>3N</a:t>
            </a:r>
            <a:endParaRPr lang="en-US" sz="2400" i="0" dirty="0"/>
          </a:p>
        </p:txBody>
      </p:sp>
      <p:sp>
        <p:nvSpPr>
          <p:cNvPr id="25" name="TextBox 24"/>
          <p:cNvSpPr txBox="1"/>
          <p:nvPr/>
        </p:nvSpPr>
        <p:spPr>
          <a:xfrm>
            <a:off x="228600" y="4038600"/>
            <a:ext cx="609600" cy="461665"/>
          </a:xfrm>
          <a:prstGeom prst="rect">
            <a:avLst/>
          </a:prstGeom>
          <a:noFill/>
        </p:spPr>
        <p:txBody>
          <a:bodyPr wrap="square" rtlCol="0">
            <a:spAutoFit/>
          </a:bodyPr>
          <a:lstStyle/>
          <a:p>
            <a:r>
              <a:rPr lang="en-US" sz="2400" i="0" dirty="0" smtClean="0"/>
              <a:t>4N</a:t>
            </a:r>
            <a:endParaRPr lang="en-US" sz="2400" i="0" dirty="0"/>
          </a:p>
        </p:txBody>
      </p:sp>
      <p:sp>
        <p:nvSpPr>
          <p:cNvPr id="26" name="TextBox 25"/>
          <p:cNvSpPr txBox="1"/>
          <p:nvPr/>
        </p:nvSpPr>
        <p:spPr>
          <a:xfrm>
            <a:off x="228600" y="4724400"/>
            <a:ext cx="609600" cy="461665"/>
          </a:xfrm>
          <a:prstGeom prst="rect">
            <a:avLst/>
          </a:prstGeom>
          <a:noFill/>
        </p:spPr>
        <p:txBody>
          <a:bodyPr wrap="square" rtlCol="0">
            <a:spAutoFit/>
          </a:bodyPr>
          <a:lstStyle/>
          <a:p>
            <a:r>
              <a:rPr lang="en-US" sz="2400" i="0" dirty="0" smtClean="0"/>
              <a:t>5N</a:t>
            </a:r>
            <a:endParaRPr lang="en-US" sz="2400" i="0" dirty="0"/>
          </a:p>
        </p:txBody>
      </p:sp>
      <p:sp>
        <p:nvSpPr>
          <p:cNvPr id="27" name="TextBox 26"/>
          <p:cNvSpPr txBox="1"/>
          <p:nvPr/>
        </p:nvSpPr>
        <p:spPr>
          <a:xfrm>
            <a:off x="228600" y="5410200"/>
            <a:ext cx="609600" cy="461665"/>
          </a:xfrm>
          <a:prstGeom prst="rect">
            <a:avLst/>
          </a:prstGeom>
          <a:noFill/>
        </p:spPr>
        <p:txBody>
          <a:bodyPr wrap="square" rtlCol="0">
            <a:spAutoFit/>
          </a:bodyPr>
          <a:lstStyle/>
          <a:p>
            <a:r>
              <a:rPr lang="en-US" sz="2400" i="0" dirty="0" smtClean="0"/>
              <a:t>6N</a:t>
            </a:r>
            <a:endParaRPr lang="en-US" sz="2400" i="0" dirty="0"/>
          </a:p>
        </p:txBody>
      </p:sp>
      <p:sp>
        <p:nvSpPr>
          <p:cNvPr id="29" name="TextBox 28"/>
          <p:cNvSpPr txBox="1"/>
          <p:nvPr/>
        </p:nvSpPr>
        <p:spPr>
          <a:xfrm>
            <a:off x="8153400" y="1981200"/>
            <a:ext cx="609600" cy="461665"/>
          </a:xfrm>
          <a:prstGeom prst="rect">
            <a:avLst/>
          </a:prstGeom>
          <a:noFill/>
        </p:spPr>
        <p:txBody>
          <a:bodyPr wrap="square" rtlCol="0">
            <a:spAutoFit/>
          </a:bodyPr>
          <a:lstStyle/>
          <a:p>
            <a:r>
              <a:rPr lang="en-US" sz="2400" i="0" dirty="0" smtClean="0"/>
              <a:t>1S</a:t>
            </a:r>
            <a:endParaRPr lang="en-US" sz="2400" i="0" dirty="0"/>
          </a:p>
        </p:txBody>
      </p:sp>
      <p:sp>
        <p:nvSpPr>
          <p:cNvPr id="30" name="TextBox 29"/>
          <p:cNvSpPr txBox="1"/>
          <p:nvPr/>
        </p:nvSpPr>
        <p:spPr>
          <a:xfrm>
            <a:off x="8153400" y="2667000"/>
            <a:ext cx="609600" cy="461665"/>
          </a:xfrm>
          <a:prstGeom prst="rect">
            <a:avLst/>
          </a:prstGeom>
          <a:noFill/>
        </p:spPr>
        <p:txBody>
          <a:bodyPr wrap="square" rtlCol="0">
            <a:spAutoFit/>
          </a:bodyPr>
          <a:lstStyle/>
          <a:p>
            <a:r>
              <a:rPr lang="en-US" sz="2400" i="0" dirty="0" smtClean="0"/>
              <a:t>2S</a:t>
            </a:r>
            <a:endParaRPr lang="en-US" sz="2400" i="0" dirty="0"/>
          </a:p>
        </p:txBody>
      </p:sp>
      <p:sp>
        <p:nvSpPr>
          <p:cNvPr id="31" name="TextBox 30"/>
          <p:cNvSpPr txBox="1"/>
          <p:nvPr/>
        </p:nvSpPr>
        <p:spPr>
          <a:xfrm>
            <a:off x="8153400" y="3352800"/>
            <a:ext cx="609600" cy="461665"/>
          </a:xfrm>
          <a:prstGeom prst="rect">
            <a:avLst/>
          </a:prstGeom>
          <a:noFill/>
        </p:spPr>
        <p:txBody>
          <a:bodyPr wrap="square" rtlCol="0">
            <a:spAutoFit/>
          </a:bodyPr>
          <a:lstStyle/>
          <a:p>
            <a:r>
              <a:rPr lang="en-US" sz="2400" i="0" dirty="0" smtClean="0"/>
              <a:t>3S</a:t>
            </a:r>
            <a:endParaRPr lang="en-US" sz="2400" i="0" dirty="0"/>
          </a:p>
        </p:txBody>
      </p:sp>
      <p:sp>
        <p:nvSpPr>
          <p:cNvPr id="32" name="TextBox 31"/>
          <p:cNvSpPr txBox="1"/>
          <p:nvPr/>
        </p:nvSpPr>
        <p:spPr>
          <a:xfrm>
            <a:off x="8153400" y="4038600"/>
            <a:ext cx="609600" cy="461665"/>
          </a:xfrm>
          <a:prstGeom prst="rect">
            <a:avLst/>
          </a:prstGeom>
          <a:noFill/>
        </p:spPr>
        <p:txBody>
          <a:bodyPr wrap="square" rtlCol="0">
            <a:spAutoFit/>
          </a:bodyPr>
          <a:lstStyle/>
          <a:p>
            <a:r>
              <a:rPr lang="en-US" sz="2400" i="0" dirty="0" smtClean="0"/>
              <a:t>4S</a:t>
            </a:r>
            <a:endParaRPr lang="en-US" sz="2400" i="0" dirty="0"/>
          </a:p>
        </p:txBody>
      </p:sp>
      <p:sp>
        <p:nvSpPr>
          <p:cNvPr id="33" name="TextBox 32"/>
          <p:cNvSpPr txBox="1"/>
          <p:nvPr/>
        </p:nvSpPr>
        <p:spPr>
          <a:xfrm>
            <a:off x="8153400" y="4724400"/>
            <a:ext cx="609600" cy="461665"/>
          </a:xfrm>
          <a:prstGeom prst="rect">
            <a:avLst/>
          </a:prstGeom>
          <a:noFill/>
        </p:spPr>
        <p:txBody>
          <a:bodyPr wrap="square" rtlCol="0">
            <a:spAutoFit/>
          </a:bodyPr>
          <a:lstStyle/>
          <a:p>
            <a:r>
              <a:rPr lang="en-US" sz="2400" i="0" dirty="0" smtClean="0"/>
              <a:t>5S</a:t>
            </a:r>
            <a:endParaRPr lang="en-US" sz="2400" i="0" dirty="0"/>
          </a:p>
        </p:txBody>
      </p:sp>
      <p:sp>
        <p:nvSpPr>
          <p:cNvPr id="34" name="TextBox 33"/>
          <p:cNvSpPr txBox="1"/>
          <p:nvPr/>
        </p:nvSpPr>
        <p:spPr>
          <a:xfrm>
            <a:off x="8153400" y="5410200"/>
            <a:ext cx="609600" cy="461665"/>
          </a:xfrm>
          <a:prstGeom prst="rect">
            <a:avLst/>
          </a:prstGeom>
          <a:noFill/>
        </p:spPr>
        <p:txBody>
          <a:bodyPr wrap="square" rtlCol="0">
            <a:spAutoFit/>
          </a:bodyPr>
          <a:lstStyle/>
          <a:p>
            <a:r>
              <a:rPr lang="en-US" sz="2400" i="0" dirty="0" smtClean="0"/>
              <a:t>6S</a:t>
            </a:r>
            <a:endParaRPr lang="en-US" sz="2400" i="0" dirty="0"/>
          </a:p>
        </p:txBody>
      </p:sp>
      <p:sp>
        <p:nvSpPr>
          <p:cNvPr id="35" name="TextBox 34"/>
          <p:cNvSpPr txBox="1"/>
          <p:nvPr/>
        </p:nvSpPr>
        <p:spPr>
          <a:xfrm>
            <a:off x="8153400" y="6096000"/>
            <a:ext cx="609600" cy="461665"/>
          </a:xfrm>
          <a:prstGeom prst="rect">
            <a:avLst/>
          </a:prstGeom>
          <a:noFill/>
        </p:spPr>
        <p:txBody>
          <a:bodyPr wrap="square" rtlCol="0">
            <a:spAutoFit/>
          </a:bodyPr>
          <a:lstStyle/>
          <a:p>
            <a:r>
              <a:rPr lang="en-US" sz="2400" i="0" dirty="0" smtClean="0"/>
              <a:t>7S</a:t>
            </a:r>
            <a:endParaRPr lang="en-US" sz="2400" i="0" dirty="0"/>
          </a:p>
        </p:txBody>
      </p:sp>
      <p:grpSp>
        <p:nvGrpSpPr>
          <p:cNvPr id="43" name="Group 42"/>
          <p:cNvGrpSpPr/>
          <p:nvPr/>
        </p:nvGrpSpPr>
        <p:grpSpPr>
          <a:xfrm>
            <a:off x="1295400" y="2553924"/>
            <a:ext cx="2344992" cy="186816"/>
            <a:chOff x="1295400" y="2376948"/>
            <a:chExt cx="2344992" cy="186816"/>
          </a:xfrm>
        </p:grpSpPr>
        <p:sp>
          <p:nvSpPr>
            <p:cNvPr id="37" name="Oval 36"/>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38" name="Oval 37"/>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1" name="Oval 40"/>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2" name="Oval 41"/>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4" name="Group 43"/>
          <p:cNvGrpSpPr/>
          <p:nvPr/>
        </p:nvGrpSpPr>
        <p:grpSpPr>
          <a:xfrm>
            <a:off x="1295400" y="3062748"/>
            <a:ext cx="2344992" cy="186816"/>
            <a:chOff x="1295400" y="2376948"/>
            <a:chExt cx="2344992" cy="186816"/>
          </a:xfrm>
        </p:grpSpPr>
        <p:sp>
          <p:nvSpPr>
            <p:cNvPr id="45" name="Oval 4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6" name="Oval 4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7" name="Oval 4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48" name="Oval 4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49" name="Group 48"/>
          <p:cNvGrpSpPr/>
          <p:nvPr/>
        </p:nvGrpSpPr>
        <p:grpSpPr>
          <a:xfrm>
            <a:off x="1295400" y="3940272"/>
            <a:ext cx="2344992" cy="186816"/>
            <a:chOff x="1295400" y="2376948"/>
            <a:chExt cx="2344992" cy="186816"/>
          </a:xfrm>
        </p:grpSpPr>
        <p:sp>
          <p:nvSpPr>
            <p:cNvPr id="50" name="Oval 4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1" name="Oval 5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2" name="Oval 5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3" name="Oval 5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4" name="Group 53"/>
          <p:cNvGrpSpPr/>
          <p:nvPr/>
        </p:nvGrpSpPr>
        <p:grpSpPr>
          <a:xfrm>
            <a:off x="1295400" y="4434348"/>
            <a:ext cx="2344992" cy="186816"/>
            <a:chOff x="1295400" y="2376948"/>
            <a:chExt cx="2344992" cy="186816"/>
          </a:xfrm>
        </p:grpSpPr>
        <p:sp>
          <p:nvSpPr>
            <p:cNvPr id="55" name="Oval 5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6" name="Oval 5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7" name="Oval 5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58" name="Oval 5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59" name="Group 58"/>
          <p:cNvGrpSpPr/>
          <p:nvPr/>
        </p:nvGrpSpPr>
        <p:grpSpPr>
          <a:xfrm>
            <a:off x="1295400" y="5311872"/>
            <a:ext cx="2344992" cy="186816"/>
            <a:chOff x="1295400" y="2376948"/>
            <a:chExt cx="2344992" cy="186816"/>
          </a:xfrm>
        </p:grpSpPr>
        <p:sp>
          <p:nvSpPr>
            <p:cNvPr id="60" name="Oval 5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1" name="Oval 6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2" name="Oval 6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3" name="Oval 6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4" name="Group 63"/>
          <p:cNvGrpSpPr/>
          <p:nvPr/>
        </p:nvGrpSpPr>
        <p:grpSpPr>
          <a:xfrm>
            <a:off x="1295400" y="5805948"/>
            <a:ext cx="2344992" cy="186816"/>
            <a:chOff x="1295400" y="2376948"/>
            <a:chExt cx="2344992" cy="186816"/>
          </a:xfrm>
        </p:grpSpPr>
        <p:sp>
          <p:nvSpPr>
            <p:cNvPr id="65" name="Oval 6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6" name="Oval 6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7" name="Oval 6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68" name="Oval 6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69" name="Group 68"/>
          <p:cNvGrpSpPr/>
          <p:nvPr/>
        </p:nvGrpSpPr>
        <p:grpSpPr>
          <a:xfrm>
            <a:off x="5321712" y="2553924"/>
            <a:ext cx="2344992" cy="186816"/>
            <a:chOff x="1295400" y="2376948"/>
            <a:chExt cx="2344992" cy="186816"/>
          </a:xfrm>
        </p:grpSpPr>
        <p:sp>
          <p:nvSpPr>
            <p:cNvPr id="70" name="Oval 6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1" name="Oval 7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2" name="Oval 7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3" name="Oval 7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4" name="Group 73"/>
          <p:cNvGrpSpPr/>
          <p:nvPr/>
        </p:nvGrpSpPr>
        <p:grpSpPr>
          <a:xfrm>
            <a:off x="5321712" y="3062748"/>
            <a:ext cx="2344992" cy="186816"/>
            <a:chOff x="1295400" y="2376948"/>
            <a:chExt cx="2344992" cy="186816"/>
          </a:xfrm>
        </p:grpSpPr>
        <p:sp>
          <p:nvSpPr>
            <p:cNvPr id="75" name="Oval 7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6" name="Oval 7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7" name="Oval 7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78" name="Oval 7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79" name="Group 78"/>
          <p:cNvGrpSpPr/>
          <p:nvPr/>
        </p:nvGrpSpPr>
        <p:grpSpPr>
          <a:xfrm>
            <a:off x="5321712" y="3940272"/>
            <a:ext cx="2344992" cy="186816"/>
            <a:chOff x="1295400" y="2376948"/>
            <a:chExt cx="2344992" cy="186816"/>
          </a:xfrm>
        </p:grpSpPr>
        <p:sp>
          <p:nvSpPr>
            <p:cNvPr id="80" name="Oval 7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1" name="Oval 8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2" name="Oval 8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3" name="Oval 8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4" name="Group 83"/>
          <p:cNvGrpSpPr/>
          <p:nvPr/>
        </p:nvGrpSpPr>
        <p:grpSpPr>
          <a:xfrm>
            <a:off x="5321712" y="4434348"/>
            <a:ext cx="2344992" cy="186816"/>
            <a:chOff x="1295400" y="2376948"/>
            <a:chExt cx="2344992" cy="186816"/>
          </a:xfrm>
        </p:grpSpPr>
        <p:sp>
          <p:nvSpPr>
            <p:cNvPr id="85" name="Oval 8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6" name="Oval 8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7" name="Oval 8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88" name="Oval 8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89" name="Group 88"/>
          <p:cNvGrpSpPr/>
          <p:nvPr/>
        </p:nvGrpSpPr>
        <p:grpSpPr>
          <a:xfrm>
            <a:off x="5321712" y="5311872"/>
            <a:ext cx="2344992" cy="186816"/>
            <a:chOff x="1295400" y="2376948"/>
            <a:chExt cx="2344992" cy="186816"/>
          </a:xfrm>
        </p:grpSpPr>
        <p:sp>
          <p:nvSpPr>
            <p:cNvPr id="90" name="Oval 89"/>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1" name="Oval 90"/>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2" name="Oval 91"/>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3" name="Oval 92"/>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grpSp>
        <p:nvGrpSpPr>
          <p:cNvPr id="94" name="Group 93"/>
          <p:cNvGrpSpPr/>
          <p:nvPr/>
        </p:nvGrpSpPr>
        <p:grpSpPr>
          <a:xfrm>
            <a:off x="5321712" y="5805948"/>
            <a:ext cx="2344992" cy="186816"/>
            <a:chOff x="1295400" y="2376948"/>
            <a:chExt cx="2344992" cy="186816"/>
          </a:xfrm>
        </p:grpSpPr>
        <p:sp>
          <p:nvSpPr>
            <p:cNvPr id="95" name="Oval 94"/>
            <p:cNvSpPr>
              <a:spLocks noChangeAspect="1"/>
            </p:cNvSpPr>
            <p:nvPr/>
          </p:nvSpPr>
          <p:spPr bwMode="auto">
            <a:xfrm>
              <a:off x="1295400" y="238088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6" name="Oval 95"/>
            <p:cNvSpPr>
              <a:spLocks noChangeAspect="1"/>
            </p:cNvSpPr>
            <p:nvPr/>
          </p:nvSpPr>
          <p:spPr bwMode="auto">
            <a:xfrm>
              <a:off x="2026920" y="237940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7" name="Oval 96"/>
            <p:cNvSpPr>
              <a:spLocks noChangeAspect="1"/>
            </p:cNvSpPr>
            <p:nvPr/>
          </p:nvSpPr>
          <p:spPr bwMode="auto">
            <a:xfrm>
              <a:off x="2725992" y="2378424"/>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98" name="Oval 97"/>
            <p:cNvSpPr>
              <a:spLocks noChangeAspect="1"/>
            </p:cNvSpPr>
            <p:nvPr/>
          </p:nvSpPr>
          <p:spPr bwMode="auto">
            <a:xfrm>
              <a:off x="3457512" y="2376948"/>
              <a:ext cx="182880" cy="182880"/>
            </a:xfrm>
            <a:prstGeom prst="ellipse">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sp>
        <p:nvSpPr>
          <p:cNvPr id="99" name="Oval 98"/>
          <p:cNvSpPr/>
          <p:nvPr/>
        </p:nvSpPr>
        <p:spPr bwMode="auto">
          <a:xfrm>
            <a:off x="1143000" y="232778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0" name="Oval 99"/>
          <p:cNvSpPr/>
          <p:nvPr/>
        </p:nvSpPr>
        <p:spPr bwMode="auto">
          <a:xfrm>
            <a:off x="11430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1" name="Oval 100"/>
          <p:cNvSpPr/>
          <p:nvPr/>
        </p:nvSpPr>
        <p:spPr bwMode="auto">
          <a:xfrm>
            <a:off x="1143000" y="511032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2" name="Oval 101"/>
          <p:cNvSpPr/>
          <p:nvPr/>
        </p:nvSpPr>
        <p:spPr bwMode="auto">
          <a:xfrm>
            <a:off x="2576052" y="233270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3" name="Oval 102"/>
          <p:cNvSpPr/>
          <p:nvPr/>
        </p:nvSpPr>
        <p:spPr bwMode="auto">
          <a:xfrm>
            <a:off x="2576052" y="375346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5" name="Oval 104"/>
          <p:cNvSpPr/>
          <p:nvPr/>
        </p:nvSpPr>
        <p:spPr bwMode="auto">
          <a:xfrm>
            <a:off x="5152104" y="233762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7" name="Oval 106"/>
          <p:cNvSpPr/>
          <p:nvPr/>
        </p:nvSpPr>
        <p:spPr bwMode="auto">
          <a:xfrm>
            <a:off x="5152104" y="512016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8" name="Oval 107"/>
          <p:cNvSpPr/>
          <p:nvPr/>
        </p:nvSpPr>
        <p:spPr bwMode="auto">
          <a:xfrm>
            <a:off x="6594984" y="2342544"/>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09" name="Oval 108"/>
          <p:cNvSpPr/>
          <p:nvPr/>
        </p:nvSpPr>
        <p:spPr bwMode="auto">
          <a:xfrm>
            <a:off x="6594984" y="376330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10" name="Oval 109"/>
          <p:cNvSpPr/>
          <p:nvPr/>
        </p:nvSpPr>
        <p:spPr bwMode="auto">
          <a:xfrm>
            <a:off x="6594984" y="5125080"/>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grpSp>
        <p:nvGrpSpPr>
          <p:cNvPr id="5" name="Group 4"/>
          <p:cNvGrpSpPr/>
          <p:nvPr/>
        </p:nvGrpSpPr>
        <p:grpSpPr>
          <a:xfrm>
            <a:off x="1354392" y="2576538"/>
            <a:ext cx="6272988" cy="3374193"/>
            <a:chOff x="1354392" y="2576538"/>
            <a:chExt cx="6272988" cy="3374193"/>
          </a:xfrm>
        </p:grpSpPr>
        <p:sp>
          <p:nvSpPr>
            <p:cNvPr id="4" name="TextBox 3"/>
            <p:cNvSpPr txBox="1"/>
            <p:nvPr/>
          </p:nvSpPr>
          <p:spPr>
            <a:xfrm>
              <a:off x="6796548" y="5354919"/>
              <a:ext cx="811164" cy="584775"/>
            </a:xfrm>
            <a:prstGeom prst="rect">
              <a:avLst/>
            </a:prstGeom>
            <a:noFill/>
          </p:spPr>
          <p:txBody>
            <a:bodyPr wrap="square" rtlCol="0">
              <a:spAutoFit/>
            </a:bodyPr>
            <a:lstStyle/>
            <a:p>
              <a:pPr algn="ctr"/>
              <a:r>
                <a:rPr lang="en-US" sz="3200" b="1" i="0" dirty="0">
                  <a:latin typeface="Arial" pitchFamily="34" charset="0"/>
                  <a:cs typeface="Arial" pitchFamily="34" charset="0"/>
                </a:rPr>
                <a:t>L</a:t>
              </a:r>
            </a:p>
          </p:txBody>
        </p:sp>
        <p:sp>
          <p:nvSpPr>
            <p:cNvPr id="111" name="TextBox 110"/>
            <p:cNvSpPr txBox="1"/>
            <p:nvPr/>
          </p:nvSpPr>
          <p:spPr>
            <a:xfrm>
              <a:off x="5397912" y="5334000"/>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K</a:t>
              </a:r>
              <a:endParaRPr lang="en-US" sz="3200" b="1" i="0" dirty="0">
                <a:latin typeface="Arial" pitchFamily="34" charset="0"/>
                <a:cs typeface="Arial" pitchFamily="34" charset="0"/>
              </a:endParaRPr>
            </a:p>
          </p:txBody>
        </p:sp>
        <p:sp>
          <p:nvSpPr>
            <p:cNvPr id="113" name="TextBox 112"/>
            <p:cNvSpPr txBox="1"/>
            <p:nvPr/>
          </p:nvSpPr>
          <p:spPr>
            <a:xfrm>
              <a:off x="1354392" y="5365956"/>
              <a:ext cx="2286000"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I           J</a:t>
              </a:r>
              <a:endParaRPr lang="en-US" sz="3200" b="1" i="0" dirty="0">
                <a:latin typeface="Arial" pitchFamily="34" charset="0"/>
                <a:cs typeface="Arial" pitchFamily="34" charset="0"/>
              </a:endParaRPr>
            </a:p>
          </p:txBody>
        </p:sp>
        <p:sp>
          <p:nvSpPr>
            <p:cNvPr id="114" name="TextBox 113"/>
            <p:cNvSpPr txBox="1"/>
            <p:nvPr/>
          </p:nvSpPr>
          <p:spPr>
            <a:xfrm>
              <a:off x="5380704" y="3976188"/>
              <a:ext cx="2244216"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G          H</a:t>
              </a:r>
              <a:endParaRPr lang="en-US" sz="3200" b="1" i="0" dirty="0">
                <a:latin typeface="Arial" pitchFamily="34" charset="0"/>
                <a:cs typeface="Arial" pitchFamily="34" charset="0"/>
              </a:endParaRPr>
            </a:p>
          </p:txBody>
        </p:sp>
        <p:sp>
          <p:nvSpPr>
            <p:cNvPr id="116" name="TextBox 115"/>
            <p:cNvSpPr txBox="1"/>
            <p:nvPr/>
          </p:nvSpPr>
          <p:spPr>
            <a:xfrm>
              <a:off x="2809572" y="3963846"/>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F</a:t>
              </a:r>
              <a:endParaRPr lang="en-US" sz="3200" b="1" i="0" dirty="0">
                <a:latin typeface="Arial" pitchFamily="34" charset="0"/>
                <a:cs typeface="Arial" pitchFamily="34" charset="0"/>
              </a:endParaRPr>
            </a:p>
          </p:txBody>
        </p:sp>
        <p:sp>
          <p:nvSpPr>
            <p:cNvPr id="117" name="TextBox 116"/>
            <p:cNvSpPr txBox="1"/>
            <p:nvPr/>
          </p:nvSpPr>
          <p:spPr>
            <a:xfrm>
              <a:off x="1371600" y="398722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E</a:t>
              </a:r>
              <a:endParaRPr lang="en-US" sz="3200" b="1" i="0" dirty="0">
                <a:latin typeface="Arial" pitchFamily="34" charset="0"/>
                <a:cs typeface="Arial" pitchFamily="34" charset="0"/>
              </a:endParaRPr>
            </a:p>
          </p:txBody>
        </p:sp>
        <p:sp>
          <p:nvSpPr>
            <p:cNvPr id="118" name="TextBox 117"/>
            <p:cNvSpPr txBox="1"/>
            <p:nvPr/>
          </p:nvSpPr>
          <p:spPr>
            <a:xfrm>
              <a:off x="6816216" y="2597457"/>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D</a:t>
              </a:r>
              <a:endParaRPr lang="en-US" sz="3200" b="1" i="0" dirty="0">
                <a:latin typeface="Arial" pitchFamily="34" charset="0"/>
                <a:cs typeface="Arial" pitchFamily="34" charset="0"/>
              </a:endParaRPr>
            </a:p>
          </p:txBody>
        </p:sp>
        <p:sp>
          <p:nvSpPr>
            <p:cNvPr id="119" name="TextBox 118"/>
            <p:cNvSpPr txBox="1"/>
            <p:nvPr/>
          </p:nvSpPr>
          <p:spPr>
            <a:xfrm>
              <a:off x="5417580" y="2576538"/>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C</a:t>
              </a:r>
              <a:endParaRPr lang="en-US" sz="3200" b="1" i="0" dirty="0">
                <a:latin typeface="Arial" pitchFamily="34" charset="0"/>
                <a:cs typeface="Arial" pitchFamily="34" charset="0"/>
              </a:endParaRPr>
            </a:p>
          </p:txBody>
        </p:sp>
        <p:sp>
          <p:nvSpPr>
            <p:cNvPr id="120" name="TextBox 119"/>
            <p:cNvSpPr txBox="1"/>
            <p:nvPr/>
          </p:nvSpPr>
          <p:spPr>
            <a:xfrm>
              <a:off x="2812032" y="2585115"/>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B</a:t>
              </a:r>
              <a:endParaRPr lang="en-US" sz="3200" b="1" i="0" dirty="0">
                <a:latin typeface="Arial" pitchFamily="34" charset="0"/>
                <a:cs typeface="Arial" pitchFamily="34" charset="0"/>
              </a:endParaRPr>
            </a:p>
          </p:txBody>
        </p:sp>
        <p:sp>
          <p:nvSpPr>
            <p:cNvPr id="121" name="TextBox 120"/>
            <p:cNvSpPr txBox="1"/>
            <p:nvPr/>
          </p:nvSpPr>
          <p:spPr>
            <a:xfrm>
              <a:off x="1374060" y="2608494"/>
              <a:ext cx="811164" cy="584775"/>
            </a:xfrm>
            <a:prstGeom prst="rect">
              <a:avLst/>
            </a:prstGeom>
            <a:noFill/>
          </p:spPr>
          <p:txBody>
            <a:bodyPr wrap="square" rtlCol="0">
              <a:spAutoFit/>
            </a:bodyPr>
            <a:lstStyle/>
            <a:p>
              <a:pPr algn="ctr"/>
              <a:r>
                <a:rPr lang="en-US" sz="3200" b="1" i="0" dirty="0" smtClean="0">
                  <a:latin typeface="Arial" pitchFamily="34" charset="0"/>
                  <a:cs typeface="Arial" pitchFamily="34" charset="0"/>
                </a:rPr>
                <a:t>A</a:t>
              </a:r>
              <a:endParaRPr lang="en-US" sz="3200" b="1" i="0" dirty="0">
                <a:latin typeface="Arial" pitchFamily="34" charset="0"/>
                <a:cs typeface="Arial" pitchFamily="34" charset="0"/>
              </a:endParaRPr>
            </a:p>
          </p:txBody>
        </p:sp>
      </p:grpSp>
      <p:sp>
        <p:nvSpPr>
          <p:cNvPr id="123" name="Oval 122"/>
          <p:cNvSpPr/>
          <p:nvPr/>
        </p:nvSpPr>
        <p:spPr bwMode="auto">
          <a:xfrm>
            <a:off x="5181600" y="3748548"/>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0" name="Oval 129"/>
          <p:cNvSpPr/>
          <p:nvPr/>
        </p:nvSpPr>
        <p:spPr bwMode="auto">
          <a:xfrm>
            <a:off x="2561925" y="5053573"/>
            <a:ext cx="1219200" cy="1128252"/>
          </a:xfrm>
          <a:prstGeom prst="ellipse">
            <a:avLst/>
          </a:prstGeom>
          <a:solidFill>
            <a:srgbClr val="FF0000">
              <a:alpha val="50196"/>
            </a:srgbClr>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1" u="none" strike="noStrike" cap="none" normalizeH="0" baseline="0" smtClean="0">
              <a:ln>
                <a:noFill/>
              </a:ln>
              <a:solidFill>
                <a:schemeClr val="tx1"/>
              </a:solidFill>
              <a:effectLst/>
              <a:latin typeface="Times New Roman" pitchFamily="18" charset="0"/>
            </a:endParaRPr>
          </a:p>
        </p:txBody>
      </p:sp>
      <p:sp>
        <p:nvSpPr>
          <p:cNvPr id="132" name="TextBox 131"/>
          <p:cNvSpPr txBox="1"/>
          <p:nvPr/>
        </p:nvSpPr>
        <p:spPr>
          <a:xfrm>
            <a:off x="2362200" y="1447800"/>
            <a:ext cx="6553200" cy="461665"/>
          </a:xfrm>
          <a:prstGeom prst="rect">
            <a:avLst/>
          </a:prstGeom>
          <a:noFill/>
        </p:spPr>
        <p:txBody>
          <a:bodyPr wrap="square" rtlCol="0">
            <a:spAutoFit/>
          </a:bodyPr>
          <a:lstStyle/>
          <a:p>
            <a:r>
              <a:rPr lang="en-US" sz="2400" i="0" dirty="0" smtClean="0">
                <a:latin typeface="Arial" pitchFamily="34" charset="0"/>
                <a:cs typeface="Arial" pitchFamily="34" charset="0"/>
              </a:rPr>
              <a:t>Connect to: https</a:t>
            </a:r>
            <a:r>
              <a:rPr lang="en-US" sz="2400" i="0" dirty="0">
                <a:latin typeface="Arial" pitchFamily="34" charset="0"/>
                <a:cs typeface="Arial" pitchFamily="34" charset="0"/>
              </a:rPr>
              <a:t>://vcu.zoom.us/j/2504526209</a:t>
            </a:r>
          </a:p>
        </p:txBody>
      </p:sp>
      <p:sp>
        <p:nvSpPr>
          <p:cNvPr id="131" name="Text Box 2"/>
          <p:cNvSpPr txBox="1">
            <a:spLocks noChangeArrowheads="1"/>
          </p:cNvSpPr>
          <p:nvPr/>
        </p:nvSpPr>
        <p:spPr bwMode="auto">
          <a:xfrm>
            <a:off x="792163" y="0"/>
            <a:ext cx="7543800" cy="830997"/>
          </a:xfrm>
          <a:prstGeom prst="rect">
            <a:avLst/>
          </a:prstGeom>
          <a:noFill/>
          <a:ln w="9525">
            <a:noFill/>
            <a:miter lim="800000"/>
            <a:headEnd/>
            <a:tailEnd/>
          </a:ln>
          <a:effectLst/>
        </p:spPr>
        <p:txBody>
          <a:bodyPr>
            <a:spAutoFit/>
          </a:bodyPr>
          <a:lstStyle/>
          <a:p>
            <a:pPr algn="ctr">
              <a:spcBef>
                <a:spcPct val="50000"/>
              </a:spcBef>
            </a:pPr>
            <a:r>
              <a:rPr lang="en-US" sz="4800" b="0" i="0" dirty="0" smtClean="0"/>
              <a:t>Find the palindromes</a:t>
            </a:r>
            <a:endParaRPr lang="en-US" sz="4800" b="0" i="0" dirty="0"/>
          </a:p>
        </p:txBody>
      </p:sp>
    </p:spTree>
    <p:extLst>
      <p:ext uri="{BB962C8B-B14F-4D97-AF65-F5344CB8AC3E}">
        <p14:creationId xmlns:p14="http://schemas.microsoft.com/office/powerpoint/2010/main" val="170139017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7343</TotalTime>
  <Words>611</Words>
  <Application>Microsoft Office PowerPoint</Application>
  <PresentationFormat>On-screen Show (4:3)</PresentationFormat>
  <Paragraphs>172</Paragraphs>
  <Slides>32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ＭＳ Ｐゴシック</vt:lpstr>
      <vt:lpstr>Arial</vt:lpstr>
      <vt:lpstr>Arial Black</vt:lpstr>
      <vt:lpstr>Calibri</vt:lpstr>
      <vt:lpstr>Courier New</vt:lpstr>
      <vt:lpstr>Lucida Handwriting</vt:lpstr>
      <vt:lpstr>Lucida Sans Unicode</vt:lpstr>
      <vt:lpstr>Palatino Linotype</vt:lpstr>
      <vt:lpstr>Tahoma</vt:lpstr>
      <vt:lpstr>Times New Roman</vt:lpstr>
      <vt:lpstr>Verdana</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Virginia Commwealth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Elhai</dc:creator>
  <cp:lastModifiedBy>jelhai</cp:lastModifiedBy>
  <cp:revision>373</cp:revision>
  <dcterms:created xsi:type="dcterms:W3CDTF">2011-01-17T21:08:00Z</dcterms:created>
  <dcterms:modified xsi:type="dcterms:W3CDTF">2017-02-21T14:17:24Z</dcterms:modified>
</cp:coreProperties>
</file>