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637" r:id="rId2"/>
    <p:sldId id="638" r:id="rId3"/>
    <p:sldId id="1117" r:id="rId4"/>
    <p:sldId id="1115" r:id="rId5"/>
    <p:sldId id="1119" r:id="rId6"/>
    <p:sldId id="1120" r:id="rId7"/>
    <p:sldId id="1121" r:id="rId8"/>
    <p:sldId id="1122" r:id="rId9"/>
    <p:sldId id="1123" r:id="rId10"/>
    <p:sldId id="1124" r:id="rId11"/>
    <p:sldId id="1126" r:id="rId12"/>
    <p:sldId id="1125" r:id="rId13"/>
    <p:sldId id="1128" r:id="rId14"/>
    <p:sldId id="1129" r:id="rId15"/>
    <p:sldId id="1130" r:id="rId16"/>
    <p:sldId id="1131" r:id="rId17"/>
    <p:sldId id="1132" r:id="rId18"/>
    <p:sldId id="1133" r:id="rId19"/>
    <p:sldId id="1134" r:id="rId20"/>
    <p:sldId id="1118" r:id="rId21"/>
    <p:sldId id="1135" r:id="rId22"/>
    <p:sldId id="1137" r:id="rId23"/>
    <p:sldId id="1138" r:id="rId24"/>
    <p:sldId id="1140" r:id="rId25"/>
    <p:sldId id="1139" r:id="rId26"/>
    <p:sldId id="1143" r:id="rId27"/>
    <p:sldId id="1141" r:id="rId28"/>
    <p:sldId id="1106" r:id="rId29"/>
    <p:sldId id="1142" r:id="rId30"/>
    <p:sldId id="870" r:id="rId31"/>
    <p:sldId id="948" r:id="rId32"/>
    <p:sldId id="1045" r:id="rId33"/>
    <p:sldId id="1107" r:id="rId34"/>
    <p:sldId id="1088" r:id="rId35"/>
    <p:sldId id="952" r:id="rId36"/>
    <p:sldId id="9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FF99FF"/>
    <a:srgbClr val="0000CC"/>
    <a:srgbClr val="CEDDFF"/>
    <a:srgbClr val="CCCCFF"/>
    <a:srgbClr val="BBFFDD"/>
    <a:srgbClr val="EEDD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0" d="100"/>
          <a:sy n="90" d="100"/>
        </p:scale>
        <p:origin x="90" y="15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5790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9651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108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36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6617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218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532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293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553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206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544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7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882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806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253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deox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5’ to 3’?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600200" y="1123950"/>
            <a:ext cx="533400" cy="207645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39688" y="4572000"/>
            <a:ext cx="4800600" cy="10156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…Rule </a:t>
            </a:r>
            <a:r>
              <a:rPr lang="en-US" sz="2000" dirty="0"/>
              <a:t>#1 in the notes. If everything occurs 5' to 3', why does the rule say that nucleotides get added to the 3'-OH </a:t>
            </a:r>
            <a:r>
              <a:rPr lang="en-US" sz="2000" dirty="0" smtClean="0"/>
              <a:t>end…?</a:t>
            </a:r>
            <a:endParaRPr lang="en-US" sz="2000" b="1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2362200"/>
            <a:ext cx="3048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742" y="711982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228" y="3244334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896648"/>
            <a:ext cx="914400" cy="2273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057400" y="3352800"/>
            <a:ext cx="1600200" cy="2608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28600" y="4114800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Left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274570" y="2902494"/>
            <a:ext cx="533400" cy="283464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8858" y="4188154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Right</a:t>
            </a:r>
            <a:endParaRPr lang="en-US" i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92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5" grpId="0"/>
      <p:bldP spid="9" grpId="0"/>
      <p:bldP spid="14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deox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685800" y="4572000"/>
            <a:ext cx="3445329" cy="40011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And why is 3'-OH needed?</a:t>
            </a:r>
            <a:endParaRPr lang="en-US" sz="2000" b="1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2362200"/>
            <a:ext cx="3048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4561609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4561609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92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deox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</a:rPr>
              <a:t>How to make replication go 3’ to 5’?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95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7" y="1235073"/>
            <a:ext cx="8477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2830286" y="3178629"/>
            <a:ext cx="2612571" cy="999901"/>
          </a:xfrm>
          <a:custGeom>
            <a:avLst/>
            <a:gdLst>
              <a:gd name="connsiteX0" fmla="*/ 2612571 w 2612571"/>
              <a:gd name="connsiteY0" fmla="*/ 0 h 999901"/>
              <a:gd name="connsiteX1" fmla="*/ 1973943 w 2612571"/>
              <a:gd name="connsiteY1" fmla="*/ 580571 h 999901"/>
              <a:gd name="connsiteX2" fmla="*/ 1175657 w 2612571"/>
              <a:gd name="connsiteY2" fmla="*/ 972457 h 999901"/>
              <a:gd name="connsiteX3" fmla="*/ 319314 w 2612571"/>
              <a:gd name="connsiteY3" fmla="*/ 957942 h 999901"/>
              <a:gd name="connsiteX4" fmla="*/ 0 w 2612571"/>
              <a:gd name="connsiteY4" fmla="*/ 885371 h 99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1" h="999901">
                <a:moveTo>
                  <a:pt x="2612571" y="0"/>
                </a:moveTo>
                <a:cubicBezTo>
                  <a:pt x="2413000" y="209247"/>
                  <a:pt x="2213429" y="418495"/>
                  <a:pt x="1973943" y="580571"/>
                </a:cubicBezTo>
                <a:cubicBezTo>
                  <a:pt x="1734457" y="742647"/>
                  <a:pt x="1451428" y="909562"/>
                  <a:pt x="1175657" y="972457"/>
                </a:cubicBezTo>
                <a:cubicBezTo>
                  <a:pt x="899886" y="1035352"/>
                  <a:pt x="515257" y="972456"/>
                  <a:pt x="319314" y="957942"/>
                </a:cubicBezTo>
                <a:cubicBezTo>
                  <a:pt x="123371" y="943428"/>
                  <a:pt x="61685" y="914399"/>
                  <a:pt x="0" y="885371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280229" y="4847771"/>
            <a:ext cx="856342" cy="133371"/>
          </a:xfrm>
          <a:custGeom>
            <a:avLst/>
            <a:gdLst>
              <a:gd name="connsiteX0" fmla="*/ 0 w 856342"/>
              <a:gd name="connsiteY0" fmla="*/ 0 h 133371"/>
              <a:gd name="connsiteX1" fmla="*/ 478971 w 856342"/>
              <a:gd name="connsiteY1" fmla="*/ 116115 h 133371"/>
              <a:gd name="connsiteX2" fmla="*/ 856342 w 856342"/>
              <a:gd name="connsiteY2" fmla="*/ 130629 h 1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2" h="133371">
                <a:moveTo>
                  <a:pt x="0" y="0"/>
                </a:moveTo>
                <a:cubicBezTo>
                  <a:pt x="168123" y="47172"/>
                  <a:pt x="336247" y="94344"/>
                  <a:pt x="478971" y="116115"/>
                </a:cubicBezTo>
                <a:cubicBezTo>
                  <a:pt x="621695" y="137886"/>
                  <a:pt x="739018" y="134257"/>
                  <a:pt x="856342" y="130629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12343" y="4702629"/>
            <a:ext cx="1582057" cy="391885"/>
          </a:xfrm>
          <a:custGeom>
            <a:avLst/>
            <a:gdLst>
              <a:gd name="connsiteX0" fmla="*/ 0 w 1582057"/>
              <a:gd name="connsiteY0" fmla="*/ 391885 h 391885"/>
              <a:gd name="connsiteX1" fmla="*/ 609600 w 1582057"/>
              <a:gd name="connsiteY1" fmla="*/ 275771 h 391885"/>
              <a:gd name="connsiteX2" fmla="*/ 1132114 w 1582057"/>
              <a:gd name="connsiteY2" fmla="*/ 145142 h 391885"/>
              <a:gd name="connsiteX3" fmla="*/ 1582057 w 1582057"/>
              <a:gd name="connsiteY3" fmla="*/ 0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391885">
                <a:moveTo>
                  <a:pt x="0" y="391885"/>
                </a:moveTo>
                <a:cubicBezTo>
                  <a:pt x="210457" y="354390"/>
                  <a:pt x="420914" y="316895"/>
                  <a:pt x="609600" y="275771"/>
                </a:cubicBezTo>
                <a:cubicBezTo>
                  <a:pt x="798286" y="234647"/>
                  <a:pt x="970038" y="191104"/>
                  <a:pt x="1132114" y="145142"/>
                </a:cubicBezTo>
                <a:cubicBezTo>
                  <a:pt x="1294190" y="99180"/>
                  <a:pt x="1438123" y="49590"/>
                  <a:pt x="1582057" y="0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154057" y="4432865"/>
            <a:ext cx="2336800" cy="327821"/>
          </a:xfrm>
          <a:custGeom>
            <a:avLst/>
            <a:gdLst>
              <a:gd name="connsiteX0" fmla="*/ 0 w 2336800"/>
              <a:gd name="connsiteY0" fmla="*/ 182678 h 327821"/>
              <a:gd name="connsiteX1" fmla="*/ 595086 w 2336800"/>
              <a:gd name="connsiteY1" fmla="*/ 23021 h 327821"/>
              <a:gd name="connsiteX2" fmla="*/ 1074057 w 2336800"/>
              <a:gd name="connsiteY2" fmla="*/ 8506 h 327821"/>
              <a:gd name="connsiteX3" fmla="*/ 1553029 w 2336800"/>
              <a:gd name="connsiteY3" fmla="*/ 95592 h 327821"/>
              <a:gd name="connsiteX4" fmla="*/ 2090057 w 2336800"/>
              <a:gd name="connsiteY4" fmla="*/ 226221 h 327821"/>
              <a:gd name="connsiteX5" fmla="*/ 2336800 w 2336800"/>
              <a:gd name="connsiteY5" fmla="*/ 327821 h 32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6800" h="327821">
                <a:moveTo>
                  <a:pt x="0" y="182678"/>
                </a:moveTo>
                <a:cubicBezTo>
                  <a:pt x="208038" y="117364"/>
                  <a:pt x="416077" y="52050"/>
                  <a:pt x="595086" y="23021"/>
                </a:cubicBezTo>
                <a:cubicBezTo>
                  <a:pt x="774096" y="-6008"/>
                  <a:pt x="914400" y="-3589"/>
                  <a:pt x="1074057" y="8506"/>
                </a:cubicBezTo>
                <a:cubicBezTo>
                  <a:pt x="1233714" y="20601"/>
                  <a:pt x="1383696" y="59306"/>
                  <a:pt x="1553029" y="95592"/>
                </a:cubicBezTo>
                <a:cubicBezTo>
                  <a:pt x="1722362" y="131878"/>
                  <a:pt x="1959429" y="187516"/>
                  <a:pt x="2090057" y="226221"/>
                </a:cubicBezTo>
                <a:cubicBezTo>
                  <a:pt x="2220685" y="264926"/>
                  <a:pt x="2278742" y="296373"/>
                  <a:pt x="2336800" y="327821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0506" y="325963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</a:t>
            </a:r>
            <a:r>
              <a:rPr lang="en-US" i="0" dirty="0" smtClean="0">
                <a:latin typeface="Arial Black" pitchFamily="34" charset="0"/>
              </a:rPr>
              <a:t>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535" y="417853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596" y="4478439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5824" y="457602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9278" y="4736068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3706" y="4293773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478" y="4252295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0163" y="4275241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9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7" y="1219200"/>
            <a:ext cx="8477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830286" y="3178629"/>
            <a:ext cx="2612571" cy="999901"/>
          </a:xfrm>
          <a:custGeom>
            <a:avLst/>
            <a:gdLst>
              <a:gd name="connsiteX0" fmla="*/ 2612571 w 2612571"/>
              <a:gd name="connsiteY0" fmla="*/ 0 h 999901"/>
              <a:gd name="connsiteX1" fmla="*/ 1973943 w 2612571"/>
              <a:gd name="connsiteY1" fmla="*/ 580571 h 999901"/>
              <a:gd name="connsiteX2" fmla="*/ 1175657 w 2612571"/>
              <a:gd name="connsiteY2" fmla="*/ 972457 h 999901"/>
              <a:gd name="connsiteX3" fmla="*/ 319314 w 2612571"/>
              <a:gd name="connsiteY3" fmla="*/ 957942 h 999901"/>
              <a:gd name="connsiteX4" fmla="*/ 0 w 2612571"/>
              <a:gd name="connsiteY4" fmla="*/ 885371 h 99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1" h="999901">
                <a:moveTo>
                  <a:pt x="2612571" y="0"/>
                </a:moveTo>
                <a:cubicBezTo>
                  <a:pt x="2413000" y="209247"/>
                  <a:pt x="2213429" y="418495"/>
                  <a:pt x="1973943" y="580571"/>
                </a:cubicBezTo>
                <a:cubicBezTo>
                  <a:pt x="1734457" y="742647"/>
                  <a:pt x="1451428" y="909562"/>
                  <a:pt x="1175657" y="972457"/>
                </a:cubicBezTo>
                <a:cubicBezTo>
                  <a:pt x="899886" y="1035352"/>
                  <a:pt x="515257" y="972456"/>
                  <a:pt x="319314" y="957942"/>
                </a:cubicBezTo>
                <a:cubicBezTo>
                  <a:pt x="123371" y="943428"/>
                  <a:pt x="61685" y="914399"/>
                  <a:pt x="0" y="885371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947886" y="4309991"/>
            <a:ext cx="4441371" cy="680432"/>
          </a:xfrm>
          <a:custGeom>
            <a:avLst/>
            <a:gdLst>
              <a:gd name="connsiteX0" fmla="*/ 0 w 4441371"/>
              <a:gd name="connsiteY0" fmla="*/ 639380 h 680432"/>
              <a:gd name="connsiteX1" fmla="*/ 682171 w 4441371"/>
              <a:gd name="connsiteY1" fmla="*/ 668409 h 680432"/>
              <a:gd name="connsiteX2" fmla="*/ 1364343 w 4441371"/>
              <a:gd name="connsiteY2" fmla="*/ 465209 h 680432"/>
              <a:gd name="connsiteX3" fmla="*/ 2002971 w 4441371"/>
              <a:gd name="connsiteY3" fmla="*/ 305552 h 680432"/>
              <a:gd name="connsiteX4" fmla="*/ 2859314 w 4441371"/>
              <a:gd name="connsiteY4" fmla="*/ 44295 h 680432"/>
              <a:gd name="connsiteX5" fmla="*/ 3657600 w 4441371"/>
              <a:gd name="connsiteY5" fmla="*/ 15266 h 680432"/>
              <a:gd name="connsiteX6" fmla="*/ 4209143 w 4441371"/>
              <a:gd name="connsiteY6" fmla="*/ 203952 h 680432"/>
              <a:gd name="connsiteX7" fmla="*/ 4441371 w 4441371"/>
              <a:gd name="connsiteY7" fmla="*/ 349095 h 68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1371" h="680432">
                <a:moveTo>
                  <a:pt x="0" y="639380"/>
                </a:moveTo>
                <a:cubicBezTo>
                  <a:pt x="227390" y="668408"/>
                  <a:pt x="454781" y="697437"/>
                  <a:pt x="682171" y="668409"/>
                </a:cubicBezTo>
                <a:cubicBezTo>
                  <a:pt x="909561" y="639381"/>
                  <a:pt x="1144210" y="525685"/>
                  <a:pt x="1364343" y="465209"/>
                </a:cubicBezTo>
                <a:cubicBezTo>
                  <a:pt x="1584476" y="404733"/>
                  <a:pt x="1753809" y="375704"/>
                  <a:pt x="2002971" y="305552"/>
                </a:cubicBezTo>
                <a:cubicBezTo>
                  <a:pt x="2252133" y="235400"/>
                  <a:pt x="2583543" y="92676"/>
                  <a:pt x="2859314" y="44295"/>
                </a:cubicBezTo>
                <a:cubicBezTo>
                  <a:pt x="3135086" y="-4086"/>
                  <a:pt x="3432629" y="-11344"/>
                  <a:pt x="3657600" y="15266"/>
                </a:cubicBezTo>
                <a:cubicBezTo>
                  <a:pt x="3882572" y="41875"/>
                  <a:pt x="4078515" y="148314"/>
                  <a:pt x="4209143" y="203952"/>
                </a:cubicBezTo>
                <a:cubicBezTo>
                  <a:pt x="4339771" y="259590"/>
                  <a:pt x="4390571" y="304342"/>
                  <a:pt x="4441371" y="349095"/>
                </a:cubicBezTo>
              </a:path>
            </a:pathLst>
          </a:cu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0506" y="325963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9535" y="417853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2571" y="4579168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4125325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90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deox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</a:rPr>
              <a:t>How to make replication go 3’ to 5’?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4425"/>
            <a:ext cx="4114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33914" y="4624624"/>
            <a:ext cx="1886336" cy="998965"/>
            <a:chOff x="2833914" y="4624624"/>
            <a:chExt cx="1886336" cy="998965"/>
          </a:xfrm>
        </p:grpSpPr>
        <p:grpSp>
          <p:nvGrpSpPr>
            <p:cNvPr id="4" name="Group 3"/>
            <p:cNvGrpSpPr/>
            <p:nvPr/>
          </p:nvGrpSpPr>
          <p:grpSpPr>
            <a:xfrm>
              <a:off x="2833914" y="4624624"/>
              <a:ext cx="1886336" cy="894434"/>
              <a:chOff x="1498602" y="3357526"/>
              <a:chExt cx="1886336" cy="894434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8602" y="3429000"/>
                <a:ext cx="1886335" cy="8229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033226" y="3357526"/>
                <a:ext cx="3517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0" dirty="0">
                    <a:latin typeface="+mn-lt"/>
                  </a:rPr>
                  <a:t>T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887753" y="5392757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0" dirty="0" smtClean="0">
                  <a:latin typeface="+mn-lt"/>
                </a:rPr>
                <a:t>OH</a:t>
              </a:r>
              <a:endParaRPr lang="en-US" sz="900" i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394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4425"/>
            <a:ext cx="4114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2580168" y="4953000"/>
            <a:ext cx="1886336" cy="998965"/>
            <a:chOff x="2833914" y="4624624"/>
            <a:chExt cx="1886336" cy="998965"/>
          </a:xfrm>
          <a:noFill/>
        </p:grpSpPr>
        <p:grpSp>
          <p:nvGrpSpPr>
            <p:cNvPr id="10" name="Group 9"/>
            <p:cNvGrpSpPr/>
            <p:nvPr/>
          </p:nvGrpSpPr>
          <p:grpSpPr>
            <a:xfrm>
              <a:off x="2833914" y="4624624"/>
              <a:ext cx="1886336" cy="894434"/>
              <a:chOff x="1498602" y="3357526"/>
              <a:chExt cx="1886336" cy="894434"/>
            </a:xfrm>
            <a:grpFill/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8602" y="3429000"/>
                <a:ext cx="1886335" cy="82296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033226" y="3357526"/>
                <a:ext cx="35171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0" dirty="0">
                    <a:latin typeface="+mn-lt"/>
                  </a:rPr>
                  <a:t>T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887753" y="5392757"/>
              <a:ext cx="38100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900" i="0" dirty="0" smtClean="0">
                  <a:latin typeface="+mn-lt"/>
                </a:rPr>
                <a:t>OH</a:t>
              </a:r>
              <a:endParaRPr lang="en-US" sz="900" i="0" dirty="0">
                <a:latin typeface="+mn-lt"/>
              </a:endParaRPr>
            </a:p>
          </p:txBody>
        </p:sp>
      </p:grpSp>
      <p:sp>
        <p:nvSpPr>
          <p:cNvPr id="2" name="Freeform 1"/>
          <p:cNvSpPr/>
          <p:nvPr/>
        </p:nvSpPr>
        <p:spPr bwMode="auto">
          <a:xfrm>
            <a:off x="3689498" y="5603358"/>
            <a:ext cx="212651" cy="255182"/>
          </a:xfrm>
          <a:custGeom>
            <a:avLst/>
            <a:gdLst>
              <a:gd name="connsiteX0" fmla="*/ 0 w 212651"/>
              <a:gd name="connsiteY0" fmla="*/ 0 h 255182"/>
              <a:gd name="connsiteX1" fmla="*/ 212651 w 212651"/>
              <a:gd name="connsiteY1" fmla="*/ 255182 h 25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651" h="255182">
                <a:moveTo>
                  <a:pt x="0" y="0"/>
                </a:moveTo>
                <a:lnTo>
                  <a:pt x="212651" y="255182"/>
                </a:lnTo>
              </a:path>
            </a:pathLst>
          </a:custGeom>
          <a:noFill/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49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4425"/>
            <a:ext cx="4114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7712" y="4645890"/>
            <a:ext cx="1886336" cy="998965"/>
            <a:chOff x="2833914" y="4624624"/>
            <a:chExt cx="1886336" cy="998965"/>
          </a:xfrm>
        </p:grpSpPr>
        <p:grpSp>
          <p:nvGrpSpPr>
            <p:cNvPr id="4" name="Group 3"/>
            <p:cNvGrpSpPr/>
            <p:nvPr/>
          </p:nvGrpSpPr>
          <p:grpSpPr>
            <a:xfrm>
              <a:off x="2833914" y="4624624"/>
              <a:ext cx="1886336" cy="894434"/>
              <a:chOff x="1498602" y="3357526"/>
              <a:chExt cx="1886336" cy="894434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8602" y="3429000"/>
                <a:ext cx="1886335" cy="8229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033226" y="3357526"/>
                <a:ext cx="3517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0" dirty="0">
                    <a:latin typeface="+mn-lt"/>
                  </a:rPr>
                  <a:t>T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887753" y="5392757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0" dirty="0" smtClean="0">
                  <a:latin typeface="+mn-lt"/>
                </a:rPr>
                <a:t>OH</a:t>
              </a:r>
              <a:endParaRPr lang="en-US" sz="900" i="0" dirty="0">
                <a:latin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5052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</a:rPr>
              <a:t>How to make replication go 3’ to 5’?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48672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5’dTTP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92991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4425"/>
            <a:ext cx="4114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</a:rPr>
              <a:t>How to make replication go 3’ to 5’?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67011"/>
            <a:ext cx="1885950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48672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</a:rPr>
              <a:t>3</a:t>
            </a:r>
            <a:r>
              <a:rPr lang="en-US" b="1" i="0" dirty="0" smtClean="0">
                <a:solidFill>
                  <a:srgbClr val="FF0000"/>
                </a:solidFill>
              </a:rPr>
              <a:t>’</a:t>
            </a:r>
            <a:r>
              <a:rPr lang="en-US" i="0" dirty="0" smtClean="0"/>
              <a:t>dTTP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3’</a:t>
            </a:r>
            <a:r>
              <a:rPr lang="en-US" i="0" dirty="0" smtClean="0"/>
              <a:t>dGTP</a:t>
            </a:r>
            <a:endParaRPr lang="en-US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53669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3’</a:t>
            </a:r>
            <a:r>
              <a:rPr lang="en-US" i="0" dirty="0" smtClean="0"/>
              <a:t>dCTP</a:t>
            </a:r>
            <a:endParaRPr lang="en-US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61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3’</a:t>
            </a:r>
            <a:r>
              <a:rPr lang="en-US" i="0" dirty="0" smtClean="0"/>
              <a:t>dATP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896525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657350"/>
            <a:ext cx="7406640" cy="51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February 2017</a:t>
            </a:r>
            <a:endParaRPr lang="en-US" altLang="en-US" sz="3200" b="1" i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915126" y="5715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702174"/>
            <a:ext cx="3200400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787349"/>
            <a:ext cx="5995987" cy="201325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444069" y="3896631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28" descr="Newsprint"/>
          <p:cNvSpPr txBox="1">
            <a:spLocks noChangeArrowheads="1"/>
          </p:cNvSpPr>
          <p:nvPr/>
        </p:nvSpPr>
        <p:spPr bwMode="auto">
          <a:xfrm>
            <a:off x="3048000" y="5080337"/>
            <a:ext cx="3935480" cy="10156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For those of us with weekend appointments, are we going to be able to get into the building?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657350"/>
            <a:ext cx="7406640" cy="51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February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702174"/>
            <a:ext cx="3200400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787349"/>
            <a:ext cx="5995987" cy="201325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444069" y="3048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409372" y="3308532"/>
            <a:ext cx="457200" cy="33528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590675"/>
            <a:ext cx="3324225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0167"/>
            <a:ext cx="6126480" cy="791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84" y="1"/>
            <a:ext cx="290071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3733800" y="2533120"/>
            <a:ext cx="5193030" cy="156966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I've found the difference between </a:t>
            </a:r>
            <a:r>
              <a:rPr lang="en-US" dirty="0" err="1"/>
              <a:t>exp</a:t>
            </a:r>
            <a:r>
              <a:rPr lang="en-US" dirty="0"/>
              <a:t> 1/2 in the experimental methods section, but I'm not sure how that would make a difference in examining fig 4. </a:t>
            </a:r>
            <a:endParaRPr lang="en-US" b="1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7200" y="2057401"/>
            <a:ext cx="381000" cy="114299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8462" y="3273138"/>
            <a:ext cx="274320" cy="2743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590675"/>
            <a:ext cx="3324225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0167"/>
            <a:ext cx="6126480" cy="791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84" y="1"/>
            <a:ext cx="290071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3733800" y="2533120"/>
            <a:ext cx="5193030" cy="156966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 would also benefit from going over the properties of cesium chloride that helps cause the density gradient when centrifuged with DNA.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343400"/>
            <a:ext cx="1333500" cy="2152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4419600" y="3886200"/>
            <a:ext cx="3733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791200" y="4637782"/>
            <a:ext cx="3054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</a:rPr>
              <a:t>Why </a:t>
            </a:r>
            <a:r>
              <a:rPr lang="en-US" sz="3200" b="1" i="0" dirty="0" err="1" smtClean="0">
                <a:solidFill>
                  <a:srgbClr val="FF0000"/>
                </a:solidFill>
              </a:rPr>
              <a:t>CsCl</a:t>
            </a:r>
            <a:r>
              <a:rPr lang="en-US" sz="3200" b="1" i="0" dirty="0" smtClean="0">
                <a:solidFill>
                  <a:srgbClr val="FF0000"/>
                </a:solidFill>
              </a:rPr>
              <a:t>?</a:t>
            </a:r>
            <a:br>
              <a:rPr lang="en-US" sz="3200" b="1" i="0" dirty="0" smtClean="0">
                <a:solidFill>
                  <a:srgbClr val="FF0000"/>
                </a:solidFill>
              </a:rPr>
            </a:br>
            <a:r>
              <a:rPr lang="en-US" sz="3200" b="1" i="0" dirty="0" smtClean="0">
                <a:solidFill>
                  <a:srgbClr val="FF0000"/>
                </a:solidFill>
              </a:rPr>
              <a:t>Why not </a:t>
            </a:r>
            <a:r>
              <a:rPr lang="en-US" sz="3200" b="1" i="0" dirty="0" err="1" smtClean="0">
                <a:solidFill>
                  <a:srgbClr val="FF0000"/>
                </a:solidFill>
              </a:rPr>
              <a:t>NaCl</a:t>
            </a:r>
            <a:r>
              <a:rPr lang="en-US" sz="3200" b="1" i="0" dirty="0" smtClean="0">
                <a:solidFill>
                  <a:srgbClr val="FF0000"/>
                </a:solidFill>
              </a:rPr>
              <a:t>?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>
                <a:solidFill>
                  <a:srgbClr val="FFFF00"/>
                </a:solidFill>
              </a:rPr>
              <a:t>Does it matter: H</a:t>
            </a:r>
            <a:r>
              <a:rPr lang="en-US" altLang="en-US" sz="4800" b="0" i="0" baseline="-25000" dirty="0" smtClean="0">
                <a:solidFill>
                  <a:srgbClr val="FFFF00"/>
                </a:solidFill>
              </a:rPr>
              <a:t>2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vs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 O</a:t>
            </a:r>
            <a:r>
              <a:rPr lang="en-US" altLang="en-US" sz="4800" b="0" i="0" baseline="-25000" dirty="0" smtClean="0">
                <a:solidFill>
                  <a:srgbClr val="FFFF00"/>
                </a:solidFill>
              </a:rPr>
              <a:t>2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?</a:t>
            </a:r>
            <a:endParaRPr lang="en-US" altLang="en-US" sz="3200" b="1" i="0" dirty="0">
              <a:solidFill>
                <a:srgbClr val="FFFF00"/>
              </a:solidFill>
            </a:endParaRPr>
          </a:p>
        </p:txBody>
      </p:sp>
      <p:pic>
        <p:nvPicPr>
          <p:cNvPr id="18434" name="Picture 2" descr="http://geogrify.net/GEO1/Images/Geosystems/EG_7e_Figure_02_17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" b="7522"/>
          <a:stretch/>
        </p:blipFill>
        <p:spPr bwMode="auto">
          <a:xfrm>
            <a:off x="1570037" y="830997"/>
            <a:ext cx="7345363" cy="59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830997"/>
            <a:ext cx="685800" cy="2982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i="0" dirty="0" smtClean="0">
                <a:solidFill>
                  <a:srgbClr val="00B0F0"/>
                </a:solidFill>
              </a:rPr>
              <a:t>g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r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a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v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err="1" smtClean="0">
                <a:solidFill>
                  <a:srgbClr val="00B0F0"/>
                </a:solidFill>
              </a:rPr>
              <a:t>i</a:t>
            </a:r>
            <a:r>
              <a:rPr lang="en-US" sz="4000" i="0" dirty="0" smtClean="0">
                <a:solidFill>
                  <a:srgbClr val="00B0F0"/>
                </a:solidFill>
              </a:rPr>
              <a:t/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t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y</a:t>
            </a:r>
            <a:endParaRPr lang="en-US" sz="4000" i="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919948"/>
            <a:ext cx="6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i="0" dirty="0" smtClean="0">
                <a:solidFill>
                  <a:srgbClr val="66FF33"/>
                </a:solidFill>
              </a:rPr>
              <a:t>d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i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f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err="1" smtClean="0">
                <a:solidFill>
                  <a:srgbClr val="66FF33"/>
                </a:solidFill>
              </a:rPr>
              <a:t>f</a:t>
            </a:r>
            <a:r>
              <a:rPr lang="en-US" sz="4000" i="0" dirty="0" smtClean="0">
                <a:solidFill>
                  <a:srgbClr val="66FF33"/>
                </a:solidFill>
              </a:rPr>
              <a:t/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u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s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I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on</a:t>
            </a:r>
            <a:endParaRPr lang="en-US" sz="4000" i="0" dirty="0">
              <a:solidFill>
                <a:srgbClr val="66FF33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066800" y="990600"/>
            <a:ext cx="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37458" y="3886200"/>
            <a:ext cx="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2895600" y="2919948"/>
            <a:ext cx="304800" cy="802198"/>
            <a:chOff x="2895600" y="2919948"/>
            <a:chExt cx="304800" cy="802198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919948"/>
              <a:ext cx="304800" cy="802198"/>
              <a:chOff x="2895600" y="2919948"/>
              <a:chExt cx="304800" cy="802198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2895600" y="2919948"/>
                <a:ext cx="304800" cy="43285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>
                <a:off x="2979868" y="3367144"/>
                <a:ext cx="96819" cy="355002"/>
              </a:xfrm>
              <a:custGeom>
                <a:avLst/>
                <a:gdLst>
                  <a:gd name="connsiteX0" fmla="*/ 53788 w 96819"/>
                  <a:gd name="connsiteY0" fmla="*/ 0 h 355002"/>
                  <a:gd name="connsiteX1" fmla="*/ 64546 w 96819"/>
                  <a:gd name="connsiteY1" fmla="*/ 53788 h 355002"/>
                  <a:gd name="connsiteX2" fmla="*/ 32273 w 96819"/>
                  <a:gd name="connsiteY2" fmla="*/ 64545 h 355002"/>
                  <a:gd name="connsiteX3" fmla="*/ 21516 w 96819"/>
                  <a:gd name="connsiteY3" fmla="*/ 129091 h 355002"/>
                  <a:gd name="connsiteX4" fmla="*/ 32273 w 96819"/>
                  <a:gd name="connsiteY4" fmla="*/ 182880 h 355002"/>
                  <a:gd name="connsiteX5" fmla="*/ 64546 w 96819"/>
                  <a:gd name="connsiteY5" fmla="*/ 204395 h 355002"/>
                  <a:gd name="connsiteX6" fmla="*/ 86061 w 96819"/>
                  <a:gd name="connsiteY6" fmla="*/ 268941 h 355002"/>
                  <a:gd name="connsiteX7" fmla="*/ 96819 w 96819"/>
                  <a:gd name="connsiteY7" fmla="*/ 301214 h 355002"/>
                  <a:gd name="connsiteX8" fmla="*/ 0 w 96819"/>
                  <a:gd name="connsiteY8" fmla="*/ 344244 h 355002"/>
                  <a:gd name="connsiteX9" fmla="*/ 0 w 96819"/>
                  <a:gd name="connsiteY9" fmla="*/ 355002 h 35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819" h="355002">
                    <a:moveTo>
                      <a:pt x="53788" y="0"/>
                    </a:moveTo>
                    <a:cubicBezTo>
                      <a:pt x="57374" y="17929"/>
                      <a:pt x="70328" y="36442"/>
                      <a:pt x="64546" y="53788"/>
                    </a:cubicBezTo>
                    <a:cubicBezTo>
                      <a:pt x="60960" y="64546"/>
                      <a:pt x="37899" y="54700"/>
                      <a:pt x="32273" y="64545"/>
                    </a:cubicBezTo>
                    <a:cubicBezTo>
                      <a:pt x="21451" y="83483"/>
                      <a:pt x="25102" y="107576"/>
                      <a:pt x="21516" y="129091"/>
                    </a:cubicBezTo>
                    <a:cubicBezTo>
                      <a:pt x="25102" y="147021"/>
                      <a:pt x="23201" y="167004"/>
                      <a:pt x="32273" y="182880"/>
                    </a:cubicBezTo>
                    <a:cubicBezTo>
                      <a:pt x="38688" y="194106"/>
                      <a:pt x="57694" y="193431"/>
                      <a:pt x="64546" y="204395"/>
                    </a:cubicBezTo>
                    <a:cubicBezTo>
                      <a:pt x="76566" y="223627"/>
                      <a:pt x="78889" y="247426"/>
                      <a:pt x="86061" y="268941"/>
                    </a:cubicBezTo>
                    <a:lnTo>
                      <a:pt x="96819" y="301214"/>
                    </a:lnTo>
                    <a:cubicBezTo>
                      <a:pt x="64864" y="311865"/>
                      <a:pt x="25571" y="318673"/>
                      <a:pt x="0" y="344244"/>
                    </a:cubicBezTo>
                    <a:lnTo>
                      <a:pt x="0" y="35500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 bwMode="auto">
            <a:xfrm>
              <a:off x="2983992" y="3048000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60192" y="3200400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121878" y="3077028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5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4923" y="0"/>
            <a:ext cx="79985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>
                <a:solidFill>
                  <a:srgbClr val="FFFF00"/>
                </a:solidFill>
              </a:rPr>
              <a:t>Does it matter: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NaCl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vs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CsCl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?</a:t>
            </a:r>
            <a:endParaRPr lang="en-US" altLang="en-US" sz="3200" b="1" i="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30997"/>
            <a:ext cx="68580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i="0" dirty="0" smtClean="0">
                <a:solidFill>
                  <a:srgbClr val="00B0F0"/>
                </a:solidFill>
              </a:rPr>
              <a:t>g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/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f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o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r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c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e</a:t>
            </a:r>
            <a:endParaRPr lang="en-US" sz="4000" i="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919948"/>
            <a:ext cx="6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i="0" dirty="0" smtClean="0">
                <a:solidFill>
                  <a:srgbClr val="66FF33"/>
                </a:solidFill>
              </a:rPr>
              <a:t>d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i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f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err="1" smtClean="0">
                <a:solidFill>
                  <a:srgbClr val="66FF33"/>
                </a:solidFill>
              </a:rPr>
              <a:t>f</a:t>
            </a:r>
            <a:r>
              <a:rPr lang="en-US" sz="4000" i="0" dirty="0" smtClean="0">
                <a:solidFill>
                  <a:srgbClr val="66FF33"/>
                </a:solidFill>
              </a:rPr>
              <a:t/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u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s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I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on</a:t>
            </a:r>
            <a:endParaRPr lang="en-US" sz="4000" i="0" dirty="0">
              <a:solidFill>
                <a:srgbClr val="66FF3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3143"/>
            <a:ext cx="3619500" cy="58429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066800" y="990600"/>
            <a:ext cx="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37458" y="3886200"/>
            <a:ext cx="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2895600" y="2919948"/>
            <a:ext cx="304800" cy="802198"/>
            <a:chOff x="2895600" y="2919948"/>
            <a:chExt cx="304800" cy="802198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919948"/>
              <a:ext cx="304800" cy="802198"/>
              <a:chOff x="2895600" y="2919948"/>
              <a:chExt cx="304800" cy="802198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2895600" y="2919948"/>
                <a:ext cx="304800" cy="43285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>
                <a:off x="2979868" y="3367144"/>
                <a:ext cx="96819" cy="355002"/>
              </a:xfrm>
              <a:custGeom>
                <a:avLst/>
                <a:gdLst>
                  <a:gd name="connsiteX0" fmla="*/ 53788 w 96819"/>
                  <a:gd name="connsiteY0" fmla="*/ 0 h 355002"/>
                  <a:gd name="connsiteX1" fmla="*/ 64546 w 96819"/>
                  <a:gd name="connsiteY1" fmla="*/ 53788 h 355002"/>
                  <a:gd name="connsiteX2" fmla="*/ 32273 w 96819"/>
                  <a:gd name="connsiteY2" fmla="*/ 64545 h 355002"/>
                  <a:gd name="connsiteX3" fmla="*/ 21516 w 96819"/>
                  <a:gd name="connsiteY3" fmla="*/ 129091 h 355002"/>
                  <a:gd name="connsiteX4" fmla="*/ 32273 w 96819"/>
                  <a:gd name="connsiteY4" fmla="*/ 182880 h 355002"/>
                  <a:gd name="connsiteX5" fmla="*/ 64546 w 96819"/>
                  <a:gd name="connsiteY5" fmla="*/ 204395 h 355002"/>
                  <a:gd name="connsiteX6" fmla="*/ 86061 w 96819"/>
                  <a:gd name="connsiteY6" fmla="*/ 268941 h 355002"/>
                  <a:gd name="connsiteX7" fmla="*/ 96819 w 96819"/>
                  <a:gd name="connsiteY7" fmla="*/ 301214 h 355002"/>
                  <a:gd name="connsiteX8" fmla="*/ 0 w 96819"/>
                  <a:gd name="connsiteY8" fmla="*/ 344244 h 355002"/>
                  <a:gd name="connsiteX9" fmla="*/ 0 w 96819"/>
                  <a:gd name="connsiteY9" fmla="*/ 355002 h 35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819" h="355002">
                    <a:moveTo>
                      <a:pt x="53788" y="0"/>
                    </a:moveTo>
                    <a:cubicBezTo>
                      <a:pt x="57374" y="17929"/>
                      <a:pt x="70328" y="36442"/>
                      <a:pt x="64546" y="53788"/>
                    </a:cubicBezTo>
                    <a:cubicBezTo>
                      <a:pt x="60960" y="64546"/>
                      <a:pt x="37899" y="54700"/>
                      <a:pt x="32273" y="64545"/>
                    </a:cubicBezTo>
                    <a:cubicBezTo>
                      <a:pt x="21451" y="83483"/>
                      <a:pt x="25102" y="107576"/>
                      <a:pt x="21516" y="129091"/>
                    </a:cubicBezTo>
                    <a:cubicBezTo>
                      <a:pt x="25102" y="147021"/>
                      <a:pt x="23201" y="167004"/>
                      <a:pt x="32273" y="182880"/>
                    </a:cubicBezTo>
                    <a:cubicBezTo>
                      <a:pt x="38688" y="194106"/>
                      <a:pt x="57694" y="193431"/>
                      <a:pt x="64546" y="204395"/>
                    </a:cubicBezTo>
                    <a:cubicBezTo>
                      <a:pt x="76566" y="223627"/>
                      <a:pt x="78889" y="247426"/>
                      <a:pt x="86061" y="268941"/>
                    </a:cubicBezTo>
                    <a:lnTo>
                      <a:pt x="96819" y="301214"/>
                    </a:lnTo>
                    <a:cubicBezTo>
                      <a:pt x="64864" y="311865"/>
                      <a:pt x="25571" y="318673"/>
                      <a:pt x="0" y="344244"/>
                    </a:cubicBezTo>
                    <a:lnTo>
                      <a:pt x="0" y="35500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 bwMode="auto">
            <a:xfrm>
              <a:off x="2983992" y="3048000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60192" y="3200400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121878" y="3077028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2938438"/>
            <a:ext cx="121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Arial Black" pitchFamily="34" charset="0"/>
              </a:rPr>
              <a:t>DNA</a:t>
            </a:r>
            <a:endParaRPr lang="en-US" sz="2800" i="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iodic-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5574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43856" y="2430812"/>
            <a:ext cx="429768" cy="540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2972" y="4031013"/>
            <a:ext cx="457200" cy="54098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4923" y="0"/>
            <a:ext cx="79985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>
                <a:solidFill>
                  <a:sysClr val="windowText" lastClr="000000"/>
                </a:solidFill>
              </a:rPr>
              <a:t>Does it matter: </a:t>
            </a:r>
            <a:r>
              <a:rPr lang="en-US" altLang="en-US" sz="4800" b="0" i="0" dirty="0" err="1" smtClean="0">
                <a:solidFill>
                  <a:sysClr val="windowText" lastClr="000000"/>
                </a:solidFill>
              </a:rPr>
              <a:t>NaCl</a:t>
            </a:r>
            <a:r>
              <a:rPr lang="en-US" altLang="en-US" sz="4800" b="0" i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altLang="en-US" sz="4800" b="0" i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ysClr val="windowText" lastClr="000000"/>
                </a:solidFill>
              </a:rPr>
              <a:t>CsCl</a:t>
            </a:r>
            <a:r>
              <a:rPr lang="en-US" altLang="en-US" sz="4800" b="0" i="0" dirty="0" smtClean="0">
                <a:solidFill>
                  <a:sysClr val="windowText" lastClr="000000"/>
                </a:solidFill>
              </a:rPr>
              <a:t>?</a:t>
            </a:r>
            <a:endParaRPr lang="en-US" altLang="en-US" sz="3200" b="1" i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4923" y="0"/>
            <a:ext cx="79985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>
                <a:solidFill>
                  <a:srgbClr val="FFFF00"/>
                </a:solidFill>
              </a:rPr>
              <a:t>Does it matter: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NaCl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vs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 </a:t>
            </a:r>
            <a:r>
              <a:rPr lang="en-US" altLang="en-US" sz="4800" b="0" i="0" dirty="0" err="1" smtClean="0">
                <a:solidFill>
                  <a:srgbClr val="FFFF00"/>
                </a:solidFill>
              </a:rPr>
              <a:t>CsCl</a:t>
            </a:r>
            <a:r>
              <a:rPr lang="en-US" altLang="en-US" sz="4800" b="0" i="0" dirty="0" smtClean="0">
                <a:solidFill>
                  <a:srgbClr val="FFFF00"/>
                </a:solidFill>
              </a:rPr>
              <a:t>?</a:t>
            </a:r>
            <a:endParaRPr lang="en-US" altLang="en-US" sz="3200" b="1" i="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30997"/>
            <a:ext cx="68580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i="0" dirty="0" smtClean="0">
                <a:solidFill>
                  <a:srgbClr val="00B0F0"/>
                </a:solidFill>
              </a:rPr>
              <a:t>g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/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f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o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r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c</a:t>
            </a:r>
            <a:br>
              <a:rPr lang="en-US" sz="4000" i="0" dirty="0" smtClean="0">
                <a:solidFill>
                  <a:srgbClr val="00B0F0"/>
                </a:solidFill>
              </a:rPr>
            </a:br>
            <a:r>
              <a:rPr lang="en-US" sz="4000" i="0" dirty="0" smtClean="0">
                <a:solidFill>
                  <a:srgbClr val="00B0F0"/>
                </a:solidFill>
              </a:rPr>
              <a:t>e</a:t>
            </a:r>
            <a:endParaRPr lang="en-US" sz="4000" i="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919948"/>
            <a:ext cx="6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i="0" dirty="0" smtClean="0">
                <a:solidFill>
                  <a:srgbClr val="66FF33"/>
                </a:solidFill>
              </a:rPr>
              <a:t>d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i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f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err="1" smtClean="0">
                <a:solidFill>
                  <a:srgbClr val="66FF33"/>
                </a:solidFill>
              </a:rPr>
              <a:t>f</a:t>
            </a:r>
            <a:r>
              <a:rPr lang="en-US" sz="4000" i="0" dirty="0" smtClean="0">
                <a:solidFill>
                  <a:srgbClr val="66FF33"/>
                </a:solidFill>
              </a:rPr>
              <a:t/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u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s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I</a:t>
            </a:r>
            <a:br>
              <a:rPr lang="en-US" sz="4000" i="0" dirty="0" smtClean="0">
                <a:solidFill>
                  <a:srgbClr val="66FF33"/>
                </a:solidFill>
              </a:rPr>
            </a:br>
            <a:r>
              <a:rPr lang="en-US" sz="4000" i="0" dirty="0" smtClean="0">
                <a:solidFill>
                  <a:srgbClr val="66FF33"/>
                </a:solidFill>
              </a:rPr>
              <a:t>on</a:t>
            </a:r>
            <a:endParaRPr lang="en-US" sz="4000" i="0" dirty="0">
              <a:solidFill>
                <a:srgbClr val="66FF3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3143"/>
            <a:ext cx="3619500" cy="58429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066800" y="990600"/>
            <a:ext cx="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37458" y="3886200"/>
            <a:ext cx="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2895600" y="2919948"/>
            <a:ext cx="304800" cy="802198"/>
            <a:chOff x="2895600" y="2919948"/>
            <a:chExt cx="304800" cy="802198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919948"/>
              <a:ext cx="304800" cy="802198"/>
              <a:chOff x="2895600" y="2919948"/>
              <a:chExt cx="304800" cy="802198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2895600" y="2919948"/>
                <a:ext cx="304800" cy="43285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>
                <a:off x="2979868" y="3367144"/>
                <a:ext cx="96819" cy="355002"/>
              </a:xfrm>
              <a:custGeom>
                <a:avLst/>
                <a:gdLst>
                  <a:gd name="connsiteX0" fmla="*/ 53788 w 96819"/>
                  <a:gd name="connsiteY0" fmla="*/ 0 h 355002"/>
                  <a:gd name="connsiteX1" fmla="*/ 64546 w 96819"/>
                  <a:gd name="connsiteY1" fmla="*/ 53788 h 355002"/>
                  <a:gd name="connsiteX2" fmla="*/ 32273 w 96819"/>
                  <a:gd name="connsiteY2" fmla="*/ 64545 h 355002"/>
                  <a:gd name="connsiteX3" fmla="*/ 21516 w 96819"/>
                  <a:gd name="connsiteY3" fmla="*/ 129091 h 355002"/>
                  <a:gd name="connsiteX4" fmla="*/ 32273 w 96819"/>
                  <a:gd name="connsiteY4" fmla="*/ 182880 h 355002"/>
                  <a:gd name="connsiteX5" fmla="*/ 64546 w 96819"/>
                  <a:gd name="connsiteY5" fmla="*/ 204395 h 355002"/>
                  <a:gd name="connsiteX6" fmla="*/ 86061 w 96819"/>
                  <a:gd name="connsiteY6" fmla="*/ 268941 h 355002"/>
                  <a:gd name="connsiteX7" fmla="*/ 96819 w 96819"/>
                  <a:gd name="connsiteY7" fmla="*/ 301214 h 355002"/>
                  <a:gd name="connsiteX8" fmla="*/ 0 w 96819"/>
                  <a:gd name="connsiteY8" fmla="*/ 344244 h 355002"/>
                  <a:gd name="connsiteX9" fmla="*/ 0 w 96819"/>
                  <a:gd name="connsiteY9" fmla="*/ 355002 h 35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819" h="355002">
                    <a:moveTo>
                      <a:pt x="53788" y="0"/>
                    </a:moveTo>
                    <a:cubicBezTo>
                      <a:pt x="57374" y="17929"/>
                      <a:pt x="70328" y="36442"/>
                      <a:pt x="64546" y="53788"/>
                    </a:cubicBezTo>
                    <a:cubicBezTo>
                      <a:pt x="60960" y="64546"/>
                      <a:pt x="37899" y="54700"/>
                      <a:pt x="32273" y="64545"/>
                    </a:cubicBezTo>
                    <a:cubicBezTo>
                      <a:pt x="21451" y="83483"/>
                      <a:pt x="25102" y="107576"/>
                      <a:pt x="21516" y="129091"/>
                    </a:cubicBezTo>
                    <a:cubicBezTo>
                      <a:pt x="25102" y="147021"/>
                      <a:pt x="23201" y="167004"/>
                      <a:pt x="32273" y="182880"/>
                    </a:cubicBezTo>
                    <a:cubicBezTo>
                      <a:pt x="38688" y="194106"/>
                      <a:pt x="57694" y="193431"/>
                      <a:pt x="64546" y="204395"/>
                    </a:cubicBezTo>
                    <a:cubicBezTo>
                      <a:pt x="76566" y="223627"/>
                      <a:pt x="78889" y="247426"/>
                      <a:pt x="86061" y="268941"/>
                    </a:cubicBezTo>
                    <a:lnTo>
                      <a:pt x="96819" y="301214"/>
                    </a:lnTo>
                    <a:cubicBezTo>
                      <a:pt x="64864" y="311865"/>
                      <a:pt x="25571" y="318673"/>
                      <a:pt x="0" y="344244"/>
                    </a:cubicBezTo>
                    <a:lnTo>
                      <a:pt x="0" y="35500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 bwMode="auto">
            <a:xfrm>
              <a:off x="2983992" y="3048000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60192" y="3200400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121878" y="3077028"/>
              <a:ext cx="64008" cy="64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2938438"/>
            <a:ext cx="121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Arial Black" pitchFamily="34" charset="0"/>
              </a:rPr>
              <a:t>DNA</a:t>
            </a:r>
            <a:endParaRPr lang="en-US" sz="2800" i="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657350"/>
            <a:ext cx="7406640" cy="51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February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702174"/>
            <a:ext cx="3200400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787349"/>
            <a:ext cx="5995987" cy="201325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409372" y="3308532"/>
            <a:ext cx="457200" cy="33528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54" y="29028"/>
            <a:ext cx="4480560" cy="8220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52" y="924831"/>
            <a:ext cx="6217920" cy="587248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3’OH?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7" y="1235073"/>
            <a:ext cx="8477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2830286" y="3178629"/>
            <a:ext cx="2612571" cy="999901"/>
          </a:xfrm>
          <a:custGeom>
            <a:avLst/>
            <a:gdLst>
              <a:gd name="connsiteX0" fmla="*/ 2612571 w 2612571"/>
              <a:gd name="connsiteY0" fmla="*/ 0 h 999901"/>
              <a:gd name="connsiteX1" fmla="*/ 1973943 w 2612571"/>
              <a:gd name="connsiteY1" fmla="*/ 580571 h 999901"/>
              <a:gd name="connsiteX2" fmla="*/ 1175657 w 2612571"/>
              <a:gd name="connsiteY2" fmla="*/ 972457 h 999901"/>
              <a:gd name="connsiteX3" fmla="*/ 319314 w 2612571"/>
              <a:gd name="connsiteY3" fmla="*/ 957942 h 999901"/>
              <a:gd name="connsiteX4" fmla="*/ 0 w 2612571"/>
              <a:gd name="connsiteY4" fmla="*/ 885371 h 99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1" h="999901">
                <a:moveTo>
                  <a:pt x="2612571" y="0"/>
                </a:moveTo>
                <a:cubicBezTo>
                  <a:pt x="2413000" y="209247"/>
                  <a:pt x="2213429" y="418495"/>
                  <a:pt x="1973943" y="580571"/>
                </a:cubicBezTo>
                <a:cubicBezTo>
                  <a:pt x="1734457" y="742647"/>
                  <a:pt x="1451428" y="909562"/>
                  <a:pt x="1175657" y="972457"/>
                </a:cubicBezTo>
                <a:cubicBezTo>
                  <a:pt x="899886" y="1035352"/>
                  <a:pt x="515257" y="972456"/>
                  <a:pt x="319314" y="957942"/>
                </a:cubicBezTo>
                <a:cubicBezTo>
                  <a:pt x="123371" y="943428"/>
                  <a:pt x="61685" y="914399"/>
                  <a:pt x="0" y="885371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280229" y="4847771"/>
            <a:ext cx="856342" cy="133371"/>
          </a:xfrm>
          <a:custGeom>
            <a:avLst/>
            <a:gdLst>
              <a:gd name="connsiteX0" fmla="*/ 0 w 856342"/>
              <a:gd name="connsiteY0" fmla="*/ 0 h 133371"/>
              <a:gd name="connsiteX1" fmla="*/ 478971 w 856342"/>
              <a:gd name="connsiteY1" fmla="*/ 116115 h 133371"/>
              <a:gd name="connsiteX2" fmla="*/ 856342 w 856342"/>
              <a:gd name="connsiteY2" fmla="*/ 130629 h 1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2" h="133371">
                <a:moveTo>
                  <a:pt x="0" y="0"/>
                </a:moveTo>
                <a:cubicBezTo>
                  <a:pt x="168123" y="47172"/>
                  <a:pt x="336247" y="94344"/>
                  <a:pt x="478971" y="116115"/>
                </a:cubicBezTo>
                <a:cubicBezTo>
                  <a:pt x="621695" y="137886"/>
                  <a:pt x="739018" y="134257"/>
                  <a:pt x="856342" y="130629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12343" y="4702629"/>
            <a:ext cx="1582057" cy="391885"/>
          </a:xfrm>
          <a:custGeom>
            <a:avLst/>
            <a:gdLst>
              <a:gd name="connsiteX0" fmla="*/ 0 w 1582057"/>
              <a:gd name="connsiteY0" fmla="*/ 391885 h 391885"/>
              <a:gd name="connsiteX1" fmla="*/ 609600 w 1582057"/>
              <a:gd name="connsiteY1" fmla="*/ 275771 h 391885"/>
              <a:gd name="connsiteX2" fmla="*/ 1132114 w 1582057"/>
              <a:gd name="connsiteY2" fmla="*/ 145142 h 391885"/>
              <a:gd name="connsiteX3" fmla="*/ 1582057 w 1582057"/>
              <a:gd name="connsiteY3" fmla="*/ 0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391885">
                <a:moveTo>
                  <a:pt x="0" y="391885"/>
                </a:moveTo>
                <a:cubicBezTo>
                  <a:pt x="210457" y="354390"/>
                  <a:pt x="420914" y="316895"/>
                  <a:pt x="609600" y="275771"/>
                </a:cubicBezTo>
                <a:cubicBezTo>
                  <a:pt x="798286" y="234647"/>
                  <a:pt x="970038" y="191104"/>
                  <a:pt x="1132114" y="145142"/>
                </a:cubicBezTo>
                <a:cubicBezTo>
                  <a:pt x="1294190" y="99180"/>
                  <a:pt x="1438123" y="49590"/>
                  <a:pt x="1582057" y="0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154057" y="4432865"/>
            <a:ext cx="2336800" cy="327821"/>
          </a:xfrm>
          <a:custGeom>
            <a:avLst/>
            <a:gdLst>
              <a:gd name="connsiteX0" fmla="*/ 0 w 2336800"/>
              <a:gd name="connsiteY0" fmla="*/ 182678 h 327821"/>
              <a:gd name="connsiteX1" fmla="*/ 595086 w 2336800"/>
              <a:gd name="connsiteY1" fmla="*/ 23021 h 327821"/>
              <a:gd name="connsiteX2" fmla="*/ 1074057 w 2336800"/>
              <a:gd name="connsiteY2" fmla="*/ 8506 h 327821"/>
              <a:gd name="connsiteX3" fmla="*/ 1553029 w 2336800"/>
              <a:gd name="connsiteY3" fmla="*/ 95592 h 327821"/>
              <a:gd name="connsiteX4" fmla="*/ 2090057 w 2336800"/>
              <a:gd name="connsiteY4" fmla="*/ 226221 h 327821"/>
              <a:gd name="connsiteX5" fmla="*/ 2336800 w 2336800"/>
              <a:gd name="connsiteY5" fmla="*/ 327821 h 32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6800" h="327821">
                <a:moveTo>
                  <a:pt x="0" y="182678"/>
                </a:moveTo>
                <a:cubicBezTo>
                  <a:pt x="208038" y="117364"/>
                  <a:pt x="416077" y="52050"/>
                  <a:pt x="595086" y="23021"/>
                </a:cubicBezTo>
                <a:cubicBezTo>
                  <a:pt x="774096" y="-6008"/>
                  <a:pt x="914400" y="-3589"/>
                  <a:pt x="1074057" y="8506"/>
                </a:cubicBezTo>
                <a:cubicBezTo>
                  <a:pt x="1233714" y="20601"/>
                  <a:pt x="1383696" y="59306"/>
                  <a:pt x="1553029" y="95592"/>
                </a:cubicBezTo>
                <a:cubicBezTo>
                  <a:pt x="1722362" y="131878"/>
                  <a:pt x="1959429" y="187516"/>
                  <a:pt x="2090057" y="226221"/>
                </a:cubicBezTo>
                <a:cubicBezTo>
                  <a:pt x="2220685" y="264926"/>
                  <a:pt x="2278742" y="296373"/>
                  <a:pt x="2336800" y="327821"/>
                </a:cubicBezTo>
              </a:path>
            </a:pathLst>
          </a:cu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0506" y="325963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535" y="417853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596" y="4478439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5824" y="4576020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9278" y="4736068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3706" y="4293773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478" y="4252295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5’</a:t>
            </a:r>
            <a:endParaRPr lang="en-US" i="0" dirty="0">
              <a:latin typeface="Arial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0163" y="4275241"/>
            <a:ext cx="47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Arial Black" pitchFamily="34" charset="0"/>
              </a:rPr>
              <a:t>3’</a:t>
            </a:r>
            <a:endParaRPr lang="en-US" i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2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657350"/>
            <a:ext cx="7406640" cy="51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February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702174"/>
            <a:ext cx="3200400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787349"/>
            <a:ext cx="5995987" cy="201325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444069" y="36430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Find the palindromes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63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Find the palindromes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01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2590800" y="1752600"/>
            <a:ext cx="3962400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Going over fig. 4 in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would </a:t>
            </a:r>
            <a:r>
              <a:rPr lang="en-US" dirty="0"/>
              <a:t>probably help me 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14300"/>
            <a:ext cx="8143875" cy="11811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590675"/>
            <a:ext cx="3324225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0167"/>
            <a:ext cx="6126480" cy="791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84" y="1"/>
            <a:ext cx="290071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0" y="2514600"/>
            <a:ext cx="50292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CC"/>
                </a:solidFill>
              </a:rPr>
              <a:t>SQ13. What would you expect </a:t>
            </a:r>
            <a:r>
              <a:rPr lang="en-US" sz="2400" b="1" i="0" dirty="0" smtClean="0">
                <a:solidFill>
                  <a:srgbClr val="0000CC"/>
                </a:solidFill>
              </a:rPr>
              <a:t>from</a:t>
            </a:r>
            <a:br>
              <a:rPr lang="en-US" sz="2400" b="1" i="0" dirty="0" smtClean="0">
                <a:solidFill>
                  <a:srgbClr val="0000CC"/>
                </a:solidFill>
              </a:rPr>
            </a:br>
            <a:r>
              <a:rPr lang="en-US" sz="2400" b="1" i="0" dirty="0" smtClean="0">
                <a:solidFill>
                  <a:srgbClr val="0000CC"/>
                </a:solidFill>
              </a:rPr>
              <a:t>    </a:t>
            </a:r>
            <a:r>
              <a:rPr lang="en-US" sz="2400" b="1" i="0" dirty="0">
                <a:solidFill>
                  <a:srgbClr val="0000CC"/>
                </a:solidFill>
              </a:rPr>
              <a:t>Fig. 4 at 1 generation in each of </a:t>
            </a:r>
            <a:r>
              <a:rPr lang="en-US" sz="2400" b="1" i="0" dirty="0" smtClean="0">
                <a:solidFill>
                  <a:srgbClr val="0000CC"/>
                </a:solidFill>
              </a:rPr>
              <a:t/>
            </a:r>
            <a:br>
              <a:rPr lang="en-US" sz="2400" b="1" i="0" dirty="0" smtClean="0">
                <a:solidFill>
                  <a:srgbClr val="0000CC"/>
                </a:solidFill>
              </a:rPr>
            </a:br>
            <a:r>
              <a:rPr lang="en-US" sz="2400" b="1" i="0" dirty="0" smtClean="0">
                <a:solidFill>
                  <a:srgbClr val="0000CC"/>
                </a:solidFill>
              </a:rPr>
              <a:t>    the </a:t>
            </a:r>
            <a:r>
              <a:rPr lang="en-US" sz="2400" b="1" i="0" dirty="0">
                <a:solidFill>
                  <a:srgbClr val="0000CC"/>
                </a:solidFill>
              </a:rPr>
              <a:t>three models of DNA </a:t>
            </a:r>
            <a:r>
              <a:rPr lang="en-US" sz="2400" b="1" i="0" dirty="0" smtClean="0">
                <a:solidFill>
                  <a:srgbClr val="0000CC"/>
                </a:solidFill>
              </a:rPr>
              <a:t/>
            </a:r>
            <a:br>
              <a:rPr lang="en-US" sz="2400" b="1" i="0" dirty="0" smtClean="0">
                <a:solidFill>
                  <a:srgbClr val="0000CC"/>
                </a:solidFill>
              </a:rPr>
            </a:br>
            <a:r>
              <a:rPr lang="en-US" sz="2400" b="1" i="0" dirty="0" smtClean="0">
                <a:solidFill>
                  <a:srgbClr val="0000CC"/>
                </a:solidFill>
              </a:rPr>
              <a:t>    replication </a:t>
            </a:r>
            <a:r>
              <a:rPr lang="en-US" sz="2400" b="1" i="0" dirty="0">
                <a:solidFill>
                  <a:srgbClr val="0000CC"/>
                </a:solidFill>
              </a:rPr>
              <a:t>mentioned above </a:t>
            </a:r>
            <a:r>
              <a:rPr lang="en-US" sz="2400" b="1" i="0" dirty="0" smtClean="0">
                <a:solidFill>
                  <a:srgbClr val="0000CC"/>
                </a:solidFill>
              </a:rPr>
              <a:t/>
            </a:r>
            <a:br>
              <a:rPr lang="en-US" sz="2400" b="1" i="0" dirty="0" smtClean="0">
                <a:solidFill>
                  <a:srgbClr val="0000CC"/>
                </a:solidFill>
              </a:rPr>
            </a:br>
            <a:r>
              <a:rPr lang="en-US" sz="2400" b="1" i="0" dirty="0" smtClean="0">
                <a:solidFill>
                  <a:srgbClr val="0000CC"/>
                </a:solidFill>
              </a:rPr>
              <a:t>    (</a:t>
            </a:r>
            <a:r>
              <a:rPr lang="en-US" sz="2400" b="1" i="0" dirty="0">
                <a:solidFill>
                  <a:srgbClr val="0000CC"/>
                </a:solidFill>
              </a:rPr>
              <a:t>conservative, semiconservative, </a:t>
            </a:r>
            <a:endParaRPr lang="en-US" sz="2400" b="1" i="0" dirty="0" smtClean="0">
              <a:solidFill>
                <a:srgbClr val="0000CC"/>
              </a:solidFill>
            </a:endParaRPr>
          </a:p>
          <a:p>
            <a:r>
              <a:rPr lang="en-US" sz="2400" b="1" i="0" dirty="0">
                <a:solidFill>
                  <a:srgbClr val="0000CC"/>
                </a:solidFill>
              </a:rPr>
              <a:t> </a:t>
            </a:r>
            <a:r>
              <a:rPr lang="en-US" sz="2400" b="1" i="0" dirty="0" smtClean="0">
                <a:solidFill>
                  <a:srgbClr val="0000CC"/>
                </a:solidFill>
              </a:rPr>
              <a:t>   dispersive</a:t>
            </a:r>
            <a:r>
              <a:rPr lang="en-US" sz="2400" b="1" i="0" dirty="0">
                <a:solidFill>
                  <a:srgbClr val="0000CC"/>
                </a:solidFill>
              </a:rPr>
              <a:t>)? </a:t>
            </a:r>
            <a:endParaRPr lang="en-US" sz="2400" b="1" i="0" dirty="0" smtClean="0">
              <a:solidFill>
                <a:srgbClr val="0000CC"/>
              </a:solidFill>
            </a:endParaRPr>
          </a:p>
          <a:p>
            <a:endParaRPr lang="en-US" sz="2400" i="0" dirty="0">
              <a:solidFill>
                <a:srgbClr val="0000CC"/>
              </a:solidFill>
            </a:endParaRPr>
          </a:p>
          <a:p>
            <a:r>
              <a:rPr lang="en-US" sz="2400" b="1" i="0" dirty="0">
                <a:solidFill>
                  <a:srgbClr val="0000CC"/>
                </a:solidFill>
              </a:rPr>
              <a:t>SQ14. Same question as SQ13 but </a:t>
            </a:r>
            <a:endParaRPr lang="en-US" sz="2400" b="1" i="0" dirty="0" smtClean="0">
              <a:solidFill>
                <a:srgbClr val="0000CC"/>
              </a:solidFill>
            </a:endParaRPr>
          </a:p>
          <a:p>
            <a:r>
              <a:rPr lang="en-US" sz="2400" b="1" i="0" dirty="0">
                <a:solidFill>
                  <a:srgbClr val="0000CC"/>
                </a:solidFill>
              </a:rPr>
              <a:t> </a:t>
            </a:r>
            <a:r>
              <a:rPr lang="en-US" sz="2400" b="1" i="0" dirty="0" smtClean="0">
                <a:solidFill>
                  <a:srgbClr val="0000CC"/>
                </a:solidFill>
              </a:rPr>
              <a:t>   at </a:t>
            </a:r>
            <a:r>
              <a:rPr lang="en-US" sz="2400" b="1" i="0" dirty="0">
                <a:solidFill>
                  <a:srgbClr val="0000CC"/>
                </a:solidFill>
              </a:rPr>
              <a:t>2 generations. 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PS3, problems 1,2,3,4,5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28738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480458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Your group’s considered opinion (conclusion)</a:t>
            </a:r>
            <a:endParaRPr lang="en-US" sz="28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199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Justification (result / method)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058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Organized on a slide or page (to be shared – Zoom)</a:t>
            </a:r>
            <a:endParaRPr lang="en-US" sz="28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963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One intentional error</a:t>
            </a:r>
            <a:endParaRPr lang="en-US" sz="2800" i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Find the palindromes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38582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0"/>
            <a:ext cx="9144000" cy="524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770672" y="3429000"/>
            <a:ext cx="643930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0" y="2352675"/>
            <a:ext cx="47053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622242"/>
            <a:ext cx="3448050" cy="16192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6" r="9414" b="31121"/>
          <a:stretch/>
        </p:blipFill>
        <p:spPr bwMode="auto">
          <a:xfrm>
            <a:off x="9302646" y="1812560"/>
            <a:ext cx="3498954" cy="32311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103620"/>
            <a:ext cx="3048000" cy="263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28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0"/>
            <a:ext cx="9144000" cy="524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770672" y="2028372"/>
            <a:ext cx="5858728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2157186" y="2743538"/>
            <a:ext cx="4800600" cy="163121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…Rule </a:t>
            </a:r>
            <a:r>
              <a:rPr lang="en-US" sz="2000" dirty="0"/>
              <a:t>#1 in the notes. If everything occurs 5' to 3', why does the rule say that nucleotides get added to the 3'-OH </a:t>
            </a:r>
            <a:r>
              <a:rPr lang="en-US" sz="2000" dirty="0" smtClean="0"/>
              <a:t>end…?</a:t>
            </a:r>
          </a:p>
          <a:p>
            <a:pPr algn="ctr"/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And </a:t>
            </a:r>
            <a:r>
              <a:rPr lang="en-US" sz="2000" dirty="0"/>
              <a:t>why is 3'-OH needed?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22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dideoxy-1-p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47925" y="1120775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 descr="dCTP2-no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987550"/>
            <a:ext cx="1943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</a:t>
            </a:r>
            <a:r>
              <a:rPr lang="en-US" altLang="en-US" i="0" dirty="0" smtClean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5’ to 3’?</a:t>
            </a:r>
            <a:endParaRPr lang="en-US" altLang="en-US" i="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88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ideoxy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5’ to 3’?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8814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</a:rPr>
              <a:t>Why couldn’t nucleotide fly on anywhere?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18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ideoxy-2-p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 descr="dATP-no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2849563"/>
            <a:ext cx="2219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5’ to 3’?</a:t>
            </a:r>
          </a:p>
        </p:txBody>
      </p:sp>
    </p:spTree>
    <p:extLst>
      <p:ext uri="{BB962C8B-B14F-4D97-AF65-F5344CB8AC3E}">
        <p14:creationId xmlns:p14="http://schemas.microsoft.com/office/powerpoint/2010/main" val="3117042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deox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>
            <a:fillRect/>
          </a:stretch>
        </p:blipFill>
        <p:spPr bwMode="auto">
          <a:xfrm>
            <a:off x="2439988" y="1123950"/>
            <a:ext cx="41148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98600" y="-76200"/>
            <a:ext cx="60960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DNA replication</a:t>
            </a:r>
            <a:br>
              <a:rPr lang="en-US" altLang="en-US" sz="4400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altLang="en-US" i="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Why 5’ to 3’?</a:t>
            </a:r>
          </a:p>
        </p:txBody>
      </p:sp>
    </p:spTree>
    <p:extLst>
      <p:ext uri="{BB962C8B-B14F-4D97-AF65-F5344CB8AC3E}">
        <p14:creationId xmlns:p14="http://schemas.microsoft.com/office/powerpoint/2010/main" val="3381118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471</Words>
  <Application>Microsoft Office PowerPoint</Application>
  <PresentationFormat>On-screen Show (4:3)</PresentationFormat>
  <Paragraphs>158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Arial</vt:lpstr>
      <vt:lpstr>Arial Black</vt:lpstr>
      <vt:lpstr>Calibri</vt:lpstr>
      <vt:lpstr>Courier New</vt:lpstr>
      <vt:lpstr>Lucida Handwriting</vt:lpstr>
      <vt:lpstr>Lucida Sans Unicode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393</cp:revision>
  <dcterms:created xsi:type="dcterms:W3CDTF">2011-01-17T21:08:00Z</dcterms:created>
  <dcterms:modified xsi:type="dcterms:W3CDTF">2017-02-23T14:13:03Z</dcterms:modified>
</cp:coreProperties>
</file>