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81" r:id="rId6"/>
    <p:sldId id="280" r:id="rId7"/>
    <p:sldId id="285" r:id="rId8"/>
    <p:sldId id="286" r:id="rId9"/>
    <p:sldId id="287" r:id="rId10"/>
    <p:sldId id="261" r:id="rId11"/>
    <p:sldId id="282" r:id="rId12"/>
    <p:sldId id="284" r:id="rId13"/>
    <p:sldId id="283" r:id="rId14"/>
    <p:sldId id="262" r:id="rId15"/>
    <p:sldId id="291" r:id="rId16"/>
    <p:sldId id="290" r:id="rId17"/>
    <p:sldId id="289" r:id="rId18"/>
    <p:sldId id="288" r:id="rId19"/>
    <p:sldId id="263" r:id="rId20"/>
    <p:sldId id="293" r:id="rId21"/>
    <p:sldId id="292" r:id="rId22"/>
    <p:sldId id="264" r:id="rId23"/>
    <p:sldId id="298" r:id="rId24"/>
    <p:sldId id="294" r:id="rId25"/>
    <p:sldId id="297" r:id="rId26"/>
    <p:sldId id="296" r:id="rId27"/>
    <p:sldId id="295" r:id="rId28"/>
    <p:sldId id="265" r:id="rId29"/>
    <p:sldId id="271" r:id="rId30"/>
    <p:sldId id="278" r:id="rId31"/>
    <p:sldId id="299" r:id="rId32"/>
    <p:sldId id="300" r:id="rId33"/>
    <p:sldId id="279" r:id="rId34"/>
    <p:sldId id="302" r:id="rId35"/>
    <p:sldId id="301" r:id="rId36"/>
    <p:sldId id="272" r:id="rId37"/>
    <p:sldId id="274" r:id="rId38"/>
    <p:sldId id="266" r:id="rId39"/>
    <p:sldId id="267" r:id="rId40"/>
    <p:sldId id="268" r:id="rId41"/>
    <p:sldId id="275" r:id="rId42"/>
    <p:sldId id="276" r:id="rId43"/>
    <p:sldId id="27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D1435AE-6583-42E7-B961-8BB96D106DC4}" type="datetimeFigureOut">
              <a:rPr lang="en-US" smtClean="0"/>
              <a:t>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3E313-FF04-449B-AB0C-717F56634D1D}"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1435AE-6583-42E7-B961-8BB96D106DC4}" type="datetimeFigureOut">
              <a:rPr lang="en-US" smtClean="0"/>
              <a:t>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3E313-FF04-449B-AB0C-717F56634D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1435AE-6583-42E7-B961-8BB96D106DC4}" type="datetimeFigureOut">
              <a:rPr lang="en-US" smtClean="0"/>
              <a:t>12/1/2013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2283E313-FF04-449B-AB0C-717F56634D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1435AE-6583-42E7-B961-8BB96D106DC4}" type="datetimeFigureOut">
              <a:rPr lang="en-US" smtClean="0"/>
              <a:t>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3E313-FF04-449B-AB0C-717F56634D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D1435AE-6583-42E7-B961-8BB96D106DC4}" type="datetimeFigureOut">
              <a:rPr lang="en-US" smtClean="0"/>
              <a:t>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3E313-FF04-449B-AB0C-717F56634D1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D1435AE-6583-42E7-B961-8BB96D106DC4}" type="datetimeFigureOut">
              <a:rPr lang="en-US" smtClean="0"/>
              <a:t>12/1/2013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3E313-FF04-449B-AB0C-717F56634D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D1435AE-6583-42E7-B961-8BB96D106DC4}" type="datetimeFigureOut">
              <a:rPr lang="en-US" smtClean="0"/>
              <a:t>12/1/2013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83E313-FF04-449B-AB0C-717F56634D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D1435AE-6583-42E7-B961-8BB96D106DC4}" type="datetimeFigureOut">
              <a:rPr lang="en-US" smtClean="0"/>
              <a:t>12/1/2013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83E313-FF04-449B-AB0C-717F56634D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435AE-6583-42E7-B961-8BB96D106DC4}" type="datetimeFigureOut">
              <a:rPr lang="en-US" smtClean="0"/>
              <a:t>12/1/2013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83E313-FF04-449B-AB0C-717F56634D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D1435AE-6583-42E7-B961-8BB96D106DC4}" type="datetimeFigureOut">
              <a:rPr lang="en-US" smtClean="0"/>
              <a:t>12/1/2013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3E313-FF04-449B-AB0C-717F56634D1D}"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D1435AE-6583-42E7-B961-8BB96D106DC4}" type="datetimeFigureOut">
              <a:rPr lang="en-US" smtClean="0"/>
              <a:t>12/1/2013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2283E313-FF04-449B-AB0C-717F56634D1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D1435AE-6583-42E7-B961-8BB96D106DC4}" type="datetimeFigureOut">
              <a:rPr lang="en-US" smtClean="0"/>
              <a:t>12/1/2013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2283E313-FF04-449B-AB0C-717F56634D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a:t>
            </a:r>
            <a:r>
              <a:rPr lang="en-US" dirty="0" smtClean="0"/>
              <a:t>resenting </a:t>
            </a:r>
            <a:r>
              <a:rPr lang="en-US" dirty="0" smtClean="0"/>
              <a:t>an experiment-based, research proposal</a:t>
            </a:r>
            <a:endParaRPr lang="en-US" dirty="0"/>
          </a:p>
        </p:txBody>
      </p:sp>
      <p:sp>
        <p:nvSpPr>
          <p:cNvPr id="3" name="Subtitle 2"/>
          <p:cNvSpPr>
            <a:spLocks noGrp="1"/>
          </p:cNvSpPr>
          <p:nvPr>
            <p:ph type="subTitle" idx="1"/>
          </p:nvPr>
        </p:nvSpPr>
        <p:spPr>
          <a:xfrm>
            <a:off x="533400" y="5181600"/>
            <a:ext cx="8077200" cy="1499616"/>
          </a:xfrm>
        </p:spPr>
        <p:txBody>
          <a:bodyPr/>
          <a:lstStyle/>
          <a:p>
            <a:r>
              <a:rPr lang="en-US" b="1" dirty="0">
                <a:solidFill>
                  <a:schemeClr val="bg1"/>
                </a:solidFill>
              </a:rPr>
              <a:t>Based </a:t>
            </a:r>
            <a:r>
              <a:rPr lang="en-US" b="1" dirty="0" smtClean="0">
                <a:solidFill>
                  <a:schemeClr val="bg1"/>
                </a:solidFill>
              </a:rPr>
              <a:t>on and modified from </a:t>
            </a:r>
            <a:r>
              <a:rPr lang="en-US" b="1" dirty="0">
                <a:solidFill>
                  <a:schemeClr val="bg1"/>
                </a:solidFill>
              </a:rPr>
              <a:t>the </a:t>
            </a:r>
            <a:r>
              <a:rPr lang="en-US" b="1" dirty="0" smtClean="0">
                <a:solidFill>
                  <a:schemeClr val="bg1"/>
                </a:solidFill>
              </a:rPr>
              <a:t>notes “How </a:t>
            </a:r>
            <a:r>
              <a:rPr lang="en-US" b="1" dirty="0">
                <a:solidFill>
                  <a:schemeClr val="bg1"/>
                </a:solidFill>
              </a:rPr>
              <a:t>to give a presentation focused on an </a:t>
            </a:r>
            <a:r>
              <a:rPr lang="en-US" b="1" dirty="0" smtClean="0">
                <a:solidFill>
                  <a:schemeClr val="bg1"/>
                </a:solidFill>
              </a:rPr>
              <a:t>experiment”, by Jeff </a:t>
            </a:r>
            <a:r>
              <a:rPr lang="en-US" b="1" dirty="0" err="1" smtClean="0">
                <a:solidFill>
                  <a:schemeClr val="bg1"/>
                </a:solidFill>
              </a:rPr>
              <a:t>Elhai</a:t>
            </a:r>
            <a:r>
              <a:rPr lang="en-US" b="1" dirty="0" smtClean="0">
                <a:solidFill>
                  <a:schemeClr val="bg1"/>
                </a:solidFill>
              </a:rPr>
              <a:t>, 2012</a:t>
            </a:r>
            <a:endParaRPr lang="en-US" b="1" dirty="0">
              <a:solidFill>
                <a:schemeClr val="bg1"/>
              </a:solidFill>
            </a:endParaRPr>
          </a:p>
          <a:p>
            <a:endParaRPr lang="en-US" dirty="0"/>
          </a:p>
        </p:txBody>
      </p:sp>
    </p:spTree>
    <p:extLst>
      <p:ext uri="{BB962C8B-B14F-4D97-AF65-F5344CB8AC3E}">
        <p14:creationId xmlns:p14="http://schemas.microsoft.com/office/powerpoint/2010/main" val="1393871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lstStyle/>
          <a:p>
            <a:r>
              <a:rPr lang="en-US" b="1" dirty="0" smtClean="0"/>
              <a:t>How will your </a:t>
            </a:r>
            <a:r>
              <a:rPr lang="en-US" b="1" u="sng" dirty="0" smtClean="0">
                <a:solidFill>
                  <a:srgbClr val="FF0000"/>
                </a:solidFill>
              </a:rPr>
              <a:t>central question </a:t>
            </a:r>
            <a:r>
              <a:rPr lang="en-US" b="1" dirty="0" smtClean="0"/>
              <a:t>be addressed by the experiment?</a:t>
            </a:r>
          </a:p>
        </p:txBody>
      </p:sp>
    </p:spTree>
    <p:extLst>
      <p:ext uri="{BB962C8B-B14F-4D97-AF65-F5344CB8AC3E}">
        <p14:creationId xmlns:p14="http://schemas.microsoft.com/office/powerpoint/2010/main" val="2255348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lstStyle/>
          <a:p>
            <a:r>
              <a:rPr lang="en-US" b="1" dirty="0" smtClean="0"/>
              <a:t>How will your </a:t>
            </a:r>
            <a:r>
              <a:rPr lang="en-US" b="1" u="sng" dirty="0" smtClean="0">
                <a:solidFill>
                  <a:srgbClr val="FF0000"/>
                </a:solidFill>
              </a:rPr>
              <a:t>central question </a:t>
            </a:r>
            <a:r>
              <a:rPr lang="en-US" b="1" dirty="0" smtClean="0"/>
              <a:t>be addressed by the experiment?</a:t>
            </a:r>
          </a:p>
          <a:p>
            <a:pPr lvl="1"/>
            <a:r>
              <a:rPr lang="en-US" b="1" dirty="0" smtClean="0"/>
              <a:t> </a:t>
            </a:r>
            <a:r>
              <a:rPr lang="en-US" dirty="0" smtClean="0"/>
              <a:t>Present logic of experiment and underlying principles</a:t>
            </a:r>
          </a:p>
        </p:txBody>
      </p:sp>
    </p:spTree>
    <p:extLst>
      <p:ext uri="{BB962C8B-B14F-4D97-AF65-F5344CB8AC3E}">
        <p14:creationId xmlns:p14="http://schemas.microsoft.com/office/powerpoint/2010/main" val="1169658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lstStyle/>
          <a:p>
            <a:r>
              <a:rPr lang="en-US" b="1" dirty="0" smtClean="0"/>
              <a:t>How will your </a:t>
            </a:r>
            <a:r>
              <a:rPr lang="en-US" b="1" u="sng" dirty="0" smtClean="0">
                <a:solidFill>
                  <a:srgbClr val="FF0000"/>
                </a:solidFill>
              </a:rPr>
              <a:t>central question </a:t>
            </a:r>
            <a:r>
              <a:rPr lang="en-US" b="1" dirty="0" smtClean="0"/>
              <a:t>be addressed by the experiment?</a:t>
            </a:r>
          </a:p>
          <a:p>
            <a:pPr lvl="1"/>
            <a:r>
              <a:rPr lang="en-US" b="1" dirty="0" smtClean="0"/>
              <a:t> </a:t>
            </a:r>
            <a:r>
              <a:rPr lang="en-US" dirty="0" smtClean="0"/>
              <a:t>Present logic of experiment and underlying principles</a:t>
            </a:r>
          </a:p>
          <a:p>
            <a:pPr lvl="1"/>
            <a:r>
              <a:rPr lang="en-US" dirty="0" smtClean="0"/>
              <a:t>Explain how what you’re doing relates to the question you’re asking</a:t>
            </a:r>
          </a:p>
        </p:txBody>
      </p:sp>
    </p:spTree>
    <p:extLst>
      <p:ext uri="{BB962C8B-B14F-4D97-AF65-F5344CB8AC3E}">
        <p14:creationId xmlns:p14="http://schemas.microsoft.com/office/powerpoint/2010/main" val="1924699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lstStyle/>
          <a:p>
            <a:r>
              <a:rPr lang="en-US" b="1" dirty="0" smtClean="0"/>
              <a:t>How will your </a:t>
            </a:r>
            <a:r>
              <a:rPr lang="en-US" b="1" u="sng" dirty="0" smtClean="0">
                <a:solidFill>
                  <a:srgbClr val="FF0000"/>
                </a:solidFill>
              </a:rPr>
              <a:t>central question </a:t>
            </a:r>
            <a:r>
              <a:rPr lang="en-US" b="1" dirty="0" smtClean="0"/>
              <a:t>be addressed by the experiment?</a:t>
            </a:r>
          </a:p>
          <a:p>
            <a:pPr lvl="1"/>
            <a:r>
              <a:rPr lang="en-US" b="1" dirty="0" smtClean="0"/>
              <a:t> </a:t>
            </a:r>
            <a:r>
              <a:rPr lang="en-US" dirty="0" smtClean="0"/>
              <a:t>Present logic of experiment and underlying principles</a:t>
            </a:r>
          </a:p>
          <a:p>
            <a:pPr lvl="1"/>
            <a:r>
              <a:rPr lang="en-US" dirty="0" smtClean="0"/>
              <a:t>Explain how what you’re doing relates to the question you’re asking</a:t>
            </a:r>
          </a:p>
          <a:p>
            <a:pPr lvl="1"/>
            <a:r>
              <a:rPr lang="en-US" dirty="0" smtClean="0"/>
              <a:t>Only enough detail for conceptual understanding</a:t>
            </a:r>
          </a:p>
          <a:p>
            <a:pPr lvl="2"/>
            <a:r>
              <a:rPr lang="en-US" dirty="0" smtClean="0"/>
              <a:t>Method descriptions do not need to be reproducible</a:t>
            </a:r>
            <a:endParaRPr lang="en-US" dirty="0"/>
          </a:p>
        </p:txBody>
      </p:sp>
    </p:spTree>
    <p:extLst>
      <p:ext uri="{BB962C8B-B14F-4D97-AF65-F5344CB8AC3E}">
        <p14:creationId xmlns:p14="http://schemas.microsoft.com/office/powerpoint/2010/main" val="3480240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b="1" dirty="0" smtClean="0"/>
              <a:t>What observations do you expect (ALL possibilities)?</a:t>
            </a:r>
          </a:p>
        </p:txBody>
      </p:sp>
    </p:spTree>
    <p:extLst>
      <p:ext uri="{BB962C8B-B14F-4D97-AF65-F5344CB8AC3E}">
        <p14:creationId xmlns:p14="http://schemas.microsoft.com/office/powerpoint/2010/main" val="3797208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b="1" dirty="0" smtClean="0"/>
              <a:t>What observations do you expect (ALL possibilities)?</a:t>
            </a:r>
          </a:p>
          <a:p>
            <a:pPr lvl="1"/>
            <a:r>
              <a:rPr lang="en-US" dirty="0" smtClean="0"/>
              <a:t>Remind your audience of the </a:t>
            </a:r>
            <a:r>
              <a:rPr lang="en-US" b="1" u="sng" dirty="0" smtClean="0">
                <a:solidFill>
                  <a:srgbClr val="FF0000"/>
                </a:solidFill>
              </a:rPr>
              <a:t>central question</a:t>
            </a:r>
          </a:p>
        </p:txBody>
      </p:sp>
    </p:spTree>
    <p:extLst>
      <p:ext uri="{BB962C8B-B14F-4D97-AF65-F5344CB8AC3E}">
        <p14:creationId xmlns:p14="http://schemas.microsoft.com/office/powerpoint/2010/main" val="4142414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b="1" dirty="0" smtClean="0"/>
              <a:t>What observations do you expect (ALL possibilities)?</a:t>
            </a:r>
          </a:p>
          <a:p>
            <a:pPr lvl="1"/>
            <a:r>
              <a:rPr lang="en-US" dirty="0" smtClean="0"/>
              <a:t>Remind your audience of the </a:t>
            </a:r>
            <a:r>
              <a:rPr lang="en-US" b="1" u="sng" dirty="0" smtClean="0">
                <a:solidFill>
                  <a:srgbClr val="FF0000"/>
                </a:solidFill>
              </a:rPr>
              <a:t>central question</a:t>
            </a:r>
          </a:p>
          <a:p>
            <a:pPr lvl="1"/>
            <a:r>
              <a:rPr lang="en-US" dirty="0" smtClean="0"/>
              <a:t>Set up the result so that the audience can engage, not just be told</a:t>
            </a:r>
          </a:p>
        </p:txBody>
      </p:sp>
    </p:spTree>
    <p:extLst>
      <p:ext uri="{BB962C8B-B14F-4D97-AF65-F5344CB8AC3E}">
        <p14:creationId xmlns:p14="http://schemas.microsoft.com/office/powerpoint/2010/main" val="1107911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b="1" dirty="0" smtClean="0"/>
              <a:t>What observations do you expect (ALL possibilities)?</a:t>
            </a:r>
          </a:p>
          <a:p>
            <a:pPr lvl="1"/>
            <a:r>
              <a:rPr lang="en-US" dirty="0" smtClean="0"/>
              <a:t>Remind your audience of the </a:t>
            </a:r>
            <a:r>
              <a:rPr lang="en-US" b="1" u="sng" dirty="0" smtClean="0">
                <a:solidFill>
                  <a:srgbClr val="FF0000"/>
                </a:solidFill>
              </a:rPr>
              <a:t>central question</a:t>
            </a:r>
          </a:p>
          <a:p>
            <a:pPr lvl="1"/>
            <a:r>
              <a:rPr lang="en-US" dirty="0" smtClean="0"/>
              <a:t>Set up the result so that the audience can engage, not just be told</a:t>
            </a:r>
          </a:p>
          <a:p>
            <a:pPr lvl="1"/>
            <a:r>
              <a:rPr lang="en-US" dirty="0" smtClean="0"/>
              <a:t>Provide actual data</a:t>
            </a:r>
          </a:p>
          <a:p>
            <a:pPr lvl="2"/>
            <a:r>
              <a:rPr lang="en-US" dirty="0" smtClean="0"/>
              <a:t>Modified from closely related results </a:t>
            </a:r>
          </a:p>
        </p:txBody>
      </p:sp>
    </p:spTree>
    <p:extLst>
      <p:ext uri="{BB962C8B-B14F-4D97-AF65-F5344CB8AC3E}">
        <p14:creationId xmlns:p14="http://schemas.microsoft.com/office/powerpoint/2010/main" val="2439938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b="1" dirty="0" smtClean="0"/>
              <a:t>What observations do you expect (ALL possibilities)?</a:t>
            </a:r>
          </a:p>
          <a:p>
            <a:pPr lvl="1"/>
            <a:r>
              <a:rPr lang="en-US" dirty="0" smtClean="0"/>
              <a:t>Remind your audience of the </a:t>
            </a:r>
            <a:r>
              <a:rPr lang="en-US" b="1" u="sng" dirty="0" smtClean="0">
                <a:solidFill>
                  <a:srgbClr val="FF0000"/>
                </a:solidFill>
              </a:rPr>
              <a:t>central question</a:t>
            </a:r>
          </a:p>
          <a:p>
            <a:pPr lvl="1"/>
            <a:r>
              <a:rPr lang="en-US" dirty="0" smtClean="0"/>
              <a:t>Set up the result so that the audience can engage, not just be told</a:t>
            </a:r>
          </a:p>
          <a:p>
            <a:pPr lvl="1"/>
            <a:r>
              <a:rPr lang="en-US" dirty="0" smtClean="0"/>
              <a:t>Provide actual data</a:t>
            </a:r>
          </a:p>
          <a:p>
            <a:pPr lvl="2"/>
            <a:r>
              <a:rPr lang="en-US" dirty="0" smtClean="0"/>
              <a:t>Modified from closely related results </a:t>
            </a:r>
          </a:p>
          <a:p>
            <a:pPr lvl="1"/>
            <a:r>
              <a:rPr lang="en-US" dirty="0" smtClean="0"/>
              <a:t>Explain</a:t>
            </a:r>
            <a:endParaRPr lang="en-US" dirty="0"/>
          </a:p>
        </p:txBody>
      </p:sp>
    </p:spTree>
    <p:extLst>
      <p:ext uri="{BB962C8B-B14F-4D97-AF65-F5344CB8AC3E}">
        <p14:creationId xmlns:p14="http://schemas.microsoft.com/office/powerpoint/2010/main" val="3451584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a:t>
            </a:r>
            <a:r>
              <a:rPr lang="en-US" dirty="0"/>
              <a:t>*</a:t>
            </a:r>
          </a:p>
        </p:txBody>
      </p:sp>
      <p:sp>
        <p:nvSpPr>
          <p:cNvPr id="3" name="Content Placeholder 2"/>
          <p:cNvSpPr>
            <a:spLocks noGrp="1"/>
          </p:cNvSpPr>
          <p:nvPr>
            <p:ph idx="1"/>
          </p:nvPr>
        </p:nvSpPr>
        <p:spPr/>
        <p:txBody>
          <a:bodyPr>
            <a:normAutofit/>
          </a:bodyPr>
          <a:lstStyle/>
          <a:p>
            <a:r>
              <a:rPr lang="en-US" dirty="0" smtClean="0"/>
              <a:t>Be careful when describing how results relate to a hypothesis</a:t>
            </a:r>
          </a:p>
          <a:p>
            <a:endParaRPr lang="en-US" dirty="0" smtClean="0"/>
          </a:p>
          <a:p>
            <a:endParaRPr lang="en-US" dirty="0" smtClean="0"/>
          </a:p>
        </p:txBody>
      </p:sp>
    </p:spTree>
    <p:extLst>
      <p:ext uri="{BB962C8B-B14F-4D97-AF65-F5344CB8AC3E}">
        <p14:creationId xmlns:p14="http://schemas.microsoft.com/office/powerpoint/2010/main" val="1385402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5" name="Content Placeholder 4"/>
          <p:cNvSpPr>
            <a:spLocks noGrp="1"/>
          </p:cNvSpPr>
          <p:nvPr>
            <p:ph idx="1"/>
          </p:nvPr>
        </p:nvSpPr>
        <p:spPr/>
        <p:txBody>
          <a:bodyPr/>
          <a:lstStyle/>
          <a:p>
            <a:pPr marL="118872" indent="0" algn="ctr">
              <a:buNone/>
            </a:pPr>
            <a:r>
              <a:rPr lang="en-US" sz="4400" b="1" dirty="0" smtClean="0"/>
              <a:t>Why present your proposal?</a:t>
            </a:r>
          </a:p>
          <a:p>
            <a:pPr marL="118872" indent="0" algn="ctr">
              <a:buNone/>
            </a:pPr>
            <a:endParaRPr lang="en-US" dirty="0" smtClean="0"/>
          </a:p>
          <a:p>
            <a:pPr marL="0" indent="0" algn="ctr">
              <a:buNone/>
            </a:pPr>
            <a:endParaRPr lang="en-US" dirty="0"/>
          </a:p>
        </p:txBody>
      </p:sp>
    </p:spTree>
    <p:extLst>
      <p:ext uri="{BB962C8B-B14F-4D97-AF65-F5344CB8AC3E}">
        <p14:creationId xmlns:p14="http://schemas.microsoft.com/office/powerpoint/2010/main" val="4130004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a:t>
            </a:r>
            <a:r>
              <a:rPr lang="en-US" dirty="0"/>
              <a:t>*</a:t>
            </a:r>
          </a:p>
        </p:txBody>
      </p:sp>
      <p:sp>
        <p:nvSpPr>
          <p:cNvPr id="3" name="Content Placeholder 2"/>
          <p:cNvSpPr>
            <a:spLocks noGrp="1"/>
          </p:cNvSpPr>
          <p:nvPr>
            <p:ph idx="1"/>
          </p:nvPr>
        </p:nvSpPr>
        <p:spPr/>
        <p:txBody>
          <a:bodyPr>
            <a:normAutofit/>
          </a:bodyPr>
          <a:lstStyle/>
          <a:p>
            <a:r>
              <a:rPr lang="en-US" dirty="0" smtClean="0"/>
              <a:t>Be careful when describing how results relate to a hypothesis</a:t>
            </a:r>
          </a:p>
          <a:p>
            <a:endParaRPr lang="en-US" dirty="0" smtClean="0"/>
          </a:p>
          <a:p>
            <a:r>
              <a:rPr lang="en-US" dirty="0"/>
              <a:t>Experimental results = </a:t>
            </a:r>
            <a:r>
              <a:rPr lang="en-US" b="1" u="sng" dirty="0"/>
              <a:t>observations</a:t>
            </a:r>
            <a:r>
              <a:rPr lang="en-US" dirty="0"/>
              <a:t> </a:t>
            </a:r>
          </a:p>
          <a:p>
            <a:pPr lvl="1"/>
            <a:r>
              <a:rPr lang="en-US" b="1" dirty="0"/>
              <a:t>show</a:t>
            </a:r>
            <a:r>
              <a:rPr lang="en-US" dirty="0"/>
              <a:t>, </a:t>
            </a:r>
            <a:r>
              <a:rPr lang="en-US" b="1" dirty="0"/>
              <a:t>indicate, suggest, demonstrate, </a:t>
            </a:r>
            <a:r>
              <a:rPr lang="en-US" dirty="0"/>
              <a:t>or  </a:t>
            </a:r>
            <a:r>
              <a:rPr lang="en-US" b="1" dirty="0"/>
              <a:t>support </a:t>
            </a:r>
            <a:r>
              <a:rPr lang="en-US" dirty="0"/>
              <a:t> hypothesis</a:t>
            </a:r>
          </a:p>
          <a:p>
            <a:pPr lvl="1"/>
            <a:r>
              <a:rPr lang="en-US" dirty="0"/>
              <a:t>Always </a:t>
            </a:r>
            <a:r>
              <a:rPr lang="en-US" dirty="0" smtClean="0"/>
              <a:t>true</a:t>
            </a:r>
          </a:p>
          <a:p>
            <a:pPr lvl="1"/>
            <a:endParaRPr lang="en-US" dirty="0"/>
          </a:p>
          <a:p>
            <a:endParaRPr lang="en-US" dirty="0" smtClean="0"/>
          </a:p>
          <a:p>
            <a:endParaRPr lang="en-US" dirty="0" smtClean="0"/>
          </a:p>
        </p:txBody>
      </p:sp>
    </p:spTree>
    <p:extLst>
      <p:ext uri="{BB962C8B-B14F-4D97-AF65-F5344CB8AC3E}">
        <p14:creationId xmlns:p14="http://schemas.microsoft.com/office/powerpoint/2010/main" val="1418090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a:t>
            </a:r>
            <a:r>
              <a:rPr lang="en-US" dirty="0"/>
              <a:t>*</a:t>
            </a:r>
          </a:p>
        </p:txBody>
      </p:sp>
      <p:sp>
        <p:nvSpPr>
          <p:cNvPr id="3" name="Content Placeholder 2"/>
          <p:cNvSpPr>
            <a:spLocks noGrp="1"/>
          </p:cNvSpPr>
          <p:nvPr>
            <p:ph idx="1"/>
          </p:nvPr>
        </p:nvSpPr>
        <p:spPr/>
        <p:txBody>
          <a:bodyPr>
            <a:normAutofit lnSpcReduction="10000"/>
          </a:bodyPr>
          <a:lstStyle/>
          <a:p>
            <a:r>
              <a:rPr lang="en-US" dirty="0" smtClean="0"/>
              <a:t>Be careful when describing how results relate to a hypothesis</a:t>
            </a:r>
          </a:p>
          <a:p>
            <a:endParaRPr lang="en-US" dirty="0" smtClean="0"/>
          </a:p>
          <a:p>
            <a:r>
              <a:rPr lang="en-US" dirty="0"/>
              <a:t>Experimental results = </a:t>
            </a:r>
            <a:r>
              <a:rPr lang="en-US" b="1" u="sng" dirty="0"/>
              <a:t>observations</a:t>
            </a:r>
            <a:r>
              <a:rPr lang="en-US" dirty="0"/>
              <a:t> </a:t>
            </a:r>
          </a:p>
          <a:p>
            <a:pPr lvl="1"/>
            <a:r>
              <a:rPr lang="en-US" b="1" dirty="0"/>
              <a:t>show</a:t>
            </a:r>
            <a:r>
              <a:rPr lang="en-US" dirty="0"/>
              <a:t>, </a:t>
            </a:r>
            <a:r>
              <a:rPr lang="en-US" b="1" dirty="0"/>
              <a:t>indicate, suggest, demonstrate, </a:t>
            </a:r>
            <a:r>
              <a:rPr lang="en-US" dirty="0"/>
              <a:t>or  </a:t>
            </a:r>
            <a:r>
              <a:rPr lang="en-US" b="1" dirty="0"/>
              <a:t>support </a:t>
            </a:r>
            <a:r>
              <a:rPr lang="en-US" dirty="0"/>
              <a:t> hypothesis</a:t>
            </a:r>
          </a:p>
          <a:p>
            <a:pPr lvl="1"/>
            <a:r>
              <a:rPr lang="en-US" dirty="0"/>
              <a:t>Always </a:t>
            </a:r>
            <a:r>
              <a:rPr lang="en-US" dirty="0" smtClean="0"/>
              <a:t>true</a:t>
            </a:r>
          </a:p>
          <a:p>
            <a:pPr lvl="1"/>
            <a:endParaRPr lang="en-US" dirty="0"/>
          </a:p>
          <a:p>
            <a:r>
              <a:rPr lang="en-US" dirty="0"/>
              <a:t>Hypotheses:</a:t>
            </a:r>
          </a:p>
          <a:p>
            <a:pPr lvl="1"/>
            <a:r>
              <a:rPr lang="en-US" dirty="0"/>
              <a:t>May be true</a:t>
            </a:r>
          </a:p>
          <a:p>
            <a:endParaRPr lang="en-US" dirty="0" smtClean="0"/>
          </a:p>
          <a:p>
            <a:endParaRPr lang="en-US" dirty="0" smtClean="0"/>
          </a:p>
        </p:txBody>
      </p:sp>
    </p:spTree>
    <p:extLst>
      <p:ext uri="{BB962C8B-B14F-4D97-AF65-F5344CB8AC3E}">
        <p14:creationId xmlns:p14="http://schemas.microsoft.com/office/powerpoint/2010/main" val="1897110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Synthesis and recap</a:t>
            </a:r>
            <a:endParaRPr lang="en-US" dirty="0"/>
          </a:p>
        </p:txBody>
      </p:sp>
      <p:sp>
        <p:nvSpPr>
          <p:cNvPr id="3" name="Content Placeholder 2"/>
          <p:cNvSpPr>
            <a:spLocks noGrp="1"/>
          </p:cNvSpPr>
          <p:nvPr>
            <p:ph idx="1"/>
          </p:nvPr>
        </p:nvSpPr>
        <p:spPr/>
        <p:txBody>
          <a:bodyPr/>
          <a:lstStyle/>
          <a:p>
            <a:r>
              <a:rPr lang="en-US" b="1" dirty="0" smtClean="0"/>
              <a:t>What has been learned?</a:t>
            </a:r>
          </a:p>
        </p:txBody>
      </p:sp>
    </p:spTree>
    <p:extLst>
      <p:ext uri="{BB962C8B-B14F-4D97-AF65-F5344CB8AC3E}">
        <p14:creationId xmlns:p14="http://schemas.microsoft.com/office/powerpoint/2010/main" val="1003279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Synthesis and recap</a:t>
            </a:r>
            <a:endParaRPr lang="en-US" dirty="0"/>
          </a:p>
        </p:txBody>
      </p:sp>
      <p:sp>
        <p:nvSpPr>
          <p:cNvPr id="3" name="Content Placeholder 2"/>
          <p:cNvSpPr>
            <a:spLocks noGrp="1"/>
          </p:cNvSpPr>
          <p:nvPr>
            <p:ph idx="1"/>
          </p:nvPr>
        </p:nvSpPr>
        <p:spPr/>
        <p:txBody>
          <a:bodyPr/>
          <a:lstStyle/>
          <a:p>
            <a:r>
              <a:rPr lang="en-US" b="1" dirty="0" smtClean="0"/>
              <a:t>What has been learned?</a:t>
            </a:r>
          </a:p>
          <a:p>
            <a:pPr lvl="1"/>
            <a:r>
              <a:rPr lang="en-US" dirty="0" smtClean="0"/>
              <a:t>Return focus back to </a:t>
            </a:r>
            <a:r>
              <a:rPr lang="en-US" b="1" u="sng" dirty="0" smtClean="0">
                <a:solidFill>
                  <a:srgbClr val="FF0000"/>
                </a:solidFill>
              </a:rPr>
              <a:t>central question</a:t>
            </a:r>
          </a:p>
        </p:txBody>
      </p:sp>
    </p:spTree>
    <p:extLst>
      <p:ext uri="{BB962C8B-B14F-4D97-AF65-F5344CB8AC3E}">
        <p14:creationId xmlns:p14="http://schemas.microsoft.com/office/powerpoint/2010/main" val="18160199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Synthesis and recap</a:t>
            </a:r>
            <a:endParaRPr lang="en-US" dirty="0"/>
          </a:p>
        </p:txBody>
      </p:sp>
      <p:sp>
        <p:nvSpPr>
          <p:cNvPr id="3" name="Content Placeholder 2"/>
          <p:cNvSpPr>
            <a:spLocks noGrp="1"/>
          </p:cNvSpPr>
          <p:nvPr>
            <p:ph idx="1"/>
          </p:nvPr>
        </p:nvSpPr>
        <p:spPr/>
        <p:txBody>
          <a:bodyPr/>
          <a:lstStyle/>
          <a:p>
            <a:r>
              <a:rPr lang="en-US" b="1" dirty="0" smtClean="0"/>
              <a:t>What has been learned?</a:t>
            </a:r>
          </a:p>
          <a:p>
            <a:pPr lvl="1"/>
            <a:r>
              <a:rPr lang="en-US" dirty="0" smtClean="0"/>
              <a:t>Return focus back to </a:t>
            </a:r>
            <a:r>
              <a:rPr lang="en-US" b="1" u="sng" dirty="0" smtClean="0">
                <a:solidFill>
                  <a:srgbClr val="FF0000"/>
                </a:solidFill>
              </a:rPr>
              <a:t>central question</a:t>
            </a:r>
          </a:p>
          <a:p>
            <a:pPr lvl="1"/>
            <a:r>
              <a:rPr lang="en-US" dirty="0" smtClean="0"/>
              <a:t>Summarize how proposed strategy will lead to progress toward answer</a:t>
            </a:r>
          </a:p>
        </p:txBody>
      </p:sp>
    </p:spTree>
    <p:extLst>
      <p:ext uri="{BB962C8B-B14F-4D97-AF65-F5344CB8AC3E}">
        <p14:creationId xmlns:p14="http://schemas.microsoft.com/office/powerpoint/2010/main" val="40035302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Synthesis and recap</a:t>
            </a:r>
            <a:endParaRPr lang="en-US" dirty="0"/>
          </a:p>
        </p:txBody>
      </p:sp>
      <p:sp>
        <p:nvSpPr>
          <p:cNvPr id="3" name="Content Placeholder 2"/>
          <p:cNvSpPr>
            <a:spLocks noGrp="1"/>
          </p:cNvSpPr>
          <p:nvPr>
            <p:ph idx="1"/>
          </p:nvPr>
        </p:nvSpPr>
        <p:spPr/>
        <p:txBody>
          <a:bodyPr/>
          <a:lstStyle/>
          <a:p>
            <a:r>
              <a:rPr lang="en-US" b="1" dirty="0" smtClean="0"/>
              <a:t>What has been learned?</a:t>
            </a:r>
          </a:p>
          <a:p>
            <a:pPr lvl="1"/>
            <a:r>
              <a:rPr lang="en-US" dirty="0" smtClean="0"/>
              <a:t>Return focus back to </a:t>
            </a:r>
            <a:r>
              <a:rPr lang="en-US" b="1" u="sng" dirty="0" smtClean="0">
                <a:solidFill>
                  <a:srgbClr val="FF0000"/>
                </a:solidFill>
              </a:rPr>
              <a:t>central question</a:t>
            </a:r>
          </a:p>
          <a:p>
            <a:pPr lvl="1"/>
            <a:r>
              <a:rPr lang="en-US" dirty="0" smtClean="0"/>
              <a:t>Summarize how proposed strategy will lead to progress toward answer</a:t>
            </a:r>
          </a:p>
          <a:p>
            <a:pPr lvl="1"/>
            <a:r>
              <a:rPr lang="en-US" dirty="0" smtClean="0"/>
              <a:t>Potential problems/issues/alternative explanations</a:t>
            </a:r>
          </a:p>
        </p:txBody>
      </p:sp>
    </p:spTree>
    <p:extLst>
      <p:ext uri="{BB962C8B-B14F-4D97-AF65-F5344CB8AC3E}">
        <p14:creationId xmlns:p14="http://schemas.microsoft.com/office/powerpoint/2010/main" val="3093424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Synthesis and recap</a:t>
            </a:r>
            <a:endParaRPr lang="en-US" dirty="0"/>
          </a:p>
        </p:txBody>
      </p:sp>
      <p:sp>
        <p:nvSpPr>
          <p:cNvPr id="3" name="Content Placeholder 2"/>
          <p:cNvSpPr>
            <a:spLocks noGrp="1"/>
          </p:cNvSpPr>
          <p:nvPr>
            <p:ph idx="1"/>
          </p:nvPr>
        </p:nvSpPr>
        <p:spPr/>
        <p:txBody>
          <a:bodyPr/>
          <a:lstStyle/>
          <a:p>
            <a:r>
              <a:rPr lang="en-US" b="1" dirty="0" smtClean="0"/>
              <a:t>What has been learned?</a:t>
            </a:r>
          </a:p>
          <a:p>
            <a:pPr lvl="1"/>
            <a:r>
              <a:rPr lang="en-US" dirty="0" smtClean="0"/>
              <a:t>Return focus back to </a:t>
            </a:r>
            <a:r>
              <a:rPr lang="en-US" b="1" u="sng" dirty="0" smtClean="0">
                <a:solidFill>
                  <a:srgbClr val="FF0000"/>
                </a:solidFill>
              </a:rPr>
              <a:t>central question</a:t>
            </a:r>
          </a:p>
          <a:p>
            <a:pPr lvl="1"/>
            <a:r>
              <a:rPr lang="en-US" dirty="0" smtClean="0"/>
              <a:t>Summarize how proposed strategy will lead to progress toward answer</a:t>
            </a:r>
          </a:p>
          <a:p>
            <a:pPr lvl="1"/>
            <a:r>
              <a:rPr lang="en-US" dirty="0" smtClean="0"/>
              <a:t>Potential problems/issues/alternative explanations</a:t>
            </a:r>
          </a:p>
          <a:p>
            <a:pPr lvl="1"/>
            <a:r>
              <a:rPr lang="en-US" dirty="0" smtClean="0"/>
              <a:t>Reconnect to </a:t>
            </a:r>
            <a:r>
              <a:rPr lang="en-US" b="1" u="sng" dirty="0" smtClean="0">
                <a:solidFill>
                  <a:srgbClr val="FF0000"/>
                </a:solidFill>
              </a:rPr>
              <a:t>central question</a:t>
            </a:r>
          </a:p>
        </p:txBody>
      </p:sp>
    </p:spTree>
    <p:extLst>
      <p:ext uri="{BB962C8B-B14F-4D97-AF65-F5344CB8AC3E}">
        <p14:creationId xmlns:p14="http://schemas.microsoft.com/office/powerpoint/2010/main" val="1527960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Synthesis and recap</a:t>
            </a:r>
            <a:endParaRPr lang="en-US" dirty="0"/>
          </a:p>
        </p:txBody>
      </p:sp>
      <p:sp>
        <p:nvSpPr>
          <p:cNvPr id="3" name="Content Placeholder 2"/>
          <p:cNvSpPr>
            <a:spLocks noGrp="1"/>
          </p:cNvSpPr>
          <p:nvPr>
            <p:ph idx="1"/>
          </p:nvPr>
        </p:nvSpPr>
        <p:spPr/>
        <p:txBody>
          <a:bodyPr/>
          <a:lstStyle/>
          <a:p>
            <a:r>
              <a:rPr lang="en-US" b="1" dirty="0" smtClean="0"/>
              <a:t>What has been learned?</a:t>
            </a:r>
          </a:p>
          <a:p>
            <a:pPr lvl="1"/>
            <a:r>
              <a:rPr lang="en-US" dirty="0" smtClean="0"/>
              <a:t>Return focus back to </a:t>
            </a:r>
            <a:r>
              <a:rPr lang="en-US" b="1" u="sng" dirty="0" smtClean="0">
                <a:solidFill>
                  <a:srgbClr val="FF0000"/>
                </a:solidFill>
              </a:rPr>
              <a:t>central question</a:t>
            </a:r>
          </a:p>
          <a:p>
            <a:pPr lvl="1"/>
            <a:r>
              <a:rPr lang="en-US" dirty="0" smtClean="0"/>
              <a:t>Summarize how proposed strategy will lead to progress toward answer</a:t>
            </a:r>
          </a:p>
          <a:p>
            <a:pPr lvl="1"/>
            <a:r>
              <a:rPr lang="en-US" dirty="0" smtClean="0"/>
              <a:t>Potential problems/issues/alternative explanations</a:t>
            </a:r>
          </a:p>
          <a:p>
            <a:pPr lvl="1"/>
            <a:r>
              <a:rPr lang="en-US" dirty="0" smtClean="0"/>
              <a:t>Reconnect to </a:t>
            </a:r>
            <a:r>
              <a:rPr lang="en-US" b="1" u="sng" dirty="0" smtClean="0">
                <a:solidFill>
                  <a:srgbClr val="FF0000"/>
                </a:solidFill>
              </a:rPr>
              <a:t>central question</a:t>
            </a:r>
          </a:p>
          <a:p>
            <a:pPr lvl="1"/>
            <a:r>
              <a:rPr lang="en-US" dirty="0" smtClean="0"/>
              <a:t>Finish strong</a:t>
            </a:r>
          </a:p>
        </p:txBody>
      </p:sp>
    </p:spTree>
    <p:extLst>
      <p:ext uri="{BB962C8B-B14F-4D97-AF65-F5344CB8AC3E}">
        <p14:creationId xmlns:p14="http://schemas.microsoft.com/office/powerpoint/2010/main" val="31160922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252728"/>
          </a:xfrm>
        </p:spPr>
        <p:txBody>
          <a:bodyPr>
            <a:normAutofit/>
          </a:bodyPr>
          <a:lstStyle/>
          <a:p>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8599" y="3657600"/>
            <a:ext cx="855233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05000" y="3886200"/>
            <a:ext cx="1371600" cy="762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14400" y="1828800"/>
            <a:ext cx="7086600" cy="1077218"/>
          </a:xfrm>
          <a:prstGeom prst="rect">
            <a:avLst/>
          </a:prstGeom>
          <a:noFill/>
        </p:spPr>
        <p:txBody>
          <a:bodyPr wrap="square" rtlCol="0">
            <a:spAutoFit/>
          </a:bodyPr>
          <a:lstStyle/>
          <a:p>
            <a:pPr algn="ctr"/>
            <a:r>
              <a:rPr lang="en-US" sz="3200" b="1" dirty="0" smtClean="0"/>
              <a:t>YOUR </a:t>
            </a:r>
            <a:r>
              <a:rPr lang="en-US" sz="3200" b="1" u="sng" dirty="0" smtClean="0">
                <a:solidFill>
                  <a:srgbClr val="FF0000"/>
                </a:solidFill>
              </a:rPr>
              <a:t>CENTRAL QUESTION </a:t>
            </a:r>
            <a:r>
              <a:rPr lang="en-US" sz="3200" b="1" dirty="0" smtClean="0"/>
              <a:t>SHOULD BE CENTRAL IN YOUR PRESENTATION</a:t>
            </a:r>
            <a:endParaRPr lang="en-US" sz="3200" b="1" dirty="0"/>
          </a:p>
        </p:txBody>
      </p:sp>
    </p:spTree>
    <p:extLst>
      <p:ext uri="{BB962C8B-B14F-4D97-AF65-F5344CB8AC3E}">
        <p14:creationId xmlns:p14="http://schemas.microsoft.com/office/powerpoint/2010/main" val="29054222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now…</a:t>
            </a:r>
            <a:endParaRPr lang="en-US" dirty="0"/>
          </a:p>
        </p:txBody>
      </p:sp>
      <p:sp>
        <p:nvSpPr>
          <p:cNvPr id="3" name="Content Placeholder 2"/>
          <p:cNvSpPr>
            <a:spLocks noGrp="1"/>
          </p:cNvSpPr>
          <p:nvPr>
            <p:ph idx="1"/>
          </p:nvPr>
        </p:nvSpPr>
        <p:spPr/>
        <p:txBody>
          <a:bodyPr>
            <a:normAutofit/>
          </a:bodyPr>
          <a:lstStyle/>
          <a:p>
            <a:pPr marL="118872" indent="0" algn="ctr">
              <a:buNone/>
            </a:pPr>
            <a:r>
              <a:rPr lang="en-US" sz="4800" b="1" dirty="0" smtClean="0"/>
              <a:t>Some notes on Presentation Strategies</a:t>
            </a:r>
            <a:endParaRPr lang="en-US" sz="4800" b="1" dirty="0"/>
          </a:p>
        </p:txBody>
      </p:sp>
    </p:spTree>
    <p:extLst>
      <p:ext uri="{BB962C8B-B14F-4D97-AF65-F5344CB8AC3E}">
        <p14:creationId xmlns:p14="http://schemas.microsoft.com/office/powerpoint/2010/main" val="1226611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495" y="3352800"/>
            <a:ext cx="9270695" cy="1321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8010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p:txBody>
          <a:bodyPr/>
          <a:lstStyle/>
          <a:p>
            <a:r>
              <a:rPr lang="en-US" dirty="0" smtClean="0"/>
              <a:t>Use them</a:t>
            </a:r>
          </a:p>
        </p:txBody>
      </p:sp>
    </p:spTree>
    <p:extLst>
      <p:ext uri="{BB962C8B-B14F-4D97-AF65-F5344CB8AC3E}">
        <p14:creationId xmlns:p14="http://schemas.microsoft.com/office/powerpoint/2010/main" val="2698393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p:txBody>
          <a:bodyPr/>
          <a:lstStyle/>
          <a:p>
            <a:r>
              <a:rPr lang="en-US" dirty="0" smtClean="0"/>
              <a:t>Use them</a:t>
            </a:r>
          </a:p>
          <a:p>
            <a:r>
              <a:rPr lang="en-US" dirty="0" smtClean="0"/>
              <a:t>Steal useful images, adapt to make them relevant to your specific needs</a:t>
            </a:r>
          </a:p>
          <a:p>
            <a:pPr lvl="1"/>
            <a:r>
              <a:rPr lang="en-US" dirty="0" smtClean="0"/>
              <a:t>Obviously: Cite all images used</a:t>
            </a:r>
          </a:p>
          <a:p>
            <a:pPr lvl="2"/>
            <a:r>
              <a:rPr lang="en-US" dirty="0" smtClean="0"/>
              <a:t>“Figure #A adapted from Bob, et al, 2009.”</a:t>
            </a:r>
          </a:p>
          <a:p>
            <a:pPr lvl="1"/>
            <a:r>
              <a:rPr lang="en-US" dirty="0" smtClean="0"/>
              <a:t>If you use pre-existing images, almost always need to make them simpler.</a:t>
            </a:r>
          </a:p>
        </p:txBody>
      </p:sp>
    </p:spTree>
    <p:extLst>
      <p:ext uri="{BB962C8B-B14F-4D97-AF65-F5344CB8AC3E}">
        <p14:creationId xmlns:p14="http://schemas.microsoft.com/office/powerpoint/2010/main" val="29189948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p:txBody>
          <a:bodyPr/>
          <a:lstStyle/>
          <a:p>
            <a:r>
              <a:rPr lang="en-US" dirty="0" smtClean="0"/>
              <a:t>Use them</a:t>
            </a:r>
          </a:p>
          <a:p>
            <a:r>
              <a:rPr lang="en-US" dirty="0" smtClean="0"/>
              <a:t>Steal useful images, adapt to make them relevant to your specific needs</a:t>
            </a:r>
          </a:p>
          <a:p>
            <a:pPr lvl="1"/>
            <a:r>
              <a:rPr lang="en-US" dirty="0" smtClean="0"/>
              <a:t>Obviously: Cite all images used</a:t>
            </a:r>
          </a:p>
          <a:p>
            <a:pPr lvl="2"/>
            <a:r>
              <a:rPr lang="en-US" dirty="0" smtClean="0"/>
              <a:t>“Figure #A adapted from Bob, et al, 2009.”</a:t>
            </a:r>
          </a:p>
          <a:p>
            <a:pPr lvl="1"/>
            <a:r>
              <a:rPr lang="en-US" dirty="0" smtClean="0"/>
              <a:t>If you use pre-existing images, almost always need to make them simpler.</a:t>
            </a:r>
          </a:p>
          <a:p>
            <a:r>
              <a:rPr lang="en-US" dirty="0" smtClean="0"/>
              <a:t>Make your own</a:t>
            </a:r>
            <a:endParaRPr lang="en-US" dirty="0"/>
          </a:p>
        </p:txBody>
      </p:sp>
    </p:spTree>
    <p:extLst>
      <p:ext uri="{BB962C8B-B14F-4D97-AF65-F5344CB8AC3E}">
        <p14:creationId xmlns:p14="http://schemas.microsoft.com/office/powerpoint/2010/main" val="13304612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a:t>
            </a:r>
            <a:endParaRPr lang="en-US" dirty="0"/>
          </a:p>
        </p:txBody>
      </p:sp>
      <p:sp>
        <p:nvSpPr>
          <p:cNvPr id="3" name="Content Placeholder 2"/>
          <p:cNvSpPr>
            <a:spLocks noGrp="1"/>
          </p:cNvSpPr>
          <p:nvPr>
            <p:ph idx="1"/>
          </p:nvPr>
        </p:nvSpPr>
        <p:spPr/>
        <p:txBody>
          <a:bodyPr/>
          <a:lstStyle/>
          <a:p>
            <a:r>
              <a:rPr lang="en-US" dirty="0" smtClean="0"/>
              <a:t>Use as little as possible</a:t>
            </a:r>
          </a:p>
          <a:p>
            <a:endParaRPr lang="en-US" dirty="0"/>
          </a:p>
        </p:txBody>
      </p:sp>
    </p:spTree>
    <p:extLst>
      <p:ext uri="{BB962C8B-B14F-4D97-AF65-F5344CB8AC3E}">
        <p14:creationId xmlns:p14="http://schemas.microsoft.com/office/powerpoint/2010/main" val="14923653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a:t>
            </a:r>
            <a:endParaRPr lang="en-US" dirty="0"/>
          </a:p>
        </p:txBody>
      </p:sp>
      <p:sp>
        <p:nvSpPr>
          <p:cNvPr id="3" name="Content Placeholder 2"/>
          <p:cNvSpPr>
            <a:spLocks noGrp="1"/>
          </p:cNvSpPr>
          <p:nvPr>
            <p:ph idx="1"/>
          </p:nvPr>
        </p:nvSpPr>
        <p:spPr/>
        <p:txBody>
          <a:bodyPr/>
          <a:lstStyle/>
          <a:p>
            <a:r>
              <a:rPr lang="en-US" dirty="0" smtClean="0"/>
              <a:t>Use as little as possible</a:t>
            </a:r>
          </a:p>
          <a:p>
            <a:r>
              <a:rPr lang="en-US" dirty="0" smtClean="0"/>
              <a:t>Present info as words or phrases</a:t>
            </a:r>
          </a:p>
          <a:p>
            <a:pPr lvl="1"/>
            <a:r>
              <a:rPr lang="en-US" dirty="0"/>
              <a:t>A</a:t>
            </a:r>
            <a:r>
              <a:rPr lang="en-US" dirty="0" smtClean="0"/>
              <a:t>void complete/complex sentences</a:t>
            </a:r>
          </a:p>
          <a:p>
            <a:endParaRPr lang="en-US" dirty="0"/>
          </a:p>
        </p:txBody>
      </p:sp>
    </p:spTree>
    <p:extLst>
      <p:ext uri="{BB962C8B-B14F-4D97-AF65-F5344CB8AC3E}">
        <p14:creationId xmlns:p14="http://schemas.microsoft.com/office/powerpoint/2010/main" val="6322801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a:t>
            </a:r>
            <a:endParaRPr lang="en-US" dirty="0"/>
          </a:p>
        </p:txBody>
      </p:sp>
      <p:sp>
        <p:nvSpPr>
          <p:cNvPr id="3" name="Content Placeholder 2"/>
          <p:cNvSpPr>
            <a:spLocks noGrp="1"/>
          </p:cNvSpPr>
          <p:nvPr>
            <p:ph idx="1"/>
          </p:nvPr>
        </p:nvSpPr>
        <p:spPr/>
        <p:txBody>
          <a:bodyPr/>
          <a:lstStyle/>
          <a:p>
            <a:r>
              <a:rPr lang="en-US" dirty="0" smtClean="0"/>
              <a:t>Use as little as possible</a:t>
            </a:r>
          </a:p>
          <a:p>
            <a:r>
              <a:rPr lang="en-US" dirty="0" smtClean="0"/>
              <a:t>Present info as words or phrases</a:t>
            </a:r>
          </a:p>
          <a:p>
            <a:pPr lvl="1"/>
            <a:r>
              <a:rPr lang="en-US" dirty="0"/>
              <a:t>A</a:t>
            </a:r>
            <a:r>
              <a:rPr lang="en-US" dirty="0" smtClean="0"/>
              <a:t>void complete/complex sentences</a:t>
            </a:r>
          </a:p>
          <a:p>
            <a:r>
              <a:rPr lang="en-US" dirty="0" smtClean="0"/>
              <a:t>Small chunks of info at a time</a:t>
            </a:r>
          </a:p>
          <a:p>
            <a:endParaRPr lang="en-US" dirty="0"/>
          </a:p>
        </p:txBody>
      </p:sp>
    </p:spTree>
    <p:extLst>
      <p:ext uri="{BB962C8B-B14F-4D97-AF65-F5344CB8AC3E}">
        <p14:creationId xmlns:p14="http://schemas.microsoft.com/office/powerpoint/2010/main" val="34250133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2438400"/>
            <a:ext cx="8229600" cy="4625609"/>
          </a:xfrm>
        </p:spPr>
        <p:txBody>
          <a:bodyPr>
            <a:normAutofit/>
          </a:bodyPr>
          <a:lstStyle/>
          <a:p>
            <a:pPr marL="118872" indent="0" algn="ctr">
              <a:buNone/>
            </a:pPr>
            <a:r>
              <a:rPr lang="en-US" sz="4000" b="1" dirty="0" smtClean="0"/>
              <a:t>Which looks easier to understand?</a:t>
            </a:r>
            <a:endParaRPr lang="en-US" sz="4000" b="1" dirty="0"/>
          </a:p>
        </p:txBody>
      </p:sp>
    </p:spTree>
    <p:extLst>
      <p:ext uri="{BB962C8B-B14F-4D97-AF65-F5344CB8AC3E}">
        <p14:creationId xmlns:p14="http://schemas.microsoft.com/office/powerpoint/2010/main" val="3080753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3276600"/>
            <a:ext cx="8229600" cy="1173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81200" y="3477491"/>
            <a:ext cx="1447800" cy="762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ircular Arrow 9"/>
          <p:cNvSpPr/>
          <p:nvPr/>
        </p:nvSpPr>
        <p:spPr>
          <a:xfrm flipH="1">
            <a:off x="2514597" y="2209800"/>
            <a:ext cx="5791201" cy="1828800"/>
          </a:xfrm>
          <a:prstGeom prst="circularArrow">
            <a:avLst>
              <a:gd name="adj1" fmla="val 3926"/>
              <a:gd name="adj2" fmla="val 1142319"/>
              <a:gd name="adj3" fmla="val 21260845"/>
              <a:gd name="adj4" fmla="val 10600551"/>
              <a:gd name="adj5" fmla="val 12546"/>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urved Up Arrow 2"/>
          <p:cNvSpPr/>
          <p:nvPr/>
        </p:nvSpPr>
        <p:spPr>
          <a:xfrm flipH="1">
            <a:off x="1143000" y="4191000"/>
            <a:ext cx="6858000" cy="762000"/>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ircular Arrow 5"/>
          <p:cNvSpPr/>
          <p:nvPr/>
        </p:nvSpPr>
        <p:spPr>
          <a:xfrm>
            <a:off x="838200" y="2578677"/>
            <a:ext cx="1600200" cy="1459923"/>
          </a:xfrm>
          <a:prstGeom prst="circularArrow">
            <a:avLst>
              <a:gd name="adj1" fmla="val 0"/>
              <a:gd name="adj2" fmla="val 1142319"/>
              <a:gd name="adj3" fmla="val 20797531"/>
              <a:gd name="adj4" fmla="val 10800000"/>
              <a:gd name="adj5" fmla="val 125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ircular Arrow 7"/>
          <p:cNvSpPr/>
          <p:nvPr/>
        </p:nvSpPr>
        <p:spPr>
          <a:xfrm flipH="1">
            <a:off x="2286000" y="2590800"/>
            <a:ext cx="2590800" cy="1828800"/>
          </a:xfrm>
          <a:prstGeom prst="circularArrow">
            <a:avLst>
              <a:gd name="adj1" fmla="val 3719"/>
              <a:gd name="adj2" fmla="val 1142319"/>
              <a:gd name="adj3" fmla="val 20457680"/>
              <a:gd name="adj4" fmla="val 10800000"/>
              <a:gd name="adj5" fmla="val 12500"/>
            </a:avLst>
          </a:prstGeom>
          <a:solidFill>
            <a:srgbClr val="00B05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ircular Arrow 8"/>
          <p:cNvSpPr/>
          <p:nvPr/>
        </p:nvSpPr>
        <p:spPr>
          <a:xfrm flipH="1">
            <a:off x="2660072" y="2528454"/>
            <a:ext cx="3823855" cy="1877291"/>
          </a:xfrm>
          <a:prstGeom prst="circularArrow">
            <a:avLst>
              <a:gd name="adj1" fmla="val 4732"/>
              <a:gd name="adj2" fmla="val 1142319"/>
              <a:gd name="adj3" fmla="val 20696655"/>
              <a:gd name="adj4" fmla="val 10800000"/>
              <a:gd name="adj5" fmla="val 12500"/>
            </a:avLst>
          </a:prstGeom>
          <a:solidFill>
            <a:srgbClr val="0070C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685800" y="5257800"/>
            <a:ext cx="7924800" cy="1323439"/>
          </a:xfrm>
          <a:prstGeom prst="rect">
            <a:avLst/>
          </a:prstGeom>
          <a:noFill/>
        </p:spPr>
        <p:txBody>
          <a:bodyPr wrap="square" rtlCol="0">
            <a:spAutoFit/>
          </a:bodyPr>
          <a:lstStyle/>
          <a:p>
            <a:pPr algn="ctr"/>
            <a:r>
              <a:rPr lang="en-US" sz="2000" b="1" dirty="0" smtClean="0"/>
              <a:t>It is important to make sure that every part of your presentation ties back in to the central question. This brings your audience back to the main focus of your presentation and helps remind them of why you are doing the experiment in the first place.</a:t>
            </a:r>
            <a:endParaRPr lang="en-US" sz="2000" b="1" dirty="0"/>
          </a:p>
        </p:txBody>
      </p:sp>
    </p:spTree>
    <p:extLst>
      <p:ext uri="{BB962C8B-B14F-4D97-AF65-F5344CB8AC3E}">
        <p14:creationId xmlns:p14="http://schemas.microsoft.com/office/powerpoint/2010/main" val="11251855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these:</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3276600"/>
            <a:ext cx="8229600" cy="1173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81200" y="3477491"/>
            <a:ext cx="1447800" cy="762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ircular Arrow 9"/>
          <p:cNvSpPr/>
          <p:nvPr/>
        </p:nvSpPr>
        <p:spPr>
          <a:xfrm flipH="1">
            <a:off x="2286000" y="2563091"/>
            <a:ext cx="2590800" cy="1828800"/>
          </a:xfrm>
          <a:prstGeom prst="circularArrow">
            <a:avLst>
              <a:gd name="adj1" fmla="val 3719"/>
              <a:gd name="adj2" fmla="val 1142319"/>
              <a:gd name="adj3" fmla="val 20457680"/>
              <a:gd name="adj4" fmla="val 10800000"/>
              <a:gd name="adj5" fmla="val 12500"/>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320126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3276600"/>
            <a:ext cx="8229600" cy="1173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81200" y="3477491"/>
            <a:ext cx="1447800" cy="762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ircular Arrow 9"/>
          <p:cNvSpPr/>
          <p:nvPr/>
        </p:nvSpPr>
        <p:spPr>
          <a:xfrm flipH="1">
            <a:off x="2362199" y="2362200"/>
            <a:ext cx="3823855" cy="1877291"/>
          </a:xfrm>
          <a:prstGeom prst="circularArrow">
            <a:avLst>
              <a:gd name="adj1" fmla="val 4732"/>
              <a:gd name="adj2" fmla="val 1142319"/>
              <a:gd name="adj3" fmla="val 20696655"/>
              <a:gd name="adj4" fmla="val 10800000"/>
              <a:gd name="adj5" fmla="val 12500"/>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1680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Sections of your presentation</a:t>
            </a:r>
            <a:endParaRPr lang="en-US" dirty="0"/>
          </a:p>
        </p:txBody>
      </p:sp>
      <p:sp>
        <p:nvSpPr>
          <p:cNvPr id="3" name="Content Placeholder 2"/>
          <p:cNvSpPr>
            <a:spLocks noGrp="1"/>
          </p:cNvSpPr>
          <p:nvPr>
            <p:ph idx="1"/>
          </p:nvPr>
        </p:nvSpPr>
        <p:spPr/>
        <p:txBody>
          <a:bodyPr/>
          <a:lstStyle/>
          <a:p>
            <a:r>
              <a:rPr lang="en-US" dirty="0" smtClean="0"/>
              <a:t>1) Introduction</a:t>
            </a:r>
          </a:p>
          <a:p>
            <a:r>
              <a:rPr lang="en-US" dirty="0" smtClean="0"/>
              <a:t>2) Method</a:t>
            </a:r>
          </a:p>
          <a:p>
            <a:r>
              <a:rPr lang="en-US" dirty="0" smtClean="0"/>
              <a:t>3) Results</a:t>
            </a:r>
          </a:p>
          <a:p>
            <a:r>
              <a:rPr lang="en-US" dirty="0" smtClean="0"/>
              <a:t>4) Synthesis and recap of question</a:t>
            </a:r>
            <a:endParaRPr lang="en-US" dirty="0"/>
          </a:p>
        </p:txBody>
      </p:sp>
    </p:spTree>
    <p:extLst>
      <p:ext uri="{BB962C8B-B14F-4D97-AF65-F5344CB8AC3E}">
        <p14:creationId xmlns:p14="http://schemas.microsoft.com/office/powerpoint/2010/main" val="30616058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3276600"/>
            <a:ext cx="8229600" cy="1173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81200" y="3477491"/>
            <a:ext cx="1447800" cy="762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rved Up Arrow 2"/>
          <p:cNvSpPr/>
          <p:nvPr/>
        </p:nvSpPr>
        <p:spPr>
          <a:xfrm flipH="1">
            <a:off x="1143000" y="4191000"/>
            <a:ext cx="6858000" cy="990600"/>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39403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3276600"/>
            <a:ext cx="8229600" cy="1173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81200" y="3477491"/>
            <a:ext cx="1447800" cy="762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ircular Arrow 9"/>
          <p:cNvSpPr/>
          <p:nvPr/>
        </p:nvSpPr>
        <p:spPr>
          <a:xfrm flipH="1">
            <a:off x="2514598" y="2538846"/>
            <a:ext cx="5791201" cy="1499754"/>
          </a:xfrm>
          <a:prstGeom prst="circularArrow">
            <a:avLst>
              <a:gd name="adj1" fmla="val 3926"/>
              <a:gd name="adj2" fmla="val 1142319"/>
              <a:gd name="adj3" fmla="val 21260845"/>
              <a:gd name="adj4" fmla="val 10600551"/>
              <a:gd name="adj5" fmla="val 12546"/>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ircular Arrow 5"/>
          <p:cNvSpPr/>
          <p:nvPr/>
        </p:nvSpPr>
        <p:spPr>
          <a:xfrm>
            <a:off x="838200" y="2578677"/>
            <a:ext cx="1600200" cy="1459923"/>
          </a:xfrm>
          <a:prstGeom prst="circularArrow">
            <a:avLst>
              <a:gd name="adj1" fmla="val 0"/>
              <a:gd name="adj2" fmla="val 1142319"/>
              <a:gd name="adj3" fmla="val 20797531"/>
              <a:gd name="adj4" fmla="val 10800000"/>
              <a:gd name="adj5" fmla="val 125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655239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752600"/>
            <a:ext cx="8229600" cy="4625609"/>
          </a:xfrm>
        </p:spPr>
        <p:txBody>
          <a:bodyPr>
            <a:normAutofit/>
          </a:bodyPr>
          <a:lstStyle/>
          <a:p>
            <a:pPr marL="118872" indent="0">
              <a:buNone/>
            </a:pPr>
            <a:r>
              <a:rPr lang="en-US" sz="2800" b="1" dirty="0" smtClean="0"/>
              <a:t>In the words of Thoreau:</a:t>
            </a:r>
          </a:p>
          <a:p>
            <a:pPr marL="118872" indent="0">
              <a:buNone/>
            </a:pPr>
            <a:endParaRPr lang="en-US" sz="2800" b="1" dirty="0"/>
          </a:p>
          <a:p>
            <a:pPr marL="118872" indent="0">
              <a:buNone/>
            </a:pPr>
            <a:endParaRPr lang="en-US" sz="2800" b="1" dirty="0" smtClean="0"/>
          </a:p>
          <a:p>
            <a:pPr marL="118872" indent="0">
              <a:buNone/>
            </a:pPr>
            <a:endParaRPr lang="en-US" sz="2800" b="1" dirty="0" smtClean="0"/>
          </a:p>
          <a:p>
            <a:pPr marL="118872" indent="0">
              <a:buNone/>
            </a:pPr>
            <a:r>
              <a:rPr lang="en-US" sz="4400" b="1" dirty="0" smtClean="0"/>
              <a:t>SIMPLIFY, SIMPLIFY, SIMPLIFY!</a:t>
            </a:r>
            <a:endParaRPr lang="en-US" sz="4400" b="1" dirty="0"/>
          </a:p>
        </p:txBody>
      </p:sp>
    </p:spTree>
    <p:extLst>
      <p:ext uri="{BB962C8B-B14F-4D97-AF65-F5344CB8AC3E}">
        <p14:creationId xmlns:p14="http://schemas.microsoft.com/office/powerpoint/2010/main" val="10158348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a:t>
            </a:r>
            <a:endParaRPr lang="en-US" dirty="0"/>
          </a:p>
        </p:txBody>
      </p:sp>
      <p:sp>
        <p:nvSpPr>
          <p:cNvPr id="3" name="Content Placeholder 2"/>
          <p:cNvSpPr>
            <a:spLocks noGrp="1"/>
          </p:cNvSpPr>
          <p:nvPr>
            <p:ph idx="1"/>
          </p:nvPr>
        </p:nvSpPr>
        <p:spPr/>
        <p:txBody>
          <a:bodyPr/>
          <a:lstStyle/>
          <a:p>
            <a:r>
              <a:rPr lang="en-US" dirty="0" smtClean="0"/>
              <a:t>HOMEPAGE </a:t>
            </a:r>
            <a:r>
              <a:rPr lang="en-US" dirty="0" smtClean="0">
                <a:sym typeface="Wingdings" panose="05000000000000000000" pitchFamily="2" charset="2"/>
              </a:rPr>
              <a:t></a:t>
            </a:r>
            <a:r>
              <a:rPr lang="en-US" dirty="0" smtClean="0"/>
              <a:t>TOPICS</a:t>
            </a:r>
            <a:r>
              <a:rPr lang="en-US" dirty="0" smtClean="0">
                <a:sym typeface="Wingdings" panose="05000000000000000000" pitchFamily="2" charset="2"/>
              </a:rPr>
              <a:t> RESEARCH PROPOSAL</a:t>
            </a:r>
          </a:p>
          <a:p>
            <a:pPr lvl="1"/>
            <a:r>
              <a:rPr lang="en-US" dirty="0" smtClean="0">
                <a:sym typeface="Wingdings" panose="05000000000000000000" pitchFamily="2" charset="2"/>
              </a:rPr>
              <a:t>“How to give a presentation”</a:t>
            </a:r>
          </a:p>
          <a:p>
            <a:pPr lvl="2"/>
            <a:r>
              <a:rPr lang="en-US" dirty="0" smtClean="0">
                <a:sym typeface="Wingdings" panose="05000000000000000000" pitchFamily="2" charset="2"/>
              </a:rPr>
              <a:t>Example presentations</a:t>
            </a:r>
          </a:p>
          <a:p>
            <a:pPr lvl="1"/>
            <a:r>
              <a:rPr lang="en-US" dirty="0" smtClean="0">
                <a:sym typeface="Wingdings" panose="05000000000000000000" pitchFamily="2" charset="2"/>
              </a:rPr>
              <a:t>“How to prepare for a panel”</a:t>
            </a:r>
            <a:endParaRPr lang="en-US" dirty="0" smtClean="0"/>
          </a:p>
          <a:p>
            <a:pPr lvl="2"/>
            <a:r>
              <a:rPr lang="en-US" dirty="0" smtClean="0"/>
              <a:t>“How </a:t>
            </a:r>
            <a:r>
              <a:rPr lang="en-US" dirty="0"/>
              <a:t>to give a presentation focused on an </a:t>
            </a:r>
            <a:r>
              <a:rPr lang="en-US" dirty="0" smtClean="0"/>
              <a:t>experiment”</a:t>
            </a:r>
          </a:p>
          <a:p>
            <a:r>
              <a:rPr lang="en-US" dirty="0" smtClean="0"/>
              <a:t>From Jeff’s email: </a:t>
            </a:r>
          </a:p>
          <a:p>
            <a:pPr lvl="1"/>
            <a:r>
              <a:rPr lang="en-US" dirty="0" smtClean="0"/>
              <a:t>“Mock Panel Schedule”</a:t>
            </a:r>
          </a:p>
          <a:p>
            <a:endParaRPr lang="en-US" dirty="0"/>
          </a:p>
        </p:txBody>
      </p:sp>
    </p:spTree>
    <p:extLst>
      <p:ext uri="{BB962C8B-B14F-4D97-AF65-F5344CB8AC3E}">
        <p14:creationId xmlns:p14="http://schemas.microsoft.com/office/powerpoint/2010/main" val="51437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b="1" dirty="0" smtClean="0"/>
              <a:t>What question is the focus of your presentation? Why did you ask it?</a:t>
            </a:r>
          </a:p>
          <a:p>
            <a:endParaRPr lang="en-US" dirty="0"/>
          </a:p>
        </p:txBody>
      </p:sp>
    </p:spTree>
    <p:extLst>
      <p:ext uri="{BB962C8B-B14F-4D97-AF65-F5344CB8AC3E}">
        <p14:creationId xmlns:p14="http://schemas.microsoft.com/office/powerpoint/2010/main" val="3257568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b="1" dirty="0" smtClean="0"/>
              <a:t>What question is the focus of your presentation? Why did you ask it?</a:t>
            </a:r>
          </a:p>
          <a:p>
            <a:pPr lvl="1"/>
            <a:r>
              <a:rPr lang="en-US" dirty="0" smtClean="0"/>
              <a:t>Start from general, work your way down to the specifics</a:t>
            </a:r>
          </a:p>
          <a:p>
            <a:endParaRPr lang="en-US" dirty="0"/>
          </a:p>
        </p:txBody>
      </p:sp>
    </p:spTree>
    <p:extLst>
      <p:ext uri="{BB962C8B-B14F-4D97-AF65-F5344CB8AC3E}">
        <p14:creationId xmlns:p14="http://schemas.microsoft.com/office/powerpoint/2010/main" val="4092400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b="1" dirty="0" smtClean="0"/>
              <a:t>What question is the focus of your presentation? Why did you ask it?</a:t>
            </a:r>
          </a:p>
          <a:p>
            <a:pPr lvl="1"/>
            <a:r>
              <a:rPr lang="en-US" dirty="0" smtClean="0"/>
              <a:t>Start from general, work your way down to the specifics</a:t>
            </a:r>
          </a:p>
          <a:p>
            <a:pPr lvl="1"/>
            <a:r>
              <a:rPr lang="en-US" dirty="0" smtClean="0"/>
              <a:t>Don’t use “jargon”</a:t>
            </a:r>
          </a:p>
          <a:p>
            <a:endParaRPr lang="en-US" dirty="0"/>
          </a:p>
        </p:txBody>
      </p:sp>
    </p:spTree>
    <p:extLst>
      <p:ext uri="{BB962C8B-B14F-4D97-AF65-F5344CB8AC3E}">
        <p14:creationId xmlns:p14="http://schemas.microsoft.com/office/powerpoint/2010/main" val="1227128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b="1" dirty="0" smtClean="0"/>
              <a:t>What question is the focus of your presentation? Why did you ask it?</a:t>
            </a:r>
          </a:p>
          <a:p>
            <a:pPr lvl="1"/>
            <a:r>
              <a:rPr lang="en-US" dirty="0" smtClean="0"/>
              <a:t>Start from general, work your way down to the specifics</a:t>
            </a:r>
          </a:p>
          <a:p>
            <a:pPr lvl="1"/>
            <a:r>
              <a:rPr lang="en-US" dirty="0" smtClean="0"/>
              <a:t>Don’t use “jargon”</a:t>
            </a:r>
          </a:p>
          <a:p>
            <a:pPr lvl="1"/>
            <a:r>
              <a:rPr lang="en-US" dirty="0" smtClean="0"/>
              <a:t>Have a goal in mind: what information does your audience need to know to understand your question?</a:t>
            </a:r>
          </a:p>
          <a:p>
            <a:endParaRPr lang="en-US" dirty="0"/>
          </a:p>
        </p:txBody>
      </p:sp>
    </p:spTree>
    <p:extLst>
      <p:ext uri="{BB962C8B-B14F-4D97-AF65-F5344CB8AC3E}">
        <p14:creationId xmlns:p14="http://schemas.microsoft.com/office/powerpoint/2010/main" val="123086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b="1" dirty="0" smtClean="0"/>
              <a:t>What question is the focus of your presentation? Why did you ask it?</a:t>
            </a:r>
          </a:p>
          <a:p>
            <a:pPr lvl="1"/>
            <a:r>
              <a:rPr lang="en-US" dirty="0" smtClean="0"/>
              <a:t>Start from general, work your way down to the specifics</a:t>
            </a:r>
          </a:p>
          <a:p>
            <a:pPr lvl="1"/>
            <a:r>
              <a:rPr lang="en-US" dirty="0" smtClean="0"/>
              <a:t>Don’t use “jargon”</a:t>
            </a:r>
          </a:p>
          <a:p>
            <a:pPr lvl="1"/>
            <a:r>
              <a:rPr lang="en-US" dirty="0" smtClean="0"/>
              <a:t>Have a goal in mind: what information does your audience need to know to understand your question?</a:t>
            </a:r>
          </a:p>
          <a:p>
            <a:pPr lvl="1"/>
            <a:r>
              <a:rPr lang="en-US" dirty="0" smtClean="0"/>
              <a:t>MAKE YOUR </a:t>
            </a:r>
            <a:r>
              <a:rPr lang="en-US" b="1" u="sng" dirty="0" smtClean="0">
                <a:solidFill>
                  <a:srgbClr val="FF0000"/>
                </a:solidFill>
              </a:rPr>
              <a:t>CENTRAL QUESTION </a:t>
            </a:r>
            <a:r>
              <a:rPr lang="en-US" dirty="0" smtClean="0"/>
              <a:t>CLEAR </a:t>
            </a:r>
          </a:p>
          <a:p>
            <a:endParaRPr lang="en-US" dirty="0"/>
          </a:p>
        </p:txBody>
      </p:sp>
    </p:spTree>
    <p:extLst>
      <p:ext uri="{BB962C8B-B14F-4D97-AF65-F5344CB8AC3E}">
        <p14:creationId xmlns:p14="http://schemas.microsoft.com/office/powerpoint/2010/main" val="25163884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119</TotalTime>
  <Words>990</Words>
  <Application>Microsoft Office PowerPoint</Application>
  <PresentationFormat>On-screen Show (4:3)</PresentationFormat>
  <Paragraphs>158</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Module</vt:lpstr>
      <vt:lpstr>Presenting an experiment-based, research proposal</vt:lpstr>
      <vt:lpstr>Purpose</vt:lpstr>
      <vt:lpstr>Overview</vt:lpstr>
      <vt:lpstr>Sections of your presentation</vt:lpstr>
      <vt:lpstr>Introduction</vt:lpstr>
      <vt:lpstr>Introduction</vt:lpstr>
      <vt:lpstr>Introduction</vt:lpstr>
      <vt:lpstr>Introduction</vt:lpstr>
      <vt:lpstr>Introduction</vt:lpstr>
      <vt:lpstr>Method</vt:lpstr>
      <vt:lpstr>Method</vt:lpstr>
      <vt:lpstr>Method</vt:lpstr>
      <vt:lpstr>Method</vt:lpstr>
      <vt:lpstr>Results</vt:lpstr>
      <vt:lpstr>Results</vt:lpstr>
      <vt:lpstr>Results</vt:lpstr>
      <vt:lpstr>Results</vt:lpstr>
      <vt:lpstr>Results</vt:lpstr>
      <vt:lpstr>*IMPORTANT*</vt:lpstr>
      <vt:lpstr>*IMPORTANT*</vt:lpstr>
      <vt:lpstr>*IMPORTANT*</vt:lpstr>
      <vt:lpstr>Synthesis and recap</vt:lpstr>
      <vt:lpstr>Synthesis and recap</vt:lpstr>
      <vt:lpstr>Synthesis and recap</vt:lpstr>
      <vt:lpstr>Synthesis and recap</vt:lpstr>
      <vt:lpstr>Synthesis and recap</vt:lpstr>
      <vt:lpstr>Synthesis and recap</vt:lpstr>
      <vt:lpstr>PowerPoint Presentation</vt:lpstr>
      <vt:lpstr>And now…</vt:lpstr>
      <vt:lpstr>Graphics:</vt:lpstr>
      <vt:lpstr>Graphics:</vt:lpstr>
      <vt:lpstr>Graphics:</vt:lpstr>
      <vt:lpstr>Text:</vt:lpstr>
      <vt:lpstr>Text:</vt:lpstr>
      <vt:lpstr>Text:</vt:lpstr>
      <vt:lpstr>PowerPoint Presentation</vt:lpstr>
      <vt:lpstr>This:</vt:lpstr>
      <vt:lpstr>…or these:</vt:lpstr>
      <vt:lpstr>PowerPoint Presentation</vt:lpstr>
      <vt:lpstr>PowerPoint Presentation</vt:lpstr>
      <vt:lpstr>PowerPoint Presentation</vt:lpstr>
      <vt:lpstr>PowerPoint Presentation</vt:lpstr>
      <vt:lpstr>For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Kristen</dc:creator>
  <cp:lastModifiedBy>Kristen</cp:lastModifiedBy>
  <cp:revision>22</cp:revision>
  <dcterms:created xsi:type="dcterms:W3CDTF">2013-12-01T19:24:18Z</dcterms:created>
  <dcterms:modified xsi:type="dcterms:W3CDTF">2013-12-01T23:14:48Z</dcterms:modified>
</cp:coreProperties>
</file>