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827" r:id="rId2"/>
    <p:sldId id="897" r:id="rId3"/>
    <p:sldId id="842" r:id="rId4"/>
    <p:sldId id="898" r:id="rId5"/>
    <p:sldId id="899" r:id="rId6"/>
    <p:sldId id="863" r:id="rId7"/>
    <p:sldId id="866" r:id="rId8"/>
    <p:sldId id="868" r:id="rId9"/>
    <p:sldId id="869" r:id="rId10"/>
    <p:sldId id="867" r:id="rId11"/>
    <p:sldId id="870" r:id="rId12"/>
    <p:sldId id="871" r:id="rId13"/>
    <p:sldId id="875" r:id="rId14"/>
    <p:sldId id="872" r:id="rId15"/>
    <p:sldId id="900" r:id="rId16"/>
    <p:sldId id="873" r:id="rId17"/>
    <p:sldId id="874" r:id="rId18"/>
    <p:sldId id="876" r:id="rId19"/>
    <p:sldId id="877" r:id="rId20"/>
    <p:sldId id="865" r:id="rId21"/>
    <p:sldId id="843" r:id="rId22"/>
    <p:sldId id="846" r:id="rId23"/>
    <p:sldId id="847" r:id="rId24"/>
    <p:sldId id="849" r:id="rId25"/>
    <p:sldId id="851" r:id="rId26"/>
    <p:sldId id="853" r:id="rId27"/>
    <p:sldId id="854" r:id="rId28"/>
    <p:sldId id="856" r:id="rId29"/>
    <p:sldId id="855" r:id="rId30"/>
    <p:sldId id="857" r:id="rId31"/>
    <p:sldId id="858" r:id="rId32"/>
    <p:sldId id="859" r:id="rId33"/>
    <p:sldId id="860" r:id="rId34"/>
    <p:sldId id="861" r:id="rId35"/>
    <p:sldId id="901" r:id="rId36"/>
    <p:sldId id="862" r:id="rId37"/>
    <p:sldId id="878" r:id="rId38"/>
    <p:sldId id="902" r:id="rId39"/>
    <p:sldId id="879" r:id="rId40"/>
    <p:sldId id="903" r:id="rId41"/>
    <p:sldId id="880" r:id="rId42"/>
    <p:sldId id="881" r:id="rId43"/>
    <p:sldId id="883" r:id="rId44"/>
    <p:sldId id="884" r:id="rId45"/>
    <p:sldId id="885" r:id="rId46"/>
    <p:sldId id="886" r:id="rId47"/>
    <p:sldId id="887" r:id="rId48"/>
    <p:sldId id="888" r:id="rId49"/>
    <p:sldId id="889" r:id="rId50"/>
    <p:sldId id="890" r:id="rId51"/>
    <p:sldId id="891" r:id="rId52"/>
    <p:sldId id="892" r:id="rId53"/>
    <p:sldId id="893" r:id="rId54"/>
    <p:sldId id="894" r:id="rId55"/>
    <p:sldId id="895" r:id="rId56"/>
    <p:sldId id="896" r:id="rId57"/>
    <p:sldId id="904" r:id="rId58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59"/>
      <p:bold r:id="rId60"/>
      <p:italic r:id="rId61"/>
      <p:boldItalic r:id="rId62"/>
    </p:embeddedFont>
    <p:embeddedFont>
      <p:font typeface="Lucida Handwriting" panose="03010101010101010101" pitchFamily="66" charset="0"/>
      <p:regular r:id="rId63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b="1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660066"/>
    <a:srgbClr val="FFDDBB"/>
    <a:srgbClr val="FFFFFF"/>
    <a:srgbClr val="FFE7BB"/>
    <a:srgbClr val="EFDEFF"/>
    <a:srgbClr val="EEDEFF"/>
    <a:srgbClr val="FF66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53" autoAdjust="0"/>
    <p:restoredTop sz="94624" autoAdjust="0"/>
  </p:normalViewPr>
  <p:slideViewPr>
    <p:cSldViewPr>
      <p:cViewPr varScale="1">
        <p:scale>
          <a:sx n="94" d="100"/>
          <a:sy n="94" d="100"/>
        </p:scale>
        <p:origin x="90" y="2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font" Target="fonts/font5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font" Target="fonts/font3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1.fntdata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2.fntdata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935A28-2442-46FD-8AAD-CE1ABCD30C8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9337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ACAE14-4D6E-4D2E-94F7-BC00C2AD757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2355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6E9099-95AB-471B-94E3-B99A12F86E5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1702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2EA733-6CB3-406D-8A53-54206976A00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3929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54BCDF-A7BA-461C-AD9A-428C87EE84A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5533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55C07C-83C3-4184-AF61-E8FEA790D0D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6862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5B2E8C-9D2B-4ACD-AA4D-176500E1D84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5608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EC68BE7-7113-4188-A1B3-2A9719CCE19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85286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6092D5-D1A9-42AF-B999-5E83FD5CA3E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4051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8CAA6F-2AD6-4020-B394-593D1F9292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80156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6EBF1D-8A01-4F6C-89BB-BA67896A7AC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5390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D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0"/>
            </a:lvl1pPr>
          </a:lstStyle>
          <a:p>
            <a:fld id="{F64EDB9B-E205-4752-8E05-A174C35C233D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Times New Roman" pitchFamily="18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Times New Roman" pitchFamily="18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Times New Roman" pitchFamily="18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Times New Roman" pitchFamily="18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Times New Roman" pitchFamily="18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jpeg"/><Relationship Id="rId4" Type="http://schemas.openxmlformats.org/officeDocument/2006/relationships/image" Target="../media/image33.jp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wmf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w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2.w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wmf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4.jpeg"/><Relationship Id="rId4" Type="http://schemas.openxmlformats.org/officeDocument/2006/relationships/image" Target="../media/image33.jp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emf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" y="2321861"/>
            <a:ext cx="8321040" cy="4231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51" name="Text Box 2"/>
          <p:cNvSpPr txBox="1">
            <a:spLocks noChangeArrowheads="1"/>
          </p:cNvSpPr>
          <p:nvPr/>
        </p:nvSpPr>
        <p:spPr bwMode="auto">
          <a:xfrm>
            <a:off x="381000" y="0"/>
            <a:ext cx="8229600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3600" b="0" dirty="0">
                <a:latin typeface="Lucida Handwriting" panose="03010101010101010101" pitchFamily="66" charset="0"/>
              </a:rPr>
              <a:t>Welcome to</a:t>
            </a:r>
            <a:r>
              <a:rPr lang="en-US" altLang="en-US" b="0" dirty="0"/>
              <a:t/>
            </a:r>
            <a:br>
              <a:rPr lang="en-US" altLang="en-US" b="0" dirty="0"/>
            </a:br>
            <a:r>
              <a:rPr lang="en-US" altLang="en-US" sz="3600" dirty="0"/>
              <a:t>Molecular Biology Through Discovery</a:t>
            </a:r>
            <a:br>
              <a:rPr lang="en-US" altLang="en-US" sz="3600" dirty="0"/>
            </a:br>
            <a:r>
              <a:rPr lang="en-US" altLang="en-US" sz="2800" dirty="0" smtClean="0"/>
              <a:t>Thursday</a:t>
            </a:r>
            <a:r>
              <a:rPr lang="en-US" altLang="en-US" sz="2800" dirty="0"/>
              <a:t>, </a:t>
            </a:r>
            <a:r>
              <a:rPr lang="en-US" altLang="en-US" sz="2800" dirty="0" smtClean="0"/>
              <a:t>28 April </a:t>
            </a:r>
            <a:r>
              <a:rPr lang="en-US" altLang="en-US" sz="2800" dirty="0"/>
              <a:t>2016</a:t>
            </a:r>
            <a:r>
              <a:rPr lang="en-US" altLang="en-US" sz="4000" dirty="0"/>
              <a:t/>
            </a:r>
            <a:br>
              <a:rPr lang="en-US" altLang="en-US" sz="4000" dirty="0"/>
            </a:br>
            <a:r>
              <a:rPr lang="en-US" altLang="en-US" sz="3200" dirty="0" smtClean="0"/>
              <a:t>Research Proposal and Exam III</a:t>
            </a:r>
            <a:endParaRPr lang="en-US" alt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4946409" y="5471160"/>
            <a:ext cx="3474720" cy="10058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6512" y="3200400"/>
            <a:ext cx="6076951" cy="2209800"/>
          </a:xfrm>
          <a:prstGeom prst="rect">
            <a:avLst/>
          </a:prstGeom>
          <a:ln w="38100">
            <a:solidFill>
              <a:srgbClr val="FF000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ight Arrow 5"/>
          <p:cNvSpPr>
            <a:spLocks noChangeArrowheads="1"/>
          </p:cNvSpPr>
          <p:nvPr/>
        </p:nvSpPr>
        <p:spPr bwMode="auto">
          <a:xfrm>
            <a:off x="2591600" y="4677075"/>
            <a:ext cx="4572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800" b="0" i="1"/>
          </a:p>
        </p:txBody>
      </p:sp>
      <p:sp>
        <p:nvSpPr>
          <p:cNvPr id="10" name="Right Arrow 9"/>
          <p:cNvSpPr>
            <a:spLocks noChangeArrowheads="1"/>
          </p:cNvSpPr>
          <p:nvPr/>
        </p:nvSpPr>
        <p:spPr bwMode="auto">
          <a:xfrm flipH="1">
            <a:off x="5456725" y="3219650"/>
            <a:ext cx="4572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800" b="0" i="1"/>
          </a:p>
        </p:txBody>
      </p:sp>
    </p:spTree>
    <p:extLst>
      <p:ext uri="{BB962C8B-B14F-4D97-AF65-F5344CB8AC3E}">
        <p14:creationId xmlns:p14="http://schemas.microsoft.com/office/powerpoint/2010/main" val="937401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482138"/>
            <a:ext cx="6924675" cy="1269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847"/>
          <a:stretch/>
        </p:blipFill>
        <p:spPr bwMode="auto">
          <a:xfrm>
            <a:off x="621202" y="152400"/>
            <a:ext cx="7901596" cy="10585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202" y="1371600"/>
            <a:ext cx="7901596" cy="204544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47800" y="4800600"/>
            <a:ext cx="58674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A     C     G     U   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mRNA  39.6  10.6  18.8  31.0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rRNA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27.6  21.3  30.4  20.7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tRNA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20.1  24.6  31.3  24.0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B&amp;S   28.1  22.0  29.5  20.4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478280" y="5562600"/>
            <a:ext cx="5181600" cy="381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478280" y="6294120"/>
            <a:ext cx="5181600" cy="381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426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152400"/>
            <a:ext cx="7277100" cy="529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904" y="5648325"/>
            <a:ext cx="802005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8841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50" y="152400"/>
            <a:ext cx="7277100" cy="529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904" y="5648325"/>
            <a:ext cx="802005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3200400" y="2411628"/>
            <a:ext cx="4876800" cy="30099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2850" y="2590800"/>
            <a:ext cx="3562350" cy="2404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6629400" y="2932671"/>
            <a:ext cx="1447800" cy="231277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886200" y="3276600"/>
            <a:ext cx="2609850" cy="13716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6304280" y="3429000"/>
            <a:ext cx="2133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Why these numbers?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1934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828800"/>
            <a:ext cx="7900416" cy="324289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 cstate="print"/>
          <a:srcRect t="5581"/>
          <a:stretch>
            <a:fillRect/>
          </a:stretch>
        </p:blipFill>
        <p:spPr bwMode="auto">
          <a:xfrm>
            <a:off x="6407342" y="0"/>
            <a:ext cx="2728420" cy="1623060"/>
          </a:xfrm>
          <a:prstGeom prst="rect">
            <a:avLst/>
          </a:prstGeom>
          <a:ln w="38100"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extBox 1"/>
          <p:cNvSpPr txBox="1"/>
          <p:nvPr/>
        </p:nvSpPr>
        <p:spPr>
          <a:xfrm>
            <a:off x="304800" y="358914"/>
            <a:ext cx="594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Why so much </a:t>
            </a:r>
            <a:r>
              <a:rPr lang="en-US" sz="4000" dirty="0" err="1" smtClean="0"/>
              <a:t>rRNA</a:t>
            </a:r>
            <a:r>
              <a:rPr lang="en-US" sz="4000" dirty="0" smtClean="0"/>
              <a:t>?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1740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847"/>
          <a:stretch/>
        </p:blipFill>
        <p:spPr bwMode="auto">
          <a:xfrm>
            <a:off x="621202" y="152400"/>
            <a:ext cx="7901596" cy="10585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82" y="4267200"/>
            <a:ext cx="7900416" cy="9573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382" y="1371600"/>
            <a:ext cx="7900416" cy="2774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6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984" y="5372103"/>
            <a:ext cx="7900416" cy="8402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92221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52400"/>
            <a:ext cx="8686800" cy="602307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066800" y="5481320"/>
            <a:ext cx="6934200" cy="1574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759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52400"/>
            <a:ext cx="7900416" cy="429815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997342"/>
            <a:ext cx="8229600" cy="4327258"/>
          </a:xfrm>
          <a:prstGeom prst="rect">
            <a:avLst/>
          </a:prstGeom>
          <a:ln w="38100">
            <a:solidFill>
              <a:schemeClr val="tx1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3693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847"/>
          <a:stretch/>
        </p:blipFill>
        <p:spPr bwMode="auto">
          <a:xfrm>
            <a:off x="621202" y="152400"/>
            <a:ext cx="7901596" cy="10585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202" y="1371600"/>
            <a:ext cx="7900416" cy="367559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52205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990600"/>
            <a:ext cx="3409950" cy="5676900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29000" y="3810000"/>
            <a:ext cx="5546904" cy="2276475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4" cstate="print"/>
          <a:srcRect b="33449"/>
          <a:stretch>
            <a:fillRect/>
          </a:stretch>
        </p:blipFill>
        <p:spPr bwMode="auto">
          <a:xfrm>
            <a:off x="723900" y="152400"/>
            <a:ext cx="7696200" cy="609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85800" y="1066800"/>
            <a:ext cx="7943850" cy="1733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2" name="TextBox 1"/>
          <p:cNvSpPr txBox="1"/>
          <p:nvPr/>
        </p:nvSpPr>
        <p:spPr>
          <a:xfrm>
            <a:off x="6172200" y="2800350"/>
            <a:ext cx="243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dirty="0" smtClean="0"/>
              <a:t>(Companion, Part 1)</a:t>
            </a:r>
            <a:endParaRPr lang="en-US" sz="2000" b="0" dirty="0"/>
          </a:p>
        </p:txBody>
      </p:sp>
      <p:sp>
        <p:nvSpPr>
          <p:cNvPr id="7" name="Oval 6"/>
          <p:cNvSpPr/>
          <p:nvPr/>
        </p:nvSpPr>
        <p:spPr>
          <a:xfrm>
            <a:off x="3898900" y="4734560"/>
            <a:ext cx="1257300" cy="44270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5715000" y="5008880"/>
            <a:ext cx="1066800" cy="36650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724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0" name="Picture 2"/>
          <p:cNvPicPr>
            <a:picLocks noChangeAspect="1" noChangeArrowheads="1"/>
          </p:cNvPicPr>
          <p:nvPr/>
        </p:nvPicPr>
        <p:blipFill rotWithShape="1">
          <a:blip r:embed="rId2" cstate="print"/>
          <a:srcRect t="34260" r="36246" b="38770"/>
          <a:stretch/>
        </p:blipFill>
        <p:spPr bwMode="auto">
          <a:xfrm>
            <a:off x="275224" y="1219200"/>
            <a:ext cx="8549462" cy="176348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32771" name="Picture 5"/>
          <p:cNvPicPr>
            <a:picLocks noChangeAspect="1" noChangeArrowheads="1"/>
          </p:cNvPicPr>
          <p:nvPr/>
        </p:nvPicPr>
        <p:blipFill>
          <a:blip r:embed="rId3" cstate="print"/>
          <a:srcRect b="33449"/>
          <a:stretch>
            <a:fillRect/>
          </a:stretch>
        </p:blipFill>
        <p:spPr bwMode="auto">
          <a:xfrm>
            <a:off x="723900" y="152400"/>
            <a:ext cx="7696200" cy="6096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352800"/>
            <a:ext cx="8229600" cy="19829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/>
          <p:cNvSpPr txBox="1"/>
          <p:nvPr/>
        </p:nvSpPr>
        <p:spPr>
          <a:xfrm>
            <a:off x="381000" y="1295400"/>
            <a:ext cx="99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Figure 1</a:t>
            </a:r>
            <a:endParaRPr lang="en-US" sz="1400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48400" y="5334000"/>
            <a:ext cx="243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0" dirty="0" smtClean="0"/>
              <a:t>(Companion, Part 2)</a:t>
            </a:r>
            <a:endParaRPr lang="en-US" sz="2000" b="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3000" y="5486400"/>
            <a:ext cx="4880388" cy="826987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Oval 8"/>
          <p:cNvSpPr/>
          <p:nvPr/>
        </p:nvSpPr>
        <p:spPr>
          <a:xfrm>
            <a:off x="990600" y="3144520"/>
            <a:ext cx="7239000" cy="66766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976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40"/>
            <a:ext cx="9144000" cy="624114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344" y="2179584"/>
            <a:ext cx="7260256" cy="399261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Rectangle 3"/>
          <p:cNvSpPr/>
          <p:nvPr/>
        </p:nvSpPr>
        <p:spPr>
          <a:xfrm>
            <a:off x="1143000" y="4790440"/>
            <a:ext cx="6477000" cy="1295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449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847"/>
          <a:stretch/>
        </p:blipFill>
        <p:spPr bwMode="auto">
          <a:xfrm>
            <a:off x="621202" y="152400"/>
            <a:ext cx="7901596" cy="10585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203" y="1354296"/>
            <a:ext cx="7901596" cy="512270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Oval 3"/>
          <p:cNvSpPr/>
          <p:nvPr/>
        </p:nvSpPr>
        <p:spPr>
          <a:xfrm>
            <a:off x="621202" y="3048000"/>
            <a:ext cx="1257300" cy="44270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3181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51" r="13596"/>
          <a:stretch/>
        </p:blipFill>
        <p:spPr bwMode="auto">
          <a:xfrm>
            <a:off x="0" y="0"/>
            <a:ext cx="9193427" cy="674287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342" y="2417646"/>
            <a:ext cx="3490913" cy="3044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95" t="1165" r="23928" b="66468"/>
          <a:stretch/>
        </p:blipFill>
        <p:spPr>
          <a:xfrm>
            <a:off x="3362169" y="2834155"/>
            <a:ext cx="1146087" cy="155448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38" r="31675" b="37422"/>
          <a:stretch/>
        </p:blipFill>
        <p:spPr>
          <a:xfrm>
            <a:off x="4532120" y="2834155"/>
            <a:ext cx="1227994" cy="1554480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3274542" y="4358155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Calibri" pitchFamily="34" charset="0"/>
              </a:rPr>
              <a:t>Francoise</a:t>
            </a:r>
            <a:br>
              <a:rPr lang="en-US" sz="1800" dirty="0" smtClean="0">
                <a:latin typeface="Calibri" pitchFamily="34" charset="0"/>
              </a:rPr>
            </a:br>
            <a:r>
              <a:rPr lang="en-US" sz="1800" dirty="0" smtClean="0">
                <a:latin typeface="Calibri" pitchFamily="34" charset="0"/>
              </a:rPr>
              <a:t>Jacob</a:t>
            </a:r>
            <a:endParaRPr lang="en-US" sz="1800" dirty="0">
              <a:latin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26400" y="4358155"/>
            <a:ext cx="129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smtClean="0">
                <a:latin typeface="Calibri" pitchFamily="34" charset="0"/>
              </a:rPr>
              <a:t>Sydney</a:t>
            </a:r>
            <a:br>
              <a:rPr lang="en-US" sz="1800" dirty="0" smtClean="0">
                <a:latin typeface="Calibri" pitchFamily="34" charset="0"/>
              </a:rPr>
            </a:br>
            <a:r>
              <a:rPr lang="en-US" sz="1800" dirty="0" smtClean="0">
                <a:latin typeface="Calibri" pitchFamily="34" charset="0"/>
              </a:rPr>
              <a:t>Brenner</a:t>
            </a:r>
            <a:endParaRPr lang="en-US" sz="18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2908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225" y="1333500"/>
            <a:ext cx="478155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81914" y="76200"/>
            <a:ext cx="815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Cold Spring Harbor Tutorial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1333500"/>
            <a:ext cx="182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 smtClean="0">
                <a:latin typeface="Arial" pitchFamily="34" charset="0"/>
                <a:cs typeface="Arial" pitchFamily="34" charset="0"/>
              </a:rPr>
              <a:t>   bacteria</a:t>
            </a:r>
            <a:br>
              <a:rPr lang="en-US" b="0" dirty="0" smtClean="0">
                <a:latin typeface="Arial" pitchFamily="34" charset="0"/>
                <a:cs typeface="Arial" pitchFamily="34" charset="0"/>
              </a:rPr>
            </a:br>
            <a:r>
              <a:rPr lang="en-US" b="0" dirty="0" smtClean="0">
                <a:latin typeface="Arial" pitchFamily="34" charset="0"/>
                <a:cs typeface="Arial" pitchFamily="34" charset="0"/>
              </a:rPr>
              <a:t>+ </a:t>
            </a:r>
            <a:r>
              <a:rPr lang="en-US" b="0" baseline="30000" dirty="0" smtClean="0">
                <a:latin typeface="Arial" pitchFamily="34" charset="0"/>
                <a:cs typeface="Arial" pitchFamily="34" charset="0"/>
              </a:rPr>
              <a:t>13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C</a:t>
            </a:r>
            <a:r>
              <a:rPr lang="en-US" b="0" baseline="30000" dirty="0" smtClean="0">
                <a:latin typeface="Arial" pitchFamily="34" charset="0"/>
                <a:cs typeface="Arial" pitchFamily="34" charset="0"/>
              </a:rPr>
              <a:t>15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N</a:t>
            </a:r>
            <a:endParaRPr lang="en-US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686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988" y="1333500"/>
            <a:ext cx="4772025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81914" y="76200"/>
            <a:ext cx="815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Cold Spring Harbor Tutorial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333500"/>
            <a:ext cx="182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 smtClean="0">
                <a:latin typeface="Arial" pitchFamily="34" charset="0"/>
                <a:cs typeface="Arial" pitchFamily="34" charset="0"/>
              </a:rPr>
              <a:t>   bacteria</a:t>
            </a:r>
            <a:br>
              <a:rPr lang="en-US" b="0" dirty="0" smtClean="0">
                <a:latin typeface="Arial" pitchFamily="34" charset="0"/>
                <a:cs typeface="Arial" pitchFamily="34" charset="0"/>
              </a:rPr>
            </a:br>
            <a:r>
              <a:rPr lang="en-US" b="0" dirty="0" smtClean="0">
                <a:latin typeface="Arial" pitchFamily="34" charset="0"/>
                <a:cs typeface="Arial" pitchFamily="34" charset="0"/>
              </a:rPr>
              <a:t>+ </a:t>
            </a:r>
            <a:r>
              <a:rPr lang="en-US" b="0" baseline="30000" dirty="0" smtClean="0">
                <a:latin typeface="Arial" pitchFamily="34" charset="0"/>
                <a:cs typeface="Arial" pitchFamily="34" charset="0"/>
              </a:rPr>
              <a:t>13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C</a:t>
            </a:r>
            <a:r>
              <a:rPr lang="en-US" b="0" baseline="30000" dirty="0" smtClean="0">
                <a:latin typeface="Arial" pitchFamily="34" charset="0"/>
                <a:cs typeface="Arial" pitchFamily="34" charset="0"/>
              </a:rPr>
              <a:t>15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N</a:t>
            </a:r>
            <a:endParaRPr lang="en-US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2369403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 smtClean="0">
                <a:latin typeface="Arial" pitchFamily="34" charset="0"/>
                <a:cs typeface="Arial" pitchFamily="34" charset="0"/>
              </a:rPr>
              <a:t>+ phage</a:t>
            </a:r>
            <a:endParaRPr lang="en-US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686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463" y="1333500"/>
            <a:ext cx="4791075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81914" y="76200"/>
            <a:ext cx="815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Cold Spring Harbor Tutorial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333500"/>
            <a:ext cx="182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 smtClean="0">
                <a:latin typeface="Arial" pitchFamily="34" charset="0"/>
                <a:cs typeface="Arial" pitchFamily="34" charset="0"/>
              </a:rPr>
              <a:t>   bacteria</a:t>
            </a:r>
            <a:br>
              <a:rPr lang="en-US" b="0" dirty="0" smtClean="0">
                <a:latin typeface="Arial" pitchFamily="34" charset="0"/>
                <a:cs typeface="Arial" pitchFamily="34" charset="0"/>
              </a:rPr>
            </a:br>
            <a:r>
              <a:rPr lang="en-US" b="0" dirty="0" smtClean="0">
                <a:latin typeface="Arial" pitchFamily="34" charset="0"/>
                <a:cs typeface="Arial" pitchFamily="34" charset="0"/>
              </a:rPr>
              <a:t>+ </a:t>
            </a:r>
            <a:r>
              <a:rPr lang="en-US" b="0" baseline="30000" dirty="0" smtClean="0">
                <a:latin typeface="Arial" pitchFamily="34" charset="0"/>
                <a:cs typeface="Arial" pitchFamily="34" charset="0"/>
              </a:rPr>
              <a:t>13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C</a:t>
            </a:r>
            <a:r>
              <a:rPr lang="en-US" b="0" baseline="30000" dirty="0" smtClean="0">
                <a:latin typeface="Arial" pitchFamily="34" charset="0"/>
                <a:cs typeface="Arial" pitchFamily="34" charset="0"/>
              </a:rPr>
              <a:t>15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N</a:t>
            </a:r>
            <a:endParaRPr lang="en-US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2369403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 smtClean="0">
                <a:latin typeface="Arial" pitchFamily="34" charset="0"/>
                <a:cs typeface="Arial" pitchFamily="34" charset="0"/>
              </a:rPr>
              <a:t>+ phage</a:t>
            </a:r>
            <a:endParaRPr lang="en-US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3805535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 smtClean="0">
                <a:latin typeface="Arial" pitchFamily="34" charset="0"/>
                <a:cs typeface="Arial" pitchFamily="34" charset="0"/>
              </a:rPr>
              <a:t>+ </a:t>
            </a:r>
            <a:r>
              <a:rPr lang="en-US" b="0" baseline="30000" dirty="0" smtClean="0">
                <a:latin typeface="Arial" pitchFamily="34" charset="0"/>
                <a:cs typeface="Arial" pitchFamily="34" charset="0"/>
              </a:rPr>
              <a:t>32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PO</a:t>
            </a:r>
            <a:r>
              <a:rPr lang="en-US" b="0" baseline="-25000" dirty="0" smtClean="0">
                <a:latin typeface="Arial" pitchFamily="34" charset="0"/>
                <a:cs typeface="Arial" pitchFamily="34" charset="0"/>
              </a:rPr>
              <a:t>4</a:t>
            </a:r>
            <a:endParaRPr lang="en-US" b="0" baseline="30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3048000"/>
            <a:ext cx="182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 smtClean="0">
                <a:latin typeface="Arial" pitchFamily="34" charset="0"/>
                <a:cs typeface="Arial" pitchFamily="34" charset="0"/>
              </a:rPr>
              <a:t>shift to</a:t>
            </a:r>
            <a:br>
              <a:rPr lang="en-US" b="0" dirty="0" smtClean="0">
                <a:latin typeface="Arial" pitchFamily="34" charset="0"/>
                <a:cs typeface="Arial" pitchFamily="34" charset="0"/>
              </a:rPr>
            </a:br>
            <a:r>
              <a:rPr lang="en-US" b="0" baseline="30000" dirty="0" smtClean="0">
                <a:latin typeface="Arial" pitchFamily="34" charset="0"/>
                <a:cs typeface="Arial" pitchFamily="34" charset="0"/>
              </a:rPr>
              <a:t>12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C</a:t>
            </a:r>
            <a:r>
              <a:rPr lang="en-US" b="0" baseline="30000" dirty="0" smtClean="0">
                <a:latin typeface="Arial" pitchFamily="34" charset="0"/>
                <a:cs typeface="Arial" pitchFamily="34" charset="0"/>
              </a:rPr>
              <a:t>14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N</a:t>
            </a:r>
            <a:endParaRPr lang="en-US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686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988" y="1328738"/>
            <a:ext cx="4772025" cy="420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81914" y="76200"/>
            <a:ext cx="815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Cold Spring Harbor Tutorial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333500"/>
            <a:ext cx="182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 smtClean="0">
                <a:latin typeface="Arial" pitchFamily="34" charset="0"/>
                <a:cs typeface="Arial" pitchFamily="34" charset="0"/>
              </a:rPr>
              <a:t>   bacteria</a:t>
            </a:r>
            <a:br>
              <a:rPr lang="en-US" b="0" dirty="0" smtClean="0">
                <a:latin typeface="Arial" pitchFamily="34" charset="0"/>
                <a:cs typeface="Arial" pitchFamily="34" charset="0"/>
              </a:rPr>
            </a:br>
            <a:r>
              <a:rPr lang="en-US" b="0" dirty="0" smtClean="0">
                <a:latin typeface="Arial" pitchFamily="34" charset="0"/>
                <a:cs typeface="Arial" pitchFamily="34" charset="0"/>
              </a:rPr>
              <a:t>+ </a:t>
            </a:r>
            <a:r>
              <a:rPr lang="en-US" b="0" baseline="30000" dirty="0" smtClean="0">
                <a:latin typeface="Arial" pitchFamily="34" charset="0"/>
                <a:cs typeface="Arial" pitchFamily="34" charset="0"/>
              </a:rPr>
              <a:t>13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C</a:t>
            </a:r>
            <a:r>
              <a:rPr lang="en-US" b="0" baseline="30000" dirty="0" smtClean="0">
                <a:latin typeface="Arial" pitchFamily="34" charset="0"/>
                <a:cs typeface="Arial" pitchFamily="34" charset="0"/>
              </a:rPr>
              <a:t>15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N</a:t>
            </a:r>
            <a:endParaRPr lang="en-US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2369403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 smtClean="0">
                <a:latin typeface="Arial" pitchFamily="34" charset="0"/>
                <a:cs typeface="Arial" pitchFamily="34" charset="0"/>
              </a:rPr>
              <a:t>+ phage</a:t>
            </a:r>
            <a:endParaRPr lang="en-US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600" y="3805535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 smtClean="0">
                <a:latin typeface="Arial" pitchFamily="34" charset="0"/>
                <a:cs typeface="Arial" pitchFamily="34" charset="0"/>
              </a:rPr>
              <a:t>+ </a:t>
            </a:r>
            <a:r>
              <a:rPr lang="en-US" b="0" baseline="30000" dirty="0" smtClean="0">
                <a:latin typeface="Arial" pitchFamily="34" charset="0"/>
                <a:cs typeface="Arial" pitchFamily="34" charset="0"/>
              </a:rPr>
              <a:t>32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PO</a:t>
            </a:r>
            <a:r>
              <a:rPr lang="en-US" b="0" baseline="-25000" dirty="0" smtClean="0">
                <a:latin typeface="Arial" pitchFamily="34" charset="0"/>
                <a:cs typeface="Arial" pitchFamily="34" charset="0"/>
              </a:rPr>
              <a:t>4</a:t>
            </a:r>
            <a:endParaRPr lang="en-US" b="0" baseline="30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8600" y="3048000"/>
            <a:ext cx="182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 smtClean="0">
                <a:latin typeface="Arial" pitchFamily="34" charset="0"/>
                <a:cs typeface="Arial" pitchFamily="34" charset="0"/>
              </a:rPr>
              <a:t>shift to</a:t>
            </a:r>
            <a:br>
              <a:rPr lang="en-US" b="0" dirty="0" smtClean="0">
                <a:latin typeface="Arial" pitchFamily="34" charset="0"/>
                <a:cs typeface="Arial" pitchFamily="34" charset="0"/>
              </a:rPr>
            </a:br>
            <a:r>
              <a:rPr lang="en-US" b="0" baseline="30000" dirty="0" smtClean="0">
                <a:latin typeface="Arial" pitchFamily="34" charset="0"/>
                <a:cs typeface="Arial" pitchFamily="34" charset="0"/>
              </a:rPr>
              <a:t>12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C</a:t>
            </a:r>
            <a:r>
              <a:rPr lang="en-US" b="0" baseline="30000" dirty="0" smtClean="0">
                <a:latin typeface="Arial" pitchFamily="34" charset="0"/>
                <a:cs typeface="Arial" pitchFamily="34" charset="0"/>
              </a:rPr>
              <a:t>14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N</a:t>
            </a:r>
            <a:endParaRPr lang="en-US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13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463" y="1338263"/>
            <a:ext cx="4791075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628900"/>
            <a:ext cx="154305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81914" y="76200"/>
            <a:ext cx="815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Cold Spring Harbor Tutorial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1333500"/>
            <a:ext cx="182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 smtClean="0">
                <a:latin typeface="Arial" pitchFamily="34" charset="0"/>
                <a:cs typeface="Arial" pitchFamily="34" charset="0"/>
              </a:rPr>
              <a:t>   bacteria</a:t>
            </a:r>
            <a:br>
              <a:rPr lang="en-US" b="0" dirty="0" smtClean="0">
                <a:latin typeface="Arial" pitchFamily="34" charset="0"/>
                <a:cs typeface="Arial" pitchFamily="34" charset="0"/>
              </a:rPr>
            </a:br>
            <a:r>
              <a:rPr lang="en-US" b="0" dirty="0" smtClean="0">
                <a:latin typeface="Arial" pitchFamily="34" charset="0"/>
                <a:cs typeface="Arial" pitchFamily="34" charset="0"/>
              </a:rPr>
              <a:t>+ </a:t>
            </a:r>
            <a:r>
              <a:rPr lang="en-US" b="0" baseline="30000" dirty="0" smtClean="0">
                <a:latin typeface="Arial" pitchFamily="34" charset="0"/>
                <a:cs typeface="Arial" pitchFamily="34" charset="0"/>
              </a:rPr>
              <a:t>13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C</a:t>
            </a:r>
            <a:r>
              <a:rPr lang="en-US" b="0" baseline="30000" dirty="0" smtClean="0">
                <a:latin typeface="Arial" pitchFamily="34" charset="0"/>
                <a:cs typeface="Arial" pitchFamily="34" charset="0"/>
              </a:rPr>
              <a:t>15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N</a:t>
            </a:r>
            <a:endParaRPr lang="en-US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2369403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 smtClean="0">
                <a:latin typeface="Arial" pitchFamily="34" charset="0"/>
                <a:cs typeface="Arial" pitchFamily="34" charset="0"/>
              </a:rPr>
              <a:t>+ phage</a:t>
            </a:r>
            <a:endParaRPr lang="en-US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8600" y="3805535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 smtClean="0">
                <a:latin typeface="Arial" pitchFamily="34" charset="0"/>
                <a:cs typeface="Arial" pitchFamily="34" charset="0"/>
              </a:rPr>
              <a:t>+ </a:t>
            </a:r>
            <a:r>
              <a:rPr lang="en-US" b="0" baseline="30000" dirty="0" smtClean="0">
                <a:latin typeface="Arial" pitchFamily="34" charset="0"/>
                <a:cs typeface="Arial" pitchFamily="34" charset="0"/>
              </a:rPr>
              <a:t>32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PO</a:t>
            </a:r>
            <a:r>
              <a:rPr lang="en-US" b="0" baseline="-25000" dirty="0" smtClean="0">
                <a:latin typeface="Arial" pitchFamily="34" charset="0"/>
                <a:cs typeface="Arial" pitchFamily="34" charset="0"/>
              </a:rPr>
              <a:t>4</a:t>
            </a:r>
            <a:endParaRPr lang="en-US" b="0" baseline="30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8600" y="3048000"/>
            <a:ext cx="182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 smtClean="0">
                <a:latin typeface="Arial" pitchFamily="34" charset="0"/>
                <a:cs typeface="Arial" pitchFamily="34" charset="0"/>
              </a:rPr>
              <a:t>shift to</a:t>
            </a:r>
            <a:br>
              <a:rPr lang="en-US" b="0" dirty="0" smtClean="0">
                <a:latin typeface="Arial" pitchFamily="34" charset="0"/>
                <a:cs typeface="Arial" pitchFamily="34" charset="0"/>
              </a:rPr>
            </a:br>
            <a:r>
              <a:rPr lang="en-US" b="0" baseline="30000" dirty="0" smtClean="0">
                <a:latin typeface="Arial" pitchFamily="34" charset="0"/>
                <a:cs typeface="Arial" pitchFamily="34" charset="0"/>
              </a:rPr>
              <a:t>12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C</a:t>
            </a:r>
            <a:r>
              <a:rPr lang="en-US" b="0" baseline="30000" dirty="0" smtClean="0">
                <a:latin typeface="Arial" pitchFamily="34" charset="0"/>
                <a:cs typeface="Arial" pitchFamily="34" charset="0"/>
              </a:rPr>
              <a:t>14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N</a:t>
            </a:r>
            <a:endParaRPr lang="en-US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8600" y="4503003"/>
            <a:ext cx="182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 smtClean="0">
                <a:latin typeface="Arial" pitchFamily="34" charset="0"/>
                <a:cs typeface="Arial" pitchFamily="34" charset="0"/>
              </a:rPr>
              <a:t>centrifuge</a:t>
            </a:r>
            <a:br>
              <a:rPr lang="en-US" b="0" dirty="0" smtClean="0">
                <a:latin typeface="Arial" pitchFamily="34" charset="0"/>
                <a:cs typeface="Arial" pitchFamily="34" charset="0"/>
              </a:rPr>
            </a:br>
            <a:r>
              <a:rPr lang="en-US" b="0" dirty="0" smtClean="0">
                <a:latin typeface="Arial" pitchFamily="34" charset="0"/>
                <a:cs typeface="Arial" pitchFamily="34" charset="0"/>
              </a:rPr>
              <a:t>in </a:t>
            </a:r>
            <a:r>
              <a:rPr lang="en-US" b="0" dirty="0" err="1" smtClean="0">
                <a:latin typeface="Arial" pitchFamily="34" charset="0"/>
                <a:cs typeface="Arial" pitchFamily="34" charset="0"/>
              </a:rPr>
              <a:t>CsCl</a:t>
            </a:r>
            <a:endParaRPr lang="en-US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131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463" y="1323975"/>
            <a:ext cx="4791075" cy="421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81914" y="76200"/>
            <a:ext cx="815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Cold Spring Harbor Tutorial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333500"/>
            <a:ext cx="182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 smtClean="0">
                <a:latin typeface="Arial" pitchFamily="34" charset="0"/>
                <a:cs typeface="Arial" pitchFamily="34" charset="0"/>
              </a:rPr>
              <a:t>   bacteria</a:t>
            </a:r>
            <a:br>
              <a:rPr lang="en-US" b="0" dirty="0" smtClean="0">
                <a:latin typeface="Arial" pitchFamily="34" charset="0"/>
                <a:cs typeface="Arial" pitchFamily="34" charset="0"/>
              </a:rPr>
            </a:br>
            <a:r>
              <a:rPr lang="en-US" b="0" dirty="0" smtClean="0">
                <a:latin typeface="Arial" pitchFamily="34" charset="0"/>
                <a:cs typeface="Arial" pitchFamily="34" charset="0"/>
              </a:rPr>
              <a:t>+ </a:t>
            </a:r>
            <a:r>
              <a:rPr lang="en-US" b="0" baseline="30000" dirty="0" smtClean="0">
                <a:latin typeface="Arial" pitchFamily="34" charset="0"/>
                <a:cs typeface="Arial" pitchFamily="34" charset="0"/>
              </a:rPr>
              <a:t>13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C</a:t>
            </a:r>
            <a:r>
              <a:rPr lang="en-US" b="0" baseline="30000" dirty="0" smtClean="0">
                <a:latin typeface="Arial" pitchFamily="34" charset="0"/>
                <a:cs typeface="Arial" pitchFamily="34" charset="0"/>
              </a:rPr>
              <a:t>15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N</a:t>
            </a:r>
            <a:endParaRPr lang="en-US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2369403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 smtClean="0">
                <a:latin typeface="Arial" pitchFamily="34" charset="0"/>
                <a:cs typeface="Arial" pitchFamily="34" charset="0"/>
              </a:rPr>
              <a:t>+ phage</a:t>
            </a:r>
            <a:endParaRPr lang="en-US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600" y="3805535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 smtClean="0">
                <a:latin typeface="Arial" pitchFamily="34" charset="0"/>
                <a:cs typeface="Arial" pitchFamily="34" charset="0"/>
              </a:rPr>
              <a:t>+ </a:t>
            </a:r>
            <a:r>
              <a:rPr lang="en-US" b="0" baseline="30000" dirty="0" smtClean="0">
                <a:latin typeface="Arial" pitchFamily="34" charset="0"/>
                <a:cs typeface="Arial" pitchFamily="34" charset="0"/>
              </a:rPr>
              <a:t>32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PO</a:t>
            </a:r>
            <a:r>
              <a:rPr lang="en-US" b="0" baseline="-25000" dirty="0" smtClean="0">
                <a:latin typeface="Arial" pitchFamily="34" charset="0"/>
                <a:cs typeface="Arial" pitchFamily="34" charset="0"/>
              </a:rPr>
              <a:t>4</a:t>
            </a:r>
            <a:endParaRPr lang="en-US" b="0" baseline="30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8600" y="3048000"/>
            <a:ext cx="182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 smtClean="0">
                <a:latin typeface="Arial" pitchFamily="34" charset="0"/>
                <a:cs typeface="Arial" pitchFamily="34" charset="0"/>
              </a:rPr>
              <a:t>shift to</a:t>
            </a:r>
            <a:br>
              <a:rPr lang="en-US" b="0" dirty="0" smtClean="0">
                <a:latin typeface="Arial" pitchFamily="34" charset="0"/>
                <a:cs typeface="Arial" pitchFamily="34" charset="0"/>
              </a:rPr>
            </a:br>
            <a:r>
              <a:rPr lang="en-US" b="0" baseline="30000" dirty="0" smtClean="0">
                <a:latin typeface="Arial" pitchFamily="34" charset="0"/>
                <a:cs typeface="Arial" pitchFamily="34" charset="0"/>
              </a:rPr>
              <a:t>12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C</a:t>
            </a:r>
            <a:r>
              <a:rPr lang="en-US" b="0" baseline="30000" dirty="0" smtClean="0">
                <a:latin typeface="Arial" pitchFamily="34" charset="0"/>
                <a:cs typeface="Arial" pitchFamily="34" charset="0"/>
              </a:rPr>
              <a:t>14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N</a:t>
            </a:r>
            <a:endParaRPr lang="en-US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8600" y="4503003"/>
            <a:ext cx="182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 smtClean="0">
                <a:latin typeface="Arial" pitchFamily="34" charset="0"/>
                <a:cs typeface="Arial" pitchFamily="34" charset="0"/>
              </a:rPr>
              <a:t>centrifuge</a:t>
            </a:r>
            <a:br>
              <a:rPr lang="en-US" b="0" dirty="0" smtClean="0">
                <a:latin typeface="Arial" pitchFamily="34" charset="0"/>
                <a:cs typeface="Arial" pitchFamily="34" charset="0"/>
              </a:rPr>
            </a:br>
            <a:r>
              <a:rPr lang="en-US" b="0" dirty="0" smtClean="0">
                <a:latin typeface="Arial" pitchFamily="34" charset="0"/>
                <a:cs typeface="Arial" pitchFamily="34" charset="0"/>
              </a:rPr>
              <a:t>in </a:t>
            </a:r>
            <a:r>
              <a:rPr lang="en-US" b="0" dirty="0" err="1" smtClean="0">
                <a:latin typeface="Arial" pitchFamily="34" charset="0"/>
                <a:cs typeface="Arial" pitchFamily="34" charset="0"/>
              </a:rPr>
              <a:t>CsCl</a:t>
            </a:r>
            <a:endParaRPr lang="en-US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ight Arrow 10"/>
          <p:cNvSpPr>
            <a:spLocks noChangeArrowheads="1"/>
          </p:cNvSpPr>
          <p:nvPr/>
        </p:nvSpPr>
        <p:spPr bwMode="auto">
          <a:xfrm flipH="1">
            <a:off x="5410200" y="3667899"/>
            <a:ext cx="4572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800" b="0" i="1"/>
          </a:p>
        </p:txBody>
      </p:sp>
    </p:spTree>
    <p:extLst>
      <p:ext uri="{BB962C8B-B14F-4D97-AF65-F5344CB8AC3E}">
        <p14:creationId xmlns:p14="http://schemas.microsoft.com/office/powerpoint/2010/main" val="1549131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700" y="1333500"/>
            <a:ext cx="48006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81914" y="76200"/>
            <a:ext cx="815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Cold Spring Harbor Tutorial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333500"/>
            <a:ext cx="182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 smtClean="0">
                <a:latin typeface="Arial" pitchFamily="34" charset="0"/>
                <a:cs typeface="Arial" pitchFamily="34" charset="0"/>
              </a:rPr>
              <a:t>   bacteria</a:t>
            </a:r>
            <a:br>
              <a:rPr lang="en-US" b="0" dirty="0" smtClean="0">
                <a:latin typeface="Arial" pitchFamily="34" charset="0"/>
                <a:cs typeface="Arial" pitchFamily="34" charset="0"/>
              </a:rPr>
            </a:br>
            <a:r>
              <a:rPr lang="en-US" b="0" dirty="0" smtClean="0">
                <a:latin typeface="Arial" pitchFamily="34" charset="0"/>
                <a:cs typeface="Arial" pitchFamily="34" charset="0"/>
              </a:rPr>
              <a:t>+ </a:t>
            </a:r>
            <a:r>
              <a:rPr lang="en-US" b="0" baseline="30000" dirty="0" smtClean="0">
                <a:latin typeface="Arial" pitchFamily="34" charset="0"/>
                <a:cs typeface="Arial" pitchFamily="34" charset="0"/>
              </a:rPr>
              <a:t>13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C</a:t>
            </a:r>
            <a:r>
              <a:rPr lang="en-US" b="0" baseline="30000" dirty="0" smtClean="0">
                <a:latin typeface="Arial" pitchFamily="34" charset="0"/>
                <a:cs typeface="Arial" pitchFamily="34" charset="0"/>
              </a:rPr>
              <a:t>15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N</a:t>
            </a:r>
            <a:endParaRPr lang="en-US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2369403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 smtClean="0">
                <a:latin typeface="Arial" pitchFamily="34" charset="0"/>
                <a:cs typeface="Arial" pitchFamily="34" charset="0"/>
              </a:rPr>
              <a:t>+ phage</a:t>
            </a:r>
            <a:endParaRPr lang="en-US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600" y="3805535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 smtClean="0">
                <a:latin typeface="Arial" pitchFamily="34" charset="0"/>
                <a:cs typeface="Arial" pitchFamily="34" charset="0"/>
              </a:rPr>
              <a:t>+ </a:t>
            </a:r>
            <a:r>
              <a:rPr lang="en-US" b="0" baseline="30000" dirty="0" smtClean="0">
                <a:latin typeface="Arial" pitchFamily="34" charset="0"/>
                <a:cs typeface="Arial" pitchFamily="34" charset="0"/>
              </a:rPr>
              <a:t>32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PO</a:t>
            </a:r>
            <a:r>
              <a:rPr lang="en-US" b="0" baseline="-25000" dirty="0" smtClean="0">
                <a:latin typeface="Arial" pitchFamily="34" charset="0"/>
                <a:cs typeface="Arial" pitchFamily="34" charset="0"/>
              </a:rPr>
              <a:t>4</a:t>
            </a:r>
            <a:endParaRPr lang="en-US" b="0" baseline="30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8600" y="3048000"/>
            <a:ext cx="182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 smtClean="0">
                <a:latin typeface="Arial" pitchFamily="34" charset="0"/>
                <a:cs typeface="Arial" pitchFamily="34" charset="0"/>
              </a:rPr>
              <a:t>shift to</a:t>
            </a:r>
            <a:br>
              <a:rPr lang="en-US" b="0" dirty="0" smtClean="0">
                <a:latin typeface="Arial" pitchFamily="34" charset="0"/>
                <a:cs typeface="Arial" pitchFamily="34" charset="0"/>
              </a:rPr>
            </a:br>
            <a:r>
              <a:rPr lang="en-US" b="0" baseline="30000" dirty="0" smtClean="0">
                <a:latin typeface="Arial" pitchFamily="34" charset="0"/>
                <a:cs typeface="Arial" pitchFamily="34" charset="0"/>
              </a:rPr>
              <a:t>12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C</a:t>
            </a:r>
            <a:r>
              <a:rPr lang="en-US" b="0" baseline="30000" dirty="0" smtClean="0">
                <a:latin typeface="Arial" pitchFamily="34" charset="0"/>
                <a:cs typeface="Arial" pitchFamily="34" charset="0"/>
              </a:rPr>
              <a:t>14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N</a:t>
            </a:r>
            <a:endParaRPr lang="en-US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8600" y="4503003"/>
            <a:ext cx="182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 smtClean="0">
                <a:latin typeface="Arial" pitchFamily="34" charset="0"/>
                <a:cs typeface="Arial" pitchFamily="34" charset="0"/>
              </a:rPr>
              <a:t>centrifuge</a:t>
            </a:r>
            <a:br>
              <a:rPr lang="en-US" b="0" dirty="0" smtClean="0">
                <a:latin typeface="Arial" pitchFamily="34" charset="0"/>
                <a:cs typeface="Arial" pitchFamily="34" charset="0"/>
              </a:rPr>
            </a:br>
            <a:r>
              <a:rPr lang="en-US" b="0" dirty="0" smtClean="0">
                <a:latin typeface="Arial" pitchFamily="34" charset="0"/>
                <a:cs typeface="Arial" pitchFamily="34" charset="0"/>
              </a:rPr>
              <a:t>in </a:t>
            </a:r>
            <a:r>
              <a:rPr lang="en-US" b="0" dirty="0" err="1" smtClean="0">
                <a:latin typeface="Arial" pitchFamily="34" charset="0"/>
                <a:cs typeface="Arial" pitchFamily="34" charset="0"/>
              </a:rPr>
              <a:t>CsCl</a:t>
            </a:r>
            <a:endParaRPr lang="en-US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ight Arrow 11"/>
          <p:cNvSpPr>
            <a:spLocks noChangeArrowheads="1"/>
          </p:cNvSpPr>
          <p:nvPr/>
        </p:nvSpPr>
        <p:spPr bwMode="auto">
          <a:xfrm flipH="1">
            <a:off x="5410200" y="3667899"/>
            <a:ext cx="4572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800" b="0" i="1"/>
          </a:p>
        </p:txBody>
      </p:sp>
    </p:spTree>
    <p:extLst>
      <p:ext uri="{BB962C8B-B14F-4D97-AF65-F5344CB8AC3E}">
        <p14:creationId xmlns:p14="http://schemas.microsoft.com/office/powerpoint/2010/main" val="4024580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463" y="1333500"/>
            <a:ext cx="4791075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81914" y="76200"/>
            <a:ext cx="815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Cold Spring Harbor Tutorial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333500"/>
            <a:ext cx="182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 smtClean="0">
                <a:latin typeface="Arial" pitchFamily="34" charset="0"/>
                <a:cs typeface="Arial" pitchFamily="34" charset="0"/>
              </a:rPr>
              <a:t>   bacteria</a:t>
            </a:r>
            <a:br>
              <a:rPr lang="en-US" b="0" dirty="0" smtClean="0">
                <a:latin typeface="Arial" pitchFamily="34" charset="0"/>
                <a:cs typeface="Arial" pitchFamily="34" charset="0"/>
              </a:rPr>
            </a:br>
            <a:r>
              <a:rPr lang="en-US" b="0" dirty="0" smtClean="0">
                <a:latin typeface="Arial" pitchFamily="34" charset="0"/>
                <a:cs typeface="Arial" pitchFamily="34" charset="0"/>
              </a:rPr>
              <a:t>+ </a:t>
            </a:r>
            <a:r>
              <a:rPr lang="en-US" b="0" baseline="30000" dirty="0" smtClean="0">
                <a:latin typeface="Arial" pitchFamily="34" charset="0"/>
                <a:cs typeface="Arial" pitchFamily="34" charset="0"/>
              </a:rPr>
              <a:t>13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C</a:t>
            </a:r>
            <a:r>
              <a:rPr lang="en-US" b="0" baseline="30000" dirty="0" smtClean="0">
                <a:latin typeface="Arial" pitchFamily="34" charset="0"/>
                <a:cs typeface="Arial" pitchFamily="34" charset="0"/>
              </a:rPr>
              <a:t>15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N</a:t>
            </a:r>
            <a:endParaRPr lang="en-US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2369403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 smtClean="0">
                <a:latin typeface="Arial" pitchFamily="34" charset="0"/>
                <a:cs typeface="Arial" pitchFamily="34" charset="0"/>
              </a:rPr>
              <a:t>+ phage</a:t>
            </a:r>
            <a:endParaRPr lang="en-US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600" y="3805535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 smtClean="0">
                <a:latin typeface="Arial" pitchFamily="34" charset="0"/>
                <a:cs typeface="Arial" pitchFamily="34" charset="0"/>
              </a:rPr>
              <a:t>+ </a:t>
            </a:r>
            <a:r>
              <a:rPr lang="en-US" b="0" baseline="30000" dirty="0" smtClean="0">
                <a:latin typeface="Arial" pitchFamily="34" charset="0"/>
                <a:cs typeface="Arial" pitchFamily="34" charset="0"/>
              </a:rPr>
              <a:t>32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PO</a:t>
            </a:r>
            <a:r>
              <a:rPr lang="en-US" b="0" baseline="-25000" dirty="0" smtClean="0">
                <a:latin typeface="Arial" pitchFamily="34" charset="0"/>
                <a:cs typeface="Arial" pitchFamily="34" charset="0"/>
              </a:rPr>
              <a:t>4</a:t>
            </a:r>
            <a:endParaRPr lang="en-US" b="0" baseline="30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8600" y="3048000"/>
            <a:ext cx="182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 smtClean="0">
                <a:latin typeface="Arial" pitchFamily="34" charset="0"/>
                <a:cs typeface="Arial" pitchFamily="34" charset="0"/>
              </a:rPr>
              <a:t>shift to</a:t>
            </a:r>
            <a:br>
              <a:rPr lang="en-US" b="0" dirty="0" smtClean="0">
                <a:latin typeface="Arial" pitchFamily="34" charset="0"/>
                <a:cs typeface="Arial" pitchFamily="34" charset="0"/>
              </a:rPr>
            </a:br>
            <a:r>
              <a:rPr lang="en-US" b="0" baseline="30000" dirty="0" smtClean="0">
                <a:latin typeface="Arial" pitchFamily="34" charset="0"/>
                <a:cs typeface="Arial" pitchFamily="34" charset="0"/>
              </a:rPr>
              <a:t>12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C</a:t>
            </a:r>
            <a:r>
              <a:rPr lang="en-US" b="0" baseline="30000" dirty="0" smtClean="0">
                <a:latin typeface="Arial" pitchFamily="34" charset="0"/>
                <a:cs typeface="Arial" pitchFamily="34" charset="0"/>
              </a:rPr>
              <a:t>14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N</a:t>
            </a:r>
            <a:endParaRPr lang="en-US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8600" y="4503003"/>
            <a:ext cx="182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 smtClean="0">
                <a:latin typeface="Arial" pitchFamily="34" charset="0"/>
                <a:cs typeface="Arial" pitchFamily="34" charset="0"/>
              </a:rPr>
              <a:t>centrifuge</a:t>
            </a:r>
            <a:br>
              <a:rPr lang="en-US" b="0" dirty="0" smtClean="0">
                <a:latin typeface="Arial" pitchFamily="34" charset="0"/>
                <a:cs typeface="Arial" pitchFamily="34" charset="0"/>
              </a:rPr>
            </a:br>
            <a:r>
              <a:rPr lang="en-US" b="0" dirty="0" smtClean="0">
                <a:latin typeface="Arial" pitchFamily="34" charset="0"/>
                <a:cs typeface="Arial" pitchFamily="34" charset="0"/>
              </a:rPr>
              <a:t>in </a:t>
            </a:r>
            <a:r>
              <a:rPr lang="en-US" b="0" dirty="0" err="1" smtClean="0">
                <a:latin typeface="Arial" pitchFamily="34" charset="0"/>
                <a:cs typeface="Arial" pitchFamily="34" charset="0"/>
              </a:rPr>
              <a:t>CsCl</a:t>
            </a:r>
            <a:endParaRPr lang="en-US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ight Arrow 10"/>
          <p:cNvSpPr>
            <a:spLocks noChangeArrowheads="1"/>
          </p:cNvSpPr>
          <p:nvPr/>
        </p:nvSpPr>
        <p:spPr bwMode="auto">
          <a:xfrm flipH="1">
            <a:off x="5410200" y="3379572"/>
            <a:ext cx="4572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800" b="0" i="1"/>
          </a:p>
        </p:txBody>
      </p:sp>
    </p:spTree>
    <p:extLst>
      <p:ext uri="{BB962C8B-B14F-4D97-AF65-F5344CB8AC3E}">
        <p14:creationId xmlns:p14="http://schemas.microsoft.com/office/powerpoint/2010/main" val="1549131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76200"/>
            <a:ext cx="853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Research Proposal</a:t>
            </a:r>
            <a:endParaRPr lang="en-US" sz="4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12" y="1524000"/>
            <a:ext cx="8933688" cy="4395685"/>
          </a:xfrm>
          <a:prstGeom prst="rect">
            <a:avLst/>
          </a:prstGeom>
        </p:spPr>
      </p:pic>
      <p:sp>
        <p:nvSpPr>
          <p:cNvPr id="4" name="Right Arrow 3"/>
          <p:cNvSpPr>
            <a:spLocks noChangeArrowheads="1"/>
          </p:cNvSpPr>
          <p:nvPr/>
        </p:nvSpPr>
        <p:spPr bwMode="auto">
          <a:xfrm>
            <a:off x="838200" y="2971800"/>
            <a:ext cx="4572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800" b="0" i="1"/>
          </a:p>
        </p:txBody>
      </p:sp>
      <p:sp>
        <p:nvSpPr>
          <p:cNvPr id="9" name="Right Arrow 8"/>
          <p:cNvSpPr>
            <a:spLocks noChangeArrowheads="1"/>
          </p:cNvSpPr>
          <p:nvPr/>
        </p:nvSpPr>
        <p:spPr bwMode="auto">
          <a:xfrm>
            <a:off x="579120" y="5146040"/>
            <a:ext cx="4572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800" b="0" i="1"/>
          </a:p>
        </p:txBody>
      </p:sp>
    </p:spTree>
    <p:extLst>
      <p:ext uri="{BB962C8B-B14F-4D97-AF65-F5344CB8AC3E}">
        <p14:creationId xmlns:p14="http://schemas.microsoft.com/office/powerpoint/2010/main" val="1019779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225" y="1333500"/>
            <a:ext cx="478155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81914" y="76200"/>
            <a:ext cx="815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Cold Spring Harbor Tutorial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333500"/>
            <a:ext cx="182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 smtClean="0">
                <a:latin typeface="Arial" pitchFamily="34" charset="0"/>
                <a:cs typeface="Arial" pitchFamily="34" charset="0"/>
              </a:rPr>
              <a:t>   bacteria</a:t>
            </a:r>
            <a:br>
              <a:rPr lang="en-US" b="0" dirty="0" smtClean="0">
                <a:latin typeface="Arial" pitchFamily="34" charset="0"/>
                <a:cs typeface="Arial" pitchFamily="34" charset="0"/>
              </a:rPr>
            </a:br>
            <a:r>
              <a:rPr lang="en-US" b="0" dirty="0" smtClean="0">
                <a:latin typeface="Arial" pitchFamily="34" charset="0"/>
                <a:cs typeface="Arial" pitchFamily="34" charset="0"/>
              </a:rPr>
              <a:t>+ </a:t>
            </a:r>
            <a:r>
              <a:rPr lang="en-US" b="0" baseline="30000" dirty="0" smtClean="0">
                <a:latin typeface="Arial" pitchFamily="34" charset="0"/>
                <a:cs typeface="Arial" pitchFamily="34" charset="0"/>
              </a:rPr>
              <a:t>13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C</a:t>
            </a:r>
            <a:r>
              <a:rPr lang="en-US" b="0" baseline="30000" dirty="0" smtClean="0">
                <a:latin typeface="Arial" pitchFamily="34" charset="0"/>
                <a:cs typeface="Arial" pitchFamily="34" charset="0"/>
              </a:rPr>
              <a:t>15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N</a:t>
            </a:r>
            <a:endParaRPr lang="en-US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2369403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 smtClean="0">
                <a:latin typeface="Arial" pitchFamily="34" charset="0"/>
                <a:cs typeface="Arial" pitchFamily="34" charset="0"/>
              </a:rPr>
              <a:t>+ phage</a:t>
            </a:r>
            <a:endParaRPr lang="en-US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600" y="3805535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 smtClean="0">
                <a:latin typeface="Arial" pitchFamily="34" charset="0"/>
                <a:cs typeface="Arial" pitchFamily="34" charset="0"/>
              </a:rPr>
              <a:t>+ </a:t>
            </a:r>
            <a:r>
              <a:rPr lang="en-US" b="0" baseline="30000" dirty="0" smtClean="0">
                <a:latin typeface="Arial" pitchFamily="34" charset="0"/>
                <a:cs typeface="Arial" pitchFamily="34" charset="0"/>
              </a:rPr>
              <a:t>32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PO</a:t>
            </a:r>
            <a:r>
              <a:rPr lang="en-US" b="0" baseline="-25000" dirty="0" smtClean="0">
                <a:latin typeface="Arial" pitchFamily="34" charset="0"/>
                <a:cs typeface="Arial" pitchFamily="34" charset="0"/>
              </a:rPr>
              <a:t>4</a:t>
            </a:r>
            <a:endParaRPr lang="en-US" b="0" baseline="30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8600" y="3048000"/>
            <a:ext cx="182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 smtClean="0">
                <a:latin typeface="Arial" pitchFamily="34" charset="0"/>
                <a:cs typeface="Arial" pitchFamily="34" charset="0"/>
              </a:rPr>
              <a:t>shift to</a:t>
            </a:r>
            <a:br>
              <a:rPr lang="en-US" b="0" dirty="0" smtClean="0">
                <a:latin typeface="Arial" pitchFamily="34" charset="0"/>
                <a:cs typeface="Arial" pitchFamily="34" charset="0"/>
              </a:rPr>
            </a:br>
            <a:r>
              <a:rPr lang="en-US" b="0" baseline="30000" dirty="0" smtClean="0">
                <a:latin typeface="Arial" pitchFamily="34" charset="0"/>
                <a:cs typeface="Arial" pitchFamily="34" charset="0"/>
              </a:rPr>
              <a:t>12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C</a:t>
            </a:r>
            <a:r>
              <a:rPr lang="en-US" b="0" baseline="30000" dirty="0" smtClean="0">
                <a:latin typeface="Arial" pitchFamily="34" charset="0"/>
                <a:cs typeface="Arial" pitchFamily="34" charset="0"/>
              </a:rPr>
              <a:t>14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N</a:t>
            </a:r>
            <a:endParaRPr lang="en-US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8600" y="4503003"/>
            <a:ext cx="182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 smtClean="0">
                <a:latin typeface="Arial" pitchFamily="34" charset="0"/>
                <a:cs typeface="Arial" pitchFamily="34" charset="0"/>
              </a:rPr>
              <a:t>centrifuge</a:t>
            </a:r>
            <a:br>
              <a:rPr lang="en-US" b="0" dirty="0" smtClean="0">
                <a:latin typeface="Arial" pitchFamily="34" charset="0"/>
                <a:cs typeface="Arial" pitchFamily="34" charset="0"/>
              </a:rPr>
            </a:br>
            <a:r>
              <a:rPr lang="en-US" b="0" dirty="0" smtClean="0">
                <a:latin typeface="Arial" pitchFamily="34" charset="0"/>
                <a:cs typeface="Arial" pitchFamily="34" charset="0"/>
              </a:rPr>
              <a:t>in </a:t>
            </a:r>
            <a:r>
              <a:rPr lang="en-US" b="0" dirty="0" err="1" smtClean="0">
                <a:latin typeface="Arial" pitchFamily="34" charset="0"/>
                <a:cs typeface="Arial" pitchFamily="34" charset="0"/>
              </a:rPr>
              <a:t>CsCl</a:t>
            </a:r>
            <a:endParaRPr lang="en-US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640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988" y="1328738"/>
            <a:ext cx="4772025" cy="420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81914" y="76200"/>
            <a:ext cx="815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Cold Spring Harbor Tutorial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333500"/>
            <a:ext cx="182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 smtClean="0">
                <a:latin typeface="Arial" pitchFamily="34" charset="0"/>
                <a:cs typeface="Arial" pitchFamily="34" charset="0"/>
              </a:rPr>
              <a:t>   bacteria</a:t>
            </a:r>
            <a:br>
              <a:rPr lang="en-US" b="0" dirty="0" smtClean="0">
                <a:latin typeface="Arial" pitchFamily="34" charset="0"/>
                <a:cs typeface="Arial" pitchFamily="34" charset="0"/>
              </a:rPr>
            </a:br>
            <a:r>
              <a:rPr lang="en-US" b="0" dirty="0" smtClean="0">
                <a:latin typeface="Arial" pitchFamily="34" charset="0"/>
                <a:cs typeface="Arial" pitchFamily="34" charset="0"/>
              </a:rPr>
              <a:t>+ </a:t>
            </a:r>
            <a:r>
              <a:rPr lang="en-US" b="0" baseline="30000" dirty="0" smtClean="0">
                <a:latin typeface="Arial" pitchFamily="34" charset="0"/>
                <a:cs typeface="Arial" pitchFamily="34" charset="0"/>
              </a:rPr>
              <a:t>13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C</a:t>
            </a:r>
            <a:r>
              <a:rPr lang="en-US" b="0" baseline="30000" dirty="0" smtClean="0">
                <a:latin typeface="Arial" pitchFamily="34" charset="0"/>
                <a:cs typeface="Arial" pitchFamily="34" charset="0"/>
              </a:rPr>
              <a:t>15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N</a:t>
            </a:r>
            <a:endParaRPr lang="en-US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2369403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 smtClean="0">
                <a:latin typeface="Arial" pitchFamily="34" charset="0"/>
                <a:cs typeface="Arial" pitchFamily="34" charset="0"/>
              </a:rPr>
              <a:t>+ phage</a:t>
            </a:r>
            <a:endParaRPr lang="en-US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600" y="3805535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 smtClean="0">
                <a:latin typeface="Arial" pitchFamily="34" charset="0"/>
                <a:cs typeface="Arial" pitchFamily="34" charset="0"/>
              </a:rPr>
              <a:t>+ </a:t>
            </a:r>
            <a:r>
              <a:rPr lang="en-US" b="0" baseline="30000" dirty="0" smtClean="0">
                <a:latin typeface="Arial" pitchFamily="34" charset="0"/>
                <a:cs typeface="Arial" pitchFamily="34" charset="0"/>
              </a:rPr>
              <a:t>32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PO</a:t>
            </a:r>
            <a:r>
              <a:rPr lang="en-US" b="0" baseline="-25000" dirty="0" smtClean="0">
                <a:latin typeface="Arial" pitchFamily="34" charset="0"/>
                <a:cs typeface="Arial" pitchFamily="34" charset="0"/>
              </a:rPr>
              <a:t>4</a:t>
            </a:r>
            <a:endParaRPr lang="en-US" b="0" baseline="30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8600" y="3048000"/>
            <a:ext cx="182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 smtClean="0">
                <a:latin typeface="Arial" pitchFamily="34" charset="0"/>
                <a:cs typeface="Arial" pitchFamily="34" charset="0"/>
              </a:rPr>
              <a:t>shift to</a:t>
            </a:r>
            <a:br>
              <a:rPr lang="en-US" b="0" dirty="0" smtClean="0">
                <a:latin typeface="Arial" pitchFamily="34" charset="0"/>
                <a:cs typeface="Arial" pitchFamily="34" charset="0"/>
              </a:rPr>
            </a:br>
            <a:r>
              <a:rPr lang="en-US" b="0" baseline="30000" dirty="0" smtClean="0">
                <a:latin typeface="Arial" pitchFamily="34" charset="0"/>
                <a:cs typeface="Arial" pitchFamily="34" charset="0"/>
              </a:rPr>
              <a:t>12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C</a:t>
            </a:r>
            <a:r>
              <a:rPr lang="en-US" b="0" baseline="30000" dirty="0" smtClean="0">
                <a:latin typeface="Arial" pitchFamily="34" charset="0"/>
                <a:cs typeface="Arial" pitchFamily="34" charset="0"/>
              </a:rPr>
              <a:t>14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N</a:t>
            </a:r>
            <a:endParaRPr lang="en-US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8600" y="4503003"/>
            <a:ext cx="182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 smtClean="0">
                <a:latin typeface="Arial" pitchFamily="34" charset="0"/>
                <a:cs typeface="Arial" pitchFamily="34" charset="0"/>
              </a:rPr>
              <a:t>centrifuge</a:t>
            </a:r>
            <a:br>
              <a:rPr lang="en-US" b="0" dirty="0" smtClean="0">
                <a:latin typeface="Arial" pitchFamily="34" charset="0"/>
                <a:cs typeface="Arial" pitchFamily="34" charset="0"/>
              </a:rPr>
            </a:br>
            <a:r>
              <a:rPr lang="en-US" b="0" dirty="0" smtClean="0">
                <a:latin typeface="Arial" pitchFamily="34" charset="0"/>
                <a:cs typeface="Arial" pitchFamily="34" charset="0"/>
              </a:rPr>
              <a:t>in </a:t>
            </a:r>
            <a:r>
              <a:rPr lang="en-US" b="0" dirty="0" err="1" smtClean="0">
                <a:latin typeface="Arial" pitchFamily="34" charset="0"/>
                <a:cs typeface="Arial" pitchFamily="34" charset="0"/>
              </a:rPr>
              <a:t>CsCl</a:t>
            </a:r>
            <a:endParaRPr lang="en-US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640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225" y="1333500"/>
            <a:ext cx="478155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81914" y="76200"/>
            <a:ext cx="815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Cold Spring Harbor Tutorial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333500"/>
            <a:ext cx="182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 smtClean="0">
                <a:latin typeface="Arial" pitchFamily="34" charset="0"/>
                <a:cs typeface="Arial" pitchFamily="34" charset="0"/>
              </a:rPr>
              <a:t>   bacteria</a:t>
            </a:r>
            <a:br>
              <a:rPr lang="en-US" b="0" dirty="0" smtClean="0">
                <a:latin typeface="Arial" pitchFamily="34" charset="0"/>
                <a:cs typeface="Arial" pitchFamily="34" charset="0"/>
              </a:rPr>
            </a:br>
            <a:r>
              <a:rPr lang="en-US" b="0" dirty="0" smtClean="0">
                <a:latin typeface="Arial" pitchFamily="34" charset="0"/>
                <a:cs typeface="Arial" pitchFamily="34" charset="0"/>
              </a:rPr>
              <a:t>+ </a:t>
            </a:r>
            <a:r>
              <a:rPr lang="en-US" b="0" baseline="30000" dirty="0" smtClean="0">
                <a:latin typeface="Arial" pitchFamily="34" charset="0"/>
                <a:cs typeface="Arial" pitchFamily="34" charset="0"/>
              </a:rPr>
              <a:t>13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C</a:t>
            </a:r>
            <a:r>
              <a:rPr lang="en-US" b="0" baseline="30000" dirty="0" smtClean="0">
                <a:latin typeface="Arial" pitchFamily="34" charset="0"/>
                <a:cs typeface="Arial" pitchFamily="34" charset="0"/>
              </a:rPr>
              <a:t>15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N</a:t>
            </a:r>
            <a:endParaRPr lang="en-US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2369403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 smtClean="0">
                <a:latin typeface="Arial" pitchFamily="34" charset="0"/>
                <a:cs typeface="Arial" pitchFamily="34" charset="0"/>
              </a:rPr>
              <a:t>+ phage</a:t>
            </a:r>
            <a:endParaRPr lang="en-US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600" y="3805535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 smtClean="0">
                <a:latin typeface="Arial" pitchFamily="34" charset="0"/>
                <a:cs typeface="Arial" pitchFamily="34" charset="0"/>
              </a:rPr>
              <a:t>+ </a:t>
            </a:r>
            <a:r>
              <a:rPr lang="en-US" b="0" baseline="30000" dirty="0" smtClean="0">
                <a:latin typeface="Arial" pitchFamily="34" charset="0"/>
                <a:cs typeface="Arial" pitchFamily="34" charset="0"/>
              </a:rPr>
              <a:t>32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PO</a:t>
            </a:r>
            <a:r>
              <a:rPr lang="en-US" b="0" baseline="-25000" dirty="0" smtClean="0">
                <a:latin typeface="Arial" pitchFamily="34" charset="0"/>
                <a:cs typeface="Arial" pitchFamily="34" charset="0"/>
              </a:rPr>
              <a:t>4</a:t>
            </a:r>
            <a:endParaRPr lang="en-US" b="0" baseline="30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8600" y="3048000"/>
            <a:ext cx="182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 smtClean="0">
                <a:latin typeface="Arial" pitchFamily="34" charset="0"/>
                <a:cs typeface="Arial" pitchFamily="34" charset="0"/>
              </a:rPr>
              <a:t>shift to</a:t>
            </a:r>
            <a:br>
              <a:rPr lang="en-US" b="0" dirty="0" smtClean="0">
                <a:latin typeface="Arial" pitchFamily="34" charset="0"/>
                <a:cs typeface="Arial" pitchFamily="34" charset="0"/>
              </a:rPr>
            </a:br>
            <a:r>
              <a:rPr lang="en-US" b="0" baseline="30000" dirty="0" smtClean="0">
                <a:latin typeface="Arial" pitchFamily="34" charset="0"/>
                <a:cs typeface="Arial" pitchFamily="34" charset="0"/>
              </a:rPr>
              <a:t>12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C</a:t>
            </a:r>
            <a:r>
              <a:rPr lang="en-US" b="0" baseline="30000" dirty="0" smtClean="0">
                <a:latin typeface="Arial" pitchFamily="34" charset="0"/>
                <a:cs typeface="Arial" pitchFamily="34" charset="0"/>
              </a:rPr>
              <a:t>14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N</a:t>
            </a:r>
            <a:endParaRPr lang="en-US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8600" y="4503003"/>
            <a:ext cx="182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 smtClean="0">
                <a:latin typeface="Arial" pitchFamily="34" charset="0"/>
                <a:cs typeface="Arial" pitchFamily="34" charset="0"/>
              </a:rPr>
              <a:t>centrifuge</a:t>
            </a:r>
            <a:br>
              <a:rPr lang="en-US" b="0" dirty="0" smtClean="0">
                <a:latin typeface="Arial" pitchFamily="34" charset="0"/>
                <a:cs typeface="Arial" pitchFamily="34" charset="0"/>
              </a:rPr>
            </a:br>
            <a:r>
              <a:rPr lang="en-US" b="0" dirty="0" smtClean="0">
                <a:latin typeface="Arial" pitchFamily="34" charset="0"/>
                <a:cs typeface="Arial" pitchFamily="34" charset="0"/>
              </a:rPr>
              <a:t>in </a:t>
            </a:r>
            <a:r>
              <a:rPr lang="en-US" b="0" dirty="0" err="1" smtClean="0">
                <a:latin typeface="Arial" pitchFamily="34" charset="0"/>
                <a:cs typeface="Arial" pitchFamily="34" charset="0"/>
              </a:rPr>
              <a:t>CsCl</a:t>
            </a:r>
            <a:endParaRPr lang="en-US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ight Arrow 10"/>
          <p:cNvSpPr>
            <a:spLocks noChangeArrowheads="1"/>
          </p:cNvSpPr>
          <p:nvPr/>
        </p:nvSpPr>
        <p:spPr bwMode="auto">
          <a:xfrm flipH="1">
            <a:off x="6019800" y="3688219"/>
            <a:ext cx="4572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800" b="0" i="1"/>
          </a:p>
        </p:txBody>
      </p:sp>
    </p:spTree>
    <p:extLst>
      <p:ext uri="{BB962C8B-B14F-4D97-AF65-F5344CB8AC3E}">
        <p14:creationId xmlns:p14="http://schemas.microsoft.com/office/powerpoint/2010/main" val="1596403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700" y="1328738"/>
            <a:ext cx="4800600" cy="420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81914" y="76200"/>
            <a:ext cx="815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Cold Spring Harbor Tutorial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333500"/>
            <a:ext cx="182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 smtClean="0">
                <a:latin typeface="Arial" pitchFamily="34" charset="0"/>
                <a:cs typeface="Arial" pitchFamily="34" charset="0"/>
              </a:rPr>
              <a:t>   bacteria</a:t>
            </a:r>
            <a:br>
              <a:rPr lang="en-US" b="0" dirty="0" smtClean="0">
                <a:latin typeface="Arial" pitchFamily="34" charset="0"/>
                <a:cs typeface="Arial" pitchFamily="34" charset="0"/>
              </a:rPr>
            </a:br>
            <a:r>
              <a:rPr lang="en-US" b="0" dirty="0" smtClean="0">
                <a:latin typeface="Arial" pitchFamily="34" charset="0"/>
                <a:cs typeface="Arial" pitchFamily="34" charset="0"/>
              </a:rPr>
              <a:t>+ </a:t>
            </a:r>
            <a:r>
              <a:rPr lang="en-US" b="0" baseline="30000" dirty="0" smtClean="0">
                <a:latin typeface="Arial" pitchFamily="34" charset="0"/>
                <a:cs typeface="Arial" pitchFamily="34" charset="0"/>
              </a:rPr>
              <a:t>13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C</a:t>
            </a:r>
            <a:r>
              <a:rPr lang="en-US" b="0" baseline="30000" dirty="0" smtClean="0">
                <a:latin typeface="Arial" pitchFamily="34" charset="0"/>
                <a:cs typeface="Arial" pitchFamily="34" charset="0"/>
              </a:rPr>
              <a:t>15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N</a:t>
            </a:r>
            <a:endParaRPr lang="en-US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2369403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 smtClean="0">
                <a:latin typeface="Arial" pitchFamily="34" charset="0"/>
                <a:cs typeface="Arial" pitchFamily="34" charset="0"/>
              </a:rPr>
              <a:t>+ phage</a:t>
            </a:r>
            <a:endParaRPr lang="en-US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600" y="3805535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 smtClean="0">
                <a:latin typeface="Arial" pitchFamily="34" charset="0"/>
                <a:cs typeface="Arial" pitchFamily="34" charset="0"/>
              </a:rPr>
              <a:t>+ </a:t>
            </a:r>
            <a:r>
              <a:rPr lang="en-US" b="0" baseline="30000" dirty="0" smtClean="0">
                <a:latin typeface="Arial" pitchFamily="34" charset="0"/>
                <a:cs typeface="Arial" pitchFamily="34" charset="0"/>
              </a:rPr>
              <a:t>32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PO</a:t>
            </a:r>
            <a:r>
              <a:rPr lang="en-US" b="0" baseline="-25000" dirty="0" smtClean="0">
                <a:latin typeface="Arial" pitchFamily="34" charset="0"/>
                <a:cs typeface="Arial" pitchFamily="34" charset="0"/>
              </a:rPr>
              <a:t>4</a:t>
            </a:r>
            <a:endParaRPr lang="en-US" b="0" baseline="30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8600" y="3048000"/>
            <a:ext cx="182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 smtClean="0">
                <a:latin typeface="Arial" pitchFamily="34" charset="0"/>
                <a:cs typeface="Arial" pitchFamily="34" charset="0"/>
              </a:rPr>
              <a:t>shift to</a:t>
            </a:r>
            <a:br>
              <a:rPr lang="en-US" b="0" dirty="0" smtClean="0">
                <a:latin typeface="Arial" pitchFamily="34" charset="0"/>
                <a:cs typeface="Arial" pitchFamily="34" charset="0"/>
              </a:rPr>
            </a:br>
            <a:r>
              <a:rPr lang="en-US" b="0" baseline="30000" dirty="0" smtClean="0">
                <a:latin typeface="Arial" pitchFamily="34" charset="0"/>
                <a:cs typeface="Arial" pitchFamily="34" charset="0"/>
              </a:rPr>
              <a:t>12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C</a:t>
            </a:r>
            <a:r>
              <a:rPr lang="en-US" b="0" baseline="30000" dirty="0" smtClean="0">
                <a:latin typeface="Arial" pitchFamily="34" charset="0"/>
                <a:cs typeface="Arial" pitchFamily="34" charset="0"/>
              </a:rPr>
              <a:t>14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N</a:t>
            </a:r>
            <a:endParaRPr lang="en-US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8600" y="4503003"/>
            <a:ext cx="182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 smtClean="0">
                <a:latin typeface="Arial" pitchFamily="34" charset="0"/>
                <a:cs typeface="Arial" pitchFamily="34" charset="0"/>
              </a:rPr>
              <a:t>centrifuge</a:t>
            </a:r>
            <a:br>
              <a:rPr lang="en-US" b="0" dirty="0" smtClean="0">
                <a:latin typeface="Arial" pitchFamily="34" charset="0"/>
                <a:cs typeface="Arial" pitchFamily="34" charset="0"/>
              </a:rPr>
            </a:br>
            <a:r>
              <a:rPr lang="en-US" b="0" dirty="0" smtClean="0">
                <a:latin typeface="Arial" pitchFamily="34" charset="0"/>
                <a:cs typeface="Arial" pitchFamily="34" charset="0"/>
              </a:rPr>
              <a:t>in </a:t>
            </a:r>
            <a:r>
              <a:rPr lang="en-US" b="0" dirty="0" err="1" smtClean="0">
                <a:latin typeface="Arial" pitchFamily="34" charset="0"/>
                <a:cs typeface="Arial" pitchFamily="34" charset="0"/>
              </a:rPr>
              <a:t>CsCl</a:t>
            </a:r>
            <a:endParaRPr lang="en-US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ight Arrow 11"/>
          <p:cNvSpPr>
            <a:spLocks noChangeArrowheads="1"/>
          </p:cNvSpPr>
          <p:nvPr/>
        </p:nvSpPr>
        <p:spPr bwMode="auto">
          <a:xfrm flipH="1">
            <a:off x="6019800" y="3688219"/>
            <a:ext cx="4572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800" b="0" i="1"/>
          </a:p>
        </p:txBody>
      </p:sp>
    </p:spTree>
    <p:extLst>
      <p:ext uri="{BB962C8B-B14F-4D97-AF65-F5344CB8AC3E}">
        <p14:creationId xmlns:p14="http://schemas.microsoft.com/office/powerpoint/2010/main" val="1596403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700" y="1328738"/>
            <a:ext cx="4800600" cy="420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81914" y="76200"/>
            <a:ext cx="815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Cold Spring Harbor Tutorial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333500"/>
            <a:ext cx="182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 smtClean="0">
                <a:latin typeface="Arial" pitchFamily="34" charset="0"/>
                <a:cs typeface="Arial" pitchFamily="34" charset="0"/>
              </a:rPr>
              <a:t>   bacteria</a:t>
            </a:r>
            <a:br>
              <a:rPr lang="en-US" b="0" dirty="0" smtClean="0">
                <a:latin typeface="Arial" pitchFamily="34" charset="0"/>
                <a:cs typeface="Arial" pitchFamily="34" charset="0"/>
              </a:rPr>
            </a:br>
            <a:r>
              <a:rPr lang="en-US" b="0" dirty="0" smtClean="0">
                <a:latin typeface="Arial" pitchFamily="34" charset="0"/>
                <a:cs typeface="Arial" pitchFamily="34" charset="0"/>
              </a:rPr>
              <a:t>+ </a:t>
            </a:r>
            <a:r>
              <a:rPr lang="en-US" b="0" baseline="30000" dirty="0" smtClean="0">
                <a:latin typeface="Arial" pitchFamily="34" charset="0"/>
                <a:cs typeface="Arial" pitchFamily="34" charset="0"/>
              </a:rPr>
              <a:t>13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C</a:t>
            </a:r>
            <a:r>
              <a:rPr lang="en-US" b="0" baseline="30000" dirty="0" smtClean="0">
                <a:latin typeface="Arial" pitchFamily="34" charset="0"/>
                <a:cs typeface="Arial" pitchFamily="34" charset="0"/>
              </a:rPr>
              <a:t>15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N</a:t>
            </a:r>
            <a:endParaRPr lang="en-US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2369403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 smtClean="0">
                <a:latin typeface="Arial" pitchFamily="34" charset="0"/>
                <a:cs typeface="Arial" pitchFamily="34" charset="0"/>
              </a:rPr>
              <a:t>+ phage</a:t>
            </a:r>
            <a:endParaRPr lang="en-US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600" y="3805535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 smtClean="0">
                <a:latin typeface="Arial" pitchFamily="34" charset="0"/>
                <a:cs typeface="Arial" pitchFamily="34" charset="0"/>
              </a:rPr>
              <a:t>+ </a:t>
            </a:r>
            <a:r>
              <a:rPr lang="en-US" b="0" baseline="30000" dirty="0" smtClean="0">
                <a:latin typeface="Arial" pitchFamily="34" charset="0"/>
                <a:cs typeface="Arial" pitchFamily="34" charset="0"/>
              </a:rPr>
              <a:t>32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PO</a:t>
            </a:r>
            <a:r>
              <a:rPr lang="en-US" b="0" baseline="-25000" dirty="0" smtClean="0">
                <a:latin typeface="Arial" pitchFamily="34" charset="0"/>
                <a:cs typeface="Arial" pitchFamily="34" charset="0"/>
              </a:rPr>
              <a:t>4</a:t>
            </a:r>
            <a:endParaRPr lang="en-US" b="0" baseline="30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8600" y="3048000"/>
            <a:ext cx="182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 smtClean="0">
                <a:latin typeface="Arial" pitchFamily="34" charset="0"/>
                <a:cs typeface="Arial" pitchFamily="34" charset="0"/>
              </a:rPr>
              <a:t>shift to</a:t>
            </a:r>
            <a:br>
              <a:rPr lang="en-US" b="0" dirty="0" smtClean="0">
                <a:latin typeface="Arial" pitchFamily="34" charset="0"/>
                <a:cs typeface="Arial" pitchFamily="34" charset="0"/>
              </a:rPr>
            </a:br>
            <a:r>
              <a:rPr lang="en-US" b="0" baseline="30000" dirty="0" smtClean="0">
                <a:latin typeface="Arial" pitchFamily="34" charset="0"/>
                <a:cs typeface="Arial" pitchFamily="34" charset="0"/>
              </a:rPr>
              <a:t>12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C</a:t>
            </a:r>
            <a:r>
              <a:rPr lang="en-US" b="0" baseline="30000" dirty="0" smtClean="0">
                <a:latin typeface="Arial" pitchFamily="34" charset="0"/>
                <a:cs typeface="Arial" pitchFamily="34" charset="0"/>
              </a:rPr>
              <a:t>14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N</a:t>
            </a:r>
            <a:endParaRPr lang="en-US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8600" y="4503003"/>
            <a:ext cx="182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 smtClean="0">
                <a:latin typeface="Arial" pitchFamily="34" charset="0"/>
                <a:cs typeface="Arial" pitchFamily="34" charset="0"/>
              </a:rPr>
              <a:t>centrifuge</a:t>
            </a:r>
            <a:br>
              <a:rPr lang="en-US" b="0" dirty="0" smtClean="0">
                <a:latin typeface="Arial" pitchFamily="34" charset="0"/>
                <a:cs typeface="Arial" pitchFamily="34" charset="0"/>
              </a:rPr>
            </a:br>
            <a:r>
              <a:rPr lang="en-US" b="0" dirty="0" smtClean="0">
                <a:latin typeface="Arial" pitchFamily="34" charset="0"/>
                <a:cs typeface="Arial" pitchFamily="34" charset="0"/>
              </a:rPr>
              <a:t>in </a:t>
            </a:r>
            <a:r>
              <a:rPr lang="en-US" b="0" dirty="0" err="1" smtClean="0">
                <a:latin typeface="Arial" pitchFamily="34" charset="0"/>
                <a:cs typeface="Arial" pitchFamily="34" charset="0"/>
              </a:rPr>
              <a:t>CsCl</a:t>
            </a:r>
            <a:endParaRPr lang="en-US" b="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2600235"/>
            <a:ext cx="1823662" cy="2045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40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847"/>
          <a:stretch/>
        </p:blipFill>
        <p:spPr bwMode="auto">
          <a:xfrm>
            <a:off x="621202" y="152400"/>
            <a:ext cx="7901596" cy="10585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203" y="1354296"/>
            <a:ext cx="7901596" cy="512270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838200" y="3505200"/>
            <a:ext cx="7467600" cy="6858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851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D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63714"/>
            <a:ext cx="2362200" cy="49750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7620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Brenner et al (1961)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333500"/>
            <a:ext cx="182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 smtClean="0">
                <a:latin typeface="Arial" pitchFamily="34" charset="0"/>
                <a:cs typeface="Arial" pitchFamily="34" charset="0"/>
              </a:rPr>
              <a:t>   bacteria</a:t>
            </a:r>
            <a:br>
              <a:rPr lang="en-US" b="0" dirty="0" smtClean="0">
                <a:latin typeface="Arial" pitchFamily="34" charset="0"/>
                <a:cs typeface="Arial" pitchFamily="34" charset="0"/>
              </a:rPr>
            </a:br>
            <a:r>
              <a:rPr lang="en-US" b="0" dirty="0" smtClean="0">
                <a:latin typeface="Arial" pitchFamily="34" charset="0"/>
                <a:cs typeface="Arial" pitchFamily="34" charset="0"/>
              </a:rPr>
              <a:t>+ </a:t>
            </a:r>
            <a:r>
              <a:rPr lang="en-US" b="0" baseline="30000" dirty="0" smtClean="0">
                <a:latin typeface="Arial" pitchFamily="34" charset="0"/>
                <a:cs typeface="Arial" pitchFamily="34" charset="0"/>
              </a:rPr>
              <a:t>13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C</a:t>
            </a:r>
            <a:r>
              <a:rPr lang="en-US" b="0" baseline="30000" dirty="0" smtClean="0">
                <a:latin typeface="Arial" pitchFamily="34" charset="0"/>
                <a:cs typeface="Arial" pitchFamily="34" charset="0"/>
              </a:rPr>
              <a:t>15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N</a:t>
            </a:r>
            <a:endParaRPr lang="en-US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2369403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 smtClean="0">
                <a:latin typeface="Arial" pitchFamily="34" charset="0"/>
                <a:cs typeface="Arial" pitchFamily="34" charset="0"/>
              </a:rPr>
              <a:t>+ phage</a:t>
            </a:r>
            <a:endParaRPr lang="en-US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600" y="3805535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 smtClean="0">
                <a:latin typeface="Arial" pitchFamily="34" charset="0"/>
                <a:cs typeface="Arial" pitchFamily="34" charset="0"/>
              </a:rPr>
              <a:t>+ </a:t>
            </a:r>
            <a:r>
              <a:rPr lang="en-US" b="0" baseline="30000" dirty="0" smtClean="0">
                <a:latin typeface="Arial" pitchFamily="34" charset="0"/>
                <a:cs typeface="Arial" pitchFamily="34" charset="0"/>
              </a:rPr>
              <a:t>32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PO</a:t>
            </a:r>
            <a:r>
              <a:rPr lang="en-US" b="0" baseline="-25000" dirty="0" smtClean="0">
                <a:latin typeface="Arial" pitchFamily="34" charset="0"/>
                <a:cs typeface="Arial" pitchFamily="34" charset="0"/>
              </a:rPr>
              <a:t>4</a:t>
            </a:r>
            <a:endParaRPr lang="en-US" b="0" baseline="30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8600" y="3048000"/>
            <a:ext cx="182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 smtClean="0">
                <a:latin typeface="Arial" pitchFamily="34" charset="0"/>
                <a:cs typeface="Arial" pitchFamily="34" charset="0"/>
              </a:rPr>
              <a:t>shift to</a:t>
            </a:r>
            <a:br>
              <a:rPr lang="en-US" b="0" dirty="0" smtClean="0">
                <a:latin typeface="Arial" pitchFamily="34" charset="0"/>
                <a:cs typeface="Arial" pitchFamily="34" charset="0"/>
              </a:rPr>
            </a:br>
            <a:r>
              <a:rPr lang="en-US" b="0" baseline="30000" dirty="0" smtClean="0">
                <a:latin typeface="Arial" pitchFamily="34" charset="0"/>
                <a:cs typeface="Arial" pitchFamily="34" charset="0"/>
              </a:rPr>
              <a:t>12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C</a:t>
            </a:r>
            <a:r>
              <a:rPr lang="en-US" b="0" baseline="30000" dirty="0" smtClean="0">
                <a:latin typeface="Arial" pitchFamily="34" charset="0"/>
                <a:cs typeface="Arial" pitchFamily="34" charset="0"/>
              </a:rPr>
              <a:t>14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N</a:t>
            </a:r>
            <a:endParaRPr lang="en-US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8600" y="4503003"/>
            <a:ext cx="182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 smtClean="0">
                <a:latin typeface="Arial" pitchFamily="34" charset="0"/>
                <a:cs typeface="Arial" pitchFamily="34" charset="0"/>
              </a:rPr>
              <a:t>centrifuge</a:t>
            </a:r>
            <a:br>
              <a:rPr lang="en-US" b="0" dirty="0" smtClean="0">
                <a:latin typeface="Arial" pitchFamily="34" charset="0"/>
                <a:cs typeface="Arial" pitchFamily="34" charset="0"/>
              </a:rPr>
            </a:br>
            <a:r>
              <a:rPr lang="en-US" b="0" dirty="0" smtClean="0">
                <a:latin typeface="Arial" pitchFamily="34" charset="0"/>
                <a:cs typeface="Arial" pitchFamily="34" charset="0"/>
              </a:rPr>
              <a:t>in </a:t>
            </a:r>
            <a:r>
              <a:rPr lang="en-US" b="0" dirty="0" err="1" smtClean="0">
                <a:latin typeface="Arial" pitchFamily="34" charset="0"/>
                <a:cs typeface="Arial" pitchFamily="34" charset="0"/>
              </a:rPr>
              <a:t>CsCl</a:t>
            </a:r>
            <a:endParaRPr lang="en-US" b="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990600"/>
            <a:ext cx="3810000" cy="433294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6200" y="663714"/>
            <a:ext cx="24136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Tutorial</a:t>
            </a:r>
            <a:endParaRPr lang="en-US" sz="4000" dirty="0"/>
          </a:p>
        </p:txBody>
      </p:sp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898" y="5282514"/>
            <a:ext cx="3813048" cy="151807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676400"/>
            <a:ext cx="6189003" cy="2464007"/>
          </a:xfrm>
          <a:prstGeom prst="rect">
            <a:avLst/>
          </a:prstGeom>
          <a:ln w="38100">
            <a:solidFill>
              <a:schemeClr val="tx1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7" name="Straight Connector 6"/>
          <p:cNvCxnSpPr/>
          <p:nvPr/>
        </p:nvCxnSpPr>
        <p:spPr>
          <a:xfrm>
            <a:off x="4800600" y="2841228"/>
            <a:ext cx="38862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636520" y="3037840"/>
            <a:ext cx="38862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2242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D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7620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Brenner et al (1961)</a:t>
            </a:r>
            <a:endParaRPr lang="en-US" sz="4000" dirty="0"/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914400"/>
            <a:ext cx="4711700" cy="5400675"/>
          </a:xfrm>
          <a:prstGeom prst="rect">
            <a:avLst/>
          </a:prstGeom>
          <a:noFill/>
          <a:ln w="9525" cmpd="thickThin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 rotWithShape="1">
          <a:blip r:embed="rId2" cstate="print"/>
          <a:srcRect t="66314"/>
          <a:stretch/>
        </p:blipFill>
        <p:spPr bwMode="auto">
          <a:xfrm>
            <a:off x="609599" y="3657600"/>
            <a:ext cx="7869279" cy="3038475"/>
          </a:xfrm>
          <a:prstGeom prst="rect">
            <a:avLst/>
          </a:prstGeom>
          <a:noFill/>
          <a:ln w="9525" cmpd="thickThin">
            <a:solidFill>
              <a:schemeClr val="tx1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460987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D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7620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Brenner et al (1961)</a:t>
            </a:r>
            <a:endParaRPr lang="en-US" sz="4000" dirty="0"/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914400"/>
            <a:ext cx="4711700" cy="5400675"/>
          </a:xfrm>
          <a:prstGeom prst="rect">
            <a:avLst/>
          </a:prstGeom>
          <a:noFill/>
          <a:ln w="9525" cmpd="thickThin">
            <a:solidFill>
              <a:schemeClr val="tx1"/>
            </a:solidFill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2895600" y="1219200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A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02228" y="1774907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B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300415" y="2716428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660066"/>
                </a:solidFill>
                <a:latin typeface="Arial" pitchFamily="34" charset="0"/>
                <a:cs typeface="Arial" pitchFamily="34" charset="0"/>
              </a:rPr>
              <a:t>A</a:t>
            </a:r>
            <a:endParaRPr lang="en-US" dirty="0">
              <a:solidFill>
                <a:srgbClr val="66006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922372" y="3272135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660066"/>
                </a:solidFill>
                <a:latin typeface="Arial" pitchFamily="34" charset="0"/>
                <a:cs typeface="Arial" pitchFamily="34" charset="0"/>
              </a:rPr>
              <a:t>B</a:t>
            </a:r>
            <a:endParaRPr lang="en-US" dirty="0">
              <a:solidFill>
                <a:srgbClr val="660066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0622" y="1143000"/>
            <a:ext cx="5130978" cy="2357180"/>
          </a:xfrm>
          <a:prstGeom prst="rect">
            <a:avLst/>
          </a:prstGeom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940" y="3733800"/>
            <a:ext cx="5174488" cy="838200"/>
          </a:xfrm>
          <a:prstGeom prst="rect">
            <a:avLst/>
          </a:prstGeom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6570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6" grpId="0"/>
      <p:bldP spid="17" grpId="0"/>
      <p:bldP spid="1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DD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7620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Brenner et al (1961)</a:t>
            </a:r>
            <a:endParaRPr lang="en-US" sz="4000" dirty="0"/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914400"/>
            <a:ext cx="4711700" cy="5400675"/>
          </a:xfrm>
          <a:prstGeom prst="rect">
            <a:avLst/>
          </a:prstGeom>
          <a:noFill/>
          <a:ln w="12700" cmpd="thickThin">
            <a:solidFill>
              <a:schemeClr val="tx1"/>
            </a:solidFill>
            <a:miter lim="800000"/>
            <a:headEnd/>
            <a:tailEnd/>
          </a:ln>
          <a:effectLst/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876300"/>
            <a:ext cx="3581400" cy="4828406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895600" y="1219200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A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402228" y="1774907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B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300415" y="2716428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660066"/>
                </a:solidFill>
                <a:latin typeface="Arial" pitchFamily="34" charset="0"/>
                <a:cs typeface="Arial" pitchFamily="34" charset="0"/>
              </a:rPr>
              <a:t>A</a:t>
            </a:r>
            <a:endParaRPr lang="en-US" dirty="0">
              <a:solidFill>
                <a:srgbClr val="66006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922372" y="3272135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660066"/>
                </a:solidFill>
                <a:latin typeface="Arial" pitchFamily="34" charset="0"/>
                <a:cs typeface="Arial" pitchFamily="34" charset="0"/>
              </a:rPr>
              <a:t>B</a:t>
            </a:r>
            <a:endParaRPr lang="en-US" dirty="0">
              <a:solidFill>
                <a:srgbClr val="660066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9684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04800" y="76200"/>
            <a:ext cx="853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 smtClean="0"/>
              <a:t>Research Proposal</a:t>
            </a:r>
            <a:endParaRPr lang="en-US" sz="4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12" y="1524000"/>
            <a:ext cx="8933688" cy="4395685"/>
          </a:xfrm>
          <a:prstGeom prst="rect">
            <a:avLst/>
          </a:prstGeom>
        </p:spPr>
      </p:pic>
      <p:sp>
        <p:nvSpPr>
          <p:cNvPr id="8" name="Right Arrow 7"/>
          <p:cNvSpPr>
            <a:spLocks noChangeArrowheads="1"/>
          </p:cNvSpPr>
          <p:nvPr/>
        </p:nvSpPr>
        <p:spPr bwMode="auto">
          <a:xfrm flipH="1">
            <a:off x="3695300" y="2952550"/>
            <a:ext cx="4572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800" b="0" i="1"/>
          </a:p>
        </p:txBody>
      </p:sp>
      <p:sp>
        <p:nvSpPr>
          <p:cNvPr id="9" name="Right Arrow 8"/>
          <p:cNvSpPr>
            <a:spLocks noChangeArrowheads="1"/>
          </p:cNvSpPr>
          <p:nvPr/>
        </p:nvSpPr>
        <p:spPr bwMode="auto">
          <a:xfrm>
            <a:off x="837400" y="3429000"/>
            <a:ext cx="4572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800" b="0" i="1"/>
          </a:p>
        </p:txBody>
      </p:sp>
      <p:sp>
        <p:nvSpPr>
          <p:cNvPr id="10" name="Right Arrow 9"/>
          <p:cNvSpPr>
            <a:spLocks noChangeArrowheads="1"/>
          </p:cNvSpPr>
          <p:nvPr/>
        </p:nvSpPr>
        <p:spPr bwMode="auto">
          <a:xfrm>
            <a:off x="4038600" y="3647975"/>
            <a:ext cx="4572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800" b="0" i="1"/>
          </a:p>
        </p:txBody>
      </p:sp>
    </p:spTree>
    <p:extLst>
      <p:ext uri="{BB962C8B-B14F-4D97-AF65-F5344CB8AC3E}">
        <p14:creationId xmlns:p14="http://schemas.microsoft.com/office/powerpoint/2010/main" val="2549329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63714"/>
            <a:ext cx="2362200" cy="49750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0" y="7620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Brenner et al (1961)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333500"/>
            <a:ext cx="182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 smtClean="0">
                <a:latin typeface="Arial" pitchFamily="34" charset="0"/>
                <a:cs typeface="Arial" pitchFamily="34" charset="0"/>
              </a:rPr>
              <a:t>   bacteria</a:t>
            </a:r>
            <a:br>
              <a:rPr lang="en-US" b="0" dirty="0" smtClean="0">
                <a:latin typeface="Arial" pitchFamily="34" charset="0"/>
                <a:cs typeface="Arial" pitchFamily="34" charset="0"/>
              </a:rPr>
            </a:br>
            <a:r>
              <a:rPr lang="en-US" b="0" dirty="0" smtClean="0">
                <a:latin typeface="Arial" pitchFamily="34" charset="0"/>
                <a:cs typeface="Arial" pitchFamily="34" charset="0"/>
              </a:rPr>
              <a:t>+ </a:t>
            </a:r>
            <a:r>
              <a:rPr lang="en-US" b="0" baseline="30000" dirty="0" smtClean="0">
                <a:latin typeface="Arial" pitchFamily="34" charset="0"/>
                <a:cs typeface="Arial" pitchFamily="34" charset="0"/>
              </a:rPr>
              <a:t>13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C</a:t>
            </a:r>
            <a:r>
              <a:rPr lang="en-US" b="0" baseline="30000" dirty="0" smtClean="0">
                <a:latin typeface="Arial" pitchFamily="34" charset="0"/>
                <a:cs typeface="Arial" pitchFamily="34" charset="0"/>
              </a:rPr>
              <a:t>15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N</a:t>
            </a:r>
            <a:endParaRPr lang="en-US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2369403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 smtClean="0">
                <a:latin typeface="Arial" pitchFamily="34" charset="0"/>
                <a:cs typeface="Arial" pitchFamily="34" charset="0"/>
              </a:rPr>
              <a:t>+ phage</a:t>
            </a:r>
            <a:endParaRPr lang="en-US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600" y="3805535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 smtClean="0">
                <a:latin typeface="Arial" pitchFamily="34" charset="0"/>
                <a:cs typeface="Arial" pitchFamily="34" charset="0"/>
              </a:rPr>
              <a:t>+ </a:t>
            </a:r>
            <a:r>
              <a:rPr lang="en-US" b="0" baseline="30000" dirty="0" smtClean="0">
                <a:latin typeface="Arial" pitchFamily="34" charset="0"/>
                <a:cs typeface="Arial" pitchFamily="34" charset="0"/>
              </a:rPr>
              <a:t>32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PO</a:t>
            </a:r>
            <a:r>
              <a:rPr lang="en-US" b="0" baseline="-25000" dirty="0" smtClean="0">
                <a:latin typeface="Arial" pitchFamily="34" charset="0"/>
                <a:cs typeface="Arial" pitchFamily="34" charset="0"/>
              </a:rPr>
              <a:t>4</a:t>
            </a:r>
            <a:endParaRPr lang="en-US" b="0" baseline="30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8600" y="3048000"/>
            <a:ext cx="182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 smtClean="0">
                <a:latin typeface="Arial" pitchFamily="34" charset="0"/>
                <a:cs typeface="Arial" pitchFamily="34" charset="0"/>
              </a:rPr>
              <a:t>shift to</a:t>
            </a:r>
            <a:br>
              <a:rPr lang="en-US" b="0" dirty="0" smtClean="0">
                <a:latin typeface="Arial" pitchFamily="34" charset="0"/>
                <a:cs typeface="Arial" pitchFamily="34" charset="0"/>
              </a:rPr>
            </a:br>
            <a:r>
              <a:rPr lang="en-US" b="0" baseline="30000" dirty="0" smtClean="0">
                <a:latin typeface="Arial" pitchFamily="34" charset="0"/>
                <a:cs typeface="Arial" pitchFamily="34" charset="0"/>
              </a:rPr>
              <a:t>12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C</a:t>
            </a:r>
            <a:r>
              <a:rPr lang="en-US" b="0" baseline="30000" dirty="0" smtClean="0">
                <a:latin typeface="Arial" pitchFamily="34" charset="0"/>
                <a:cs typeface="Arial" pitchFamily="34" charset="0"/>
              </a:rPr>
              <a:t>14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N</a:t>
            </a:r>
            <a:endParaRPr lang="en-US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8600" y="4503003"/>
            <a:ext cx="182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 smtClean="0">
                <a:latin typeface="Arial" pitchFamily="34" charset="0"/>
                <a:cs typeface="Arial" pitchFamily="34" charset="0"/>
              </a:rPr>
              <a:t>centrifuge</a:t>
            </a:r>
            <a:br>
              <a:rPr lang="en-US" b="0" dirty="0" smtClean="0">
                <a:latin typeface="Arial" pitchFamily="34" charset="0"/>
                <a:cs typeface="Arial" pitchFamily="34" charset="0"/>
              </a:rPr>
            </a:br>
            <a:r>
              <a:rPr lang="en-US" b="0" dirty="0" smtClean="0">
                <a:latin typeface="Arial" pitchFamily="34" charset="0"/>
                <a:cs typeface="Arial" pitchFamily="34" charset="0"/>
              </a:rPr>
              <a:t>in </a:t>
            </a:r>
            <a:r>
              <a:rPr lang="en-US" b="0" dirty="0" err="1" smtClean="0">
                <a:latin typeface="Arial" pitchFamily="34" charset="0"/>
                <a:cs typeface="Arial" pitchFamily="34" charset="0"/>
              </a:rPr>
              <a:t>CsCl</a:t>
            </a:r>
            <a:endParaRPr lang="en-US" b="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990600"/>
            <a:ext cx="3810000" cy="433294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6200" y="663714"/>
            <a:ext cx="24136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Tutorial</a:t>
            </a:r>
            <a:endParaRPr lang="en-US" sz="4000" dirty="0"/>
          </a:p>
        </p:txBody>
      </p:sp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898" y="5282514"/>
            <a:ext cx="3813048" cy="151807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676400"/>
            <a:ext cx="6189003" cy="2464007"/>
          </a:xfrm>
          <a:prstGeom prst="rect">
            <a:avLst/>
          </a:prstGeom>
          <a:ln w="38100">
            <a:solidFill>
              <a:schemeClr val="tx1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7" name="Straight Connector 6"/>
          <p:cNvCxnSpPr/>
          <p:nvPr/>
        </p:nvCxnSpPr>
        <p:spPr>
          <a:xfrm>
            <a:off x="3657600" y="3398520"/>
            <a:ext cx="38862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821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7620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Brenner et al (1961)</a:t>
            </a:r>
            <a:endParaRPr lang="en-US" sz="4000" dirty="0"/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990600"/>
            <a:ext cx="3810000" cy="433294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9898" y="5321643"/>
            <a:ext cx="3813048" cy="151807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4431957" y="1143000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A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724400" y="1138535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B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063314" y="1688757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660066"/>
                </a:solidFill>
                <a:latin typeface="Arial" pitchFamily="34" charset="0"/>
                <a:cs typeface="Arial" pitchFamily="34" charset="0"/>
              </a:rPr>
              <a:t>A</a:t>
            </a:r>
            <a:endParaRPr lang="en-US" dirty="0">
              <a:solidFill>
                <a:srgbClr val="66006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419600" y="1676400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660066"/>
                </a:solidFill>
                <a:latin typeface="Arial" pitchFamily="34" charset="0"/>
                <a:cs typeface="Arial" pitchFamily="34" charset="0"/>
              </a:rPr>
              <a:t>B</a:t>
            </a:r>
            <a:endParaRPr lang="en-US" dirty="0">
              <a:solidFill>
                <a:srgbClr val="660066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343400" y="1188720"/>
            <a:ext cx="469557" cy="3048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720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295400"/>
            <a:ext cx="4724400" cy="4186238"/>
          </a:xfrm>
          <a:prstGeom prst="rect">
            <a:avLst/>
          </a:prstGeom>
          <a:noFill/>
          <a:ln w="57150" cmpd="thickThin">
            <a:solidFill>
              <a:schemeClr val="tx1"/>
            </a:solidFill>
            <a:miter lim="800000"/>
            <a:headEnd/>
            <a:tailEnd/>
          </a:ln>
          <a:effectLst/>
        </p:spPr>
      </p:pic>
      <p:grpSp>
        <p:nvGrpSpPr>
          <p:cNvPr id="10" name="Group 9"/>
          <p:cNvGrpSpPr>
            <a:grpSpLocks/>
          </p:cNvGrpSpPr>
          <p:nvPr/>
        </p:nvGrpSpPr>
        <p:grpSpPr bwMode="auto">
          <a:xfrm>
            <a:off x="5029200" y="2643188"/>
            <a:ext cx="4105275" cy="1471612"/>
            <a:chOff x="5029200" y="2643187"/>
            <a:chExt cx="4105275" cy="1471613"/>
          </a:xfrm>
        </p:grpSpPr>
        <p:grpSp>
          <p:nvGrpSpPr>
            <p:cNvPr id="11" name="Group 9"/>
            <p:cNvGrpSpPr>
              <a:grpSpLocks/>
            </p:cNvGrpSpPr>
            <p:nvPr/>
          </p:nvGrpSpPr>
          <p:grpSpPr bwMode="auto">
            <a:xfrm>
              <a:off x="5029200" y="2643187"/>
              <a:ext cx="4105275" cy="1471613"/>
              <a:chOff x="1371600" y="600075"/>
              <a:chExt cx="4105275" cy="1471613"/>
            </a:xfrm>
          </p:grpSpPr>
          <p:sp>
            <p:nvSpPr>
              <p:cNvPr id="19" name="Rectangle 18"/>
              <p:cNvSpPr>
                <a:spLocks noChangeArrowheads="1"/>
              </p:cNvSpPr>
              <p:nvPr/>
            </p:nvSpPr>
            <p:spPr bwMode="auto">
              <a:xfrm>
                <a:off x="3429000" y="1143000"/>
                <a:ext cx="2047875" cy="609600"/>
              </a:xfrm>
              <a:prstGeom prst="rect">
                <a:avLst/>
              </a:prstGeom>
              <a:solidFill>
                <a:srgbClr val="CC66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54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anchor="ctr"/>
              <a:lstStyle/>
              <a:p>
                <a:pPr algn="ctr"/>
                <a:endParaRPr lang="en-US" sz="1800">
                  <a:solidFill>
                    <a:srgbClr val="FFFFFF"/>
                  </a:solidFill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1371600" y="1143000"/>
                <a:ext cx="2047875" cy="60960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lang="en-US" sz="1800">
                  <a:solidFill>
                    <a:srgbClr val="FFFFFF"/>
                  </a:solidFill>
                  <a:cs typeface="Arial" charset="0"/>
                </a:endParaRPr>
              </a:p>
            </p:txBody>
          </p:sp>
          <p:sp>
            <p:nvSpPr>
              <p:cNvPr id="21" name="TextBox 1"/>
              <p:cNvSpPr txBox="1">
                <a:spLocks noChangeArrowheads="1"/>
              </p:cNvSpPr>
              <p:nvPr/>
            </p:nvSpPr>
            <p:spPr bwMode="auto">
              <a:xfrm>
                <a:off x="2286000" y="1143000"/>
                <a:ext cx="1143000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en-US" sz="1800" baseline="30000">
                    <a:solidFill>
                      <a:srgbClr val="CCECFF"/>
                    </a:solidFill>
                    <a:latin typeface="Arial" charset="0"/>
                  </a:rPr>
                  <a:t>15</a:t>
                </a:r>
                <a:r>
                  <a:rPr lang="en-US" altLang="en-US" sz="1800">
                    <a:latin typeface="Arial" charset="0"/>
                  </a:rPr>
                  <a:t>N + </a:t>
                </a:r>
                <a:r>
                  <a:rPr lang="en-US" altLang="en-US" sz="1800" baseline="30000">
                    <a:solidFill>
                      <a:srgbClr val="CCECFF"/>
                    </a:solidFill>
                    <a:latin typeface="Arial" charset="0"/>
                  </a:rPr>
                  <a:t>13</a:t>
                </a:r>
                <a:r>
                  <a:rPr lang="en-US" altLang="en-US" sz="1800">
                    <a:latin typeface="Arial" charset="0"/>
                  </a:rPr>
                  <a:t>C</a:t>
                </a:r>
              </a:p>
            </p:txBody>
          </p:sp>
          <p:sp>
            <p:nvSpPr>
              <p:cNvPr id="22" name="TextBox 2"/>
              <p:cNvSpPr txBox="1">
                <a:spLocks noChangeArrowheads="1"/>
              </p:cNvSpPr>
              <p:nvPr/>
            </p:nvSpPr>
            <p:spPr bwMode="auto">
              <a:xfrm>
                <a:off x="3352800" y="1143000"/>
                <a:ext cx="1143000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en-US" sz="1800" baseline="30000">
                    <a:solidFill>
                      <a:srgbClr val="CC66FF"/>
                    </a:solidFill>
                    <a:latin typeface="Arial" charset="0"/>
                  </a:rPr>
                  <a:t>14</a:t>
                </a:r>
                <a:r>
                  <a:rPr lang="en-US" altLang="en-US" sz="1800">
                    <a:latin typeface="Arial" charset="0"/>
                  </a:rPr>
                  <a:t>N + </a:t>
                </a:r>
                <a:r>
                  <a:rPr lang="en-US" altLang="en-US" sz="1800" baseline="30000">
                    <a:solidFill>
                      <a:srgbClr val="CC66FF"/>
                    </a:solidFill>
                    <a:latin typeface="Arial" charset="0"/>
                  </a:rPr>
                  <a:t>12</a:t>
                </a:r>
                <a:r>
                  <a:rPr lang="en-US" altLang="en-US" sz="1800">
                    <a:latin typeface="Arial" charset="0"/>
                  </a:rPr>
                  <a:t>C</a:t>
                </a:r>
              </a:p>
            </p:txBody>
          </p:sp>
          <p:pic>
            <p:nvPicPr>
              <p:cNvPr id="23" name="Picture 8"/>
              <p:cNvPicPr>
                <a:picLocks noChangeAspect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3200400" y="600075"/>
                <a:ext cx="438150" cy="54292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cxnSp>
            <p:nvCxnSpPr>
              <p:cNvPr id="24" name="Straight Connector 23"/>
              <p:cNvCxnSpPr/>
              <p:nvPr/>
            </p:nvCxnSpPr>
            <p:spPr>
              <a:xfrm>
                <a:off x="3419475" y="1143000"/>
                <a:ext cx="0" cy="6096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1371600" y="1512888"/>
                <a:ext cx="40386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>
                <a:off x="3590925" y="1447801"/>
                <a:ext cx="0" cy="1524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>
                <a:off x="3762375" y="1447801"/>
                <a:ext cx="0" cy="1524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3933825" y="1447801"/>
                <a:ext cx="0" cy="1524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4105275" y="1447801"/>
                <a:ext cx="0" cy="1524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4276725" y="1447801"/>
                <a:ext cx="0" cy="1524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4448175" y="1447801"/>
                <a:ext cx="0" cy="1524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4619625" y="1447801"/>
                <a:ext cx="0" cy="1524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>
              <a:xfrm>
                <a:off x="4791075" y="1447801"/>
                <a:ext cx="0" cy="1524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4962525" y="1447801"/>
                <a:ext cx="0" cy="1524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5133975" y="1447801"/>
                <a:ext cx="0" cy="1524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>
                <a:off x="5305425" y="1447801"/>
                <a:ext cx="0" cy="15240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>
                <a:off x="3762375" y="1676401"/>
                <a:ext cx="1028700" cy="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8" name="TextBox 74"/>
              <p:cNvSpPr txBox="1">
                <a:spLocks noChangeArrowheads="1"/>
              </p:cNvSpPr>
              <p:nvPr/>
            </p:nvSpPr>
            <p:spPr bwMode="auto">
              <a:xfrm>
                <a:off x="3324225" y="1704975"/>
                <a:ext cx="228600" cy="3667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altLang="en-US" sz="1800">
                    <a:latin typeface="Arial" charset="0"/>
                  </a:rPr>
                  <a:t>0</a:t>
                </a:r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5969000" y="3251199"/>
              <a:ext cx="228600" cy="203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cs typeface="Arial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578600" y="3251199"/>
              <a:ext cx="228600" cy="203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cs typeface="Arial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5969000" y="3251199"/>
              <a:ext cx="228600" cy="203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>
                <a:solidFill>
                  <a:srgbClr val="FFFFFF"/>
                </a:solidFill>
                <a:cs typeface="Arial" charset="0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0" y="76200"/>
            <a:ext cx="9144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Brenner et al (1961)</a:t>
            </a:r>
            <a:endParaRPr lang="en-US" sz="4000" dirty="0"/>
          </a:p>
        </p:txBody>
      </p:sp>
      <p:sp>
        <p:nvSpPr>
          <p:cNvPr id="14" name="TextBox 13"/>
          <p:cNvSpPr txBox="1"/>
          <p:nvPr/>
        </p:nvSpPr>
        <p:spPr>
          <a:xfrm>
            <a:off x="2133600" y="1231557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A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78443" y="1591270"/>
            <a:ext cx="381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B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TextBox 38"/>
          <p:cNvSpPr txBox="1">
            <a:spLocks noChangeArrowheads="1"/>
          </p:cNvSpPr>
          <p:nvPr/>
        </p:nvSpPr>
        <p:spPr bwMode="auto">
          <a:xfrm>
            <a:off x="5905500" y="3143250"/>
            <a:ext cx="4572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1400"/>
              <a:t>14</a:t>
            </a:r>
          </a:p>
        </p:txBody>
      </p:sp>
      <p:sp>
        <p:nvSpPr>
          <p:cNvPr id="40" name="TextBox 39"/>
          <p:cNvSpPr txBox="1">
            <a:spLocks noChangeArrowheads="1"/>
          </p:cNvSpPr>
          <p:nvPr/>
        </p:nvSpPr>
        <p:spPr bwMode="auto">
          <a:xfrm>
            <a:off x="7010400" y="3167063"/>
            <a:ext cx="457200" cy="33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1400"/>
              <a:t>14</a:t>
            </a:r>
          </a:p>
        </p:txBody>
      </p:sp>
      <p:sp>
        <p:nvSpPr>
          <p:cNvPr id="41" name="TextBox 40"/>
          <p:cNvSpPr txBox="1">
            <a:spLocks noChangeArrowheads="1"/>
          </p:cNvSpPr>
          <p:nvPr/>
        </p:nvSpPr>
        <p:spPr bwMode="auto">
          <a:xfrm>
            <a:off x="7620000" y="3143250"/>
            <a:ext cx="457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1400"/>
              <a:t>12</a:t>
            </a:r>
          </a:p>
        </p:txBody>
      </p:sp>
      <p:sp>
        <p:nvSpPr>
          <p:cNvPr id="42" name="TextBox 41"/>
          <p:cNvSpPr txBox="1">
            <a:spLocks noChangeArrowheads="1"/>
          </p:cNvSpPr>
          <p:nvPr/>
        </p:nvSpPr>
        <p:spPr bwMode="auto">
          <a:xfrm>
            <a:off x="6540500" y="3159125"/>
            <a:ext cx="457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140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148118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225" y="1333500"/>
            <a:ext cx="478155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481914" y="76200"/>
            <a:ext cx="815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Cold Spring Harbor Tutorial</a:t>
            </a:r>
            <a:endParaRPr lang="en-US" sz="4000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1333500"/>
            <a:ext cx="182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 smtClean="0">
                <a:latin typeface="Arial" pitchFamily="34" charset="0"/>
                <a:cs typeface="Arial" pitchFamily="34" charset="0"/>
              </a:rPr>
              <a:t>   bacteria</a:t>
            </a:r>
            <a:br>
              <a:rPr lang="en-US" b="0" dirty="0" smtClean="0">
                <a:latin typeface="Arial" pitchFamily="34" charset="0"/>
                <a:cs typeface="Arial" pitchFamily="34" charset="0"/>
              </a:rPr>
            </a:br>
            <a:r>
              <a:rPr lang="en-US" b="0" dirty="0" smtClean="0">
                <a:latin typeface="Arial" pitchFamily="34" charset="0"/>
                <a:cs typeface="Arial" pitchFamily="34" charset="0"/>
              </a:rPr>
              <a:t>+ </a:t>
            </a:r>
            <a:r>
              <a:rPr lang="en-US" b="0" baseline="30000" dirty="0" smtClean="0">
                <a:latin typeface="Arial" pitchFamily="34" charset="0"/>
                <a:cs typeface="Arial" pitchFamily="34" charset="0"/>
              </a:rPr>
              <a:t>13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C</a:t>
            </a:r>
            <a:r>
              <a:rPr lang="en-US" b="0" baseline="30000" dirty="0" smtClean="0">
                <a:latin typeface="Arial" pitchFamily="34" charset="0"/>
                <a:cs typeface="Arial" pitchFamily="34" charset="0"/>
              </a:rPr>
              <a:t>15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N</a:t>
            </a:r>
            <a:endParaRPr lang="en-US" b="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 flipV="1">
            <a:off x="5690286" y="1524000"/>
            <a:ext cx="152400" cy="2286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2316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988" y="1333500"/>
            <a:ext cx="4772025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81914" y="76200"/>
            <a:ext cx="815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Cold Spring Harbor Tutorial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333500"/>
            <a:ext cx="182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 smtClean="0">
                <a:latin typeface="Arial" pitchFamily="34" charset="0"/>
                <a:cs typeface="Arial" pitchFamily="34" charset="0"/>
              </a:rPr>
              <a:t>   bacteria</a:t>
            </a:r>
            <a:br>
              <a:rPr lang="en-US" b="0" dirty="0" smtClean="0">
                <a:latin typeface="Arial" pitchFamily="34" charset="0"/>
                <a:cs typeface="Arial" pitchFamily="34" charset="0"/>
              </a:rPr>
            </a:br>
            <a:r>
              <a:rPr lang="en-US" b="0" dirty="0" smtClean="0">
                <a:latin typeface="Arial" pitchFamily="34" charset="0"/>
                <a:cs typeface="Arial" pitchFamily="34" charset="0"/>
              </a:rPr>
              <a:t>+ </a:t>
            </a:r>
            <a:r>
              <a:rPr lang="en-US" b="0" baseline="30000" dirty="0" smtClean="0">
                <a:latin typeface="Arial" pitchFamily="34" charset="0"/>
                <a:cs typeface="Arial" pitchFamily="34" charset="0"/>
              </a:rPr>
              <a:t>13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C</a:t>
            </a:r>
            <a:r>
              <a:rPr lang="en-US" b="0" baseline="30000" dirty="0" smtClean="0">
                <a:latin typeface="Arial" pitchFamily="34" charset="0"/>
                <a:cs typeface="Arial" pitchFamily="34" charset="0"/>
              </a:rPr>
              <a:t>15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N</a:t>
            </a:r>
            <a:endParaRPr lang="en-US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2369403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 smtClean="0">
                <a:latin typeface="Arial" pitchFamily="34" charset="0"/>
                <a:cs typeface="Arial" pitchFamily="34" charset="0"/>
              </a:rPr>
              <a:t>+ phage</a:t>
            </a:r>
            <a:endParaRPr lang="en-US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003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463" y="1333500"/>
            <a:ext cx="4791075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81914" y="76200"/>
            <a:ext cx="815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Cold Spring Harbor Tutorial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333500"/>
            <a:ext cx="182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 smtClean="0">
                <a:latin typeface="Arial" pitchFamily="34" charset="0"/>
                <a:cs typeface="Arial" pitchFamily="34" charset="0"/>
              </a:rPr>
              <a:t>   bacteria</a:t>
            </a:r>
            <a:br>
              <a:rPr lang="en-US" b="0" dirty="0" smtClean="0">
                <a:latin typeface="Arial" pitchFamily="34" charset="0"/>
                <a:cs typeface="Arial" pitchFamily="34" charset="0"/>
              </a:rPr>
            </a:br>
            <a:r>
              <a:rPr lang="en-US" b="0" dirty="0" smtClean="0">
                <a:latin typeface="Arial" pitchFamily="34" charset="0"/>
                <a:cs typeface="Arial" pitchFamily="34" charset="0"/>
              </a:rPr>
              <a:t>+ </a:t>
            </a:r>
            <a:r>
              <a:rPr lang="en-US" b="0" baseline="30000" dirty="0" smtClean="0">
                <a:latin typeface="Arial" pitchFamily="34" charset="0"/>
                <a:cs typeface="Arial" pitchFamily="34" charset="0"/>
              </a:rPr>
              <a:t>13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C</a:t>
            </a:r>
            <a:r>
              <a:rPr lang="en-US" b="0" baseline="30000" dirty="0" smtClean="0">
                <a:latin typeface="Arial" pitchFamily="34" charset="0"/>
                <a:cs typeface="Arial" pitchFamily="34" charset="0"/>
              </a:rPr>
              <a:t>15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N</a:t>
            </a:r>
            <a:endParaRPr lang="en-US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2369403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 smtClean="0">
                <a:latin typeface="Arial" pitchFamily="34" charset="0"/>
                <a:cs typeface="Arial" pitchFamily="34" charset="0"/>
              </a:rPr>
              <a:t>+ phage</a:t>
            </a:r>
            <a:endParaRPr lang="en-US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3805535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 smtClean="0">
                <a:latin typeface="Arial" pitchFamily="34" charset="0"/>
                <a:cs typeface="Arial" pitchFamily="34" charset="0"/>
              </a:rPr>
              <a:t>+ </a:t>
            </a:r>
            <a:r>
              <a:rPr lang="en-US" b="0" baseline="30000" dirty="0" smtClean="0">
                <a:latin typeface="Arial" pitchFamily="34" charset="0"/>
                <a:cs typeface="Arial" pitchFamily="34" charset="0"/>
              </a:rPr>
              <a:t>32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PO</a:t>
            </a:r>
            <a:r>
              <a:rPr lang="en-US" b="0" baseline="-25000" dirty="0" smtClean="0">
                <a:latin typeface="Arial" pitchFamily="34" charset="0"/>
                <a:cs typeface="Arial" pitchFamily="34" charset="0"/>
              </a:rPr>
              <a:t>4</a:t>
            </a:r>
            <a:endParaRPr lang="en-US" b="0" baseline="30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28600" y="3048000"/>
            <a:ext cx="182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 smtClean="0">
                <a:latin typeface="Arial" pitchFamily="34" charset="0"/>
                <a:cs typeface="Arial" pitchFamily="34" charset="0"/>
              </a:rPr>
              <a:t>shift to</a:t>
            </a:r>
            <a:br>
              <a:rPr lang="en-US" b="0" dirty="0" smtClean="0">
                <a:latin typeface="Arial" pitchFamily="34" charset="0"/>
                <a:cs typeface="Arial" pitchFamily="34" charset="0"/>
              </a:rPr>
            </a:br>
            <a:r>
              <a:rPr lang="en-US" b="0" baseline="30000" dirty="0" smtClean="0">
                <a:latin typeface="Arial" pitchFamily="34" charset="0"/>
                <a:cs typeface="Arial" pitchFamily="34" charset="0"/>
              </a:rPr>
              <a:t>12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C</a:t>
            </a:r>
            <a:r>
              <a:rPr lang="en-US" b="0" baseline="30000" dirty="0" smtClean="0">
                <a:latin typeface="Arial" pitchFamily="34" charset="0"/>
                <a:cs typeface="Arial" pitchFamily="34" charset="0"/>
              </a:rPr>
              <a:t>14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N</a:t>
            </a:r>
            <a:endParaRPr lang="en-US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462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988" y="1328738"/>
            <a:ext cx="4772025" cy="420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81914" y="76200"/>
            <a:ext cx="815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Cold Spring Harbor Tutorial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333500"/>
            <a:ext cx="182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 smtClean="0">
                <a:latin typeface="Arial" pitchFamily="34" charset="0"/>
                <a:cs typeface="Arial" pitchFamily="34" charset="0"/>
              </a:rPr>
              <a:t>   bacteria</a:t>
            </a:r>
            <a:br>
              <a:rPr lang="en-US" b="0" dirty="0" smtClean="0">
                <a:latin typeface="Arial" pitchFamily="34" charset="0"/>
                <a:cs typeface="Arial" pitchFamily="34" charset="0"/>
              </a:rPr>
            </a:br>
            <a:r>
              <a:rPr lang="en-US" b="0" dirty="0" smtClean="0">
                <a:latin typeface="Arial" pitchFamily="34" charset="0"/>
                <a:cs typeface="Arial" pitchFamily="34" charset="0"/>
              </a:rPr>
              <a:t>+ </a:t>
            </a:r>
            <a:r>
              <a:rPr lang="en-US" b="0" baseline="30000" dirty="0" smtClean="0">
                <a:latin typeface="Arial" pitchFamily="34" charset="0"/>
                <a:cs typeface="Arial" pitchFamily="34" charset="0"/>
              </a:rPr>
              <a:t>13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C</a:t>
            </a:r>
            <a:r>
              <a:rPr lang="en-US" b="0" baseline="30000" dirty="0" smtClean="0">
                <a:latin typeface="Arial" pitchFamily="34" charset="0"/>
                <a:cs typeface="Arial" pitchFamily="34" charset="0"/>
              </a:rPr>
              <a:t>15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N</a:t>
            </a:r>
            <a:endParaRPr lang="en-US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2369403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 smtClean="0">
                <a:latin typeface="Arial" pitchFamily="34" charset="0"/>
                <a:cs typeface="Arial" pitchFamily="34" charset="0"/>
              </a:rPr>
              <a:t>+ phage</a:t>
            </a:r>
            <a:endParaRPr lang="en-US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600" y="3805535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 smtClean="0">
                <a:latin typeface="Arial" pitchFamily="34" charset="0"/>
                <a:cs typeface="Arial" pitchFamily="34" charset="0"/>
              </a:rPr>
              <a:t>+ </a:t>
            </a:r>
            <a:r>
              <a:rPr lang="en-US" b="0" baseline="30000" dirty="0" smtClean="0">
                <a:latin typeface="Arial" pitchFamily="34" charset="0"/>
                <a:cs typeface="Arial" pitchFamily="34" charset="0"/>
              </a:rPr>
              <a:t>32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PO</a:t>
            </a:r>
            <a:r>
              <a:rPr lang="en-US" b="0" baseline="-25000" dirty="0" smtClean="0">
                <a:latin typeface="Arial" pitchFamily="34" charset="0"/>
                <a:cs typeface="Arial" pitchFamily="34" charset="0"/>
              </a:rPr>
              <a:t>4</a:t>
            </a:r>
            <a:endParaRPr lang="en-US" b="0" baseline="30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8600" y="3048000"/>
            <a:ext cx="182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 smtClean="0">
                <a:latin typeface="Arial" pitchFamily="34" charset="0"/>
                <a:cs typeface="Arial" pitchFamily="34" charset="0"/>
              </a:rPr>
              <a:t>shift to</a:t>
            </a:r>
            <a:br>
              <a:rPr lang="en-US" b="0" dirty="0" smtClean="0">
                <a:latin typeface="Arial" pitchFamily="34" charset="0"/>
                <a:cs typeface="Arial" pitchFamily="34" charset="0"/>
              </a:rPr>
            </a:br>
            <a:r>
              <a:rPr lang="en-US" b="0" baseline="30000" dirty="0" smtClean="0">
                <a:latin typeface="Arial" pitchFamily="34" charset="0"/>
                <a:cs typeface="Arial" pitchFamily="34" charset="0"/>
              </a:rPr>
              <a:t>12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C</a:t>
            </a:r>
            <a:r>
              <a:rPr lang="en-US" b="0" baseline="30000" dirty="0" smtClean="0">
                <a:latin typeface="Arial" pitchFamily="34" charset="0"/>
                <a:cs typeface="Arial" pitchFamily="34" charset="0"/>
              </a:rPr>
              <a:t>14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N</a:t>
            </a:r>
            <a:endParaRPr lang="en-US" b="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2992120" y="4617720"/>
            <a:ext cx="152400" cy="2286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0748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463" y="1338263"/>
            <a:ext cx="4791075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628900"/>
            <a:ext cx="154305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81914" y="76200"/>
            <a:ext cx="815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Cold Spring Harbor Tutorial</a:t>
            </a:r>
            <a:endParaRPr lang="en-US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228600" y="1333500"/>
            <a:ext cx="182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 smtClean="0">
                <a:latin typeface="Arial" pitchFamily="34" charset="0"/>
                <a:cs typeface="Arial" pitchFamily="34" charset="0"/>
              </a:rPr>
              <a:t>   bacteria</a:t>
            </a:r>
            <a:br>
              <a:rPr lang="en-US" b="0" dirty="0" smtClean="0">
                <a:latin typeface="Arial" pitchFamily="34" charset="0"/>
                <a:cs typeface="Arial" pitchFamily="34" charset="0"/>
              </a:rPr>
            </a:br>
            <a:r>
              <a:rPr lang="en-US" b="0" dirty="0" smtClean="0">
                <a:latin typeface="Arial" pitchFamily="34" charset="0"/>
                <a:cs typeface="Arial" pitchFamily="34" charset="0"/>
              </a:rPr>
              <a:t>+ </a:t>
            </a:r>
            <a:r>
              <a:rPr lang="en-US" b="0" baseline="30000" dirty="0" smtClean="0">
                <a:latin typeface="Arial" pitchFamily="34" charset="0"/>
                <a:cs typeface="Arial" pitchFamily="34" charset="0"/>
              </a:rPr>
              <a:t>13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C</a:t>
            </a:r>
            <a:r>
              <a:rPr lang="en-US" b="0" baseline="30000" dirty="0" smtClean="0">
                <a:latin typeface="Arial" pitchFamily="34" charset="0"/>
                <a:cs typeface="Arial" pitchFamily="34" charset="0"/>
              </a:rPr>
              <a:t>15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N</a:t>
            </a:r>
            <a:endParaRPr lang="en-US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600" y="2369403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 smtClean="0">
                <a:latin typeface="Arial" pitchFamily="34" charset="0"/>
                <a:cs typeface="Arial" pitchFamily="34" charset="0"/>
              </a:rPr>
              <a:t>+ phage</a:t>
            </a:r>
            <a:endParaRPr lang="en-US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8600" y="3805535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 smtClean="0">
                <a:latin typeface="Arial" pitchFamily="34" charset="0"/>
                <a:cs typeface="Arial" pitchFamily="34" charset="0"/>
              </a:rPr>
              <a:t>+ </a:t>
            </a:r>
            <a:r>
              <a:rPr lang="en-US" b="0" baseline="30000" dirty="0" smtClean="0">
                <a:latin typeface="Arial" pitchFamily="34" charset="0"/>
                <a:cs typeface="Arial" pitchFamily="34" charset="0"/>
              </a:rPr>
              <a:t>32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PO</a:t>
            </a:r>
            <a:r>
              <a:rPr lang="en-US" b="0" baseline="-25000" dirty="0" smtClean="0">
                <a:latin typeface="Arial" pitchFamily="34" charset="0"/>
                <a:cs typeface="Arial" pitchFamily="34" charset="0"/>
              </a:rPr>
              <a:t>4</a:t>
            </a:r>
            <a:endParaRPr lang="en-US" b="0" baseline="30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8600" y="3048000"/>
            <a:ext cx="182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 smtClean="0">
                <a:latin typeface="Arial" pitchFamily="34" charset="0"/>
                <a:cs typeface="Arial" pitchFamily="34" charset="0"/>
              </a:rPr>
              <a:t>shift to</a:t>
            </a:r>
            <a:br>
              <a:rPr lang="en-US" b="0" dirty="0" smtClean="0">
                <a:latin typeface="Arial" pitchFamily="34" charset="0"/>
                <a:cs typeface="Arial" pitchFamily="34" charset="0"/>
              </a:rPr>
            </a:br>
            <a:r>
              <a:rPr lang="en-US" b="0" baseline="30000" dirty="0" smtClean="0">
                <a:latin typeface="Arial" pitchFamily="34" charset="0"/>
                <a:cs typeface="Arial" pitchFamily="34" charset="0"/>
              </a:rPr>
              <a:t>12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C</a:t>
            </a:r>
            <a:r>
              <a:rPr lang="en-US" b="0" baseline="30000" dirty="0" smtClean="0">
                <a:latin typeface="Arial" pitchFamily="34" charset="0"/>
                <a:cs typeface="Arial" pitchFamily="34" charset="0"/>
              </a:rPr>
              <a:t>14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N</a:t>
            </a:r>
            <a:endParaRPr lang="en-US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28600" y="4503003"/>
            <a:ext cx="182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 smtClean="0">
                <a:latin typeface="Arial" pitchFamily="34" charset="0"/>
                <a:cs typeface="Arial" pitchFamily="34" charset="0"/>
              </a:rPr>
              <a:t>centrifuge</a:t>
            </a:r>
            <a:br>
              <a:rPr lang="en-US" b="0" dirty="0" smtClean="0">
                <a:latin typeface="Arial" pitchFamily="34" charset="0"/>
                <a:cs typeface="Arial" pitchFamily="34" charset="0"/>
              </a:rPr>
            </a:br>
            <a:r>
              <a:rPr lang="en-US" b="0" dirty="0" smtClean="0">
                <a:latin typeface="Arial" pitchFamily="34" charset="0"/>
                <a:cs typeface="Arial" pitchFamily="34" charset="0"/>
              </a:rPr>
              <a:t>in </a:t>
            </a:r>
            <a:r>
              <a:rPr lang="en-US" b="0" dirty="0" err="1" smtClean="0">
                <a:latin typeface="Arial" pitchFamily="34" charset="0"/>
                <a:cs typeface="Arial" pitchFamily="34" charset="0"/>
              </a:rPr>
              <a:t>CsCl</a:t>
            </a:r>
            <a:endParaRPr lang="en-US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8861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463" y="1323975"/>
            <a:ext cx="4791075" cy="421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81914" y="76200"/>
            <a:ext cx="815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Cold Spring Harbor Tutorial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333500"/>
            <a:ext cx="182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 smtClean="0">
                <a:latin typeface="Arial" pitchFamily="34" charset="0"/>
                <a:cs typeface="Arial" pitchFamily="34" charset="0"/>
              </a:rPr>
              <a:t>   bacteria</a:t>
            </a:r>
            <a:br>
              <a:rPr lang="en-US" b="0" dirty="0" smtClean="0">
                <a:latin typeface="Arial" pitchFamily="34" charset="0"/>
                <a:cs typeface="Arial" pitchFamily="34" charset="0"/>
              </a:rPr>
            </a:br>
            <a:r>
              <a:rPr lang="en-US" b="0" dirty="0" smtClean="0">
                <a:latin typeface="Arial" pitchFamily="34" charset="0"/>
                <a:cs typeface="Arial" pitchFamily="34" charset="0"/>
              </a:rPr>
              <a:t>+ </a:t>
            </a:r>
            <a:r>
              <a:rPr lang="en-US" b="0" baseline="30000" dirty="0" smtClean="0">
                <a:latin typeface="Arial" pitchFamily="34" charset="0"/>
                <a:cs typeface="Arial" pitchFamily="34" charset="0"/>
              </a:rPr>
              <a:t>13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C</a:t>
            </a:r>
            <a:r>
              <a:rPr lang="en-US" b="0" baseline="30000" dirty="0" smtClean="0">
                <a:latin typeface="Arial" pitchFamily="34" charset="0"/>
                <a:cs typeface="Arial" pitchFamily="34" charset="0"/>
              </a:rPr>
              <a:t>15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N</a:t>
            </a:r>
            <a:endParaRPr lang="en-US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2369403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 smtClean="0">
                <a:latin typeface="Arial" pitchFamily="34" charset="0"/>
                <a:cs typeface="Arial" pitchFamily="34" charset="0"/>
              </a:rPr>
              <a:t>+ phage</a:t>
            </a:r>
            <a:endParaRPr lang="en-US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600" y="3805535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 smtClean="0">
                <a:latin typeface="Arial" pitchFamily="34" charset="0"/>
                <a:cs typeface="Arial" pitchFamily="34" charset="0"/>
              </a:rPr>
              <a:t>+ </a:t>
            </a:r>
            <a:r>
              <a:rPr lang="en-US" b="0" baseline="30000" dirty="0" smtClean="0">
                <a:latin typeface="Arial" pitchFamily="34" charset="0"/>
                <a:cs typeface="Arial" pitchFamily="34" charset="0"/>
              </a:rPr>
              <a:t>32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PO</a:t>
            </a:r>
            <a:r>
              <a:rPr lang="en-US" b="0" baseline="-25000" dirty="0" smtClean="0">
                <a:latin typeface="Arial" pitchFamily="34" charset="0"/>
                <a:cs typeface="Arial" pitchFamily="34" charset="0"/>
              </a:rPr>
              <a:t>4</a:t>
            </a:r>
            <a:endParaRPr lang="en-US" b="0" baseline="30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8600" y="3048000"/>
            <a:ext cx="182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 smtClean="0">
                <a:latin typeface="Arial" pitchFamily="34" charset="0"/>
                <a:cs typeface="Arial" pitchFamily="34" charset="0"/>
              </a:rPr>
              <a:t>shift to</a:t>
            </a:r>
            <a:br>
              <a:rPr lang="en-US" b="0" dirty="0" smtClean="0">
                <a:latin typeface="Arial" pitchFamily="34" charset="0"/>
                <a:cs typeface="Arial" pitchFamily="34" charset="0"/>
              </a:rPr>
            </a:br>
            <a:r>
              <a:rPr lang="en-US" b="0" baseline="30000" dirty="0" smtClean="0">
                <a:latin typeface="Arial" pitchFamily="34" charset="0"/>
                <a:cs typeface="Arial" pitchFamily="34" charset="0"/>
              </a:rPr>
              <a:t>12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C</a:t>
            </a:r>
            <a:r>
              <a:rPr lang="en-US" b="0" baseline="30000" dirty="0" smtClean="0">
                <a:latin typeface="Arial" pitchFamily="34" charset="0"/>
                <a:cs typeface="Arial" pitchFamily="34" charset="0"/>
              </a:rPr>
              <a:t>14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N</a:t>
            </a:r>
            <a:endParaRPr lang="en-US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8600" y="4503003"/>
            <a:ext cx="182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 smtClean="0">
                <a:latin typeface="Arial" pitchFamily="34" charset="0"/>
                <a:cs typeface="Arial" pitchFamily="34" charset="0"/>
              </a:rPr>
              <a:t>centrifuge</a:t>
            </a:r>
            <a:br>
              <a:rPr lang="en-US" b="0" dirty="0" smtClean="0">
                <a:latin typeface="Arial" pitchFamily="34" charset="0"/>
                <a:cs typeface="Arial" pitchFamily="34" charset="0"/>
              </a:rPr>
            </a:br>
            <a:r>
              <a:rPr lang="en-US" b="0" dirty="0" smtClean="0">
                <a:latin typeface="Arial" pitchFamily="34" charset="0"/>
                <a:cs typeface="Arial" pitchFamily="34" charset="0"/>
              </a:rPr>
              <a:t>in </a:t>
            </a:r>
            <a:r>
              <a:rPr lang="en-US" b="0" dirty="0" err="1" smtClean="0">
                <a:latin typeface="Arial" pitchFamily="34" charset="0"/>
                <a:cs typeface="Arial" pitchFamily="34" charset="0"/>
              </a:rPr>
              <a:t>CsCl</a:t>
            </a:r>
            <a:endParaRPr lang="en-US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8953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700" y="1333500"/>
            <a:ext cx="480060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81914" y="76200"/>
            <a:ext cx="815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Cold Spring Harbor Tutorial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333500"/>
            <a:ext cx="182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 smtClean="0">
                <a:latin typeface="Arial" pitchFamily="34" charset="0"/>
                <a:cs typeface="Arial" pitchFamily="34" charset="0"/>
              </a:rPr>
              <a:t>   bacteria</a:t>
            </a:r>
            <a:br>
              <a:rPr lang="en-US" b="0" dirty="0" smtClean="0">
                <a:latin typeface="Arial" pitchFamily="34" charset="0"/>
                <a:cs typeface="Arial" pitchFamily="34" charset="0"/>
              </a:rPr>
            </a:br>
            <a:r>
              <a:rPr lang="en-US" b="0" dirty="0" smtClean="0">
                <a:latin typeface="Arial" pitchFamily="34" charset="0"/>
                <a:cs typeface="Arial" pitchFamily="34" charset="0"/>
              </a:rPr>
              <a:t>+ </a:t>
            </a:r>
            <a:r>
              <a:rPr lang="en-US" b="0" baseline="30000" dirty="0" smtClean="0">
                <a:latin typeface="Arial" pitchFamily="34" charset="0"/>
                <a:cs typeface="Arial" pitchFamily="34" charset="0"/>
              </a:rPr>
              <a:t>13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C</a:t>
            </a:r>
            <a:r>
              <a:rPr lang="en-US" b="0" baseline="30000" dirty="0" smtClean="0">
                <a:latin typeface="Arial" pitchFamily="34" charset="0"/>
                <a:cs typeface="Arial" pitchFamily="34" charset="0"/>
              </a:rPr>
              <a:t>15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N</a:t>
            </a:r>
            <a:endParaRPr lang="en-US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2369403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 smtClean="0">
                <a:latin typeface="Arial" pitchFamily="34" charset="0"/>
                <a:cs typeface="Arial" pitchFamily="34" charset="0"/>
              </a:rPr>
              <a:t>+ phage</a:t>
            </a:r>
            <a:endParaRPr lang="en-US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600" y="3805535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 smtClean="0">
                <a:latin typeface="Arial" pitchFamily="34" charset="0"/>
                <a:cs typeface="Arial" pitchFamily="34" charset="0"/>
              </a:rPr>
              <a:t>+ </a:t>
            </a:r>
            <a:r>
              <a:rPr lang="en-US" b="0" baseline="30000" dirty="0" smtClean="0">
                <a:latin typeface="Arial" pitchFamily="34" charset="0"/>
                <a:cs typeface="Arial" pitchFamily="34" charset="0"/>
              </a:rPr>
              <a:t>32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PO</a:t>
            </a:r>
            <a:r>
              <a:rPr lang="en-US" b="0" baseline="-25000" dirty="0" smtClean="0">
                <a:latin typeface="Arial" pitchFamily="34" charset="0"/>
                <a:cs typeface="Arial" pitchFamily="34" charset="0"/>
              </a:rPr>
              <a:t>4</a:t>
            </a:r>
            <a:endParaRPr lang="en-US" b="0" baseline="30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8600" y="3048000"/>
            <a:ext cx="182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 smtClean="0">
                <a:latin typeface="Arial" pitchFamily="34" charset="0"/>
                <a:cs typeface="Arial" pitchFamily="34" charset="0"/>
              </a:rPr>
              <a:t>shift to</a:t>
            </a:r>
            <a:br>
              <a:rPr lang="en-US" b="0" dirty="0" smtClean="0">
                <a:latin typeface="Arial" pitchFamily="34" charset="0"/>
                <a:cs typeface="Arial" pitchFamily="34" charset="0"/>
              </a:rPr>
            </a:br>
            <a:r>
              <a:rPr lang="en-US" b="0" baseline="30000" dirty="0" smtClean="0">
                <a:latin typeface="Arial" pitchFamily="34" charset="0"/>
                <a:cs typeface="Arial" pitchFamily="34" charset="0"/>
              </a:rPr>
              <a:t>12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C</a:t>
            </a:r>
            <a:r>
              <a:rPr lang="en-US" b="0" baseline="30000" dirty="0" smtClean="0">
                <a:latin typeface="Arial" pitchFamily="34" charset="0"/>
                <a:cs typeface="Arial" pitchFamily="34" charset="0"/>
              </a:rPr>
              <a:t>14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N</a:t>
            </a:r>
            <a:endParaRPr lang="en-US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8600" y="4503003"/>
            <a:ext cx="182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 smtClean="0">
                <a:latin typeface="Arial" pitchFamily="34" charset="0"/>
                <a:cs typeface="Arial" pitchFamily="34" charset="0"/>
              </a:rPr>
              <a:t>centrifuge</a:t>
            </a:r>
            <a:br>
              <a:rPr lang="en-US" b="0" dirty="0" smtClean="0">
                <a:latin typeface="Arial" pitchFamily="34" charset="0"/>
                <a:cs typeface="Arial" pitchFamily="34" charset="0"/>
              </a:rPr>
            </a:br>
            <a:r>
              <a:rPr lang="en-US" b="0" dirty="0" smtClean="0">
                <a:latin typeface="Arial" pitchFamily="34" charset="0"/>
                <a:cs typeface="Arial" pitchFamily="34" charset="0"/>
              </a:rPr>
              <a:t>in </a:t>
            </a:r>
            <a:r>
              <a:rPr lang="en-US" b="0" dirty="0" err="1" smtClean="0">
                <a:latin typeface="Arial" pitchFamily="34" charset="0"/>
                <a:cs typeface="Arial" pitchFamily="34" charset="0"/>
              </a:rPr>
              <a:t>CsCl</a:t>
            </a:r>
            <a:endParaRPr lang="en-US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ight Arrow 10"/>
          <p:cNvSpPr>
            <a:spLocks noChangeArrowheads="1"/>
          </p:cNvSpPr>
          <p:nvPr/>
        </p:nvSpPr>
        <p:spPr bwMode="auto">
          <a:xfrm flipH="1">
            <a:off x="5410200" y="3709086"/>
            <a:ext cx="4572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800" b="0" i="1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2526957" y="3124200"/>
            <a:ext cx="1892643" cy="161461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06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" y="2321861"/>
            <a:ext cx="8321040" cy="4231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51" name="Text Box 2"/>
          <p:cNvSpPr txBox="1">
            <a:spLocks noChangeArrowheads="1"/>
          </p:cNvSpPr>
          <p:nvPr/>
        </p:nvSpPr>
        <p:spPr bwMode="auto">
          <a:xfrm>
            <a:off x="381000" y="0"/>
            <a:ext cx="8229600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3600" b="0" dirty="0">
                <a:latin typeface="Lucida Handwriting" panose="03010101010101010101" pitchFamily="66" charset="0"/>
              </a:rPr>
              <a:t>Welcome to</a:t>
            </a:r>
            <a:r>
              <a:rPr lang="en-US" altLang="en-US" b="0" dirty="0"/>
              <a:t/>
            </a:r>
            <a:br>
              <a:rPr lang="en-US" altLang="en-US" b="0" dirty="0"/>
            </a:br>
            <a:r>
              <a:rPr lang="en-US" altLang="en-US" sz="3600" dirty="0"/>
              <a:t>Molecular Biology Through Discovery</a:t>
            </a:r>
            <a:br>
              <a:rPr lang="en-US" altLang="en-US" sz="3600" dirty="0"/>
            </a:br>
            <a:r>
              <a:rPr lang="en-US" altLang="en-US" sz="2800" dirty="0" smtClean="0"/>
              <a:t>Thursday</a:t>
            </a:r>
            <a:r>
              <a:rPr lang="en-US" altLang="en-US" sz="2800" dirty="0"/>
              <a:t>, </a:t>
            </a:r>
            <a:r>
              <a:rPr lang="en-US" altLang="en-US" sz="2800" dirty="0" smtClean="0"/>
              <a:t>28 April </a:t>
            </a:r>
            <a:r>
              <a:rPr lang="en-US" altLang="en-US" sz="2800" dirty="0"/>
              <a:t>2016</a:t>
            </a:r>
            <a:r>
              <a:rPr lang="en-US" altLang="en-US" sz="4000" dirty="0"/>
              <a:t/>
            </a:r>
            <a:br>
              <a:rPr lang="en-US" altLang="en-US" sz="4000" dirty="0"/>
            </a:br>
            <a:r>
              <a:rPr lang="en-US" altLang="en-US" sz="3200" dirty="0" smtClean="0"/>
              <a:t>Research Proposal and Exam III</a:t>
            </a:r>
            <a:endParaRPr lang="en-US" alt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4946409" y="5471160"/>
            <a:ext cx="3474720" cy="10058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6512" y="3200400"/>
            <a:ext cx="6076951" cy="2209800"/>
          </a:xfrm>
          <a:prstGeom prst="rect">
            <a:avLst/>
          </a:prstGeom>
          <a:ln w="38100">
            <a:solidFill>
              <a:srgbClr val="FF000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ight Arrow 5"/>
          <p:cNvSpPr>
            <a:spLocks noChangeArrowheads="1"/>
          </p:cNvSpPr>
          <p:nvPr/>
        </p:nvSpPr>
        <p:spPr bwMode="auto">
          <a:xfrm>
            <a:off x="2591600" y="4333240"/>
            <a:ext cx="4572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800" b="0" i="1"/>
          </a:p>
        </p:txBody>
      </p:sp>
    </p:spTree>
    <p:extLst>
      <p:ext uri="{BB962C8B-B14F-4D97-AF65-F5344CB8AC3E}">
        <p14:creationId xmlns:p14="http://schemas.microsoft.com/office/powerpoint/2010/main" val="3820549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6463" y="1333500"/>
            <a:ext cx="4791075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81914" y="76200"/>
            <a:ext cx="815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Cold Spring Harbor Tutorial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333500"/>
            <a:ext cx="182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 smtClean="0">
                <a:latin typeface="Arial" pitchFamily="34" charset="0"/>
                <a:cs typeface="Arial" pitchFamily="34" charset="0"/>
              </a:rPr>
              <a:t>   bacteria</a:t>
            </a:r>
            <a:br>
              <a:rPr lang="en-US" b="0" dirty="0" smtClean="0">
                <a:latin typeface="Arial" pitchFamily="34" charset="0"/>
                <a:cs typeface="Arial" pitchFamily="34" charset="0"/>
              </a:rPr>
            </a:br>
            <a:r>
              <a:rPr lang="en-US" b="0" dirty="0" smtClean="0">
                <a:latin typeface="Arial" pitchFamily="34" charset="0"/>
                <a:cs typeface="Arial" pitchFamily="34" charset="0"/>
              </a:rPr>
              <a:t>+ </a:t>
            </a:r>
            <a:r>
              <a:rPr lang="en-US" b="0" baseline="30000" dirty="0" smtClean="0">
                <a:latin typeface="Arial" pitchFamily="34" charset="0"/>
                <a:cs typeface="Arial" pitchFamily="34" charset="0"/>
              </a:rPr>
              <a:t>13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C</a:t>
            </a:r>
            <a:r>
              <a:rPr lang="en-US" b="0" baseline="30000" dirty="0" smtClean="0">
                <a:latin typeface="Arial" pitchFamily="34" charset="0"/>
                <a:cs typeface="Arial" pitchFamily="34" charset="0"/>
              </a:rPr>
              <a:t>15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N</a:t>
            </a:r>
            <a:endParaRPr lang="en-US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2369403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 smtClean="0">
                <a:latin typeface="Arial" pitchFamily="34" charset="0"/>
                <a:cs typeface="Arial" pitchFamily="34" charset="0"/>
              </a:rPr>
              <a:t>+ phage</a:t>
            </a:r>
            <a:endParaRPr lang="en-US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600" y="3805535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 smtClean="0">
                <a:latin typeface="Arial" pitchFamily="34" charset="0"/>
                <a:cs typeface="Arial" pitchFamily="34" charset="0"/>
              </a:rPr>
              <a:t>+ </a:t>
            </a:r>
            <a:r>
              <a:rPr lang="en-US" b="0" baseline="30000" dirty="0" smtClean="0">
                <a:latin typeface="Arial" pitchFamily="34" charset="0"/>
                <a:cs typeface="Arial" pitchFamily="34" charset="0"/>
              </a:rPr>
              <a:t>32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PO</a:t>
            </a:r>
            <a:r>
              <a:rPr lang="en-US" b="0" baseline="-25000" dirty="0" smtClean="0">
                <a:latin typeface="Arial" pitchFamily="34" charset="0"/>
                <a:cs typeface="Arial" pitchFamily="34" charset="0"/>
              </a:rPr>
              <a:t>4</a:t>
            </a:r>
            <a:endParaRPr lang="en-US" b="0" baseline="30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8600" y="3048000"/>
            <a:ext cx="182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 smtClean="0">
                <a:latin typeface="Arial" pitchFamily="34" charset="0"/>
                <a:cs typeface="Arial" pitchFamily="34" charset="0"/>
              </a:rPr>
              <a:t>shift to</a:t>
            </a:r>
            <a:br>
              <a:rPr lang="en-US" b="0" dirty="0" smtClean="0">
                <a:latin typeface="Arial" pitchFamily="34" charset="0"/>
                <a:cs typeface="Arial" pitchFamily="34" charset="0"/>
              </a:rPr>
            </a:br>
            <a:r>
              <a:rPr lang="en-US" b="0" baseline="30000" dirty="0" smtClean="0">
                <a:latin typeface="Arial" pitchFamily="34" charset="0"/>
                <a:cs typeface="Arial" pitchFamily="34" charset="0"/>
              </a:rPr>
              <a:t>12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C</a:t>
            </a:r>
            <a:r>
              <a:rPr lang="en-US" b="0" baseline="30000" dirty="0" smtClean="0">
                <a:latin typeface="Arial" pitchFamily="34" charset="0"/>
                <a:cs typeface="Arial" pitchFamily="34" charset="0"/>
              </a:rPr>
              <a:t>14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N</a:t>
            </a:r>
            <a:endParaRPr lang="en-US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8600" y="4503003"/>
            <a:ext cx="182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 smtClean="0">
                <a:latin typeface="Arial" pitchFamily="34" charset="0"/>
                <a:cs typeface="Arial" pitchFamily="34" charset="0"/>
              </a:rPr>
              <a:t>centrifuge</a:t>
            </a:r>
            <a:br>
              <a:rPr lang="en-US" b="0" dirty="0" smtClean="0">
                <a:latin typeface="Arial" pitchFamily="34" charset="0"/>
                <a:cs typeface="Arial" pitchFamily="34" charset="0"/>
              </a:rPr>
            </a:br>
            <a:r>
              <a:rPr lang="en-US" b="0" dirty="0" smtClean="0">
                <a:latin typeface="Arial" pitchFamily="34" charset="0"/>
                <a:cs typeface="Arial" pitchFamily="34" charset="0"/>
              </a:rPr>
              <a:t>in </a:t>
            </a:r>
            <a:r>
              <a:rPr lang="en-US" b="0" dirty="0" err="1" smtClean="0">
                <a:latin typeface="Arial" pitchFamily="34" charset="0"/>
                <a:cs typeface="Arial" pitchFamily="34" charset="0"/>
              </a:rPr>
              <a:t>CsCl</a:t>
            </a:r>
            <a:endParaRPr lang="en-US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ight Arrow 10"/>
          <p:cNvSpPr>
            <a:spLocks noChangeArrowheads="1"/>
          </p:cNvSpPr>
          <p:nvPr/>
        </p:nvSpPr>
        <p:spPr bwMode="auto">
          <a:xfrm flipH="1">
            <a:off x="5410200" y="3379572"/>
            <a:ext cx="4572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800" b="0" i="1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2526957" y="3124200"/>
            <a:ext cx="1892643" cy="1614615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8020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225" y="1333500"/>
            <a:ext cx="478155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81914" y="76200"/>
            <a:ext cx="815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Cold Spring Harbor Tutorial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333500"/>
            <a:ext cx="182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 smtClean="0">
                <a:latin typeface="Arial" pitchFamily="34" charset="0"/>
                <a:cs typeface="Arial" pitchFamily="34" charset="0"/>
              </a:rPr>
              <a:t>   bacteria</a:t>
            </a:r>
            <a:br>
              <a:rPr lang="en-US" b="0" dirty="0" smtClean="0">
                <a:latin typeface="Arial" pitchFamily="34" charset="0"/>
                <a:cs typeface="Arial" pitchFamily="34" charset="0"/>
              </a:rPr>
            </a:br>
            <a:r>
              <a:rPr lang="en-US" b="0" dirty="0" smtClean="0">
                <a:latin typeface="Arial" pitchFamily="34" charset="0"/>
                <a:cs typeface="Arial" pitchFamily="34" charset="0"/>
              </a:rPr>
              <a:t>+ </a:t>
            </a:r>
            <a:r>
              <a:rPr lang="en-US" b="0" baseline="30000" dirty="0" smtClean="0">
                <a:latin typeface="Arial" pitchFamily="34" charset="0"/>
                <a:cs typeface="Arial" pitchFamily="34" charset="0"/>
              </a:rPr>
              <a:t>13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C</a:t>
            </a:r>
            <a:r>
              <a:rPr lang="en-US" b="0" baseline="30000" dirty="0" smtClean="0">
                <a:latin typeface="Arial" pitchFamily="34" charset="0"/>
                <a:cs typeface="Arial" pitchFamily="34" charset="0"/>
              </a:rPr>
              <a:t>15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N</a:t>
            </a:r>
            <a:endParaRPr lang="en-US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2369403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 smtClean="0">
                <a:latin typeface="Arial" pitchFamily="34" charset="0"/>
                <a:cs typeface="Arial" pitchFamily="34" charset="0"/>
              </a:rPr>
              <a:t>+ phage</a:t>
            </a:r>
            <a:endParaRPr lang="en-US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600" y="3805535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 smtClean="0">
                <a:latin typeface="Arial" pitchFamily="34" charset="0"/>
                <a:cs typeface="Arial" pitchFamily="34" charset="0"/>
              </a:rPr>
              <a:t>+ </a:t>
            </a:r>
            <a:r>
              <a:rPr lang="en-US" b="0" baseline="30000" dirty="0" smtClean="0">
                <a:latin typeface="Arial" pitchFamily="34" charset="0"/>
                <a:cs typeface="Arial" pitchFamily="34" charset="0"/>
              </a:rPr>
              <a:t>32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PO</a:t>
            </a:r>
            <a:r>
              <a:rPr lang="en-US" b="0" baseline="-25000" dirty="0" smtClean="0">
                <a:latin typeface="Arial" pitchFamily="34" charset="0"/>
                <a:cs typeface="Arial" pitchFamily="34" charset="0"/>
              </a:rPr>
              <a:t>4</a:t>
            </a:r>
            <a:endParaRPr lang="en-US" b="0" baseline="30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8600" y="3048000"/>
            <a:ext cx="182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 smtClean="0">
                <a:latin typeface="Arial" pitchFamily="34" charset="0"/>
                <a:cs typeface="Arial" pitchFamily="34" charset="0"/>
              </a:rPr>
              <a:t>shift to</a:t>
            </a:r>
            <a:br>
              <a:rPr lang="en-US" b="0" dirty="0" smtClean="0">
                <a:latin typeface="Arial" pitchFamily="34" charset="0"/>
                <a:cs typeface="Arial" pitchFamily="34" charset="0"/>
              </a:rPr>
            </a:br>
            <a:r>
              <a:rPr lang="en-US" b="0" baseline="30000" dirty="0" smtClean="0">
                <a:latin typeface="Arial" pitchFamily="34" charset="0"/>
                <a:cs typeface="Arial" pitchFamily="34" charset="0"/>
              </a:rPr>
              <a:t>12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C</a:t>
            </a:r>
            <a:r>
              <a:rPr lang="en-US" b="0" baseline="30000" dirty="0" smtClean="0">
                <a:latin typeface="Arial" pitchFamily="34" charset="0"/>
                <a:cs typeface="Arial" pitchFamily="34" charset="0"/>
              </a:rPr>
              <a:t>14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N</a:t>
            </a:r>
            <a:endParaRPr lang="en-US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8600" y="4503003"/>
            <a:ext cx="182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 smtClean="0">
                <a:latin typeface="Arial" pitchFamily="34" charset="0"/>
                <a:cs typeface="Arial" pitchFamily="34" charset="0"/>
              </a:rPr>
              <a:t>centrifuge</a:t>
            </a:r>
            <a:br>
              <a:rPr lang="en-US" b="0" dirty="0" smtClean="0">
                <a:latin typeface="Arial" pitchFamily="34" charset="0"/>
                <a:cs typeface="Arial" pitchFamily="34" charset="0"/>
              </a:rPr>
            </a:br>
            <a:r>
              <a:rPr lang="en-US" b="0" dirty="0" smtClean="0">
                <a:latin typeface="Arial" pitchFamily="34" charset="0"/>
                <a:cs typeface="Arial" pitchFamily="34" charset="0"/>
              </a:rPr>
              <a:t>in </a:t>
            </a:r>
            <a:r>
              <a:rPr lang="en-US" b="0" dirty="0" err="1" smtClean="0">
                <a:latin typeface="Arial" pitchFamily="34" charset="0"/>
                <a:cs typeface="Arial" pitchFamily="34" charset="0"/>
              </a:rPr>
              <a:t>CsCl</a:t>
            </a:r>
            <a:endParaRPr lang="en-US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6605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988" y="1328738"/>
            <a:ext cx="4772025" cy="420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81914" y="76200"/>
            <a:ext cx="815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Cold Spring Harbor Tutorial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333500"/>
            <a:ext cx="182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 smtClean="0">
                <a:latin typeface="Arial" pitchFamily="34" charset="0"/>
                <a:cs typeface="Arial" pitchFamily="34" charset="0"/>
              </a:rPr>
              <a:t>   bacteria</a:t>
            </a:r>
            <a:br>
              <a:rPr lang="en-US" b="0" dirty="0" smtClean="0">
                <a:latin typeface="Arial" pitchFamily="34" charset="0"/>
                <a:cs typeface="Arial" pitchFamily="34" charset="0"/>
              </a:rPr>
            </a:br>
            <a:r>
              <a:rPr lang="en-US" b="0" dirty="0" smtClean="0">
                <a:latin typeface="Arial" pitchFamily="34" charset="0"/>
                <a:cs typeface="Arial" pitchFamily="34" charset="0"/>
              </a:rPr>
              <a:t>+ </a:t>
            </a:r>
            <a:r>
              <a:rPr lang="en-US" b="0" baseline="30000" dirty="0" smtClean="0">
                <a:latin typeface="Arial" pitchFamily="34" charset="0"/>
                <a:cs typeface="Arial" pitchFamily="34" charset="0"/>
              </a:rPr>
              <a:t>13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C</a:t>
            </a:r>
            <a:r>
              <a:rPr lang="en-US" b="0" baseline="30000" dirty="0" smtClean="0">
                <a:latin typeface="Arial" pitchFamily="34" charset="0"/>
                <a:cs typeface="Arial" pitchFamily="34" charset="0"/>
              </a:rPr>
              <a:t>15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N</a:t>
            </a:r>
            <a:endParaRPr lang="en-US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2369403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 smtClean="0">
                <a:latin typeface="Arial" pitchFamily="34" charset="0"/>
                <a:cs typeface="Arial" pitchFamily="34" charset="0"/>
              </a:rPr>
              <a:t>+ phage</a:t>
            </a:r>
            <a:endParaRPr lang="en-US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600" y="3805535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 smtClean="0">
                <a:latin typeface="Arial" pitchFamily="34" charset="0"/>
                <a:cs typeface="Arial" pitchFamily="34" charset="0"/>
              </a:rPr>
              <a:t>+ </a:t>
            </a:r>
            <a:r>
              <a:rPr lang="en-US" b="0" baseline="30000" dirty="0" smtClean="0">
                <a:latin typeface="Arial" pitchFamily="34" charset="0"/>
                <a:cs typeface="Arial" pitchFamily="34" charset="0"/>
              </a:rPr>
              <a:t>32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PO</a:t>
            </a:r>
            <a:r>
              <a:rPr lang="en-US" b="0" baseline="-25000" dirty="0" smtClean="0">
                <a:latin typeface="Arial" pitchFamily="34" charset="0"/>
                <a:cs typeface="Arial" pitchFamily="34" charset="0"/>
              </a:rPr>
              <a:t>4</a:t>
            </a:r>
            <a:endParaRPr lang="en-US" b="0" baseline="30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8600" y="3048000"/>
            <a:ext cx="182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 smtClean="0">
                <a:latin typeface="Arial" pitchFamily="34" charset="0"/>
                <a:cs typeface="Arial" pitchFamily="34" charset="0"/>
              </a:rPr>
              <a:t>shift to</a:t>
            </a:r>
            <a:br>
              <a:rPr lang="en-US" b="0" dirty="0" smtClean="0">
                <a:latin typeface="Arial" pitchFamily="34" charset="0"/>
                <a:cs typeface="Arial" pitchFamily="34" charset="0"/>
              </a:rPr>
            </a:br>
            <a:r>
              <a:rPr lang="en-US" b="0" baseline="30000" dirty="0" smtClean="0">
                <a:latin typeface="Arial" pitchFamily="34" charset="0"/>
                <a:cs typeface="Arial" pitchFamily="34" charset="0"/>
              </a:rPr>
              <a:t>12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C</a:t>
            </a:r>
            <a:r>
              <a:rPr lang="en-US" b="0" baseline="30000" dirty="0" smtClean="0">
                <a:latin typeface="Arial" pitchFamily="34" charset="0"/>
                <a:cs typeface="Arial" pitchFamily="34" charset="0"/>
              </a:rPr>
              <a:t>14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N</a:t>
            </a:r>
            <a:endParaRPr lang="en-US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8600" y="4503003"/>
            <a:ext cx="182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 smtClean="0">
                <a:latin typeface="Arial" pitchFamily="34" charset="0"/>
                <a:cs typeface="Arial" pitchFamily="34" charset="0"/>
              </a:rPr>
              <a:t>centrifuge</a:t>
            </a:r>
            <a:br>
              <a:rPr lang="en-US" b="0" dirty="0" smtClean="0">
                <a:latin typeface="Arial" pitchFamily="34" charset="0"/>
                <a:cs typeface="Arial" pitchFamily="34" charset="0"/>
              </a:rPr>
            </a:br>
            <a:r>
              <a:rPr lang="en-US" b="0" dirty="0" smtClean="0">
                <a:latin typeface="Arial" pitchFamily="34" charset="0"/>
                <a:cs typeface="Arial" pitchFamily="34" charset="0"/>
              </a:rPr>
              <a:t>in </a:t>
            </a:r>
            <a:r>
              <a:rPr lang="en-US" b="0" dirty="0" err="1" smtClean="0">
                <a:latin typeface="Arial" pitchFamily="34" charset="0"/>
                <a:cs typeface="Arial" pitchFamily="34" charset="0"/>
              </a:rPr>
              <a:t>CsCl</a:t>
            </a:r>
            <a:endParaRPr lang="en-US" b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9326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1225" y="1333500"/>
            <a:ext cx="4781550" cy="419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81914" y="76200"/>
            <a:ext cx="815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Cold Spring Harbor Tutorial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333500"/>
            <a:ext cx="182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 smtClean="0">
                <a:latin typeface="Arial" pitchFamily="34" charset="0"/>
                <a:cs typeface="Arial" pitchFamily="34" charset="0"/>
              </a:rPr>
              <a:t>   bacteria</a:t>
            </a:r>
            <a:br>
              <a:rPr lang="en-US" b="0" dirty="0" smtClean="0">
                <a:latin typeface="Arial" pitchFamily="34" charset="0"/>
                <a:cs typeface="Arial" pitchFamily="34" charset="0"/>
              </a:rPr>
            </a:br>
            <a:r>
              <a:rPr lang="en-US" b="0" dirty="0" smtClean="0">
                <a:latin typeface="Arial" pitchFamily="34" charset="0"/>
                <a:cs typeface="Arial" pitchFamily="34" charset="0"/>
              </a:rPr>
              <a:t>+ </a:t>
            </a:r>
            <a:r>
              <a:rPr lang="en-US" b="0" baseline="30000" dirty="0" smtClean="0">
                <a:latin typeface="Arial" pitchFamily="34" charset="0"/>
                <a:cs typeface="Arial" pitchFamily="34" charset="0"/>
              </a:rPr>
              <a:t>13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C</a:t>
            </a:r>
            <a:r>
              <a:rPr lang="en-US" b="0" baseline="30000" dirty="0" smtClean="0">
                <a:latin typeface="Arial" pitchFamily="34" charset="0"/>
                <a:cs typeface="Arial" pitchFamily="34" charset="0"/>
              </a:rPr>
              <a:t>15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N</a:t>
            </a:r>
            <a:endParaRPr lang="en-US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2369403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 smtClean="0">
                <a:latin typeface="Arial" pitchFamily="34" charset="0"/>
                <a:cs typeface="Arial" pitchFamily="34" charset="0"/>
              </a:rPr>
              <a:t>+ phage</a:t>
            </a:r>
            <a:endParaRPr lang="en-US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600" y="3805535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 smtClean="0">
                <a:latin typeface="Arial" pitchFamily="34" charset="0"/>
                <a:cs typeface="Arial" pitchFamily="34" charset="0"/>
              </a:rPr>
              <a:t>+ </a:t>
            </a:r>
            <a:r>
              <a:rPr lang="en-US" b="0" baseline="30000" dirty="0" smtClean="0">
                <a:latin typeface="Arial" pitchFamily="34" charset="0"/>
                <a:cs typeface="Arial" pitchFamily="34" charset="0"/>
              </a:rPr>
              <a:t>32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PO</a:t>
            </a:r>
            <a:r>
              <a:rPr lang="en-US" b="0" baseline="-25000" dirty="0" smtClean="0">
                <a:latin typeface="Arial" pitchFamily="34" charset="0"/>
                <a:cs typeface="Arial" pitchFamily="34" charset="0"/>
              </a:rPr>
              <a:t>4</a:t>
            </a:r>
            <a:endParaRPr lang="en-US" b="0" baseline="30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8600" y="3048000"/>
            <a:ext cx="182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 smtClean="0">
                <a:latin typeface="Arial" pitchFamily="34" charset="0"/>
                <a:cs typeface="Arial" pitchFamily="34" charset="0"/>
              </a:rPr>
              <a:t>shift to</a:t>
            </a:r>
            <a:br>
              <a:rPr lang="en-US" b="0" dirty="0" smtClean="0">
                <a:latin typeface="Arial" pitchFamily="34" charset="0"/>
                <a:cs typeface="Arial" pitchFamily="34" charset="0"/>
              </a:rPr>
            </a:br>
            <a:r>
              <a:rPr lang="en-US" b="0" baseline="30000" dirty="0" smtClean="0">
                <a:latin typeface="Arial" pitchFamily="34" charset="0"/>
                <a:cs typeface="Arial" pitchFamily="34" charset="0"/>
              </a:rPr>
              <a:t>12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C</a:t>
            </a:r>
            <a:r>
              <a:rPr lang="en-US" b="0" baseline="30000" dirty="0" smtClean="0">
                <a:latin typeface="Arial" pitchFamily="34" charset="0"/>
                <a:cs typeface="Arial" pitchFamily="34" charset="0"/>
              </a:rPr>
              <a:t>14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N</a:t>
            </a:r>
            <a:endParaRPr lang="en-US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8600" y="4503003"/>
            <a:ext cx="182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 smtClean="0">
                <a:latin typeface="Arial" pitchFamily="34" charset="0"/>
                <a:cs typeface="Arial" pitchFamily="34" charset="0"/>
              </a:rPr>
              <a:t>centrifuge</a:t>
            </a:r>
            <a:br>
              <a:rPr lang="en-US" b="0" dirty="0" smtClean="0">
                <a:latin typeface="Arial" pitchFamily="34" charset="0"/>
                <a:cs typeface="Arial" pitchFamily="34" charset="0"/>
              </a:rPr>
            </a:br>
            <a:r>
              <a:rPr lang="en-US" b="0" dirty="0" smtClean="0">
                <a:latin typeface="Arial" pitchFamily="34" charset="0"/>
                <a:cs typeface="Arial" pitchFamily="34" charset="0"/>
              </a:rPr>
              <a:t>in </a:t>
            </a:r>
            <a:r>
              <a:rPr lang="en-US" b="0" dirty="0" err="1" smtClean="0">
                <a:latin typeface="Arial" pitchFamily="34" charset="0"/>
                <a:cs typeface="Arial" pitchFamily="34" charset="0"/>
              </a:rPr>
              <a:t>CsCl</a:t>
            </a:r>
            <a:endParaRPr lang="en-US" b="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2743200" y="1715529"/>
            <a:ext cx="315099" cy="2286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9583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700" y="1328738"/>
            <a:ext cx="4800600" cy="420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81914" y="76200"/>
            <a:ext cx="815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Cold Spring Harbor Tutorial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333500"/>
            <a:ext cx="182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 smtClean="0">
                <a:latin typeface="Arial" pitchFamily="34" charset="0"/>
                <a:cs typeface="Arial" pitchFamily="34" charset="0"/>
              </a:rPr>
              <a:t>   bacteria</a:t>
            </a:r>
            <a:br>
              <a:rPr lang="en-US" b="0" dirty="0" smtClean="0">
                <a:latin typeface="Arial" pitchFamily="34" charset="0"/>
                <a:cs typeface="Arial" pitchFamily="34" charset="0"/>
              </a:rPr>
            </a:br>
            <a:r>
              <a:rPr lang="en-US" b="0" dirty="0" smtClean="0">
                <a:latin typeface="Arial" pitchFamily="34" charset="0"/>
                <a:cs typeface="Arial" pitchFamily="34" charset="0"/>
              </a:rPr>
              <a:t>+ </a:t>
            </a:r>
            <a:r>
              <a:rPr lang="en-US" b="0" baseline="30000" dirty="0" smtClean="0">
                <a:latin typeface="Arial" pitchFamily="34" charset="0"/>
                <a:cs typeface="Arial" pitchFamily="34" charset="0"/>
              </a:rPr>
              <a:t>13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C</a:t>
            </a:r>
            <a:r>
              <a:rPr lang="en-US" b="0" baseline="30000" dirty="0" smtClean="0">
                <a:latin typeface="Arial" pitchFamily="34" charset="0"/>
                <a:cs typeface="Arial" pitchFamily="34" charset="0"/>
              </a:rPr>
              <a:t>15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N</a:t>
            </a:r>
            <a:endParaRPr lang="en-US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2369403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 smtClean="0">
                <a:latin typeface="Arial" pitchFamily="34" charset="0"/>
                <a:cs typeface="Arial" pitchFamily="34" charset="0"/>
              </a:rPr>
              <a:t>+ phage</a:t>
            </a:r>
            <a:endParaRPr lang="en-US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600" y="3805535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 smtClean="0">
                <a:latin typeface="Arial" pitchFamily="34" charset="0"/>
                <a:cs typeface="Arial" pitchFamily="34" charset="0"/>
              </a:rPr>
              <a:t>+ </a:t>
            </a:r>
            <a:r>
              <a:rPr lang="en-US" b="0" baseline="30000" dirty="0" smtClean="0">
                <a:latin typeface="Arial" pitchFamily="34" charset="0"/>
                <a:cs typeface="Arial" pitchFamily="34" charset="0"/>
              </a:rPr>
              <a:t>32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PO</a:t>
            </a:r>
            <a:r>
              <a:rPr lang="en-US" b="0" baseline="-25000" dirty="0" smtClean="0">
                <a:latin typeface="Arial" pitchFamily="34" charset="0"/>
                <a:cs typeface="Arial" pitchFamily="34" charset="0"/>
              </a:rPr>
              <a:t>4</a:t>
            </a:r>
            <a:endParaRPr lang="en-US" b="0" baseline="30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8600" y="3048000"/>
            <a:ext cx="182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 smtClean="0">
                <a:latin typeface="Arial" pitchFamily="34" charset="0"/>
                <a:cs typeface="Arial" pitchFamily="34" charset="0"/>
              </a:rPr>
              <a:t>shift to</a:t>
            </a:r>
            <a:br>
              <a:rPr lang="en-US" b="0" dirty="0" smtClean="0">
                <a:latin typeface="Arial" pitchFamily="34" charset="0"/>
                <a:cs typeface="Arial" pitchFamily="34" charset="0"/>
              </a:rPr>
            </a:br>
            <a:r>
              <a:rPr lang="en-US" b="0" baseline="30000" dirty="0" smtClean="0">
                <a:latin typeface="Arial" pitchFamily="34" charset="0"/>
                <a:cs typeface="Arial" pitchFamily="34" charset="0"/>
              </a:rPr>
              <a:t>12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C</a:t>
            </a:r>
            <a:r>
              <a:rPr lang="en-US" b="0" baseline="30000" dirty="0" smtClean="0">
                <a:latin typeface="Arial" pitchFamily="34" charset="0"/>
                <a:cs typeface="Arial" pitchFamily="34" charset="0"/>
              </a:rPr>
              <a:t>14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N</a:t>
            </a:r>
            <a:endParaRPr lang="en-US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8600" y="4503003"/>
            <a:ext cx="182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 smtClean="0">
                <a:latin typeface="Arial" pitchFamily="34" charset="0"/>
                <a:cs typeface="Arial" pitchFamily="34" charset="0"/>
              </a:rPr>
              <a:t>centrifuge</a:t>
            </a:r>
            <a:br>
              <a:rPr lang="en-US" b="0" dirty="0" smtClean="0">
                <a:latin typeface="Arial" pitchFamily="34" charset="0"/>
                <a:cs typeface="Arial" pitchFamily="34" charset="0"/>
              </a:rPr>
            </a:br>
            <a:r>
              <a:rPr lang="en-US" b="0" dirty="0" smtClean="0">
                <a:latin typeface="Arial" pitchFamily="34" charset="0"/>
                <a:cs typeface="Arial" pitchFamily="34" charset="0"/>
              </a:rPr>
              <a:t>in </a:t>
            </a:r>
            <a:r>
              <a:rPr lang="en-US" b="0" dirty="0" err="1" smtClean="0">
                <a:latin typeface="Arial" pitchFamily="34" charset="0"/>
                <a:cs typeface="Arial" pitchFamily="34" charset="0"/>
              </a:rPr>
              <a:t>CsCl</a:t>
            </a:r>
            <a:endParaRPr lang="en-US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Right Arrow 10"/>
          <p:cNvSpPr>
            <a:spLocks noChangeArrowheads="1"/>
          </p:cNvSpPr>
          <p:nvPr/>
        </p:nvSpPr>
        <p:spPr bwMode="auto">
          <a:xfrm flipH="1">
            <a:off x="6019800" y="3709086"/>
            <a:ext cx="4572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800" b="0" i="1"/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2743200" y="1715529"/>
            <a:ext cx="315099" cy="2286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9530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1700" y="1328738"/>
            <a:ext cx="4800600" cy="420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81914" y="76200"/>
            <a:ext cx="8153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 smtClean="0"/>
              <a:t>Cold Spring Harbor Tutorial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1333500"/>
            <a:ext cx="182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 smtClean="0">
                <a:latin typeface="Arial" pitchFamily="34" charset="0"/>
                <a:cs typeface="Arial" pitchFamily="34" charset="0"/>
              </a:rPr>
              <a:t>   bacteria</a:t>
            </a:r>
            <a:br>
              <a:rPr lang="en-US" b="0" dirty="0" smtClean="0">
                <a:latin typeface="Arial" pitchFamily="34" charset="0"/>
                <a:cs typeface="Arial" pitchFamily="34" charset="0"/>
              </a:rPr>
            </a:br>
            <a:r>
              <a:rPr lang="en-US" b="0" dirty="0" smtClean="0">
                <a:latin typeface="Arial" pitchFamily="34" charset="0"/>
                <a:cs typeface="Arial" pitchFamily="34" charset="0"/>
              </a:rPr>
              <a:t>+ </a:t>
            </a:r>
            <a:r>
              <a:rPr lang="en-US" b="0" baseline="30000" dirty="0" smtClean="0">
                <a:latin typeface="Arial" pitchFamily="34" charset="0"/>
                <a:cs typeface="Arial" pitchFamily="34" charset="0"/>
              </a:rPr>
              <a:t>13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C</a:t>
            </a:r>
            <a:r>
              <a:rPr lang="en-US" b="0" baseline="30000" dirty="0" smtClean="0">
                <a:latin typeface="Arial" pitchFamily="34" charset="0"/>
                <a:cs typeface="Arial" pitchFamily="34" charset="0"/>
              </a:rPr>
              <a:t>15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N</a:t>
            </a:r>
            <a:endParaRPr lang="en-US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8600" y="2369403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 smtClean="0">
                <a:latin typeface="Arial" pitchFamily="34" charset="0"/>
                <a:cs typeface="Arial" pitchFamily="34" charset="0"/>
              </a:rPr>
              <a:t>+ phage</a:t>
            </a:r>
            <a:endParaRPr lang="en-US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8600" y="3805535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 smtClean="0">
                <a:latin typeface="Arial" pitchFamily="34" charset="0"/>
                <a:cs typeface="Arial" pitchFamily="34" charset="0"/>
              </a:rPr>
              <a:t>+ </a:t>
            </a:r>
            <a:r>
              <a:rPr lang="en-US" b="0" baseline="30000" dirty="0" smtClean="0">
                <a:latin typeface="Arial" pitchFamily="34" charset="0"/>
                <a:cs typeface="Arial" pitchFamily="34" charset="0"/>
              </a:rPr>
              <a:t>32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PO</a:t>
            </a:r>
            <a:r>
              <a:rPr lang="en-US" b="0" baseline="-25000" dirty="0" smtClean="0">
                <a:latin typeface="Arial" pitchFamily="34" charset="0"/>
                <a:cs typeface="Arial" pitchFamily="34" charset="0"/>
              </a:rPr>
              <a:t>4</a:t>
            </a:r>
            <a:endParaRPr lang="en-US" b="0" baseline="30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28600" y="3048000"/>
            <a:ext cx="182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 smtClean="0">
                <a:latin typeface="Arial" pitchFamily="34" charset="0"/>
                <a:cs typeface="Arial" pitchFamily="34" charset="0"/>
              </a:rPr>
              <a:t>shift to</a:t>
            </a:r>
            <a:br>
              <a:rPr lang="en-US" b="0" dirty="0" smtClean="0">
                <a:latin typeface="Arial" pitchFamily="34" charset="0"/>
                <a:cs typeface="Arial" pitchFamily="34" charset="0"/>
              </a:rPr>
            </a:br>
            <a:r>
              <a:rPr lang="en-US" b="0" baseline="30000" dirty="0" smtClean="0">
                <a:latin typeface="Arial" pitchFamily="34" charset="0"/>
                <a:cs typeface="Arial" pitchFamily="34" charset="0"/>
              </a:rPr>
              <a:t>12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C</a:t>
            </a:r>
            <a:r>
              <a:rPr lang="en-US" b="0" baseline="30000" dirty="0" smtClean="0">
                <a:latin typeface="Arial" pitchFamily="34" charset="0"/>
                <a:cs typeface="Arial" pitchFamily="34" charset="0"/>
              </a:rPr>
              <a:t>14</a:t>
            </a:r>
            <a:r>
              <a:rPr lang="en-US" b="0" dirty="0" smtClean="0">
                <a:latin typeface="Arial" pitchFamily="34" charset="0"/>
                <a:cs typeface="Arial" pitchFamily="34" charset="0"/>
              </a:rPr>
              <a:t>N</a:t>
            </a:r>
            <a:endParaRPr lang="en-US" b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28600" y="4503003"/>
            <a:ext cx="182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dirty="0" smtClean="0">
                <a:latin typeface="Arial" pitchFamily="34" charset="0"/>
                <a:cs typeface="Arial" pitchFamily="34" charset="0"/>
              </a:rPr>
              <a:t>centrifuge</a:t>
            </a:r>
            <a:br>
              <a:rPr lang="en-US" b="0" dirty="0" smtClean="0">
                <a:latin typeface="Arial" pitchFamily="34" charset="0"/>
                <a:cs typeface="Arial" pitchFamily="34" charset="0"/>
              </a:rPr>
            </a:br>
            <a:r>
              <a:rPr lang="en-US" b="0" dirty="0" smtClean="0">
                <a:latin typeface="Arial" pitchFamily="34" charset="0"/>
                <a:cs typeface="Arial" pitchFamily="34" charset="0"/>
              </a:rPr>
              <a:t>in </a:t>
            </a:r>
            <a:r>
              <a:rPr lang="en-US" b="0" dirty="0" err="1" smtClean="0">
                <a:latin typeface="Arial" pitchFamily="34" charset="0"/>
                <a:cs typeface="Arial" pitchFamily="34" charset="0"/>
              </a:rPr>
              <a:t>CsCl</a:t>
            </a:r>
            <a:endParaRPr lang="en-US" b="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2600235"/>
            <a:ext cx="1823662" cy="2045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003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51" r="13596"/>
          <a:stretch/>
        </p:blipFill>
        <p:spPr bwMode="auto">
          <a:xfrm>
            <a:off x="0" y="0"/>
            <a:ext cx="9193427" cy="674287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342" y="2417646"/>
            <a:ext cx="3490913" cy="3044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3274542" y="2834155"/>
            <a:ext cx="2547258" cy="2170331"/>
            <a:chOff x="3274542" y="2834155"/>
            <a:chExt cx="2547258" cy="217033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695" t="1165" r="23928" b="66468"/>
            <a:stretch/>
          </p:blipFill>
          <p:spPr>
            <a:xfrm>
              <a:off x="3362169" y="2834155"/>
              <a:ext cx="1146087" cy="155448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38" r="31675" b="37422"/>
            <a:stretch/>
          </p:blipFill>
          <p:spPr>
            <a:xfrm>
              <a:off x="4532120" y="2834155"/>
              <a:ext cx="1227994" cy="155448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sp>
          <p:nvSpPr>
            <p:cNvPr id="6" name="TextBox 5"/>
            <p:cNvSpPr txBox="1"/>
            <p:nvPr/>
          </p:nvSpPr>
          <p:spPr>
            <a:xfrm>
              <a:off x="3274542" y="4358155"/>
              <a:ext cx="1295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>
                  <a:latin typeface="Calibri" pitchFamily="34" charset="0"/>
                </a:rPr>
                <a:t>Francoise</a:t>
              </a:r>
              <a:br>
                <a:rPr lang="en-US" sz="1800" dirty="0" smtClean="0">
                  <a:latin typeface="Calibri" pitchFamily="34" charset="0"/>
                </a:rPr>
              </a:br>
              <a:r>
                <a:rPr lang="en-US" sz="1800" dirty="0" smtClean="0">
                  <a:latin typeface="Calibri" pitchFamily="34" charset="0"/>
                </a:rPr>
                <a:t>Jacob</a:t>
              </a:r>
              <a:endParaRPr lang="en-US" sz="1800" dirty="0">
                <a:latin typeface="Calibri" pitchFamily="34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526400" y="4358155"/>
              <a:ext cx="12954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 smtClean="0">
                  <a:latin typeface="Calibri" pitchFamily="34" charset="0"/>
                </a:rPr>
                <a:t>Sydney</a:t>
              </a:r>
              <a:br>
                <a:rPr lang="en-US" sz="1800" dirty="0" smtClean="0">
                  <a:latin typeface="Calibri" pitchFamily="34" charset="0"/>
                </a:rPr>
              </a:br>
              <a:r>
                <a:rPr lang="en-US" sz="1800" dirty="0" smtClean="0">
                  <a:latin typeface="Calibri" pitchFamily="34" charset="0"/>
                </a:rPr>
                <a:t>Brenner</a:t>
              </a:r>
              <a:endParaRPr lang="en-US" sz="1800" dirty="0">
                <a:latin typeface="Calibri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0322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" y="2321861"/>
            <a:ext cx="8321040" cy="42313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051" name="Text Box 2"/>
          <p:cNvSpPr txBox="1">
            <a:spLocks noChangeArrowheads="1"/>
          </p:cNvSpPr>
          <p:nvPr/>
        </p:nvSpPr>
        <p:spPr bwMode="auto">
          <a:xfrm>
            <a:off x="381000" y="0"/>
            <a:ext cx="8229600" cy="210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3600" b="0" dirty="0">
                <a:latin typeface="Lucida Handwriting" panose="03010101010101010101" pitchFamily="66" charset="0"/>
              </a:rPr>
              <a:t>Welcome to</a:t>
            </a:r>
            <a:r>
              <a:rPr lang="en-US" altLang="en-US" b="0" dirty="0"/>
              <a:t/>
            </a:r>
            <a:br>
              <a:rPr lang="en-US" altLang="en-US" b="0" dirty="0"/>
            </a:br>
            <a:r>
              <a:rPr lang="en-US" altLang="en-US" sz="3600" dirty="0"/>
              <a:t>Molecular Biology Through Discovery</a:t>
            </a:r>
            <a:br>
              <a:rPr lang="en-US" altLang="en-US" sz="3600" dirty="0"/>
            </a:br>
            <a:r>
              <a:rPr lang="en-US" altLang="en-US" sz="2800" dirty="0" smtClean="0"/>
              <a:t>Thursday</a:t>
            </a:r>
            <a:r>
              <a:rPr lang="en-US" altLang="en-US" sz="2800" dirty="0"/>
              <a:t>, </a:t>
            </a:r>
            <a:r>
              <a:rPr lang="en-US" altLang="en-US" sz="2800" dirty="0" smtClean="0"/>
              <a:t>28 April </a:t>
            </a:r>
            <a:r>
              <a:rPr lang="en-US" altLang="en-US" sz="2800" dirty="0"/>
              <a:t>2016</a:t>
            </a:r>
            <a:r>
              <a:rPr lang="en-US" altLang="en-US" sz="4000" dirty="0"/>
              <a:t/>
            </a:r>
            <a:br>
              <a:rPr lang="en-US" altLang="en-US" sz="4000" dirty="0"/>
            </a:br>
            <a:r>
              <a:rPr lang="en-US" altLang="en-US" sz="3200" dirty="0" smtClean="0"/>
              <a:t>Research Proposal and Exam III</a:t>
            </a:r>
            <a:endParaRPr lang="en-US" alt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4946409" y="5471160"/>
            <a:ext cx="3474720" cy="100584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6512" y="3200400"/>
            <a:ext cx="6076951" cy="2209800"/>
          </a:xfrm>
          <a:prstGeom prst="rect">
            <a:avLst/>
          </a:prstGeom>
          <a:ln w="38100">
            <a:solidFill>
              <a:srgbClr val="FF0000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Right Arrow 5"/>
          <p:cNvSpPr>
            <a:spLocks noChangeArrowheads="1"/>
          </p:cNvSpPr>
          <p:nvPr/>
        </p:nvSpPr>
        <p:spPr bwMode="auto">
          <a:xfrm>
            <a:off x="2591600" y="5049520"/>
            <a:ext cx="4572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800" b="0" i="1"/>
          </a:p>
        </p:txBody>
      </p:sp>
    </p:spTree>
    <p:extLst>
      <p:ext uri="{BB962C8B-B14F-4D97-AF65-F5344CB8AC3E}">
        <p14:creationId xmlns:p14="http://schemas.microsoft.com/office/powerpoint/2010/main" val="13605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202" y="152400"/>
            <a:ext cx="7901596" cy="655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60117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847"/>
          <a:stretch/>
        </p:blipFill>
        <p:spPr bwMode="auto">
          <a:xfrm>
            <a:off x="621202" y="152400"/>
            <a:ext cx="7901596" cy="10585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202" y="1371600"/>
            <a:ext cx="7901596" cy="204544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529" y="3581400"/>
            <a:ext cx="7205662" cy="314538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6167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847"/>
          <a:stretch/>
        </p:blipFill>
        <p:spPr bwMode="auto">
          <a:xfrm>
            <a:off x="621202" y="152400"/>
            <a:ext cx="7901596" cy="10585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202" y="1371600"/>
            <a:ext cx="7901596" cy="204544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904" y="3517557"/>
            <a:ext cx="8020050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Oval 1"/>
          <p:cNvSpPr/>
          <p:nvPr/>
        </p:nvSpPr>
        <p:spPr>
          <a:xfrm>
            <a:off x="2778760" y="3317241"/>
            <a:ext cx="1828800" cy="685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724400" y="3332480"/>
            <a:ext cx="1828800" cy="685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6553200" y="3347719"/>
            <a:ext cx="1828800" cy="6858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062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482138"/>
            <a:ext cx="6924675" cy="1269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3847"/>
          <a:stretch/>
        </p:blipFill>
        <p:spPr bwMode="auto">
          <a:xfrm>
            <a:off x="621202" y="152400"/>
            <a:ext cx="7901596" cy="10585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202" y="1371600"/>
            <a:ext cx="7901596" cy="204544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447800" y="4800600"/>
            <a:ext cx="5867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Courier New" pitchFamily="49" charset="0"/>
                <a:cs typeface="Courier New" pitchFamily="49" charset="0"/>
              </a:rPr>
              <a:t>        A     C     G     U   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mRNA  39.6  10.6  18.8  31.0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rRNA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27.6  21.3  30.4  20.7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tRNA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 20.1  24.6  31.3  24.0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5" cstate="print"/>
          <a:srcRect t="5581"/>
          <a:stretch>
            <a:fillRect/>
          </a:stretch>
        </p:blipFill>
        <p:spPr bwMode="auto">
          <a:xfrm>
            <a:off x="5950990" y="1029627"/>
            <a:ext cx="2728420" cy="1623060"/>
          </a:xfrm>
          <a:prstGeom prst="rect">
            <a:avLst/>
          </a:prstGeom>
          <a:ln w="38100"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Oval 7"/>
          <p:cNvSpPr/>
          <p:nvPr/>
        </p:nvSpPr>
        <p:spPr>
          <a:xfrm>
            <a:off x="3124200" y="3383280"/>
            <a:ext cx="1600200" cy="56957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638040" y="3820160"/>
            <a:ext cx="1447800" cy="5334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5943600" y="4229515"/>
            <a:ext cx="1447800" cy="57108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60157" y="398030"/>
            <a:ext cx="4185540" cy="4114800"/>
          </a:xfrm>
          <a:prstGeom prst="rect">
            <a:avLst/>
          </a:prstGeom>
          <a:ln w="38100"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Right Arrow 11"/>
          <p:cNvSpPr>
            <a:spLocks noChangeArrowheads="1"/>
          </p:cNvSpPr>
          <p:nvPr/>
        </p:nvSpPr>
        <p:spPr bwMode="auto">
          <a:xfrm>
            <a:off x="1188720" y="1097280"/>
            <a:ext cx="457200" cy="3048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00"/>
          </a:solidFill>
          <a:ln w="28575" algn="ctr">
            <a:solidFill>
              <a:srgbClr val="FF0000"/>
            </a:solidFill>
            <a:round/>
            <a:headEnd/>
            <a:tailEnd/>
          </a:ln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endParaRPr lang="en-US" altLang="en-US" sz="1800" b="0" i="1"/>
          </a:p>
        </p:txBody>
      </p:sp>
    </p:spTree>
    <p:extLst>
      <p:ext uri="{BB962C8B-B14F-4D97-AF65-F5344CB8AC3E}">
        <p14:creationId xmlns:p14="http://schemas.microsoft.com/office/powerpoint/2010/main" val="1309566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animBg="1"/>
      <p:bldP spid="9" grpId="0" animBg="1"/>
      <p:bldP spid="10" grpId="0" animBg="1"/>
      <p:bldP spid="12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6148</TotalTime>
  <Words>444</Words>
  <Application>Microsoft Office PowerPoint</Application>
  <PresentationFormat>On-screen Show (4:3)</PresentationFormat>
  <Paragraphs>194</Paragraphs>
  <Slides>57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3" baseType="lpstr">
      <vt:lpstr>Courier New</vt:lpstr>
      <vt:lpstr>Calibri</vt:lpstr>
      <vt:lpstr>Times New Roman</vt:lpstr>
      <vt:lpstr>Lucida Handwriting</vt:lpstr>
      <vt:lpstr>Arial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Virginia Commonwealth Univ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</dc:creator>
  <cp:lastModifiedBy>jelhai</cp:lastModifiedBy>
  <cp:revision>242</cp:revision>
  <dcterms:created xsi:type="dcterms:W3CDTF">2003-09-03T13:36:00Z</dcterms:created>
  <dcterms:modified xsi:type="dcterms:W3CDTF">2016-04-28T13:13:27Z</dcterms:modified>
</cp:coreProperties>
</file>