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37" r:id="rId2"/>
    <p:sldId id="638" r:id="rId3"/>
    <p:sldId id="783" r:id="rId4"/>
    <p:sldId id="785" r:id="rId5"/>
    <p:sldId id="786" r:id="rId6"/>
    <p:sldId id="788" r:id="rId7"/>
    <p:sldId id="789" r:id="rId8"/>
    <p:sldId id="790" r:id="rId9"/>
    <p:sldId id="791" r:id="rId10"/>
    <p:sldId id="792" r:id="rId11"/>
    <p:sldId id="793" r:id="rId12"/>
    <p:sldId id="784" r:id="rId13"/>
    <p:sldId id="794" r:id="rId14"/>
    <p:sldId id="795" r:id="rId15"/>
    <p:sldId id="796" r:id="rId16"/>
    <p:sldId id="797" r:id="rId17"/>
    <p:sldId id="802" r:id="rId18"/>
    <p:sldId id="803" r:id="rId19"/>
    <p:sldId id="748" r:id="rId20"/>
    <p:sldId id="807" r:id="rId21"/>
    <p:sldId id="804" r:id="rId22"/>
    <p:sldId id="808" r:id="rId23"/>
    <p:sldId id="811" r:id="rId24"/>
    <p:sldId id="809" r:id="rId25"/>
    <p:sldId id="806" r:id="rId26"/>
    <p:sldId id="810" r:id="rId27"/>
    <p:sldId id="798" r:id="rId28"/>
    <p:sldId id="799" r:id="rId29"/>
    <p:sldId id="740" r:id="rId30"/>
    <p:sldId id="800" r:id="rId31"/>
    <p:sldId id="766" r:id="rId32"/>
    <p:sldId id="812" r:id="rId33"/>
    <p:sldId id="801" r:id="rId34"/>
    <p:sldId id="813" r:id="rId35"/>
    <p:sldId id="814" r:id="rId36"/>
    <p:sldId id="815" r:id="rId37"/>
    <p:sldId id="633" r:id="rId38"/>
    <p:sldId id="537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99"/>
    <a:srgbClr val="EEDDFF"/>
    <a:srgbClr val="FF0000"/>
    <a:srgbClr val="FFDDBB"/>
    <a:srgbClr val="FFDD99"/>
    <a:srgbClr val="BBFFDD"/>
    <a:srgbClr val="0066FF"/>
    <a:srgbClr val="00FF00"/>
    <a:srgbClr val="FF99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6" autoAdjust="0"/>
    <p:restoredTop sz="94672" autoAdjust="0"/>
  </p:normalViewPr>
  <p:slideViewPr>
    <p:cSldViewPr>
      <p:cViewPr varScale="1">
        <p:scale>
          <a:sx n="95" d="100"/>
          <a:sy n="95" d="100"/>
        </p:scale>
        <p:origin x="90" y="426"/>
      </p:cViewPr>
      <p:guideLst>
        <p:guide orient="horz" pos="2160"/>
        <p:guide pos="3648"/>
        <p:guide orient="horz" pos="36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youtube.com/watch?v=YANAso8Jxrk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98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63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3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48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2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28" descr="Newsprint"/>
          <p:cNvSpPr txBox="1">
            <a:spLocks noChangeArrowheads="1"/>
          </p:cNvSpPr>
          <p:nvPr/>
        </p:nvSpPr>
        <p:spPr bwMode="auto">
          <a:xfrm>
            <a:off x="1919930" y="5410200"/>
            <a:ext cx="5550881" cy="1200329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…the </a:t>
            </a:r>
            <a:r>
              <a:rPr lang="en-US" dirty="0"/>
              <a:t>hardest part for me is deciding on a specific topic that is narrow enough to suffice as a good research proposal</a:t>
            </a:r>
          </a:p>
        </p:txBody>
      </p:sp>
    </p:spTree>
    <p:extLst>
      <p:ext uri="{BB962C8B-B14F-4D97-AF65-F5344CB8AC3E}">
        <p14:creationId xmlns:p14="http://schemas.microsoft.com/office/powerpoint/2010/main" val="304795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8" descr="Newsprint"/>
          <p:cNvSpPr txBox="1">
            <a:spLocks noChangeArrowheads="1"/>
          </p:cNvSpPr>
          <p:nvPr/>
        </p:nvSpPr>
        <p:spPr bwMode="auto">
          <a:xfrm>
            <a:off x="1919930" y="5410200"/>
            <a:ext cx="5550881" cy="120032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…the </a:t>
            </a:r>
            <a:r>
              <a:rPr lang="en-US" dirty="0"/>
              <a:t>hardest part for me is deciding on a specific topic that is narrow enough to suffice as a good research proposal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4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228600" y="3048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3284"/>
            <a:ext cx="4672012" cy="240741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75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8" descr="Newsprint"/>
          <p:cNvSpPr txBox="1">
            <a:spLocks noChangeArrowheads="1"/>
          </p:cNvSpPr>
          <p:nvPr/>
        </p:nvSpPr>
        <p:spPr bwMode="auto">
          <a:xfrm>
            <a:off x="1919930" y="5410200"/>
            <a:ext cx="5550881" cy="120032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…the </a:t>
            </a:r>
            <a:r>
              <a:rPr lang="en-US" dirty="0"/>
              <a:t>hardest part for me is deciding on a specific topic that is narrow enough to suffice as a good research proposal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4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 bwMode="auto">
          <a:xfrm>
            <a:off x="210456" y="36430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740" y="3505200"/>
            <a:ext cx="6193060" cy="154826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64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8" descr="Newsprint"/>
          <p:cNvSpPr txBox="1">
            <a:spLocks noChangeArrowheads="1"/>
          </p:cNvSpPr>
          <p:nvPr/>
        </p:nvSpPr>
        <p:spPr bwMode="auto">
          <a:xfrm>
            <a:off x="1919930" y="5410200"/>
            <a:ext cx="5550881" cy="120032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…the </a:t>
            </a:r>
            <a:r>
              <a:rPr lang="en-US" dirty="0"/>
              <a:t>hardest part for me is deciding on a specific topic that is narrow enough to suffice as a good research proposal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4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 bwMode="auto">
          <a:xfrm>
            <a:off x="210456" y="222794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635045"/>
            <a:ext cx="5438775" cy="140355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64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8" descr="Newsprint"/>
          <p:cNvSpPr txBox="1">
            <a:spLocks noChangeArrowheads="1"/>
          </p:cNvSpPr>
          <p:nvPr/>
        </p:nvSpPr>
        <p:spPr bwMode="auto">
          <a:xfrm>
            <a:off x="1919930" y="5410200"/>
            <a:ext cx="5550881" cy="1200329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…the </a:t>
            </a:r>
            <a:r>
              <a:rPr lang="en-US" dirty="0"/>
              <a:t>hardest part for me is deciding on a specific topic that is narrow enough to suffice as a good research proposal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241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ight Arrow 7"/>
          <p:cNvSpPr/>
          <p:nvPr/>
        </p:nvSpPr>
        <p:spPr bwMode="auto">
          <a:xfrm>
            <a:off x="210456" y="292825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980" y="3309258"/>
            <a:ext cx="6878620" cy="126274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057400"/>
            <a:ext cx="78771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26 January 2017</a:t>
            </a:r>
            <a:endParaRPr lang="en-US" altLang="en-US" sz="32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709886" y="4136934"/>
            <a:ext cx="3200400" cy="1044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45" y="3234191"/>
            <a:ext cx="5550882" cy="1947409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 bwMode="auto">
          <a:xfrm>
            <a:off x="1828800" y="347617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28" descr="Newsprint"/>
          <p:cNvSpPr txBox="1">
            <a:spLocks noChangeArrowheads="1"/>
          </p:cNvSpPr>
          <p:nvPr/>
        </p:nvSpPr>
        <p:spPr bwMode="auto">
          <a:xfrm>
            <a:off x="1524000" y="5486400"/>
            <a:ext cx="6324600" cy="83099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Are material like Proteins and Genes supposed to be review or can it be new material to some of us?</a:t>
            </a:r>
          </a:p>
        </p:txBody>
      </p:sp>
    </p:spTree>
    <p:extLst>
      <p:ext uri="{BB962C8B-B14F-4D97-AF65-F5344CB8AC3E}">
        <p14:creationId xmlns:p14="http://schemas.microsoft.com/office/powerpoint/2010/main" val="284391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057400"/>
            <a:ext cx="78771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26 January 2017</a:t>
            </a:r>
            <a:endParaRPr lang="en-US" altLang="en-US" sz="32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709886" y="4136934"/>
            <a:ext cx="3200400" cy="1044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45" y="3234191"/>
            <a:ext cx="5550882" cy="1947409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 bwMode="auto">
          <a:xfrm>
            <a:off x="1828800" y="347617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28" descr="Newsprint"/>
          <p:cNvSpPr txBox="1">
            <a:spLocks noChangeArrowheads="1"/>
          </p:cNvSpPr>
          <p:nvPr/>
        </p:nvSpPr>
        <p:spPr bwMode="auto">
          <a:xfrm>
            <a:off x="1781628" y="5410200"/>
            <a:ext cx="5791200" cy="120032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It would benefit me if we talked about how primary, secondary, tertiary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quaternary structures differed.</a:t>
            </a:r>
          </a:p>
        </p:txBody>
      </p:sp>
    </p:spTree>
    <p:extLst>
      <p:ext uri="{BB962C8B-B14F-4D97-AF65-F5344CB8AC3E}">
        <p14:creationId xmlns:p14="http://schemas.microsoft.com/office/powerpoint/2010/main" val="6617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Protein</a:t>
            </a:r>
            <a:endParaRPr lang="en-US" sz="4000" b="1" i="0" dirty="0"/>
          </a:p>
        </p:txBody>
      </p:sp>
      <p:pic>
        <p:nvPicPr>
          <p:cNvPr id="4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352549"/>
            <a:ext cx="7181850" cy="35106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5350" y="502920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https://www.youtube.com/watch?v=YANAso8Jxrk</a:t>
            </a:r>
          </a:p>
        </p:txBody>
      </p:sp>
    </p:spTree>
    <p:extLst>
      <p:ext uri="{BB962C8B-B14F-4D97-AF65-F5344CB8AC3E}">
        <p14:creationId xmlns:p14="http://schemas.microsoft.com/office/powerpoint/2010/main" val="146365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057400"/>
            <a:ext cx="78771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26 January 2017</a:t>
            </a:r>
            <a:endParaRPr lang="en-US" altLang="en-US" sz="32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709886" y="4136934"/>
            <a:ext cx="3200400" cy="1044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45" y="3234191"/>
            <a:ext cx="5550882" cy="1947409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1828800" y="347254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1828800" y="460102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1828800" y="375919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1828800" y="405311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43116" y="52432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 Box 28" descr="Newsprint"/>
          <p:cNvSpPr txBox="1">
            <a:spLocks noChangeArrowheads="1"/>
          </p:cNvSpPr>
          <p:nvPr/>
        </p:nvSpPr>
        <p:spPr bwMode="auto">
          <a:xfrm>
            <a:off x="1919930" y="5410200"/>
            <a:ext cx="5550881" cy="120032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…the </a:t>
            </a:r>
            <a:r>
              <a:rPr lang="en-US" dirty="0"/>
              <a:t>hardest part for me is deciding on a specific topic that is narrow enough to suffice as a good research proposal</a:t>
            </a:r>
          </a:p>
        </p:txBody>
      </p: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9" grpId="0" animBg="1"/>
      <p:bldP spid="11" grpId="0" animBg="1"/>
      <p:bldP spid="15" grpId="0" animBg="1"/>
      <p:bldP spid="16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889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b="1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88900" y="176688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b="1"/>
          </a:p>
        </p:txBody>
      </p:sp>
      <p:sp>
        <p:nvSpPr>
          <p:cNvPr id="35844" name="Text Box 6"/>
          <p:cNvSpPr txBox="1">
            <a:spLocks noChangeArrowheads="1"/>
          </p:cNvSpPr>
          <p:nvPr/>
        </p:nvSpPr>
        <p:spPr bwMode="auto">
          <a:xfrm>
            <a:off x="609600" y="1563687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/>
              <a:t>1. Enumeration</a:t>
            </a:r>
          </a:p>
        </p:txBody>
      </p:sp>
      <p:grpSp>
        <p:nvGrpSpPr>
          <p:cNvPr id="75786" name="Group 10"/>
          <p:cNvGrpSpPr>
            <a:grpSpLocks/>
          </p:cNvGrpSpPr>
          <p:nvPr/>
        </p:nvGrpSpPr>
        <p:grpSpPr bwMode="auto">
          <a:xfrm>
            <a:off x="3581400" y="1258887"/>
            <a:ext cx="5502275" cy="1382713"/>
            <a:chOff x="2256" y="1152"/>
            <a:chExt cx="3466" cy="871"/>
          </a:xfrm>
        </p:grpSpPr>
        <p:sp>
          <p:nvSpPr>
            <p:cNvPr id="35851" name="Text Box 11"/>
            <p:cNvSpPr txBox="1">
              <a:spLocks noChangeArrowheads="1"/>
            </p:cNvSpPr>
            <p:nvPr/>
          </p:nvSpPr>
          <p:spPr bwMode="auto">
            <a:xfrm>
              <a:off x="2256" y="1344"/>
              <a:ext cx="1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1"/>
                <a:t>Primary Structure</a:t>
              </a:r>
            </a:p>
          </p:txBody>
        </p:sp>
        <p:grpSp>
          <p:nvGrpSpPr>
            <p:cNvPr id="35852" name="Group 12"/>
            <p:cNvGrpSpPr>
              <a:grpSpLocks/>
            </p:cNvGrpSpPr>
            <p:nvPr/>
          </p:nvGrpSpPr>
          <p:grpSpPr bwMode="auto">
            <a:xfrm>
              <a:off x="4176" y="1152"/>
              <a:ext cx="1546" cy="871"/>
              <a:chOff x="1718" y="0"/>
              <a:chExt cx="1546" cy="871"/>
            </a:xfrm>
          </p:grpSpPr>
          <p:pic>
            <p:nvPicPr>
              <p:cNvPr id="35853" name="Picture 13" descr="Protein-structur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r="43700" b="76923"/>
              <a:stretch>
                <a:fillRect/>
              </a:stretch>
            </p:blipFill>
            <p:spPr bwMode="auto">
              <a:xfrm>
                <a:off x="1718" y="0"/>
                <a:ext cx="1546" cy="8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854" name="Rectangle 14"/>
              <p:cNvSpPr>
                <a:spLocks noChangeArrowheads="1"/>
              </p:cNvSpPr>
              <p:nvPr/>
            </p:nvSpPr>
            <p:spPr bwMode="auto">
              <a:xfrm>
                <a:off x="2112" y="775"/>
                <a:ext cx="336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 b="1"/>
              </a:p>
            </p:txBody>
          </p:sp>
          <p:sp>
            <p:nvSpPr>
              <p:cNvPr id="35855" name="Rectangle 15"/>
              <p:cNvSpPr>
                <a:spLocks noChangeArrowheads="1"/>
              </p:cNvSpPr>
              <p:nvPr/>
            </p:nvSpPr>
            <p:spPr bwMode="auto">
              <a:xfrm>
                <a:off x="3072" y="288"/>
                <a:ext cx="192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 b="1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Protein</a:t>
            </a:r>
            <a:endParaRPr lang="en-US" sz="4000" b="1" i="0" dirty="0"/>
          </a:p>
        </p:txBody>
      </p:sp>
    </p:spTree>
    <p:extLst>
      <p:ext uri="{BB962C8B-B14F-4D97-AF65-F5344CB8AC3E}">
        <p14:creationId xmlns:p14="http://schemas.microsoft.com/office/powerpoint/2010/main" val="14984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Protein</a:t>
            </a:r>
            <a:endParaRPr lang="en-US" sz="4000" b="1" i="0" dirty="0"/>
          </a:p>
        </p:txBody>
      </p:sp>
      <p:sp>
        <p:nvSpPr>
          <p:cNvPr id="5" name="TextBox 4"/>
          <p:cNvSpPr txBox="1"/>
          <p:nvPr/>
        </p:nvSpPr>
        <p:spPr>
          <a:xfrm>
            <a:off x="895350" y="502920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https://www.youtube.com/watch?v=YANAso8Jxrk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2" y="1357086"/>
            <a:ext cx="7055719" cy="3511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481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88900" y="7620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 b="1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88900" y="1766887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 b="1"/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609600" y="1563687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/>
              <a:t>1. Enumeration</a:t>
            </a:r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3581400" y="1563687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Primary Structure</a:t>
            </a:r>
          </a:p>
        </p:txBody>
      </p:sp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609600" y="2341562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/>
              <a:t>2. Local interaction</a:t>
            </a:r>
          </a:p>
        </p:txBody>
      </p:sp>
      <p:sp>
        <p:nvSpPr>
          <p:cNvPr id="36871" name="Text Box 9"/>
          <p:cNvSpPr txBox="1">
            <a:spLocks noChangeArrowheads="1"/>
          </p:cNvSpPr>
          <p:nvPr/>
        </p:nvSpPr>
        <p:spPr bwMode="auto">
          <a:xfrm>
            <a:off x="3581400" y="2341562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Secondary Structure</a:t>
            </a:r>
          </a:p>
        </p:txBody>
      </p:sp>
      <p:grpSp>
        <p:nvGrpSpPr>
          <p:cNvPr id="36874" name="Group 12"/>
          <p:cNvGrpSpPr>
            <a:grpSpLocks/>
          </p:cNvGrpSpPr>
          <p:nvPr/>
        </p:nvGrpSpPr>
        <p:grpSpPr bwMode="auto">
          <a:xfrm>
            <a:off x="6602413" y="1944687"/>
            <a:ext cx="2465387" cy="1447800"/>
            <a:chOff x="1718" y="960"/>
            <a:chExt cx="1553" cy="912"/>
          </a:xfrm>
        </p:grpSpPr>
        <p:pic>
          <p:nvPicPr>
            <p:cNvPr id="36877" name="Picture 13" descr="Protein-structure"/>
            <p:cNvPicPr>
              <a:picLocks noChangeAspect="1" noChangeArrowheads="1"/>
            </p:cNvPicPr>
            <p:nvPr/>
          </p:nvPicPr>
          <p:blipFill>
            <a:blip r:embed="rId2" cstate="print"/>
            <a:srcRect t="25641" r="43700" b="50000"/>
            <a:stretch>
              <a:fillRect/>
            </a:stretch>
          </p:blipFill>
          <p:spPr bwMode="auto">
            <a:xfrm>
              <a:off x="1718" y="960"/>
              <a:ext cx="1546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8" name="Rectangle 14"/>
            <p:cNvSpPr>
              <a:spLocks noChangeArrowheads="1"/>
            </p:cNvSpPr>
            <p:nvPr/>
          </p:nvSpPr>
          <p:spPr bwMode="auto">
            <a:xfrm>
              <a:off x="3079" y="1248"/>
              <a:ext cx="192" cy="3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/>
            </a:p>
          </p:txBody>
        </p:sp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2208" y="1584"/>
              <a:ext cx="33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b="1"/>
            </a:p>
          </p:txBody>
        </p:sp>
      </p:grpSp>
      <p:sp>
        <p:nvSpPr>
          <p:cNvPr id="36875" name="Oval 16"/>
          <p:cNvSpPr>
            <a:spLocks noChangeArrowheads="1"/>
          </p:cNvSpPr>
          <p:nvPr/>
        </p:nvSpPr>
        <p:spPr bwMode="auto">
          <a:xfrm>
            <a:off x="533400" y="2249487"/>
            <a:ext cx="2743200" cy="685800"/>
          </a:xfrm>
          <a:prstGeom prst="ellipse">
            <a:avLst/>
          </a:prstGeom>
          <a:noFill/>
          <a:ln w="38100">
            <a:solidFill>
              <a:srgbClr val="F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 b="1" i="0"/>
          </a:p>
        </p:txBody>
      </p:sp>
      <p:sp>
        <p:nvSpPr>
          <p:cNvPr id="16" name="TextBox 15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Protein</a:t>
            </a:r>
            <a:endParaRPr lang="en-US" sz="4000" b="1" i="0" dirty="0"/>
          </a:p>
        </p:txBody>
      </p:sp>
    </p:spTree>
    <p:extLst>
      <p:ext uri="{BB962C8B-B14F-4D97-AF65-F5344CB8AC3E}">
        <p14:creationId xmlns:p14="http://schemas.microsoft.com/office/powerpoint/2010/main" val="224207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Protein</a:t>
            </a:r>
            <a:endParaRPr lang="en-US" sz="4000" b="1" i="0" dirty="0"/>
          </a:p>
        </p:txBody>
      </p:sp>
      <p:sp>
        <p:nvSpPr>
          <p:cNvPr id="5" name="TextBox 4"/>
          <p:cNvSpPr txBox="1"/>
          <p:nvPr/>
        </p:nvSpPr>
        <p:spPr>
          <a:xfrm>
            <a:off x="895350" y="5029200"/>
            <a:ext cx="525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https://www.youtube.com/watch?v=YANAso8Jxrk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6"/>
          <a:stretch/>
        </p:blipFill>
        <p:spPr bwMode="auto">
          <a:xfrm>
            <a:off x="965202" y="1371600"/>
            <a:ext cx="7101247" cy="35112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45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889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b="1"/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88900" y="176688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b="1"/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609600" y="1563687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/>
              <a:t>1. Enumeration</a:t>
            </a:r>
          </a:p>
        </p:txBody>
      </p:sp>
      <p:sp>
        <p:nvSpPr>
          <p:cNvPr id="37893" name="Text Box 7"/>
          <p:cNvSpPr txBox="1">
            <a:spLocks noChangeArrowheads="1"/>
          </p:cNvSpPr>
          <p:nvPr/>
        </p:nvSpPr>
        <p:spPr bwMode="auto">
          <a:xfrm>
            <a:off x="3581400" y="1563687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Primary Structure</a:t>
            </a:r>
          </a:p>
        </p:txBody>
      </p:sp>
      <p:sp>
        <p:nvSpPr>
          <p:cNvPr id="37894" name="Text Box 8"/>
          <p:cNvSpPr txBox="1">
            <a:spLocks noChangeArrowheads="1"/>
          </p:cNvSpPr>
          <p:nvPr/>
        </p:nvSpPr>
        <p:spPr bwMode="auto">
          <a:xfrm>
            <a:off x="609600" y="2341562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/>
              <a:t>2. Local interaction</a:t>
            </a:r>
          </a:p>
        </p:txBody>
      </p:sp>
      <p:sp>
        <p:nvSpPr>
          <p:cNvPr id="37895" name="Text Box 9"/>
          <p:cNvSpPr txBox="1">
            <a:spLocks noChangeArrowheads="1"/>
          </p:cNvSpPr>
          <p:nvPr/>
        </p:nvSpPr>
        <p:spPr bwMode="auto">
          <a:xfrm>
            <a:off x="3581400" y="2341562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Secondary Structure</a:t>
            </a:r>
          </a:p>
        </p:txBody>
      </p:sp>
      <p:sp>
        <p:nvSpPr>
          <p:cNvPr id="37896" name="Text Box 10"/>
          <p:cNvSpPr txBox="1">
            <a:spLocks noChangeArrowheads="1"/>
          </p:cNvSpPr>
          <p:nvPr/>
        </p:nvSpPr>
        <p:spPr bwMode="auto">
          <a:xfrm>
            <a:off x="609600" y="3027362"/>
            <a:ext cx="2895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/>
              <a:t>3. Distant interaction</a:t>
            </a:r>
          </a:p>
        </p:txBody>
      </p:sp>
      <p:sp>
        <p:nvSpPr>
          <p:cNvPr id="37897" name="Text Box 11"/>
          <p:cNvSpPr txBox="1">
            <a:spLocks noChangeArrowheads="1"/>
          </p:cNvSpPr>
          <p:nvPr/>
        </p:nvSpPr>
        <p:spPr bwMode="auto">
          <a:xfrm>
            <a:off x="3581400" y="3027362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Tertiary Structure</a:t>
            </a:r>
          </a:p>
        </p:txBody>
      </p:sp>
      <p:grpSp>
        <p:nvGrpSpPr>
          <p:cNvPr id="37899" name="Group 13"/>
          <p:cNvGrpSpPr>
            <a:grpSpLocks/>
          </p:cNvGrpSpPr>
          <p:nvPr/>
        </p:nvGrpSpPr>
        <p:grpSpPr bwMode="auto">
          <a:xfrm>
            <a:off x="6765925" y="2630487"/>
            <a:ext cx="2301875" cy="1295400"/>
            <a:chOff x="1718" y="1872"/>
            <a:chExt cx="1450" cy="816"/>
          </a:xfrm>
        </p:grpSpPr>
        <p:pic>
          <p:nvPicPr>
            <p:cNvPr id="37902" name="Picture 14" descr="Protein-structure"/>
            <p:cNvPicPr>
              <a:picLocks noChangeAspect="1" noChangeArrowheads="1"/>
            </p:cNvPicPr>
            <p:nvPr/>
          </p:nvPicPr>
          <p:blipFill>
            <a:blip r:embed="rId2" cstate="print"/>
            <a:srcRect t="50000" r="47195" b="28206"/>
            <a:stretch>
              <a:fillRect/>
            </a:stretch>
          </p:blipFill>
          <p:spPr bwMode="auto">
            <a:xfrm>
              <a:off x="1718" y="1872"/>
              <a:ext cx="1450" cy="8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3" name="Rectangle 15"/>
            <p:cNvSpPr>
              <a:spLocks noChangeArrowheads="1"/>
            </p:cNvSpPr>
            <p:nvPr/>
          </p:nvSpPr>
          <p:spPr bwMode="auto">
            <a:xfrm>
              <a:off x="3072" y="2160"/>
              <a:ext cx="96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</p:grpSp>
      <p:sp>
        <p:nvSpPr>
          <p:cNvPr id="37900" name="Oval 16"/>
          <p:cNvSpPr>
            <a:spLocks noChangeArrowheads="1"/>
          </p:cNvSpPr>
          <p:nvPr/>
        </p:nvSpPr>
        <p:spPr bwMode="auto">
          <a:xfrm>
            <a:off x="533400" y="2935287"/>
            <a:ext cx="2971800" cy="685800"/>
          </a:xfrm>
          <a:prstGeom prst="ellipse">
            <a:avLst/>
          </a:prstGeom>
          <a:noFill/>
          <a:ln w="38100">
            <a:solidFill>
              <a:srgbClr val="F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 b="1" i="0"/>
          </a:p>
        </p:txBody>
      </p:sp>
      <p:sp>
        <p:nvSpPr>
          <p:cNvPr id="16" name="TextBox 15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Protein</a:t>
            </a:r>
            <a:endParaRPr lang="en-US" sz="4000" b="1" i="0" dirty="0"/>
          </a:p>
        </p:txBody>
      </p:sp>
    </p:spTree>
    <p:extLst>
      <p:ext uri="{BB962C8B-B14F-4D97-AF65-F5344CB8AC3E}">
        <p14:creationId xmlns:p14="http://schemas.microsoft.com/office/powerpoint/2010/main" val="241539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88900" y="1331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b="1"/>
          </a:p>
        </p:txBody>
      </p:sp>
      <p:sp>
        <p:nvSpPr>
          <p:cNvPr id="32772" name="Text Box 16"/>
          <p:cNvSpPr txBox="1">
            <a:spLocks noChangeArrowheads="1"/>
          </p:cNvSpPr>
          <p:nvPr/>
        </p:nvSpPr>
        <p:spPr bwMode="auto">
          <a:xfrm>
            <a:off x="457200" y="4129088"/>
            <a:ext cx="28193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hemoglobin</a:t>
            </a:r>
          </a:p>
        </p:txBody>
      </p:sp>
      <p:sp>
        <p:nvSpPr>
          <p:cNvPr id="32773" name="Text Box 17"/>
          <p:cNvSpPr txBox="1">
            <a:spLocks noChangeArrowheads="1"/>
          </p:cNvSpPr>
          <p:nvPr/>
        </p:nvSpPr>
        <p:spPr bwMode="auto">
          <a:xfrm>
            <a:off x="5638800" y="4114800"/>
            <a:ext cx="2438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/>
              <a:t>myoglobin</a:t>
            </a:r>
          </a:p>
        </p:txBody>
      </p:sp>
      <p:sp>
        <p:nvSpPr>
          <p:cNvPr id="32774" name="Text Box 20"/>
          <p:cNvSpPr txBox="1">
            <a:spLocks noChangeArrowheads="1"/>
          </p:cNvSpPr>
          <p:nvPr/>
        </p:nvSpPr>
        <p:spPr bwMode="auto">
          <a:xfrm>
            <a:off x="2841625" y="1758950"/>
            <a:ext cx="3429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/>
              <a:t>Compare</a:t>
            </a:r>
          </a:p>
        </p:txBody>
      </p:sp>
      <p:pic>
        <p:nvPicPr>
          <p:cNvPr id="32775" name="Picture 1"/>
          <p:cNvPicPr>
            <a:picLocks noChangeAspect="1"/>
          </p:cNvPicPr>
          <p:nvPr/>
        </p:nvPicPr>
        <p:blipFill>
          <a:blip r:embed="rId2" cstate="print"/>
          <a:srcRect l="37875"/>
          <a:stretch>
            <a:fillRect/>
          </a:stretch>
        </p:blipFill>
        <p:spPr bwMode="auto">
          <a:xfrm>
            <a:off x="228600" y="1219200"/>
            <a:ext cx="3206750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2776" name="Picture 9"/>
          <p:cNvPicPr>
            <a:picLocks noChangeAspect="1"/>
          </p:cNvPicPr>
          <p:nvPr/>
        </p:nvPicPr>
        <p:blipFill>
          <a:blip r:embed="rId2" cstate="print"/>
          <a:srcRect r="61386"/>
          <a:stretch>
            <a:fillRect/>
          </a:stretch>
        </p:blipFill>
        <p:spPr bwMode="auto">
          <a:xfrm>
            <a:off x="5930900" y="1241425"/>
            <a:ext cx="1993900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Protein</a:t>
            </a:r>
            <a:endParaRPr lang="en-US" sz="4000" b="1" i="0" dirty="0"/>
          </a:p>
        </p:txBody>
      </p:sp>
    </p:spTree>
    <p:extLst>
      <p:ext uri="{BB962C8B-B14F-4D97-AF65-F5344CB8AC3E}">
        <p14:creationId xmlns:p14="http://schemas.microsoft.com/office/powerpoint/2010/main" val="70694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8890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b="1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88900" y="176688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b="1"/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609600" y="1563687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/>
              <a:t>1. Enumeration</a:t>
            </a:r>
          </a:p>
        </p:txBody>
      </p:sp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3581400" y="1563687"/>
            <a:ext cx="2667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Primary Structure</a:t>
            </a:r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609600" y="2341562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/>
              <a:t>2. Local interaction</a:t>
            </a:r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3581400" y="2341562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Secondary Structure</a:t>
            </a:r>
          </a:p>
        </p:txBody>
      </p:sp>
      <p:sp>
        <p:nvSpPr>
          <p:cNvPr id="38920" name="Text Box 10"/>
          <p:cNvSpPr txBox="1">
            <a:spLocks noChangeArrowheads="1"/>
          </p:cNvSpPr>
          <p:nvPr/>
        </p:nvSpPr>
        <p:spPr bwMode="auto">
          <a:xfrm>
            <a:off x="609600" y="3027362"/>
            <a:ext cx="2895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/>
              <a:t>3. Distant interaction</a:t>
            </a:r>
          </a:p>
        </p:txBody>
      </p:sp>
      <p:sp>
        <p:nvSpPr>
          <p:cNvPr id="38921" name="Text Box 11"/>
          <p:cNvSpPr txBox="1">
            <a:spLocks noChangeArrowheads="1"/>
          </p:cNvSpPr>
          <p:nvPr/>
        </p:nvSpPr>
        <p:spPr bwMode="auto">
          <a:xfrm>
            <a:off x="3581400" y="3027362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Tertiary Structure</a:t>
            </a:r>
          </a:p>
        </p:txBody>
      </p:sp>
      <p:sp>
        <p:nvSpPr>
          <p:cNvPr id="38922" name="Text Box 12"/>
          <p:cNvSpPr txBox="1">
            <a:spLocks noChangeArrowheads="1"/>
          </p:cNvSpPr>
          <p:nvPr/>
        </p:nvSpPr>
        <p:spPr bwMode="auto">
          <a:xfrm>
            <a:off x="609600" y="3713162"/>
            <a:ext cx="3200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0"/>
              <a:t>4. Interaction between</a:t>
            </a:r>
            <a:br>
              <a:rPr lang="en-US" sz="2400" i="0"/>
            </a:br>
            <a:r>
              <a:rPr lang="en-US" sz="2400" i="0"/>
              <a:t>    subunits</a:t>
            </a:r>
          </a:p>
        </p:txBody>
      </p: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3581400" y="3713162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/>
              <a:t>Quaternary Structure</a:t>
            </a:r>
          </a:p>
        </p:txBody>
      </p:sp>
      <p:pic>
        <p:nvPicPr>
          <p:cNvPr id="38924" name="Picture 14" descr="Protein-structure"/>
          <p:cNvPicPr>
            <a:picLocks noChangeAspect="1" noChangeArrowheads="1"/>
          </p:cNvPicPr>
          <p:nvPr/>
        </p:nvPicPr>
        <p:blipFill>
          <a:blip r:embed="rId2" cstate="print"/>
          <a:srcRect t="78206" r="54189"/>
          <a:stretch>
            <a:fillRect/>
          </a:stretch>
        </p:blipFill>
        <p:spPr bwMode="auto">
          <a:xfrm>
            <a:off x="6934200" y="3392487"/>
            <a:ext cx="19970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5" name="Oval 15"/>
          <p:cNvSpPr>
            <a:spLocks noChangeArrowheads="1"/>
          </p:cNvSpPr>
          <p:nvPr/>
        </p:nvSpPr>
        <p:spPr bwMode="auto">
          <a:xfrm>
            <a:off x="511175" y="3544887"/>
            <a:ext cx="3048000" cy="1066800"/>
          </a:xfrm>
          <a:prstGeom prst="ellipse">
            <a:avLst/>
          </a:prstGeom>
          <a:noFill/>
          <a:ln w="38100">
            <a:solidFill>
              <a:srgbClr val="F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 b="1" i="0"/>
          </a:p>
        </p:txBody>
      </p:sp>
      <p:sp>
        <p:nvSpPr>
          <p:cNvPr id="15" name="TextBox 14"/>
          <p:cNvSpPr txBox="1"/>
          <p:nvPr/>
        </p:nvSpPr>
        <p:spPr>
          <a:xfrm>
            <a:off x="228600" y="0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Protein</a:t>
            </a:r>
            <a:endParaRPr lang="en-US" sz="4000" b="1" i="0" dirty="0"/>
          </a:p>
        </p:txBody>
      </p:sp>
    </p:spTree>
    <p:extLst>
      <p:ext uri="{BB962C8B-B14F-4D97-AF65-F5344CB8AC3E}">
        <p14:creationId xmlns:p14="http://schemas.microsoft.com/office/powerpoint/2010/main" val="3643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057400"/>
            <a:ext cx="78771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26 January 2017</a:t>
            </a:r>
            <a:endParaRPr lang="en-US" altLang="en-US" sz="32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709886" y="4136934"/>
            <a:ext cx="3200400" cy="1044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45" y="3234191"/>
            <a:ext cx="5550882" cy="1947409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 bwMode="auto">
          <a:xfrm>
            <a:off x="1828800" y="405311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0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38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703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86" y="1524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/>
              <a:t>What is a Gene?</a:t>
            </a:r>
            <a:endParaRPr lang="en-US" sz="3600" b="1" i="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376948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748548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120148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376948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748548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120148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543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0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28" descr="Newsprint"/>
          <p:cNvSpPr txBox="1">
            <a:spLocks noChangeArrowheads="1"/>
          </p:cNvSpPr>
          <p:nvPr/>
        </p:nvSpPr>
        <p:spPr bwMode="auto">
          <a:xfrm>
            <a:off x="1919930" y="5410200"/>
            <a:ext cx="5550881" cy="1200329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…the </a:t>
            </a:r>
            <a:r>
              <a:rPr lang="en-US" dirty="0"/>
              <a:t>hardest part for me is deciding on a specific topic that is narrow enough to suffice as a good research proposal</a:t>
            </a:r>
          </a:p>
        </p:txBody>
      </p:sp>
      <p:sp>
        <p:nvSpPr>
          <p:cNvPr id="4" name="Right Arrow 3"/>
          <p:cNvSpPr/>
          <p:nvPr/>
        </p:nvSpPr>
        <p:spPr bwMode="auto">
          <a:xfrm>
            <a:off x="381000" y="16002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376646" y="35814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67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2576052" y="511524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5152104" y="375838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12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11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92364" y="534257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10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813756" y="397618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415120" y="395526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7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3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1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1686" y="1524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/>
              <a:t>What is a Gene?</a:t>
            </a:r>
            <a:endParaRPr lang="en-US" sz="3600" b="1" i="0" dirty="0"/>
          </a:p>
        </p:txBody>
      </p:sp>
    </p:spTree>
    <p:extLst>
      <p:ext uri="{BB962C8B-B14F-4D97-AF65-F5344CB8AC3E}">
        <p14:creationId xmlns:p14="http://schemas.microsoft.com/office/powerpoint/2010/main" val="10055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sp>
        <p:nvSpPr>
          <p:cNvPr id="121" name="TextBox 120"/>
          <p:cNvSpPr txBox="1"/>
          <p:nvPr/>
        </p:nvSpPr>
        <p:spPr>
          <a:xfrm>
            <a:off x="1374060" y="2608494"/>
            <a:ext cx="81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228600" y="1600200"/>
            <a:ext cx="8824686" cy="4953000"/>
          </a:xfrm>
          <a:prstGeom prst="rect">
            <a:avLst/>
          </a:prstGeom>
          <a:solidFill>
            <a:srgbClr val="FFDDBB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62058" y="2304871"/>
            <a:ext cx="1567542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Danny </a:t>
            </a:r>
            <a:r>
              <a:rPr lang="en-US" i="0" dirty="0" err="1" smtClean="0"/>
              <a:t>Rayes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Tom Mathew</a:t>
            </a:r>
            <a:br>
              <a:rPr lang="en-US" i="0" dirty="0" smtClean="0"/>
            </a:br>
            <a:r>
              <a:rPr lang="en-US" i="0" dirty="0" smtClean="0"/>
              <a:t>Colin Hawkes</a:t>
            </a:r>
            <a:br>
              <a:rPr lang="en-US" i="0" dirty="0" smtClean="0"/>
            </a:br>
            <a:r>
              <a:rPr lang="en-US" i="0" dirty="0" err="1" smtClean="0"/>
              <a:t>Ankita</a:t>
            </a:r>
            <a:r>
              <a:rPr lang="en-US" i="0" dirty="0" smtClean="0"/>
              <a:t> Thakur</a:t>
            </a:r>
            <a:endParaRPr lang="en-US" i="0" dirty="0"/>
          </a:p>
        </p:txBody>
      </p:sp>
      <p:sp>
        <p:nvSpPr>
          <p:cNvPr id="128" name="TextBox 127"/>
          <p:cNvSpPr txBox="1"/>
          <p:nvPr/>
        </p:nvSpPr>
        <p:spPr>
          <a:xfrm>
            <a:off x="685801" y="2286000"/>
            <a:ext cx="16764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Prathija</a:t>
            </a:r>
            <a:r>
              <a:rPr lang="en-US" i="0" dirty="0" smtClean="0"/>
              <a:t> </a:t>
            </a:r>
            <a:r>
              <a:rPr lang="en-US" i="0" dirty="0" err="1" smtClean="0"/>
              <a:t>Prem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Elaf</a:t>
            </a:r>
            <a:r>
              <a:rPr lang="en-US" i="0" dirty="0" smtClean="0"/>
              <a:t> </a:t>
            </a:r>
            <a:r>
              <a:rPr lang="en-US" i="0" dirty="0" err="1" smtClean="0"/>
              <a:t>Alaithan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Amanda </a:t>
            </a:r>
            <a:r>
              <a:rPr lang="en-US" i="0" dirty="0" err="1" smtClean="0"/>
              <a:t>Atrash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Amanda </a:t>
            </a:r>
            <a:r>
              <a:rPr lang="en-US" i="0" dirty="0" err="1" smtClean="0"/>
              <a:t>Luong</a:t>
            </a:r>
            <a:endParaRPr lang="en-US" i="0" dirty="0"/>
          </a:p>
        </p:txBody>
      </p:sp>
      <p:sp>
        <p:nvSpPr>
          <p:cNvPr id="129" name="TextBox 128"/>
          <p:cNvSpPr txBox="1"/>
          <p:nvPr/>
        </p:nvSpPr>
        <p:spPr>
          <a:xfrm>
            <a:off x="685800" y="3676471"/>
            <a:ext cx="18288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Aisha </a:t>
            </a:r>
            <a:r>
              <a:rPr lang="en-US" i="0" dirty="0" err="1" smtClean="0"/>
              <a:t>Ikram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Gerell</a:t>
            </a:r>
            <a:r>
              <a:rPr lang="en-US" i="0" dirty="0" smtClean="0"/>
              <a:t> </a:t>
            </a:r>
            <a:r>
              <a:rPr lang="en-US" i="0" dirty="0" err="1" smtClean="0"/>
              <a:t>Malazarte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Chris Rowe</a:t>
            </a:r>
            <a:br>
              <a:rPr lang="en-US" i="0" dirty="0" smtClean="0"/>
            </a:br>
            <a:r>
              <a:rPr lang="en-US" i="0" dirty="0" err="1" smtClean="0"/>
              <a:t>Aarthi</a:t>
            </a:r>
            <a:r>
              <a:rPr lang="en-US" i="0" dirty="0" smtClean="0"/>
              <a:t> </a:t>
            </a:r>
            <a:r>
              <a:rPr lang="en-US" i="0" dirty="0" err="1" smtClean="0"/>
              <a:t>Prakash</a:t>
            </a:r>
            <a:endParaRPr lang="en-US" i="0" dirty="0"/>
          </a:p>
        </p:txBody>
      </p:sp>
      <p:sp>
        <p:nvSpPr>
          <p:cNvPr id="130" name="TextBox 129"/>
          <p:cNvSpPr txBox="1"/>
          <p:nvPr/>
        </p:nvSpPr>
        <p:spPr>
          <a:xfrm>
            <a:off x="4640943" y="2304871"/>
            <a:ext cx="1988457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Lasya</a:t>
            </a:r>
            <a:r>
              <a:rPr lang="en-US" i="0" dirty="0" smtClean="0"/>
              <a:t> </a:t>
            </a:r>
            <a:r>
              <a:rPr lang="en-US" i="0" dirty="0" err="1" smtClean="0"/>
              <a:t>Gundlapudi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Erin Cochran</a:t>
            </a:r>
            <a:br>
              <a:rPr lang="en-US" i="0" dirty="0" smtClean="0"/>
            </a:br>
            <a:r>
              <a:rPr lang="en-US" i="0" dirty="0" smtClean="0"/>
              <a:t>Britt Hazard</a:t>
            </a:r>
            <a:br>
              <a:rPr lang="en-US" i="0" dirty="0" smtClean="0"/>
            </a:br>
            <a:r>
              <a:rPr lang="en-US" i="0" dirty="0" err="1" smtClean="0"/>
              <a:t>Adi</a:t>
            </a:r>
            <a:r>
              <a:rPr lang="en-US" i="0" dirty="0" smtClean="0"/>
              <a:t> </a:t>
            </a:r>
            <a:r>
              <a:rPr lang="en-US" i="0" dirty="0" err="1" smtClean="0"/>
              <a:t>Balu</a:t>
            </a:r>
            <a:endParaRPr lang="en-US" i="0" dirty="0"/>
          </a:p>
        </p:txBody>
      </p:sp>
      <p:sp>
        <p:nvSpPr>
          <p:cNvPr id="131" name="TextBox 130"/>
          <p:cNvSpPr txBox="1"/>
          <p:nvPr/>
        </p:nvSpPr>
        <p:spPr>
          <a:xfrm>
            <a:off x="718456" y="5105400"/>
            <a:ext cx="217714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Kaivalya</a:t>
            </a:r>
            <a:r>
              <a:rPr lang="en-US" i="0" dirty="0" smtClean="0"/>
              <a:t> </a:t>
            </a:r>
            <a:r>
              <a:rPr lang="en-US" i="0" dirty="0" err="1" smtClean="0"/>
              <a:t>Dandamudi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E </a:t>
            </a:r>
            <a:r>
              <a:rPr lang="en-US" i="0" dirty="0" err="1" smtClean="0"/>
              <a:t>Alqaffas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Ryan Duong</a:t>
            </a:r>
            <a:br>
              <a:rPr lang="en-US" i="0" dirty="0" smtClean="0"/>
            </a:br>
            <a:r>
              <a:rPr lang="en-US" i="0" dirty="0" smtClean="0"/>
              <a:t>Neel </a:t>
            </a:r>
            <a:r>
              <a:rPr lang="en-US" i="0" dirty="0" err="1" smtClean="0"/>
              <a:t>Gohil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132" name="TextBox 131"/>
          <p:cNvSpPr txBox="1"/>
          <p:nvPr/>
        </p:nvSpPr>
        <p:spPr>
          <a:xfrm>
            <a:off x="4495799" y="3801070"/>
            <a:ext cx="2057401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Diana Marquez</a:t>
            </a:r>
            <a:br>
              <a:rPr lang="en-US" i="0" dirty="0" smtClean="0"/>
            </a:br>
            <a:r>
              <a:rPr lang="en-US" i="0" dirty="0" smtClean="0"/>
              <a:t>Jacob </a:t>
            </a:r>
            <a:r>
              <a:rPr lang="en-US" i="0" dirty="0" err="1" smtClean="0"/>
              <a:t>Jaminet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Bharath</a:t>
            </a:r>
            <a:r>
              <a:rPr lang="en-US" i="0" dirty="0" smtClean="0"/>
              <a:t> </a:t>
            </a:r>
            <a:r>
              <a:rPr lang="en-US" i="0" dirty="0" err="1" smtClean="0"/>
              <a:t>Peddibhotla</a:t>
            </a:r>
            <a:endParaRPr lang="en-US" i="0" dirty="0"/>
          </a:p>
        </p:txBody>
      </p:sp>
      <p:sp>
        <p:nvSpPr>
          <p:cNvPr id="137" name="TextBox 136"/>
          <p:cNvSpPr txBox="1"/>
          <p:nvPr/>
        </p:nvSpPr>
        <p:spPr>
          <a:xfrm>
            <a:off x="6553200" y="3676471"/>
            <a:ext cx="18288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Tom Raymond</a:t>
            </a:r>
            <a:br>
              <a:rPr lang="en-US" i="0" dirty="0" smtClean="0"/>
            </a:br>
            <a:r>
              <a:rPr lang="en-US" i="0" dirty="0" smtClean="0"/>
              <a:t>Jesse </a:t>
            </a:r>
            <a:r>
              <a:rPr lang="en-US" i="0" dirty="0" err="1" smtClean="0"/>
              <a:t>Raynor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Darius Saunders</a:t>
            </a:r>
            <a:br>
              <a:rPr lang="en-US" i="0" dirty="0" smtClean="0"/>
            </a:br>
            <a:r>
              <a:rPr lang="en-US" i="0" dirty="0" smtClean="0"/>
              <a:t>Samuel Young</a:t>
            </a:r>
            <a:endParaRPr lang="en-US" sz="1400" i="0" dirty="0"/>
          </a:p>
        </p:txBody>
      </p:sp>
      <p:sp>
        <p:nvSpPr>
          <p:cNvPr id="138" name="TextBox 137"/>
          <p:cNvSpPr txBox="1"/>
          <p:nvPr/>
        </p:nvSpPr>
        <p:spPr>
          <a:xfrm>
            <a:off x="4800600" y="5109523"/>
            <a:ext cx="1966218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Nikhita</a:t>
            </a:r>
            <a:r>
              <a:rPr lang="en-US" i="0" dirty="0" smtClean="0"/>
              <a:t> </a:t>
            </a:r>
            <a:r>
              <a:rPr lang="en-US" i="0" dirty="0" err="1" smtClean="0"/>
              <a:t>Puthuveeti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Lamis</a:t>
            </a:r>
            <a:r>
              <a:rPr lang="en-US" i="0" dirty="0" smtClean="0"/>
              <a:t> Farah</a:t>
            </a:r>
            <a:br>
              <a:rPr lang="en-US" i="0" dirty="0" smtClean="0"/>
            </a:br>
            <a:r>
              <a:rPr lang="en-US" i="0" dirty="0" smtClean="0"/>
              <a:t>Kevin </a:t>
            </a:r>
            <a:r>
              <a:rPr lang="en-US" i="0" dirty="0" err="1" smtClean="0"/>
              <a:t>Limlengco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Lucas </a:t>
            </a:r>
            <a:r>
              <a:rPr lang="en-US" i="0" dirty="0" err="1" smtClean="0"/>
              <a:t>Rizkalla</a:t>
            </a:r>
            <a:endParaRPr lang="en-US" i="0" dirty="0"/>
          </a:p>
        </p:txBody>
      </p:sp>
      <p:sp>
        <p:nvSpPr>
          <p:cNvPr id="139" name="TextBox 138"/>
          <p:cNvSpPr txBox="1"/>
          <p:nvPr/>
        </p:nvSpPr>
        <p:spPr>
          <a:xfrm>
            <a:off x="6781800" y="5205328"/>
            <a:ext cx="175260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Ruairidh</a:t>
            </a:r>
            <a:r>
              <a:rPr lang="en-US" i="0" dirty="0" smtClean="0"/>
              <a:t> Barlow</a:t>
            </a:r>
            <a:br>
              <a:rPr lang="en-US" i="0" dirty="0" smtClean="0"/>
            </a:br>
            <a:r>
              <a:rPr lang="en-US" i="0" dirty="0" smtClean="0"/>
              <a:t>Rahul </a:t>
            </a:r>
            <a:r>
              <a:rPr lang="en-US" i="0" dirty="0" err="1" smtClean="0"/>
              <a:t>Warrier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Jacob McGill</a:t>
            </a:r>
            <a:endParaRPr lang="en-US" sz="1600" i="0" dirty="0"/>
          </a:p>
        </p:txBody>
      </p:sp>
      <p:sp>
        <p:nvSpPr>
          <p:cNvPr id="140" name="TextBox 139"/>
          <p:cNvSpPr txBox="1"/>
          <p:nvPr/>
        </p:nvSpPr>
        <p:spPr>
          <a:xfrm>
            <a:off x="2590800" y="2304871"/>
            <a:ext cx="14478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Ashria</a:t>
            </a:r>
            <a:r>
              <a:rPr lang="en-US" i="0" dirty="0" smtClean="0"/>
              <a:t> </a:t>
            </a:r>
            <a:r>
              <a:rPr lang="en-US" i="0" dirty="0" err="1" smtClean="0"/>
              <a:t>Arora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Deeksha</a:t>
            </a:r>
            <a:r>
              <a:rPr lang="en-US" i="0" dirty="0" smtClean="0"/>
              <a:t> Jain</a:t>
            </a:r>
            <a:br>
              <a:rPr lang="en-US" i="0" dirty="0" smtClean="0"/>
            </a:br>
            <a:r>
              <a:rPr lang="en-US" i="0" dirty="0" smtClean="0"/>
              <a:t>Alex </a:t>
            </a:r>
            <a:r>
              <a:rPr lang="en-US" i="0" dirty="0" err="1" smtClean="0"/>
              <a:t>Leath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Rachel Miller</a:t>
            </a:r>
            <a:endParaRPr lang="en-US" i="0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7620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36839" y="3676471"/>
            <a:ext cx="1882761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Mouni</a:t>
            </a:r>
            <a:r>
              <a:rPr lang="en-US" i="0" dirty="0" smtClean="0"/>
              <a:t> </a:t>
            </a:r>
            <a:r>
              <a:rPr lang="en-US" i="0" dirty="0" err="1" smtClean="0"/>
              <a:t>Talari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Peter Samuel </a:t>
            </a:r>
            <a:r>
              <a:rPr lang="en-US" i="0" dirty="0" err="1"/>
              <a:t>Wesal</a:t>
            </a:r>
            <a:r>
              <a:rPr lang="en-US" i="0" dirty="0"/>
              <a:t> </a:t>
            </a:r>
            <a:r>
              <a:rPr lang="en-US" i="0" dirty="0" err="1" smtClean="0"/>
              <a:t>Alhammadi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Rishabh</a:t>
            </a:r>
            <a:r>
              <a:rPr lang="en-US" i="0" dirty="0" smtClean="0"/>
              <a:t> Patel</a:t>
            </a:r>
            <a:endParaRPr lang="en-US" i="0" dirty="0"/>
          </a:p>
        </p:txBody>
      </p:sp>
      <p:sp>
        <p:nvSpPr>
          <p:cNvPr id="44" name="TextBox 43"/>
          <p:cNvSpPr txBox="1"/>
          <p:nvPr/>
        </p:nvSpPr>
        <p:spPr>
          <a:xfrm>
            <a:off x="2895600" y="5105400"/>
            <a:ext cx="1966218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Bethany </a:t>
            </a:r>
            <a:r>
              <a:rPr lang="en-US" i="0" dirty="0" err="1" smtClean="0"/>
              <a:t>Yachuw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Fadi</a:t>
            </a:r>
            <a:r>
              <a:rPr lang="en-US" i="0" dirty="0" smtClean="0"/>
              <a:t> </a:t>
            </a:r>
            <a:r>
              <a:rPr lang="en-US" i="0" dirty="0" err="1" smtClean="0"/>
              <a:t>Hijaz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Jared Mann</a:t>
            </a:r>
            <a:br>
              <a:rPr lang="en-US" i="0" dirty="0" smtClean="0"/>
            </a:br>
            <a:r>
              <a:rPr lang="en-US" i="0" dirty="0" err="1" smtClean="0"/>
              <a:t>Yonathan</a:t>
            </a:r>
            <a:r>
              <a:rPr lang="en-US" i="0" dirty="0" smtClean="0"/>
              <a:t> </a:t>
            </a:r>
            <a:r>
              <a:rPr lang="en-US" i="0" dirty="0" err="1" smtClean="0"/>
              <a:t>Regassa</a:t>
            </a:r>
            <a:endParaRPr lang="en-US" i="0" dirty="0"/>
          </a:p>
        </p:txBody>
      </p:sp>
      <p:sp>
        <p:nvSpPr>
          <p:cNvPr id="45" name="TextBox 44"/>
          <p:cNvSpPr txBox="1"/>
          <p:nvPr/>
        </p:nvSpPr>
        <p:spPr>
          <a:xfrm>
            <a:off x="61686" y="1524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/>
              <a:t>What is a Gene?</a:t>
            </a:r>
            <a:endParaRPr lang="en-US" sz="3600" b="1" i="0" dirty="0"/>
          </a:p>
        </p:txBody>
      </p:sp>
    </p:spTree>
    <p:extLst>
      <p:ext uri="{BB962C8B-B14F-4D97-AF65-F5344CB8AC3E}">
        <p14:creationId xmlns:p14="http://schemas.microsoft.com/office/powerpoint/2010/main" val="1813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2057400"/>
            <a:ext cx="78771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dirty="0"/>
              <a:t>Molecular Biology Through Discovery</a:t>
            </a:r>
            <a:br>
              <a:rPr lang="en-US" altLang="en-US" sz="3600" b="1" dirty="0"/>
            </a:br>
            <a:r>
              <a:rPr lang="en-US" altLang="en-US" sz="2800" b="1" dirty="0" smtClean="0"/>
              <a:t>Thursday</a:t>
            </a:r>
            <a:r>
              <a:rPr lang="en-US" altLang="en-US" sz="2800" b="1" dirty="0"/>
              <a:t>, </a:t>
            </a:r>
            <a:r>
              <a:rPr lang="en-US" altLang="en-US" sz="2800" b="1" dirty="0" smtClean="0"/>
              <a:t>26 January 2017</a:t>
            </a:r>
            <a:endParaRPr lang="en-US" altLang="en-US" sz="32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709886" y="4136934"/>
            <a:ext cx="3200400" cy="104466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45" y="3234191"/>
            <a:ext cx="5550882" cy="1947409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5" name="Right Arrow 14"/>
          <p:cNvSpPr/>
          <p:nvPr/>
        </p:nvSpPr>
        <p:spPr bwMode="auto">
          <a:xfrm>
            <a:off x="1828800" y="374831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1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304800"/>
            <a:ext cx="493395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8686800" cy="8472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14575"/>
            <a:ext cx="4295775" cy="4504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28" descr="Newsprint"/>
          <p:cNvSpPr txBox="1">
            <a:spLocks noChangeArrowheads="1"/>
          </p:cNvSpPr>
          <p:nvPr/>
        </p:nvSpPr>
        <p:spPr bwMode="auto">
          <a:xfrm>
            <a:off x="4724400" y="2514600"/>
            <a:ext cx="4191000" cy="1200329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I really like how you had us draw the soap </a:t>
            </a:r>
            <a:r>
              <a:rPr lang="en-US" dirty="0" smtClean="0"/>
              <a:t>bubble… Really </a:t>
            </a:r>
            <a:r>
              <a:rPr lang="en-US" dirty="0"/>
              <a:t>brought out the artist in me.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24400" y="396240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smtClean="0"/>
              <a:t>Draw a picture with one error</a:t>
            </a:r>
            <a:endParaRPr lang="en-US" sz="2400" b="1" i="0" dirty="0"/>
          </a:p>
        </p:txBody>
      </p:sp>
      <p:sp>
        <p:nvSpPr>
          <p:cNvPr id="7" name="Text Box 28" descr="Newsprint"/>
          <p:cNvSpPr txBox="1">
            <a:spLocks noChangeArrowheads="1"/>
          </p:cNvSpPr>
          <p:nvPr/>
        </p:nvSpPr>
        <p:spPr bwMode="auto">
          <a:xfrm>
            <a:off x="4724400" y="4876800"/>
            <a:ext cx="4191000" cy="156966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>
                <a:latin typeface="+mn-lt"/>
              </a:rPr>
              <a:t>I </a:t>
            </a:r>
            <a:r>
              <a:rPr lang="en-US" dirty="0">
                <a:latin typeface="+mn-lt"/>
              </a:rPr>
              <a:t>was unclear on how to add an intentional error to the </a:t>
            </a:r>
            <a:r>
              <a:rPr lang="en-US" dirty="0" smtClean="0">
                <a:latin typeface="+mn-lt"/>
              </a:rPr>
              <a:t>slides… what </a:t>
            </a:r>
            <a:r>
              <a:rPr lang="en-US" dirty="0">
                <a:latin typeface="+mn-lt"/>
              </a:rPr>
              <a:t>should we have made look wrong?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124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304800"/>
            <a:ext cx="4933950" cy="80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6" y="1295400"/>
            <a:ext cx="8686800" cy="22860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105400"/>
            <a:ext cx="3182520" cy="128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30040"/>
            <a:ext cx="3214465" cy="26517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85" y="3883479"/>
            <a:ext cx="4781550" cy="85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890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sp>
        <p:nvSpPr>
          <p:cNvPr id="121" name="TextBox 120"/>
          <p:cNvSpPr txBox="1"/>
          <p:nvPr/>
        </p:nvSpPr>
        <p:spPr>
          <a:xfrm>
            <a:off x="1374060" y="2608494"/>
            <a:ext cx="81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228600" y="1600200"/>
            <a:ext cx="8824686" cy="4953000"/>
          </a:xfrm>
          <a:prstGeom prst="rect">
            <a:avLst/>
          </a:prstGeom>
          <a:solidFill>
            <a:srgbClr val="FFDDBB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62058" y="2304871"/>
            <a:ext cx="1567542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Danny </a:t>
            </a:r>
            <a:r>
              <a:rPr lang="en-US" i="0" dirty="0" err="1" smtClean="0"/>
              <a:t>Rayes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Tom Mathew</a:t>
            </a:r>
            <a:br>
              <a:rPr lang="en-US" i="0" dirty="0" smtClean="0"/>
            </a:br>
            <a:r>
              <a:rPr lang="en-US" i="0" dirty="0" smtClean="0"/>
              <a:t>Colin Hawkes</a:t>
            </a:r>
            <a:br>
              <a:rPr lang="en-US" i="0" dirty="0" smtClean="0"/>
            </a:br>
            <a:r>
              <a:rPr lang="en-US" i="0" dirty="0" err="1" smtClean="0"/>
              <a:t>Ankita</a:t>
            </a:r>
            <a:r>
              <a:rPr lang="en-US" i="0" dirty="0" smtClean="0"/>
              <a:t> Thakur</a:t>
            </a:r>
            <a:endParaRPr lang="en-US" i="0" dirty="0"/>
          </a:p>
        </p:txBody>
      </p:sp>
      <p:sp>
        <p:nvSpPr>
          <p:cNvPr id="128" name="TextBox 127"/>
          <p:cNvSpPr txBox="1"/>
          <p:nvPr/>
        </p:nvSpPr>
        <p:spPr>
          <a:xfrm>
            <a:off x="685801" y="2286000"/>
            <a:ext cx="16764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Prathija</a:t>
            </a:r>
            <a:r>
              <a:rPr lang="en-US" i="0" dirty="0" smtClean="0"/>
              <a:t> </a:t>
            </a:r>
            <a:r>
              <a:rPr lang="en-US" i="0" dirty="0" err="1" smtClean="0"/>
              <a:t>Prem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Elaf</a:t>
            </a:r>
            <a:r>
              <a:rPr lang="en-US" i="0" dirty="0" smtClean="0"/>
              <a:t> </a:t>
            </a:r>
            <a:r>
              <a:rPr lang="en-US" i="0" dirty="0" err="1" smtClean="0"/>
              <a:t>Alaithan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Amanda </a:t>
            </a:r>
            <a:r>
              <a:rPr lang="en-US" i="0" dirty="0" err="1" smtClean="0"/>
              <a:t>Atrash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Amanda </a:t>
            </a:r>
            <a:r>
              <a:rPr lang="en-US" i="0" dirty="0" err="1" smtClean="0"/>
              <a:t>Luong</a:t>
            </a:r>
            <a:endParaRPr lang="en-US" i="0" dirty="0"/>
          </a:p>
        </p:txBody>
      </p:sp>
      <p:sp>
        <p:nvSpPr>
          <p:cNvPr id="129" name="TextBox 128"/>
          <p:cNvSpPr txBox="1"/>
          <p:nvPr/>
        </p:nvSpPr>
        <p:spPr>
          <a:xfrm>
            <a:off x="685800" y="3676471"/>
            <a:ext cx="18288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Aisha </a:t>
            </a:r>
            <a:r>
              <a:rPr lang="en-US" i="0" dirty="0" err="1" smtClean="0"/>
              <a:t>Ikram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Gerell</a:t>
            </a:r>
            <a:r>
              <a:rPr lang="en-US" i="0" dirty="0" smtClean="0"/>
              <a:t> </a:t>
            </a:r>
            <a:r>
              <a:rPr lang="en-US" i="0" dirty="0" err="1" smtClean="0"/>
              <a:t>Malazarte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Chris Rowe</a:t>
            </a:r>
            <a:br>
              <a:rPr lang="en-US" i="0" dirty="0" smtClean="0"/>
            </a:br>
            <a:r>
              <a:rPr lang="en-US" i="0" dirty="0" err="1" smtClean="0"/>
              <a:t>Aarthi</a:t>
            </a:r>
            <a:r>
              <a:rPr lang="en-US" i="0" dirty="0" smtClean="0"/>
              <a:t> </a:t>
            </a:r>
            <a:r>
              <a:rPr lang="en-US" i="0" dirty="0" err="1" smtClean="0"/>
              <a:t>Prakash</a:t>
            </a:r>
            <a:endParaRPr lang="en-US" i="0" dirty="0"/>
          </a:p>
        </p:txBody>
      </p:sp>
      <p:sp>
        <p:nvSpPr>
          <p:cNvPr id="130" name="TextBox 129"/>
          <p:cNvSpPr txBox="1"/>
          <p:nvPr/>
        </p:nvSpPr>
        <p:spPr>
          <a:xfrm>
            <a:off x="4640943" y="2304871"/>
            <a:ext cx="1988457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Lasya</a:t>
            </a:r>
            <a:r>
              <a:rPr lang="en-US" i="0" dirty="0" smtClean="0"/>
              <a:t> </a:t>
            </a:r>
            <a:r>
              <a:rPr lang="en-US" i="0" dirty="0" err="1" smtClean="0"/>
              <a:t>Gundlapudi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Erin Cochran</a:t>
            </a:r>
            <a:br>
              <a:rPr lang="en-US" i="0" dirty="0" smtClean="0"/>
            </a:br>
            <a:r>
              <a:rPr lang="en-US" i="0" dirty="0" smtClean="0"/>
              <a:t>Britt Hazard</a:t>
            </a:r>
            <a:br>
              <a:rPr lang="en-US" i="0" dirty="0" smtClean="0"/>
            </a:br>
            <a:r>
              <a:rPr lang="en-US" i="0" dirty="0" err="1" smtClean="0"/>
              <a:t>Adi</a:t>
            </a:r>
            <a:r>
              <a:rPr lang="en-US" i="0" dirty="0" smtClean="0"/>
              <a:t> </a:t>
            </a:r>
            <a:r>
              <a:rPr lang="en-US" i="0" dirty="0" err="1" smtClean="0"/>
              <a:t>Balu</a:t>
            </a:r>
            <a:endParaRPr lang="en-US" i="0" dirty="0"/>
          </a:p>
        </p:txBody>
      </p:sp>
      <p:sp>
        <p:nvSpPr>
          <p:cNvPr id="131" name="TextBox 130"/>
          <p:cNvSpPr txBox="1"/>
          <p:nvPr/>
        </p:nvSpPr>
        <p:spPr>
          <a:xfrm>
            <a:off x="718456" y="5105400"/>
            <a:ext cx="217714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Kaivalya</a:t>
            </a:r>
            <a:r>
              <a:rPr lang="en-US" i="0" dirty="0" smtClean="0"/>
              <a:t> </a:t>
            </a:r>
            <a:r>
              <a:rPr lang="en-US" i="0" dirty="0" err="1" smtClean="0"/>
              <a:t>Dandamudi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E </a:t>
            </a:r>
            <a:r>
              <a:rPr lang="en-US" i="0" dirty="0" err="1" smtClean="0"/>
              <a:t>Alqaffas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Ryan Duong</a:t>
            </a:r>
            <a:br>
              <a:rPr lang="en-US" i="0" dirty="0" smtClean="0"/>
            </a:br>
            <a:r>
              <a:rPr lang="en-US" i="0" dirty="0" smtClean="0"/>
              <a:t>Neel </a:t>
            </a:r>
            <a:r>
              <a:rPr lang="en-US" i="0" dirty="0" err="1" smtClean="0"/>
              <a:t>Gohil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132" name="TextBox 131"/>
          <p:cNvSpPr txBox="1"/>
          <p:nvPr/>
        </p:nvSpPr>
        <p:spPr>
          <a:xfrm>
            <a:off x="4495799" y="3801070"/>
            <a:ext cx="2057401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Diana Marquez</a:t>
            </a:r>
            <a:br>
              <a:rPr lang="en-US" i="0" dirty="0" smtClean="0"/>
            </a:br>
            <a:r>
              <a:rPr lang="en-US" i="0" dirty="0" smtClean="0"/>
              <a:t>Jacob </a:t>
            </a:r>
            <a:r>
              <a:rPr lang="en-US" i="0" dirty="0" err="1" smtClean="0"/>
              <a:t>Jaminet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Bharath</a:t>
            </a:r>
            <a:r>
              <a:rPr lang="en-US" i="0" dirty="0" smtClean="0"/>
              <a:t> </a:t>
            </a:r>
            <a:r>
              <a:rPr lang="en-US" i="0" dirty="0" err="1" smtClean="0"/>
              <a:t>Peddibhotla</a:t>
            </a:r>
            <a:endParaRPr lang="en-US" i="0" dirty="0"/>
          </a:p>
        </p:txBody>
      </p:sp>
      <p:sp>
        <p:nvSpPr>
          <p:cNvPr id="137" name="TextBox 136"/>
          <p:cNvSpPr txBox="1"/>
          <p:nvPr/>
        </p:nvSpPr>
        <p:spPr>
          <a:xfrm>
            <a:off x="6553200" y="3676471"/>
            <a:ext cx="18288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Tom Raymond</a:t>
            </a:r>
            <a:br>
              <a:rPr lang="en-US" i="0" dirty="0" smtClean="0"/>
            </a:br>
            <a:r>
              <a:rPr lang="en-US" i="0" dirty="0" smtClean="0"/>
              <a:t>Jesse </a:t>
            </a:r>
            <a:r>
              <a:rPr lang="en-US" i="0" dirty="0" err="1" smtClean="0"/>
              <a:t>Raynor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Darius Saunders</a:t>
            </a:r>
            <a:br>
              <a:rPr lang="en-US" i="0" dirty="0" smtClean="0"/>
            </a:br>
            <a:r>
              <a:rPr lang="en-US" i="0" dirty="0" smtClean="0"/>
              <a:t>Samuel Young</a:t>
            </a:r>
            <a:endParaRPr lang="en-US" sz="1400" i="0" dirty="0"/>
          </a:p>
        </p:txBody>
      </p:sp>
      <p:sp>
        <p:nvSpPr>
          <p:cNvPr id="138" name="TextBox 137"/>
          <p:cNvSpPr txBox="1"/>
          <p:nvPr/>
        </p:nvSpPr>
        <p:spPr>
          <a:xfrm>
            <a:off x="4800600" y="5109523"/>
            <a:ext cx="1966218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Nikhita</a:t>
            </a:r>
            <a:r>
              <a:rPr lang="en-US" i="0" dirty="0" smtClean="0"/>
              <a:t> </a:t>
            </a:r>
            <a:r>
              <a:rPr lang="en-US" i="0" dirty="0" err="1" smtClean="0"/>
              <a:t>Puthuveeti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Lamis</a:t>
            </a:r>
            <a:r>
              <a:rPr lang="en-US" i="0" dirty="0" smtClean="0"/>
              <a:t> Farah</a:t>
            </a:r>
            <a:br>
              <a:rPr lang="en-US" i="0" dirty="0" smtClean="0"/>
            </a:br>
            <a:r>
              <a:rPr lang="en-US" i="0" dirty="0" smtClean="0"/>
              <a:t>Kevin </a:t>
            </a:r>
            <a:r>
              <a:rPr lang="en-US" i="0" dirty="0" err="1" smtClean="0"/>
              <a:t>Limlengco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Lucas </a:t>
            </a:r>
            <a:r>
              <a:rPr lang="en-US" i="0" dirty="0" err="1" smtClean="0"/>
              <a:t>Rizkalla</a:t>
            </a:r>
            <a:endParaRPr lang="en-US" i="0" dirty="0"/>
          </a:p>
        </p:txBody>
      </p:sp>
      <p:sp>
        <p:nvSpPr>
          <p:cNvPr id="139" name="TextBox 138"/>
          <p:cNvSpPr txBox="1"/>
          <p:nvPr/>
        </p:nvSpPr>
        <p:spPr>
          <a:xfrm>
            <a:off x="6781800" y="5205328"/>
            <a:ext cx="175260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Ruairidh</a:t>
            </a:r>
            <a:r>
              <a:rPr lang="en-US" i="0" dirty="0" smtClean="0"/>
              <a:t> Barlow</a:t>
            </a:r>
            <a:br>
              <a:rPr lang="en-US" i="0" dirty="0" smtClean="0"/>
            </a:br>
            <a:r>
              <a:rPr lang="en-US" i="0" dirty="0" smtClean="0"/>
              <a:t>Rahul </a:t>
            </a:r>
            <a:r>
              <a:rPr lang="en-US" i="0" dirty="0" err="1" smtClean="0"/>
              <a:t>Warrier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Jacob McGill</a:t>
            </a:r>
            <a:endParaRPr lang="en-US" sz="1600" i="0" dirty="0"/>
          </a:p>
        </p:txBody>
      </p:sp>
      <p:sp>
        <p:nvSpPr>
          <p:cNvPr id="140" name="TextBox 139"/>
          <p:cNvSpPr txBox="1"/>
          <p:nvPr/>
        </p:nvSpPr>
        <p:spPr>
          <a:xfrm>
            <a:off x="2590800" y="2304871"/>
            <a:ext cx="14478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Ashria</a:t>
            </a:r>
            <a:r>
              <a:rPr lang="en-US" i="0" dirty="0" smtClean="0"/>
              <a:t> </a:t>
            </a:r>
            <a:r>
              <a:rPr lang="en-US" i="0" dirty="0" err="1" smtClean="0"/>
              <a:t>Arora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Deeksha</a:t>
            </a:r>
            <a:r>
              <a:rPr lang="en-US" i="0" dirty="0" smtClean="0"/>
              <a:t> Jain</a:t>
            </a:r>
            <a:br>
              <a:rPr lang="en-US" i="0" dirty="0" smtClean="0"/>
            </a:br>
            <a:r>
              <a:rPr lang="en-US" i="0" dirty="0" smtClean="0"/>
              <a:t>Alex </a:t>
            </a:r>
            <a:r>
              <a:rPr lang="en-US" i="0" dirty="0" err="1" smtClean="0"/>
              <a:t>Leath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Rachel Miller</a:t>
            </a:r>
            <a:endParaRPr lang="en-US" i="0" dirty="0"/>
          </a:p>
        </p:txBody>
      </p:sp>
      <p:sp>
        <p:nvSpPr>
          <p:cNvPr id="43" name="TextBox 42"/>
          <p:cNvSpPr txBox="1"/>
          <p:nvPr/>
        </p:nvSpPr>
        <p:spPr>
          <a:xfrm>
            <a:off x="2536839" y="3676471"/>
            <a:ext cx="1882761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Mouni</a:t>
            </a:r>
            <a:r>
              <a:rPr lang="en-US" i="0" dirty="0" smtClean="0"/>
              <a:t> </a:t>
            </a:r>
            <a:r>
              <a:rPr lang="en-US" i="0" dirty="0" err="1" smtClean="0"/>
              <a:t>Talari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Peter Samuel </a:t>
            </a:r>
            <a:r>
              <a:rPr lang="en-US" i="0" dirty="0" err="1"/>
              <a:t>Wesal</a:t>
            </a:r>
            <a:r>
              <a:rPr lang="en-US" i="0" dirty="0"/>
              <a:t> </a:t>
            </a:r>
            <a:r>
              <a:rPr lang="en-US" i="0" dirty="0" err="1" smtClean="0"/>
              <a:t>Alhammadi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Rishabh</a:t>
            </a:r>
            <a:r>
              <a:rPr lang="en-US" i="0" dirty="0" smtClean="0"/>
              <a:t> Patel</a:t>
            </a:r>
            <a:endParaRPr lang="en-US" i="0" dirty="0"/>
          </a:p>
        </p:txBody>
      </p:sp>
      <p:sp>
        <p:nvSpPr>
          <p:cNvPr id="44" name="TextBox 43"/>
          <p:cNvSpPr txBox="1"/>
          <p:nvPr/>
        </p:nvSpPr>
        <p:spPr>
          <a:xfrm>
            <a:off x="2895600" y="5105400"/>
            <a:ext cx="1966218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Bethany </a:t>
            </a:r>
            <a:r>
              <a:rPr lang="en-US" i="0" dirty="0" err="1" smtClean="0"/>
              <a:t>Yachuw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Fadi</a:t>
            </a:r>
            <a:r>
              <a:rPr lang="en-US" i="0" dirty="0" smtClean="0"/>
              <a:t> </a:t>
            </a:r>
            <a:r>
              <a:rPr lang="en-US" i="0" dirty="0" err="1" smtClean="0"/>
              <a:t>Hijaz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Jared Mann</a:t>
            </a:r>
            <a:br>
              <a:rPr lang="en-US" i="0" dirty="0" smtClean="0"/>
            </a:br>
            <a:r>
              <a:rPr lang="en-US" i="0" dirty="0" err="1" smtClean="0"/>
              <a:t>Yonathan</a:t>
            </a:r>
            <a:r>
              <a:rPr lang="en-US" i="0" dirty="0" smtClean="0"/>
              <a:t> </a:t>
            </a:r>
            <a:r>
              <a:rPr lang="en-US" i="0" dirty="0" err="1" smtClean="0"/>
              <a:t>Regassa</a:t>
            </a:r>
            <a:endParaRPr lang="en-US" i="0" dirty="0"/>
          </a:p>
        </p:txBody>
      </p:sp>
      <p:sp>
        <p:nvSpPr>
          <p:cNvPr id="45" name="TextBox 44"/>
          <p:cNvSpPr txBox="1"/>
          <p:nvPr/>
        </p:nvSpPr>
        <p:spPr>
          <a:xfrm>
            <a:off x="61686" y="1524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/>
              <a:t>What is a Gene?</a:t>
            </a:r>
            <a:endParaRPr lang="en-US" sz="3600" b="1" i="0" dirty="0"/>
          </a:p>
        </p:txBody>
      </p:sp>
      <p:sp>
        <p:nvSpPr>
          <p:cNvPr id="46" name="Text Box 28" descr="Newsprint"/>
          <p:cNvSpPr txBox="1">
            <a:spLocks noChangeArrowheads="1"/>
          </p:cNvSpPr>
          <p:nvPr/>
        </p:nvSpPr>
        <p:spPr bwMode="auto">
          <a:xfrm>
            <a:off x="3276600" y="914400"/>
            <a:ext cx="4800600" cy="954107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power strips would </a:t>
            </a: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be </a:t>
            </a:r>
            <a:r>
              <a:rPr lang="en-US" sz="2800" dirty="0">
                <a:latin typeface="Verdana" pitchFamily="34" charset="0"/>
                <a:ea typeface="Verdana" pitchFamily="34" charset="0"/>
                <a:cs typeface="Verdana" pitchFamily="34" charset="0"/>
              </a:rPr>
              <a:t>a huge help</a:t>
            </a:r>
          </a:p>
        </p:txBody>
      </p:sp>
    </p:spTree>
    <p:extLst>
      <p:ext uri="{BB962C8B-B14F-4D97-AF65-F5344CB8AC3E}">
        <p14:creationId xmlns:p14="http://schemas.microsoft.com/office/powerpoint/2010/main" val="352235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sp>
        <p:nvSpPr>
          <p:cNvPr id="121" name="TextBox 120"/>
          <p:cNvSpPr txBox="1"/>
          <p:nvPr/>
        </p:nvSpPr>
        <p:spPr>
          <a:xfrm>
            <a:off x="1374060" y="2608494"/>
            <a:ext cx="81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228600" y="1600200"/>
            <a:ext cx="8824686" cy="4953000"/>
          </a:xfrm>
          <a:prstGeom prst="rect">
            <a:avLst/>
          </a:prstGeom>
          <a:solidFill>
            <a:srgbClr val="FFDDBB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62058" y="2304871"/>
            <a:ext cx="1567542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Danny </a:t>
            </a:r>
            <a:r>
              <a:rPr lang="en-US" i="0" dirty="0" err="1" smtClean="0"/>
              <a:t>Rayes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Tom Mathew</a:t>
            </a:r>
            <a:br>
              <a:rPr lang="en-US" i="0" dirty="0" smtClean="0"/>
            </a:br>
            <a:r>
              <a:rPr lang="en-US" i="0" dirty="0" smtClean="0"/>
              <a:t>Colin Hawkes</a:t>
            </a:r>
            <a:br>
              <a:rPr lang="en-US" i="0" dirty="0" smtClean="0"/>
            </a:br>
            <a:r>
              <a:rPr lang="en-US" i="0" dirty="0" err="1" smtClean="0"/>
              <a:t>Ankita</a:t>
            </a:r>
            <a:r>
              <a:rPr lang="en-US" i="0" dirty="0" smtClean="0"/>
              <a:t> Thakur</a:t>
            </a:r>
            <a:endParaRPr lang="en-US" i="0" dirty="0"/>
          </a:p>
        </p:txBody>
      </p:sp>
      <p:sp>
        <p:nvSpPr>
          <p:cNvPr id="128" name="TextBox 127"/>
          <p:cNvSpPr txBox="1"/>
          <p:nvPr/>
        </p:nvSpPr>
        <p:spPr>
          <a:xfrm>
            <a:off x="685801" y="2286000"/>
            <a:ext cx="16764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Prathija</a:t>
            </a:r>
            <a:r>
              <a:rPr lang="en-US" i="0" dirty="0" smtClean="0"/>
              <a:t> </a:t>
            </a:r>
            <a:r>
              <a:rPr lang="en-US" i="0" dirty="0" err="1" smtClean="0"/>
              <a:t>Prem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Elaf</a:t>
            </a:r>
            <a:r>
              <a:rPr lang="en-US" i="0" dirty="0" smtClean="0"/>
              <a:t> </a:t>
            </a:r>
            <a:r>
              <a:rPr lang="en-US" i="0" dirty="0" err="1" smtClean="0"/>
              <a:t>Alaithan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Amanda </a:t>
            </a:r>
            <a:r>
              <a:rPr lang="en-US" i="0" dirty="0" err="1" smtClean="0"/>
              <a:t>Atrash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Amanda </a:t>
            </a:r>
            <a:r>
              <a:rPr lang="en-US" i="0" dirty="0" err="1" smtClean="0"/>
              <a:t>Luong</a:t>
            </a:r>
            <a:endParaRPr lang="en-US" i="0" dirty="0"/>
          </a:p>
        </p:txBody>
      </p:sp>
      <p:sp>
        <p:nvSpPr>
          <p:cNvPr id="129" name="TextBox 128"/>
          <p:cNvSpPr txBox="1"/>
          <p:nvPr/>
        </p:nvSpPr>
        <p:spPr>
          <a:xfrm>
            <a:off x="685800" y="3676471"/>
            <a:ext cx="18288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Aisha </a:t>
            </a:r>
            <a:r>
              <a:rPr lang="en-US" i="0" dirty="0" err="1" smtClean="0"/>
              <a:t>Ikram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Gerell</a:t>
            </a:r>
            <a:r>
              <a:rPr lang="en-US" i="0" dirty="0" smtClean="0"/>
              <a:t> </a:t>
            </a:r>
            <a:r>
              <a:rPr lang="en-US" i="0" dirty="0" err="1" smtClean="0"/>
              <a:t>Malazarte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Chris Rowe</a:t>
            </a:r>
            <a:br>
              <a:rPr lang="en-US" i="0" dirty="0" smtClean="0"/>
            </a:br>
            <a:r>
              <a:rPr lang="en-US" i="0" dirty="0" err="1" smtClean="0"/>
              <a:t>Aarthi</a:t>
            </a:r>
            <a:r>
              <a:rPr lang="en-US" i="0" dirty="0" smtClean="0"/>
              <a:t> </a:t>
            </a:r>
            <a:r>
              <a:rPr lang="en-US" i="0" dirty="0" err="1" smtClean="0"/>
              <a:t>Prakash</a:t>
            </a:r>
            <a:endParaRPr lang="en-US" i="0" dirty="0"/>
          </a:p>
        </p:txBody>
      </p:sp>
      <p:sp>
        <p:nvSpPr>
          <p:cNvPr id="130" name="TextBox 129"/>
          <p:cNvSpPr txBox="1"/>
          <p:nvPr/>
        </p:nvSpPr>
        <p:spPr>
          <a:xfrm>
            <a:off x="4640943" y="2304871"/>
            <a:ext cx="1988457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Lasya</a:t>
            </a:r>
            <a:r>
              <a:rPr lang="en-US" i="0" dirty="0" smtClean="0"/>
              <a:t> </a:t>
            </a:r>
            <a:r>
              <a:rPr lang="en-US" i="0" dirty="0" err="1" smtClean="0"/>
              <a:t>Gundlapudi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Erin Cochran</a:t>
            </a:r>
            <a:br>
              <a:rPr lang="en-US" i="0" dirty="0" smtClean="0"/>
            </a:br>
            <a:r>
              <a:rPr lang="en-US" i="0" dirty="0" smtClean="0"/>
              <a:t>Britt Hazard</a:t>
            </a:r>
            <a:br>
              <a:rPr lang="en-US" i="0" dirty="0" smtClean="0"/>
            </a:br>
            <a:r>
              <a:rPr lang="en-US" i="0" dirty="0" err="1" smtClean="0"/>
              <a:t>Adi</a:t>
            </a:r>
            <a:r>
              <a:rPr lang="en-US" i="0" dirty="0" smtClean="0"/>
              <a:t> </a:t>
            </a:r>
            <a:r>
              <a:rPr lang="en-US" i="0" dirty="0" err="1" smtClean="0"/>
              <a:t>Balu</a:t>
            </a:r>
            <a:endParaRPr lang="en-US" i="0" dirty="0"/>
          </a:p>
        </p:txBody>
      </p:sp>
      <p:sp>
        <p:nvSpPr>
          <p:cNvPr id="131" name="TextBox 130"/>
          <p:cNvSpPr txBox="1"/>
          <p:nvPr/>
        </p:nvSpPr>
        <p:spPr>
          <a:xfrm>
            <a:off x="718456" y="5105400"/>
            <a:ext cx="217714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Kaivalya</a:t>
            </a:r>
            <a:r>
              <a:rPr lang="en-US" i="0" dirty="0" smtClean="0"/>
              <a:t> </a:t>
            </a:r>
            <a:r>
              <a:rPr lang="en-US" i="0" dirty="0" err="1" smtClean="0"/>
              <a:t>Dandamudi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E </a:t>
            </a:r>
            <a:r>
              <a:rPr lang="en-US" i="0" dirty="0" err="1" smtClean="0"/>
              <a:t>Alqaffas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Ryan Duong</a:t>
            </a:r>
            <a:br>
              <a:rPr lang="en-US" i="0" dirty="0" smtClean="0"/>
            </a:br>
            <a:r>
              <a:rPr lang="en-US" i="0" dirty="0" smtClean="0"/>
              <a:t>Neel </a:t>
            </a:r>
            <a:r>
              <a:rPr lang="en-US" i="0" dirty="0" err="1" smtClean="0"/>
              <a:t>Gohil</a:t>
            </a:r>
            <a:r>
              <a:rPr lang="en-US" i="0" dirty="0" smtClean="0"/>
              <a:t> </a:t>
            </a:r>
            <a:endParaRPr lang="en-US" i="0" dirty="0"/>
          </a:p>
        </p:txBody>
      </p:sp>
      <p:sp>
        <p:nvSpPr>
          <p:cNvPr id="132" name="TextBox 131"/>
          <p:cNvSpPr txBox="1"/>
          <p:nvPr/>
        </p:nvSpPr>
        <p:spPr>
          <a:xfrm>
            <a:off x="4495799" y="3801070"/>
            <a:ext cx="2057401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Diana Marquez</a:t>
            </a:r>
            <a:br>
              <a:rPr lang="en-US" i="0" dirty="0" smtClean="0"/>
            </a:br>
            <a:r>
              <a:rPr lang="en-US" i="0" dirty="0" smtClean="0"/>
              <a:t>Jacob </a:t>
            </a:r>
            <a:r>
              <a:rPr lang="en-US" i="0" dirty="0" err="1" smtClean="0"/>
              <a:t>Jaminet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Bharath</a:t>
            </a:r>
            <a:r>
              <a:rPr lang="en-US" i="0" dirty="0" smtClean="0"/>
              <a:t> </a:t>
            </a:r>
            <a:r>
              <a:rPr lang="en-US" i="0" dirty="0" err="1" smtClean="0"/>
              <a:t>Peddibhotla</a:t>
            </a:r>
            <a:endParaRPr lang="en-US" i="0" dirty="0"/>
          </a:p>
        </p:txBody>
      </p:sp>
      <p:sp>
        <p:nvSpPr>
          <p:cNvPr id="137" name="TextBox 136"/>
          <p:cNvSpPr txBox="1"/>
          <p:nvPr/>
        </p:nvSpPr>
        <p:spPr>
          <a:xfrm>
            <a:off x="6553200" y="3676471"/>
            <a:ext cx="18288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Tom Raymond</a:t>
            </a:r>
            <a:br>
              <a:rPr lang="en-US" i="0" dirty="0" smtClean="0"/>
            </a:br>
            <a:r>
              <a:rPr lang="en-US" i="0" dirty="0" smtClean="0"/>
              <a:t>Jesse </a:t>
            </a:r>
            <a:r>
              <a:rPr lang="en-US" i="0" dirty="0" err="1" smtClean="0"/>
              <a:t>Raynor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Darius Saunders</a:t>
            </a:r>
            <a:br>
              <a:rPr lang="en-US" i="0" dirty="0" smtClean="0"/>
            </a:br>
            <a:r>
              <a:rPr lang="en-US" i="0" dirty="0" smtClean="0"/>
              <a:t>Samuel Young</a:t>
            </a:r>
            <a:endParaRPr lang="en-US" sz="1400" i="0" dirty="0"/>
          </a:p>
        </p:txBody>
      </p:sp>
      <p:sp>
        <p:nvSpPr>
          <p:cNvPr id="138" name="TextBox 137"/>
          <p:cNvSpPr txBox="1"/>
          <p:nvPr/>
        </p:nvSpPr>
        <p:spPr>
          <a:xfrm>
            <a:off x="4800600" y="5109523"/>
            <a:ext cx="1966218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Nikhita</a:t>
            </a:r>
            <a:r>
              <a:rPr lang="en-US" i="0" dirty="0" smtClean="0"/>
              <a:t> </a:t>
            </a:r>
            <a:r>
              <a:rPr lang="en-US" i="0" dirty="0" err="1" smtClean="0"/>
              <a:t>Puthuveeti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Lamis</a:t>
            </a:r>
            <a:r>
              <a:rPr lang="en-US" i="0" dirty="0" smtClean="0"/>
              <a:t> Farah</a:t>
            </a:r>
            <a:br>
              <a:rPr lang="en-US" i="0" dirty="0" smtClean="0"/>
            </a:br>
            <a:r>
              <a:rPr lang="en-US" i="0" dirty="0" smtClean="0"/>
              <a:t>Kevin </a:t>
            </a:r>
            <a:r>
              <a:rPr lang="en-US" i="0" dirty="0" err="1" smtClean="0"/>
              <a:t>Limlengco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Lucas </a:t>
            </a:r>
            <a:r>
              <a:rPr lang="en-US" i="0" dirty="0" err="1" smtClean="0"/>
              <a:t>Rizkalla</a:t>
            </a:r>
            <a:endParaRPr lang="en-US" i="0" dirty="0"/>
          </a:p>
        </p:txBody>
      </p:sp>
      <p:sp>
        <p:nvSpPr>
          <p:cNvPr id="139" name="TextBox 138"/>
          <p:cNvSpPr txBox="1"/>
          <p:nvPr/>
        </p:nvSpPr>
        <p:spPr>
          <a:xfrm>
            <a:off x="6781800" y="5205328"/>
            <a:ext cx="175260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Ruairidh</a:t>
            </a:r>
            <a:r>
              <a:rPr lang="en-US" i="0" dirty="0" smtClean="0"/>
              <a:t> Barlow</a:t>
            </a:r>
            <a:br>
              <a:rPr lang="en-US" i="0" dirty="0" smtClean="0"/>
            </a:br>
            <a:r>
              <a:rPr lang="en-US" i="0" dirty="0" smtClean="0"/>
              <a:t>Rahul </a:t>
            </a:r>
            <a:r>
              <a:rPr lang="en-US" i="0" dirty="0" err="1" smtClean="0"/>
              <a:t>Warrier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Jacob McGill</a:t>
            </a:r>
            <a:endParaRPr lang="en-US" sz="1600" i="0" dirty="0"/>
          </a:p>
        </p:txBody>
      </p:sp>
      <p:sp>
        <p:nvSpPr>
          <p:cNvPr id="140" name="TextBox 139"/>
          <p:cNvSpPr txBox="1"/>
          <p:nvPr/>
        </p:nvSpPr>
        <p:spPr>
          <a:xfrm>
            <a:off x="2590800" y="2304871"/>
            <a:ext cx="144780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Ashria</a:t>
            </a:r>
            <a:r>
              <a:rPr lang="en-US" i="0" dirty="0" smtClean="0"/>
              <a:t> </a:t>
            </a:r>
            <a:r>
              <a:rPr lang="en-US" i="0" dirty="0" err="1" smtClean="0"/>
              <a:t>Arora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Deeksha</a:t>
            </a:r>
            <a:r>
              <a:rPr lang="en-US" i="0" dirty="0" smtClean="0"/>
              <a:t> Jain</a:t>
            </a:r>
            <a:br>
              <a:rPr lang="en-US" i="0" dirty="0" smtClean="0"/>
            </a:br>
            <a:r>
              <a:rPr lang="en-US" i="0" dirty="0" smtClean="0"/>
              <a:t>Alex </a:t>
            </a:r>
            <a:r>
              <a:rPr lang="en-US" i="0" dirty="0" err="1" smtClean="0"/>
              <a:t>Leath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Rachel Miller</a:t>
            </a:r>
            <a:endParaRPr lang="en-US" i="0" dirty="0"/>
          </a:p>
        </p:txBody>
      </p:sp>
      <p:sp>
        <p:nvSpPr>
          <p:cNvPr id="4" name="TextBox 3"/>
          <p:cNvSpPr txBox="1"/>
          <p:nvPr/>
        </p:nvSpPr>
        <p:spPr>
          <a:xfrm>
            <a:off x="4267200" y="762000"/>
            <a:ext cx="480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536839" y="3676471"/>
            <a:ext cx="1882761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err="1" smtClean="0"/>
              <a:t>Mouni</a:t>
            </a:r>
            <a:r>
              <a:rPr lang="en-US" i="0" dirty="0" smtClean="0"/>
              <a:t> </a:t>
            </a:r>
            <a:r>
              <a:rPr lang="en-US" i="0" dirty="0" err="1" smtClean="0"/>
              <a:t>Talari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Peter Samuel </a:t>
            </a:r>
            <a:r>
              <a:rPr lang="en-US" i="0" dirty="0" err="1"/>
              <a:t>Wesal</a:t>
            </a:r>
            <a:r>
              <a:rPr lang="en-US" i="0" dirty="0"/>
              <a:t> </a:t>
            </a:r>
            <a:r>
              <a:rPr lang="en-US" i="0" dirty="0" err="1" smtClean="0"/>
              <a:t>Alhammadi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Rishabh</a:t>
            </a:r>
            <a:r>
              <a:rPr lang="en-US" i="0" dirty="0" smtClean="0"/>
              <a:t> Patel</a:t>
            </a:r>
            <a:endParaRPr lang="en-US" i="0" dirty="0"/>
          </a:p>
        </p:txBody>
      </p:sp>
      <p:sp>
        <p:nvSpPr>
          <p:cNvPr id="44" name="TextBox 43"/>
          <p:cNvSpPr txBox="1"/>
          <p:nvPr/>
        </p:nvSpPr>
        <p:spPr>
          <a:xfrm>
            <a:off x="2895600" y="5105400"/>
            <a:ext cx="1966218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Bethany </a:t>
            </a:r>
            <a:r>
              <a:rPr lang="en-US" i="0" dirty="0" err="1" smtClean="0"/>
              <a:t>Yachuw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err="1" smtClean="0"/>
              <a:t>Fadi</a:t>
            </a:r>
            <a:r>
              <a:rPr lang="en-US" i="0" dirty="0" smtClean="0"/>
              <a:t> </a:t>
            </a:r>
            <a:r>
              <a:rPr lang="en-US" i="0" dirty="0" err="1" smtClean="0"/>
              <a:t>Hijaz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Jared Mann</a:t>
            </a:r>
            <a:br>
              <a:rPr lang="en-US" i="0" dirty="0" smtClean="0"/>
            </a:br>
            <a:r>
              <a:rPr lang="en-US" i="0" dirty="0" err="1" smtClean="0"/>
              <a:t>Yonathan</a:t>
            </a:r>
            <a:r>
              <a:rPr lang="en-US" i="0" dirty="0" smtClean="0"/>
              <a:t> </a:t>
            </a:r>
            <a:r>
              <a:rPr lang="en-US" i="0" dirty="0" err="1" smtClean="0"/>
              <a:t>Regassa</a:t>
            </a:r>
            <a:endParaRPr lang="en-US" i="0" dirty="0"/>
          </a:p>
        </p:txBody>
      </p:sp>
      <p:sp>
        <p:nvSpPr>
          <p:cNvPr id="45" name="TextBox 44"/>
          <p:cNvSpPr txBox="1"/>
          <p:nvPr/>
        </p:nvSpPr>
        <p:spPr>
          <a:xfrm>
            <a:off x="61686" y="152400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/>
              <a:t>What is a Gene?</a:t>
            </a:r>
            <a:endParaRPr lang="en-US" sz="3600" b="1" i="0" dirty="0"/>
          </a:p>
        </p:txBody>
      </p:sp>
    </p:spTree>
    <p:extLst>
      <p:ext uri="{BB962C8B-B14F-4D97-AF65-F5344CB8AC3E}">
        <p14:creationId xmlns:p14="http://schemas.microsoft.com/office/powerpoint/2010/main" val="144091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38113" y="14288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400" b="1" i="0" dirty="0" smtClean="0">
                <a:latin typeface="Times New Roman" pitchFamily="18" charset="0"/>
              </a:rPr>
              <a:t>Modes of Thought</a:t>
            </a:r>
            <a:endParaRPr lang="en-US" altLang="en-US" sz="4400" b="1" i="0" dirty="0"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1371600"/>
            <a:ext cx="8229600" cy="3951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533400" y="54864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From </a:t>
            </a:r>
            <a:r>
              <a:rPr lang="en-US" dirty="0" smtClean="0"/>
              <a:t>What If</a:t>
            </a:r>
            <a:r>
              <a:rPr lang="en-US" i="0" dirty="0" smtClean="0"/>
              <a:t> by Randall Munroe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43361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49" name="AutoShape 25"/>
          <p:cNvSpPr>
            <a:spLocks noChangeArrowheads="1"/>
          </p:cNvSpPr>
          <p:nvPr/>
        </p:nvSpPr>
        <p:spPr bwMode="auto">
          <a:xfrm rot="-5400000">
            <a:off x="2114550" y="2495550"/>
            <a:ext cx="6858000" cy="18669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chemeClr val="tx1">
                  <a:alpha val="24001"/>
                </a:schemeClr>
              </a:gs>
              <a:gs pos="100000">
                <a:srgbClr val="000024">
                  <a:alpha val="46001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7347" name="Picture 19" descr="DNA__dna_galaxy_card-p137076425400783022b26lp_4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t="4800" r="17760" b="4800"/>
          <a:stretch>
            <a:fillRect/>
          </a:stretch>
        </p:blipFill>
        <p:spPr bwMode="auto">
          <a:xfrm>
            <a:off x="160338" y="609600"/>
            <a:ext cx="444182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 Box 2"/>
          <p:cNvSpPr txBox="1">
            <a:spLocks noChangeArrowheads="1"/>
          </p:cNvSpPr>
          <p:nvPr/>
        </p:nvSpPr>
        <p:spPr bwMode="auto">
          <a:xfrm>
            <a:off x="257175" y="228600"/>
            <a:ext cx="866775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>
              <a:defRPr sz="2800">
                <a:solidFill>
                  <a:schemeClr val="tx1"/>
                </a:solidFill>
                <a:latin typeface="Arial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en-US" altLang="en-US" sz="4000" b="1" i="0" dirty="0">
                <a:solidFill>
                  <a:schemeClr val="bg1"/>
                </a:solidFill>
                <a:latin typeface="Times New Roman" pitchFamily="18" charset="0"/>
              </a:rPr>
              <a:t>Molecular Biology through Discovery</a:t>
            </a:r>
            <a:br>
              <a:rPr lang="en-US" altLang="en-US" sz="4000" b="1" i="0" dirty="0">
                <a:solidFill>
                  <a:schemeClr val="bg1"/>
                </a:solidFill>
                <a:latin typeface="Times New Roman" pitchFamily="18" charset="0"/>
              </a:rPr>
            </a:br>
            <a:r>
              <a:rPr lang="en-US" altLang="en-US" sz="2800" b="1" i="0" dirty="0" smtClean="0">
                <a:solidFill>
                  <a:schemeClr val="bg1"/>
                </a:solidFill>
                <a:latin typeface="Times New Roman" pitchFamily="18" charset="0"/>
              </a:rPr>
              <a:t>Tuesday</a:t>
            </a:r>
            <a:r>
              <a:rPr lang="en-US" altLang="en-US" sz="2800" b="1" i="0" dirty="0">
                <a:solidFill>
                  <a:schemeClr val="bg1"/>
                </a:solidFill>
                <a:latin typeface="Times New Roman" pitchFamily="18" charset="0"/>
              </a:rPr>
              <a:t>, </a:t>
            </a:r>
            <a:r>
              <a:rPr lang="en-US" altLang="en-US" sz="2800" b="1" i="0" dirty="0" smtClean="0">
                <a:solidFill>
                  <a:schemeClr val="bg1"/>
                </a:solidFill>
                <a:latin typeface="Times New Roman" pitchFamily="18" charset="0"/>
              </a:rPr>
              <a:t>17 January 2017</a:t>
            </a:r>
            <a:endParaRPr lang="en-US" altLang="en-US" sz="4000" b="1" i="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pic>
        <p:nvPicPr>
          <p:cNvPr id="57349" name="Picture 26" descr="protein__wyklad_04_structures__sm-nob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2425" y="1295400"/>
            <a:ext cx="39401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43" descr="ex-confusio-ut-lumen-white-nob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6027738"/>
            <a:ext cx="6324600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1" name="Picture 44" descr="man-in-awe-dk-gray2-nob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657600"/>
            <a:ext cx="12192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4495800" y="1219200"/>
            <a:ext cx="119063" cy="563880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lvl1pPr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51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4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2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6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0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61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7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5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91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00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70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21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5114</TotalTime>
  <Words>537</Words>
  <Application>Microsoft Office PowerPoint</Application>
  <PresentationFormat>On-screen Show (4:3)</PresentationFormat>
  <Paragraphs>180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ＭＳ Ｐゴシック</vt:lpstr>
      <vt:lpstr>Arial</vt:lpstr>
      <vt:lpstr>Lucida Handwriting</vt:lpstr>
      <vt:lpstr>Tahoma</vt:lpstr>
      <vt:lpstr>Times New Roman</vt:lpstr>
      <vt:lpstr>Verdana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254</cp:revision>
  <dcterms:created xsi:type="dcterms:W3CDTF">2011-01-17T21:08:00Z</dcterms:created>
  <dcterms:modified xsi:type="dcterms:W3CDTF">2017-01-26T14:14:57Z</dcterms:modified>
  <cp:contentStatus/>
</cp:coreProperties>
</file>