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37" r:id="rId2"/>
    <p:sldId id="638" r:id="rId3"/>
    <p:sldId id="863" r:id="rId4"/>
    <p:sldId id="864" r:id="rId5"/>
    <p:sldId id="852" r:id="rId6"/>
    <p:sldId id="865" r:id="rId7"/>
    <p:sldId id="866" r:id="rId8"/>
    <p:sldId id="875" r:id="rId9"/>
    <p:sldId id="876" r:id="rId10"/>
    <p:sldId id="896" r:id="rId11"/>
    <p:sldId id="877" r:id="rId12"/>
    <p:sldId id="878" r:id="rId13"/>
    <p:sldId id="873" r:id="rId14"/>
    <p:sldId id="848" r:id="rId15"/>
    <p:sldId id="849" r:id="rId16"/>
    <p:sldId id="867" r:id="rId17"/>
    <p:sldId id="853" r:id="rId18"/>
    <p:sldId id="869" r:id="rId19"/>
    <p:sldId id="870" r:id="rId20"/>
    <p:sldId id="871" r:id="rId21"/>
    <p:sldId id="897" r:id="rId22"/>
    <p:sldId id="872" r:id="rId23"/>
    <p:sldId id="892" r:id="rId24"/>
    <p:sldId id="855" r:id="rId25"/>
    <p:sldId id="868" r:id="rId26"/>
    <p:sldId id="861" r:id="rId27"/>
    <p:sldId id="856" r:id="rId28"/>
    <p:sldId id="880" r:id="rId29"/>
    <p:sldId id="881" r:id="rId30"/>
    <p:sldId id="882" r:id="rId31"/>
    <p:sldId id="883" r:id="rId32"/>
    <p:sldId id="884" r:id="rId33"/>
    <p:sldId id="893" r:id="rId34"/>
    <p:sldId id="879" r:id="rId35"/>
    <p:sldId id="854" r:id="rId36"/>
    <p:sldId id="885" r:id="rId37"/>
    <p:sldId id="886" r:id="rId38"/>
    <p:sldId id="887" r:id="rId39"/>
    <p:sldId id="888" r:id="rId40"/>
    <p:sldId id="889" r:id="rId41"/>
    <p:sldId id="890" r:id="rId42"/>
    <p:sldId id="891" r:id="rId43"/>
    <p:sldId id="894" r:id="rId44"/>
    <p:sldId id="851" r:id="rId45"/>
    <p:sldId id="850" r:id="rId46"/>
    <p:sldId id="812" r:id="rId47"/>
    <p:sldId id="813" r:id="rId48"/>
    <p:sldId id="895" r:id="rId49"/>
    <p:sldId id="633" r:id="rId50"/>
    <p:sldId id="818" r:id="rId51"/>
    <p:sldId id="819" r:id="rId52"/>
    <p:sldId id="820" r:id="rId53"/>
    <p:sldId id="821" r:id="rId54"/>
    <p:sldId id="822" r:id="rId55"/>
    <p:sldId id="823" r:id="rId56"/>
    <p:sldId id="824" r:id="rId57"/>
    <p:sldId id="825" r:id="rId58"/>
    <p:sldId id="826" r:id="rId59"/>
    <p:sldId id="827" r:id="rId60"/>
    <p:sldId id="828" r:id="rId61"/>
    <p:sldId id="829" r:id="rId62"/>
    <p:sldId id="830" r:id="rId63"/>
    <p:sldId id="831" r:id="rId64"/>
    <p:sldId id="832" r:id="rId65"/>
    <p:sldId id="833" r:id="rId66"/>
    <p:sldId id="834" r:id="rId67"/>
    <p:sldId id="835" r:id="rId68"/>
    <p:sldId id="836" r:id="rId69"/>
    <p:sldId id="837" r:id="rId70"/>
    <p:sldId id="838" r:id="rId71"/>
    <p:sldId id="839" r:id="rId72"/>
    <p:sldId id="840" r:id="rId73"/>
    <p:sldId id="841" r:id="rId74"/>
    <p:sldId id="842" r:id="rId75"/>
    <p:sldId id="843" r:id="rId76"/>
    <p:sldId id="844" r:id="rId77"/>
    <p:sldId id="860" r:id="rId78"/>
    <p:sldId id="858" r:id="rId79"/>
    <p:sldId id="859" r:id="rId80"/>
    <p:sldId id="845" r:id="rId81"/>
    <p:sldId id="857" r:id="rId8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48">
          <p15:clr>
            <a:srgbClr val="A4A3A4"/>
          </p15:clr>
        </p15:guide>
        <p15:guide id="3" orient="horz" pos="36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FFEE99"/>
    <a:srgbClr val="EEDDFF"/>
    <a:srgbClr val="FFDDBB"/>
    <a:srgbClr val="FFDD99"/>
    <a:srgbClr val="BBFFDD"/>
    <a:srgbClr val="0066FF"/>
    <a:srgbClr val="00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6" autoAdjust="0"/>
    <p:restoredTop sz="94672" autoAdjust="0"/>
  </p:normalViewPr>
  <p:slideViewPr>
    <p:cSldViewPr>
      <p:cViewPr varScale="1">
        <p:scale>
          <a:sx n="95" d="100"/>
          <a:sy n="95" d="100"/>
        </p:scale>
        <p:origin x="90" y="426"/>
      </p:cViewPr>
      <p:guideLst>
        <p:guide orient="horz" pos="2160"/>
        <p:guide pos="3648"/>
        <p:guide orient="horz" pos="36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A19C8-CCCE-4953-A561-6EE71E169B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25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2E6AE-82F4-495B-9C1B-0795ADC2A9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298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D36DB-6B1C-4363-9049-3059ED01D0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80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6C3FD-3F00-475A-A127-AA31988477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35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F7FB3-6F05-4F0C-8553-8AE99F66C4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90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D3746-189F-4C0C-B673-EDEC285851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88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0E8AF-1545-4817-B025-5126892A1D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70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AFD69-C024-41D5-A069-67E133B1E7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97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3565D-A5E4-4998-BE11-66FBE22449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39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9704C-9FE3-450E-A290-FBC8243D7E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231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1DB49-8943-4AA8-AEF3-F4387174CC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99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F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fld id="{E0592081-F691-4511-80BD-F15355DFB6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9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gif"/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gif"/><Relationship Id="rId2" Type="http://schemas.openxmlformats.org/officeDocument/2006/relationships/image" Target="../media/image5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gi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gif"/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gi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gif"/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1.gi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gif"/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gif"/><Relationship Id="rId5" Type="http://schemas.openxmlformats.org/officeDocument/2006/relationships/image" Target="../media/image54.png"/><Relationship Id="rId4" Type="http://schemas.openxmlformats.org/officeDocument/2006/relationships/image" Target="../media/image5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gif"/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5.gif"/><Relationship Id="rId4" Type="http://schemas.openxmlformats.org/officeDocument/2006/relationships/image" Target="../media/image51.gi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gif"/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5.gif"/><Relationship Id="rId4" Type="http://schemas.openxmlformats.org/officeDocument/2006/relationships/image" Target="../media/image51.gif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gif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jpg"/><Relationship Id="rId5" Type="http://schemas.openxmlformats.org/officeDocument/2006/relationships/image" Target="../media/image47.png"/><Relationship Id="rId4" Type="http://schemas.openxmlformats.org/officeDocument/2006/relationships/image" Target="../media/image59.gi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gif"/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gif"/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684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86" y="1066800"/>
            <a:ext cx="8686800" cy="12094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747" y="105228"/>
            <a:ext cx="3552825" cy="77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0" y="2514600"/>
            <a:ext cx="9144000" cy="4343400"/>
          </a:xfrm>
          <a:prstGeom prst="rect">
            <a:avLst/>
          </a:prstGeom>
          <a:solidFill>
            <a:srgbClr val="0000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-533400" y="3048000"/>
            <a:ext cx="10069513" cy="1992312"/>
            <a:chOff x="-144" y="1337"/>
            <a:chExt cx="6343" cy="1255"/>
          </a:xfrm>
        </p:grpSpPr>
        <p:grpSp>
          <p:nvGrpSpPr>
            <p:cNvPr id="6" name="Group 3"/>
            <p:cNvGrpSpPr>
              <a:grpSpLocks noChangeAspect="1"/>
            </p:cNvGrpSpPr>
            <p:nvPr/>
          </p:nvGrpSpPr>
          <p:grpSpPr bwMode="auto">
            <a:xfrm>
              <a:off x="-144" y="1354"/>
              <a:ext cx="3196" cy="1238"/>
              <a:chOff x="-405" y="1378"/>
              <a:chExt cx="6377" cy="2471"/>
            </a:xfrm>
          </p:grpSpPr>
          <p:sp>
            <p:nvSpPr>
              <p:cNvPr id="196" name="Freeform 4"/>
              <p:cNvSpPr>
                <a:spLocks noChangeAspect="1"/>
              </p:cNvSpPr>
              <p:nvPr/>
            </p:nvSpPr>
            <p:spPr bwMode="auto">
              <a:xfrm>
                <a:off x="2496" y="1424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Oval 5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544" y="1824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98" name="AutoShape 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472" y="199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99" name="Oval 7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487" y="1470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0" name="Oval 8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673" y="138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1" name="Oval 9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853" y="1671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2" name="Oval 10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2814" y="1494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3" name="AutoShape 1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484" y="23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4" name="AutoShape 1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499" y="260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5" name="AutoShape 1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514" y="291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6" name="AutoShape 1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529" y="321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7" name="AutoShape 1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754" y="183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8" name="AutoShape 1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766" y="21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9" name="AutoShape 1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781" y="2454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10" name="AutoShape 1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796" y="276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11" name="AutoShape 1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811" y="306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12" name="Oval 20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448" y="1659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13" name="Freeform 21"/>
              <p:cNvSpPr>
                <a:spLocks noChangeAspect="1"/>
              </p:cNvSpPr>
              <p:nvPr/>
            </p:nvSpPr>
            <p:spPr bwMode="auto">
              <a:xfrm>
                <a:off x="3069" y="1424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Oval 22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117" y="1824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15" name="AutoShape 2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045" y="199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16" name="Oval 24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060" y="1470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17" name="Oval 25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246" y="138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18" name="Oval 26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426" y="1671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19" name="Oval 27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3387" y="1494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0" name="AutoShape 2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057" y="23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1" name="AutoShape 2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072" y="260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2" name="AutoShape 3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087" y="291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" name="AutoShape 3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102" y="321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" name="AutoShape 3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327" y="183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5" name="AutoShape 3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339" y="21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6" name="AutoShape 3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354" y="2454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7" name="AutoShape 3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369" y="276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8" name="AutoShape 3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384" y="306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9" name="Oval 37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021" y="1659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30" name="Freeform 38"/>
              <p:cNvSpPr>
                <a:spLocks noChangeAspect="1"/>
              </p:cNvSpPr>
              <p:nvPr/>
            </p:nvSpPr>
            <p:spPr bwMode="auto">
              <a:xfrm>
                <a:off x="3642" y="1424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Oval 39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690" y="1824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32" name="AutoShape 4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618" y="199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33" name="Oval 41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633" y="1470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34" name="Oval 42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819" y="138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35" name="Oval 43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999" y="1671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36" name="Oval 44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3960" y="1494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37" name="AutoShape 4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630" y="23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38" name="AutoShape 4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645" y="260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39" name="AutoShape 4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660" y="291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40" name="AutoShape 4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675" y="321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41" name="AutoShape 4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900" y="183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42" name="AutoShape 5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912" y="21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43" name="AutoShape 5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927" y="2454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44" name="AutoShape 5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942" y="276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45" name="AutoShape 5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957" y="306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46" name="Oval 54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594" y="1659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47" name="Freeform 55"/>
              <p:cNvSpPr>
                <a:spLocks noChangeAspect="1"/>
              </p:cNvSpPr>
              <p:nvPr/>
            </p:nvSpPr>
            <p:spPr bwMode="auto">
              <a:xfrm>
                <a:off x="4215" y="1424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Oval 56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263" y="1824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49" name="AutoShape 5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191" y="199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50" name="Oval 58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206" y="1470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51" name="Oval 59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392" y="138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52" name="Oval 60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572" y="1671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53" name="Oval 61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4533" y="1494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54" name="AutoShape 6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203" y="23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55" name="AutoShape 6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218" y="260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56" name="AutoShape 6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233" y="291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57" name="AutoShape 6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248" y="321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58" name="AutoShape 6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473" y="183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59" name="AutoShape 6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485" y="21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60" name="AutoShape 6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500" y="2454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61" name="AutoShape 6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515" y="276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62" name="AutoShape 7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530" y="306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63" name="Oval 71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167" y="1659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64" name="Freeform 72"/>
              <p:cNvSpPr>
                <a:spLocks noChangeAspect="1"/>
              </p:cNvSpPr>
              <p:nvPr/>
            </p:nvSpPr>
            <p:spPr bwMode="auto">
              <a:xfrm>
                <a:off x="4788" y="1424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Oval 73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836" y="1824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66" name="AutoShape 7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764" y="199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67" name="Oval 75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779" y="1470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68" name="Oval 76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965" y="138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69" name="Oval 77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5145" y="1671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70" name="Oval 78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5106" y="1494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71" name="AutoShape 7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776" y="23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72" name="AutoShape 8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791" y="260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73" name="AutoShape 8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806" y="291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74" name="AutoShape 8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821" y="321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75" name="AutoShape 8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046" y="183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76" name="AutoShape 8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058" y="21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77" name="AutoShape 8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073" y="2454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78" name="AutoShape 8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088" y="276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79" name="AutoShape 8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103" y="306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80" name="Oval 88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740" y="1659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81" name="Freeform 89"/>
              <p:cNvSpPr>
                <a:spLocks noChangeAspect="1"/>
              </p:cNvSpPr>
              <p:nvPr/>
            </p:nvSpPr>
            <p:spPr bwMode="auto">
              <a:xfrm>
                <a:off x="-357" y="1433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Oval 90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-309" y="183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83" name="AutoShape 9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381" y="20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84" name="Oval 92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-366" y="1479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85" name="Oval 93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-180" y="1392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86" name="Oval 94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0" y="1680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87" name="Oval 95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-39" y="150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88" name="AutoShape 9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369" y="231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89" name="AutoShape 9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354" y="261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90" name="AutoShape 9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339" y="292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91" name="AutoShape 9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324" y="322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92" name="AutoShape 10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99" y="18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93" name="AutoShape 10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87" y="215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94" name="AutoShape 10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72" y="246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95" name="AutoShape 10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57" y="276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96" name="AutoShape 10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42" y="3075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97" name="Oval 105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-405" y="1668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98" name="Freeform 106"/>
              <p:cNvSpPr>
                <a:spLocks noChangeAspect="1"/>
              </p:cNvSpPr>
              <p:nvPr/>
            </p:nvSpPr>
            <p:spPr bwMode="auto">
              <a:xfrm>
                <a:off x="209" y="1433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" name="Oval 107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57" y="183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00" name="AutoShape 10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85" y="20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01" name="Oval 109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00" y="1479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02" name="Oval 110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86" y="1392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03" name="Oval 111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566" y="1680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04" name="Oval 112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527" y="150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05" name="AutoShape 11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97" y="231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06" name="AutoShape 11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12" y="261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07" name="AutoShape 11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27" y="292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08" name="AutoShape 11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42" y="322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09" name="AutoShape 11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67" y="18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0" name="AutoShape 11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79" y="215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1" name="AutoShape 11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94" y="246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2" name="AutoShape 12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09" y="276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3" name="AutoShape 12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24" y="3075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4" name="Oval 122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61" y="1668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5" name="Freeform 123"/>
              <p:cNvSpPr>
                <a:spLocks noChangeAspect="1"/>
              </p:cNvSpPr>
              <p:nvPr/>
            </p:nvSpPr>
            <p:spPr bwMode="auto">
              <a:xfrm>
                <a:off x="782" y="1433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" name="Oval 124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830" y="183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7" name="AutoShape 12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758" y="20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8" name="Oval 126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773" y="1479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9" name="Oval 127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959" y="1392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0" name="Oval 128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139" y="1680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" name="Oval 129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1100" y="150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" name="AutoShape 13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770" y="231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" name="AutoShape 13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785" y="261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" name="AutoShape 13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800" y="292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5" name="AutoShape 13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815" y="322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6" name="AutoShape 13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040" y="18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7" name="AutoShape 13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052" y="215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8" name="AutoShape 13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067" y="246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9" name="AutoShape 13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082" y="276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30" name="AutoShape 13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097" y="3075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31" name="Oval 139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734" y="1668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32" name="Freeform 140"/>
              <p:cNvSpPr>
                <a:spLocks noChangeAspect="1"/>
              </p:cNvSpPr>
              <p:nvPr/>
            </p:nvSpPr>
            <p:spPr bwMode="auto">
              <a:xfrm>
                <a:off x="1355" y="1433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" name="Oval 141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403" y="183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34" name="AutoShape 14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331" y="20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35" name="Oval 143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346" y="1479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36" name="Oval 144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532" y="1392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37" name="Oval 145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712" y="1680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38" name="Oval 146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1673" y="150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39" name="AutoShape 14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343" y="231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40" name="AutoShape 14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358" y="261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41" name="AutoShape 14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373" y="292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42" name="AutoShape 15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388" y="322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43" name="AutoShape 15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613" y="18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44" name="AutoShape 15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625" y="215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45" name="AutoShape 15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640" y="246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46" name="AutoShape 15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655" y="276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47" name="AutoShape 15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670" y="3075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48" name="Oval 156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307" y="1668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49" name="Freeform 157"/>
              <p:cNvSpPr>
                <a:spLocks noChangeAspect="1"/>
              </p:cNvSpPr>
              <p:nvPr/>
            </p:nvSpPr>
            <p:spPr bwMode="auto">
              <a:xfrm>
                <a:off x="1928" y="1433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" name="Oval 158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976" y="183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51" name="AutoShape 15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904" y="20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52" name="Oval 160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919" y="1479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53" name="Oval 161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105" y="1392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54" name="Oval 162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285" y="1680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55" name="Oval 163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2246" y="150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56" name="AutoShape 16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916" y="231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57" name="AutoShape 16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931" y="261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58" name="AutoShape 16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946" y="292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59" name="AutoShape 16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961" y="322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60" name="AutoShape 16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186" y="18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61" name="AutoShape 16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198" y="215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62" name="AutoShape 17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213" y="246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63" name="AutoShape 17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228" y="276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64" name="AutoShape 17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243" y="3075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65" name="Oval 173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880" y="1668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grpSp>
            <p:nvGrpSpPr>
              <p:cNvPr id="366" name="Group 174"/>
              <p:cNvGrpSpPr>
                <a:grpSpLocks noChangeAspect="1"/>
              </p:cNvGrpSpPr>
              <p:nvPr/>
            </p:nvGrpSpPr>
            <p:grpSpPr bwMode="auto">
              <a:xfrm>
                <a:off x="5297" y="1378"/>
                <a:ext cx="675" cy="2457"/>
                <a:chOff x="5297" y="1378"/>
                <a:chExt cx="675" cy="2457"/>
              </a:xfrm>
            </p:grpSpPr>
            <p:sp>
              <p:nvSpPr>
                <p:cNvPr id="367" name="Freeform 175"/>
                <p:cNvSpPr>
                  <a:spLocks noChangeAspect="1"/>
                </p:cNvSpPr>
                <p:nvPr/>
              </p:nvSpPr>
              <p:spPr bwMode="auto">
                <a:xfrm>
                  <a:off x="5345" y="1419"/>
                  <a:ext cx="528" cy="2416"/>
                </a:xfrm>
                <a:custGeom>
                  <a:avLst/>
                  <a:gdLst>
                    <a:gd name="T0" fmla="*/ 240 w 528"/>
                    <a:gd name="T1" fmla="*/ 2416 h 2416"/>
                    <a:gd name="T2" fmla="*/ 192 w 528"/>
                    <a:gd name="T3" fmla="*/ 1984 h 2416"/>
                    <a:gd name="T4" fmla="*/ 192 w 528"/>
                    <a:gd name="T5" fmla="*/ 1648 h 2416"/>
                    <a:gd name="T6" fmla="*/ 144 w 528"/>
                    <a:gd name="T7" fmla="*/ 1360 h 2416"/>
                    <a:gd name="T8" fmla="*/ 144 w 528"/>
                    <a:gd name="T9" fmla="*/ 1024 h 2416"/>
                    <a:gd name="T10" fmla="*/ 144 w 528"/>
                    <a:gd name="T11" fmla="*/ 736 h 2416"/>
                    <a:gd name="T12" fmla="*/ 144 w 528"/>
                    <a:gd name="T13" fmla="*/ 640 h 2416"/>
                    <a:gd name="T14" fmla="*/ 144 w 528"/>
                    <a:gd name="T15" fmla="*/ 496 h 2416"/>
                    <a:gd name="T16" fmla="*/ 96 w 528"/>
                    <a:gd name="T17" fmla="*/ 448 h 2416"/>
                    <a:gd name="T18" fmla="*/ 48 w 528"/>
                    <a:gd name="T19" fmla="*/ 352 h 2416"/>
                    <a:gd name="T20" fmla="*/ 48 w 528"/>
                    <a:gd name="T21" fmla="*/ 304 h 2416"/>
                    <a:gd name="T22" fmla="*/ 0 w 528"/>
                    <a:gd name="T23" fmla="*/ 256 h 2416"/>
                    <a:gd name="T24" fmla="*/ 48 w 528"/>
                    <a:gd name="T25" fmla="*/ 160 h 2416"/>
                    <a:gd name="T26" fmla="*/ 96 w 528"/>
                    <a:gd name="T27" fmla="*/ 112 h 2416"/>
                    <a:gd name="T28" fmla="*/ 240 w 528"/>
                    <a:gd name="T29" fmla="*/ 16 h 2416"/>
                    <a:gd name="T30" fmla="*/ 288 w 528"/>
                    <a:gd name="T31" fmla="*/ 16 h 2416"/>
                    <a:gd name="T32" fmla="*/ 384 w 528"/>
                    <a:gd name="T33" fmla="*/ 112 h 2416"/>
                    <a:gd name="T34" fmla="*/ 384 w 528"/>
                    <a:gd name="T35" fmla="*/ 160 h 2416"/>
                    <a:gd name="T36" fmla="*/ 432 w 528"/>
                    <a:gd name="T37" fmla="*/ 256 h 2416"/>
                    <a:gd name="T38" fmla="*/ 432 w 528"/>
                    <a:gd name="T39" fmla="*/ 352 h 2416"/>
                    <a:gd name="T40" fmla="*/ 432 w 528"/>
                    <a:gd name="T41" fmla="*/ 448 h 2416"/>
                    <a:gd name="T42" fmla="*/ 432 w 528"/>
                    <a:gd name="T43" fmla="*/ 784 h 2416"/>
                    <a:gd name="T44" fmla="*/ 432 w 528"/>
                    <a:gd name="T45" fmla="*/ 1120 h 2416"/>
                    <a:gd name="T46" fmla="*/ 480 w 528"/>
                    <a:gd name="T47" fmla="*/ 1408 h 2416"/>
                    <a:gd name="T48" fmla="*/ 480 w 528"/>
                    <a:gd name="T49" fmla="*/ 1696 h 2416"/>
                    <a:gd name="T50" fmla="*/ 480 w 528"/>
                    <a:gd name="T51" fmla="*/ 1888 h 2416"/>
                    <a:gd name="T52" fmla="*/ 528 w 528"/>
                    <a:gd name="T53" fmla="*/ 2368 h 241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28"/>
                    <a:gd name="T82" fmla="*/ 0 h 2416"/>
                    <a:gd name="T83" fmla="*/ 528 w 528"/>
                    <a:gd name="T84" fmla="*/ 2416 h 241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28" h="2416">
                      <a:moveTo>
                        <a:pt x="240" y="2416"/>
                      </a:moveTo>
                      <a:cubicBezTo>
                        <a:pt x="220" y="2264"/>
                        <a:pt x="200" y="2112"/>
                        <a:pt x="192" y="1984"/>
                      </a:cubicBezTo>
                      <a:cubicBezTo>
                        <a:pt x="184" y="1856"/>
                        <a:pt x="200" y="1752"/>
                        <a:pt x="192" y="1648"/>
                      </a:cubicBezTo>
                      <a:cubicBezTo>
                        <a:pt x="184" y="1544"/>
                        <a:pt x="152" y="1464"/>
                        <a:pt x="144" y="1360"/>
                      </a:cubicBezTo>
                      <a:cubicBezTo>
                        <a:pt x="136" y="1256"/>
                        <a:pt x="144" y="1128"/>
                        <a:pt x="144" y="1024"/>
                      </a:cubicBezTo>
                      <a:cubicBezTo>
                        <a:pt x="144" y="920"/>
                        <a:pt x="144" y="800"/>
                        <a:pt x="144" y="736"/>
                      </a:cubicBezTo>
                      <a:cubicBezTo>
                        <a:pt x="144" y="672"/>
                        <a:pt x="144" y="680"/>
                        <a:pt x="144" y="640"/>
                      </a:cubicBezTo>
                      <a:cubicBezTo>
                        <a:pt x="144" y="600"/>
                        <a:pt x="152" y="528"/>
                        <a:pt x="144" y="496"/>
                      </a:cubicBezTo>
                      <a:cubicBezTo>
                        <a:pt x="136" y="464"/>
                        <a:pt x="112" y="472"/>
                        <a:pt x="96" y="448"/>
                      </a:cubicBezTo>
                      <a:cubicBezTo>
                        <a:pt x="80" y="424"/>
                        <a:pt x="56" y="376"/>
                        <a:pt x="48" y="352"/>
                      </a:cubicBezTo>
                      <a:cubicBezTo>
                        <a:pt x="40" y="328"/>
                        <a:pt x="56" y="320"/>
                        <a:pt x="48" y="304"/>
                      </a:cubicBezTo>
                      <a:cubicBezTo>
                        <a:pt x="40" y="288"/>
                        <a:pt x="0" y="280"/>
                        <a:pt x="0" y="256"/>
                      </a:cubicBezTo>
                      <a:cubicBezTo>
                        <a:pt x="0" y="232"/>
                        <a:pt x="32" y="184"/>
                        <a:pt x="48" y="160"/>
                      </a:cubicBezTo>
                      <a:cubicBezTo>
                        <a:pt x="64" y="136"/>
                        <a:pt x="64" y="136"/>
                        <a:pt x="96" y="112"/>
                      </a:cubicBezTo>
                      <a:cubicBezTo>
                        <a:pt x="128" y="88"/>
                        <a:pt x="208" y="32"/>
                        <a:pt x="240" y="16"/>
                      </a:cubicBezTo>
                      <a:cubicBezTo>
                        <a:pt x="272" y="0"/>
                        <a:pt x="264" y="0"/>
                        <a:pt x="288" y="16"/>
                      </a:cubicBezTo>
                      <a:cubicBezTo>
                        <a:pt x="312" y="32"/>
                        <a:pt x="368" y="88"/>
                        <a:pt x="384" y="112"/>
                      </a:cubicBezTo>
                      <a:cubicBezTo>
                        <a:pt x="400" y="136"/>
                        <a:pt x="376" y="136"/>
                        <a:pt x="384" y="160"/>
                      </a:cubicBezTo>
                      <a:cubicBezTo>
                        <a:pt x="392" y="184"/>
                        <a:pt x="424" y="224"/>
                        <a:pt x="432" y="256"/>
                      </a:cubicBezTo>
                      <a:cubicBezTo>
                        <a:pt x="440" y="288"/>
                        <a:pt x="432" y="320"/>
                        <a:pt x="432" y="352"/>
                      </a:cubicBezTo>
                      <a:cubicBezTo>
                        <a:pt x="432" y="384"/>
                        <a:pt x="432" y="376"/>
                        <a:pt x="432" y="448"/>
                      </a:cubicBezTo>
                      <a:cubicBezTo>
                        <a:pt x="432" y="520"/>
                        <a:pt x="432" y="672"/>
                        <a:pt x="432" y="784"/>
                      </a:cubicBezTo>
                      <a:cubicBezTo>
                        <a:pt x="432" y="896"/>
                        <a:pt x="424" y="1016"/>
                        <a:pt x="432" y="1120"/>
                      </a:cubicBezTo>
                      <a:cubicBezTo>
                        <a:pt x="440" y="1224"/>
                        <a:pt x="472" y="1312"/>
                        <a:pt x="480" y="1408"/>
                      </a:cubicBezTo>
                      <a:cubicBezTo>
                        <a:pt x="488" y="1504"/>
                        <a:pt x="480" y="1616"/>
                        <a:pt x="480" y="1696"/>
                      </a:cubicBezTo>
                      <a:cubicBezTo>
                        <a:pt x="480" y="1776"/>
                        <a:pt x="472" y="1776"/>
                        <a:pt x="480" y="1888"/>
                      </a:cubicBezTo>
                      <a:cubicBezTo>
                        <a:pt x="488" y="2000"/>
                        <a:pt x="508" y="2184"/>
                        <a:pt x="528" y="2368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" name="Oval 176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5393" y="1819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69" name="AutoShape 177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321" y="1987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70" name="Oval 178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5336" y="1465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71" name="Oval 179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5522" y="1378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72" name="Oval 180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5702" y="1666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73" name="Oval 181" descr="White marble"/>
                <p:cNvSpPr>
                  <a:spLocks noChangeAspect="1" noChangeArrowheads="1"/>
                </p:cNvSpPr>
                <p:nvPr/>
              </p:nvSpPr>
              <p:spPr bwMode="auto">
                <a:xfrm rot="1915253">
                  <a:off x="5663" y="1489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74" name="AutoShape 182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333" y="2296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75" name="AutoShape 183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348" y="2602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76" name="AutoShape 184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363" y="2908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77" name="AutoShape 185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378" y="3214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78" name="AutoShape 186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603" y="1834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79" name="AutoShape 187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615" y="2143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80" name="AutoShape 188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630" y="2449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81" name="AutoShape 189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645" y="2755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82" name="AutoShape 190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660" y="3061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83" name="Oval 191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5297" y="1654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</p:grpSp>
        <p:grpSp>
          <p:nvGrpSpPr>
            <p:cNvPr id="7" name="Group 192"/>
            <p:cNvGrpSpPr>
              <a:grpSpLocks noChangeAspect="1"/>
            </p:cNvGrpSpPr>
            <p:nvPr/>
          </p:nvGrpSpPr>
          <p:grpSpPr bwMode="auto">
            <a:xfrm>
              <a:off x="3003" y="1337"/>
              <a:ext cx="3196" cy="1238"/>
              <a:chOff x="-405" y="1378"/>
              <a:chExt cx="6377" cy="2471"/>
            </a:xfrm>
          </p:grpSpPr>
          <p:sp>
            <p:nvSpPr>
              <p:cNvPr id="8" name="Freeform 193"/>
              <p:cNvSpPr>
                <a:spLocks noChangeAspect="1"/>
              </p:cNvSpPr>
              <p:nvPr/>
            </p:nvSpPr>
            <p:spPr bwMode="auto">
              <a:xfrm>
                <a:off x="2496" y="1424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Oval 194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544" y="1824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" name="AutoShape 19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472" y="199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" name="Oval 196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487" y="1470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2" name="Oval 197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673" y="138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3" name="Oval 198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853" y="1671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4" name="Oval 199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2814" y="1494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5" name="AutoShape 20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484" y="23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6" name="AutoShape 20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499" y="260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" name="AutoShape 20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514" y="291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8" name="AutoShape 20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529" y="321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9" name="AutoShape 20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754" y="183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" name="AutoShape 20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766" y="21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1" name="AutoShape 20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781" y="2454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" name="AutoShape 20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796" y="276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3" name="AutoShape 20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811" y="306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4" name="Oval 209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448" y="1659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5" name="Freeform 210"/>
              <p:cNvSpPr>
                <a:spLocks noChangeAspect="1"/>
              </p:cNvSpPr>
              <p:nvPr/>
            </p:nvSpPr>
            <p:spPr bwMode="auto">
              <a:xfrm>
                <a:off x="3069" y="1424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Oval 211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117" y="1824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7" name="AutoShape 21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045" y="199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8" name="Oval 213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060" y="1470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9" name="Oval 214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246" y="138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0" name="Oval 215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426" y="1671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" name="Oval 216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3387" y="1494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" name="AutoShape 21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057" y="23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3" name="AutoShape 21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072" y="260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4" name="AutoShape 21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087" y="291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5" name="AutoShape 22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102" y="321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6" name="AutoShape 22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327" y="183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7" name="AutoShape 22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339" y="21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8" name="AutoShape 22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354" y="2454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9" name="AutoShape 22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369" y="276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0" name="AutoShape 22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384" y="306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1" name="Oval 226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021" y="1659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2" name="Freeform 227"/>
              <p:cNvSpPr>
                <a:spLocks noChangeAspect="1"/>
              </p:cNvSpPr>
              <p:nvPr/>
            </p:nvSpPr>
            <p:spPr bwMode="auto">
              <a:xfrm>
                <a:off x="3642" y="1424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Oval 228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690" y="1824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4" name="AutoShape 22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618" y="199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5" name="Oval 230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633" y="1470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6" name="Oval 231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819" y="138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7" name="Oval 232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999" y="1671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8" name="Oval 233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3960" y="1494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9" name="AutoShape 23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630" y="23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0" name="AutoShape 23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645" y="260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1" name="AutoShape 23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660" y="291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2" name="AutoShape 23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675" y="321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3" name="AutoShape 23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900" y="183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4" name="AutoShape 23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912" y="21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5" name="AutoShape 24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927" y="2454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6" name="AutoShape 24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942" y="276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7" name="AutoShape 24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957" y="306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8" name="Oval 243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594" y="1659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9" name="Freeform 244"/>
              <p:cNvSpPr>
                <a:spLocks noChangeAspect="1"/>
              </p:cNvSpPr>
              <p:nvPr/>
            </p:nvSpPr>
            <p:spPr bwMode="auto">
              <a:xfrm>
                <a:off x="4215" y="1424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Oval 245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263" y="1824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1" name="AutoShape 24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191" y="199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2" name="Oval 247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206" y="1470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3" name="Oval 248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392" y="138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4" name="Oval 249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572" y="1671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5" name="Oval 250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4533" y="1494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6" name="AutoShape 25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203" y="23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7" name="AutoShape 25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218" y="260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8" name="AutoShape 25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233" y="291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9" name="AutoShape 25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248" y="321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0" name="AutoShape 25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473" y="183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1" name="AutoShape 25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485" y="21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2" name="AutoShape 25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500" y="2454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3" name="AutoShape 25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515" y="276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4" name="AutoShape 25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530" y="306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5" name="Oval 260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167" y="1659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6" name="Freeform 261"/>
              <p:cNvSpPr>
                <a:spLocks noChangeAspect="1"/>
              </p:cNvSpPr>
              <p:nvPr/>
            </p:nvSpPr>
            <p:spPr bwMode="auto">
              <a:xfrm>
                <a:off x="4788" y="1424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Oval 262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836" y="1824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8" name="AutoShape 26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764" y="199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9" name="Oval 264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779" y="1470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80" name="Oval 265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965" y="138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81" name="Oval 266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5145" y="1671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82" name="Oval 267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5106" y="1494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83" name="AutoShape 26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776" y="23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84" name="AutoShape 26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791" y="260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85" name="AutoShape 27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806" y="291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86" name="AutoShape 27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821" y="321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87" name="AutoShape 27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046" y="183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88" name="AutoShape 27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058" y="21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89" name="AutoShape 27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073" y="2454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90" name="AutoShape 27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088" y="276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91" name="AutoShape 27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103" y="306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92" name="Oval 277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740" y="1659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93" name="Freeform 278"/>
              <p:cNvSpPr>
                <a:spLocks noChangeAspect="1"/>
              </p:cNvSpPr>
              <p:nvPr/>
            </p:nvSpPr>
            <p:spPr bwMode="auto">
              <a:xfrm>
                <a:off x="-357" y="1433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Oval 279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-309" y="183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95" name="AutoShape 28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381" y="20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96" name="Oval 281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-366" y="1479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97" name="Oval 282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-180" y="1392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98" name="Oval 283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0" y="1680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99" name="Oval 284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-39" y="150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0" name="AutoShape 28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369" y="231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1" name="AutoShape 28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354" y="261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2" name="AutoShape 28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339" y="292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3" name="AutoShape 28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324" y="322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4" name="AutoShape 28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99" y="18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5" name="AutoShape 29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87" y="215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6" name="AutoShape 29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72" y="246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7" name="AutoShape 29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57" y="276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8" name="AutoShape 29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42" y="3075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9" name="Oval 294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-405" y="1668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0" name="Freeform 295"/>
              <p:cNvSpPr>
                <a:spLocks noChangeAspect="1"/>
              </p:cNvSpPr>
              <p:nvPr/>
            </p:nvSpPr>
            <p:spPr bwMode="auto">
              <a:xfrm>
                <a:off x="209" y="1433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Oval 296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57" y="183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2" name="AutoShape 29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85" y="20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3" name="Oval 298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00" y="1479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4" name="Oval 299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86" y="1392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5" name="Oval 300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566" y="1680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6" name="Oval 301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527" y="150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7" name="AutoShape 30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97" y="231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8" name="AutoShape 30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12" y="261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9" name="AutoShape 30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27" y="292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20" name="AutoShape 30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42" y="322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21" name="AutoShape 30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67" y="18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22" name="AutoShape 30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79" y="215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23" name="AutoShape 30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94" y="246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24" name="AutoShape 30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09" y="276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25" name="AutoShape 31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24" y="3075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26" name="Oval 311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61" y="1668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27" name="Freeform 312"/>
              <p:cNvSpPr>
                <a:spLocks noChangeAspect="1"/>
              </p:cNvSpPr>
              <p:nvPr/>
            </p:nvSpPr>
            <p:spPr bwMode="auto">
              <a:xfrm>
                <a:off x="782" y="1433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Oval 313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830" y="183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29" name="AutoShape 31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758" y="20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30" name="Oval 315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773" y="1479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31" name="Oval 316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959" y="1392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32" name="Oval 317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139" y="1680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33" name="Oval 318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1100" y="150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34" name="AutoShape 31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770" y="231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35" name="AutoShape 32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785" y="261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36" name="AutoShape 32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800" y="292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37" name="AutoShape 32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815" y="322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38" name="AutoShape 32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040" y="18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39" name="AutoShape 32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052" y="215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40" name="AutoShape 32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067" y="246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41" name="AutoShape 32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082" y="276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42" name="AutoShape 32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097" y="3075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43" name="Oval 328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734" y="1668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44" name="Freeform 329"/>
              <p:cNvSpPr>
                <a:spLocks noChangeAspect="1"/>
              </p:cNvSpPr>
              <p:nvPr/>
            </p:nvSpPr>
            <p:spPr bwMode="auto">
              <a:xfrm>
                <a:off x="1355" y="1433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Oval 330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403" y="183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46" name="AutoShape 33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331" y="20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47" name="Oval 332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346" y="1479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48" name="Oval 333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532" y="1392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49" name="Oval 334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712" y="1680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50" name="Oval 335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1673" y="150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51" name="AutoShape 33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343" y="231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52" name="AutoShape 33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358" y="261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53" name="AutoShape 33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373" y="292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54" name="AutoShape 33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388" y="322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55" name="AutoShape 34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613" y="18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56" name="AutoShape 34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625" y="215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57" name="AutoShape 34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640" y="246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58" name="AutoShape 34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655" y="276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59" name="AutoShape 34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670" y="3075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60" name="Oval 345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307" y="1668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61" name="Freeform 346"/>
              <p:cNvSpPr>
                <a:spLocks noChangeAspect="1"/>
              </p:cNvSpPr>
              <p:nvPr/>
            </p:nvSpPr>
            <p:spPr bwMode="auto">
              <a:xfrm>
                <a:off x="1928" y="1433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Oval 347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976" y="183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63" name="AutoShape 34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904" y="20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64" name="Oval 349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919" y="1479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65" name="Oval 350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105" y="1392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66" name="Oval 351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285" y="1680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67" name="Oval 352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2246" y="150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68" name="AutoShape 35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916" y="231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69" name="AutoShape 35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931" y="261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0" name="AutoShape 35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946" y="292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1" name="AutoShape 35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961" y="322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2" name="AutoShape 35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186" y="18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3" name="AutoShape 35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198" y="215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" name="AutoShape 35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213" y="246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" name="AutoShape 36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228" y="276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6" name="AutoShape 36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243" y="3075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7" name="Oval 362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880" y="1668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grpSp>
            <p:nvGrpSpPr>
              <p:cNvPr id="178" name="Group 363"/>
              <p:cNvGrpSpPr>
                <a:grpSpLocks noChangeAspect="1"/>
              </p:cNvGrpSpPr>
              <p:nvPr/>
            </p:nvGrpSpPr>
            <p:grpSpPr bwMode="auto">
              <a:xfrm>
                <a:off x="5297" y="1378"/>
                <a:ext cx="675" cy="2457"/>
                <a:chOff x="5297" y="1378"/>
                <a:chExt cx="675" cy="2457"/>
              </a:xfrm>
            </p:grpSpPr>
            <p:sp>
              <p:nvSpPr>
                <p:cNvPr id="179" name="Freeform 364"/>
                <p:cNvSpPr>
                  <a:spLocks noChangeAspect="1"/>
                </p:cNvSpPr>
                <p:nvPr/>
              </p:nvSpPr>
              <p:spPr bwMode="auto">
                <a:xfrm>
                  <a:off x="5345" y="1419"/>
                  <a:ext cx="528" cy="2416"/>
                </a:xfrm>
                <a:custGeom>
                  <a:avLst/>
                  <a:gdLst>
                    <a:gd name="T0" fmla="*/ 240 w 528"/>
                    <a:gd name="T1" fmla="*/ 2416 h 2416"/>
                    <a:gd name="T2" fmla="*/ 192 w 528"/>
                    <a:gd name="T3" fmla="*/ 1984 h 2416"/>
                    <a:gd name="T4" fmla="*/ 192 w 528"/>
                    <a:gd name="T5" fmla="*/ 1648 h 2416"/>
                    <a:gd name="T6" fmla="*/ 144 w 528"/>
                    <a:gd name="T7" fmla="*/ 1360 h 2416"/>
                    <a:gd name="T8" fmla="*/ 144 w 528"/>
                    <a:gd name="T9" fmla="*/ 1024 h 2416"/>
                    <a:gd name="T10" fmla="*/ 144 w 528"/>
                    <a:gd name="T11" fmla="*/ 736 h 2416"/>
                    <a:gd name="T12" fmla="*/ 144 w 528"/>
                    <a:gd name="T13" fmla="*/ 640 h 2416"/>
                    <a:gd name="T14" fmla="*/ 144 w 528"/>
                    <a:gd name="T15" fmla="*/ 496 h 2416"/>
                    <a:gd name="T16" fmla="*/ 96 w 528"/>
                    <a:gd name="T17" fmla="*/ 448 h 2416"/>
                    <a:gd name="T18" fmla="*/ 48 w 528"/>
                    <a:gd name="T19" fmla="*/ 352 h 2416"/>
                    <a:gd name="T20" fmla="*/ 48 w 528"/>
                    <a:gd name="T21" fmla="*/ 304 h 2416"/>
                    <a:gd name="T22" fmla="*/ 0 w 528"/>
                    <a:gd name="T23" fmla="*/ 256 h 2416"/>
                    <a:gd name="T24" fmla="*/ 48 w 528"/>
                    <a:gd name="T25" fmla="*/ 160 h 2416"/>
                    <a:gd name="T26" fmla="*/ 96 w 528"/>
                    <a:gd name="T27" fmla="*/ 112 h 2416"/>
                    <a:gd name="T28" fmla="*/ 240 w 528"/>
                    <a:gd name="T29" fmla="*/ 16 h 2416"/>
                    <a:gd name="T30" fmla="*/ 288 w 528"/>
                    <a:gd name="T31" fmla="*/ 16 h 2416"/>
                    <a:gd name="T32" fmla="*/ 384 w 528"/>
                    <a:gd name="T33" fmla="*/ 112 h 2416"/>
                    <a:gd name="T34" fmla="*/ 384 w 528"/>
                    <a:gd name="T35" fmla="*/ 160 h 2416"/>
                    <a:gd name="T36" fmla="*/ 432 w 528"/>
                    <a:gd name="T37" fmla="*/ 256 h 2416"/>
                    <a:gd name="T38" fmla="*/ 432 w 528"/>
                    <a:gd name="T39" fmla="*/ 352 h 2416"/>
                    <a:gd name="T40" fmla="*/ 432 w 528"/>
                    <a:gd name="T41" fmla="*/ 448 h 2416"/>
                    <a:gd name="T42" fmla="*/ 432 w 528"/>
                    <a:gd name="T43" fmla="*/ 784 h 2416"/>
                    <a:gd name="T44" fmla="*/ 432 w 528"/>
                    <a:gd name="T45" fmla="*/ 1120 h 2416"/>
                    <a:gd name="T46" fmla="*/ 480 w 528"/>
                    <a:gd name="T47" fmla="*/ 1408 h 2416"/>
                    <a:gd name="T48" fmla="*/ 480 w 528"/>
                    <a:gd name="T49" fmla="*/ 1696 h 2416"/>
                    <a:gd name="T50" fmla="*/ 480 w 528"/>
                    <a:gd name="T51" fmla="*/ 1888 h 2416"/>
                    <a:gd name="T52" fmla="*/ 528 w 528"/>
                    <a:gd name="T53" fmla="*/ 2368 h 241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28"/>
                    <a:gd name="T82" fmla="*/ 0 h 2416"/>
                    <a:gd name="T83" fmla="*/ 528 w 528"/>
                    <a:gd name="T84" fmla="*/ 2416 h 241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28" h="2416">
                      <a:moveTo>
                        <a:pt x="240" y="2416"/>
                      </a:moveTo>
                      <a:cubicBezTo>
                        <a:pt x="220" y="2264"/>
                        <a:pt x="200" y="2112"/>
                        <a:pt x="192" y="1984"/>
                      </a:cubicBezTo>
                      <a:cubicBezTo>
                        <a:pt x="184" y="1856"/>
                        <a:pt x="200" y="1752"/>
                        <a:pt x="192" y="1648"/>
                      </a:cubicBezTo>
                      <a:cubicBezTo>
                        <a:pt x="184" y="1544"/>
                        <a:pt x="152" y="1464"/>
                        <a:pt x="144" y="1360"/>
                      </a:cubicBezTo>
                      <a:cubicBezTo>
                        <a:pt x="136" y="1256"/>
                        <a:pt x="144" y="1128"/>
                        <a:pt x="144" y="1024"/>
                      </a:cubicBezTo>
                      <a:cubicBezTo>
                        <a:pt x="144" y="920"/>
                        <a:pt x="144" y="800"/>
                        <a:pt x="144" y="736"/>
                      </a:cubicBezTo>
                      <a:cubicBezTo>
                        <a:pt x="144" y="672"/>
                        <a:pt x="144" y="680"/>
                        <a:pt x="144" y="640"/>
                      </a:cubicBezTo>
                      <a:cubicBezTo>
                        <a:pt x="144" y="600"/>
                        <a:pt x="152" y="528"/>
                        <a:pt x="144" y="496"/>
                      </a:cubicBezTo>
                      <a:cubicBezTo>
                        <a:pt x="136" y="464"/>
                        <a:pt x="112" y="472"/>
                        <a:pt x="96" y="448"/>
                      </a:cubicBezTo>
                      <a:cubicBezTo>
                        <a:pt x="80" y="424"/>
                        <a:pt x="56" y="376"/>
                        <a:pt x="48" y="352"/>
                      </a:cubicBezTo>
                      <a:cubicBezTo>
                        <a:pt x="40" y="328"/>
                        <a:pt x="56" y="320"/>
                        <a:pt x="48" y="304"/>
                      </a:cubicBezTo>
                      <a:cubicBezTo>
                        <a:pt x="40" y="288"/>
                        <a:pt x="0" y="280"/>
                        <a:pt x="0" y="256"/>
                      </a:cubicBezTo>
                      <a:cubicBezTo>
                        <a:pt x="0" y="232"/>
                        <a:pt x="32" y="184"/>
                        <a:pt x="48" y="160"/>
                      </a:cubicBezTo>
                      <a:cubicBezTo>
                        <a:pt x="64" y="136"/>
                        <a:pt x="64" y="136"/>
                        <a:pt x="96" y="112"/>
                      </a:cubicBezTo>
                      <a:cubicBezTo>
                        <a:pt x="128" y="88"/>
                        <a:pt x="208" y="32"/>
                        <a:pt x="240" y="16"/>
                      </a:cubicBezTo>
                      <a:cubicBezTo>
                        <a:pt x="272" y="0"/>
                        <a:pt x="264" y="0"/>
                        <a:pt x="288" y="16"/>
                      </a:cubicBezTo>
                      <a:cubicBezTo>
                        <a:pt x="312" y="32"/>
                        <a:pt x="368" y="88"/>
                        <a:pt x="384" y="112"/>
                      </a:cubicBezTo>
                      <a:cubicBezTo>
                        <a:pt x="400" y="136"/>
                        <a:pt x="376" y="136"/>
                        <a:pt x="384" y="160"/>
                      </a:cubicBezTo>
                      <a:cubicBezTo>
                        <a:pt x="392" y="184"/>
                        <a:pt x="424" y="224"/>
                        <a:pt x="432" y="256"/>
                      </a:cubicBezTo>
                      <a:cubicBezTo>
                        <a:pt x="440" y="288"/>
                        <a:pt x="432" y="320"/>
                        <a:pt x="432" y="352"/>
                      </a:cubicBezTo>
                      <a:cubicBezTo>
                        <a:pt x="432" y="384"/>
                        <a:pt x="432" y="376"/>
                        <a:pt x="432" y="448"/>
                      </a:cubicBezTo>
                      <a:cubicBezTo>
                        <a:pt x="432" y="520"/>
                        <a:pt x="432" y="672"/>
                        <a:pt x="432" y="784"/>
                      </a:cubicBezTo>
                      <a:cubicBezTo>
                        <a:pt x="432" y="896"/>
                        <a:pt x="424" y="1016"/>
                        <a:pt x="432" y="1120"/>
                      </a:cubicBezTo>
                      <a:cubicBezTo>
                        <a:pt x="440" y="1224"/>
                        <a:pt x="472" y="1312"/>
                        <a:pt x="480" y="1408"/>
                      </a:cubicBezTo>
                      <a:cubicBezTo>
                        <a:pt x="488" y="1504"/>
                        <a:pt x="480" y="1616"/>
                        <a:pt x="480" y="1696"/>
                      </a:cubicBezTo>
                      <a:cubicBezTo>
                        <a:pt x="480" y="1776"/>
                        <a:pt x="472" y="1776"/>
                        <a:pt x="480" y="1888"/>
                      </a:cubicBezTo>
                      <a:cubicBezTo>
                        <a:pt x="488" y="2000"/>
                        <a:pt x="508" y="2184"/>
                        <a:pt x="528" y="2368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Oval 365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5393" y="1819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1" name="AutoShape 366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321" y="1987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2" name="Oval 367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5336" y="1465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3" name="Oval 368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5522" y="1378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4" name="Oval 369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5702" y="1666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5" name="Oval 370" descr="White marble"/>
                <p:cNvSpPr>
                  <a:spLocks noChangeAspect="1" noChangeArrowheads="1"/>
                </p:cNvSpPr>
                <p:nvPr/>
              </p:nvSpPr>
              <p:spPr bwMode="auto">
                <a:xfrm rot="1915253">
                  <a:off x="5663" y="1489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6" name="AutoShape 371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333" y="2296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7" name="AutoShape 372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348" y="2602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8" name="AutoShape 373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363" y="2908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9" name="AutoShape 374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378" y="3214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90" name="AutoShape 375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603" y="1834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91" name="AutoShape 376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615" y="2143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92" name="AutoShape 377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630" y="2449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93" name="AutoShape 378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645" y="2755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94" name="AutoShape 379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660" y="3061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95" name="Oval 380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5297" y="1654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38240" y="5240931"/>
            <a:ext cx="1323370" cy="13941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4549" y="5683713"/>
            <a:ext cx="2096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Phospholipase A2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2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86" y="1066800"/>
            <a:ext cx="8686800" cy="12094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747" y="105228"/>
            <a:ext cx="3552825" cy="77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0" y="2514600"/>
            <a:ext cx="9144000" cy="4343400"/>
          </a:xfrm>
          <a:prstGeom prst="rect">
            <a:avLst/>
          </a:prstGeom>
          <a:solidFill>
            <a:srgbClr val="0000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6" name="Freeform 4"/>
          <p:cNvSpPr>
            <a:spLocks noChangeAspect="1"/>
          </p:cNvSpPr>
          <p:nvPr/>
        </p:nvSpPr>
        <p:spPr bwMode="auto">
          <a:xfrm>
            <a:off x="1774685" y="3111573"/>
            <a:ext cx="420086" cy="1921580"/>
          </a:xfrm>
          <a:custGeom>
            <a:avLst/>
            <a:gdLst>
              <a:gd name="T0" fmla="*/ 240 w 528"/>
              <a:gd name="T1" fmla="*/ 2416 h 2416"/>
              <a:gd name="T2" fmla="*/ 192 w 528"/>
              <a:gd name="T3" fmla="*/ 1984 h 2416"/>
              <a:gd name="T4" fmla="*/ 192 w 528"/>
              <a:gd name="T5" fmla="*/ 1648 h 2416"/>
              <a:gd name="T6" fmla="*/ 144 w 528"/>
              <a:gd name="T7" fmla="*/ 1360 h 2416"/>
              <a:gd name="T8" fmla="*/ 144 w 528"/>
              <a:gd name="T9" fmla="*/ 1024 h 2416"/>
              <a:gd name="T10" fmla="*/ 144 w 528"/>
              <a:gd name="T11" fmla="*/ 736 h 2416"/>
              <a:gd name="T12" fmla="*/ 144 w 528"/>
              <a:gd name="T13" fmla="*/ 640 h 2416"/>
              <a:gd name="T14" fmla="*/ 144 w 528"/>
              <a:gd name="T15" fmla="*/ 496 h 2416"/>
              <a:gd name="T16" fmla="*/ 96 w 528"/>
              <a:gd name="T17" fmla="*/ 448 h 2416"/>
              <a:gd name="T18" fmla="*/ 48 w 528"/>
              <a:gd name="T19" fmla="*/ 352 h 2416"/>
              <a:gd name="T20" fmla="*/ 48 w 528"/>
              <a:gd name="T21" fmla="*/ 304 h 2416"/>
              <a:gd name="T22" fmla="*/ 0 w 528"/>
              <a:gd name="T23" fmla="*/ 256 h 2416"/>
              <a:gd name="T24" fmla="*/ 48 w 528"/>
              <a:gd name="T25" fmla="*/ 160 h 2416"/>
              <a:gd name="T26" fmla="*/ 96 w 528"/>
              <a:gd name="T27" fmla="*/ 112 h 2416"/>
              <a:gd name="T28" fmla="*/ 240 w 528"/>
              <a:gd name="T29" fmla="*/ 16 h 2416"/>
              <a:gd name="T30" fmla="*/ 288 w 528"/>
              <a:gd name="T31" fmla="*/ 16 h 2416"/>
              <a:gd name="T32" fmla="*/ 384 w 528"/>
              <a:gd name="T33" fmla="*/ 112 h 2416"/>
              <a:gd name="T34" fmla="*/ 384 w 528"/>
              <a:gd name="T35" fmla="*/ 160 h 2416"/>
              <a:gd name="T36" fmla="*/ 432 w 528"/>
              <a:gd name="T37" fmla="*/ 256 h 2416"/>
              <a:gd name="T38" fmla="*/ 432 w 528"/>
              <a:gd name="T39" fmla="*/ 352 h 2416"/>
              <a:gd name="T40" fmla="*/ 432 w 528"/>
              <a:gd name="T41" fmla="*/ 448 h 2416"/>
              <a:gd name="T42" fmla="*/ 432 w 528"/>
              <a:gd name="T43" fmla="*/ 784 h 2416"/>
              <a:gd name="T44" fmla="*/ 432 w 528"/>
              <a:gd name="T45" fmla="*/ 1120 h 2416"/>
              <a:gd name="T46" fmla="*/ 480 w 528"/>
              <a:gd name="T47" fmla="*/ 1408 h 2416"/>
              <a:gd name="T48" fmla="*/ 480 w 528"/>
              <a:gd name="T49" fmla="*/ 1696 h 2416"/>
              <a:gd name="T50" fmla="*/ 480 w 528"/>
              <a:gd name="T51" fmla="*/ 1888 h 2416"/>
              <a:gd name="T52" fmla="*/ 528 w 528"/>
              <a:gd name="T53" fmla="*/ 2368 h 241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28"/>
              <a:gd name="T82" fmla="*/ 0 h 2416"/>
              <a:gd name="T83" fmla="*/ 528 w 528"/>
              <a:gd name="T84" fmla="*/ 2416 h 241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28" h="2416">
                <a:moveTo>
                  <a:pt x="240" y="2416"/>
                </a:moveTo>
                <a:cubicBezTo>
                  <a:pt x="220" y="2264"/>
                  <a:pt x="200" y="2112"/>
                  <a:pt x="192" y="1984"/>
                </a:cubicBezTo>
                <a:cubicBezTo>
                  <a:pt x="184" y="1856"/>
                  <a:pt x="200" y="1752"/>
                  <a:pt x="192" y="1648"/>
                </a:cubicBezTo>
                <a:cubicBezTo>
                  <a:pt x="184" y="1544"/>
                  <a:pt x="152" y="1464"/>
                  <a:pt x="144" y="1360"/>
                </a:cubicBezTo>
                <a:cubicBezTo>
                  <a:pt x="136" y="1256"/>
                  <a:pt x="144" y="1128"/>
                  <a:pt x="144" y="1024"/>
                </a:cubicBezTo>
                <a:cubicBezTo>
                  <a:pt x="144" y="920"/>
                  <a:pt x="144" y="800"/>
                  <a:pt x="144" y="736"/>
                </a:cubicBezTo>
                <a:cubicBezTo>
                  <a:pt x="144" y="672"/>
                  <a:pt x="144" y="680"/>
                  <a:pt x="144" y="640"/>
                </a:cubicBezTo>
                <a:cubicBezTo>
                  <a:pt x="144" y="600"/>
                  <a:pt x="152" y="528"/>
                  <a:pt x="144" y="496"/>
                </a:cubicBezTo>
                <a:cubicBezTo>
                  <a:pt x="136" y="464"/>
                  <a:pt x="112" y="472"/>
                  <a:pt x="96" y="448"/>
                </a:cubicBezTo>
                <a:cubicBezTo>
                  <a:pt x="80" y="424"/>
                  <a:pt x="56" y="376"/>
                  <a:pt x="48" y="352"/>
                </a:cubicBezTo>
                <a:cubicBezTo>
                  <a:pt x="40" y="328"/>
                  <a:pt x="56" y="320"/>
                  <a:pt x="48" y="304"/>
                </a:cubicBezTo>
                <a:cubicBezTo>
                  <a:pt x="40" y="288"/>
                  <a:pt x="0" y="280"/>
                  <a:pt x="0" y="256"/>
                </a:cubicBezTo>
                <a:cubicBezTo>
                  <a:pt x="0" y="232"/>
                  <a:pt x="32" y="184"/>
                  <a:pt x="48" y="160"/>
                </a:cubicBezTo>
                <a:cubicBezTo>
                  <a:pt x="64" y="136"/>
                  <a:pt x="64" y="136"/>
                  <a:pt x="96" y="112"/>
                </a:cubicBezTo>
                <a:cubicBezTo>
                  <a:pt x="128" y="88"/>
                  <a:pt x="208" y="32"/>
                  <a:pt x="240" y="16"/>
                </a:cubicBezTo>
                <a:cubicBezTo>
                  <a:pt x="272" y="0"/>
                  <a:pt x="264" y="0"/>
                  <a:pt x="288" y="16"/>
                </a:cubicBezTo>
                <a:cubicBezTo>
                  <a:pt x="312" y="32"/>
                  <a:pt x="368" y="88"/>
                  <a:pt x="384" y="112"/>
                </a:cubicBezTo>
                <a:cubicBezTo>
                  <a:pt x="400" y="136"/>
                  <a:pt x="376" y="136"/>
                  <a:pt x="384" y="160"/>
                </a:cubicBezTo>
                <a:cubicBezTo>
                  <a:pt x="392" y="184"/>
                  <a:pt x="424" y="224"/>
                  <a:pt x="432" y="256"/>
                </a:cubicBezTo>
                <a:cubicBezTo>
                  <a:pt x="440" y="288"/>
                  <a:pt x="432" y="320"/>
                  <a:pt x="432" y="352"/>
                </a:cubicBezTo>
                <a:cubicBezTo>
                  <a:pt x="432" y="384"/>
                  <a:pt x="432" y="376"/>
                  <a:pt x="432" y="448"/>
                </a:cubicBezTo>
                <a:cubicBezTo>
                  <a:pt x="432" y="520"/>
                  <a:pt x="432" y="672"/>
                  <a:pt x="432" y="784"/>
                </a:cubicBezTo>
                <a:cubicBezTo>
                  <a:pt x="432" y="896"/>
                  <a:pt x="424" y="1016"/>
                  <a:pt x="432" y="1120"/>
                </a:cubicBezTo>
                <a:cubicBezTo>
                  <a:pt x="440" y="1224"/>
                  <a:pt x="472" y="1312"/>
                  <a:pt x="480" y="1408"/>
                </a:cubicBezTo>
                <a:cubicBezTo>
                  <a:pt x="488" y="1504"/>
                  <a:pt x="480" y="1616"/>
                  <a:pt x="480" y="1696"/>
                </a:cubicBezTo>
                <a:cubicBezTo>
                  <a:pt x="480" y="1776"/>
                  <a:pt x="472" y="1776"/>
                  <a:pt x="480" y="1888"/>
                </a:cubicBezTo>
                <a:cubicBezTo>
                  <a:pt x="488" y="2000"/>
                  <a:pt x="508" y="2184"/>
                  <a:pt x="528" y="2368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" name="Oval 5" descr="White marble"/>
          <p:cNvSpPr>
            <a:spLocks noChangeAspect="1" noChangeArrowheads="1"/>
          </p:cNvSpPr>
          <p:nvPr/>
        </p:nvSpPr>
        <p:spPr bwMode="auto">
          <a:xfrm>
            <a:off x="1812875" y="3429716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9" name="Oval 7" descr="White marble"/>
          <p:cNvSpPr>
            <a:spLocks noChangeAspect="1" noChangeArrowheads="1"/>
          </p:cNvSpPr>
          <p:nvPr/>
        </p:nvSpPr>
        <p:spPr bwMode="auto">
          <a:xfrm>
            <a:off x="1767525" y="3148160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0" name="Oval 8" descr="White marble"/>
          <p:cNvSpPr>
            <a:spLocks noChangeAspect="1" noChangeArrowheads="1"/>
          </p:cNvSpPr>
          <p:nvPr/>
        </p:nvSpPr>
        <p:spPr bwMode="auto">
          <a:xfrm>
            <a:off x="1915509" y="3078964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1" name="Oval 9" descr="White marble"/>
          <p:cNvSpPr>
            <a:spLocks noChangeAspect="1" noChangeArrowheads="1"/>
          </p:cNvSpPr>
          <p:nvPr/>
        </p:nvSpPr>
        <p:spPr bwMode="auto">
          <a:xfrm>
            <a:off x="2058720" y="3308026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2" name="Oval 10" descr="White marble"/>
          <p:cNvSpPr>
            <a:spLocks noChangeAspect="1" noChangeArrowheads="1"/>
          </p:cNvSpPr>
          <p:nvPr/>
        </p:nvSpPr>
        <p:spPr bwMode="auto">
          <a:xfrm rot="1915253">
            <a:off x="2027691" y="3167248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7" name="AutoShape 15" descr="Stationery"/>
          <p:cNvSpPr>
            <a:spLocks noChangeAspect="1" noChangeArrowheads="1"/>
          </p:cNvSpPr>
          <p:nvPr/>
        </p:nvSpPr>
        <p:spPr bwMode="auto">
          <a:xfrm rot="17865853">
            <a:off x="1979998" y="3441609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8" name="AutoShape 16" descr="Stationery"/>
          <p:cNvSpPr>
            <a:spLocks noChangeAspect="1" noChangeArrowheads="1"/>
          </p:cNvSpPr>
          <p:nvPr/>
        </p:nvSpPr>
        <p:spPr bwMode="auto">
          <a:xfrm rot="17865853">
            <a:off x="1989546" y="3687374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9" name="AutoShape 17" descr="Stationery"/>
          <p:cNvSpPr>
            <a:spLocks noChangeAspect="1" noChangeArrowheads="1"/>
          </p:cNvSpPr>
          <p:nvPr/>
        </p:nvSpPr>
        <p:spPr bwMode="auto">
          <a:xfrm rot="17865853">
            <a:off x="2001480" y="3930753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10" name="AutoShape 18" descr="Stationery"/>
          <p:cNvSpPr>
            <a:spLocks noChangeAspect="1" noChangeArrowheads="1"/>
          </p:cNvSpPr>
          <p:nvPr/>
        </p:nvSpPr>
        <p:spPr bwMode="auto">
          <a:xfrm rot="17865853">
            <a:off x="2013414" y="4174132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11" name="AutoShape 19" descr="Stationery"/>
          <p:cNvSpPr>
            <a:spLocks noChangeAspect="1" noChangeArrowheads="1"/>
          </p:cNvSpPr>
          <p:nvPr/>
        </p:nvSpPr>
        <p:spPr bwMode="auto">
          <a:xfrm rot="17865853">
            <a:off x="2025348" y="4417511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12" name="Oval 20" descr="White marble"/>
          <p:cNvSpPr>
            <a:spLocks noChangeAspect="1" noChangeArrowheads="1"/>
          </p:cNvSpPr>
          <p:nvPr/>
        </p:nvSpPr>
        <p:spPr bwMode="auto">
          <a:xfrm>
            <a:off x="1736495" y="3298482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13" name="Freeform 21"/>
          <p:cNvSpPr>
            <a:spLocks noChangeAspect="1"/>
          </p:cNvSpPr>
          <p:nvPr/>
        </p:nvSpPr>
        <p:spPr bwMode="auto">
          <a:xfrm>
            <a:off x="2230574" y="3111573"/>
            <a:ext cx="420086" cy="1921580"/>
          </a:xfrm>
          <a:custGeom>
            <a:avLst/>
            <a:gdLst>
              <a:gd name="T0" fmla="*/ 240 w 528"/>
              <a:gd name="T1" fmla="*/ 2416 h 2416"/>
              <a:gd name="T2" fmla="*/ 192 w 528"/>
              <a:gd name="T3" fmla="*/ 1984 h 2416"/>
              <a:gd name="T4" fmla="*/ 192 w 528"/>
              <a:gd name="T5" fmla="*/ 1648 h 2416"/>
              <a:gd name="T6" fmla="*/ 144 w 528"/>
              <a:gd name="T7" fmla="*/ 1360 h 2416"/>
              <a:gd name="T8" fmla="*/ 144 w 528"/>
              <a:gd name="T9" fmla="*/ 1024 h 2416"/>
              <a:gd name="T10" fmla="*/ 144 w 528"/>
              <a:gd name="T11" fmla="*/ 736 h 2416"/>
              <a:gd name="T12" fmla="*/ 144 w 528"/>
              <a:gd name="T13" fmla="*/ 640 h 2416"/>
              <a:gd name="T14" fmla="*/ 144 w 528"/>
              <a:gd name="T15" fmla="*/ 496 h 2416"/>
              <a:gd name="T16" fmla="*/ 96 w 528"/>
              <a:gd name="T17" fmla="*/ 448 h 2416"/>
              <a:gd name="T18" fmla="*/ 48 w 528"/>
              <a:gd name="T19" fmla="*/ 352 h 2416"/>
              <a:gd name="T20" fmla="*/ 48 w 528"/>
              <a:gd name="T21" fmla="*/ 304 h 2416"/>
              <a:gd name="T22" fmla="*/ 0 w 528"/>
              <a:gd name="T23" fmla="*/ 256 h 2416"/>
              <a:gd name="T24" fmla="*/ 48 w 528"/>
              <a:gd name="T25" fmla="*/ 160 h 2416"/>
              <a:gd name="T26" fmla="*/ 96 w 528"/>
              <a:gd name="T27" fmla="*/ 112 h 2416"/>
              <a:gd name="T28" fmla="*/ 240 w 528"/>
              <a:gd name="T29" fmla="*/ 16 h 2416"/>
              <a:gd name="T30" fmla="*/ 288 w 528"/>
              <a:gd name="T31" fmla="*/ 16 h 2416"/>
              <a:gd name="T32" fmla="*/ 384 w 528"/>
              <a:gd name="T33" fmla="*/ 112 h 2416"/>
              <a:gd name="T34" fmla="*/ 384 w 528"/>
              <a:gd name="T35" fmla="*/ 160 h 2416"/>
              <a:gd name="T36" fmla="*/ 432 w 528"/>
              <a:gd name="T37" fmla="*/ 256 h 2416"/>
              <a:gd name="T38" fmla="*/ 432 w 528"/>
              <a:gd name="T39" fmla="*/ 352 h 2416"/>
              <a:gd name="T40" fmla="*/ 432 w 528"/>
              <a:gd name="T41" fmla="*/ 448 h 2416"/>
              <a:gd name="T42" fmla="*/ 432 w 528"/>
              <a:gd name="T43" fmla="*/ 784 h 2416"/>
              <a:gd name="T44" fmla="*/ 432 w 528"/>
              <a:gd name="T45" fmla="*/ 1120 h 2416"/>
              <a:gd name="T46" fmla="*/ 480 w 528"/>
              <a:gd name="T47" fmla="*/ 1408 h 2416"/>
              <a:gd name="T48" fmla="*/ 480 w 528"/>
              <a:gd name="T49" fmla="*/ 1696 h 2416"/>
              <a:gd name="T50" fmla="*/ 480 w 528"/>
              <a:gd name="T51" fmla="*/ 1888 h 2416"/>
              <a:gd name="T52" fmla="*/ 528 w 528"/>
              <a:gd name="T53" fmla="*/ 2368 h 241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28"/>
              <a:gd name="T82" fmla="*/ 0 h 2416"/>
              <a:gd name="T83" fmla="*/ 528 w 528"/>
              <a:gd name="T84" fmla="*/ 2416 h 241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28" h="2416">
                <a:moveTo>
                  <a:pt x="240" y="2416"/>
                </a:moveTo>
                <a:cubicBezTo>
                  <a:pt x="220" y="2264"/>
                  <a:pt x="200" y="2112"/>
                  <a:pt x="192" y="1984"/>
                </a:cubicBezTo>
                <a:cubicBezTo>
                  <a:pt x="184" y="1856"/>
                  <a:pt x="200" y="1752"/>
                  <a:pt x="192" y="1648"/>
                </a:cubicBezTo>
                <a:cubicBezTo>
                  <a:pt x="184" y="1544"/>
                  <a:pt x="152" y="1464"/>
                  <a:pt x="144" y="1360"/>
                </a:cubicBezTo>
                <a:cubicBezTo>
                  <a:pt x="136" y="1256"/>
                  <a:pt x="144" y="1128"/>
                  <a:pt x="144" y="1024"/>
                </a:cubicBezTo>
                <a:cubicBezTo>
                  <a:pt x="144" y="920"/>
                  <a:pt x="144" y="800"/>
                  <a:pt x="144" y="736"/>
                </a:cubicBezTo>
                <a:cubicBezTo>
                  <a:pt x="144" y="672"/>
                  <a:pt x="144" y="680"/>
                  <a:pt x="144" y="640"/>
                </a:cubicBezTo>
                <a:cubicBezTo>
                  <a:pt x="144" y="600"/>
                  <a:pt x="152" y="528"/>
                  <a:pt x="144" y="496"/>
                </a:cubicBezTo>
                <a:cubicBezTo>
                  <a:pt x="136" y="464"/>
                  <a:pt x="112" y="472"/>
                  <a:pt x="96" y="448"/>
                </a:cubicBezTo>
                <a:cubicBezTo>
                  <a:pt x="80" y="424"/>
                  <a:pt x="56" y="376"/>
                  <a:pt x="48" y="352"/>
                </a:cubicBezTo>
                <a:cubicBezTo>
                  <a:pt x="40" y="328"/>
                  <a:pt x="56" y="320"/>
                  <a:pt x="48" y="304"/>
                </a:cubicBezTo>
                <a:cubicBezTo>
                  <a:pt x="40" y="288"/>
                  <a:pt x="0" y="280"/>
                  <a:pt x="0" y="256"/>
                </a:cubicBezTo>
                <a:cubicBezTo>
                  <a:pt x="0" y="232"/>
                  <a:pt x="32" y="184"/>
                  <a:pt x="48" y="160"/>
                </a:cubicBezTo>
                <a:cubicBezTo>
                  <a:pt x="64" y="136"/>
                  <a:pt x="64" y="136"/>
                  <a:pt x="96" y="112"/>
                </a:cubicBezTo>
                <a:cubicBezTo>
                  <a:pt x="128" y="88"/>
                  <a:pt x="208" y="32"/>
                  <a:pt x="240" y="16"/>
                </a:cubicBezTo>
                <a:cubicBezTo>
                  <a:pt x="272" y="0"/>
                  <a:pt x="264" y="0"/>
                  <a:pt x="288" y="16"/>
                </a:cubicBezTo>
                <a:cubicBezTo>
                  <a:pt x="312" y="32"/>
                  <a:pt x="368" y="88"/>
                  <a:pt x="384" y="112"/>
                </a:cubicBezTo>
                <a:cubicBezTo>
                  <a:pt x="400" y="136"/>
                  <a:pt x="376" y="136"/>
                  <a:pt x="384" y="160"/>
                </a:cubicBezTo>
                <a:cubicBezTo>
                  <a:pt x="392" y="184"/>
                  <a:pt x="424" y="224"/>
                  <a:pt x="432" y="256"/>
                </a:cubicBezTo>
                <a:cubicBezTo>
                  <a:pt x="440" y="288"/>
                  <a:pt x="432" y="320"/>
                  <a:pt x="432" y="352"/>
                </a:cubicBezTo>
                <a:cubicBezTo>
                  <a:pt x="432" y="384"/>
                  <a:pt x="432" y="376"/>
                  <a:pt x="432" y="448"/>
                </a:cubicBezTo>
                <a:cubicBezTo>
                  <a:pt x="432" y="520"/>
                  <a:pt x="432" y="672"/>
                  <a:pt x="432" y="784"/>
                </a:cubicBezTo>
                <a:cubicBezTo>
                  <a:pt x="432" y="896"/>
                  <a:pt x="424" y="1016"/>
                  <a:pt x="432" y="1120"/>
                </a:cubicBezTo>
                <a:cubicBezTo>
                  <a:pt x="440" y="1224"/>
                  <a:pt x="472" y="1312"/>
                  <a:pt x="480" y="1408"/>
                </a:cubicBezTo>
                <a:cubicBezTo>
                  <a:pt x="488" y="1504"/>
                  <a:pt x="480" y="1616"/>
                  <a:pt x="480" y="1696"/>
                </a:cubicBezTo>
                <a:cubicBezTo>
                  <a:pt x="480" y="1776"/>
                  <a:pt x="472" y="1776"/>
                  <a:pt x="480" y="1888"/>
                </a:cubicBezTo>
                <a:cubicBezTo>
                  <a:pt x="488" y="2000"/>
                  <a:pt x="508" y="2184"/>
                  <a:pt x="528" y="2368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" name="Oval 22" descr="White marble"/>
          <p:cNvSpPr>
            <a:spLocks noChangeAspect="1" noChangeArrowheads="1"/>
          </p:cNvSpPr>
          <p:nvPr/>
        </p:nvSpPr>
        <p:spPr bwMode="auto">
          <a:xfrm>
            <a:off x="2268763" y="3429716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16" name="Oval 24" descr="White marble"/>
          <p:cNvSpPr>
            <a:spLocks noChangeAspect="1" noChangeArrowheads="1"/>
          </p:cNvSpPr>
          <p:nvPr/>
        </p:nvSpPr>
        <p:spPr bwMode="auto">
          <a:xfrm>
            <a:off x="2223413" y="3148160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17" name="Oval 25" descr="White marble"/>
          <p:cNvSpPr>
            <a:spLocks noChangeAspect="1" noChangeArrowheads="1"/>
          </p:cNvSpPr>
          <p:nvPr/>
        </p:nvSpPr>
        <p:spPr bwMode="auto">
          <a:xfrm>
            <a:off x="2371398" y="3078964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18" name="Oval 26" descr="White marble"/>
          <p:cNvSpPr>
            <a:spLocks noChangeAspect="1" noChangeArrowheads="1"/>
          </p:cNvSpPr>
          <p:nvPr/>
        </p:nvSpPr>
        <p:spPr bwMode="auto">
          <a:xfrm>
            <a:off x="2514609" y="3308026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19" name="Oval 27" descr="White marble"/>
          <p:cNvSpPr>
            <a:spLocks noChangeAspect="1" noChangeArrowheads="1"/>
          </p:cNvSpPr>
          <p:nvPr/>
        </p:nvSpPr>
        <p:spPr bwMode="auto">
          <a:xfrm rot="1915253">
            <a:off x="2483580" y="3167248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4" name="AutoShape 32" descr="Stationery"/>
          <p:cNvSpPr>
            <a:spLocks noChangeAspect="1" noChangeArrowheads="1"/>
          </p:cNvSpPr>
          <p:nvPr/>
        </p:nvSpPr>
        <p:spPr bwMode="auto">
          <a:xfrm rot="17865853">
            <a:off x="2435887" y="3441609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" name="AutoShape 33" descr="Stationery"/>
          <p:cNvSpPr>
            <a:spLocks noChangeAspect="1" noChangeArrowheads="1"/>
          </p:cNvSpPr>
          <p:nvPr/>
        </p:nvSpPr>
        <p:spPr bwMode="auto">
          <a:xfrm rot="17865853">
            <a:off x="2445434" y="3687374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6" name="AutoShape 34" descr="Stationery"/>
          <p:cNvSpPr>
            <a:spLocks noChangeAspect="1" noChangeArrowheads="1"/>
          </p:cNvSpPr>
          <p:nvPr/>
        </p:nvSpPr>
        <p:spPr bwMode="auto">
          <a:xfrm rot="17865853">
            <a:off x="2457368" y="3930753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7" name="AutoShape 35" descr="Stationery"/>
          <p:cNvSpPr>
            <a:spLocks noChangeAspect="1" noChangeArrowheads="1"/>
          </p:cNvSpPr>
          <p:nvPr/>
        </p:nvSpPr>
        <p:spPr bwMode="auto">
          <a:xfrm rot="17865853">
            <a:off x="2469303" y="4174132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8" name="AutoShape 36" descr="Stationery"/>
          <p:cNvSpPr>
            <a:spLocks noChangeAspect="1" noChangeArrowheads="1"/>
          </p:cNvSpPr>
          <p:nvPr/>
        </p:nvSpPr>
        <p:spPr bwMode="auto">
          <a:xfrm rot="17865853">
            <a:off x="2481237" y="4417511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9" name="Oval 37" descr="White marble"/>
          <p:cNvSpPr>
            <a:spLocks noChangeAspect="1" noChangeArrowheads="1"/>
          </p:cNvSpPr>
          <p:nvPr/>
        </p:nvSpPr>
        <p:spPr bwMode="auto">
          <a:xfrm>
            <a:off x="2192384" y="3298482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30" name="Freeform 38"/>
          <p:cNvSpPr>
            <a:spLocks noChangeAspect="1"/>
          </p:cNvSpPr>
          <p:nvPr/>
        </p:nvSpPr>
        <p:spPr bwMode="auto">
          <a:xfrm>
            <a:off x="2686462" y="3111573"/>
            <a:ext cx="420086" cy="1921580"/>
          </a:xfrm>
          <a:custGeom>
            <a:avLst/>
            <a:gdLst>
              <a:gd name="T0" fmla="*/ 240 w 528"/>
              <a:gd name="T1" fmla="*/ 2416 h 2416"/>
              <a:gd name="T2" fmla="*/ 192 w 528"/>
              <a:gd name="T3" fmla="*/ 1984 h 2416"/>
              <a:gd name="T4" fmla="*/ 192 w 528"/>
              <a:gd name="T5" fmla="*/ 1648 h 2416"/>
              <a:gd name="T6" fmla="*/ 144 w 528"/>
              <a:gd name="T7" fmla="*/ 1360 h 2416"/>
              <a:gd name="T8" fmla="*/ 144 w 528"/>
              <a:gd name="T9" fmla="*/ 1024 h 2416"/>
              <a:gd name="T10" fmla="*/ 144 w 528"/>
              <a:gd name="T11" fmla="*/ 736 h 2416"/>
              <a:gd name="T12" fmla="*/ 144 w 528"/>
              <a:gd name="T13" fmla="*/ 640 h 2416"/>
              <a:gd name="T14" fmla="*/ 144 w 528"/>
              <a:gd name="T15" fmla="*/ 496 h 2416"/>
              <a:gd name="T16" fmla="*/ 96 w 528"/>
              <a:gd name="T17" fmla="*/ 448 h 2416"/>
              <a:gd name="T18" fmla="*/ 48 w 528"/>
              <a:gd name="T19" fmla="*/ 352 h 2416"/>
              <a:gd name="T20" fmla="*/ 48 w 528"/>
              <a:gd name="T21" fmla="*/ 304 h 2416"/>
              <a:gd name="T22" fmla="*/ 0 w 528"/>
              <a:gd name="T23" fmla="*/ 256 h 2416"/>
              <a:gd name="T24" fmla="*/ 48 w 528"/>
              <a:gd name="T25" fmla="*/ 160 h 2416"/>
              <a:gd name="T26" fmla="*/ 96 w 528"/>
              <a:gd name="T27" fmla="*/ 112 h 2416"/>
              <a:gd name="T28" fmla="*/ 240 w 528"/>
              <a:gd name="T29" fmla="*/ 16 h 2416"/>
              <a:gd name="T30" fmla="*/ 288 w 528"/>
              <a:gd name="T31" fmla="*/ 16 h 2416"/>
              <a:gd name="T32" fmla="*/ 384 w 528"/>
              <a:gd name="T33" fmla="*/ 112 h 2416"/>
              <a:gd name="T34" fmla="*/ 384 w 528"/>
              <a:gd name="T35" fmla="*/ 160 h 2416"/>
              <a:gd name="T36" fmla="*/ 432 w 528"/>
              <a:gd name="T37" fmla="*/ 256 h 2416"/>
              <a:gd name="T38" fmla="*/ 432 w 528"/>
              <a:gd name="T39" fmla="*/ 352 h 2416"/>
              <a:gd name="T40" fmla="*/ 432 w 528"/>
              <a:gd name="T41" fmla="*/ 448 h 2416"/>
              <a:gd name="T42" fmla="*/ 432 w 528"/>
              <a:gd name="T43" fmla="*/ 784 h 2416"/>
              <a:gd name="T44" fmla="*/ 432 w 528"/>
              <a:gd name="T45" fmla="*/ 1120 h 2416"/>
              <a:gd name="T46" fmla="*/ 480 w 528"/>
              <a:gd name="T47" fmla="*/ 1408 h 2416"/>
              <a:gd name="T48" fmla="*/ 480 w 528"/>
              <a:gd name="T49" fmla="*/ 1696 h 2416"/>
              <a:gd name="T50" fmla="*/ 480 w 528"/>
              <a:gd name="T51" fmla="*/ 1888 h 2416"/>
              <a:gd name="T52" fmla="*/ 528 w 528"/>
              <a:gd name="T53" fmla="*/ 2368 h 241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28"/>
              <a:gd name="T82" fmla="*/ 0 h 2416"/>
              <a:gd name="T83" fmla="*/ 528 w 528"/>
              <a:gd name="T84" fmla="*/ 2416 h 241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28" h="2416">
                <a:moveTo>
                  <a:pt x="240" y="2416"/>
                </a:moveTo>
                <a:cubicBezTo>
                  <a:pt x="220" y="2264"/>
                  <a:pt x="200" y="2112"/>
                  <a:pt x="192" y="1984"/>
                </a:cubicBezTo>
                <a:cubicBezTo>
                  <a:pt x="184" y="1856"/>
                  <a:pt x="200" y="1752"/>
                  <a:pt x="192" y="1648"/>
                </a:cubicBezTo>
                <a:cubicBezTo>
                  <a:pt x="184" y="1544"/>
                  <a:pt x="152" y="1464"/>
                  <a:pt x="144" y="1360"/>
                </a:cubicBezTo>
                <a:cubicBezTo>
                  <a:pt x="136" y="1256"/>
                  <a:pt x="144" y="1128"/>
                  <a:pt x="144" y="1024"/>
                </a:cubicBezTo>
                <a:cubicBezTo>
                  <a:pt x="144" y="920"/>
                  <a:pt x="144" y="800"/>
                  <a:pt x="144" y="736"/>
                </a:cubicBezTo>
                <a:cubicBezTo>
                  <a:pt x="144" y="672"/>
                  <a:pt x="144" y="680"/>
                  <a:pt x="144" y="640"/>
                </a:cubicBezTo>
                <a:cubicBezTo>
                  <a:pt x="144" y="600"/>
                  <a:pt x="152" y="528"/>
                  <a:pt x="144" y="496"/>
                </a:cubicBezTo>
                <a:cubicBezTo>
                  <a:pt x="136" y="464"/>
                  <a:pt x="112" y="472"/>
                  <a:pt x="96" y="448"/>
                </a:cubicBezTo>
                <a:cubicBezTo>
                  <a:pt x="80" y="424"/>
                  <a:pt x="56" y="376"/>
                  <a:pt x="48" y="352"/>
                </a:cubicBezTo>
                <a:cubicBezTo>
                  <a:pt x="40" y="328"/>
                  <a:pt x="56" y="320"/>
                  <a:pt x="48" y="304"/>
                </a:cubicBezTo>
                <a:cubicBezTo>
                  <a:pt x="40" y="288"/>
                  <a:pt x="0" y="280"/>
                  <a:pt x="0" y="256"/>
                </a:cubicBezTo>
                <a:cubicBezTo>
                  <a:pt x="0" y="232"/>
                  <a:pt x="32" y="184"/>
                  <a:pt x="48" y="160"/>
                </a:cubicBezTo>
                <a:cubicBezTo>
                  <a:pt x="64" y="136"/>
                  <a:pt x="64" y="136"/>
                  <a:pt x="96" y="112"/>
                </a:cubicBezTo>
                <a:cubicBezTo>
                  <a:pt x="128" y="88"/>
                  <a:pt x="208" y="32"/>
                  <a:pt x="240" y="16"/>
                </a:cubicBezTo>
                <a:cubicBezTo>
                  <a:pt x="272" y="0"/>
                  <a:pt x="264" y="0"/>
                  <a:pt x="288" y="16"/>
                </a:cubicBezTo>
                <a:cubicBezTo>
                  <a:pt x="312" y="32"/>
                  <a:pt x="368" y="88"/>
                  <a:pt x="384" y="112"/>
                </a:cubicBezTo>
                <a:cubicBezTo>
                  <a:pt x="400" y="136"/>
                  <a:pt x="376" y="136"/>
                  <a:pt x="384" y="160"/>
                </a:cubicBezTo>
                <a:cubicBezTo>
                  <a:pt x="392" y="184"/>
                  <a:pt x="424" y="224"/>
                  <a:pt x="432" y="256"/>
                </a:cubicBezTo>
                <a:cubicBezTo>
                  <a:pt x="440" y="288"/>
                  <a:pt x="432" y="320"/>
                  <a:pt x="432" y="352"/>
                </a:cubicBezTo>
                <a:cubicBezTo>
                  <a:pt x="432" y="384"/>
                  <a:pt x="432" y="376"/>
                  <a:pt x="432" y="448"/>
                </a:cubicBezTo>
                <a:cubicBezTo>
                  <a:pt x="432" y="520"/>
                  <a:pt x="432" y="672"/>
                  <a:pt x="432" y="784"/>
                </a:cubicBezTo>
                <a:cubicBezTo>
                  <a:pt x="432" y="896"/>
                  <a:pt x="424" y="1016"/>
                  <a:pt x="432" y="1120"/>
                </a:cubicBezTo>
                <a:cubicBezTo>
                  <a:pt x="440" y="1224"/>
                  <a:pt x="472" y="1312"/>
                  <a:pt x="480" y="1408"/>
                </a:cubicBezTo>
                <a:cubicBezTo>
                  <a:pt x="488" y="1504"/>
                  <a:pt x="480" y="1616"/>
                  <a:pt x="480" y="1696"/>
                </a:cubicBezTo>
                <a:cubicBezTo>
                  <a:pt x="480" y="1776"/>
                  <a:pt x="472" y="1776"/>
                  <a:pt x="480" y="1888"/>
                </a:cubicBezTo>
                <a:cubicBezTo>
                  <a:pt x="488" y="2000"/>
                  <a:pt x="508" y="2184"/>
                  <a:pt x="528" y="2368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" name="Oval 39" descr="White marble"/>
          <p:cNvSpPr>
            <a:spLocks noChangeAspect="1" noChangeArrowheads="1"/>
          </p:cNvSpPr>
          <p:nvPr/>
        </p:nvSpPr>
        <p:spPr bwMode="auto">
          <a:xfrm>
            <a:off x="2724652" y="3429716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33" name="Oval 41" descr="White marble"/>
          <p:cNvSpPr>
            <a:spLocks noChangeAspect="1" noChangeArrowheads="1"/>
          </p:cNvSpPr>
          <p:nvPr/>
        </p:nvSpPr>
        <p:spPr bwMode="auto">
          <a:xfrm>
            <a:off x="2679302" y="3148160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34" name="Oval 42" descr="White marble"/>
          <p:cNvSpPr>
            <a:spLocks noChangeAspect="1" noChangeArrowheads="1"/>
          </p:cNvSpPr>
          <p:nvPr/>
        </p:nvSpPr>
        <p:spPr bwMode="auto">
          <a:xfrm>
            <a:off x="2827286" y="3078964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35" name="Oval 43" descr="White marble"/>
          <p:cNvSpPr>
            <a:spLocks noChangeAspect="1" noChangeArrowheads="1"/>
          </p:cNvSpPr>
          <p:nvPr/>
        </p:nvSpPr>
        <p:spPr bwMode="auto">
          <a:xfrm>
            <a:off x="2970498" y="3308026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36" name="Oval 44" descr="White marble"/>
          <p:cNvSpPr>
            <a:spLocks noChangeAspect="1" noChangeArrowheads="1"/>
          </p:cNvSpPr>
          <p:nvPr/>
        </p:nvSpPr>
        <p:spPr bwMode="auto">
          <a:xfrm rot="1915253">
            <a:off x="2939468" y="3167248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41" name="AutoShape 49" descr="Stationery"/>
          <p:cNvSpPr>
            <a:spLocks noChangeAspect="1" noChangeArrowheads="1"/>
          </p:cNvSpPr>
          <p:nvPr/>
        </p:nvSpPr>
        <p:spPr bwMode="auto">
          <a:xfrm rot="17865853">
            <a:off x="2891775" y="3441609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42" name="AutoShape 50" descr="Stationery"/>
          <p:cNvSpPr>
            <a:spLocks noChangeAspect="1" noChangeArrowheads="1"/>
          </p:cNvSpPr>
          <p:nvPr/>
        </p:nvSpPr>
        <p:spPr bwMode="auto">
          <a:xfrm rot="17865853">
            <a:off x="2901323" y="3687374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43" name="AutoShape 51" descr="Stationery"/>
          <p:cNvSpPr>
            <a:spLocks noChangeAspect="1" noChangeArrowheads="1"/>
          </p:cNvSpPr>
          <p:nvPr/>
        </p:nvSpPr>
        <p:spPr bwMode="auto">
          <a:xfrm rot="17865853">
            <a:off x="2913257" y="3930753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44" name="AutoShape 52" descr="Stationery"/>
          <p:cNvSpPr>
            <a:spLocks noChangeAspect="1" noChangeArrowheads="1"/>
          </p:cNvSpPr>
          <p:nvPr/>
        </p:nvSpPr>
        <p:spPr bwMode="auto">
          <a:xfrm rot="17865853">
            <a:off x="2925191" y="4174132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45" name="AutoShape 53" descr="Stationery"/>
          <p:cNvSpPr>
            <a:spLocks noChangeAspect="1" noChangeArrowheads="1"/>
          </p:cNvSpPr>
          <p:nvPr/>
        </p:nvSpPr>
        <p:spPr bwMode="auto">
          <a:xfrm rot="17865853">
            <a:off x="2937125" y="4417511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46" name="Oval 54" descr="White marble"/>
          <p:cNvSpPr>
            <a:spLocks noChangeAspect="1" noChangeArrowheads="1"/>
          </p:cNvSpPr>
          <p:nvPr/>
        </p:nvSpPr>
        <p:spPr bwMode="auto">
          <a:xfrm>
            <a:off x="2648273" y="3298482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47" name="Freeform 55"/>
          <p:cNvSpPr>
            <a:spLocks noChangeAspect="1"/>
          </p:cNvSpPr>
          <p:nvPr/>
        </p:nvSpPr>
        <p:spPr bwMode="auto">
          <a:xfrm>
            <a:off x="3142351" y="3111573"/>
            <a:ext cx="420086" cy="1921580"/>
          </a:xfrm>
          <a:custGeom>
            <a:avLst/>
            <a:gdLst>
              <a:gd name="T0" fmla="*/ 240 w 528"/>
              <a:gd name="T1" fmla="*/ 2416 h 2416"/>
              <a:gd name="T2" fmla="*/ 192 w 528"/>
              <a:gd name="T3" fmla="*/ 1984 h 2416"/>
              <a:gd name="T4" fmla="*/ 192 w 528"/>
              <a:gd name="T5" fmla="*/ 1648 h 2416"/>
              <a:gd name="T6" fmla="*/ 144 w 528"/>
              <a:gd name="T7" fmla="*/ 1360 h 2416"/>
              <a:gd name="T8" fmla="*/ 144 w 528"/>
              <a:gd name="T9" fmla="*/ 1024 h 2416"/>
              <a:gd name="T10" fmla="*/ 144 w 528"/>
              <a:gd name="T11" fmla="*/ 736 h 2416"/>
              <a:gd name="T12" fmla="*/ 144 w 528"/>
              <a:gd name="T13" fmla="*/ 640 h 2416"/>
              <a:gd name="T14" fmla="*/ 144 w 528"/>
              <a:gd name="T15" fmla="*/ 496 h 2416"/>
              <a:gd name="T16" fmla="*/ 96 w 528"/>
              <a:gd name="T17" fmla="*/ 448 h 2416"/>
              <a:gd name="T18" fmla="*/ 48 w 528"/>
              <a:gd name="T19" fmla="*/ 352 h 2416"/>
              <a:gd name="T20" fmla="*/ 48 w 528"/>
              <a:gd name="T21" fmla="*/ 304 h 2416"/>
              <a:gd name="T22" fmla="*/ 0 w 528"/>
              <a:gd name="T23" fmla="*/ 256 h 2416"/>
              <a:gd name="T24" fmla="*/ 48 w 528"/>
              <a:gd name="T25" fmla="*/ 160 h 2416"/>
              <a:gd name="T26" fmla="*/ 96 w 528"/>
              <a:gd name="T27" fmla="*/ 112 h 2416"/>
              <a:gd name="T28" fmla="*/ 240 w 528"/>
              <a:gd name="T29" fmla="*/ 16 h 2416"/>
              <a:gd name="T30" fmla="*/ 288 w 528"/>
              <a:gd name="T31" fmla="*/ 16 h 2416"/>
              <a:gd name="T32" fmla="*/ 384 w 528"/>
              <a:gd name="T33" fmla="*/ 112 h 2416"/>
              <a:gd name="T34" fmla="*/ 384 w 528"/>
              <a:gd name="T35" fmla="*/ 160 h 2416"/>
              <a:gd name="T36" fmla="*/ 432 w 528"/>
              <a:gd name="T37" fmla="*/ 256 h 2416"/>
              <a:gd name="T38" fmla="*/ 432 w 528"/>
              <a:gd name="T39" fmla="*/ 352 h 2416"/>
              <a:gd name="T40" fmla="*/ 432 w 528"/>
              <a:gd name="T41" fmla="*/ 448 h 2416"/>
              <a:gd name="T42" fmla="*/ 432 w 528"/>
              <a:gd name="T43" fmla="*/ 784 h 2416"/>
              <a:gd name="T44" fmla="*/ 432 w 528"/>
              <a:gd name="T45" fmla="*/ 1120 h 2416"/>
              <a:gd name="T46" fmla="*/ 480 w 528"/>
              <a:gd name="T47" fmla="*/ 1408 h 2416"/>
              <a:gd name="T48" fmla="*/ 480 w 528"/>
              <a:gd name="T49" fmla="*/ 1696 h 2416"/>
              <a:gd name="T50" fmla="*/ 480 w 528"/>
              <a:gd name="T51" fmla="*/ 1888 h 2416"/>
              <a:gd name="T52" fmla="*/ 528 w 528"/>
              <a:gd name="T53" fmla="*/ 2368 h 241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28"/>
              <a:gd name="T82" fmla="*/ 0 h 2416"/>
              <a:gd name="T83" fmla="*/ 528 w 528"/>
              <a:gd name="T84" fmla="*/ 2416 h 241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28" h="2416">
                <a:moveTo>
                  <a:pt x="240" y="2416"/>
                </a:moveTo>
                <a:cubicBezTo>
                  <a:pt x="220" y="2264"/>
                  <a:pt x="200" y="2112"/>
                  <a:pt x="192" y="1984"/>
                </a:cubicBezTo>
                <a:cubicBezTo>
                  <a:pt x="184" y="1856"/>
                  <a:pt x="200" y="1752"/>
                  <a:pt x="192" y="1648"/>
                </a:cubicBezTo>
                <a:cubicBezTo>
                  <a:pt x="184" y="1544"/>
                  <a:pt x="152" y="1464"/>
                  <a:pt x="144" y="1360"/>
                </a:cubicBezTo>
                <a:cubicBezTo>
                  <a:pt x="136" y="1256"/>
                  <a:pt x="144" y="1128"/>
                  <a:pt x="144" y="1024"/>
                </a:cubicBezTo>
                <a:cubicBezTo>
                  <a:pt x="144" y="920"/>
                  <a:pt x="144" y="800"/>
                  <a:pt x="144" y="736"/>
                </a:cubicBezTo>
                <a:cubicBezTo>
                  <a:pt x="144" y="672"/>
                  <a:pt x="144" y="680"/>
                  <a:pt x="144" y="640"/>
                </a:cubicBezTo>
                <a:cubicBezTo>
                  <a:pt x="144" y="600"/>
                  <a:pt x="152" y="528"/>
                  <a:pt x="144" y="496"/>
                </a:cubicBezTo>
                <a:cubicBezTo>
                  <a:pt x="136" y="464"/>
                  <a:pt x="112" y="472"/>
                  <a:pt x="96" y="448"/>
                </a:cubicBezTo>
                <a:cubicBezTo>
                  <a:pt x="80" y="424"/>
                  <a:pt x="56" y="376"/>
                  <a:pt x="48" y="352"/>
                </a:cubicBezTo>
                <a:cubicBezTo>
                  <a:pt x="40" y="328"/>
                  <a:pt x="56" y="320"/>
                  <a:pt x="48" y="304"/>
                </a:cubicBezTo>
                <a:cubicBezTo>
                  <a:pt x="40" y="288"/>
                  <a:pt x="0" y="280"/>
                  <a:pt x="0" y="256"/>
                </a:cubicBezTo>
                <a:cubicBezTo>
                  <a:pt x="0" y="232"/>
                  <a:pt x="32" y="184"/>
                  <a:pt x="48" y="160"/>
                </a:cubicBezTo>
                <a:cubicBezTo>
                  <a:pt x="64" y="136"/>
                  <a:pt x="64" y="136"/>
                  <a:pt x="96" y="112"/>
                </a:cubicBezTo>
                <a:cubicBezTo>
                  <a:pt x="128" y="88"/>
                  <a:pt x="208" y="32"/>
                  <a:pt x="240" y="16"/>
                </a:cubicBezTo>
                <a:cubicBezTo>
                  <a:pt x="272" y="0"/>
                  <a:pt x="264" y="0"/>
                  <a:pt x="288" y="16"/>
                </a:cubicBezTo>
                <a:cubicBezTo>
                  <a:pt x="312" y="32"/>
                  <a:pt x="368" y="88"/>
                  <a:pt x="384" y="112"/>
                </a:cubicBezTo>
                <a:cubicBezTo>
                  <a:pt x="400" y="136"/>
                  <a:pt x="376" y="136"/>
                  <a:pt x="384" y="160"/>
                </a:cubicBezTo>
                <a:cubicBezTo>
                  <a:pt x="392" y="184"/>
                  <a:pt x="424" y="224"/>
                  <a:pt x="432" y="256"/>
                </a:cubicBezTo>
                <a:cubicBezTo>
                  <a:pt x="440" y="288"/>
                  <a:pt x="432" y="320"/>
                  <a:pt x="432" y="352"/>
                </a:cubicBezTo>
                <a:cubicBezTo>
                  <a:pt x="432" y="384"/>
                  <a:pt x="432" y="376"/>
                  <a:pt x="432" y="448"/>
                </a:cubicBezTo>
                <a:cubicBezTo>
                  <a:pt x="432" y="520"/>
                  <a:pt x="432" y="672"/>
                  <a:pt x="432" y="784"/>
                </a:cubicBezTo>
                <a:cubicBezTo>
                  <a:pt x="432" y="896"/>
                  <a:pt x="424" y="1016"/>
                  <a:pt x="432" y="1120"/>
                </a:cubicBezTo>
                <a:cubicBezTo>
                  <a:pt x="440" y="1224"/>
                  <a:pt x="472" y="1312"/>
                  <a:pt x="480" y="1408"/>
                </a:cubicBezTo>
                <a:cubicBezTo>
                  <a:pt x="488" y="1504"/>
                  <a:pt x="480" y="1616"/>
                  <a:pt x="480" y="1696"/>
                </a:cubicBezTo>
                <a:cubicBezTo>
                  <a:pt x="480" y="1776"/>
                  <a:pt x="472" y="1776"/>
                  <a:pt x="480" y="1888"/>
                </a:cubicBezTo>
                <a:cubicBezTo>
                  <a:pt x="488" y="2000"/>
                  <a:pt x="508" y="2184"/>
                  <a:pt x="528" y="2368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" name="Oval 56" descr="White marble"/>
          <p:cNvSpPr>
            <a:spLocks noChangeAspect="1" noChangeArrowheads="1"/>
          </p:cNvSpPr>
          <p:nvPr/>
        </p:nvSpPr>
        <p:spPr bwMode="auto">
          <a:xfrm>
            <a:off x="3180540" y="3429716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0" name="Oval 58" descr="White marble"/>
          <p:cNvSpPr>
            <a:spLocks noChangeAspect="1" noChangeArrowheads="1"/>
          </p:cNvSpPr>
          <p:nvPr/>
        </p:nvSpPr>
        <p:spPr bwMode="auto">
          <a:xfrm>
            <a:off x="3135190" y="3148160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1" name="Oval 59" descr="White marble"/>
          <p:cNvSpPr>
            <a:spLocks noChangeAspect="1" noChangeArrowheads="1"/>
          </p:cNvSpPr>
          <p:nvPr/>
        </p:nvSpPr>
        <p:spPr bwMode="auto">
          <a:xfrm>
            <a:off x="3283175" y="3078964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2" name="Oval 60" descr="White marble"/>
          <p:cNvSpPr>
            <a:spLocks noChangeAspect="1" noChangeArrowheads="1"/>
          </p:cNvSpPr>
          <p:nvPr/>
        </p:nvSpPr>
        <p:spPr bwMode="auto">
          <a:xfrm>
            <a:off x="3426386" y="3308026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3" name="Oval 61" descr="White marble"/>
          <p:cNvSpPr>
            <a:spLocks noChangeAspect="1" noChangeArrowheads="1"/>
          </p:cNvSpPr>
          <p:nvPr/>
        </p:nvSpPr>
        <p:spPr bwMode="auto">
          <a:xfrm rot="1915253">
            <a:off x="3395357" y="3167248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8" name="AutoShape 66" descr="Stationery"/>
          <p:cNvSpPr>
            <a:spLocks noChangeAspect="1" noChangeArrowheads="1"/>
          </p:cNvSpPr>
          <p:nvPr/>
        </p:nvSpPr>
        <p:spPr bwMode="auto">
          <a:xfrm rot="17865853">
            <a:off x="3347664" y="3441609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9" name="AutoShape 67" descr="Stationery"/>
          <p:cNvSpPr>
            <a:spLocks noChangeAspect="1" noChangeArrowheads="1"/>
          </p:cNvSpPr>
          <p:nvPr/>
        </p:nvSpPr>
        <p:spPr bwMode="auto">
          <a:xfrm rot="17865853">
            <a:off x="3357211" y="3687374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60" name="AutoShape 68" descr="Stationery"/>
          <p:cNvSpPr>
            <a:spLocks noChangeAspect="1" noChangeArrowheads="1"/>
          </p:cNvSpPr>
          <p:nvPr/>
        </p:nvSpPr>
        <p:spPr bwMode="auto">
          <a:xfrm rot="17865853">
            <a:off x="3369146" y="3930753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61" name="AutoShape 69" descr="Stationery"/>
          <p:cNvSpPr>
            <a:spLocks noChangeAspect="1" noChangeArrowheads="1"/>
          </p:cNvSpPr>
          <p:nvPr/>
        </p:nvSpPr>
        <p:spPr bwMode="auto">
          <a:xfrm rot="17865853">
            <a:off x="3381080" y="4174132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62" name="AutoShape 70" descr="Stationery"/>
          <p:cNvSpPr>
            <a:spLocks noChangeAspect="1" noChangeArrowheads="1"/>
          </p:cNvSpPr>
          <p:nvPr/>
        </p:nvSpPr>
        <p:spPr bwMode="auto">
          <a:xfrm rot="17865853">
            <a:off x="3393014" y="4417511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63" name="Oval 71" descr="White marble"/>
          <p:cNvSpPr>
            <a:spLocks noChangeAspect="1" noChangeArrowheads="1"/>
          </p:cNvSpPr>
          <p:nvPr/>
        </p:nvSpPr>
        <p:spPr bwMode="auto">
          <a:xfrm>
            <a:off x="3104161" y="3298482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64" name="Freeform 72"/>
          <p:cNvSpPr>
            <a:spLocks noChangeAspect="1"/>
          </p:cNvSpPr>
          <p:nvPr/>
        </p:nvSpPr>
        <p:spPr bwMode="auto">
          <a:xfrm>
            <a:off x="3598239" y="3111573"/>
            <a:ext cx="420086" cy="1921580"/>
          </a:xfrm>
          <a:custGeom>
            <a:avLst/>
            <a:gdLst>
              <a:gd name="T0" fmla="*/ 240 w 528"/>
              <a:gd name="T1" fmla="*/ 2416 h 2416"/>
              <a:gd name="T2" fmla="*/ 192 w 528"/>
              <a:gd name="T3" fmla="*/ 1984 h 2416"/>
              <a:gd name="T4" fmla="*/ 192 w 528"/>
              <a:gd name="T5" fmla="*/ 1648 h 2416"/>
              <a:gd name="T6" fmla="*/ 144 w 528"/>
              <a:gd name="T7" fmla="*/ 1360 h 2416"/>
              <a:gd name="T8" fmla="*/ 144 w 528"/>
              <a:gd name="T9" fmla="*/ 1024 h 2416"/>
              <a:gd name="T10" fmla="*/ 144 w 528"/>
              <a:gd name="T11" fmla="*/ 736 h 2416"/>
              <a:gd name="T12" fmla="*/ 144 w 528"/>
              <a:gd name="T13" fmla="*/ 640 h 2416"/>
              <a:gd name="T14" fmla="*/ 144 w 528"/>
              <a:gd name="T15" fmla="*/ 496 h 2416"/>
              <a:gd name="T16" fmla="*/ 96 w 528"/>
              <a:gd name="T17" fmla="*/ 448 h 2416"/>
              <a:gd name="T18" fmla="*/ 48 w 528"/>
              <a:gd name="T19" fmla="*/ 352 h 2416"/>
              <a:gd name="T20" fmla="*/ 48 w 528"/>
              <a:gd name="T21" fmla="*/ 304 h 2416"/>
              <a:gd name="T22" fmla="*/ 0 w 528"/>
              <a:gd name="T23" fmla="*/ 256 h 2416"/>
              <a:gd name="T24" fmla="*/ 48 w 528"/>
              <a:gd name="T25" fmla="*/ 160 h 2416"/>
              <a:gd name="T26" fmla="*/ 96 w 528"/>
              <a:gd name="T27" fmla="*/ 112 h 2416"/>
              <a:gd name="T28" fmla="*/ 240 w 528"/>
              <a:gd name="T29" fmla="*/ 16 h 2416"/>
              <a:gd name="T30" fmla="*/ 288 w 528"/>
              <a:gd name="T31" fmla="*/ 16 h 2416"/>
              <a:gd name="T32" fmla="*/ 384 w 528"/>
              <a:gd name="T33" fmla="*/ 112 h 2416"/>
              <a:gd name="T34" fmla="*/ 384 w 528"/>
              <a:gd name="T35" fmla="*/ 160 h 2416"/>
              <a:gd name="T36" fmla="*/ 432 w 528"/>
              <a:gd name="T37" fmla="*/ 256 h 2416"/>
              <a:gd name="T38" fmla="*/ 432 w 528"/>
              <a:gd name="T39" fmla="*/ 352 h 2416"/>
              <a:gd name="T40" fmla="*/ 432 w 528"/>
              <a:gd name="T41" fmla="*/ 448 h 2416"/>
              <a:gd name="T42" fmla="*/ 432 w 528"/>
              <a:gd name="T43" fmla="*/ 784 h 2416"/>
              <a:gd name="T44" fmla="*/ 432 w 528"/>
              <a:gd name="T45" fmla="*/ 1120 h 2416"/>
              <a:gd name="T46" fmla="*/ 480 w 528"/>
              <a:gd name="T47" fmla="*/ 1408 h 2416"/>
              <a:gd name="T48" fmla="*/ 480 w 528"/>
              <a:gd name="T49" fmla="*/ 1696 h 2416"/>
              <a:gd name="T50" fmla="*/ 480 w 528"/>
              <a:gd name="T51" fmla="*/ 1888 h 2416"/>
              <a:gd name="T52" fmla="*/ 528 w 528"/>
              <a:gd name="T53" fmla="*/ 2368 h 241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28"/>
              <a:gd name="T82" fmla="*/ 0 h 2416"/>
              <a:gd name="T83" fmla="*/ 528 w 528"/>
              <a:gd name="T84" fmla="*/ 2416 h 241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28" h="2416">
                <a:moveTo>
                  <a:pt x="240" y="2416"/>
                </a:moveTo>
                <a:cubicBezTo>
                  <a:pt x="220" y="2264"/>
                  <a:pt x="200" y="2112"/>
                  <a:pt x="192" y="1984"/>
                </a:cubicBezTo>
                <a:cubicBezTo>
                  <a:pt x="184" y="1856"/>
                  <a:pt x="200" y="1752"/>
                  <a:pt x="192" y="1648"/>
                </a:cubicBezTo>
                <a:cubicBezTo>
                  <a:pt x="184" y="1544"/>
                  <a:pt x="152" y="1464"/>
                  <a:pt x="144" y="1360"/>
                </a:cubicBezTo>
                <a:cubicBezTo>
                  <a:pt x="136" y="1256"/>
                  <a:pt x="144" y="1128"/>
                  <a:pt x="144" y="1024"/>
                </a:cubicBezTo>
                <a:cubicBezTo>
                  <a:pt x="144" y="920"/>
                  <a:pt x="144" y="800"/>
                  <a:pt x="144" y="736"/>
                </a:cubicBezTo>
                <a:cubicBezTo>
                  <a:pt x="144" y="672"/>
                  <a:pt x="144" y="680"/>
                  <a:pt x="144" y="640"/>
                </a:cubicBezTo>
                <a:cubicBezTo>
                  <a:pt x="144" y="600"/>
                  <a:pt x="152" y="528"/>
                  <a:pt x="144" y="496"/>
                </a:cubicBezTo>
                <a:cubicBezTo>
                  <a:pt x="136" y="464"/>
                  <a:pt x="112" y="472"/>
                  <a:pt x="96" y="448"/>
                </a:cubicBezTo>
                <a:cubicBezTo>
                  <a:pt x="80" y="424"/>
                  <a:pt x="56" y="376"/>
                  <a:pt x="48" y="352"/>
                </a:cubicBezTo>
                <a:cubicBezTo>
                  <a:pt x="40" y="328"/>
                  <a:pt x="56" y="320"/>
                  <a:pt x="48" y="304"/>
                </a:cubicBezTo>
                <a:cubicBezTo>
                  <a:pt x="40" y="288"/>
                  <a:pt x="0" y="280"/>
                  <a:pt x="0" y="256"/>
                </a:cubicBezTo>
                <a:cubicBezTo>
                  <a:pt x="0" y="232"/>
                  <a:pt x="32" y="184"/>
                  <a:pt x="48" y="160"/>
                </a:cubicBezTo>
                <a:cubicBezTo>
                  <a:pt x="64" y="136"/>
                  <a:pt x="64" y="136"/>
                  <a:pt x="96" y="112"/>
                </a:cubicBezTo>
                <a:cubicBezTo>
                  <a:pt x="128" y="88"/>
                  <a:pt x="208" y="32"/>
                  <a:pt x="240" y="16"/>
                </a:cubicBezTo>
                <a:cubicBezTo>
                  <a:pt x="272" y="0"/>
                  <a:pt x="264" y="0"/>
                  <a:pt x="288" y="16"/>
                </a:cubicBezTo>
                <a:cubicBezTo>
                  <a:pt x="312" y="32"/>
                  <a:pt x="368" y="88"/>
                  <a:pt x="384" y="112"/>
                </a:cubicBezTo>
                <a:cubicBezTo>
                  <a:pt x="400" y="136"/>
                  <a:pt x="376" y="136"/>
                  <a:pt x="384" y="160"/>
                </a:cubicBezTo>
                <a:cubicBezTo>
                  <a:pt x="392" y="184"/>
                  <a:pt x="424" y="224"/>
                  <a:pt x="432" y="256"/>
                </a:cubicBezTo>
                <a:cubicBezTo>
                  <a:pt x="440" y="288"/>
                  <a:pt x="432" y="320"/>
                  <a:pt x="432" y="352"/>
                </a:cubicBezTo>
                <a:cubicBezTo>
                  <a:pt x="432" y="384"/>
                  <a:pt x="432" y="376"/>
                  <a:pt x="432" y="448"/>
                </a:cubicBezTo>
                <a:cubicBezTo>
                  <a:pt x="432" y="520"/>
                  <a:pt x="432" y="672"/>
                  <a:pt x="432" y="784"/>
                </a:cubicBezTo>
                <a:cubicBezTo>
                  <a:pt x="432" y="896"/>
                  <a:pt x="424" y="1016"/>
                  <a:pt x="432" y="1120"/>
                </a:cubicBezTo>
                <a:cubicBezTo>
                  <a:pt x="440" y="1224"/>
                  <a:pt x="472" y="1312"/>
                  <a:pt x="480" y="1408"/>
                </a:cubicBezTo>
                <a:cubicBezTo>
                  <a:pt x="488" y="1504"/>
                  <a:pt x="480" y="1616"/>
                  <a:pt x="480" y="1696"/>
                </a:cubicBezTo>
                <a:cubicBezTo>
                  <a:pt x="480" y="1776"/>
                  <a:pt x="472" y="1776"/>
                  <a:pt x="480" y="1888"/>
                </a:cubicBezTo>
                <a:cubicBezTo>
                  <a:pt x="488" y="2000"/>
                  <a:pt x="508" y="2184"/>
                  <a:pt x="528" y="2368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" name="Oval 73" descr="White marble"/>
          <p:cNvSpPr>
            <a:spLocks noChangeAspect="1" noChangeArrowheads="1"/>
          </p:cNvSpPr>
          <p:nvPr/>
        </p:nvSpPr>
        <p:spPr bwMode="auto">
          <a:xfrm>
            <a:off x="3636429" y="3429716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67" name="Oval 75" descr="White marble"/>
          <p:cNvSpPr>
            <a:spLocks noChangeAspect="1" noChangeArrowheads="1"/>
          </p:cNvSpPr>
          <p:nvPr/>
        </p:nvSpPr>
        <p:spPr bwMode="auto">
          <a:xfrm>
            <a:off x="3591079" y="3148160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68" name="Oval 76" descr="White marble"/>
          <p:cNvSpPr>
            <a:spLocks noChangeAspect="1" noChangeArrowheads="1"/>
          </p:cNvSpPr>
          <p:nvPr/>
        </p:nvSpPr>
        <p:spPr bwMode="auto">
          <a:xfrm>
            <a:off x="3739064" y="3078964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69" name="Oval 77" descr="White marble"/>
          <p:cNvSpPr>
            <a:spLocks noChangeAspect="1" noChangeArrowheads="1"/>
          </p:cNvSpPr>
          <p:nvPr/>
        </p:nvSpPr>
        <p:spPr bwMode="auto">
          <a:xfrm>
            <a:off x="3882275" y="3308026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70" name="Oval 78" descr="White marble"/>
          <p:cNvSpPr>
            <a:spLocks noChangeAspect="1" noChangeArrowheads="1"/>
          </p:cNvSpPr>
          <p:nvPr/>
        </p:nvSpPr>
        <p:spPr bwMode="auto">
          <a:xfrm rot="1915253">
            <a:off x="3851246" y="3167248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75" name="AutoShape 83" descr="Stationery"/>
          <p:cNvSpPr>
            <a:spLocks noChangeAspect="1" noChangeArrowheads="1"/>
          </p:cNvSpPr>
          <p:nvPr/>
        </p:nvSpPr>
        <p:spPr bwMode="auto">
          <a:xfrm rot="17865853">
            <a:off x="3803552" y="3441609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76" name="AutoShape 84" descr="Stationery"/>
          <p:cNvSpPr>
            <a:spLocks noChangeAspect="1" noChangeArrowheads="1"/>
          </p:cNvSpPr>
          <p:nvPr/>
        </p:nvSpPr>
        <p:spPr bwMode="auto">
          <a:xfrm rot="17865853">
            <a:off x="3813100" y="3687374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77" name="AutoShape 85" descr="Stationery"/>
          <p:cNvSpPr>
            <a:spLocks noChangeAspect="1" noChangeArrowheads="1"/>
          </p:cNvSpPr>
          <p:nvPr/>
        </p:nvSpPr>
        <p:spPr bwMode="auto">
          <a:xfrm rot="17865853">
            <a:off x="3825034" y="3930753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78" name="AutoShape 86" descr="Stationery"/>
          <p:cNvSpPr>
            <a:spLocks noChangeAspect="1" noChangeArrowheads="1"/>
          </p:cNvSpPr>
          <p:nvPr/>
        </p:nvSpPr>
        <p:spPr bwMode="auto">
          <a:xfrm rot="17865853">
            <a:off x="3836968" y="4174132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79" name="AutoShape 87" descr="Stationery"/>
          <p:cNvSpPr>
            <a:spLocks noChangeAspect="1" noChangeArrowheads="1"/>
          </p:cNvSpPr>
          <p:nvPr/>
        </p:nvSpPr>
        <p:spPr bwMode="auto">
          <a:xfrm rot="17865853">
            <a:off x="3848903" y="4417511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80" name="Oval 88" descr="White marble"/>
          <p:cNvSpPr>
            <a:spLocks noChangeAspect="1" noChangeArrowheads="1"/>
          </p:cNvSpPr>
          <p:nvPr/>
        </p:nvSpPr>
        <p:spPr bwMode="auto">
          <a:xfrm>
            <a:off x="3560050" y="3298482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81" name="Freeform 89"/>
          <p:cNvSpPr>
            <a:spLocks noChangeAspect="1"/>
          </p:cNvSpPr>
          <p:nvPr/>
        </p:nvSpPr>
        <p:spPr bwMode="auto">
          <a:xfrm>
            <a:off x="-495210" y="3118732"/>
            <a:ext cx="420086" cy="1921580"/>
          </a:xfrm>
          <a:custGeom>
            <a:avLst/>
            <a:gdLst>
              <a:gd name="T0" fmla="*/ 240 w 528"/>
              <a:gd name="T1" fmla="*/ 2416 h 2416"/>
              <a:gd name="T2" fmla="*/ 192 w 528"/>
              <a:gd name="T3" fmla="*/ 1984 h 2416"/>
              <a:gd name="T4" fmla="*/ 192 w 528"/>
              <a:gd name="T5" fmla="*/ 1648 h 2416"/>
              <a:gd name="T6" fmla="*/ 144 w 528"/>
              <a:gd name="T7" fmla="*/ 1360 h 2416"/>
              <a:gd name="T8" fmla="*/ 144 w 528"/>
              <a:gd name="T9" fmla="*/ 1024 h 2416"/>
              <a:gd name="T10" fmla="*/ 144 w 528"/>
              <a:gd name="T11" fmla="*/ 736 h 2416"/>
              <a:gd name="T12" fmla="*/ 144 w 528"/>
              <a:gd name="T13" fmla="*/ 640 h 2416"/>
              <a:gd name="T14" fmla="*/ 144 w 528"/>
              <a:gd name="T15" fmla="*/ 496 h 2416"/>
              <a:gd name="T16" fmla="*/ 96 w 528"/>
              <a:gd name="T17" fmla="*/ 448 h 2416"/>
              <a:gd name="T18" fmla="*/ 48 w 528"/>
              <a:gd name="T19" fmla="*/ 352 h 2416"/>
              <a:gd name="T20" fmla="*/ 48 w 528"/>
              <a:gd name="T21" fmla="*/ 304 h 2416"/>
              <a:gd name="T22" fmla="*/ 0 w 528"/>
              <a:gd name="T23" fmla="*/ 256 h 2416"/>
              <a:gd name="T24" fmla="*/ 48 w 528"/>
              <a:gd name="T25" fmla="*/ 160 h 2416"/>
              <a:gd name="T26" fmla="*/ 96 w 528"/>
              <a:gd name="T27" fmla="*/ 112 h 2416"/>
              <a:gd name="T28" fmla="*/ 240 w 528"/>
              <a:gd name="T29" fmla="*/ 16 h 2416"/>
              <a:gd name="T30" fmla="*/ 288 w 528"/>
              <a:gd name="T31" fmla="*/ 16 h 2416"/>
              <a:gd name="T32" fmla="*/ 384 w 528"/>
              <a:gd name="T33" fmla="*/ 112 h 2416"/>
              <a:gd name="T34" fmla="*/ 384 w 528"/>
              <a:gd name="T35" fmla="*/ 160 h 2416"/>
              <a:gd name="T36" fmla="*/ 432 w 528"/>
              <a:gd name="T37" fmla="*/ 256 h 2416"/>
              <a:gd name="T38" fmla="*/ 432 w 528"/>
              <a:gd name="T39" fmla="*/ 352 h 2416"/>
              <a:gd name="T40" fmla="*/ 432 w 528"/>
              <a:gd name="T41" fmla="*/ 448 h 2416"/>
              <a:gd name="T42" fmla="*/ 432 w 528"/>
              <a:gd name="T43" fmla="*/ 784 h 2416"/>
              <a:gd name="T44" fmla="*/ 432 w 528"/>
              <a:gd name="T45" fmla="*/ 1120 h 2416"/>
              <a:gd name="T46" fmla="*/ 480 w 528"/>
              <a:gd name="T47" fmla="*/ 1408 h 2416"/>
              <a:gd name="T48" fmla="*/ 480 w 528"/>
              <a:gd name="T49" fmla="*/ 1696 h 2416"/>
              <a:gd name="T50" fmla="*/ 480 w 528"/>
              <a:gd name="T51" fmla="*/ 1888 h 2416"/>
              <a:gd name="T52" fmla="*/ 528 w 528"/>
              <a:gd name="T53" fmla="*/ 2368 h 241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28"/>
              <a:gd name="T82" fmla="*/ 0 h 2416"/>
              <a:gd name="T83" fmla="*/ 528 w 528"/>
              <a:gd name="T84" fmla="*/ 2416 h 241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28" h="2416">
                <a:moveTo>
                  <a:pt x="240" y="2416"/>
                </a:moveTo>
                <a:cubicBezTo>
                  <a:pt x="220" y="2264"/>
                  <a:pt x="200" y="2112"/>
                  <a:pt x="192" y="1984"/>
                </a:cubicBezTo>
                <a:cubicBezTo>
                  <a:pt x="184" y="1856"/>
                  <a:pt x="200" y="1752"/>
                  <a:pt x="192" y="1648"/>
                </a:cubicBezTo>
                <a:cubicBezTo>
                  <a:pt x="184" y="1544"/>
                  <a:pt x="152" y="1464"/>
                  <a:pt x="144" y="1360"/>
                </a:cubicBezTo>
                <a:cubicBezTo>
                  <a:pt x="136" y="1256"/>
                  <a:pt x="144" y="1128"/>
                  <a:pt x="144" y="1024"/>
                </a:cubicBezTo>
                <a:cubicBezTo>
                  <a:pt x="144" y="920"/>
                  <a:pt x="144" y="800"/>
                  <a:pt x="144" y="736"/>
                </a:cubicBezTo>
                <a:cubicBezTo>
                  <a:pt x="144" y="672"/>
                  <a:pt x="144" y="680"/>
                  <a:pt x="144" y="640"/>
                </a:cubicBezTo>
                <a:cubicBezTo>
                  <a:pt x="144" y="600"/>
                  <a:pt x="152" y="528"/>
                  <a:pt x="144" y="496"/>
                </a:cubicBezTo>
                <a:cubicBezTo>
                  <a:pt x="136" y="464"/>
                  <a:pt x="112" y="472"/>
                  <a:pt x="96" y="448"/>
                </a:cubicBezTo>
                <a:cubicBezTo>
                  <a:pt x="80" y="424"/>
                  <a:pt x="56" y="376"/>
                  <a:pt x="48" y="352"/>
                </a:cubicBezTo>
                <a:cubicBezTo>
                  <a:pt x="40" y="328"/>
                  <a:pt x="56" y="320"/>
                  <a:pt x="48" y="304"/>
                </a:cubicBezTo>
                <a:cubicBezTo>
                  <a:pt x="40" y="288"/>
                  <a:pt x="0" y="280"/>
                  <a:pt x="0" y="256"/>
                </a:cubicBezTo>
                <a:cubicBezTo>
                  <a:pt x="0" y="232"/>
                  <a:pt x="32" y="184"/>
                  <a:pt x="48" y="160"/>
                </a:cubicBezTo>
                <a:cubicBezTo>
                  <a:pt x="64" y="136"/>
                  <a:pt x="64" y="136"/>
                  <a:pt x="96" y="112"/>
                </a:cubicBezTo>
                <a:cubicBezTo>
                  <a:pt x="128" y="88"/>
                  <a:pt x="208" y="32"/>
                  <a:pt x="240" y="16"/>
                </a:cubicBezTo>
                <a:cubicBezTo>
                  <a:pt x="272" y="0"/>
                  <a:pt x="264" y="0"/>
                  <a:pt x="288" y="16"/>
                </a:cubicBezTo>
                <a:cubicBezTo>
                  <a:pt x="312" y="32"/>
                  <a:pt x="368" y="88"/>
                  <a:pt x="384" y="112"/>
                </a:cubicBezTo>
                <a:cubicBezTo>
                  <a:pt x="400" y="136"/>
                  <a:pt x="376" y="136"/>
                  <a:pt x="384" y="160"/>
                </a:cubicBezTo>
                <a:cubicBezTo>
                  <a:pt x="392" y="184"/>
                  <a:pt x="424" y="224"/>
                  <a:pt x="432" y="256"/>
                </a:cubicBezTo>
                <a:cubicBezTo>
                  <a:pt x="440" y="288"/>
                  <a:pt x="432" y="320"/>
                  <a:pt x="432" y="352"/>
                </a:cubicBezTo>
                <a:cubicBezTo>
                  <a:pt x="432" y="384"/>
                  <a:pt x="432" y="376"/>
                  <a:pt x="432" y="448"/>
                </a:cubicBezTo>
                <a:cubicBezTo>
                  <a:pt x="432" y="520"/>
                  <a:pt x="432" y="672"/>
                  <a:pt x="432" y="784"/>
                </a:cubicBezTo>
                <a:cubicBezTo>
                  <a:pt x="432" y="896"/>
                  <a:pt x="424" y="1016"/>
                  <a:pt x="432" y="1120"/>
                </a:cubicBezTo>
                <a:cubicBezTo>
                  <a:pt x="440" y="1224"/>
                  <a:pt x="472" y="1312"/>
                  <a:pt x="480" y="1408"/>
                </a:cubicBezTo>
                <a:cubicBezTo>
                  <a:pt x="488" y="1504"/>
                  <a:pt x="480" y="1616"/>
                  <a:pt x="480" y="1696"/>
                </a:cubicBezTo>
                <a:cubicBezTo>
                  <a:pt x="480" y="1776"/>
                  <a:pt x="472" y="1776"/>
                  <a:pt x="480" y="1888"/>
                </a:cubicBezTo>
                <a:cubicBezTo>
                  <a:pt x="488" y="2000"/>
                  <a:pt x="508" y="2184"/>
                  <a:pt x="528" y="2368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" name="Oval 90" descr="White marble"/>
          <p:cNvSpPr>
            <a:spLocks noChangeAspect="1" noChangeArrowheads="1"/>
          </p:cNvSpPr>
          <p:nvPr/>
        </p:nvSpPr>
        <p:spPr bwMode="auto">
          <a:xfrm>
            <a:off x="-457021" y="3436874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83" name="AutoShape 91" descr="Stationery"/>
          <p:cNvSpPr>
            <a:spLocks noChangeAspect="1" noChangeArrowheads="1"/>
          </p:cNvSpPr>
          <p:nvPr/>
        </p:nvSpPr>
        <p:spPr bwMode="auto">
          <a:xfrm rot="17865853">
            <a:off x="-514261" y="3570456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84" name="Oval 92" descr="White marble"/>
          <p:cNvSpPr>
            <a:spLocks noChangeAspect="1" noChangeArrowheads="1"/>
          </p:cNvSpPr>
          <p:nvPr/>
        </p:nvSpPr>
        <p:spPr bwMode="auto">
          <a:xfrm>
            <a:off x="-502371" y="3155318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85" name="Oval 93" descr="White marble"/>
          <p:cNvSpPr>
            <a:spLocks noChangeAspect="1" noChangeArrowheads="1"/>
          </p:cNvSpPr>
          <p:nvPr/>
        </p:nvSpPr>
        <p:spPr bwMode="auto">
          <a:xfrm>
            <a:off x="-354386" y="3086122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86" name="Oval 94" descr="White marble"/>
          <p:cNvSpPr>
            <a:spLocks noChangeAspect="1" noChangeArrowheads="1"/>
          </p:cNvSpPr>
          <p:nvPr/>
        </p:nvSpPr>
        <p:spPr bwMode="auto">
          <a:xfrm>
            <a:off x="-211175" y="3315185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87" name="Oval 95" descr="White marble"/>
          <p:cNvSpPr>
            <a:spLocks noChangeAspect="1" noChangeArrowheads="1"/>
          </p:cNvSpPr>
          <p:nvPr/>
        </p:nvSpPr>
        <p:spPr bwMode="auto">
          <a:xfrm rot="1915253">
            <a:off x="-242204" y="3174407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88" name="AutoShape 96" descr="Stationery"/>
          <p:cNvSpPr>
            <a:spLocks noChangeAspect="1" noChangeArrowheads="1"/>
          </p:cNvSpPr>
          <p:nvPr/>
        </p:nvSpPr>
        <p:spPr bwMode="auto">
          <a:xfrm rot="17865853">
            <a:off x="-504714" y="3816221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89" name="AutoShape 97" descr="Stationery"/>
          <p:cNvSpPr>
            <a:spLocks noChangeAspect="1" noChangeArrowheads="1"/>
          </p:cNvSpPr>
          <p:nvPr/>
        </p:nvSpPr>
        <p:spPr bwMode="auto">
          <a:xfrm rot="17865853">
            <a:off x="-492780" y="4059600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90" name="AutoShape 98" descr="Stationery"/>
          <p:cNvSpPr>
            <a:spLocks noChangeAspect="1" noChangeArrowheads="1"/>
          </p:cNvSpPr>
          <p:nvPr/>
        </p:nvSpPr>
        <p:spPr bwMode="auto">
          <a:xfrm rot="17865853">
            <a:off x="-480845" y="4302979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91" name="AutoShape 99" descr="Stationery"/>
          <p:cNvSpPr>
            <a:spLocks noChangeAspect="1" noChangeArrowheads="1"/>
          </p:cNvSpPr>
          <p:nvPr/>
        </p:nvSpPr>
        <p:spPr bwMode="auto">
          <a:xfrm rot="17865853">
            <a:off x="-468911" y="4546358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92" name="AutoShape 100" descr="Stationery"/>
          <p:cNvSpPr>
            <a:spLocks noChangeAspect="1" noChangeArrowheads="1"/>
          </p:cNvSpPr>
          <p:nvPr/>
        </p:nvSpPr>
        <p:spPr bwMode="auto">
          <a:xfrm rot="17865853">
            <a:off x="-289897" y="3448767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93" name="AutoShape 101" descr="Stationery"/>
          <p:cNvSpPr>
            <a:spLocks noChangeAspect="1" noChangeArrowheads="1"/>
          </p:cNvSpPr>
          <p:nvPr/>
        </p:nvSpPr>
        <p:spPr bwMode="auto">
          <a:xfrm rot="17865853">
            <a:off x="-280350" y="3694532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94" name="AutoShape 102" descr="Stationery"/>
          <p:cNvSpPr>
            <a:spLocks noChangeAspect="1" noChangeArrowheads="1"/>
          </p:cNvSpPr>
          <p:nvPr/>
        </p:nvSpPr>
        <p:spPr bwMode="auto">
          <a:xfrm rot="17865853">
            <a:off x="-268416" y="3937911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95" name="AutoShape 103" descr="Stationery"/>
          <p:cNvSpPr>
            <a:spLocks noChangeAspect="1" noChangeArrowheads="1"/>
          </p:cNvSpPr>
          <p:nvPr/>
        </p:nvSpPr>
        <p:spPr bwMode="auto">
          <a:xfrm rot="17865853">
            <a:off x="-256481" y="4181290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96" name="AutoShape 104" descr="Stationery"/>
          <p:cNvSpPr>
            <a:spLocks noChangeAspect="1" noChangeArrowheads="1"/>
          </p:cNvSpPr>
          <p:nvPr/>
        </p:nvSpPr>
        <p:spPr bwMode="auto">
          <a:xfrm rot="17865853">
            <a:off x="-244547" y="4424669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97" name="Oval 105" descr="White marble"/>
          <p:cNvSpPr>
            <a:spLocks noChangeAspect="1" noChangeArrowheads="1"/>
          </p:cNvSpPr>
          <p:nvPr/>
        </p:nvSpPr>
        <p:spPr bwMode="auto">
          <a:xfrm>
            <a:off x="-533400" y="3305640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98" name="Freeform 106"/>
          <p:cNvSpPr>
            <a:spLocks noChangeAspect="1"/>
          </p:cNvSpPr>
          <p:nvPr/>
        </p:nvSpPr>
        <p:spPr bwMode="auto">
          <a:xfrm>
            <a:off x="-44891" y="3118732"/>
            <a:ext cx="420086" cy="1921580"/>
          </a:xfrm>
          <a:custGeom>
            <a:avLst/>
            <a:gdLst>
              <a:gd name="T0" fmla="*/ 240 w 528"/>
              <a:gd name="T1" fmla="*/ 2416 h 2416"/>
              <a:gd name="T2" fmla="*/ 192 w 528"/>
              <a:gd name="T3" fmla="*/ 1984 h 2416"/>
              <a:gd name="T4" fmla="*/ 192 w 528"/>
              <a:gd name="T5" fmla="*/ 1648 h 2416"/>
              <a:gd name="T6" fmla="*/ 144 w 528"/>
              <a:gd name="T7" fmla="*/ 1360 h 2416"/>
              <a:gd name="T8" fmla="*/ 144 w 528"/>
              <a:gd name="T9" fmla="*/ 1024 h 2416"/>
              <a:gd name="T10" fmla="*/ 144 w 528"/>
              <a:gd name="T11" fmla="*/ 736 h 2416"/>
              <a:gd name="T12" fmla="*/ 144 w 528"/>
              <a:gd name="T13" fmla="*/ 640 h 2416"/>
              <a:gd name="T14" fmla="*/ 144 w 528"/>
              <a:gd name="T15" fmla="*/ 496 h 2416"/>
              <a:gd name="T16" fmla="*/ 96 w 528"/>
              <a:gd name="T17" fmla="*/ 448 h 2416"/>
              <a:gd name="T18" fmla="*/ 48 w 528"/>
              <a:gd name="T19" fmla="*/ 352 h 2416"/>
              <a:gd name="T20" fmla="*/ 48 w 528"/>
              <a:gd name="T21" fmla="*/ 304 h 2416"/>
              <a:gd name="T22" fmla="*/ 0 w 528"/>
              <a:gd name="T23" fmla="*/ 256 h 2416"/>
              <a:gd name="T24" fmla="*/ 48 w 528"/>
              <a:gd name="T25" fmla="*/ 160 h 2416"/>
              <a:gd name="T26" fmla="*/ 96 w 528"/>
              <a:gd name="T27" fmla="*/ 112 h 2416"/>
              <a:gd name="T28" fmla="*/ 240 w 528"/>
              <a:gd name="T29" fmla="*/ 16 h 2416"/>
              <a:gd name="T30" fmla="*/ 288 w 528"/>
              <a:gd name="T31" fmla="*/ 16 h 2416"/>
              <a:gd name="T32" fmla="*/ 384 w 528"/>
              <a:gd name="T33" fmla="*/ 112 h 2416"/>
              <a:gd name="T34" fmla="*/ 384 w 528"/>
              <a:gd name="T35" fmla="*/ 160 h 2416"/>
              <a:gd name="T36" fmla="*/ 432 w 528"/>
              <a:gd name="T37" fmla="*/ 256 h 2416"/>
              <a:gd name="T38" fmla="*/ 432 w 528"/>
              <a:gd name="T39" fmla="*/ 352 h 2416"/>
              <a:gd name="T40" fmla="*/ 432 w 528"/>
              <a:gd name="T41" fmla="*/ 448 h 2416"/>
              <a:gd name="T42" fmla="*/ 432 w 528"/>
              <a:gd name="T43" fmla="*/ 784 h 2416"/>
              <a:gd name="T44" fmla="*/ 432 w 528"/>
              <a:gd name="T45" fmla="*/ 1120 h 2416"/>
              <a:gd name="T46" fmla="*/ 480 w 528"/>
              <a:gd name="T47" fmla="*/ 1408 h 2416"/>
              <a:gd name="T48" fmla="*/ 480 w 528"/>
              <a:gd name="T49" fmla="*/ 1696 h 2416"/>
              <a:gd name="T50" fmla="*/ 480 w 528"/>
              <a:gd name="T51" fmla="*/ 1888 h 2416"/>
              <a:gd name="T52" fmla="*/ 528 w 528"/>
              <a:gd name="T53" fmla="*/ 2368 h 241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28"/>
              <a:gd name="T82" fmla="*/ 0 h 2416"/>
              <a:gd name="T83" fmla="*/ 528 w 528"/>
              <a:gd name="T84" fmla="*/ 2416 h 241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28" h="2416">
                <a:moveTo>
                  <a:pt x="240" y="2416"/>
                </a:moveTo>
                <a:cubicBezTo>
                  <a:pt x="220" y="2264"/>
                  <a:pt x="200" y="2112"/>
                  <a:pt x="192" y="1984"/>
                </a:cubicBezTo>
                <a:cubicBezTo>
                  <a:pt x="184" y="1856"/>
                  <a:pt x="200" y="1752"/>
                  <a:pt x="192" y="1648"/>
                </a:cubicBezTo>
                <a:cubicBezTo>
                  <a:pt x="184" y="1544"/>
                  <a:pt x="152" y="1464"/>
                  <a:pt x="144" y="1360"/>
                </a:cubicBezTo>
                <a:cubicBezTo>
                  <a:pt x="136" y="1256"/>
                  <a:pt x="144" y="1128"/>
                  <a:pt x="144" y="1024"/>
                </a:cubicBezTo>
                <a:cubicBezTo>
                  <a:pt x="144" y="920"/>
                  <a:pt x="144" y="800"/>
                  <a:pt x="144" y="736"/>
                </a:cubicBezTo>
                <a:cubicBezTo>
                  <a:pt x="144" y="672"/>
                  <a:pt x="144" y="680"/>
                  <a:pt x="144" y="640"/>
                </a:cubicBezTo>
                <a:cubicBezTo>
                  <a:pt x="144" y="600"/>
                  <a:pt x="152" y="528"/>
                  <a:pt x="144" y="496"/>
                </a:cubicBezTo>
                <a:cubicBezTo>
                  <a:pt x="136" y="464"/>
                  <a:pt x="112" y="472"/>
                  <a:pt x="96" y="448"/>
                </a:cubicBezTo>
                <a:cubicBezTo>
                  <a:pt x="80" y="424"/>
                  <a:pt x="56" y="376"/>
                  <a:pt x="48" y="352"/>
                </a:cubicBezTo>
                <a:cubicBezTo>
                  <a:pt x="40" y="328"/>
                  <a:pt x="56" y="320"/>
                  <a:pt x="48" y="304"/>
                </a:cubicBezTo>
                <a:cubicBezTo>
                  <a:pt x="40" y="288"/>
                  <a:pt x="0" y="280"/>
                  <a:pt x="0" y="256"/>
                </a:cubicBezTo>
                <a:cubicBezTo>
                  <a:pt x="0" y="232"/>
                  <a:pt x="32" y="184"/>
                  <a:pt x="48" y="160"/>
                </a:cubicBezTo>
                <a:cubicBezTo>
                  <a:pt x="64" y="136"/>
                  <a:pt x="64" y="136"/>
                  <a:pt x="96" y="112"/>
                </a:cubicBezTo>
                <a:cubicBezTo>
                  <a:pt x="128" y="88"/>
                  <a:pt x="208" y="32"/>
                  <a:pt x="240" y="16"/>
                </a:cubicBezTo>
                <a:cubicBezTo>
                  <a:pt x="272" y="0"/>
                  <a:pt x="264" y="0"/>
                  <a:pt x="288" y="16"/>
                </a:cubicBezTo>
                <a:cubicBezTo>
                  <a:pt x="312" y="32"/>
                  <a:pt x="368" y="88"/>
                  <a:pt x="384" y="112"/>
                </a:cubicBezTo>
                <a:cubicBezTo>
                  <a:pt x="400" y="136"/>
                  <a:pt x="376" y="136"/>
                  <a:pt x="384" y="160"/>
                </a:cubicBezTo>
                <a:cubicBezTo>
                  <a:pt x="392" y="184"/>
                  <a:pt x="424" y="224"/>
                  <a:pt x="432" y="256"/>
                </a:cubicBezTo>
                <a:cubicBezTo>
                  <a:pt x="440" y="288"/>
                  <a:pt x="432" y="320"/>
                  <a:pt x="432" y="352"/>
                </a:cubicBezTo>
                <a:cubicBezTo>
                  <a:pt x="432" y="384"/>
                  <a:pt x="432" y="376"/>
                  <a:pt x="432" y="448"/>
                </a:cubicBezTo>
                <a:cubicBezTo>
                  <a:pt x="432" y="520"/>
                  <a:pt x="432" y="672"/>
                  <a:pt x="432" y="784"/>
                </a:cubicBezTo>
                <a:cubicBezTo>
                  <a:pt x="432" y="896"/>
                  <a:pt x="424" y="1016"/>
                  <a:pt x="432" y="1120"/>
                </a:cubicBezTo>
                <a:cubicBezTo>
                  <a:pt x="440" y="1224"/>
                  <a:pt x="472" y="1312"/>
                  <a:pt x="480" y="1408"/>
                </a:cubicBezTo>
                <a:cubicBezTo>
                  <a:pt x="488" y="1504"/>
                  <a:pt x="480" y="1616"/>
                  <a:pt x="480" y="1696"/>
                </a:cubicBezTo>
                <a:cubicBezTo>
                  <a:pt x="480" y="1776"/>
                  <a:pt x="472" y="1776"/>
                  <a:pt x="480" y="1888"/>
                </a:cubicBezTo>
                <a:cubicBezTo>
                  <a:pt x="488" y="2000"/>
                  <a:pt x="508" y="2184"/>
                  <a:pt x="528" y="2368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" name="Oval 107" descr="White marble"/>
          <p:cNvSpPr>
            <a:spLocks noChangeAspect="1" noChangeArrowheads="1"/>
          </p:cNvSpPr>
          <p:nvPr/>
        </p:nvSpPr>
        <p:spPr bwMode="auto">
          <a:xfrm>
            <a:off x="-6702" y="3436874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1" name="Oval 109" descr="White marble"/>
          <p:cNvSpPr>
            <a:spLocks noChangeAspect="1" noChangeArrowheads="1"/>
          </p:cNvSpPr>
          <p:nvPr/>
        </p:nvSpPr>
        <p:spPr bwMode="auto">
          <a:xfrm>
            <a:off x="-52052" y="3155318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2" name="Oval 110" descr="White marble"/>
          <p:cNvSpPr>
            <a:spLocks noChangeAspect="1" noChangeArrowheads="1"/>
          </p:cNvSpPr>
          <p:nvPr/>
        </p:nvSpPr>
        <p:spPr bwMode="auto">
          <a:xfrm>
            <a:off x="95933" y="3086122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3" name="Oval 111" descr="White marble"/>
          <p:cNvSpPr>
            <a:spLocks noChangeAspect="1" noChangeArrowheads="1"/>
          </p:cNvSpPr>
          <p:nvPr/>
        </p:nvSpPr>
        <p:spPr bwMode="auto">
          <a:xfrm>
            <a:off x="239144" y="3315185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4" name="Oval 112" descr="White marble"/>
          <p:cNvSpPr>
            <a:spLocks noChangeAspect="1" noChangeArrowheads="1"/>
          </p:cNvSpPr>
          <p:nvPr/>
        </p:nvSpPr>
        <p:spPr bwMode="auto">
          <a:xfrm rot="1915253">
            <a:off x="208115" y="3174407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3" name="AutoShape 121" descr="Stationery"/>
          <p:cNvSpPr>
            <a:spLocks noChangeAspect="1" noChangeArrowheads="1"/>
          </p:cNvSpPr>
          <p:nvPr/>
        </p:nvSpPr>
        <p:spPr bwMode="auto">
          <a:xfrm rot="17865853">
            <a:off x="205772" y="4424669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4" name="Oval 122" descr="White marble"/>
          <p:cNvSpPr>
            <a:spLocks noChangeAspect="1" noChangeArrowheads="1"/>
          </p:cNvSpPr>
          <p:nvPr/>
        </p:nvSpPr>
        <p:spPr bwMode="auto">
          <a:xfrm>
            <a:off x="-83081" y="3305640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5" name="Freeform 123"/>
          <p:cNvSpPr>
            <a:spLocks noChangeAspect="1"/>
          </p:cNvSpPr>
          <p:nvPr/>
        </p:nvSpPr>
        <p:spPr bwMode="auto">
          <a:xfrm>
            <a:off x="410997" y="3118732"/>
            <a:ext cx="420086" cy="1921580"/>
          </a:xfrm>
          <a:custGeom>
            <a:avLst/>
            <a:gdLst>
              <a:gd name="T0" fmla="*/ 240 w 528"/>
              <a:gd name="T1" fmla="*/ 2416 h 2416"/>
              <a:gd name="T2" fmla="*/ 192 w 528"/>
              <a:gd name="T3" fmla="*/ 1984 h 2416"/>
              <a:gd name="T4" fmla="*/ 192 w 528"/>
              <a:gd name="T5" fmla="*/ 1648 h 2416"/>
              <a:gd name="T6" fmla="*/ 144 w 528"/>
              <a:gd name="T7" fmla="*/ 1360 h 2416"/>
              <a:gd name="T8" fmla="*/ 144 w 528"/>
              <a:gd name="T9" fmla="*/ 1024 h 2416"/>
              <a:gd name="T10" fmla="*/ 144 w 528"/>
              <a:gd name="T11" fmla="*/ 736 h 2416"/>
              <a:gd name="T12" fmla="*/ 144 w 528"/>
              <a:gd name="T13" fmla="*/ 640 h 2416"/>
              <a:gd name="T14" fmla="*/ 144 w 528"/>
              <a:gd name="T15" fmla="*/ 496 h 2416"/>
              <a:gd name="T16" fmla="*/ 96 w 528"/>
              <a:gd name="T17" fmla="*/ 448 h 2416"/>
              <a:gd name="T18" fmla="*/ 48 w 528"/>
              <a:gd name="T19" fmla="*/ 352 h 2416"/>
              <a:gd name="T20" fmla="*/ 48 w 528"/>
              <a:gd name="T21" fmla="*/ 304 h 2416"/>
              <a:gd name="T22" fmla="*/ 0 w 528"/>
              <a:gd name="T23" fmla="*/ 256 h 2416"/>
              <a:gd name="T24" fmla="*/ 48 w 528"/>
              <a:gd name="T25" fmla="*/ 160 h 2416"/>
              <a:gd name="T26" fmla="*/ 96 w 528"/>
              <a:gd name="T27" fmla="*/ 112 h 2416"/>
              <a:gd name="T28" fmla="*/ 240 w 528"/>
              <a:gd name="T29" fmla="*/ 16 h 2416"/>
              <a:gd name="T30" fmla="*/ 288 w 528"/>
              <a:gd name="T31" fmla="*/ 16 h 2416"/>
              <a:gd name="T32" fmla="*/ 384 w 528"/>
              <a:gd name="T33" fmla="*/ 112 h 2416"/>
              <a:gd name="T34" fmla="*/ 384 w 528"/>
              <a:gd name="T35" fmla="*/ 160 h 2416"/>
              <a:gd name="T36" fmla="*/ 432 w 528"/>
              <a:gd name="T37" fmla="*/ 256 h 2416"/>
              <a:gd name="T38" fmla="*/ 432 w 528"/>
              <a:gd name="T39" fmla="*/ 352 h 2416"/>
              <a:gd name="T40" fmla="*/ 432 w 528"/>
              <a:gd name="T41" fmla="*/ 448 h 2416"/>
              <a:gd name="T42" fmla="*/ 432 w 528"/>
              <a:gd name="T43" fmla="*/ 784 h 2416"/>
              <a:gd name="T44" fmla="*/ 432 w 528"/>
              <a:gd name="T45" fmla="*/ 1120 h 2416"/>
              <a:gd name="T46" fmla="*/ 480 w 528"/>
              <a:gd name="T47" fmla="*/ 1408 h 2416"/>
              <a:gd name="T48" fmla="*/ 480 w 528"/>
              <a:gd name="T49" fmla="*/ 1696 h 2416"/>
              <a:gd name="T50" fmla="*/ 480 w 528"/>
              <a:gd name="T51" fmla="*/ 1888 h 2416"/>
              <a:gd name="T52" fmla="*/ 528 w 528"/>
              <a:gd name="T53" fmla="*/ 2368 h 241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28"/>
              <a:gd name="T82" fmla="*/ 0 h 2416"/>
              <a:gd name="T83" fmla="*/ 528 w 528"/>
              <a:gd name="T84" fmla="*/ 2416 h 241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28" h="2416">
                <a:moveTo>
                  <a:pt x="240" y="2416"/>
                </a:moveTo>
                <a:cubicBezTo>
                  <a:pt x="220" y="2264"/>
                  <a:pt x="200" y="2112"/>
                  <a:pt x="192" y="1984"/>
                </a:cubicBezTo>
                <a:cubicBezTo>
                  <a:pt x="184" y="1856"/>
                  <a:pt x="200" y="1752"/>
                  <a:pt x="192" y="1648"/>
                </a:cubicBezTo>
                <a:cubicBezTo>
                  <a:pt x="184" y="1544"/>
                  <a:pt x="152" y="1464"/>
                  <a:pt x="144" y="1360"/>
                </a:cubicBezTo>
                <a:cubicBezTo>
                  <a:pt x="136" y="1256"/>
                  <a:pt x="144" y="1128"/>
                  <a:pt x="144" y="1024"/>
                </a:cubicBezTo>
                <a:cubicBezTo>
                  <a:pt x="144" y="920"/>
                  <a:pt x="144" y="800"/>
                  <a:pt x="144" y="736"/>
                </a:cubicBezTo>
                <a:cubicBezTo>
                  <a:pt x="144" y="672"/>
                  <a:pt x="144" y="680"/>
                  <a:pt x="144" y="640"/>
                </a:cubicBezTo>
                <a:cubicBezTo>
                  <a:pt x="144" y="600"/>
                  <a:pt x="152" y="528"/>
                  <a:pt x="144" y="496"/>
                </a:cubicBezTo>
                <a:cubicBezTo>
                  <a:pt x="136" y="464"/>
                  <a:pt x="112" y="472"/>
                  <a:pt x="96" y="448"/>
                </a:cubicBezTo>
                <a:cubicBezTo>
                  <a:pt x="80" y="424"/>
                  <a:pt x="56" y="376"/>
                  <a:pt x="48" y="352"/>
                </a:cubicBezTo>
                <a:cubicBezTo>
                  <a:pt x="40" y="328"/>
                  <a:pt x="56" y="320"/>
                  <a:pt x="48" y="304"/>
                </a:cubicBezTo>
                <a:cubicBezTo>
                  <a:pt x="40" y="288"/>
                  <a:pt x="0" y="280"/>
                  <a:pt x="0" y="256"/>
                </a:cubicBezTo>
                <a:cubicBezTo>
                  <a:pt x="0" y="232"/>
                  <a:pt x="32" y="184"/>
                  <a:pt x="48" y="160"/>
                </a:cubicBezTo>
                <a:cubicBezTo>
                  <a:pt x="64" y="136"/>
                  <a:pt x="64" y="136"/>
                  <a:pt x="96" y="112"/>
                </a:cubicBezTo>
                <a:cubicBezTo>
                  <a:pt x="128" y="88"/>
                  <a:pt x="208" y="32"/>
                  <a:pt x="240" y="16"/>
                </a:cubicBezTo>
                <a:cubicBezTo>
                  <a:pt x="272" y="0"/>
                  <a:pt x="264" y="0"/>
                  <a:pt x="288" y="16"/>
                </a:cubicBezTo>
                <a:cubicBezTo>
                  <a:pt x="312" y="32"/>
                  <a:pt x="368" y="88"/>
                  <a:pt x="384" y="112"/>
                </a:cubicBezTo>
                <a:cubicBezTo>
                  <a:pt x="400" y="136"/>
                  <a:pt x="376" y="136"/>
                  <a:pt x="384" y="160"/>
                </a:cubicBezTo>
                <a:cubicBezTo>
                  <a:pt x="392" y="184"/>
                  <a:pt x="424" y="224"/>
                  <a:pt x="432" y="256"/>
                </a:cubicBezTo>
                <a:cubicBezTo>
                  <a:pt x="440" y="288"/>
                  <a:pt x="432" y="320"/>
                  <a:pt x="432" y="352"/>
                </a:cubicBezTo>
                <a:cubicBezTo>
                  <a:pt x="432" y="384"/>
                  <a:pt x="432" y="376"/>
                  <a:pt x="432" y="448"/>
                </a:cubicBezTo>
                <a:cubicBezTo>
                  <a:pt x="432" y="520"/>
                  <a:pt x="432" y="672"/>
                  <a:pt x="432" y="784"/>
                </a:cubicBezTo>
                <a:cubicBezTo>
                  <a:pt x="432" y="896"/>
                  <a:pt x="424" y="1016"/>
                  <a:pt x="432" y="1120"/>
                </a:cubicBezTo>
                <a:cubicBezTo>
                  <a:pt x="440" y="1224"/>
                  <a:pt x="472" y="1312"/>
                  <a:pt x="480" y="1408"/>
                </a:cubicBezTo>
                <a:cubicBezTo>
                  <a:pt x="488" y="1504"/>
                  <a:pt x="480" y="1616"/>
                  <a:pt x="480" y="1696"/>
                </a:cubicBezTo>
                <a:cubicBezTo>
                  <a:pt x="480" y="1776"/>
                  <a:pt x="472" y="1776"/>
                  <a:pt x="480" y="1888"/>
                </a:cubicBezTo>
                <a:cubicBezTo>
                  <a:pt x="488" y="2000"/>
                  <a:pt x="508" y="2184"/>
                  <a:pt x="528" y="2368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" name="Oval 124" descr="White marble"/>
          <p:cNvSpPr>
            <a:spLocks noChangeAspect="1" noChangeArrowheads="1"/>
          </p:cNvSpPr>
          <p:nvPr/>
        </p:nvSpPr>
        <p:spPr bwMode="auto">
          <a:xfrm>
            <a:off x="449187" y="3436874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8" name="Oval 126" descr="White marble"/>
          <p:cNvSpPr>
            <a:spLocks noChangeAspect="1" noChangeArrowheads="1"/>
          </p:cNvSpPr>
          <p:nvPr/>
        </p:nvSpPr>
        <p:spPr bwMode="auto">
          <a:xfrm>
            <a:off x="403837" y="3155318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9" name="Oval 127" descr="White marble"/>
          <p:cNvSpPr>
            <a:spLocks noChangeAspect="1" noChangeArrowheads="1"/>
          </p:cNvSpPr>
          <p:nvPr/>
        </p:nvSpPr>
        <p:spPr bwMode="auto">
          <a:xfrm>
            <a:off x="551822" y="3086122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20" name="Oval 128" descr="White marble"/>
          <p:cNvSpPr>
            <a:spLocks noChangeAspect="1" noChangeArrowheads="1"/>
          </p:cNvSpPr>
          <p:nvPr/>
        </p:nvSpPr>
        <p:spPr bwMode="auto">
          <a:xfrm>
            <a:off x="695033" y="3315185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21" name="Oval 129" descr="White marble"/>
          <p:cNvSpPr>
            <a:spLocks noChangeAspect="1" noChangeArrowheads="1"/>
          </p:cNvSpPr>
          <p:nvPr/>
        </p:nvSpPr>
        <p:spPr bwMode="auto">
          <a:xfrm rot="1915253">
            <a:off x="664004" y="3174407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26" name="AutoShape 134" descr="Stationery"/>
          <p:cNvSpPr>
            <a:spLocks noChangeAspect="1" noChangeArrowheads="1"/>
          </p:cNvSpPr>
          <p:nvPr/>
        </p:nvSpPr>
        <p:spPr bwMode="auto">
          <a:xfrm rot="17865853">
            <a:off x="616310" y="3448767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30" name="AutoShape 138" descr="Stationery"/>
          <p:cNvSpPr>
            <a:spLocks noChangeAspect="1" noChangeArrowheads="1"/>
          </p:cNvSpPr>
          <p:nvPr/>
        </p:nvSpPr>
        <p:spPr bwMode="auto">
          <a:xfrm rot="17865853">
            <a:off x="661661" y="4424669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31" name="Oval 139" descr="White marble"/>
          <p:cNvSpPr>
            <a:spLocks noChangeAspect="1" noChangeArrowheads="1"/>
          </p:cNvSpPr>
          <p:nvPr/>
        </p:nvSpPr>
        <p:spPr bwMode="auto">
          <a:xfrm>
            <a:off x="372808" y="3305640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32" name="Freeform 140"/>
          <p:cNvSpPr>
            <a:spLocks noChangeAspect="1"/>
          </p:cNvSpPr>
          <p:nvPr/>
        </p:nvSpPr>
        <p:spPr bwMode="auto">
          <a:xfrm>
            <a:off x="866886" y="3118732"/>
            <a:ext cx="420086" cy="1921580"/>
          </a:xfrm>
          <a:custGeom>
            <a:avLst/>
            <a:gdLst>
              <a:gd name="T0" fmla="*/ 240 w 528"/>
              <a:gd name="T1" fmla="*/ 2416 h 2416"/>
              <a:gd name="T2" fmla="*/ 192 w 528"/>
              <a:gd name="T3" fmla="*/ 1984 h 2416"/>
              <a:gd name="T4" fmla="*/ 192 w 528"/>
              <a:gd name="T5" fmla="*/ 1648 h 2416"/>
              <a:gd name="T6" fmla="*/ 144 w 528"/>
              <a:gd name="T7" fmla="*/ 1360 h 2416"/>
              <a:gd name="T8" fmla="*/ 144 w 528"/>
              <a:gd name="T9" fmla="*/ 1024 h 2416"/>
              <a:gd name="T10" fmla="*/ 144 w 528"/>
              <a:gd name="T11" fmla="*/ 736 h 2416"/>
              <a:gd name="T12" fmla="*/ 144 w 528"/>
              <a:gd name="T13" fmla="*/ 640 h 2416"/>
              <a:gd name="T14" fmla="*/ 144 w 528"/>
              <a:gd name="T15" fmla="*/ 496 h 2416"/>
              <a:gd name="T16" fmla="*/ 96 w 528"/>
              <a:gd name="T17" fmla="*/ 448 h 2416"/>
              <a:gd name="T18" fmla="*/ 48 w 528"/>
              <a:gd name="T19" fmla="*/ 352 h 2416"/>
              <a:gd name="T20" fmla="*/ 48 w 528"/>
              <a:gd name="T21" fmla="*/ 304 h 2416"/>
              <a:gd name="T22" fmla="*/ 0 w 528"/>
              <a:gd name="T23" fmla="*/ 256 h 2416"/>
              <a:gd name="T24" fmla="*/ 48 w 528"/>
              <a:gd name="T25" fmla="*/ 160 h 2416"/>
              <a:gd name="T26" fmla="*/ 96 w 528"/>
              <a:gd name="T27" fmla="*/ 112 h 2416"/>
              <a:gd name="T28" fmla="*/ 240 w 528"/>
              <a:gd name="T29" fmla="*/ 16 h 2416"/>
              <a:gd name="T30" fmla="*/ 288 w 528"/>
              <a:gd name="T31" fmla="*/ 16 h 2416"/>
              <a:gd name="T32" fmla="*/ 384 w 528"/>
              <a:gd name="T33" fmla="*/ 112 h 2416"/>
              <a:gd name="T34" fmla="*/ 384 w 528"/>
              <a:gd name="T35" fmla="*/ 160 h 2416"/>
              <a:gd name="T36" fmla="*/ 432 w 528"/>
              <a:gd name="T37" fmla="*/ 256 h 2416"/>
              <a:gd name="T38" fmla="*/ 432 w 528"/>
              <a:gd name="T39" fmla="*/ 352 h 2416"/>
              <a:gd name="T40" fmla="*/ 432 w 528"/>
              <a:gd name="T41" fmla="*/ 448 h 2416"/>
              <a:gd name="T42" fmla="*/ 432 w 528"/>
              <a:gd name="T43" fmla="*/ 784 h 2416"/>
              <a:gd name="T44" fmla="*/ 432 w 528"/>
              <a:gd name="T45" fmla="*/ 1120 h 2416"/>
              <a:gd name="T46" fmla="*/ 480 w 528"/>
              <a:gd name="T47" fmla="*/ 1408 h 2416"/>
              <a:gd name="T48" fmla="*/ 480 w 528"/>
              <a:gd name="T49" fmla="*/ 1696 h 2416"/>
              <a:gd name="T50" fmla="*/ 480 w 528"/>
              <a:gd name="T51" fmla="*/ 1888 h 2416"/>
              <a:gd name="T52" fmla="*/ 528 w 528"/>
              <a:gd name="T53" fmla="*/ 2368 h 241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28"/>
              <a:gd name="T82" fmla="*/ 0 h 2416"/>
              <a:gd name="T83" fmla="*/ 528 w 528"/>
              <a:gd name="T84" fmla="*/ 2416 h 241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28" h="2416">
                <a:moveTo>
                  <a:pt x="240" y="2416"/>
                </a:moveTo>
                <a:cubicBezTo>
                  <a:pt x="220" y="2264"/>
                  <a:pt x="200" y="2112"/>
                  <a:pt x="192" y="1984"/>
                </a:cubicBezTo>
                <a:cubicBezTo>
                  <a:pt x="184" y="1856"/>
                  <a:pt x="200" y="1752"/>
                  <a:pt x="192" y="1648"/>
                </a:cubicBezTo>
                <a:cubicBezTo>
                  <a:pt x="184" y="1544"/>
                  <a:pt x="152" y="1464"/>
                  <a:pt x="144" y="1360"/>
                </a:cubicBezTo>
                <a:cubicBezTo>
                  <a:pt x="136" y="1256"/>
                  <a:pt x="144" y="1128"/>
                  <a:pt x="144" y="1024"/>
                </a:cubicBezTo>
                <a:cubicBezTo>
                  <a:pt x="144" y="920"/>
                  <a:pt x="144" y="800"/>
                  <a:pt x="144" y="736"/>
                </a:cubicBezTo>
                <a:cubicBezTo>
                  <a:pt x="144" y="672"/>
                  <a:pt x="144" y="680"/>
                  <a:pt x="144" y="640"/>
                </a:cubicBezTo>
                <a:cubicBezTo>
                  <a:pt x="144" y="600"/>
                  <a:pt x="152" y="528"/>
                  <a:pt x="144" y="496"/>
                </a:cubicBezTo>
                <a:cubicBezTo>
                  <a:pt x="136" y="464"/>
                  <a:pt x="112" y="472"/>
                  <a:pt x="96" y="448"/>
                </a:cubicBezTo>
                <a:cubicBezTo>
                  <a:pt x="80" y="424"/>
                  <a:pt x="56" y="376"/>
                  <a:pt x="48" y="352"/>
                </a:cubicBezTo>
                <a:cubicBezTo>
                  <a:pt x="40" y="328"/>
                  <a:pt x="56" y="320"/>
                  <a:pt x="48" y="304"/>
                </a:cubicBezTo>
                <a:cubicBezTo>
                  <a:pt x="40" y="288"/>
                  <a:pt x="0" y="280"/>
                  <a:pt x="0" y="256"/>
                </a:cubicBezTo>
                <a:cubicBezTo>
                  <a:pt x="0" y="232"/>
                  <a:pt x="32" y="184"/>
                  <a:pt x="48" y="160"/>
                </a:cubicBezTo>
                <a:cubicBezTo>
                  <a:pt x="64" y="136"/>
                  <a:pt x="64" y="136"/>
                  <a:pt x="96" y="112"/>
                </a:cubicBezTo>
                <a:cubicBezTo>
                  <a:pt x="128" y="88"/>
                  <a:pt x="208" y="32"/>
                  <a:pt x="240" y="16"/>
                </a:cubicBezTo>
                <a:cubicBezTo>
                  <a:pt x="272" y="0"/>
                  <a:pt x="264" y="0"/>
                  <a:pt x="288" y="16"/>
                </a:cubicBezTo>
                <a:cubicBezTo>
                  <a:pt x="312" y="32"/>
                  <a:pt x="368" y="88"/>
                  <a:pt x="384" y="112"/>
                </a:cubicBezTo>
                <a:cubicBezTo>
                  <a:pt x="400" y="136"/>
                  <a:pt x="376" y="136"/>
                  <a:pt x="384" y="160"/>
                </a:cubicBezTo>
                <a:cubicBezTo>
                  <a:pt x="392" y="184"/>
                  <a:pt x="424" y="224"/>
                  <a:pt x="432" y="256"/>
                </a:cubicBezTo>
                <a:cubicBezTo>
                  <a:pt x="440" y="288"/>
                  <a:pt x="432" y="320"/>
                  <a:pt x="432" y="352"/>
                </a:cubicBezTo>
                <a:cubicBezTo>
                  <a:pt x="432" y="384"/>
                  <a:pt x="432" y="376"/>
                  <a:pt x="432" y="448"/>
                </a:cubicBezTo>
                <a:cubicBezTo>
                  <a:pt x="432" y="520"/>
                  <a:pt x="432" y="672"/>
                  <a:pt x="432" y="784"/>
                </a:cubicBezTo>
                <a:cubicBezTo>
                  <a:pt x="432" y="896"/>
                  <a:pt x="424" y="1016"/>
                  <a:pt x="432" y="1120"/>
                </a:cubicBezTo>
                <a:cubicBezTo>
                  <a:pt x="440" y="1224"/>
                  <a:pt x="472" y="1312"/>
                  <a:pt x="480" y="1408"/>
                </a:cubicBezTo>
                <a:cubicBezTo>
                  <a:pt x="488" y="1504"/>
                  <a:pt x="480" y="1616"/>
                  <a:pt x="480" y="1696"/>
                </a:cubicBezTo>
                <a:cubicBezTo>
                  <a:pt x="480" y="1776"/>
                  <a:pt x="472" y="1776"/>
                  <a:pt x="480" y="1888"/>
                </a:cubicBezTo>
                <a:cubicBezTo>
                  <a:pt x="488" y="2000"/>
                  <a:pt x="508" y="2184"/>
                  <a:pt x="528" y="2368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" name="Oval 141" descr="White marble"/>
          <p:cNvSpPr>
            <a:spLocks noChangeAspect="1" noChangeArrowheads="1"/>
          </p:cNvSpPr>
          <p:nvPr/>
        </p:nvSpPr>
        <p:spPr bwMode="auto">
          <a:xfrm>
            <a:off x="905076" y="3436874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35" name="Oval 143" descr="White marble"/>
          <p:cNvSpPr>
            <a:spLocks noChangeAspect="1" noChangeArrowheads="1"/>
          </p:cNvSpPr>
          <p:nvPr/>
        </p:nvSpPr>
        <p:spPr bwMode="auto">
          <a:xfrm>
            <a:off x="859725" y="3155318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36" name="Oval 144" descr="White marble"/>
          <p:cNvSpPr>
            <a:spLocks noChangeAspect="1" noChangeArrowheads="1"/>
          </p:cNvSpPr>
          <p:nvPr/>
        </p:nvSpPr>
        <p:spPr bwMode="auto">
          <a:xfrm>
            <a:off x="1007710" y="3086122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37" name="Oval 145" descr="White marble"/>
          <p:cNvSpPr>
            <a:spLocks noChangeAspect="1" noChangeArrowheads="1"/>
          </p:cNvSpPr>
          <p:nvPr/>
        </p:nvSpPr>
        <p:spPr bwMode="auto">
          <a:xfrm>
            <a:off x="1150921" y="3315185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38" name="Oval 146" descr="White marble"/>
          <p:cNvSpPr>
            <a:spLocks noChangeAspect="1" noChangeArrowheads="1"/>
          </p:cNvSpPr>
          <p:nvPr/>
        </p:nvSpPr>
        <p:spPr bwMode="auto">
          <a:xfrm rot="1915253">
            <a:off x="1119892" y="3174407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43" name="AutoShape 151" descr="Stationery"/>
          <p:cNvSpPr>
            <a:spLocks noChangeAspect="1" noChangeArrowheads="1"/>
          </p:cNvSpPr>
          <p:nvPr/>
        </p:nvSpPr>
        <p:spPr bwMode="auto">
          <a:xfrm rot="17865853">
            <a:off x="1072199" y="3448767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47" name="AutoShape 155" descr="Stationery"/>
          <p:cNvSpPr>
            <a:spLocks noChangeAspect="1" noChangeArrowheads="1"/>
          </p:cNvSpPr>
          <p:nvPr/>
        </p:nvSpPr>
        <p:spPr bwMode="auto">
          <a:xfrm rot="17865853">
            <a:off x="1117549" y="4424669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48" name="Oval 156" descr="White marble"/>
          <p:cNvSpPr>
            <a:spLocks noChangeAspect="1" noChangeArrowheads="1"/>
          </p:cNvSpPr>
          <p:nvPr/>
        </p:nvSpPr>
        <p:spPr bwMode="auto">
          <a:xfrm>
            <a:off x="828696" y="3305640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49" name="Freeform 157"/>
          <p:cNvSpPr>
            <a:spLocks noChangeAspect="1"/>
          </p:cNvSpPr>
          <p:nvPr/>
        </p:nvSpPr>
        <p:spPr bwMode="auto">
          <a:xfrm>
            <a:off x="1322775" y="3118732"/>
            <a:ext cx="420086" cy="1921580"/>
          </a:xfrm>
          <a:custGeom>
            <a:avLst/>
            <a:gdLst>
              <a:gd name="T0" fmla="*/ 240 w 528"/>
              <a:gd name="T1" fmla="*/ 2416 h 2416"/>
              <a:gd name="T2" fmla="*/ 192 w 528"/>
              <a:gd name="T3" fmla="*/ 1984 h 2416"/>
              <a:gd name="T4" fmla="*/ 192 w 528"/>
              <a:gd name="T5" fmla="*/ 1648 h 2416"/>
              <a:gd name="T6" fmla="*/ 144 w 528"/>
              <a:gd name="T7" fmla="*/ 1360 h 2416"/>
              <a:gd name="T8" fmla="*/ 144 w 528"/>
              <a:gd name="T9" fmla="*/ 1024 h 2416"/>
              <a:gd name="T10" fmla="*/ 144 w 528"/>
              <a:gd name="T11" fmla="*/ 736 h 2416"/>
              <a:gd name="T12" fmla="*/ 144 w 528"/>
              <a:gd name="T13" fmla="*/ 640 h 2416"/>
              <a:gd name="T14" fmla="*/ 144 w 528"/>
              <a:gd name="T15" fmla="*/ 496 h 2416"/>
              <a:gd name="T16" fmla="*/ 96 w 528"/>
              <a:gd name="T17" fmla="*/ 448 h 2416"/>
              <a:gd name="T18" fmla="*/ 48 w 528"/>
              <a:gd name="T19" fmla="*/ 352 h 2416"/>
              <a:gd name="T20" fmla="*/ 48 w 528"/>
              <a:gd name="T21" fmla="*/ 304 h 2416"/>
              <a:gd name="T22" fmla="*/ 0 w 528"/>
              <a:gd name="T23" fmla="*/ 256 h 2416"/>
              <a:gd name="T24" fmla="*/ 48 w 528"/>
              <a:gd name="T25" fmla="*/ 160 h 2416"/>
              <a:gd name="T26" fmla="*/ 96 w 528"/>
              <a:gd name="T27" fmla="*/ 112 h 2416"/>
              <a:gd name="T28" fmla="*/ 240 w 528"/>
              <a:gd name="T29" fmla="*/ 16 h 2416"/>
              <a:gd name="T30" fmla="*/ 288 w 528"/>
              <a:gd name="T31" fmla="*/ 16 h 2416"/>
              <a:gd name="T32" fmla="*/ 384 w 528"/>
              <a:gd name="T33" fmla="*/ 112 h 2416"/>
              <a:gd name="T34" fmla="*/ 384 w 528"/>
              <a:gd name="T35" fmla="*/ 160 h 2416"/>
              <a:gd name="T36" fmla="*/ 432 w 528"/>
              <a:gd name="T37" fmla="*/ 256 h 2416"/>
              <a:gd name="T38" fmla="*/ 432 w 528"/>
              <a:gd name="T39" fmla="*/ 352 h 2416"/>
              <a:gd name="T40" fmla="*/ 432 w 528"/>
              <a:gd name="T41" fmla="*/ 448 h 2416"/>
              <a:gd name="T42" fmla="*/ 432 w 528"/>
              <a:gd name="T43" fmla="*/ 784 h 2416"/>
              <a:gd name="T44" fmla="*/ 432 w 528"/>
              <a:gd name="T45" fmla="*/ 1120 h 2416"/>
              <a:gd name="T46" fmla="*/ 480 w 528"/>
              <a:gd name="T47" fmla="*/ 1408 h 2416"/>
              <a:gd name="T48" fmla="*/ 480 w 528"/>
              <a:gd name="T49" fmla="*/ 1696 h 2416"/>
              <a:gd name="T50" fmla="*/ 480 w 528"/>
              <a:gd name="T51" fmla="*/ 1888 h 2416"/>
              <a:gd name="T52" fmla="*/ 528 w 528"/>
              <a:gd name="T53" fmla="*/ 2368 h 241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28"/>
              <a:gd name="T82" fmla="*/ 0 h 2416"/>
              <a:gd name="T83" fmla="*/ 528 w 528"/>
              <a:gd name="T84" fmla="*/ 2416 h 241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28" h="2416">
                <a:moveTo>
                  <a:pt x="240" y="2416"/>
                </a:moveTo>
                <a:cubicBezTo>
                  <a:pt x="220" y="2264"/>
                  <a:pt x="200" y="2112"/>
                  <a:pt x="192" y="1984"/>
                </a:cubicBezTo>
                <a:cubicBezTo>
                  <a:pt x="184" y="1856"/>
                  <a:pt x="200" y="1752"/>
                  <a:pt x="192" y="1648"/>
                </a:cubicBezTo>
                <a:cubicBezTo>
                  <a:pt x="184" y="1544"/>
                  <a:pt x="152" y="1464"/>
                  <a:pt x="144" y="1360"/>
                </a:cubicBezTo>
                <a:cubicBezTo>
                  <a:pt x="136" y="1256"/>
                  <a:pt x="144" y="1128"/>
                  <a:pt x="144" y="1024"/>
                </a:cubicBezTo>
                <a:cubicBezTo>
                  <a:pt x="144" y="920"/>
                  <a:pt x="144" y="800"/>
                  <a:pt x="144" y="736"/>
                </a:cubicBezTo>
                <a:cubicBezTo>
                  <a:pt x="144" y="672"/>
                  <a:pt x="144" y="680"/>
                  <a:pt x="144" y="640"/>
                </a:cubicBezTo>
                <a:cubicBezTo>
                  <a:pt x="144" y="600"/>
                  <a:pt x="152" y="528"/>
                  <a:pt x="144" y="496"/>
                </a:cubicBezTo>
                <a:cubicBezTo>
                  <a:pt x="136" y="464"/>
                  <a:pt x="112" y="472"/>
                  <a:pt x="96" y="448"/>
                </a:cubicBezTo>
                <a:cubicBezTo>
                  <a:pt x="80" y="424"/>
                  <a:pt x="56" y="376"/>
                  <a:pt x="48" y="352"/>
                </a:cubicBezTo>
                <a:cubicBezTo>
                  <a:pt x="40" y="328"/>
                  <a:pt x="56" y="320"/>
                  <a:pt x="48" y="304"/>
                </a:cubicBezTo>
                <a:cubicBezTo>
                  <a:pt x="40" y="288"/>
                  <a:pt x="0" y="280"/>
                  <a:pt x="0" y="256"/>
                </a:cubicBezTo>
                <a:cubicBezTo>
                  <a:pt x="0" y="232"/>
                  <a:pt x="32" y="184"/>
                  <a:pt x="48" y="160"/>
                </a:cubicBezTo>
                <a:cubicBezTo>
                  <a:pt x="64" y="136"/>
                  <a:pt x="64" y="136"/>
                  <a:pt x="96" y="112"/>
                </a:cubicBezTo>
                <a:cubicBezTo>
                  <a:pt x="128" y="88"/>
                  <a:pt x="208" y="32"/>
                  <a:pt x="240" y="16"/>
                </a:cubicBezTo>
                <a:cubicBezTo>
                  <a:pt x="272" y="0"/>
                  <a:pt x="264" y="0"/>
                  <a:pt x="288" y="16"/>
                </a:cubicBezTo>
                <a:cubicBezTo>
                  <a:pt x="312" y="32"/>
                  <a:pt x="368" y="88"/>
                  <a:pt x="384" y="112"/>
                </a:cubicBezTo>
                <a:cubicBezTo>
                  <a:pt x="400" y="136"/>
                  <a:pt x="376" y="136"/>
                  <a:pt x="384" y="160"/>
                </a:cubicBezTo>
                <a:cubicBezTo>
                  <a:pt x="392" y="184"/>
                  <a:pt x="424" y="224"/>
                  <a:pt x="432" y="256"/>
                </a:cubicBezTo>
                <a:cubicBezTo>
                  <a:pt x="440" y="288"/>
                  <a:pt x="432" y="320"/>
                  <a:pt x="432" y="352"/>
                </a:cubicBezTo>
                <a:cubicBezTo>
                  <a:pt x="432" y="384"/>
                  <a:pt x="432" y="376"/>
                  <a:pt x="432" y="448"/>
                </a:cubicBezTo>
                <a:cubicBezTo>
                  <a:pt x="432" y="520"/>
                  <a:pt x="432" y="672"/>
                  <a:pt x="432" y="784"/>
                </a:cubicBezTo>
                <a:cubicBezTo>
                  <a:pt x="432" y="896"/>
                  <a:pt x="424" y="1016"/>
                  <a:pt x="432" y="1120"/>
                </a:cubicBezTo>
                <a:cubicBezTo>
                  <a:pt x="440" y="1224"/>
                  <a:pt x="472" y="1312"/>
                  <a:pt x="480" y="1408"/>
                </a:cubicBezTo>
                <a:cubicBezTo>
                  <a:pt x="488" y="1504"/>
                  <a:pt x="480" y="1616"/>
                  <a:pt x="480" y="1696"/>
                </a:cubicBezTo>
                <a:cubicBezTo>
                  <a:pt x="480" y="1776"/>
                  <a:pt x="472" y="1776"/>
                  <a:pt x="480" y="1888"/>
                </a:cubicBezTo>
                <a:cubicBezTo>
                  <a:pt x="488" y="2000"/>
                  <a:pt x="508" y="2184"/>
                  <a:pt x="528" y="2368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" name="Oval 158" descr="White marble"/>
          <p:cNvSpPr>
            <a:spLocks noChangeAspect="1" noChangeArrowheads="1"/>
          </p:cNvSpPr>
          <p:nvPr/>
        </p:nvSpPr>
        <p:spPr bwMode="auto">
          <a:xfrm>
            <a:off x="1360964" y="3436874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52" name="Oval 160" descr="White marble"/>
          <p:cNvSpPr>
            <a:spLocks noChangeAspect="1" noChangeArrowheads="1"/>
          </p:cNvSpPr>
          <p:nvPr/>
        </p:nvSpPr>
        <p:spPr bwMode="auto">
          <a:xfrm>
            <a:off x="1315614" y="3155318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53" name="Oval 161" descr="White marble"/>
          <p:cNvSpPr>
            <a:spLocks noChangeAspect="1" noChangeArrowheads="1"/>
          </p:cNvSpPr>
          <p:nvPr/>
        </p:nvSpPr>
        <p:spPr bwMode="auto">
          <a:xfrm>
            <a:off x="1463599" y="3086122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54" name="Oval 162" descr="White marble"/>
          <p:cNvSpPr>
            <a:spLocks noChangeAspect="1" noChangeArrowheads="1"/>
          </p:cNvSpPr>
          <p:nvPr/>
        </p:nvSpPr>
        <p:spPr bwMode="auto">
          <a:xfrm>
            <a:off x="1606810" y="3315185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55" name="Oval 163" descr="White marble"/>
          <p:cNvSpPr>
            <a:spLocks noChangeAspect="1" noChangeArrowheads="1"/>
          </p:cNvSpPr>
          <p:nvPr/>
        </p:nvSpPr>
        <p:spPr bwMode="auto">
          <a:xfrm rot="1915253">
            <a:off x="1575781" y="3174407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60" name="AutoShape 168" descr="Stationery"/>
          <p:cNvSpPr>
            <a:spLocks noChangeAspect="1" noChangeArrowheads="1"/>
          </p:cNvSpPr>
          <p:nvPr/>
        </p:nvSpPr>
        <p:spPr bwMode="auto">
          <a:xfrm rot="17865853">
            <a:off x="1528088" y="3448767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63" name="AutoShape 171" descr="Stationery"/>
          <p:cNvSpPr>
            <a:spLocks noChangeAspect="1" noChangeArrowheads="1"/>
          </p:cNvSpPr>
          <p:nvPr/>
        </p:nvSpPr>
        <p:spPr bwMode="auto">
          <a:xfrm rot="17865853">
            <a:off x="1561504" y="4181290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64" name="AutoShape 172" descr="Stationery"/>
          <p:cNvSpPr>
            <a:spLocks noChangeAspect="1" noChangeArrowheads="1"/>
          </p:cNvSpPr>
          <p:nvPr/>
        </p:nvSpPr>
        <p:spPr bwMode="auto">
          <a:xfrm rot="17865853">
            <a:off x="1573438" y="4424669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65" name="Oval 173" descr="White marble"/>
          <p:cNvSpPr>
            <a:spLocks noChangeAspect="1" noChangeArrowheads="1"/>
          </p:cNvSpPr>
          <p:nvPr/>
        </p:nvSpPr>
        <p:spPr bwMode="auto">
          <a:xfrm>
            <a:off x="1284585" y="3305640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67" name="Freeform 175"/>
          <p:cNvSpPr>
            <a:spLocks noChangeAspect="1"/>
          </p:cNvSpPr>
          <p:nvPr/>
        </p:nvSpPr>
        <p:spPr bwMode="auto">
          <a:xfrm>
            <a:off x="4041398" y="3107597"/>
            <a:ext cx="420086" cy="1921580"/>
          </a:xfrm>
          <a:custGeom>
            <a:avLst/>
            <a:gdLst>
              <a:gd name="T0" fmla="*/ 240 w 528"/>
              <a:gd name="T1" fmla="*/ 2416 h 2416"/>
              <a:gd name="T2" fmla="*/ 192 w 528"/>
              <a:gd name="T3" fmla="*/ 1984 h 2416"/>
              <a:gd name="T4" fmla="*/ 192 w 528"/>
              <a:gd name="T5" fmla="*/ 1648 h 2416"/>
              <a:gd name="T6" fmla="*/ 144 w 528"/>
              <a:gd name="T7" fmla="*/ 1360 h 2416"/>
              <a:gd name="T8" fmla="*/ 144 w 528"/>
              <a:gd name="T9" fmla="*/ 1024 h 2416"/>
              <a:gd name="T10" fmla="*/ 144 w 528"/>
              <a:gd name="T11" fmla="*/ 736 h 2416"/>
              <a:gd name="T12" fmla="*/ 144 w 528"/>
              <a:gd name="T13" fmla="*/ 640 h 2416"/>
              <a:gd name="T14" fmla="*/ 144 w 528"/>
              <a:gd name="T15" fmla="*/ 496 h 2416"/>
              <a:gd name="T16" fmla="*/ 96 w 528"/>
              <a:gd name="T17" fmla="*/ 448 h 2416"/>
              <a:gd name="T18" fmla="*/ 48 w 528"/>
              <a:gd name="T19" fmla="*/ 352 h 2416"/>
              <a:gd name="T20" fmla="*/ 48 w 528"/>
              <a:gd name="T21" fmla="*/ 304 h 2416"/>
              <a:gd name="T22" fmla="*/ 0 w 528"/>
              <a:gd name="T23" fmla="*/ 256 h 2416"/>
              <a:gd name="T24" fmla="*/ 48 w 528"/>
              <a:gd name="T25" fmla="*/ 160 h 2416"/>
              <a:gd name="T26" fmla="*/ 96 w 528"/>
              <a:gd name="T27" fmla="*/ 112 h 2416"/>
              <a:gd name="T28" fmla="*/ 240 w 528"/>
              <a:gd name="T29" fmla="*/ 16 h 2416"/>
              <a:gd name="T30" fmla="*/ 288 w 528"/>
              <a:gd name="T31" fmla="*/ 16 h 2416"/>
              <a:gd name="T32" fmla="*/ 384 w 528"/>
              <a:gd name="T33" fmla="*/ 112 h 2416"/>
              <a:gd name="T34" fmla="*/ 384 w 528"/>
              <a:gd name="T35" fmla="*/ 160 h 2416"/>
              <a:gd name="T36" fmla="*/ 432 w 528"/>
              <a:gd name="T37" fmla="*/ 256 h 2416"/>
              <a:gd name="T38" fmla="*/ 432 w 528"/>
              <a:gd name="T39" fmla="*/ 352 h 2416"/>
              <a:gd name="T40" fmla="*/ 432 w 528"/>
              <a:gd name="T41" fmla="*/ 448 h 2416"/>
              <a:gd name="T42" fmla="*/ 432 w 528"/>
              <a:gd name="T43" fmla="*/ 784 h 2416"/>
              <a:gd name="T44" fmla="*/ 432 w 528"/>
              <a:gd name="T45" fmla="*/ 1120 h 2416"/>
              <a:gd name="T46" fmla="*/ 480 w 528"/>
              <a:gd name="T47" fmla="*/ 1408 h 2416"/>
              <a:gd name="T48" fmla="*/ 480 w 528"/>
              <a:gd name="T49" fmla="*/ 1696 h 2416"/>
              <a:gd name="T50" fmla="*/ 480 w 528"/>
              <a:gd name="T51" fmla="*/ 1888 h 2416"/>
              <a:gd name="T52" fmla="*/ 528 w 528"/>
              <a:gd name="T53" fmla="*/ 2368 h 241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28"/>
              <a:gd name="T82" fmla="*/ 0 h 2416"/>
              <a:gd name="T83" fmla="*/ 528 w 528"/>
              <a:gd name="T84" fmla="*/ 2416 h 241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28" h="2416">
                <a:moveTo>
                  <a:pt x="240" y="2416"/>
                </a:moveTo>
                <a:cubicBezTo>
                  <a:pt x="220" y="2264"/>
                  <a:pt x="200" y="2112"/>
                  <a:pt x="192" y="1984"/>
                </a:cubicBezTo>
                <a:cubicBezTo>
                  <a:pt x="184" y="1856"/>
                  <a:pt x="200" y="1752"/>
                  <a:pt x="192" y="1648"/>
                </a:cubicBezTo>
                <a:cubicBezTo>
                  <a:pt x="184" y="1544"/>
                  <a:pt x="152" y="1464"/>
                  <a:pt x="144" y="1360"/>
                </a:cubicBezTo>
                <a:cubicBezTo>
                  <a:pt x="136" y="1256"/>
                  <a:pt x="144" y="1128"/>
                  <a:pt x="144" y="1024"/>
                </a:cubicBezTo>
                <a:cubicBezTo>
                  <a:pt x="144" y="920"/>
                  <a:pt x="144" y="800"/>
                  <a:pt x="144" y="736"/>
                </a:cubicBezTo>
                <a:cubicBezTo>
                  <a:pt x="144" y="672"/>
                  <a:pt x="144" y="680"/>
                  <a:pt x="144" y="640"/>
                </a:cubicBezTo>
                <a:cubicBezTo>
                  <a:pt x="144" y="600"/>
                  <a:pt x="152" y="528"/>
                  <a:pt x="144" y="496"/>
                </a:cubicBezTo>
                <a:cubicBezTo>
                  <a:pt x="136" y="464"/>
                  <a:pt x="112" y="472"/>
                  <a:pt x="96" y="448"/>
                </a:cubicBezTo>
                <a:cubicBezTo>
                  <a:pt x="80" y="424"/>
                  <a:pt x="56" y="376"/>
                  <a:pt x="48" y="352"/>
                </a:cubicBezTo>
                <a:cubicBezTo>
                  <a:pt x="40" y="328"/>
                  <a:pt x="56" y="320"/>
                  <a:pt x="48" y="304"/>
                </a:cubicBezTo>
                <a:cubicBezTo>
                  <a:pt x="40" y="288"/>
                  <a:pt x="0" y="280"/>
                  <a:pt x="0" y="256"/>
                </a:cubicBezTo>
                <a:cubicBezTo>
                  <a:pt x="0" y="232"/>
                  <a:pt x="32" y="184"/>
                  <a:pt x="48" y="160"/>
                </a:cubicBezTo>
                <a:cubicBezTo>
                  <a:pt x="64" y="136"/>
                  <a:pt x="64" y="136"/>
                  <a:pt x="96" y="112"/>
                </a:cubicBezTo>
                <a:cubicBezTo>
                  <a:pt x="128" y="88"/>
                  <a:pt x="208" y="32"/>
                  <a:pt x="240" y="16"/>
                </a:cubicBezTo>
                <a:cubicBezTo>
                  <a:pt x="272" y="0"/>
                  <a:pt x="264" y="0"/>
                  <a:pt x="288" y="16"/>
                </a:cubicBezTo>
                <a:cubicBezTo>
                  <a:pt x="312" y="32"/>
                  <a:pt x="368" y="88"/>
                  <a:pt x="384" y="112"/>
                </a:cubicBezTo>
                <a:cubicBezTo>
                  <a:pt x="400" y="136"/>
                  <a:pt x="376" y="136"/>
                  <a:pt x="384" y="160"/>
                </a:cubicBezTo>
                <a:cubicBezTo>
                  <a:pt x="392" y="184"/>
                  <a:pt x="424" y="224"/>
                  <a:pt x="432" y="256"/>
                </a:cubicBezTo>
                <a:cubicBezTo>
                  <a:pt x="440" y="288"/>
                  <a:pt x="432" y="320"/>
                  <a:pt x="432" y="352"/>
                </a:cubicBezTo>
                <a:cubicBezTo>
                  <a:pt x="432" y="384"/>
                  <a:pt x="432" y="376"/>
                  <a:pt x="432" y="448"/>
                </a:cubicBezTo>
                <a:cubicBezTo>
                  <a:pt x="432" y="520"/>
                  <a:pt x="432" y="672"/>
                  <a:pt x="432" y="784"/>
                </a:cubicBezTo>
                <a:cubicBezTo>
                  <a:pt x="432" y="896"/>
                  <a:pt x="424" y="1016"/>
                  <a:pt x="432" y="1120"/>
                </a:cubicBezTo>
                <a:cubicBezTo>
                  <a:pt x="440" y="1224"/>
                  <a:pt x="472" y="1312"/>
                  <a:pt x="480" y="1408"/>
                </a:cubicBezTo>
                <a:cubicBezTo>
                  <a:pt x="488" y="1504"/>
                  <a:pt x="480" y="1616"/>
                  <a:pt x="480" y="1696"/>
                </a:cubicBezTo>
                <a:cubicBezTo>
                  <a:pt x="480" y="1776"/>
                  <a:pt x="472" y="1776"/>
                  <a:pt x="480" y="1888"/>
                </a:cubicBezTo>
                <a:cubicBezTo>
                  <a:pt x="488" y="2000"/>
                  <a:pt x="508" y="2184"/>
                  <a:pt x="528" y="2368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" name="Oval 176" descr="White marble"/>
          <p:cNvSpPr>
            <a:spLocks noChangeAspect="1" noChangeArrowheads="1"/>
          </p:cNvSpPr>
          <p:nvPr/>
        </p:nvSpPr>
        <p:spPr bwMode="auto">
          <a:xfrm>
            <a:off x="4079587" y="3425739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70" name="Oval 178" descr="White marble"/>
          <p:cNvSpPr>
            <a:spLocks noChangeAspect="1" noChangeArrowheads="1"/>
          </p:cNvSpPr>
          <p:nvPr/>
        </p:nvSpPr>
        <p:spPr bwMode="auto">
          <a:xfrm>
            <a:off x="4034237" y="3144183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71" name="Oval 179" descr="White marble"/>
          <p:cNvSpPr>
            <a:spLocks noChangeAspect="1" noChangeArrowheads="1"/>
          </p:cNvSpPr>
          <p:nvPr/>
        </p:nvSpPr>
        <p:spPr bwMode="auto">
          <a:xfrm>
            <a:off x="4182222" y="3074987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72" name="Oval 180" descr="White marble"/>
          <p:cNvSpPr>
            <a:spLocks noChangeAspect="1" noChangeArrowheads="1"/>
          </p:cNvSpPr>
          <p:nvPr/>
        </p:nvSpPr>
        <p:spPr bwMode="auto">
          <a:xfrm>
            <a:off x="4325433" y="3304050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73" name="Oval 181" descr="White marble"/>
          <p:cNvSpPr>
            <a:spLocks noChangeAspect="1" noChangeArrowheads="1"/>
          </p:cNvSpPr>
          <p:nvPr/>
        </p:nvSpPr>
        <p:spPr bwMode="auto">
          <a:xfrm rot="1915253">
            <a:off x="4294404" y="3163272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78" name="AutoShape 186" descr="Stationery"/>
          <p:cNvSpPr>
            <a:spLocks noChangeAspect="1" noChangeArrowheads="1"/>
          </p:cNvSpPr>
          <p:nvPr/>
        </p:nvSpPr>
        <p:spPr bwMode="auto">
          <a:xfrm rot="17865853">
            <a:off x="4246711" y="3437632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79" name="AutoShape 187" descr="Stationery"/>
          <p:cNvSpPr>
            <a:spLocks noChangeAspect="1" noChangeArrowheads="1"/>
          </p:cNvSpPr>
          <p:nvPr/>
        </p:nvSpPr>
        <p:spPr bwMode="auto">
          <a:xfrm rot="17865853">
            <a:off x="4256258" y="3683397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80" name="AutoShape 188" descr="Stationery"/>
          <p:cNvSpPr>
            <a:spLocks noChangeAspect="1" noChangeArrowheads="1"/>
          </p:cNvSpPr>
          <p:nvPr/>
        </p:nvSpPr>
        <p:spPr bwMode="auto">
          <a:xfrm rot="17865853">
            <a:off x="4268193" y="3926776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81" name="AutoShape 189" descr="Stationery"/>
          <p:cNvSpPr>
            <a:spLocks noChangeAspect="1" noChangeArrowheads="1"/>
          </p:cNvSpPr>
          <p:nvPr/>
        </p:nvSpPr>
        <p:spPr bwMode="auto">
          <a:xfrm rot="17865853">
            <a:off x="4280127" y="4170155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82" name="AutoShape 190" descr="Stationery"/>
          <p:cNvSpPr>
            <a:spLocks noChangeAspect="1" noChangeArrowheads="1"/>
          </p:cNvSpPr>
          <p:nvPr/>
        </p:nvSpPr>
        <p:spPr bwMode="auto">
          <a:xfrm rot="17865853">
            <a:off x="4292061" y="4413534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83" name="Oval 191" descr="White marble"/>
          <p:cNvSpPr>
            <a:spLocks noChangeAspect="1" noChangeArrowheads="1"/>
          </p:cNvSpPr>
          <p:nvPr/>
        </p:nvSpPr>
        <p:spPr bwMode="auto">
          <a:xfrm>
            <a:off x="4003208" y="3294505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Freeform 193"/>
          <p:cNvSpPr>
            <a:spLocks noChangeAspect="1"/>
          </p:cNvSpPr>
          <p:nvPr/>
        </p:nvSpPr>
        <p:spPr bwMode="auto">
          <a:xfrm>
            <a:off x="6770548" y="3084586"/>
            <a:ext cx="420086" cy="1921580"/>
          </a:xfrm>
          <a:custGeom>
            <a:avLst/>
            <a:gdLst>
              <a:gd name="T0" fmla="*/ 240 w 528"/>
              <a:gd name="T1" fmla="*/ 2416 h 2416"/>
              <a:gd name="T2" fmla="*/ 192 w 528"/>
              <a:gd name="T3" fmla="*/ 1984 h 2416"/>
              <a:gd name="T4" fmla="*/ 192 w 528"/>
              <a:gd name="T5" fmla="*/ 1648 h 2416"/>
              <a:gd name="T6" fmla="*/ 144 w 528"/>
              <a:gd name="T7" fmla="*/ 1360 h 2416"/>
              <a:gd name="T8" fmla="*/ 144 w 528"/>
              <a:gd name="T9" fmla="*/ 1024 h 2416"/>
              <a:gd name="T10" fmla="*/ 144 w 528"/>
              <a:gd name="T11" fmla="*/ 736 h 2416"/>
              <a:gd name="T12" fmla="*/ 144 w 528"/>
              <a:gd name="T13" fmla="*/ 640 h 2416"/>
              <a:gd name="T14" fmla="*/ 144 w 528"/>
              <a:gd name="T15" fmla="*/ 496 h 2416"/>
              <a:gd name="T16" fmla="*/ 96 w 528"/>
              <a:gd name="T17" fmla="*/ 448 h 2416"/>
              <a:gd name="T18" fmla="*/ 48 w 528"/>
              <a:gd name="T19" fmla="*/ 352 h 2416"/>
              <a:gd name="T20" fmla="*/ 48 w 528"/>
              <a:gd name="T21" fmla="*/ 304 h 2416"/>
              <a:gd name="T22" fmla="*/ 0 w 528"/>
              <a:gd name="T23" fmla="*/ 256 h 2416"/>
              <a:gd name="T24" fmla="*/ 48 w 528"/>
              <a:gd name="T25" fmla="*/ 160 h 2416"/>
              <a:gd name="T26" fmla="*/ 96 w 528"/>
              <a:gd name="T27" fmla="*/ 112 h 2416"/>
              <a:gd name="T28" fmla="*/ 240 w 528"/>
              <a:gd name="T29" fmla="*/ 16 h 2416"/>
              <a:gd name="T30" fmla="*/ 288 w 528"/>
              <a:gd name="T31" fmla="*/ 16 h 2416"/>
              <a:gd name="T32" fmla="*/ 384 w 528"/>
              <a:gd name="T33" fmla="*/ 112 h 2416"/>
              <a:gd name="T34" fmla="*/ 384 w 528"/>
              <a:gd name="T35" fmla="*/ 160 h 2416"/>
              <a:gd name="T36" fmla="*/ 432 w 528"/>
              <a:gd name="T37" fmla="*/ 256 h 2416"/>
              <a:gd name="T38" fmla="*/ 432 w 528"/>
              <a:gd name="T39" fmla="*/ 352 h 2416"/>
              <a:gd name="T40" fmla="*/ 432 w 528"/>
              <a:gd name="T41" fmla="*/ 448 h 2416"/>
              <a:gd name="T42" fmla="*/ 432 w 528"/>
              <a:gd name="T43" fmla="*/ 784 h 2416"/>
              <a:gd name="T44" fmla="*/ 432 w 528"/>
              <a:gd name="T45" fmla="*/ 1120 h 2416"/>
              <a:gd name="T46" fmla="*/ 480 w 528"/>
              <a:gd name="T47" fmla="*/ 1408 h 2416"/>
              <a:gd name="T48" fmla="*/ 480 w 528"/>
              <a:gd name="T49" fmla="*/ 1696 h 2416"/>
              <a:gd name="T50" fmla="*/ 480 w 528"/>
              <a:gd name="T51" fmla="*/ 1888 h 2416"/>
              <a:gd name="T52" fmla="*/ 528 w 528"/>
              <a:gd name="T53" fmla="*/ 2368 h 241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28"/>
              <a:gd name="T82" fmla="*/ 0 h 2416"/>
              <a:gd name="T83" fmla="*/ 528 w 528"/>
              <a:gd name="T84" fmla="*/ 2416 h 241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28" h="2416">
                <a:moveTo>
                  <a:pt x="240" y="2416"/>
                </a:moveTo>
                <a:cubicBezTo>
                  <a:pt x="220" y="2264"/>
                  <a:pt x="200" y="2112"/>
                  <a:pt x="192" y="1984"/>
                </a:cubicBezTo>
                <a:cubicBezTo>
                  <a:pt x="184" y="1856"/>
                  <a:pt x="200" y="1752"/>
                  <a:pt x="192" y="1648"/>
                </a:cubicBezTo>
                <a:cubicBezTo>
                  <a:pt x="184" y="1544"/>
                  <a:pt x="152" y="1464"/>
                  <a:pt x="144" y="1360"/>
                </a:cubicBezTo>
                <a:cubicBezTo>
                  <a:pt x="136" y="1256"/>
                  <a:pt x="144" y="1128"/>
                  <a:pt x="144" y="1024"/>
                </a:cubicBezTo>
                <a:cubicBezTo>
                  <a:pt x="144" y="920"/>
                  <a:pt x="144" y="800"/>
                  <a:pt x="144" y="736"/>
                </a:cubicBezTo>
                <a:cubicBezTo>
                  <a:pt x="144" y="672"/>
                  <a:pt x="144" y="680"/>
                  <a:pt x="144" y="640"/>
                </a:cubicBezTo>
                <a:cubicBezTo>
                  <a:pt x="144" y="600"/>
                  <a:pt x="152" y="528"/>
                  <a:pt x="144" y="496"/>
                </a:cubicBezTo>
                <a:cubicBezTo>
                  <a:pt x="136" y="464"/>
                  <a:pt x="112" y="472"/>
                  <a:pt x="96" y="448"/>
                </a:cubicBezTo>
                <a:cubicBezTo>
                  <a:pt x="80" y="424"/>
                  <a:pt x="56" y="376"/>
                  <a:pt x="48" y="352"/>
                </a:cubicBezTo>
                <a:cubicBezTo>
                  <a:pt x="40" y="328"/>
                  <a:pt x="56" y="320"/>
                  <a:pt x="48" y="304"/>
                </a:cubicBezTo>
                <a:cubicBezTo>
                  <a:pt x="40" y="288"/>
                  <a:pt x="0" y="280"/>
                  <a:pt x="0" y="256"/>
                </a:cubicBezTo>
                <a:cubicBezTo>
                  <a:pt x="0" y="232"/>
                  <a:pt x="32" y="184"/>
                  <a:pt x="48" y="160"/>
                </a:cubicBezTo>
                <a:cubicBezTo>
                  <a:pt x="64" y="136"/>
                  <a:pt x="64" y="136"/>
                  <a:pt x="96" y="112"/>
                </a:cubicBezTo>
                <a:cubicBezTo>
                  <a:pt x="128" y="88"/>
                  <a:pt x="208" y="32"/>
                  <a:pt x="240" y="16"/>
                </a:cubicBezTo>
                <a:cubicBezTo>
                  <a:pt x="272" y="0"/>
                  <a:pt x="264" y="0"/>
                  <a:pt x="288" y="16"/>
                </a:cubicBezTo>
                <a:cubicBezTo>
                  <a:pt x="312" y="32"/>
                  <a:pt x="368" y="88"/>
                  <a:pt x="384" y="112"/>
                </a:cubicBezTo>
                <a:cubicBezTo>
                  <a:pt x="400" y="136"/>
                  <a:pt x="376" y="136"/>
                  <a:pt x="384" y="160"/>
                </a:cubicBezTo>
                <a:cubicBezTo>
                  <a:pt x="392" y="184"/>
                  <a:pt x="424" y="224"/>
                  <a:pt x="432" y="256"/>
                </a:cubicBezTo>
                <a:cubicBezTo>
                  <a:pt x="440" y="288"/>
                  <a:pt x="432" y="320"/>
                  <a:pt x="432" y="352"/>
                </a:cubicBezTo>
                <a:cubicBezTo>
                  <a:pt x="432" y="384"/>
                  <a:pt x="432" y="376"/>
                  <a:pt x="432" y="448"/>
                </a:cubicBezTo>
                <a:cubicBezTo>
                  <a:pt x="432" y="520"/>
                  <a:pt x="432" y="672"/>
                  <a:pt x="432" y="784"/>
                </a:cubicBezTo>
                <a:cubicBezTo>
                  <a:pt x="432" y="896"/>
                  <a:pt x="424" y="1016"/>
                  <a:pt x="432" y="1120"/>
                </a:cubicBezTo>
                <a:cubicBezTo>
                  <a:pt x="440" y="1224"/>
                  <a:pt x="472" y="1312"/>
                  <a:pt x="480" y="1408"/>
                </a:cubicBezTo>
                <a:cubicBezTo>
                  <a:pt x="488" y="1504"/>
                  <a:pt x="480" y="1616"/>
                  <a:pt x="480" y="1696"/>
                </a:cubicBezTo>
                <a:cubicBezTo>
                  <a:pt x="480" y="1776"/>
                  <a:pt x="472" y="1776"/>
                  <a:pt x="480" y="1888"/>
                </a:cubicBezTo>
                <a:cubicBezTo>
                  <a:pt x="488" y="2000"/>
                  <a:pt x="508" y="2184"/>
                  <a:pt x="528" y="2368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Oval 194" descr="White marble"/>
          <p:cNvSpPr>
            <a:spLocks noChangeAspect="1" noChangeArrowheads="1"/>
          </p:cNvSpPr>
          <p:nvPr/>
        </p:nvSpPr>
        <p:spPr bwMode="auto">
          <a:xfrm>
            <a:off x="6808738" y="3402729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" name="Oval 196" descr="White marble"/>
          <p:cNvSpPr>
            <a:spLocks noChangeAspect="1" noChangeArrowheads="1"/>
          </p:cNvSpPr>
          <p:nvPr/>
        </p:nvSpPr>
        <p:spPr bwMode="auto">
          <a:xfrm>
            <a:off x="6763388" y="3121173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" name="Oval 197" descr="White marble"/>
          <p:cNvSpPr>
            <a:spLocks noChangeAspect="1" noChangeArrowheads="1"/>
          </p:cNvSpPr>
          <p:nvPr/>
        </p:nvSpPr>
        <p:spPr bwMode="auto">
          <a:xfrm>
            <a:off x="6911372" y="3051977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" name="Oval 198" descr="White marble"/>
          <p:cNvSpPr>
            <a:spLocks noChangeAspect="1" noChangeArrowheads="1"/>
          </p:cNvSpPr>
          <p:nvPr/>
        </p:nvSpPr>
        <p:spPr bwMode="auto">
          <a:xfrm>
            <a:off x="7054583" y="3281039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" name="Oval 199" descr="White marble"/>
          <p:cNvSpPr>
            <a:spLocks noChangeAspect="1" noChangeArrowheads="1"/>
          </p:cNvSpPr>
          <p:nvPr/>
        </p:nvSpPr>
        <p:spPr bwMode="auto">
          <a:xfrm rot="1915253">
            <a:off x="7023554" y="3140261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" name="AutoShape 204" descr="Stationery"/>
          <p:cNvSpPr>
            <a:spLocks noChangeAspect="1" noChangeArrowheads="1"/>
          </p:cNvSpPr>
          <p:nvPr/>
        </p:nvSpPr>
        <p:spPr bwMode="auto">
          <a:xfrm rot="17865853">
            <a:off x="6975861" y="3414622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" name="AutoShape 205" descr="Stationery"/>
          <p:cNvSpPr>
            <a:spLocks noChangeAspect="1" noChangeArrowheads="1"/>
          </p:cNvSpPr>
          <p:nvPr/>
        </p:nvSpPr>
        <p:spPr bwMode="auto">
          <a:xfrm rot="17865853">
            <a:off x="6985409" y="3660387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1" name="AutoShape 206" descr="Stationery"/>
          <p:cNvSpPr>
            <a:spLocks noChangeAspect="1" noChangeArrowheads="1"/>
          </p:cNvSpPr>
          <p:nvPr/>
        </p:nvSpPr>
        <p:spPr bwMode="auto">
          <a:xfrm rot="17865853">
            <a:off x="6997343" y="3903766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" name="AutoShape 207" descr="Stationery"/>
          <p:cNvSpPr>
            <a:spLocks noChangeAspect="1" noChangeArrowheads="1"/>
          </p:cNvSpPr>
          <p:nvPr/>
        </p:nvSpPr>
        <p:spPr bwMode="auto">
          <a:xfrm rot="17865853">
            <a:off x="7009277" y="4147145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3" name="AutoShape 208" descr="Stationery"/>
          <p:cNvSpPr>
            <a:spLocks noChangeAspect="1" noChangeArrowheads="1"/>
          </p:cNvSpPr>
          <p:nvPr/>
        </p:nvSpPr>
        <p:spPr bwMode="auto">
          <a:xfrm rot="17865853">
            <a:off x="7021211" y="4390524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4" name="Oval 209" descr="White marble"/>
          <p:cNvSpPr>
            <a:spLocks noChangeAspect="1" noChangeArrowheads="1"/>
          </p:cNvSpPr>
          <p:nvPr/>
        </p:nvSpPr>
        <p:spPr bwMode="auto">
          <a:xfrm>
            <a:off x="6732358" y="3271495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" name="Freeform 210"/>
          <p:cNvSpPr>
            <a:spLocks noChangeAspect="1"/>
          </p:cNvSpPr>
          <p:nvPr/>
        </p:nvSpPr>
        <p:spPr bwMode="auto">
          <a:xfrm>
            <a:off x="7226437" y="3084586"/>
            <a:ext cx="420086" cy="1921580"/>
          </a:xfrm>
          <a:custGeom>
            <a:avLst/>
            <a:gdLst>
              <a:gd name="T0" fmla="*/ 240 w 528"/>
              <a:gd name="T1" fmla="*/ 2416 h 2416"/>
              <a:gd name="T2" fmla="*/ 192 w 528"/>
              <a:gd name="T3" fmla="*/ 1984 h 2416"/>
              <a:gd name="T4" fmla="*/ 192 w 528"/>
              <a:gd name="T5" fmla="*/ 1648 h 2416"/>
              <a:gd name="T6" fmla="*/ 144 w 528"/>
              <a:gd name="T7" fmla="*/ 1360 h 2416"/>
              <a:gd name="T8" fmla="*/ 144 w 528"/>
              <a:gd name="T9" fmla="*/ 1024 h 2416"/>
              <a:gd name="T10" fmla="*/ 144 w 528"/>
              <a:gd name="T11" fmla="*/ 736 h 2416"/>
              <a:gd name="T12" fmla="*/ 144 w 528"/>
              <a:gd name="T13" fmla="*/ 640 h 2416"/>
              <a:gd name="T14" fmla="*/ 144 w 528"/>
              <a:gd name="T15" fmla="*/ 496 h 2416"/>
              <a:gd name="T16" fmla="*/ 96 w 528"/>
              <a:gd name="T17" fmla="*/ 448 h 2416"/>
              <a:gd name="T18" fmla="*/ 48 w 528"/>
              <a:gd name="T19" fmla="*/ 352 h 2416"/>
              <a:gd name="T20" fmla="*/ 48 w 528"/>
              <a:gd name="T21" fmla="*/ 304 h 2416"/>
              <a:gd name="T22" fmla="*/ 0 w 528"/>
              <a:gd name="T23" fmla="*/ 256 h 2416"/>
              <a:gd name="T24" fmla="*/ 48 w 528"/>
              <a:gd name="T25" fmla="*/ 160 h 2416"/>
              <a:gd name="T26" fmla="*/ 96 w 528"/>
              <a:gd name="T27" fmla="*/ 112 h 2416"/>
              <a:gd name="T28" fmla="*/ 240 w 528"/>
              <a:gd name="T29" fmla="*/ 16 h 2416"/>
              <a:gd name="T30" fmla="*/ 288 w 528"/>
              <a:gd name="T31" fmla="*/ 16 h 2416"/>
              <a:gd name="T32" fmla="*/ 384 w 528"/>
              <a:gd name="T33" fmla="*/ 112 h 2416"/>
              <a:gd name="T34" fmla="*/ 384 w 528"/>
              <a:gd name="T35" fmla="*/ 160 h 2416"/>
              <a:gd name="T36" fmla="*/ 432 w 528"/>
              <a:gd name="T37" fmla="*/ 256 h 2416"/>
              <a:gd name="T38" fmla="*/ 432 w 528"/>
              <a:gd name="T39" fmla="*/ 352 h 2416"/>
              <a:gd name="T40" fmla="*/ 432 w 528"/>
              <a:gd name="T41" fmla="*/ 448 h 2416"/>
              <a:gd name="T42" fmla="*/ 432 w 528"/>
              <a:gd name="T43" fmla="*/ 784 h 2416"/>
              <a:gd name="T44" fmla="*/ 432 w 528"/>
              <a:gd name="T45" fmla="*/ 1120 h 2416"/>
              <a:gd name="T46" fmla="*/ 480 w 528"/>
              <a:gd name="T47" fmla="*/ 1408 h 2416"/>
              <a:gd name="T48" fmla="*/ 480 w 528"/>
              <a:gd name="T49" fmla="*/ 1696 h 2416"/>
              <a:gd name="T50" fmla="*/ 480 w 528"/>
              <a:gd name="T51" fmla="*/ 1888 h 2416"/>
              <a:gd name="T52" fmla="*/ 528 w 528"/>
              <a:gd name="T53" fmla="*/ 2368 h 241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28"/>
              <a:gd name="T82" fmla="*/ 0 h 2416"/>
              <a:gd name="T83" fmla="*/ 528 w 528"/>
              <a:gd name="T84" fmla="*/ 2416 h 241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28" h="2416">
                <a:moveTo>
                  <a:pt x="240" y="2416"/>
                </a:moveTo>
                <a:cubicBezTo>
                  <a:pt x="220" y="2264"/>
                  <a:pt x="200" y="2112"/>
                  <a:pt x="192" y="1984"/>
                </a:cubicBezTo>
                <a:cubicBezTo>
                  <a:pt x="184" y="1856"/>
                  <a:pt x="200" y="1752"/>
                  <a:pt x="192" y="1648"/>
                </a:cubicBezTo>
                <a:cubicBezTo>
                  <a:pt x="184" y="1544"/>
                  <a:pt x="152" y="1464"/>
                  <a:pt x="144" y="1360"/>
                </a:cubicBezTo>
                <a:cubicBezTo>
                  <a:pt x="136" y="1256"/>
                  <a:pt x="144" y="1128"/>
                  <a:pt x="144" y="1024"/>
                </a:cubicBezTo>
                <a:cubicBezTo>
                  <a:pt x="144" y="920"/>
                  <a:pt x="144" y="800"/>
                  <a:pt x="144" y="736"/>
                </a:cubicBezTo>
                <a:cubicBezTo>
                  <a:pt x="144" y="672"/>
                  <a:pt x="144" y="680"/>
                  <a:pt x="144" y="640"/>
                </a:cubicBezTo>
                <a:cubicBezTo>
                  <a:pt x="144" y="600"/>
                  <a:pt x="152" y="528"/>
                  <a:pt x="144" y="496"/>
                </a:cubicBezTo>
                <a:cubicBezTo>
                  <a:pt x="136" y="464"/>
                  <a:pt x="112" y="472"/>
                  <a:pt x="96" y="448"/>
                </a:cubicBezTo>
                <a:cubicBezTo>
                  <a:pt x="80" y="424"/>
                  <a:pt x="56" y="376"/>
                  <a:pt x="48" y="352"/>
                </a:cubicBezTo>
                <a:cubicBezTo>
                  <a:pt x="40" y="328"/>
                  <a:pt x="56" y="320"/>
                  <a:pt x="48" y="304"/>
                </a:cubicBezTo>
                <a:cubicBezTo>
                  <a:pt x="40" y="288"/>
                  <a:pt x="0" y="280"/>
                  <a:pt x="0" y="256"/>
                </a:cubicBezTo>
                <a:cubicBezTo>
                  <a:pt x="0" y="232"/>
                  <a:pt x="32" y="184"/>
                  <a:pt x="48" y="160"/>
                </a:cubicBezTo>
                <a:cubicBezTo>
                  <a:pt x="64" y="136"/>
                  <a:pt x="64" y="136"/>
                  <a:pt x="96" y="112"/>
                </a:cubicBezTo>
                <a:cubicBezTo>
                  <a:pt x="128" y="88"/>
                  <a:pt x="208" y="32"/>
                  <a:pt x="240" y="16"/>
                </a:cubicBezTo>
                <a:cubicBezTo>
                  <a:pt x="272" y="0"/>
                  <a:pt x="264" y="0"/>
                  <a:pt x="288" y="16"/>
                </a:cubicBezTo>
                <a:cubicBezTo>
                  <a:pt x="312" y="32"/>
                  <a:pt x="368" y="88"/>
                  <a:pt x="384" y="112"/>
                </a:cubicBezTo>
                <a:cubicBezTo>
                  <a:pt x="400" y="136"/>
                  <a:pt x="376" y="136"/>
                  <a:pt x="384" y="160"/>
                </a:cubicBezTo>
                <a:cubicBezTo>
                  <a:pt x="392" y="184"/>
                  <a:pt x="424" y="224"/>
                  <a:pt x="432" y="256"/>
                </a:cubicBezTo>
                <a:cubicBezTo>
                  <a:pt x="440" y="288"/>
                  <a:pt x="432" y="320"/>
                  <a:pt x="432" y="352"/>
                </a:cubicBezTo>
                <a:cubicBezTo>
                  <a:pt x="432" y="384"/>
                  <a:pt x="432" y="376"/>
                  <a:pt x="432" y="448"/>
                </a:cubicBezTo>
                <a:cubicBezTo>
                  <a:pt x="432" y="520"/>
                  <a:pt x="432" y="672"/>
                  <a:pt x="432" y="784"/>
                </a:cubicBezTo>
                <a:cubicBezTo>
                  <a:pt x="432" y="896"/>
                  <a:pt x="424" y="1016"/>
                  <a:pt x="432" y="1120"/>
                </a:cubicBezTo>
                <a:cubicBezTo>
                  <a:pt x="440" y="1224"/>
                  <a:pt x="472" y="1312"/>
                  <a:pt x="480" y="1408"/>
                </a:cubicBezTo>
                <a:cubicBezTo>
                  <a:pt x="488" y="1504"/>
                  <a:pt x="480" y="1616"/>
                  <a:pt x="480" y="1696"/>
                </a:cubicBezTo>
                <a:cubicBezTo>
                  <a:pt x="480" y="1776"/>
                  <a:pt x="472" y="1776"/>
                  <a:pt x="480" y="1888"/>
                </a:cubicBezTo>
                <a:cubicBezTo>
                  <a:pt x="488" y="2000"/>
                  <a:pt x="508" y="2184"/>
                  <a:pt x="528" y="2368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Oval 211" descr="White marble"/>
          <p:cNvSpPr>
            <a:spLocks noChangeAspect="1" noChangeArrowheads="1"/>
          </p:cNvSpPr>
          <p:nvPr/>
        </p:nvSpPr>
        <p:spPr bwMode="auto">
          <a:xfrm>
            <a:off x="7264626" y="3402729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8" name="Oval 213" descr="White marble"/>
          <p:cNvSpPr>
            <a:spLocks noChangeAspect="1" noChangeArrowheads="1"/>
          </p:cNvSpPr>
          <p:nvPr/>
        </p:nvSpPr>
        <p:spPr bwMode="auto">
          <a:xfrm>
            <a:off x="7219276" y="3121173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9" name="Oval 214" descr="White marble"/>
          <p:cNvSpPr>
            <a:spLocks noChangeAspect="1" noChangeArrowheads="1"/>
          </p:cNvSpPr>
          <p:nvPr/>
        </p:nvSpPr>
        <p:spPr bwMode="auto">
          <a:xfrm>
            <a:off x="7367261" y="3051977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" name="Oval 215" descr="White marble"/>
          <p:cNvSpPr>
            <a:spLocks noChangeAspect="1" noChangeArrowheads="1"/>
          </p:cNvSpPr>
          <p:nvPr/>
        </p:nvSpPr>
        <p:spPr bwMode="auto">
          <a:xfrm>
            <a:off x="7510472" y="3281039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" name="Oval 216" descr="White marble"/>
          <p:cNvSpPr>
            <a:spLocks noChangeAspect="1" noChangeArrowheads="1"/>
          </p:cNvSpPr>
          <p:nvPr/>
        </p:nvSpPr>
        <p:spPr bwMode="auto">
          <a:xfrm rot="1915253">
            <a:off x="7479443" y="3140261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6" name="AutoShape 221" descr="Stationery"/>
          <p:cNvSpPr>
            <a:spLocks noChangeAspect="1" noChangeArrowheads="1"/>
          </p:cNvSpPr>
          <p:nvPr/>
        </p:nvSpPr>
        <p:spPr bwMode="auto">
          <a:xfrm rot="17865853">
            <a:off x="7431750" y="3414622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7" name="AutoShape 222" descr="Stationery"/>
          <p:cNvSpPr>
            <a:spLocks noChangeAspect="1" noChangeArrowheads="1"/>
          </p:cNvSpPr>
          <p:nvPr/>
        </p:nvSpPr>
        <p:spPr bwMode="auto">
          <a:xfrm rot="17865853">
            <a:off x="7441297" y="3660387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8" name="AutoShape 223" descr="Stationery"/>
          <p:cNvSpPr>
            <a:spLocks noChangeAspect="1" noChangeArrowheads="1"/>
          </p:cNvSpPr>
          <p:nvPr/>
        </p:nvSpPr>
        <p:spPr bwMode="auto">
          <a:xfrm rot="17865853">
            <a:off x="7453231" y="3903766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" name="AutoShape 224" descr="Stationery"/>
          <p:cNvSpPr>
            <a:spLocks noChangeAspect="1" noChangeArrowheads="1"/>
          </p:cNvSpPr>
          <p:nvPr/>
        </p:nvSpPr>
        <p:spPr bwMode="auto">
          <a:xfrm rot="17865853">
            <a:off x="7465166" y="4147145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" name="AutoShape 225" descr="Stationery"/>
          <p:cNvSpPr>
            <a:spLocks noChangeAspect="1" noChangeArrowheads="1"/>
          </p:cNvSpPr>
          <p:nvPr/>
        </p:nvSpPr>
        <p:spPr bwMode="auto">
          <a:xfrm rot="17865853">
            <a:off x="7477100" y="4390524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" name="Oval 226" descr="White marble"/>
          <p:cNvSpPr>
            <a:spLocks noChangeAspect="1" noChangeArrowheads="1"/>
          </p:cNvSpPr>
          <p:nvPr/>
        </p:nvSpPr>
        <p:spPr bwMode="auto">
          <a:xfrm>
            <a:off x="7188247" y="3271495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2" name="Freeform 227"/>
          <p:cNvSpPr>
            <a:spLocks noChangeAspect="1"/>
          </p:cNvSpPr>
          <p:nvPr/>
        </p:nvSpPr>
        <p:spPr bwMode="auto">
          <a:xfrm>
            <a:off x="7682325" y="3084586"/>
            <a:ext cx="420086" cy="1921580"/>
          </a:xfrm>
          <a:custGeom>
            <a:avLst/>
            <a:gdLst>
              <a:gd name="T0" fmla="*/ 240 w 528"/>
              <a:gd name="T1" fmla="*/ 2416 h 2416"/>
              <a:gd name="T2" fmla="*/ 192 w 528"/>
              <a:gd name="T3" fmla="*/ 1984 h 2416"/>
              <a:gd name="T4" fmla="*/ 192 w 528"/>
              <a:gd name="T5" fmla="*/ 1648 h 2416"/>
              <a:gd name="T6" fmla="*/ 144 w 528"/>
              <a:gd name="T7" fmla="*/ 1360 h 2416"/>
              <a:gd name="T8" fmla="*/ 144 w 528"/>
              <a:gd name="T9" fmla="*/ 1024 h 2416"/>
              <a:gd name="T10" fmla="*/ 144 w 528"/>
              <a:gd name="T11" fmla="*/ 736 h 2416"/>
              <a:gd name="T12" fmla="*/ 144 w 528"/>
              <a:gd name="T13" fmla="*/ 640 h 2416"/>
              <a:gd name="T14" fmla="*/ 144 w 528"/>
              <a:gd name="T15" fmla="*/ 496 h 2416"/>
              <a:gd name="T16" fmla="*/ 96 w 528"/>
              <a:gd name="T17" fmla="*/ 448 h 2416"/>
              <a:gd name="T18" fmla="*/ 48 w 528"/>
              <a:gd name="T19" fmla="*/ 352 h 2416"/>
              <a:gd name="T20" fmla="*/ 48 w 528"/>
              <a:gd name="T21" fmla="*/ 304 h 2416"/>
              <a:gd name="T22" fmla="*/ 0 w 528"/>
              <a:gd name="T23" fmla="*/ 256 h 2416"/>
              <a:gd name="T24" fmla="*/ 48 w 528"/>
              <a:gd name="T25" fmla="*/ 160 h 2416"/>
              <a:gd name="T26" fmla="*/ 96 w 528"/>
              <a:gd name="T27" fmla="*/ 112 h 2416"/>
              <a:gd name="T28" fmla="*/ 240 w 528"/>
              <a:gd name="T29" fmla="*/ 16 h 2416"/>
              <a:gd name="T30" fmla="*/ 288 w 528"/>
              <a:gd name="T31" fmla="*/ 16 h 2416"/>
              <a:gd name="T32" fmla="*/ 384 w 528"/>
              <a:gd name="T33" fmla="*/ 112 h 2416"/>
              <a:gd name="T34" fmla="*/ 384 w 528"/>
              <a:gd name="T35" fmla="*/ 160 h 2416"/>
              <a:gd name="T36" fmla="*/ 432 w 528"/>
              <a:gd name="T37" fmla="*/ 256 h 2416"/>
              <a:gd name="T38" fmla="*/ 432 w 528"/>
              <a:gd name="T39" fmla="*/ 352 h 2416"/>
              <a:gd name="T40" fmla="*/ 432 w 528"/>
              <a:gd name="T41" fmla="*/ 448 h 2416"/>
              <a:gd name="T42" fmla="*/ 432 w 528"/>
              <a:gd name="T43" fmla="*/ 784 h 2416"/>
              <a:gd name="T44" fmla="*/ 432 w 528"/>
              <a:gd name="T45" fmla="*/ 1120 h 2416"/>
              <a:gd name="T46" fmla="*/ 480 w 528"/>
              <a:gd name="T47" fmla="*/ 1408 h 2416"/>
              <a:gd name="T48" fmla="*/ 480 w 528"/>
              <a:gd name="T49" fmla="*/ 1696 h 2416"/>
              <a:gd name="T50" fmla="*/ 480 w 528"/>
              <a:gd name="T51" fmla="*/ 1888 h 2416"/>
              <a:gd name="T52" fmla="*/ 528 w 528"/>
              <a:gd name="T53" fmla="*/ 2368 h 241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28"/>
              <a:gd name="T82" fmla="*/ 0 h 2416"/>
              <a:gd name="T83" fmla="*/ 528 w 528"/>
              <a:gd name="T84" fmla="*/ 2416 h 241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28" h="2416">
                <a:moveTo>
                  <a:pt x="240" y="2416"/>
                </a:moveTo>
                <a:cubicBezTo>
                  <a:pt x="220" y="2264"/>
                  <a:pt x="200" y="2112"/>
                  <a:pt x="192" y="1984"/>
                </a:cubicBezTo>
                <a:cubicBezTo>
                  <a:pt x="184" y="1856"/>
                  <a:pt x="200" y="1752"/>
                  <a:pt x="192" y="1648"/>
                </a:cubicBezTo>
                <a:cubicBezTo>
                  <a:pt x="184" y="1544"/>
                  <a:pt x="152" y="1464"/>
                  <a:pt x="144" y="1360"/>
                </a:cubicBezTo>
                <a:cubicBezTo>
                  <a:pt x="136" y="1256"/>
                  <a:pt x="144" y="1128"/>
                  <a:pt x="144" y="1024"/>
                </a:cubicBezTo>
                <a:cubicBezTo>
                  <a:pt x="144" y="920"/>
                  <a:pt x="144" y="800"/>
                  <a:pt x="144" y="736"/>
                </a:cubicBezTo>
                <a:cubicBezTo>
                  <a:pt x="144" y="672"/>
                  <a:pt x="144" y="680"/>
                  <a:pt x="144" y="640"/>
                </a:cubicBezTo>
                <a:cubicBezTo>
                  <a:pt x="144" y="600"/>
                  <a:pt x="152" y="528"/>
                  <a:pt x="144" y="496"/>
                </a:cubicBezTo>
                <a:cubicBezTo>
                  <a:pt x="136" y="464"/>
                  <a:pt x="112" y="472"/>
                  <a:pt x="96" y="448"/>
                </a:cubicBezTo>
                <a:cubicBezTo>
                  <a:pt x="80" y="424"/>
                  <a:pt x="56" y="376"/>
                  <a:pt x="48" y="352"/>
                </a:cubicBezTo>
                <a:cubicBezTo>
                  <a:pt x="40" y="328"/>
                  <a:pt x="56" y="320"/>
                  <a:pt x="48" y="304"/>
                </a:cubicBezTo>
                <a:cubicBezTo>
                  <a:pt x="40" y="288"/>
                  <a:pt x="0" y="280"/>
                  <a:pt x="0" y="256"/>
                </a:cubicBezTo>
                <a:cubicBezTo>
                  <a:pt x="0" y="232"/>
                  <a:pt x="32" y="184"/>
                  <a:pt x="48" y="160"/>
                </a:cubicBezTo>
                <a:cubicBezTo>
                  <a:pt x="64" y="136"/>
                  <a:pt x="64" y="136"/>
                  <a:pt x="96" y="112"/>
                </a:cubicBezTo>
                <a:cubicBezTo>
                  <a:pt x="128" y="88"/>
                  <a:pt x="208" y="32"/>
                  <a:pt x="240" y="16"/>
                </a:cubicBezTo>
                <a:cubicBezTo>
                  <a:pt x="272" y="0"/>
                  <a:pt x="264" y="0"/>
                  <a:pt x="288" y="16"/>
                </a:cubicBezTo>
                <a:cubicBezTo>
                  <a:pt x="312" y="32"/>
                  <a:pt x="368" y="88"/>
                  <a:pt x="384" y="112"/>
                </a:cubicBezTo>
                <a:cubicBezTo>
                  <a:pt x="400" y="136"/>
                  <a:pt x="376" y="136"/>
                  <a:pt x="384" y="160"/>
                </a:cubicBezTo>
                <a:cubicBezTo>
                  <a:pt x="392" y="184"/>
                  <a:pt x="424" y="224"/>
                  <a:pt x="432" y="256"/>
                </a:cubicBezTo>
                <a:cubicBezTo>
                  <a:pt x="440" y="288"/>
                  <a:pt x="432" y="320"/>
                  <a:pt x="432" y="352"/>
                </a:cubicBezTo>
                <a:cubicBezTo>
                  <a:pt x="432" y="384"/>
                  <a:pt x="432" y="376"/>
                  <a:pt x="432" y="448"/>
                </a:cubicBezTo>
                <a:cubicBezTo>
                  <a:pt x="432" y="520"/>
                  <a:pt x="432" y="672"/>
                  <a:pt x="432" y="784"/>
                </a:cubicBezTo>
                <a:cubicBezTo>
                  <a:pt x="432" y="896"/>
                  <a:pt x="424" y="1016"/>
                  <a:pt x="432" y="1120"/>
                </a:cubicBezTo>
                <a:cubicBezTo>
                  <a:pt x="440" y="1224"/>
                  <a:pt x="472" y="1312"/>
                  <a:pt x="480" y="1408"/>
                </a:cubicBezTo>
                <a:cubicBezTo>
                  <a:pt x="488" y="1504"/>
                  <a:pt x="480" y="1616"/>
                  <a:pt x="480" y="1696"/>
                </a:cubicBezTo>
                <a:cubicBezTo>
                  <a:pt x="480" y="1776"/>
                  <a:pt x="472" y="1776"/>
                  <a:pt x="480" y="1888"/>
                </a:cubicBezTo>
                <a:cubicBezTo>
                  <a:pt x="488" y="2000"/>
                  <a:pt x="508" y="2184"/>
                  <a:pt x="528" y="2368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Oval 228" descr="White marble"/>
          <p:cNvSpPr>
            <a:spLocks noChangeAspect="1" noChangeArrowheads="1"/>
          </p:cNvSpPr>
          <p:nvPr/>
        </p:nvSpPr>
        <p:spPr bwMode="auto">
          <a:xfrm>
            <a:off x="7720515" y="3402729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" name="Oval 230" descr="White marble"/>
          <p:cNvSpPr>
            <a:spLocks noChangeAspect="1" noChangeArrowheads="1"/>
          </p:cNvSpPr>
          <p:nvPr/>
        </p:nvSpPr>
        <p:spPr bwMode="auto">
          <a:xfrm>
            <a:off x="7675165" y="3121173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" name="Oval 231" descr="White marble"/>
          <p:cNvSpPr>
            <a:spLocks noChangeAspect="1" noChangeArrowheads="1"/>
          </p:cNvSpPr>
          <p:nvPr/>
        </p:nvSpPr>
        <p:spPr bwMode="auto">
          <a:xfrm>
            <a:off x="7823149" y="3051977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7" name="Oval 232" descr="White marble"/>
          <p:cNvSpPr>
            <a:spLocks noChangeAspect="1" noChangeArrowheads="1"/>
          </p:cNvSpPr>
          <p:nvPr/>
        </p:nvSpPr>
        <p:spPr bwMode="auto">
          <a:xfrm>
            <a:off x="7966361" y="3281039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8" name="Oval 233" descr="White marble"/>
          <p:cNvSpPr>
            <a:spLocks noChangeAspect="1" noChangeArrowheads="1"/>
          </p:cNvSpPr>
          <p:nvPr/>
        </p:nvSpPr>
        <p:spPr bwMode="auto">
          <a:xfrm rot="1915253">
            <a:off x="7935331" y="3140261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3" name="AutoShape 238" descr="Stationery"/>
          <p:cNvSpPr>
            <a:spLocks noChangeAspect="1" noChangeArrowheads="1"/>
          </p:cNvSpPr>
          <p:nvPr/>
        </p:nvSpPr>
        <p:spPr bwMode="auto">
          <a:xfrm rot="17865853">
            <a:off x="7887638" y="3414622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4" name="AutoShape 239" descr="Stationery"/>
          <p:cNvSpPr>
            <a:spLocks noChangeAspect="1" noChangeArrowheads="1"/>
          </p:cNvSpPr>
          <p:nvPr/>
        </p:nvSpPr>
        <p:spPr bwMode="auto">
          <a:xfrm rot="17865853">
            <a:off x="7897186" y="3660387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5" name="AutoShape 240" descr="Stationery"/>
          <p:cNvSpPr>
            <a:spLocks noChangeAspect="1" noChangeArrowheads="1"/>
          </p:cNvSpPr>
          <p:nvPr/>
        </p:nvSpPr>
        <p:spPr bwMode="auto">
          <a:xfrm rot="17865853">
            <a:off x="7909120" y="3903766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6" name="AutoShape 241" descr="Stationery"/>
          <p:cNvSpPr>
            <a:spLocks noChangeAspect="1" noChangeArrowheads="1"/>
          </p:cNvSpPr>
          <p:nvPr/>
        </p:nvSpPr>
        <p:spPr bwMode="auto">
          <a:xfrm rot="17865853">
            <a:off x="7921054" y="4147145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7" name="AutoShape 242" descr="Stationery"/>
          <p:cNvSpPr>
            <a:spLocks noChangeAspect="1" noChangeArrowheads="1"/>
          </p:cNvSpPr>
          <p:nvPr/>
        </p:nvSpPr>
        <p:spPr bwMode="auto">
          <a:xfrm rot="17865853">
            <a:off x="7932988" y="4390524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8" name="Oval 243" descr="White marble"/>
          <p:cNvSpPr>
            <a:spLocks noChangeAspect="1" noChangeArrowheads="1"/>
          </p:cNvSpPr>
          <p:nvPr/>
        </p:nvSpPr>
        <p:spPr bwMode="auto">
          <a:xfrm>
            <a:off x="7644136" y="3271495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9" name="Freeform 244"/>
          <p:cNvSpPr>
            <a:spLocks noChangeAspect="1"/>
          </p:cNvSpPr>
          <p:nvPr/>
        </p:nvSpPr>
        <p:spPr bwMode="auto">
          <a:xfrm>
            <a:off x="8138214" y="3084586"/>
            <a:ext cx="420086" cy="1921580"/>
          </a:xfrm>
          <a:custGeom>
            <a:avLst/>
            <a:gdLst>
              <a:gd name="T0" fmla="*/ 240 w 528"/>
              <a:gd name="T1" fmla="*/ 2416 h 2416"/>
              <a:gd name="T2" fmla="*/ 192 w 528"/>
              <a:gd name="T3" fmla="*/ 1984 h 2416"/>
              <a:gd name="T4" fmla="*/ 192 w 528"/>
              <a:gd name="T5" fmla="*/ 1648 h 2416"/>
              <a:gd name="T6" fmla="*/ 144 w 528"/>
              <a:gd name="T7" fmla="*/ 1360 h 2416"/>
              <a:gd name="T8" fmla="*/ 144 w 528"/>
              <a:gd name="T9" fmla="*/ 1024 h 2416"/>
              <a:gd name="T10" fmla="*/ 144 w 528"/>
              <a:gd name="T11" fmla="*/ 736 h 2416"/>
              <a:gd name="T12" fmla="*/ 144 w 528"/>
              <a:gd name="T13" fmla="*/ 640 h 2416"/>
              <a:gd name="T14" fmla="*/ 144 w 528"/>
              <a:gd name="T15" fmla="*/ 496 h 2416"/>
              <a:gd name="T16" fmla="*/ 96 w 528"/>
              <a:gd name="T17" fmla="*/ 448 h 2416"/>
              <a:gd name="T18" fmla="*/ 48 w 528"/>
              <a:gd name="T19" fmla="*/ 352 h 2416"/>
              <a:gd name="T20" fmla="*/ 48 w 528"/>
              <a:gd name="T21" fmla="*/ 304 h 2416"/>
              <a:gd name="T22" fmla="*/ 0 w 528"/>
              <a:gd name="T23" fmla="*/ 256 h 2416"/>
              <a:gd name="T24" fmla="*/ 48 w 528"/>
              <a:gd name="T25" fmla="*/ 160 h 2416"/>
              <a:gd name="T26" fmla="*/ 96 w 528"/>
              <a:gd name="T27" fmla="*/ 112 h 2416"/>
              <a:gd name="T28" fmla="*/ 240 w 528"/>
              <a:gd name="T29" fmla="*/ 16 h 2416"/>
              <a:gd name="T30" fmla="*/ 288 w 528"/>
              <a:gd name="T31" fmla="*/ 16 h 2416"/>
              <a:gd name="T32" fmla="*/ 384 w 528"/>
              <a:gd name="T33" fmla="*/ 112 h 2416"/>
              <a:gd name="T34" fmla="*/ 384 w 528"/>
              <a:gd name="T35" fmla="*/ 160 h 2416"/>
              <a:gd name="T36" fmla="*/ 432 w 528"/>
              <a:gd name="T37" fmla="*/ 256 h 2416"/>
              <a:gd name="T38" fmla="*/ 432 w 528"/>
              <a:gd name="T39" fmla="*/ 352 h 2416"/>
              <a:gd name="T40" fmla="*/ 432 w 528"/>
              <a:gd name="T41" fmla="*/ 448 h 2416"/>
              <a:gd name="T42" fmla="*/ 432 w 528"/>
              <a:gd name="T43" fmla="*/ 784 h 2416"/>
              <a:gd name="T44" fmla="*/ 432 w 528"/>
              <a:gd name="T45" fmla="*/ 1120 h 2416"/>
              <a:gd name="T46" fmla="*/ 480 w 528"/>
              <a:gd name="T47" fmla="*/ 1408 h 2416"/>
              <a:gd name="T48" fmla="*/ 480 w 528"/>
              <a:gd name="T49" fmla="*/ 1696 h 2416"/>
              <a:gd name="T50" fmla="*/ 480 w 528"/>
              <a:gd name="T51" fmla="*/ 1888 h 2416"/>
              <a:gd name="T52" fmla="*/ 528 w 528"/>
              <a:gd name="T53" fmla="*/ 2368 h 241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28"/>
              <a:gd name="T82" fmla="*/ 0 h 2416"/>
              <a:gd name="T83" fmla="*/ 528 w 528"/>
              <a:gd name="T84" fmla="*/ 2416 h 241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28" h="2416">
                <a:moveTo>
                  <a:pt x="240" y="2416"/>
                </a:moveTo>
                <a:cubicBezTo>
                  <a:pt x="220" y="2264"/>
                  <a:pt x="200" y="2112"/>
                  <a:pt x="192" y="1984"/>
                </a:cubicBezTo>
                <a:cubicBezTo>
                  <a:pt x="184" y="1856"/>
                  <a:pt x="200" y="1752"/>
                  <a:pt x="192" y="1648"/>
                </a:cubicBezTo>
                <a:cubicBezTo>
                  <a:pt x="184" y="1544"/>
                  <a:pt x="152" y="1464"/>
                  <a:pt x="144" y="1360"/>
                </a:cubicBezTo>
                <a:cubicBezTo>
                  <a:pt x="136" y="1256"/>
                  <a:pt x="144" y="1128"/>
                  <a:pt x="144" y="1024"/>
                </a:cubicBezTo>
                <a:cubicBezTo>
                  <a:pt x="144" y="920"/>
                  <a:pt x="144" y="800"/>
                  <a:pt x="144" y="736"/>
                </a:cubicBezTo>
                <a:cubicBezTo>
                  <a:pt x="144" y="672"/>
                  <a:pt x="144" y="680"/>
                  <a:pt x="144" y="640"/>
                </a:cubicBezTo>
                <a:cubicBezTo>
                  <a:pt x="144" y="600"/>
                  <a:pt x="152" y="528"/>
                  <a:pt x="144" y="496"/>
                </a:cubicBezTo>
                <a:cubicBezTo>
                  <a:pt x="136" y="464"/>
                  <a:pt x="112" y="472"/>
                  <a:pt x="96" y="448"/>
                </a:cubicBezTo>
                <a:cubicBezTo>
                  <a:pt x="80" y="424"/>
                  <a:pt x="56" y="376"/>
                  <a:pt x="48" y="352"/>
                </a:cubicBezTo>
                <a:cubicBezTo>
                  <a:pt x="40" y="328"/>
                  <a:pt x="56" y="320"/>
                  <a:pt x="48" y="304"/>
                </a:cubicBezTo>
                <a:cubicBezTo>
                  <a:pt x="40" y="288"/>
                  <a:pt x="0" y="280"/>
                  <a:pt x="0" y="256"/>
                </a:cubicBezTo>
                <a:cubicBezTo>
                  <a:pt x="0" y="232"/>
                  <a:pt x="32" y="184"/>
                  <a:pt x="48" y="160"/>
                </a:cubicBezTo>
                <a:cubicBezTo>
                  <a:pt x="64" y="136"/>
                  <a:pt x="64" y="136"/>
                  <a:pt x="96" y="112"/>
                </a:cubicBezTo>
                <a:cubicBezTo>
                  <a:pt x="128" y="88"/>
                  <a:pt x="208" y="32"/>
                  <a:pt x="240" y="16"/>
                </a:cubicBezTo>
                <a:cubicBezTo>
                  <a:pt x="272" y="0"/>
                  <a:pt x="264" y="0"/>
                  <a:pt x="288" y="16"/>
                </a:cubicBezTo>
                <a:cubicBezTo>
                  <a:pt x="312" y="32"/>
                  <a:pt x="368" y="88"/>
                  <a:pt x="384" y="112"/>
                </a:cubicBezTo>
                <a:cubicBezTo>
                  <a:pt x="400" y="136"/>
                  <a:pt x="376" y="136"/>
                  <a:pt x="384" y="160"/>
                </a:cubicBezTo>
                <a:cubicBezTo>
                  <a:pt x="392" y="184"/>
                  <a:pt x="424" y="224"/>
                  <a:pt x="432" y="256"/>
                </a:cubicBezTo>
                <a:cubicBezTo>
                  <a:pt x="440" y="288"/>
                  <a:pt x="432" y="320"/>
                  <a:pt x="432" y="352"/>
                </a:cubicBezTo>
                <a:cubicBezTo>
                  <a:pt x="432" y="384"/>
                  <a:pt x="432" y="376"/>
                  <a:pt x="432" y="448"/>
                </a:cubicBezTo>
                <a:cubicBezTo>
                  <a:pt x="432" y="520"/>
                  <a:pt x="432" y="672"/>
                  <a:pt x="432" y="784"/>
                </a:cubicBezTo>
                <a:cubicBezTo>
                  <a:pt x="432" y="896"/>
                  <a:pt x="424" y="1016"/>
                  <a:pt x="432" y="1120"/>
                </a:cubicBezTo>
                <a:cubicBezTo>
                  <a:pt x="440" y="1224"/>
                  <a:pt x="472" y="1312"/>
                  <a:pt x="480" y="1408"/>
                </a:cubicBezTo>
                <a:cubicBezTo>
                  <a:pt x="488" y="1504"/>
                  <a:pt x="480" y="1616"/>
                  <a:pt x="480" y="1696"/>
                </a:cubicBezTo>
                <a:cubicBezTo>
                  <a:pt x="480" y="1776"/>
                  <a:pt x="472" y="1776"/>
                  <a:pt x="480" y="1888"/>
                </a:cubicBezTo>
                <a:cubicBezTo>
                  <a:pt x="488" y="2000"/>
                  <a:pt x="508" y="2184"/>
                  <a:pt x="528" y="2368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Oval 245" descr="White marble"/>
          <p:cNvSpPr>
            <a:spLocks noChangeAspect="1" noChangeArrowheads="1"/>
          </p:cNvSpPr>
          <p:nvPr/>
        </p:nvSpPr>
        <p:spPr bwMode="auto">
          <a:xfrm>
            <a:off x="8176403" y="3402729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2" name="Oval 247" descr="White marble"/>
          <p:cNvSpPr>
            <a:spLocks noChangeAspect="1" noChangeArrowheads="1"/>
          </p:cNvSpPr>
          <p:nvPr/>
        </p:nvSpPr>
        <p:spPr bwMode="auto">
          <a:xfrm>
            <a:off x="8131053" y="3121173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3" name="Oval 248" descr="White marble"/>
          <p:cNvSpPr>
            <a:spLocks noChangeAspect="1" noChangeArrowheads="1"/>
          </p:cNvSpPr>
          <p:nvPr/>
        </p:nvSpPr>
        <p:spPr bwMode="auto">
          <a:xfrm>
            <a:off x="8279038" y="3051977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4" name="Oval 249" descr="White marble"/>
          <p:cNvSpPr>
            <a:spLocks noChangeAspect="1" noChangeArrowheads="1"/>
          </p:cNvSpPr>
          <p:nvPr/>
        </p:nvSpPr>
        <p:spPr bwMode="auto">
          <a:xfrm>
            <a:off x="8422249" y="3281039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5" name="Oval 250" descr="White marble"/>
          <p:cNvSpPr>
            <a:spLocks noChangeAspect="1" noChangeArrowheads="1"/>
          </p:cNvSpPr>
          <p:nvPr/>
        </p:nvSpPr>
        <p:spPr bwMode="auto">
          <a:xfrm rot="1915253">
            <a:off x="8391220" y="3140261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0" name="AutoShape 255" descr="Stationery"/>
          <p:cNvSpPr>
            <a:spLocks noChangeAspect="1" noChangeArrowheads="1"/>
          </p:cNvSpPr>
          <p:nvPr/>
        </p:nvSpPr>
        <p:spPr bwMode="auto">
          <a:xfrm rot="17865853">
            <a:off x="8343527" y="3414622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" name="AutoShape 256" descr="Stationery"/>
          <p:cNvSpPr>
            <a:spLocks noChangeAspect="1" noChangeArrowheads="1"/>
          </p:cNvSpPr>
          <p:nvPr/>
        </p:nvSpPr>
        <p:spPr bwMode="auto">
          <a:xfrm rot="17865853">
            <a:off x="8353074" y="3660387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2" name="AutoShape 257" descr="Stationery"/>
          <p:cNvSpPr>
            <a:spLocks noChangeAspect="1" noChangeArrowheads="1"/>
          </p:cNvSpPr>
          <p:nvPr/>
        </p:nvSpPr>
        <p:spPr bwMode="auto">
          <a:xfrm rot="17865853">
            <a:off x="8365009" y="3903766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3" name="AutoShape 258" descr="Stationery"/>
          <p:cNvSpPr>
            <a:spLocks noChangeAspect="1" noChangeArrowheads="1"/>
          </p:cNvSpPr>
          <p:nvPr/>
        </p:nvSpPr>
        <p:spPr bwMode="auto">
          <a:xfrm rot="17865853">
            <a:off x="8376943" y="4147145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4" name="AutoShape 259" descr="Stationery"/>
          <p:cNvSpPr>
            <a:spLocks noChangeAspect="1" noChangeArrowheads="1"/>
          </p:cNvSpPr>
          <p:nvPr/>
        </p:nvSpPr>
        <p:spPr bwMode="auto">
          <a:xfrm rot="17865853">
            <a:off x="8388877" y="4390524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5" name="Oval 260" descr="White marble"/>
          <p:cNvSpPr>
            <a:spLocks noChangeAspect="1" noChangeArrowheads="1"/>
          </p:cNvSpPr>
          <p:nvPr/>
        </p:nvSpPr>
        <p:spPr bwMode="auto">
          <a:xfrm>
            <a:off x="8100024" y="3271495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6" name="Freeform 261"/>
          <p:cNvSpPr>
            <a:spLocks noChangeAspect="1"/>
          </p:cNvSpPr>
          <p:nvPr/>
        </p:nvSpPr>
        <p:spPr bwMode="auto">
          <a:xfrm>
            <a:off x="8594102" y="3084586"/>
            <a:ext cx="420086" cy="1921580"/>
          </a:xfrm>
          <a:custGeom>
            <a:avLst/>
            <a:gdLst>
              <a:gd name="T0" fmla="*/ 240 w 528"/>
              <a:gd name="T1" fmla="*/ 2416 h 2416"/>
              <a:gd name="T2" fmla="*/ 192 w 528"/>
              <a:gd name="T3" fmla="*/ 1984 h 2416"/>
              <a:gd name="T4" fmla="*/ 192 w 528"/>
              <a:gd name="T5" fmla="*/ 1648 h 2416"/>
              <a:gd name="T6" fmla="*/ 144 w 528"/>
              <a:gd name="T7" fmla="*/ 1360 h 2416"/>
              <a:gd name="T8" fmla="*/ 144 w 528"/>
              <a:gd name="T9" fmla="*/ 1024 h 2416"/>
              <a:gd name="T10" fmla="*/ 144 w 528"/>
              <a:gd name="T11" fmla="*/ 736 h 2416"/>
              <a:gd name="T12" fmla="*/ 144 w 528"/>
              <a:gd name="T13" fmla="*/ 640 h 2416"/>
              <a:gd name="T14" fmla="*/ 144 w 528"/>
              <a:gd name="T15" fmla="*/ 496 h 2416"/>
              <a:gd name="T16" fmla="*/ 96 w 528"/>
              <a:gd name="T17" fmla="*/ 448 h 2416"/>
              <a:gd name="T18" fmla="*/ 48 w 528"/>
              <a:gd name="T19" fmla="*/ 352 h 2416"/>
              <a:gd name="T20" fmla="*/ 48 w 528"/>
              <a:gd name="T21" fmla="*/ 304 h 2416"/>
              <a:gd name="T22" fmla="*/ 0 w 528"/>
              <a:gd name="T23" fmla="*/ 256 h 2416"/>
              <a:gd name="T24" fmla="*/ 48 w 528"/>
              <a:gd name="T25" fmla="*/ 160 h 2416"/>
              <a:gd name="T26" fmla="*/ 96 w 528"/>
              <a:gd name="T27" fmla="*/ 112 h 2416"/>
              <a:gd name="T28" fmla="*/ 240 w 528"/>
              <a:gd name="T29" fmla="*/ 16 h 2416"/>
              <a:gd name="T30" fmla="*/ 288 w 528"/>
              <a:gd name="T31" fmla="*/ 16 h 2416"/>
              <a:gd name="T32" fmla="*/ 384 w 528"/>
              <a:gd name="T33" fmla="*/ 112 h 2416"/>
              <a:gd name="T34" fmla="*/ 384 w 528"/>
              <a:gd name="T35" fmla="*/ 160 h 2416"/>
              <a:gd name="T36" fmla="*/ 432 w 528"/>
              <a:gd name="T37" fmla="*/ 256 h 2416"/>
              <a:gd name="T38" fmla="*/ 432 w 528"/>
              <a:gd name="T39" fmla="*/ 352 h 2416"/>
              <a:gd name="T40" fmla="*/ 432 w 528"/>
              <a:gd name="T41" fmla="*/ 448 h 2416"/>
              <a:gd name="T42" fmla="*/ 432 w 528"/>
              <a:gd name="T43" fmla="*/ 784 h 2416"/>
              <a:gd name="T44" fmla="*/ 432 w 528"/>
              <a:gd name="T45" fmla="*/ 1120 h 2416"/>
              <a:gd name="T46" fmla="*/ 480 w 528"/>
              <a:gd name="T47" fmla="*/ 1408 h 2416"/>
              <a:gd name="T48" fmla="*/ 480 w 528"/>
              <a:gd name="T49" fmla="*/ 1696 h 2416"/>
              <a:gd name="T50" fmla="*/ 480 w 528"/>
              <a:gd name="T51" fmla="*/ 1888 h 2416"/>
              <a:gd name="T52" fmla="*/ 528 w 528"/>
              <a:gd name="T53" fmla="*/ 2368 h 241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28"/>
              <a:gd name="T82" fmla="*/ 0 h 2416"/>
              <a:gd name="T83" fmla="*/ 528 w 528"/>
              <a:gd name="T84" fmla="*/ 2416 h 241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28" h="2416">
                <a:moveTo>
                  <a:pt x="240" y="2416"/>
                </a:moveTo>
                <a:cubicBezTo>
                  <a:pt x="220" y="2264"/>
                  <a:pt x="200" y="2112"/>
                  <a:pt x="192" y="1984"/>
                </a:cubicBezTo>
                <a:cubicBezTo>
                  <a:pt x="184" y="1856"/>
                  <a:pt x="200" y="1752"/>
                  <a:pt x="192" y="1648"/>
                </a:cubicBezTo>
                <a:cubicBezTo>
                  <a:pt x="184" y="1544"/>
                  <a:pt x="152" y="1464"/>
                  <a:pt x="144" y="1360"/>
                </a:cubicBezTo>
                <a:cubicBezTo>
                  <a:pt x="136" y="1256"/>
                  <a:pt x="144" y="1128"/>
                  <a:pt x="144" y="1024"/>
                </a:cubicBezTo>
                <a:cubicBezTo>
                  <a:pt x="144" y="920"/>
                  <a:pt x="144" y="800"/>
                  <a:pt x="144" y="736"/>
                </a:cubicBezTo>
                <a:cubicBezTo>
                  <a:pt x="144" y="672"/>
                  <a:pt x="144" y="680"/>
                  <a:pt x="144" y="640"/>
                </a:cubicBezTo>
                <a:cubicBezTo>
                  <a:pt x="144" y="600"/>
                  <a:pt x="152" y="528"/>
                  <a:pt x="144" y="496"/>
                </a:cubicBezTo>
                <a:cubicBezTo>
                  <a:pt x="136" y="464"/>
                  <a:pt x="112" y="472"/>
                  <a:pt x="96" y="448"/>
                </a:cubicBezTo>
                <a:cubicBezTo>
                  <a:pt x="80" y="424"/>
                  <a:pt x="56" y="376"/>
                  <a:pt x="48" y="352"/>
                </a:cubicBezTo>
                <a:cubicBezTo>
                  <a:pt x="40" y="328"/>
                  <a:pt x="56" y="320"/>
                  <a:pt x="48" y="304"/>
                </a:cubicBezTo>
                <a:cubicBezTo>
                  <a:pt x="40" y="288"/>
                  <a:pt x="0" y="280"/>
                  <a:pt x="0" y="256"/>
                </a:cubicBezTo>
                <a:cubicBezTo>
                  <a:pt x="0" y="232"/>
                  <a:pt x="32" y="184"/>
                  <a:pt x="48" y="160"/>
                </a:cubicBezTo>
                <a:cubicBezTo>
                  <a:pt x="64" y="136"/>
                  <a:pt x="64" y="136"/>
                  <a:pt x="96" y="112"/>
                </a:cubicBezTo>
                <a:cubicBezTo>
                  <a:pt x="128" y="88"/>
                  <a:pt x="208" y="32"/>
                  <a:pt x="240" y="16"/>
                </a:cubicBezTo>
                <a:cubicBezTo>
                  <a:pt x="272" y="0"/>
                  <a:pt x="264" y="0"/>
                  <a:pt x="288" y="16"/>
                </a:cubicBezTo>
                <a:cubicBezTo>
                  <a:pt x="312" y="32"/>
                  <a:pt x="368" y="88"/>
                  <a:pt x="384" y="112"/>
                </a:cubicBezTo>
                <a:cubicBezTo>
                  <a:pt x="400" y="136"/>
                  <a:pt x="376" y="136"/>
                  <a:pt x="384" y="160"/>
                </a:cubicBezTo>
                <a:cubicBezTo>
                  <a:pt x="392" y="184"/>
                  <a:pt x="424" y="224"/>
                  <a:pt x="432" y="256"/>
                </a:cubicBezTo>
                <a:cubicBezTo>
                  <a:pt x="440" y="288"/>
                  <a:pt x="432" y="320"/>
                  <a:pt x="432" y="352"/>
                </a:cubicBezTo>
                <a:cubicBezTo>
                  <a:pt x="432" y="384"/>
                  <a:pt x="432" y="376"/>
                  <a:pt x="432" y="448"/>
                </a:cubicBezTo>
                <a:cubicBezTo>
                  <a:pt x="432" y="520"/>
                  <a:pt x="432" y="672"/>
                  <a:pt x="432" y="784"/>
                </a:cubicBezTo>
                <a:cubicBezTo>
                  <a:pt x="432" y="896"/>
                  <a:pt x="424" y="1016"/>
                  <a:pt x="432" y="1120"/>
                </a:cubicBezTo>
                <a:cubicBezTo>
                  <a:pt x="440" y="1224"/>
                  <a:pt x="472" y="1312"/>
                  <a:pt x="480" y="1408"/>
                </a:cubicBezTo>
                <a:cubicBezTo>
                  <a:pt x="488" y="1504"/>
                  <a:pt x="480" y="1616"/>
                  <a:pt x="480" y="1696"/>
                </a:cubicBezTo>
                <a:cubicBezTo>
                  <a:pt x="480" y="1776"/>
                  <a:pt x="472" y="1776"/>
                  <a:pt x="480" y="1888"/>
                </a:cubicBezTo>
                <a:cubicBezTo>
                  <a:pt x="488" y="2000"/>
                  <a:pt x="508" y="2184"/>
                  <a:pt x="528" y="2368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Oval 262" descr="White marble"/>
          <p:cNvSpPr>
            <a:spLocks noChangeAspect="1" noChangeArrowheads="1"/>
          </p:cNvSpPr>
          <p:nvPr/>
        </p:nvSpPr>
        <p:spPr bwMode="auto">
          <a:xfrm>
            <a:off x="8632292" y="3402729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9" name="Oval 264" descr="White marble"/>
          <p:cNvSpPr>
            <a:spLocks noChangeAspect="1" noChangeArrowheads="1"/>
          </p:cNvSpPr>
          <p:nvPr/>
        </p:nvSpPr>
        <p:spPr bwMode="auto">
          <a:xfrm>
            <a:off x="8586942" y="3121173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0" name="Oval 265" descr="White marble"/>
          <p:cNvSpPr>
            <a:spLocks noChangeAspect="1" noChangeArrowheads="1"/>
          </p:cNvSpPr>
          <p:nvPr/>
        </p:nvSpPr>
        <p:spPr bwMode="auto">
          <a:xfrm>
            <a:off x="8734927" y="3051977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1" name="Oval 266" descr="White marble"/>
          <p:cNvSpPr>
            <a:spLocks noChangeAspect="1" noChangeArrowheads="1"/>
          </p:cNvSpPr>
          <p:nvPr/>
        </p:nvSpPr>
        <p:spPr bwMode="auto">
          <a:xfrm>
            <a:off x="8878138" y="3281039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2" name="Oval 267" descr="White marble"/>
          <p:cNvSpPr>
            <a:spLocks noChangeAspect="1" noChangeArrowheads="1"/>
          </p:cNvSpPr>
          <p:nvPr/>
        </p:nvSpPr>
        <p:spPr bwMode="auto">
          <a:xfrm rot="1915253">
            <a:off x="8847109" y="3140261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7" name="AutoShape 272" descr="Stationery"/>
          <p:cNvSpPr>
            <a:spLocks noChangeAspect="1" noChangeArrowheads="1"/>
          </p:cNvSpPr>
          <p:nvPr/>
        </p:nvSpPr>
        <p:spPr bwMode="auto">
          <a:xfrm rot="17865853">
            <a:off x="8799415" y="3414622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8" name="AutoShape 273" descr="Stationery"/>
          <p:cNvSpPr>
            <a:spLocks noChangeAspect="1" noChangeArrowheads="1"/>
          </p:cNvSpPr>
          <p:nvPr/>
        </p:nvSpPr>
        <p:spPr bwMode="auto">
          <a:xfrm rot="17865853">
            <a:off x="8808963" y="3660387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9" name="AutoShape 274" descr="Stationery"/>
          <p:cNvSpPr>
            <a:spLocks noChangeAspect="1" noChangeArrowheads="1"/>
          </p:cNvSpPr>
          <p:nvPr/>
        </p:nvSpPr>
        <p:spPr bwMode="auto">
          <a:xfrm rot="17865853">
            <a:off x="8820897" y="3903766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0" name="AutoShape 275" descr="Stationery"/>
          <p:cNvSpPr>
            <a:spLocks noChangeAspect="1" noChangeArrowheads="1"/>
          </p:cNvSpPr>
          <p:nvPr/>
        </p:nvSpPr>
        <p:spPr bwMode="auto">
          <a:xfrm rot="17865853">
            <a:off x="8832831" y="4147145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1" name="AutoShape 276" descr="Stationery"/>
          <p:cNvSpPr>
            <a:spLocks noChangeAspect="1" noChangeArrowheads="1"/>
          </p:cNvSpPr>
          <p:nvPr/>
        </p:nvSpPr>
        <p:spPr bwMode="auto">
          <a:xfrm rot="17865853">
            <a:off x="8844766" y="4390524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" name="Oval 277" descr="White marble"/>
          <p:cNvSpPr>
            <a:spLocks noChangeAspect="1" noChangeArrowheads="1"/>
          </p:cNvSpPr>
          <p:nvPr/>
        </p:nvSpPr>
        <p:spPr bwMode="auto">
          <a:xfrm>
            <a:off x="8555913" y="3271495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3" name="Freeform 278"/>
          <p:cNvSpPr>
            <a:spLocks noChangeAspect="1"/>
          </p:cNvSpPr>
          <p:nvPr/>
        </p:nvSpPr>
        <p:spPr bwMode="auto">
          <a:xfrm>
            <a:off x="4500653" y="3091745"/>
            <a:ext cx="420086" cy="1921580"/>
          </a:xfrm>
          <a:custGeom>
            <a:avLst/>
            <a:gdLst>
              <a:gd name="T0" fmla="*/ 240 w 528"/>
              <a:gd name="T1" fmla="*/ 2416 h 2416"/>
              <a:gd name="T2" fmla="*/ 192 w 528"/>
              <a:gd name="T3" fmla="*/ 1984 h 2416"/>
              <a:gd name="T4" fmla="*/ 192 w 528"/>
              <a:gd name="T5" fmla="*/ 1648 h 2416"/>
              <a:gd name="T6" fmla="*/ 144 w 528"/>
              <a:gd name="T7" fmla="*/ 1360 h 2416"/>
              <a:gd name="T8" fmla="*/ 144 w 528"/>
              <a:gd name="T9" fmla="*/ 1024 h 2416"/>
              <a:gd name="T10" fmla="*/ 144 w 528"/>
              <a:gd name="T11" fmla="*/ 736 h 2416"/>
              <a:gd name="T12" fmla="*/ 144 w 528"/>
              <a:gd name="T13" fmla="*/ 640 h 2416"/>
              <a:gd name="T14" fmla="*/ 144 w 528"/>
              <a:gd name="T15" fmla="*/ 496 h 2416"/>
              <a:gd name="T16" fmla="*/ 96 w 528"/>
              <a:gd name="T17" fmla="*/ 448 h 2416"/>
              <a:gd name="T18" fmla="*/ 48 w 528"/>
              <a:gd name="T19" fmla="*/ 352 h 2416"/>
              <a:gd name="T20" fmla="*/ 48 w 528"/>
              <a:gd name="T21" fmla="*/ 304 h 2416"/>
              <a:gd name="T22" fmla="*/ 0 w 528"/>
              <a:gd name="T23" fmla="*/ 256 h 2416"/>
              <a:gd name="T24" fmla="*/ 48 w 528"/>
              <a:gd name="T25" fmla="*/ 160 h 2416"/>
              <a:gd name="T26" fmla="*/ 96 w 528"/>
              <a:gd name="T27" fmla="*/ 112 h 2416"/>
              <a:gd name="T28" fmla="*/ 240 w 528"/>
              <a:gd name="T29" fmla="*/ 16 h 2416"/>
              <a:gd name="T30" fmla="*/ 288 w 528"/>
              <a:gd name="T31" fmla="*/ 16 h 2416"/>
              <a:gd name="T32" fmla="*/ 384 w 528"/>
              <a:gd name="T33" fmla="*/ 112 h 2416"/>
              <a:gd name="T34" fmla="*/ 384 w 528"/>
              <a:gd name="T35" fmla="*/ 160 h 2416"/>
              <a:gd name="T36" fmla="*/ 432 w 528"/>
              <a:gd name="T37" fmla="*/ 256 h 2416"/>
              <a:gd name="T38" fmla="*/ 432 w 528"/>
              <a:gd name="T39" fmla="*/ 352 h 2416"/>
              <a:gd name="T40" fmla="*/ 432 w 528"/>
              <a:gd name="T41" fmla="*/ 448 h 2416"/>
              <a:gd name="T42" fmla="*/ 432 w 528"/>
              <a:gd name="T43" fmla="*/ 784 h 2416"/>
              <a:gd name="T44" fmla="*/ 432 w 528"/>
              <a:gd name="T45" fmla="*/ 1120 h 2416"/>
              <a:gd name="T46" fmla="*/ 480 w 528"/>
              <a:gd name="T47" fmla="*/ 1408 h 2416"/>
              <a:gd name="T48" fmla="*/ 480 w 528"/>
              <a:gd name="T49" fmla="*/ 1696 h 2416"/>
              <a:gd name="T50" fmla="*/ 480 w 528"/>
              <a:gd name="T51" fmla="*/ 1888 h 2416"/>
              <a:gd name="T52" fmla="*/ 528 w 528"/>
              <a:gd name="T53" fmla="*/ 2368 h 241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28"/>
              <a:gd name="T82" fmla="*/ 0 h 2416"/>
              <a:gd name="T83" fmla="*/ 528 w 528"/>
              <a:gd name="T84" fmla="*/ 2416 h 241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28" h="2416">
                <a:moveTo>
                  <a:pt x="240" y="2416"/>
                </a:moveTo>
                <a:cubicBezTo>
                  <a:pt x="220" y="2264"/>
                  <a:pt x="200" y="2112"/>
                  <a:pt x="192" y="1984"/>
                </a:cubicBezTo>
                <a:cubicBezTo>
                  <a:pt x="184" y="1856"/>
                  <a:pt x="200" y="1752"/>
                  <a:pt x="192" y="1648"/>
                </a:cubicBezTo>
                <a:cubicBezTo>
                  <a:pt x="184" y="1544"/>
                  <a:pt x="152" y="1464"/>
                  <a:pt x="144" y="1360"/>
                </a:cubicBezTo>
                <a:cubicBezTo>
                  <a:pt x="136" y="1256"/>
                  <a:pt x="144" y="1128"/>
                  <a:pt x="144" y="1024"/>
                </a:cubicBezTo>
                <a:cubicBezTo>
                  <a:pt x="144" y="920"/>
                  <a:pt x="144" y="800"/>
                  <a:pt x="144" y="736"/>
                </a:cubicBezTo>
                <a:cubicBezTo>
                  <a:pt x="144" y="672"/>
                  <a:pt x="144" y="680"/>
                  <a:pt x="144" y="640"/>
                </a:cubicBezTo>
                <a:cubicBezTo>
                  <a:pt x="144" y="600"/>
                  <a:pt x="152" y="528"/>
                  <a:pt x="144" y="496"/>
                </a:cubicBezTo>
                <a:cubicBezTo>
                  <a:pt x="136" y="464"/>
                  <a:pt x="112" y="472"/>
                  <a:pt x="96" y="448"/>
                </a:cubicBezTo>
                <a:cubicBezTo>
                  <a:pt x="80" y="424"/>
                  <a:pt x="56" y="376"/>
                  <a:pt x="48" y="352"/>
                </a:cubicBezTo>
                <a:cubicBezTo>
                  <a:pt x="40" y="328"/>
                  <a:pt x="56" y="320"/>
                  <a:pt x="48" y="304"/>
                </a:cubicBezTo>
                <a:cubicBezTo>
                  <a:pt x="40" y="288"/>
                  <a:pt x="0" y="280"/>
                  <a:pt x="0" y="256"/>
                </a:cubicBezTo>
                <a:cubicBezTo>
                  <a:pt x="0" y="232"/>
                  <a:pt x="32" y="184"/>
                  <a:pt x="48" y="160"/>
                </a:cubicBezTo>
                <a:cubicBezTo>
                  <a:pt x="64" y="136"/>
                  <a:pt x="64" y="136"/>
                  <a:pt x="96" y="112"/>
                </a:cubicBezTo>
                <a:cubicBezTo>
                  <a:pt x="128" y="88"/>
                  <a:pt x="208" y="32"/>
                  <a:pt x="240" y="16"/>
                </a:cubicBezTo>
                <a:cubicBezTo>
                  <a:pt x="272" y="0"/>
                  <a:pt x="264" y="0"/>
                  <a:pt x="288" y="16"/>
                </a:cubicBezTo>
                <a:cubicBezTo>
                  <a:pt x="312" y="32"/>
                  <a:pt x="368" y="88"/>
                  <a:pt x="384" y="112"/>
                </a:cubicBezTo>
                <a:cubicBezTo>
                  <a:pt x="400" y="136"/>
                  <a:pt x="376" y="136"/>
                  <a:pt x="384" y="160"/>
                </a:cubicBezTo>
                <a:cubicBezTo>
                  <a:pt x="392" y="184"/>
                  <a:pt x="424" y="224"/>
                  <a:pt x="432" y="256"/>
                </a:cubicBezTo>
                <a:cubicBezTo>
                  <a:pt x="440" y="288"/>
                  <a:pt x="432" y="320"/>
                  <a:pt x="432" y="352"/>
                </a:cubicBezTo>
                <a:cubicBezTo>
                  <a:pt x="432" y="384"/>
                  <a:pt x="432" y="376"/>
                  <a:pt x="432" y="448"/>
                </a:cubicBezTo>
                <a:cubicBezTo>
                  <a:pt x="432" y="520"/>
                  <a:pt x="432" y="672"/>
                  <a:pt x="432" y="784"/>
                </a:cubicBezTo>
                <a:cubicBezTo>
                  <a:pt x="432" y="896"/>
                  <a:pt x="424" y="1016"/>
                  <a:pt x="432" y="1120"/>
                </a:cubicBezTo>
                <a:cubicBezTo>
                  <a:pt x="440" y="1224"/>
                  <a:pt x="472" y="1312"/>
                  <a:pt x="480" y="1408"/>
                </a:cubicBezTo>
                <a:cubicBezTo>
                  <a:pt x="488" y="1504"/>
                  <a:pt x="480" y="1616"/>
                  <a:pt x="480" y="1696"/>
                </a:cubicBezTo>
                <a:cubicBezTo>
                  <a:pt x="480" y="1776"/>
                  <a:pt x="472" y="1776"/>
                  <a:pt x="480" y="1888"/>
                </a:cubicBezTo>
                <a:cubicBezTo>
                  <a:pt x="488" y="2000"/>
                  <a:pt x="508" y="2184"/>
                  <a:pt x="528" y="2368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Oval 279" descr="White marble"/>
          <p:cNvSpPr>
            <a:spLocks noChangeAspect="1" noChangeArrowheads="1"/>
          </p:cNvSpPr>
          <p:nvPr/>
        </p:nvSpPr>
        <p:spPr bwMode="auto">
          <a:xfrm>
            <a:off x="4538842" y="3409887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6" name="Oval 281" descr="White marble"/>
          <p:cNvSpPr>
            <a:spLocks noChangeAspect="1" noChangeArrowheads="1"/>
          </p:cNvSpPr>
          <p:nvPr/>
        </p:nvSpPr>
        <p:spPr bwMode="auto">
          <a:xfrm>
            <a:off x="4493492" y="3128331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7" name="Oval 282" descr="White marble"/>
          <p:cNvSpPr>
            <a:spLocks noChangeAspect="1" noChangeArrowheads="1"/>
          </p:cNvSpPr>
          <p:nvPr/>
        </p:nvSpPr>
        <p:spPr bwMode="auto">
          <a:xfrm>
            <a:off x="4641477" y="3059135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8" name="Oval 283" descr="White marble"/>
          <p:cNvSpPr>
            <a:spLocks noChangeAspect="1" noChangeArrowheads="1"/>
          </p:cNvSpPr>
          <p:nvPr/>
        </p:nvSpPr>
        <p:spPr bwMode="auto">
          <a:xfrm>
            <a:off x="4784688" y="3288198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9" name="Oval 284" descr="White marble"/>
          <p:cNvSpPr>
            <a:spLocks noChangeAspect="1" noChangeArrowheads="1"/>
          </p:cNvSpPr>
          <p:nvPr/>
        </p:nvSpPr>
        <p:spPr bwMode="auto">
          <a:xfrm rot="1915253">
            <a:off x="4753659" y="3147420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4" name="AutoShape 289" descr="Stationery"/>
          <p:cNvSpPr>
            <a:spLocks noChangeAspect="1" noChangeArrowheads="1"/>
          </p:cNvSpPr>
          <p:nvPr/>
        </p:nvSpPr>
        <p:spPr bwMode="auto">
          <a:xfrm rot="17865853">
            <a:off x="4705966" y="3421780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7" name="AutoShape 292" descr="Stationery"/>
          <p:cNvSpPr>
            <a:spLocks noChangeAspect="1" noChangeArrowheads="1"/>
          </p:cNvSpPr>
          <p:nvPr/>
        </p:nvSpPr>
        <p:spPr bwMode="auto">
          <a:xfrm rot="17865853">
            <a:off x="4739382" y="4154303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8" name="AutoShape 293" descr="Stationery"/>
          <p:cNvSpPr>
            <a:spLocks noChangeAspect="1" noChangeArrowheads="1"/>
          </p:cNvSpPr>
          <p:nvPr/>
        </p:nvSpPr>
        <p:spPr bwMode="auto">
          <a:xfrm rot="17865853">
            <a:off x="4751316" y="4397682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9" name="Oval 294" descr="White marble"/>
          <p:cNvSpPr>
            <a:spLocks noChangeAspect="1" noChangeArrowheads="1"/>
          </p:cNvSpPr>
          <p:nvPr/>
        </p:nvSpPr>
        <p:spPr bwMode="auto">
          <a:xfrm>
            <a:off x="4462463" y="3278653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0" name="Freeform 295"/>
          <p:cNvSpPr>
            <a:spLocks noChangeAspect="1"/>
          </p:cNvSpPr>
          <p:nvPr/>
        </p:nvSpPr>
        <p:spPr bwMode="auto">
          <a:xfrm>
            <a:off x="4950972" y="3091744"/>
            <a:ext cx="426516" cy="1937433"/>
          </a:xfrm>
          <a:custGeom>
            <a:avLst/>
            <a:gdLst>
              <a:gd name="T0" fmla="*/ 240 w 528"/>
              <a:gd name="T1" fmla="*/ 2416 h 2416"/>
              <a:gd name="T2" fmla="*/ 192 w 528"/>
              <a:gd name="T3" fmla="*/ 1984 h 2416"/>
              <a:gd name="T4" fmla="*/ 192 w 528"/>
              <a:gd name="T5" fmla="*/ 1648 h 2416"/>
              <a:gd name="T6" fmla="*/ 144 w 528"/>
              <a:gd name="T7" fmla="*/ 1360 h 2416"/>
              <a:gd name="T8" fmla="*/ 144 w 528"/>
              <a:gd name="T9" fmla="*/ 1024 h 2416"/>
              <a:gd name="T10" fmla="*/ 144 w 528"/>
              <a:gd name="T11" fmla="*/ 736 h 2416"/>
              <a:gd name="T12" fmla="*/ 144 w 528"/>
              <a:gd name="T13" fmla="*/ 640 h 2416"/>
              <a:gd name="T14" fmla="*/ 144 w 528"/>
              <a:gd name="T15" fmla="*/ 496 h 2416"/>
              <a:gd name="T16" fmla="*/ 96 w 528"/>
              <a:gd name="T17" fmla="*/ 448 h 2416"/>
              <a:gd name="T18" fmla="*/ 48 w 528"/>
              <a:gd name="T19" fmla="*/ 352 h 2416"/>
              <a:gd name="T20" fmla="*/ 48 w 528"/>
              <a:gd name="T21" fmla="*/ 304 h 2416"/>
              <a:gd name="T22" fmla="*/ 0 w 528"/>
              <a:gd name="T23" fmla="*/ 256 h 2416"/>
              <a:gd name="T24" fmla="*/ 48 w 528"/>
              <a:gd name="T25" fmla="*/ 160 h 2416"/>
              <a:gd name="T26" fmla="*/ 96 w 528"/>
              <a:gd name="T27" fmla="*/ 112 h 2416"/>
              <a:gd name="T28" fmla="*/ 240 w 528"/>
              <a:gd name="T29" fmla="*/ 16 h 2416"/>
              <a:gd name="T30" fmla="*/ 288 w 528"/>
              <a:gd name="T31" fmla="*/ 16 h 2416"/>
              <a:gd name="T32" fmla="*/ 384 w 528"/>
              <a:gd name="T33" fmla="*/ 112 h 2416"/>
              <a:gd name="T34" fmla="*/ 384 w 528"/>
              <a:gd name="T35" fmla="*/ 160 h 2416"/>
              <a:gd name="T36" fmla="*/ 432 w 528"/>
              <a:gd name="T37" fmla="*/ 256 h 2416"/>
              <a:gd name="T38" fmla="*/ 432 w 528"/>
              <a:gd name="T39" fmla="*/ 352 h 2416"/>
              <a:gd name="T40" fmla="*/ 432 w 528"/>
              <a:gd name="T41" fmla="*/ 448 h 2416"/>
              <a:gd name="T42" fmla="*/ 432 w 528"/>
              <a:gd name="T43" fmla="*/ 784 h 2416"/>
              <a:gd name="T44" fmla="*/ 432 w 528"/>
              <a:gd name="T45" fmla="*/ 1120 h 2416"/>
              <a:gd name="T46" fmla="*/ 480 w 528"/>
              <a:gd name="T47" fmla="*/ 1408 h 2416"/>
              <a:gd name="T48" fmla="*/ 480 w 528"/>
              <a:gd name="T49" fmla="*/ 1696 h 2416"/>
              <a:gd name="T50" fmla="*/ 480 w 528"/>
              <a:gd name="T51" fmla="*/ 1888 h 2416"/>
              <a:gd name="T52" fmla="*/ 528 w 528"/>
              <a:gd name="T53" fmla="*/ 2368 h 241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28"/>
              <a:gd name="T82" fmla="*/ 0 h 2416"/>
              <a:gd name="T83" fmla="*/ 528 w 528"/>
              <a:gd name="T84" fmla="*/ 2416 h 241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28" h="2416">
                <a:moveTo>
                  <a:pt x="240" y="2416"/>
                </a:moveTo>
                <a:cubicBezTo>
                  <a:pt x="220" y="2264"/>
                  <a:pt x="200" y="2112"/>
                  <a:pt x="192" y="1984"/>
                </a:cubicBezTo>
                <a:cubicBezTo>
                  <a:pt x="184" y="1856"/>
                  <a:pt x="200" y="1752"/>
                  <a:pt x="192" y="1648"/>
                </a:cubicBezTo>
                <a:cubicBezTo>
                  <a:pt x="184" y="1544"/>
                  <a:pt x="152" y="1464"/>
                  <a:pt x="144" y="1360"/>
                </a:cubicBezTo>
                <a:cubicBezTo>
                  <a:pt x="136" y="1256"/>
                  <a:pt x="144" y="1128"/>
                  <a:pt x="144" y="1024"/>
                </a:cubicBezTo>
                <a:cubicBezTo>
                  <a:pt x="144" y="920"/>
                  <a:pt x="144" y="800"/>
                  <a:pt x="144" y="736"/>
                </a:cubicBezTo>
                <a:cubicBezTo>
                  <a:pt x="144" y="672"/>
                  <a:pt x="144" y="680"/>
                  <a:pt x="144" y="640"/>
                </a:cubicBezTo>
                <a:cubicBezTo>
                  <a:pt x="144" y="600"/>
                  <a:pt x="152" y="528"/>
                  <a:pt x="144" y="496"/>
                </a:cubicBezTo>
                <a:cubicBezTo>
                  <a:pt x="136" y="464"/>
                  <a:pt x="112" y="472"/>
                  <a:pt x="96" y="448"/>
                </a:cubicBezTo>
                <a:cubicBezTo>
                  <a:pt x="80" y="424"/>
                  <a:pt x="56" y="376"/>
                  <a:pt x="48" y="352"/>
                </a:cubicBezTo>
                <a:cubicBezTo>
                  <a:pt x="40" y="328"/>
                  <a:pt x="56" y="320"/>
                  <a:pt x="48" y="304"/>
                </a:cubicBezTo>
                <a:cubicBezTo>
                  <a:pt x="40" y="288"/>
                  <a:pt x="0" y="280"/>
                  <a:pt x="0" y="256"/>
                </a:cubicBezTo>
                <a:cubicBezTo>
                  <a:pt x="0" y="232"/>
                  <a:pt x="32" y="184"/>
                  <a:pt x="48" y="160"/>
                </a:cubicBezTo>
                <a:cubicBezTo>
                  <a:pt x="64" y="136"/>
                  <a:pt x="64" y="136"/>
                  <a:pt x="96" y="112"/>
                </a:cubicBezTo>
                <a:cubicBezTo>
                  <a:pt x="128" y="88"/>
                  <a:pt x="208" y="32"/>
                  <a:pt x="240" y="16"/>
                </a:cubicBezTo>
                <a:cubicBezTo>
                  <a:pt x="272" y="0"/>
                  <a:pt x="264" y="0"/>
                  <a:pt x="288" y="16"/>
                </a:cubicBezTo>
                <a:cubicBezTo>
                  <a:pt x="312" y="32"/>
                  <a:pt x="368" y="88"/>
                  <a:pt x="384" y="112"/>
                </a:cubicBezTo>
                <a:cubicBezTo>
                  <a:pt x="400" y="136"/>
                  <a:pt x="376" y="136"/>
                  <a:pt x="384" y="160"/>
                </a:cubicBezTo>
                <a:cubicBezTo>
                  <a:pt x="392" y="184"/>
                  <a:pt x="424" y="224"/>
                  <a:pt x="432" y="256"/>
                </a:cubicBezTo>
                <a:cubicBezTo>
                  <a:pt x="440" y="288"/>
                  <a:pt x="432" y="320"/>
                  <a:pt x="432" y="352"/>
                </a:cubicBezTo>
                <a:cubicBezTo>
                  <a:pt x="432" y="384"/>
                  <a:pt x="432" y="376"/>
                  <a:pt x="432" y="448"/>
                </a:cubicBezTo>
                <a:cubicBezTo>
                  <a:pt x="432" y="520"/>
                  <a:pt x="432" y="672"/>
                  <a:pt x="432" y="784"/>
                </a:cubicBezTo>
                <a:cubicBezTo>
                  <a:pt x="432" y="896"/>
                  <a:pt x="424" y="1016"/>
                  <a:pt x="432" y="1120"/>
                </a:cubicBezTo>
                <a:cubicBezTo>
                  <a:pt x="440" y="1224"/>
                  <a:pt x="472" y="1312"/>
                  <a:pt x="480" y="1408"/>
                </a:cubicBezTo>
                <a:cubicBezTo>
                  <a:pt x="488" y="1504"/>
                  <a:pt x="480" y="1616"/>
                  <a:pt x="480" y="1696"/>
                </a:cubicBezTo>
                <a:cubicBezTo>
                  <a:pt x="480" y="1776"/>
                  <a:pt x="472" y="1776"/>
                  <a:pt x="480" y="1888"/>
                </a:cubicBezTo>
                <a:cubicBezTo>
                  <a:pt x="488" y="2000"/>
                  <a:pt x="508" y="2184"/>
                  <a:pt x="528" y="2368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Oval 296" descr="White marble"/>
          <p:cNvSpPr>
            <a:spLocks noChangeAspect="1" noChangeArrowheads="1"/>
          </p:cNvSpPr>
          <p:nvPr/>
        </p:nvSpPr>
        <p:spPr bwMode="auto">
          <a:xfrm>
            <a:off x="4989161" y="3409887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3" name="Oval 298" descr="White marble"/>
          <p:cNvSpPr>
            <a:spLocks noChangeAspect="1" noChangeArrowheads="1"/>
          </p:cNvSpPr>
          <p:nvPr/>
        </p:nvSpPr>
        <p:spPr bwMode="auto">
          <a:xfrm>
            <a:off x="4943811" y="3128331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4" name="Oval 299" descr="White marble"/>
          <p:cNvSpPr>
            <a:spLocks noChangeAspect="1" noChangeArrowheads="1"/>
          </p:cNvSpPr>
          <p:nvPr/>
        </p:nvSpPr>
        <p:spPr bwMode="auto">
          <a:xfrm>
            <a:off x="5091796" y="3059135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5" name="Oval 300" descr="White marble"/>
          <p:cNvSpPr>
            <a:spLocks noChangeAspect="1" noChangeArrowheads="1"/>
          </p:cNvSpPr>
          <p:nvPr/>
        </p:nvSpPr>
        <p:spPr bwMode="auto">
          <a:xfrm>
            <a:off x="5235007" y="3288198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6" name="Oval 301" descr="White marble"/>
          <p:cNvSpPr>
            <a:spLocks noChangeAspect="1" noChangeArrowheads="1"/>
          </p:cNvSpPr>
          <p:nvPr/>
        </p:nvSpPr>
        <p:spPr bwMode="auto">
          <a:xfrm rot="1915253">
            <a:off x="5203978" y="3147420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1" name="AutoShape 306" descr="Stationery"/>
          <p:cNvSpPr>
            <a:spLocks noChangeAspect="1" noChangeArrowheads="1"/>
          </p:cNvSpPr>
          <p:nvPr/>
        </p:nvSpPr>
        <p:spPr bwMode="auto">
          <a:xfrm rot="17865853">
            <a:off x="5156285" y="3421780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2" name="AutoShape 307" descr="Stationery"/>
          <p:cNvSpPr>
            <a:spLocks noChangeAspect="1" noChangeArrowheads="1"/>
          </p:cNvSpPr>
          <p:nvPr/>
        </p:nvSpPr>
        <p:spPr bwMode="auto">
          <a:xfrm rot="17865853">
            <a:off x="5165832" y="3667545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3" name="AutoShape 308" descr="Stationery"/>
          <p:cNvSpPr>
            <a:spLocks noChangeAspect="1" noChangeArrowheads="1"/>
          </p:cNvSpPr>
          <p:nvPr/>
        </p:nvSpPr>
        <p:spPr bwMode="auto">
          <a:xfrm rot="17865853">
            <a:off x="5177767" y="3910924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4" name="AutoShape 309" descr="Stationery"/>
          <p:cNvSpPr>
            <a:spLocks noChangeAspect="1" noChangeArrowheads="1"/>
          </p:cNvSpPr>
          <p:nvPr/>
        </p:nvSpPr>
        <p:spPr bwMode="auto">
          <a:xfrm rot="17865853">
            <a:off x="5189701" y="4154303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5" name="AutoShape 310" descr="Stationery"/>
          <p:cNvSpPr>
            <a:spLocks noChangeAspect="1" noChangeArrowheads="1"/>
          </p:cNvSpPr>
          <p:nvPr/>
        </p:nvSpPr>
        <p:spPr bwMode="auto">
          <a:xfrm rot="17865853">
            <a:off x="5201635" y="4397682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6" name="Oval 311" descr="White marble"/>
          <p:cNvSpPr>
            <a:spLocks noChangeAspect="1" noChangeArrowheads="1"/>
          </p:cNvSpPr>
          <p:nvPr/>
        </p:nvSpPr>
        <p:spPr bwMode="auto">
          <a:xfrm>
            <a:off x="4912782" y="3278653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7" name="Freeform 312"/>
          <p:cNvSpPr>
            <a:spLocks noChangeAspect="1"/>
          </p:cNvSpPr>
          <p:nvPr/>
        </p:nvSpPr>
        <p:spPr bwMode="auto">
          <a:xfrm>
            <a:off x="5406860" y="3091745"/>
            <a:ext cx="420086" cy="1948567"/>
          </a:xfrm>
          <a:custGeom>
            <a:avLst/>
            <a:gdLst>
              <a:gd name="T0" fmla="*/ 240 w 528"/>
              <a:gd name="T1" fmla="*/ 2416 h 2416"/>
              <a:gd name="T2" fmla="*/ 192 w 528"/>
              <a:gd name="T3" fmla="*/ 1984 h 2416"/>
              <a:gd name="T4" fmla="*/ 192 w 528"/>
              <a:gd name="T5" fmla="*/ 1648 h 2416"/>
              <a:gd name="T6" fmla="*/ 144 w 528"/>
              <a:gd name="T7" fmla="*/ 1360 h 2416"/>
              <a:gd name="T8" fmla="*/ 144 w 528"/>
              <a:gd name="T9" fmla="*/ 1024 h 2416"/>
              <a:gd name="T10" fmla="*/ 144 w 528"/>
              <a:gd name="T11" fmla="*/ 736 h 2416"/>
              <a:gd name="T12" fmla="*/ 144 w 528"/>
              <a:gd name="T13" fmla="*/ 640 h 2416"/>
              <a:gd name="T14" fmla="*/ 144 w 528"/>
              <a:gd name="T15" fmla="*/ 496 h 2416"/>
              <a:gd name="T16" fmla="*/ 96 w 528"/>
              <a:gd name="T17" fmla="*/ 448 h 2416"/>
              <a:gd name="T18" fmla="*/ 48 w 528"/>
              <a:gd name="T19" fmla="*/ 352 h 2416"/>
              <a:gd name="T20" fmla="*/ 48 w 528"/>
              <a:gd name="T21" fmla="*/ 304 h 2416"/>
              <a:gd name="T22" fmla="*/ 0 w 528"/>
              <a:gd name="T23" fmla="*/ 256 h 2416"/>
              <a:gd name="T24" fmla="*/ 48 w 528"/>
              <a:gd name="T25" fmla="*/ 160 h 2416"/>
              <a:gd name="T26" fmla="*/ 96 w 528"/>
              <a:gd name="T27" fmla="*/ 112 h 2416"/>
              <a:gd name="T28" fmla="*/ 240 w 528"/>
              <a:gd name="T29" fmla="*/ 16 h 2416"/>
              <a:gd name="T30" fmla="*/ 288 w 528"/>
              <a:gd name="T31" fmla="*/ 16 h 2416"/>
              <a:gd name="T32" fmla="*/ 384 w 528"/>
              <a:gd name="T33" fmla="*/ 112 h 2416"/>
              <a:gd name="T34" fmla="*/ 384 w 528"/>
              <a:gd name="T35" fmla="*/ 160 h 2416"/>
              <a:gd name="T36" fmla="*/ 432 w 528"/>
              <a:gd name="T37" fmla="*/ 256 h 2416"/>
              <a:gd name="T38" fmla="*/ 432 w 528"/>
              <a:gd name="T39" fmla="*/ 352 h 2416"/>
              <a:gd name="T40" fmla="*/ 432 w 528"/>
              <a:gd name="T41" fmla="*/ 448 h 2416"/>
              <a:gd name="T42" fmla="*/ 432 w 528"/>
              <a:gd name="T43" fmla="*/ 784 h 2416"/>
              <a:gd name="T44" fmla="*/ 432 w 528"/>
              <a:gd name="T45" fmla="*/ 1120 h 2416"/>
              <a:gd name="T46" fmla="*/ 480 w 528"/>
              <a:gd name="T47" fmla="*/ 1408 h 2416"/>
              <a:gd name="T48" fmla="*/ 480 w 528"/>
              <a:gd name="T49" fmla="*/ 1696 h 2416"/>
              <a:gd name="T50" fmla="*/ 480 w 528"/>
              <a:gd name="T51" fmla="*/ 1888 h 2416"/>
              <a:gd name="T52" fmla="*/ 528 w 528"/>
              <a:gd name="T53" fmla="*/ 2368 h 241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28"/>
              <a:gd name="T82" fmla="*/ 0 h 2416"/>
              <a:gd name="T83" fmla="*/ 528 w 528"/>
              <a:gd name="T84" fmla="*/ 2416 h 241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28" h="2416">
                <a:moveTo>
                  <a:pt x="240" y="2416"/>
                </a:moveTo>
                <a:cubicBezTo>
                  <a:pt x="220" y="2264"/>
                  <a:pt x="200" y="2112"/>
                  <a:pt x="192" y="1984"/>
                </a:cubicBezTo>
                <a:cubicBezTo>
                  <a:pt x="184" y="1856"/>
                  <a:pt x="200" y="1752"/>
                  <a:pt x="192" y="1648"/>
                </a:cubicBezTo>
                <a:cubicBezTo>
                  <a:pt x="184" y="1544"/>
                  <a:pt x="152" y="1464"/>
                  <a:pt x="144" y="1360"/>
                </a:cubicBezTo>
                <a:cubicBezTo>
                  <a:pt x="136" y="1256"/>
                  <a:pt x="144" y="1128"/>
                  <a:pt x="144" y="1024"/>
                </a:cubicBezTo>
                <a:cubicBezTo>
                  <a:pt x="144" y="920"/>
                  <a:pt x="144" y="800"/>
                  <a:pt x="144" y="736"/>
                </a:cubicBezTo>
                <a:cubicBezTo>
                  <a:pt x="144" y="672"/>
                  <a:pt x="144" y="680"/>
                  <a:pt x="144" y="640"/>
                </a:cubicBezTo>
                <a:cubicBezTo>
                  <a:pt x="144" y="600"/>
                  <a:pt x="152" y="528"/>
                  <a:pt x="144" y="496"/>
                </a:cubicBezTo>
                <a:cubicBezTo>
                  <a:pt x="136" y="464"/>
                  <a:pt x="112" y="472"/>
                  <a:pt x="96" y="448"/>
                </a:cubicBezTo>
                <a:cubicBezTo>
                  <a:pt x="80" y="424"/>
                  <a:pt x="56" y="376"/>
                  <a:pt x="48" y="352"/>
                </a:cubicBezTo>
                <a:cubicBezTo>
                  <a:pt x="40" y="328"/>
                  <a:pt x="56" y="320"/>
                  <a:pt x="48" y="304"/>
                </a:cubicBezTo>
                <a:cubicBezTo>
                  <a:pt x="40" y="288"/>
                  <a:pt x="0" y="280"/>
                  <a:pt x="0" y="256"/>
                </a:cubicBezTo>
                <a:cubicBezTo>
                  <a:pt x="0" y="232"/>
                  <a:pt x="32" y="184"/>
                  <a:pt x="48" y="160"/>
                </a:cubicBezTo>
                <a:cubicBezTo>
                  <a:pt x="64" y="136"/>
                  <a:pt x="64" y="136"/>
                  <a:pt x="96" y="112"/>
                </a:cubicBezTo>
                <a:cubicBezTo>
                  <a:pt x="128" y="88"/>
                  <a:pt x="208" y="32"/>
                  <a:pt x="240" y="16"/>
                </a:cubicBezTo>
                <a:cubicBezTo>
                  <a:pt x="272" y="0"/>
                  <a:pt x="264" y="0"/>
                  <a:pt x="288" y="16"/>
                </a:cubicBezTo>
                <a:cubicBezTo>
                  <a:pt x="312" y="32"/>
                  <a:pt x="368" y="88"/>
                  <a:pt x="384" y="112"/>
                </a:cubicBezTo>
                <a:cubicBezTo>
                  <a:pt x="400" y="136"/>
                  <a:pt x="376" y="136"/>
                  <a:pt x="384" y="160"/>
                </a:cubicBezTo>
                <a:cubicBezTo>
                  <a:pt x="392" y="184"/>
                  <a:pt x="424" y="224"/>
                  <a:pt x="432" y="256"/>
                </a:cubicBezTo>
                <a:cubicBezTo>
                  <a:pt x="440" y="288"/>
                  <a:pt x="432" y="320"/>
                  <a:pt x="432" y="352"/>
                </a:cubicBezTo>
                <a:cubicBezTo>
                  <a:pt x="432" y="384"/>
                  <a:pt x="432" y="376"/>
                  <a:pt x="432" y="448"/>
                </a:cubicBezTo>
                <a:cubicBezTo>
                  <a:pt x="432" y="520"/>
                  <a:pt x="432" y="672"/>
                  <a:pt x="432" y="784"/>
                </a:cubicBezTo>
                <a:cubicBezTo>
                  <a:pt x="432" y="896"/>
                  <a:pt x="424" y="1016"/>
                  <a:pt x="432" y="1120"/>
                </a:cubicBezTo>
                <a:cubicBezTo>
                  <a:pt x="440" y="1224"/>
                  <a:pt x="472" y="1312"/>
                  <a:pt x="480" y="1408"/>
                </a:cubicBezTo>
                <a:cubicBezTo>
                  <a:pt x="488" y="1504"/>
                  <a:pt x="480" y="1616"/>
                  <a:pt x="480" y="1696"/>
                </a:cubicBezTo>
                <a:cubicBezTo>
                  <a:pt x="480" y="1776"/>
                  <a:pt x="472" y="1776"/>
                  <a:pt x="480" y="1888"/>
                </a:cubicBezTo>
                <a:cubicBezTo>
                  <a:pt x="488" y="2000"/>
                  <a:pt x="508" y="2184"/>
                  <a:pt x="528" y="2368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Oval 313" descr="White marble"/>
          <p:cNvSpPr>
            <a:spLocks noChangeAspect="1" noChangeArrowheads="1"/>
          </p:cNvSpPr>
          <p:nvPr/>
        </p:nvSpPr>
        <p:spPr bwMode="auto">
          <a:xfrm>
            <a:off x="5445050" y="3409887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0" name="Oval 315" descr="White marble"/>
          <p:cNvSpPr>
            <a:spLocks noChangeAspect="1" noChangeArrowheads="1"/>
          </p:cNvSpPr>
          <p:nvPr/>
        </p:nvSpPr>
        <p:spPr bwMode="auto">
          <a:xfrm>
            <a:off x="5399700" y="3128331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1" name="Oval 316" descr="White marble"/>
          <p:cNvSpPr>
            <a:spLocks noChangeAspect="1" noChangeArrowheads="1"/>
          </p:cNvSpPr>
          <p:nvPr/>
        </p:nvSpPr>
        <p:spPr bwMode="auto">
          <a:xfrm>
            <a:off x="5547685" y="3059135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2" name="Oval 317" descr="White marble"/>
          <p:cNvSpPr>
            <a:spLocks noChangeAspect="1" noChangeArrowheads="1"/>
          </p:cNvSpPr>
          <p:nvPr/>
        </p:nvSpPr>
        <p:spPr bwMode="auto">
          <a:xfrm>
            <a:off x="5690896" y="3288198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" name="Oval 318" descr="White marble"/>
          <p:cNvSpPr>
            <a:spLocks noChangeAspect="1" noChangeArrowheads="1"/>
          </p:cNvSpPr>
          <p:nvPr/>
        </p:nvSpPr>
        <p:spPr bwMode="auto">
          <a:xfrm rot="1915253">
            <a:off x="5659867" y="3147420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8" name="AutoShape 323" descr="Stationery"/>
          <p:cNvSpPr>
            <a:spLocks noChangeAspect="1" noChangeArrowheads="1"/>
          </p:cNvSpPr>
          <p:nvPr/>
        </p:nvSpPr>
        <p:spPr bwMode="auto">
          <a:xfrm rot="17865853">
            <a:off x="5612173" y="3421780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9" name="AutoShape 324" descr="Stationery"/>
          <p:cNvSpPr>
            <a:spLocks noChangeAspect="1" noChangeArrowheads="1"/>
          </p:cNvSpPr>
          <p:nvPr/>
        </p:nvSpPr>
        <p:spPr bwMode="auto">
          <a:xfrm rot="17865853">
            <a:off x="5621721" y="3667545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0" name="AutoShape 325" descr="Stationery"/>
          <p:cNvSpPr>
            <a:spLocks noChangeAspect="1" noChangeArrowheads="1"/>
          </p:cNvSpPr>
          <p:nvPr/>
        </p:nvSpPr>
        <p:spPr bwMode="auto">
          <a:xfrm rot="17865853">
            <a:off x="5633655" y="3910924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1" name="AutoShape 326" descr="Stationery"/>
          <p:cNvSpPr>
            <a:spLocks noChangeAspect="1" noChangeArrowheads="1"/>
          </p:cNvSpPr>
          <p:nvPr/>
        </p:nvSpPr>
        <p:spPr bwMode="auto">
          <a:xfrm rot="17865853">
            <a:off x="5645589" y="4154303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2" name="AutoShape 327" descr="Stationery"/>
          <p:cNvSpPr>
            <a:spLocks noChangeAspect="1" noChangeArrowheads="1"/>
          </p:cNvSpPr>
          <p:nvPr/>
        </p:nvSpPr>
        <p:spPr bwMode="auto">
          <a:xfrm rot="17865853">
            <a:off x="5657524" y="4397682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" name="Oval 328" descr="White marble"/>
          <p:cNvSpPr>
            <a:spLocks noChangeAspect="1" noChangeArrowheads="1"/>
          </p:cNvSpPr>
          <p:nvPr/>
        </p:nvSpPr>
        <p:spPr bwMode="auto">
          <a:xfrm>
            <a:off x="5368671" y="3278653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4" name="Freeform 329"/>
          <p:cNvSpPr>
            <a:spLocks noChangeAspect="1"/>
          </p:cNvSpPr>
          <p:nvPr/>
        </p:nvSpPr>
        <p:spPr bwMode="auto">
          <a:xfrm>
            <a:off x="5862749" y="3091745"/>
            <a:ext cx="420086" cy="1921580"/>
          </a:xfrm>
          <a:custGeom>
            <a:avLst/>
            <a:gdLst>
              <a:gd name="T0" fmla="*/ 240 w 528"/>
              <a:gd name="T1" fmla="*/ 2416 h 2416"/>
              <a:gd name="T2" fmla="*/ 192 w 528"/>
              <a:gd name="T3" fmla="*/ 1984 h 2416"/>
              <a:gd name="T4" fmla="*/ 192 w 528"/>
              <a:gd name="T5" fmla="*/ 1648 h 2416"/>
              <a:gd name="T6" fmla="*/ 144 w 528"/>
              <a:gd name="T7" fmla="*/ 1360 h 2416"/>
              <a:gd name="T8" fmla="*/ 144 w 528"/>
              <a:gd name="T9" fmla="*/ 1024 h 2416"/>
              <a:gd name="T10" fmla="*/ 144 w 528"/>
              <a:gd name="T11" fmla="*/ 736 h 2416"/>
              <a:gd name="T12" fmla="*/ 144 w 528"/>
              <a:gd name="T13" fmla="*/ 640 h 2416"/>
              <a:gd name="T14" fmla="*/ 144 w 528"/>
              <a:gd name="T15" fmla="*/ 496 h 2416"/>
              <a:gd name="T16" fmla="*/ 96 w 528"/>
              <a:gd name="T17" fmla="*/ 448 h 2416"/>
              <a:gd name="T18" fmla="*/ 48 w 528"/>
              <a:gd name="T19" fmla="*/ 352 h 2416"/>
              <a:gd name="T20" fmla="*/ 48 w 528"/>
              <a:gd name="T21" fmla="*/ 304 h 2416"/>
              <a:gd name="T22" fmla="*/ 0 w 528"/>
              <a:gd name="T23" fmla="*/ 256 h 2416"/>
              <a:gd name="T24" fmla="*/ 48 w 528"/>
              <a:gd name="T25" fmla="*/ 160 h 2416"/>
              <a:gd name="T26" fmla="*/ 96 w 528"/>
              <a:gd name="T27" fmla="*/ 112 h 2416"/>
              <a:gd name="T28" fmla="*/ 240 w 528"/>
              <a:gd name="T29" fmla="*/ 16 h 2416"/>
              <a:gd name="T30" fmla="*/ 288 w 528"/>
              <a:gd name="T31" fmla="*/ 16 h 2416"/>
              <a:gd name="T32" fmla="*/ 384 w 528"/>
              <a:gd name="T33" fmla="*/ 112 h 2416"/>
              <a:gd name="T34" fmla="*/ 384 w 528"/>
              <a:gd name="T35" fmla="*/ 160 h 2416"/>
              <a:gd name="T36" fmla="*/ 432 w 528"/>
              <a:gd name="T37" fmla="*/ 256 h 2416"/>
              <a:gd name="T38" fmla="*/ 432 w 528"/>
              <a:gd name="T39" fmla="*/ 352 h 2416"/>
              <a:gd name="T40" fmla="*/ 432 w 528"/>
              <a:gd name="T41" fmla="*/ 448 h 2416"/>
              <a:gd name="T42" fmla="*/ 432 w 528"/>
              <a:gd name="T43" fmla="*/ 784 h 2416"/>
              <a:gd name="T44" fmla="*/ 432 w 528"/>
              <a:gd name="T45" fmla="*/ 1120 h 2416"/>
              <a:gd name="T46" fmla="*/ 480 w 528"/>
              <a:gd name="T47" fmla="*/ 1408 h 2416"/>
              <a:gd name="T48" fmla="*/ 480 w 528"/>
              <a:gd name="T49" fmla="*/ 1696 h 2416"/>
              <a:gd name="T50" fmla="*/ 480 w 528"/>
              <a:gd name="T51" fmla="*/ 1888 h 2416"/>
              <a:gd name="T52" fmla="*/ 528 w 528"/>
              <a:gd name="T53" fmla="*/ 2368 h 241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28"/>
              <a:gd name="T82" fmla="*/ 0 h 2416"/>
              <a:gd name="T83" fmla="*/ 528 w 528"/>
              <a:gd name="T84" fmla="*/ 2416 h 241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28" h="2416">
                <a:moveTo>
                  <a:pt x="240" y="2416"/>
                </a:moveTo>
                <a:cubicBezTo>
                  <a:pt x="220" y="2264"/>
                  <a:pt x="200" y="2112"/>
                  <a:pt x="192" y="1984"/>
                </a:cubicBezTo>
                <a:cubicBezTo>
                  <a:pt x="184" y="1856"/>
                  <a:pt x="200" y="1752"/>
                  <a:pt x="192" y="1648"/>
                </a:cubicBezTo>
                <a:cubicBezTo>
                  <a:pt x="184" y="1544"/>
                  <a:pt x="152" y="1464"/>
                  <a:pt x="144" y="1360"/>
                </a:cubicBezTo>
                <a:cubicBezTo>
                  <a:pt x="136" y="1256"/>
                  <a:pt x="144" y="1128"/>
                  <a:pt x="144" y="1024"/>
                </a:cubicBezTo>
                <a:cubicBezTo>
                  <a:pt x="144" y="920"/>
                  <a:pt x="144" y="800"/>
                  <a:pt x="144" y="736"/>
                </a:cubicBezTo>
                <a:cubicBezTo>
                  <a:pt x="144" y="672"/>
                  <a:pt x="144" y="680"/>
                  <a:pt x="144" y="640"/>
                </a:cubicBezTo>
                <a:cubicBezTo>
                  <a:pt x="144" y="600"/>
                  <a:pt x="152" y="528"/>
                  <a:pt x="144" y="496"/>
                </a:cubicBezTo>
                <a:cubicBezTo>
                  <a:pt x="136" y="464"/>
                  <a:pt x="112" y="472"/>
                  <a:pt x="96" y="448"/>
                </a:cubicBezTo>
                <a:cubicBezTo>
                  <a:pt x="80" y="424"/>
                  <a:pt x="56" y="376"/>
                  <a:pt x="48" y="352"/>
                </a:cubicBezTo>
                <a:cubicBezTo>
                  <a:pt x="40" y="328"/>
                  <a:pt x="56" y="320"/>
                  <a:pt x="48" y="304"/>
                </a:cubicBezTo>
                <a:cubicBezTo>
                  <a:pt x="40" y="288"/>
                  <a:pt x="0" y="280"/>
                  <a:pt x="0" y="256"/>
                </a:cubicBezTo>
                <a:cubicBezTo>
                  <a:pt x="0" y="232"/>
                  <a:pt x="32" y="184"/>
                  <a:pt x="48" y="160"/>
                </a:cubicBezTo>
                <a:cubicBezTo>
                  <a:pt x="64" y="136"/>
                  <a:pt x="64" y="136"/>
                  <a:pt x="96" y="112"/>
                </a:cubicBezTo>
                <a:cubicBezTo>
                  <a:pt x="128" y="88"/>
                  <a:pt x="208" y="32"/>
                  <a:pt x="240" y="16"/>
                </a:cubicBezTo>
                <a:cubicBezTo>
                  <a:pt x="272" y="0"/>
                  <a:pt x="264" y="0"/>
                  <a:pt x="288" y="16"/>
                </a:cubicBezTo>
                <a:cubicBezTo>
                  <a:pt x="312" y="32"/>
                  <a:pt x="368" y="88"/>
                  <a:pt x="384" y="112"/>
                </a:cubicBezTo>
                <a:cubicBezTo>
                  <a:pt x="400" y="136"/>
                  <a:pt x="376" y="136"/>
                  <a:pt x="384" y="160"/>
                </a:cubicBezTo>
                <a:cubicBezTo>
                  <a:pt x="392" y="184"/>
                  <a:pt x="424" y="224"/>
                  <a:pt x="432" y="256"/>
                </a:cubicBezTo>
                <a:cubicBezTo>
                  <a:pt x="440" y="288"/>
                  <a:pt x="432" y="320"/>
                  <a:pt x="432" y="352"/>
                </a:cubicBezTo>
                <a:cubicBezTo>
                  <a:pt x="432" y="384"/>
                  <a:pt x="432" y="376"/>
                  <a:pt x="432" y="448"/>
                </a:cubicBezTo>
                <a:cubicBezTo>
                  <a:pt x="432" y="520"/>
                  <a:pt x="432" y="672"/>
                  <a:pt x="432" y="784"/>
                </a:cubicBezTo>
                <a:cubicBezTo>
                  <a:pt x="432" y="896"/>
                  <a:pt x="424" y="1016"/>
                  <a:pt x="432" y="1120"/>
                </a:cubicBezTo>
                <a:cubicBezTo>
                  <a:pt x="440" y="1224"/>
                  <a:pt x="472" y="1312"/>
                  <a:pt x="480" y="1408"/>
                </a:cubicBezTo>
                <a:cubicBezTo>
                  <a:pt x="488" y="1504"/>
                  <a:pt x="480" y="1616"/>
                  <a:pt x="480" y="1696"/>
                </a:cubicBezTo>
                <a:cubicBezTo>
                  <a:pt x="480" y="1776"/>
                  <a:pt x="472" y="1776"/>
                  <a:pt x="480" y="1888"/>
                </a:cubicBezTo>
                <a:cubicBezTo>
                  <a:pt x="488" y="2000"/>
                  <a:pt x="508" y="2184"/>
                  <a:pt x="528" y="2368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Oval 330" descr="White marble"/>
          <p:cNvSpPr>
            <a:spLocks noChangeAspect="1" noChangeArrowheads="1"/>
          </p:cNvSpPr>
          <p:nvPr/>
        </p:nvSpPr>
        <p:spPr bwMode="auto">
          <a:xfrm>
            <a:off x="5900939" y="3409887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7" name="Oval 332" descr="White marble"/>
          <p:cNvSpPr>
            <a:spLocks noChangeAspect="1" noChangeArrowheads="1"/>
          </p:cNvSpPr>
          <p:nvPr/>
        </p:nvSpPr>
        <p:spPr bwMode="auto">
          <a:xfrm>
            <a:off x="5855588" y="3128331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8" name="Oval 333" descr="White marble"/>
          <p:cNvSpPr>
            <a:spLocks noChangeAspect="1" noChangeArrowheads="1"/>
          </p:cNvSpPr>
          <p:nvPr/>
        </p:nvSpPr>
        <p:spPr bwMode="auto">
          <a:xfrm>
            <a:off x="6003573" y="3059135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9" name="Oval 334" descr="White marble"/>
          <p:cNvSpPr>
            <a:spLocks noChangeAspect="1" noChangeArrowheads="1"/>
          </p:cNvSpPr>
          <p:nvPr/>
        </p:nvSpPr>
        <p:spPr bwMode="auto">
          <a:xfrm>
            <a:off x="6146784" y="3288198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0" name="Oval 335" descr="White marble"/>
          <p:cNvSpPr>
            <a:spLocks noChangeAspect="1" noChangeArrowheads="1"/>
          </p:cNvSpPr>
          <p:nvPr/>
        </p:nvSpPr>
        <p:spPr bwMode="auto">
          <a:xfrm rot="1915253">
            <a:off x="6115755" y="3147420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5" name="AutoShape 340" descr="Stationery"/>
          <p:cNvSpPr>
            <a:spLocks noChangeAspect="1" noChangeArrowheads="1"/>
          </p:cNvSpPr>
          <p:nvPr/>
        </p:nvSpPr>
        <p:spPr bwMode="auto">
          <a:xfrm rot="17865853">
            <a:off x="6068062" y="3421780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6" name="AutoShape 341" descr="Stationery"/>
          <p:cNvSpPr>
            <a:spLocks noChangeAspect="1" noChangeArrowheads="1"/>
          </p:cNvSpPr>
          <p:nvPr/>
        </p:nvSpPr>
        <p:spPr bwMode="auto">
          <a:xfrm rot="17865853">
            <a:off x="6077609" y="3667545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7" name="AutoShape 342" descr="Stationery"/>
          <p:cNvSpPr>
            <a:spLocks noChangeAspect="1" noChangeArrowheads="1"/>
          </p:cNvSpPr>
          <p:nvPr/>
        </p:nvSpPr>
        <p:spPr bwMode="auto">
          <a:xfrm rot="17865853">
            <a:off x="6089544" y="3910924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8" name="AutoShape 343" descr="Stationery"/>
          <p:cNvSpPr>
            <a:spLocks noChangeAspect="1" noChangeArrowheads="1"/>
          </p:cNvSpPr>
          <p:nvPr/>
        </p:nvSpPr>
        <p:spPr bwMode="auto">
          <a:xfrm rot="17865853">
            <a:off x="6101478" y="4154303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9" name="AutoShape 344" descr="Stationery"/>
          <p:cNvSpPr>
            <a:spLocks noChangeAspect="1" noChangeArrowheads="1"/>
          </p:cNvSpPr>
          <p:nvPr/>
        </p:nvSpPr>
        <p:spPr bwMode="auto">
          <a:xfrm rot="17865853">
            <a:off x="6113412" y="4397682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0" name="Oval 345" descr="White marble"/>
          <p:cNvSpPr>
            <a:spLocks noChangeAspect="1" noChangeArrowheads="1"/>
          </p:cNvSpPr>
          <p:nvPr/>
        </p:nvSpPr>
        <p:spPr bwMode="auto">
          <a:xfrm>
            <a:off x="5824559" y="3278653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1" name="Freeform 346"/>
          <p:cNvSpPr>
            <a:spLocks noChangeAspect="1"/>
          </p:cNvSpPr>
          <p:nvPr/>
        </p:nvSpPr>
        <p:spPr bwMode="auto">
          <a:xfrm>
            <a:off x="6318638" y="3091745"/>
            <a:ext cx="420086" cy="1921580"/>
          </a:xfrm>
          <a:custGeom>
            <a:avLst/>
            <a:gdLst>
              <a:gd name="T0" fmla="*/ 240 w 528"/>
              <a:gd name="T1" fmla="*/ 2416 h 2416"/>
              <a:gd name="T2" fmla="*/ 192 w 528"/>
              <a:gd name="T3" fmla="*/ 1984 h 2416"/>
              <a:gd name="T4" fmla="*/ 192 w 528"/>
              <a:gd name="T5" fmla="*/ 1648 h 2416"/>
              <a:gd name="T6" fmla="*/ 144 w 528"/>
              <a:gd name="T7" fmla="*/ 1360 h 2416"/>
              <a:gd name="T8" fmla="*/ 144 w 528"/>
              <a:gd name="T9" fmla="*/ 1024 h 2416"/>
              <a:gd name="T10" fmla="*/ 144 w 528"/>
              <a:gd name="T11" fmla="*/ 736 h 2416"/>
              <a:gd name="T12" fmla="*/ 144 w 528"/>
              <a:gd name="T13" fmla="*/ 640 h 2416"/>
              <a:gd name="T14" fmla="*/ 144 w 528"/>
              <a:gd name="T15" fmla="*/ 496 h 2416"/>
              <a:gd name="T16" fmla="*/ 96 w 528"/>
              <a:gd name="T17" fmla="*/ 448 h 2416"/>
              <a:gd name="T18" fmla="*/ 48 w 528"/>
              <a:gd name="T19" fmla="*/ 352 h 2416"/>
              <a:gd name="T20" fmla="*/ 48 w 528"/>
              <a:gd name="T21" fmla="*/ 304 h 2416"/>
              <a:gd name="T22" fmla="*/ 0 w 528"/>
              <a:gd name="T23" fmla="*/ 256 h 2416"/>
              <a:gd name="T24" fmla="*/ 48 w 528"/>
              <a:gd name="T25" fmla="*/ 160 h 2416"/>
              <a:gd name="T26" fmla="*/ 96 w 528"/>
              <a:gd name="T27" fmla="*/ 112 h 2416"/>
              <a:gd name="T28" fmla="*/ 240 w 528"/>
              <a:gd name="T29" fmla="*/ 16 h 2416"/>
              <a:gd name="T30" fmla="*/ 288 w 528"/>
              <a:gd name="T31" fmla="*/ 16 h 2416"/>
              <a:gd name="T32" fmla="*/ 384 w 528"/>
              <a:gd name="T33" fmla="*/ 112 h 2416"/>
              <a:gd name="T34" fmla="*/ 384 w 528"/>
              <a:gd name="T35" fmla="*/ 160 h 2416"/>
              <a:gd name="T36" fmla="*/ 432 w 528"/>
              <a:gd name="T37" fmla="*/ 256 h 2416"/>
              <a:gd name="T38" fmla="*/ 432 w 528"/>
              <a:gd name="T39" fmla="*/ 352 h 2416"/>
              <a:gd name="T40" fmla="*/ 432 w 528"/>
              <a:gd name="T41" fmla="*/ 448 h 2416"/>
              <a:gd name="T42" fmla="*/ 432 w 528"/>
              <a:gd name="T43" fmla="*/ 784 h 2416"/>
              <a:gd name="T44" fmla="*/ 432 w 528"/>
              <a:gd name="T45" fmla="*/ 1120 h 2416"/>
              <a:gd name="T46" fmla="*/ 480 w 528"/>
              <a:gd name="T47" fmla="*/ 1408 h 2416"/>
              <a:gd name="T48" fmla="*/ 480 w 528"/>
              <a:gd name="T49" fmla="*/ 1696 h 2416"/>
              <a:gd name="T50" fmla="*/ 480 w 528"/>
              <a:gd name="T51" fmla="*/ 1888 h 2416"/>
              <a:gd name="T52" fmla="*/ 528 w 528"/>
              <a:gd name="T53" fmla="*/ 2368 h 241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28"/>
              <a:gd name="T82" fmla="*/ 0 h 2416"/>
              <a:gd name="T83" fmla="*/ 528 w 528"/>
              <a:gd name="T84" fmla="*/ 2416 h 241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28" h="2416">
                <a:moveTo>
                  <a:pt x="240" y="2416"/>
                </a:moveTo>
                <a:cubicBezTo>
                  <a:pt x="220" y="2264"/>
                  <a:pt x="200" y="2112"/>
                  <a:pt x="192" y="1984"/>
                </a:cubicBezTo>
                <a:cubicBezTo>
                  <a:pt x="184" y="1856"/>
                  <a:pt x="200" y="1752"/>
                  <a:pt x="192" y="1648"/>
                </a:cubicBezTo>
                <a:cubicBezTo>
                  <a:pt x="184" y="1544"/>
                  <a:pt x="152" y="1464"/>
                  <a:pt x="144" y="1360"/>
                </a:cubicBezTo>
                <a:cubicBezTo>
                  <a:pt x="136" y="1256"/>
                  <a:pt x="144" y="1128"/>
                  <a:pt x="144" y="1024"/>
                </a:cubicBezTo>
                <a:cubicBezTo>
                  <a:pt x="144" y="920"/>
                  <a:pt x="144" y="800"/>
                  <a:pt x="144" y="736"/>
                </a:cubicBezTo>
                <a:cubicBezTo>
                  <a:pt x="144" y="672"/>
                  <a:pt x="144" y="680"/>
                  <a:pt x="144" y="640"/>
                </a:cubicBezTo>
                <a:cubicBezTo>
                  <a:pt x="144" y="600"/>
                  <a:pt x="152" y="528"/>
                  <a:pt x="144" y="496"/>
                </a:cubicBezTo>
                <a:cubicBezTo>
                  <a:pt x="136" y="464"/>
                  <a:pt x="112" y="472"/>
                  <a:pt x="96" y="448"/>
                </a:cubicBezTo>
                <a:cubicBezTo>
                  <a:pt x="80" y="424"/>
                  <a:pt x="56" y="376"/>
                  <a:pt x="48" y="352"/>
                </a:cubicBezTo>
                <a:cubicBezTo>
                  <a:pt x="40" y="328"/>
                  <a:pt x="56" y="320"/>
                  <a:pt x="48" y="304"/>
                </a:cubicBezTo>
                <a:cubicBezTo>
                  <a:pt x="40" y="288"/>
                  <a:pt x="0" y="280"/>
                  <a:pt x="0" y="256"/>
                </a:cubicBezTo>
                <a:cubicBezTo>
                  <a:pt x="0" y="232"/>
                  <a:pt x="32" y="184"/>
                  <a:pt x="48" y="160"/>
                </a:cubicBezTo>
                <a:cubicBezTo>
                  <a:pt x="64" y="136"/>
                  <a:pt x="64" y="136"/>
                  <a:pt x="96" y="112"/>
                </a:cubicBezTo>
                <a:cubicBezTo>
                  <a:pt x="128" y="88"/>
                  <a:pt x="208" y="32"/>
                  <a:pt x="240" y="16"/>
                </a:cubicBezTo>
                <a:cubicBezTo>
                  <a:pt x="272" y="0"/>
                  <a:pt x="264" y="0"/>
                  <a:pt x="288" y="16"/>
                </a:cubicBezTo>
                <a:cubicBezTo>
                  <a:pt x="312" y="32"/>
                  <a:pt x="368" y="88"/>
                  <a:pt x="384" y="112"/>
                </a:cubicBezTo>
                <a:cubicBezTo>
                  <a:pt x="400" y="136"/>
                  <a:pt x="376" y="136"/>
                  <a:pt x="384" y="160"/>
                </a:cubicBezTo>
                <a:cubicBezTo>
                  <a:pt x="392" y="184"/>
                  <a:pt x="424" y="224"/>
                  <a:pt x="432" y="256"/>
                </a:cubicBezTo>
                <a:cubicBezTo>
                  <a:pt x="440" y="288"/>
                  <a:pt x="432" y="320"/>
                  <a:pt x="432" y="352"/>
                </a:cubicBezTo>
                <a:cubicBezTo>
                  <a:pt x="432" y="384"/>
                  <a:pt x="432" y="376"/>
                  <a:pt x="432" y="448"/>
                </a:cubicBezTo>
                <a:cubicBezTo>
                  <a:pt x="432" y="520"/>
                  <a:pt x="432" y="672"/>
                  <a:pt x="432" y="784"/>
                </a:cubicBezTo>
                <a:cubicBezTo>
                  <a:pt x="432" y="896"/>
                  <a:pt x="424" y="1016"/>
                  <a:pt x="432" y="1120"/>
                </a:cubicBezTo>
                <a:cubicBezTo>
                  <a:pt x="440" y="1224"/>
                  <a:pt x="472" y="1312"/>
                  <a:pt x="480" y="1408"/>
                </a:cubicBezTo>
                <a:cubicBezTo>
                  <a:pt x="488" y="1504"/>
                  <a:pt x="480" y="1616"/>
                  <a:pt x="480" y="1696"/>
                </a:cubicBezTo>
                <a:cubicBezTo>
                  <a:pt x="480" y="1776"/>
                  <a:pt x="472" y="1776"/>
                  <a:pt x="480" y="1888"/>
                </a:cubicBezTo>
                <a:cubicBezTo>
                  <a:pt x="488" y="2000"/>
                  <a:pt x="508" y="2184"/>
                  <a:pt x="528" y="2368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Oval 347" descr="White marble"/>
          <p:cNvSpPr>
            <a:spLocks noChangeAspect="1" noChangeArrowheads="1"/>
          </p:cNvSpPr>
          <p:nvPr/>
        </p:nvSpPr>
        <p:spPr bwMode="auto">
          <a:xfrm>
            <a:off x="6356827" y="3409887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4" name="Oval 349" descr="White marble"/>
          <p:cNvSpPr>
            <a:spLocks noChangeAspect="1" noChangeArrowheads="1"/>
          </p:cNvSpPr>
          <p:nvPr/>
        </p:nvSpPr>
        <p:spPr bwMode="auto">
          <a:xfrm>
            <a:off x="6311477" y="3128331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5" name="Oval 350" descr="White marble"/>
          <p:cNvSpPr>
            <a:spLocks noChangeAspect="1" noChangeArrowheads="1"/>
          </p:cNvSpPr>
          <p:nvPr/>
        </p:nvSpPr>
        <p:spPr bwMode="auto">
          <a:xfrm>
            <a:off x="6459462" y="3059135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6" name="Oval 351" descr="White marble"/>
          <p:cNvSpPr>
            <a:spLocks noChangeAspect="1" noChangeArrowheads="1"/>
          </p:cNvSpPr>
          <p:nvPr/>
        </p:nvSpPr>
        <p:spPr bwMode="auto">
          <a:xfrm>
            <a:off x="6602673" y="3288198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7" name="Oval 352" descr="White marble"/>
          <p:cNvSpPr>
            <a:spLocks noChangeAspect="1" noChangeArrowheads="1"/>
          </p:cNvSpPr>
          <p:nvPr/>
        </p:nvSpPr>
        <p:spPr bwMode="auto">
          <a:xfrm rot="1915253">
            <a:off x="6571644" y="3147420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2" name="AutoShape 357" descr="Stationery"/>
          <p:cNvSpPr>
            <a:spLocks noChangeAspect="1" noChangeArrowheads="1"/>
          </p:cNvSpPr>
          <p:nvPr/>
        </p:nvSpPr>
        <p:spPr bwMode="auto">
          <a:xfrm rot="17865853">
            <a:off x="6523951" y="3421780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3" name="AutoShape 358" descr="Stationery"/>
          <p:cNvSpPr>
            <a:spLocks noChangeAspect="1" noChangeArrowheads="1"/>
          </p:cNvSpPr>
          <p:nvPr/>
        </p:nvSpPr>
        <p:spPr bwMode="auto">
          <a:xfrm rot="17865853">
            <a:off x="6533498" y="3667545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" name="AutoShape 359" descr="Stationery"/>
          <p:cNvSpPr>
            <a:spLocks noChangeAspect="1" noChangeArrowheads="1"/>
          </p:cNvSpPr>
          <p:nvPr/>
        </p:nvSpPr>
        <p:spPr bwMode="auto">
          <a:xfrm rot="17865853">
            <a:off x="6545432" y="3910924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5" name="AutoShape 360" descr="Stationery"/>
          <p:cNvSpPr>
            <a:spLocks noChangeAspect="1" noChangeArrowheads="1"/>
          </p:cNvSpPr>
          <p:nvPr/>
        </p:nvSpPr>
        <p:spPr bwMode="auto">
          <a:xfrm rot="17865853">
            <a:off x="6557367" y="4154303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6" name="AutoShape 361" descr="Stationery"/>
          <p:cNvSpPr>
            <a:spLocks noChangeAspect="1" noChangeArrowheads="1"/>
          </p:cNvSpPr>
          <p:nvPr/>
        </p:nvSpPr>
        <p:spPr bwMode="auto">
          <a:xfrm rot="17865853">
            <a:off x="6569301" y="4397682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7" name="Oval 362" descr="White marble"/>
          <p:cNvSpPr>
            <a:spLocks noChangeAspect="1" noChangeArrowheads="1"/>
          </p:cNvSpPr>
          <p:nvPr/>
        </p:nvSpPr>
        <p:spPr bwMode="auto">
          <a:xfrm>
            <a:off x="6280448" y="3278653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9" name="Freeform 364"/>
          <p:cNvSpPr>
            <a:spLocks noChangeAspect="1"/>
          </p:cNvSpPr>
          <p:nvPr/>
        </p:nvSpPr>
        <p:spPr bwMode="auto">
          <a:xfrm>
            <a:off x="9037261" y="3080610"/>
            <a:ext cx="420086" cy="1921580"/>
          </a:xfrm>
          <a:custGeom>
            <a:avLst/>
            <a:gdLst>
              <a:gd name="T0" fmla="*/ 240 w 528"/>
              <a:gd name="T1" fmla="*/ 2416 h 2416"/>
              <a:gd name="T2" fmla="*/ 192 w 528"/>
              <a:gd name="T3" fmla="*/ 1984 h 2416"/>
              <a:gd name="T4" fmla="*/ 192 w 528"/>
              <a:gd name="T5" fmla="*/ 1648 h 2416"/>
              <a:gd name="T6" fmla="*/ 144 w 528"/>
              <a:gd name="T7" fmla="*/ 1360 h 2416"/>
              <a:gd name="T8" fmla="*/ 144 w 528"/>
              <a:gd name="T9" fmla="*/ 1024 h 2416"/>
              <a:gd name="T10" fmla="*/ 144 w 528"/>
              <a:gd name="T11" fmla="*/ 736 h 2416"/>
              <a:gd name="T12" fmla="*/ 144 w 528"/>
              <a:gd name="T13" fmla="*/ 640 h 2416"/>
              <a:gd name="T14" fmla="*/ 144 w 528"/>
              <a:gd name="T15" fmla="*/ 496 h 2416"/>
              <a:gd name="T16" fmla="*/ 96 w 528"/>
              <a:gd name="T17" fmla="*/ 448 h 2416"/>
              <a:gd name="T18" fmla="*/ 48 w 528"/>
              <a:gd name="T19" fmla="*/ 352 h 2416"/>
              <a:gd name="T20" fmla="*/ 48 w 528"/>
              <a:gd name="T21" fmla="*/ 304 h 2416"/>
              <a:gd name="T22" fmla="*/ 0 w 528"/>
              <a:gd name="T23" fmla="*/ 256 h 2416"/>
              <a:gd name="T24" fmla="*/ 48 w 528"/>
              <a:gd name="T25" fmla="*/ 160 h 2416"/>
              <a:gd name="T26" fmla="*/ 96 w 528"/>
              <a:gd name="T27" fmla="*/ 112 h 2416"/>
              <a:gd name="T28" fmla="*/ 240 w 528"/>
              <a:gd name="T29" fmla="*/ 16 h 2416"/>
              <a:gd name="T30" fmla="*/ 288 w 528"/>
              <a:gd name="T31" fmla="*/ 16 h 2416"/>
              <a:gd name="T32" fmla="*/ 384 w 528"/>
              <a:gd name="T33" fmla="*/ 112 h 2416"/>
              <a:gd name="T34" fmla="*/ 384 w 528"/>
              <a:gd name="T35" fmla="*/ 160 h 2416"/>
              <a:gd name="T36" fmla="*/ 432 w 528"/>
              <a:gd name="T37" fmla="*/ 256 h 2416"/>
              <a:gd name="T38" fmla="*/ 432 w 528"/>
              <a:gd name="T39" fmla="*/ 352 h 2416"/>
              <a:gd name="T40" fmla="*/ 432 w 528"/>
              <a:gd name="T41" fmla="*/ 448 h 2416"/>
              <a:gd name="T42" fmla="*/ 432 w 528"/>
              <a:gd name="T43" fmla="*/ 784 h 2416"/>
              <a:gd name="T44" fmla="*/ 432 w 528"/>
              <a:gd name="T45" fmla="*/ 1120 h 2416"/>
              <a:gd name="T46" fmla="*/ 480 w 528"/>
              <a:gd name="T47" fmla="*/ 1408 h 2416"/>
              <a:gd name="T48" fmla="*/ 480 w 528"/>
              <a:gd name="T49" fmla="*/ 1696 h 2416"/>
              <a:gd name="T50" fmla="*/ 480 w 528"/>
              <a:gd name="T51" fmla="*/ 1888 h 2416"/>
              <a:gd name="T52" fmla="*/ 528 w 528"/>
              <a:gd name="T53" fmla="*/ 2368 h 241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28"/>
              <a:gd name="T82" fmla="*/ 0 h 2416"/>
              <a:gd name="T83" fmla="*/ 528 w 528"/>
              <a:gd name="T84" fmla="*/ 2416 h 241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28" h="2416">
                <a:moveTo>
                  <a:pt x="240" y="2416"/>
                </a:moveTo>
                <a:cubicBezTo>
                  <a:pt x="220" y="2264"/>
                  <a:pt x="200" y="2112"/>
                  <a:pt x="192" y="1984"/>
                </a:cubicBezTo>
                <a:cubicBezTo>
                  <a:pt x="184" y="1856"/>
                  <a:pt x="200" y="1752"/>
                  <a:pt x="192" y="1648"/>
                </a:cubicBezTo>
                <a:cubicBezTo>
                  <a:pt x="184" y="1544"/>
                  <a:pt x="152" y="1464"/>
                  <a:pt x="144" y="1360"/>
                </a:cubicBezTo>
                <a:cubicBezTo>
                  <a:pt x="136" y="1256"/>
                  <a:pt x="144" y="1128"/>
                  <a:pt x="144" y="1024"/>
                </a:cubicBezTo>
                <a:cubicBezTo>
                  <a:pt x="144" y="920"/>
                  <a:pt x="144" y="800"/>
                  <a:pt x="144" y="736"/>
                </a:cubicBezTo>
                <a:cubicBezTo>
                  <a:pt x="144" y="672"/>
                  <a:pt x="144" y="680"/>
                  <a:pt x="144" y="640"/>
                </a:cubicBezTo>
                <a:cubicBezTo>
                  <a:pt x="144" y="600"/>
                  <a:pt x="152" y="528"/>
                  <a:pt x="144" y="496"/>
                </a:cubicBezTo>
                <a:cubicBezTo>
                  <a:pt x="136" y="464"/>
                  <a:pt x="112" y="472"/>
                  <a:pt x="96" y="448"/>
                </a:cubicBezTo>
                <a:cubicBezTo>
                  <a:pt x="80" y="424"/>
                  <a:pt x="56" y="376"/>
                  <a:pt x="48" y="352"/>
                </a:cubicBezTo>
                <a:cubicBezTo>
                  <a:pt x="40" y="328"/>
                  <a:pt x="56" y="320"/>
                  <a:pt x="48" y="304"/>
                </a:cubicBezTo>
                <a:cubicBezTo>
                  <a:pt x="40" y="288"/>
                  <a:pt x="0" y="280"/>
                  <a:pt x="0" y="256"/>
                </a:cubicBezTo>
                <a:cubicBezTo>
                  <a:pt x="0" y="232"/>
                  <a:pt x="32" y="184"/>
                  <a:pt x="48" y="160"/>
                </a:cubicBezTo>
                <a:cubicBezTo>
                  <a:pt x="64" y="136"/>
                  <a:pt x="64" y="136"/>
                  <a:pt x="96" y="112"/>
                </a:cubicBezTo>
                <a:cubicBezTo>
                  <a:pt x="128" y="88"/>
                  <a:pt x="208" y="32"/>
                  <a:pt x="240" y="16"/>
                </a:cubicBezTo>
                <a:cubicBezTo>
                  <a:pt x="272" y="0"/>
                  <a:pt x="264" y="0"/>
                  <a:pt x="288" y="16"/>
                </a:cubicBezTo>
                <a:cubicBezTo>
                  <a:pt x="312" y="32"/>
                  <a:pt x="368" y="88"/>
                  <a:pt x="384" y="112"/>
                </a:cubicBezTo>
                <a:cubicBezTo>
                  <a:pt x="400" y="136"/>
                  <a:pt x="376" y="136"/>
                  <a:pt x="384" y="160"/>
                </a:cubicBezTo>
                <a:cubicBezTo>
                  <a:pt x="392" y="184"/>
                  <a:pt x="424" y="224"/>
                  <a:pt x="432" y="256"/>
                </a:cubicBezTo>
                <a:cubicBezTo>
                  <a:pt x="440" y="288"/>
                  <a:pt x="432" y="320"/>
                  <a:pt x="432" y="352"/>
                </a:cubicBezTo>
                <a:cubicBezTo>
                  <a:pt x="432" y="384"/>
                  <a:pt x="432" y="376"/>
                  <a:pt x="432" y="448"/>
                </a:cubicBezTo>
                <a:cubicBezTo>
                  <a:pt x="432" y="520"/>
                  <a:pt x="432" y="672"/>
                  <a:pt x="432" y="784"/>
                </a:cubicBezTo>
                <a:cubicBezTo>
                  <a:pt x="432" y="896"/>
                  <a:pt x="424" y="1016"/>
                  <a:pt x="432" y="1120"/>
                </a:cubicBezTo>
                <a:cubicBezTo>
                  <a:pt x="440" y="1224"/>
                  <a:pt x="472" y="1312"/>
                  <a:pt x="480" y="1408"/>
                </a:cubicBezTo>
                <a:cubicBezTo>
                  <a:pt x="488" y="1504"/>
                  <a:pt x="480" y="1616"/>
                  <a:pt x="480" y="1696"/>
                </a:cubicBezTo>
                <a:cubicBezTo>
                  <a:pt x="480" y="1776"/>
                  <a:pt x="472" y="1776"/>
                  <a:pt x="480" y="1888"/>
                </a:cubicBezTo>
                <a:cubicBezTo>
                  <a:pt x="488" y="2000"/>
                  <a:pt x="508" y="2184"/>
                  <a:pt x="528" y="2368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" name="Oval 365" descr="White marble"/>
          <p:cNvSpPr>
            <a:spLocks noChangeAspect="1" noChangeArrowheads="1"/>
          </p:cNvSpPr>
          <p:nvPr/>
        </p:nvSpPr>
        <p:spPr bwMode="auto">
          <a:xfrm>
            <a:off x="9075450" y="3398752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82" name="Oval 367" descr="White marble"/>
          <p:cNvSpPr>
            <a:spLocks noChangeAspect="1" noChangeArrowheads="1"/>
          </p:cNvSpPr>
          <p:nvPr/>
        </p:nvSpPr>
        <p:spPr bwMode="auto">
          <a:xfrm>
            <a:off x="9030100" y="3117196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83" name="Oval 368" descr="White marble"/>
          <p:cNvSpPr>
            <a:spLocks noChangeAspect="1" noChangeArrowheads="1"/>
          </p:cNvSpPr>
          <p:nvPr/>
        </p:nvSpPr>
        <p:spPr bwMode="auto">
          <a:xfrm>
            <a:off x="9178085" y="3048000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84" name="Oval 369" descr="White marble"/>
          <p:cNvSpPr>
            <a:spLocks noChangeAspect="1" noChangeArrowheads="1"/>
          </p:cNvSpPr>
          <p:nvPr/>
        </p:nvSpPr>
        <p:spPr bwMode="auto">
          <a:xfrm>
            <a:off x="9321296" y="3277063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85" name="Oval 370" descr="White marble"/>
          <p:cNvSpPr>
            <a:spLocks noChangeAspect="1" noChangeArrowheads="1"/>
          </p:cNvSpPr>
          <p:nvPr/>
        </p:nvSpPr>
        <p:spPr bwMode="auto">
          <a:xfrm rot="1915253">
            <a:off x="9290267" y="3136285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0" name="AutoShape 375" descr="Stationery"/>
          <p:cNvSpPr>
            <a:spLocks noChangeAspect="1" noChangeArrowheads="1"/>
          </p:cNvSpPr>
          <p:nvPr/>
        </p:nvSpPr>
        <p:spPr bwMode="auto">
          <a:xfrm rot="17865853">
            <a:off x="9242574" y="3410645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1" name="AutoShape 376" descr="Stationery"/>
          <p:cNvSpPr>
            <a:spLocks noChangeAspect="1" noChangeArrowheads="1"/>
          </p:cNvSpPr>
          <p:nvPr/>
        </p:nvSpPr>
        <p:spPr bwMode="auto">
          <a:xfrm rot="17865853">
            <a:off x="9252121" y="3656410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2" name="AutoShape 377" descr="Stationery"/>
          <p:cNvSpPr>
            <a:spLocks noChangeAspect="1" noChangeArrowheads="1"/>
          </p:cNvSpPr>
          <p:nvPr/>
        </p:nvSpPr>
        <p:spPr bwMode="auto">
          <a:xfrm rot="17865853">
            <a:off x="9264056" y="3899789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3" name="AutoShape 378" descr="Stationery"/>
          <p:cNvSpPr>
            <a:spLocks noChangeAspect="1" noChangeArrowheads="1"/>
          </p:cNvSpPr>
          <p:nvPr/>
        </p:nvSpPr>
        <p:spPr bwMode="auto">
          <a:xfrm rot="17865853">
            <a:off x="9275990" y="4143168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" name="AutoShape 379" descr="Stationery"/>
          <p:cNvSpPr>
            <a:spLocks noChangeAspect="1" noChangeArrowheads="1"/>
          </p:cNvSpPr>
          <p:nvPr/>
        </p:nvSpPr>
        <p:spPr bwMode="auto">
          <a:xfrm rot="17865853">
            <a:off x="9287924" y="4386547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5" name="Oval 380" descr="White marble"/>
          <p:cNvSpPr>
            <a:spLocks noChangeAspect="1" noChangeArrowheads="1"/>
          </p:cNvSpPr>
          <p:nvPr/>
        </p:nvSpPr>
        <p:spPr bwMode="auto">
          <a:xfrm>
            <a:off x="8999071" y="3267518"/>
            <a:ext cx="114569" cy="11453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-14514" y="3541486"/>
            <a:ext cx="246743" cy="1567543"/>
          </a:xfrm>
          <a:custGeom>
            <a:avLst/>
            <a:gdLst>
              <a:gd name="connsiteX0" fmla="*/ 145143 w 246743"/>
              <a:gd name="connsiteY0" fmla="*/ 0 h 1567543"/>
              <a:gd name="connsiteX1" fmla="*/ 145143 w 246743"/>
              <a:gd name="connsiteY1" fmla="*/ 0 h 1567543"/>
              <a:gd name="connsiteX2" fmla="*/ 159657 w 246743"/>
              <a:gd name="connsiteY2" fmla="*/ 145143 h 1567543"/>
              <a:gd name="connsiteX3" fmla="*/ 174171 w 246743"/>
              <a:gd name="connsiteY3" fmla="*/ 667657 h 1567543"/>
              <a:gd name="connsiteX4" fmla="*/ 203200 w 246743"/>
              <a:gd name="connsiteY4" fmla="*/ 812800 h 1567543"/>
              <a:gd name="connsiteX5" fmla="*/ 232228 w 246743"/>
              <a:gd name="connsiteY5" fmla="*/ 943428 h 1567543"/>
              <a:gd name="connsiteX6" fmla="*/ 246743 w 246743"/>
              <a:gd name="connsiteY6" fmla="*/ 986971 h 1567543"/>
              <a:gd name="connsiteX7" fmla="*/ 232228 w 246743"/>
              <a:gd name="connsiteY7" fmla="*/ 1233714 h 1567543"/>
              <a:gd name="connsiteX8" fmla="*/ 203200 w 246743"/>
              <a:gd name="connsiteY8" fmla="*/ 1320800 h 1567543"/>
              <a:gd name="connsiteX9" fmla="*/ 217714 w 246743"/>
              <a:gd name="connsiteY9" fmla="*/ 1393371 h 1567543"/>
              <a:gd name="connsiteX10" fmla="*/ 246743 w 246743"/>
              <a:gd name="connsiteY10" fmla="*/ 1480457 h 1567543"/>
              <a:gd name="connsiteX11" fmla="*/ 246743 w 246743"/>
              <a:gd name="connsiteY11" fmla="*/ 1567543 h 1567543"/>
              <a:gd name="connsiteX12" fmla="*/ 246743 w 246743"/>
              <a:gd name="connsiteY12" fmla="*/ 1567543 h 1567543"/>
              <a:gd name="connsiteX13" fmla="*/ 101600 w 246743"/>
              <a:gd name="connsiteY13" fmla="*/ 1567543 h 1567543"/>
              <a:gd name="connsiteX14" fmla="*/ 101600 w 246743"/>
              <a:gd name="connsiteY14" fmla="*/ 1538514 h 1567543"/>
              <a:gd name="connsiteX15" fmla="*/ 87085 w 246743"/>
              <a:gd name="connsiteY15" fmla="*/ 1204685 h 1567543"/>
              <a:gd name="connsiteX16" fmla="*/ 72571 w 246743"/>
              <a:gd name="connsiteY16" fmla="*/ 1088571 h 1567543"/>
              <a:gd name="connsiteX17" fmla="*/ 43543 w 246743"/>
              <a:gd name="connsiteY17" fmla="*/ 928914 h 1567543"/>
              <a:gd name="connsiteX18" fmla="*/ 29028 w 246743"/>
              <a:gd name="connsiteY18" fmla="*/ 725714 h 1567543"/>
              <a:gd name="connsiteX19" fmla="*/ 14514 w 246743"/>
              <a:gd name="connsiteY19" fmla="*/ 653143 h 1567543"/>
              <a:gd name="connsiteX20" fmla="*/ 0 w 246743"/>
              <a:gd name="connsiteY20" fmla="*/ 522514 h 1567543"/>
              <a:gd name="connsiteX21" fmla="*/ 29028 w 246743"/>
              <a:gd name="connsiteY21" fmla="*/ 101600 h 1567543"/>
              <a:gd name="connsiteX22" fmla="*/ 43543 w 246743"/>
              <a:gd name="connsiteY22" fmla="*/ 72571 h 1567543"/>
              <a:gd name="connsiteX23" fmla="*/ 145143 w 246743"/>
              <a:gd name="connsiteY23" fmla="*/ 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46743" h="1567543">
                <a:moveTo>
                  <a:pt x="145143" y="0"/>
                </a:moveTo>
                <a:lnTo>
                  <a:pt x="145143" y="0"/>
                </a:lnTo>
                <a:cubicBezTo>
                  <a:pt x="149981" y="48381"/>
                  <a:pt x="157545" y="96567"/>
                  <a:pt x="159657" y="145143"/>
                </a:cubicBezTo>
                <a:cubicBezTo>
                  <a:pt x="167225" y="319217"/>
                  <a:pt x="162832" y="493788"/>
                  <a:pt x="174171" y="667657"/>
                </a:cubicBezTo>
                <a:cubicBezTo>
                  <a:pt x="177382" y="716892"/>
                  <a:pt x="193524" y="764419"/>
                  <a:pt x="203200" y="812800"/>
                </a:cubicBezTo>
                <a:cubicBezTo>
                  <a:pt x="213176" y="862679"/>
                  <a:pt x="218564" y="895604"/>
                  <a:pt x="232228" y="943428"/>
                </a:cubicBezTo>
                <a:cubicBezTo>
                  <a:pt x="236431" y="958139"/>
                  <a:pt x="241905" y="972457"/>
                  <a:pt x="246743" y="986971"/>
                </a:cubicBezTo>
                <a:cubicBezTo>
                  <a:pt x="241905" y="1069219"/>
                  <a:pt x="242884" y="1152016"/>
                  <a:pt x="232228" y="1233714"/>
                </a:cubicBezTo>
                <a:cubicBezTo>
                  <a:pt x="228270" y="1264056"/>
                  <a:pt x="203200" y="1320800"/>
                  <a:pt x="203200" y="1320800"/>
                </a:cubicBezTo>
                <a:cubicBezTo>
                  <a:pt x="208038" y="1344990"/>
                  <a:pt x="211223" y="1369571"/>
                  <a:pt x="217714" y="1393371"/>
                </a:cubicBezTo>
                <a:cubicBezTo>
                  <a:pt x="225765" y="1422892"/>
                  <a:pt x="246743" y="1449858"/>
                  <a:pt x="246743" y="1480457"/>
                </a:cubicBezTo>
                <a:lnTo>
                  <a:pt x="246743" y="1567543"/>
                </a:lnTo>
                <a:lnTo>
                  <a:pt x="246743" y="1567543"/>
                </a:lnTo>
                <a:lnTo>
                  <a:pt x="101600" y="1567543"/>
                </a:lnTo>
                <a:lnTo>
                  <a:pt x="101600" y="1538514"/>
                </a:lnTo>
                <a:cubicBezTo>
                  <a:pt x="96762" y="1427238"/>
                  <a:pt x="94256" y="1315835"/>
                  <a:pt x="87085" y="1204685"/>
                </a:cubicBezTo>
                <a:cubicBezTo>
                  <a:pt x="84574" y="1165760"/>
                  <a:pt x="78087" y="1127185"/>
                  <a:pt x="72571" y="1088571"/>
                </a:cubicBezTo>
                <a:cubicBezTo>
                  <a:pt x="63286" y="1023574"/>
                  <a:pt x="56046" y="991428"/>
                  <a:pt x="43543" y="928914"/>
                </a:cubicBezTo>
                <a:cubicBezTo>
                  <a:pt x="38705" y="861181"/>
                  <a:pt x="36137" y="793247"/>
                  <a:pt x="29028" y="725714"/>
                </a:cubicBezTo>
                <a:cubicBezTo>
                  <a:pt x="26445" y="701180"/>
                  <a:pt x="18003" y="677564"/>
                  <a:pt x="14514" y="653143"/>
                </a:cubicBezTo>
                <a:cubicBezTo>
                  <a:pt x="8318" y="609772"/>
                  <a:pt x="4838" y="566057"/>
                  <a:pt x="0" y="522514"/>
                </a:cubicBezTo>
                <a:cubicBezTo>
                  <a:pt x="2714" y="460081"/>
                  <a:pt x="-341" y="219076"/>
                  <a:pt x="29028" y="101600"/>
                </a:cubicBezTo>
                <a:cubicBezTo>
                  <a:pt x="31652" y="91104"/>
                  <a:pt x="38705" y="82247"/>
                  <a:pt x="43543" y="72571"/>
                </a:cubicBezTo>
                <a:lnTo>
                  <a:pt x="145143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5" name="Freeform 384"/>
          <p:cNvSpPr/>
          <p:nvPr/>
        </p:nvSpPr>
        <p:spPr>
          <a:xfrm>
            <a:off x="406399" y="3505200"/>
            <a:ext cx="246743" cy="1567543"/>
          </a:xfrm>
          <a:custGeom>
            <a:avLst/>
            <a:gdLst>
              <a:gd name="connsiteX0" fmla="*/ 145143 w 246743"/>
              <a:gd name="connsiteY0" fmla="*/ 0 h 1567543"/>
              <a:gd name="connsiteX1" fmla="*/ 145143 w 246743"/>
              <a:gd name="connsiteY1" fmla="*/ 0 h 1567543"/>
              <a:gd name="connsiteX2" fmla="*/ 159657 w 246743"/>
              <a:gd name="connsiteY2" fmla="*/ 145143 h 1567543"/>
              <a:gd name="connsiteX3" fmla="*/ 174171 w 246743"/>
              <a:gd name="connsiteY3" fmla="*/ 667657 h 1567543"/>
              <a:gd name="connsiteX4" fmla="*/ 203200 w 246743"/>
              <a:gd name="connsiteY4" fmla="*/ 812800 h 1567543"/>
              <a:gd name="connsiteX5" fmla="*/ 232228 w 246743"/>
              <a:gd name="connsiteY5" fmla="*/ 943428 h 1567543"/>
              <a:gd name="connsiteX6" fmla="*/ 246743 w 246743"/>
              <a:gd name="connsiteY6" fmla="*/ 986971 h 1567543"/>
              <a:gd name="connsiteX7" fmla="*/ 232228 w 246743"/>
              <a:gd name="connsiteY7" fmla="*/ 1233714 h 1567543"/>
              <a:gd name="connsiteX8" fmla="*/ 203200 w 246743"/>
              <a:gd name="connsiteY8" fmla="*/ 1320800 h 1567543"/>
              <a:gd name="connsiteX9" fmla="*/ 217714 w 246743"/>
              <a:gd name="connsiteY9" fmla="*/ 1393371 h 1567543"/>
              <a:gd name="connsiteX10" fmla="*/ 246743 w 246743"/>
              <a:gd name="connsiteY10" fmla="*/ 1480457 h 1567543"/>
              <a:gd name="connsiteX11" fmla="*/ 246743 w 246743"/>
              <a:gd name="connsiteY11" fmla="*/ 1567543 h 1567543"/>
              <a:gd name="connsiteX12" fmla="*/ 246743 w 246743"/>
              <a:gd name="connsiteY12" fmla="*/ 1567543 h 1567543"/>
              <a:gd name="connsiteX13" fmla="*/ 101600 w 246743"/>
              <a:gd name="connsiteY13" fmla="*/ 1567543 h 1567543"/>
              <a:gd name="connsiteX14" fmla="*/ 101600 w 246743"/>
              <a:gd name="connsiteY14" fmla="*/ 1538514 h 1567543"/>
              <a:gd name="connsiteX15" fmla="*/ 87085 w 246743"/>
              <a:gd name="connsiteY15" fmla="*/ 1204685 h 1567543"/>
              <a:gd name="connsiteX16" fmla="*/ 72571 w 246743"/>
              <a:gd name="connsiteY16" fmla="*/ 1088571 h 1567543"/>
              <a:gd name="connsiteX17" fmla="*/ 43543 w 246743"/>
              <a:gd name="connsiteY17" fmla="*/ 928914 h 1567543"/>
              <a:gd name="connsiteX18" fmla="*/ 29028 w 246743"/>
              <a:gd name="connsiteY18" fmla="*/ 725714 h 1567543"/>
              <a:gd name="connsiteX19" fmla="*/ 14514 w 246743"/>
              <a:gd name="connsiteY19" fmla="*/ 653143 h 1567543"/>
              <a:gd name="connsiteX20" fmla="*/ 0 w 246743"/>
              <a:gd name="connsiteY20" fmla="*/ 522514 h 1567543"/>
              <a:gd name="connsiteX21" fmla="*/ 29028 w 246743"/>
              <a:gd name="connsiteY21" fmla="*/ 101600 h 1567543"/>
              <a:gd name="connsiteX22" fmla="*/ 43543 w 246743"/>
              <a:gd name="connsiteY22" fmla="*/ 72571 h 1567543"/>
              <a:gd name="connsiteX23" fmla="*/ 145143 w 246743"/>
              <a:gd name="connsiteY23" fmla="*/ 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46743" h="1567543">
                <a:moveTo>
                  <a:pt x="145143" y="0"/>
                </a:moveTo>
                <a:lnTo>
                  <a:pt x="145143" y="0"/>
                </a:lnTo>
                <a:cubicBezTo>
                  <a:pt x="149981" y="48381"/>
                  <a:pt x="157545" y="96567"/>
                  <a:pt x="159657" y="145143"/>
                </a:cubicBezTo>
                <a:cubicBezTo>
                  <a:pt x="167225" y="319217"/>
                  <a:pt x="162832" y="493788"/>
                  <a:pt x="174171" y="667657"/>
                </a:cubicBezTo>
                <a:cubicBezTo>
                  <a:pt x="177382" y="716892"/>
                  <a:pt x="193524" y="764419"/>
                  <a:pt x="203200" y="812800"/>
                </a:cubicBezTo>
                <a:cubicBezTo>
                  <a:pt x="213176" y="862679"/>
                  <a:pt x="218564" y="895604"/>
                  <a:pt x="232228" y="943428"/>
                </a:cubicBezTo>
                <a:cubicBezTo>
                  <a:pt x="236431" y="958139"/>
                  <a:pt x="241905" y="972457"/>
                  <a:pt x="246743" y="986971"/>
                </a:cubicBezTo>
                <a:cubicBezTo>
                  <a:pt x="241905" y="1069219"/>
                  <a:pt x="242884" y="1152016"/>
                  <a:pt x="232228" y="1233714"/>
                </a:cubicBezTo>
                <a:cubicBezTo>
                  <a:pt x="228270" y="1264056"/>
                  <a:pt x="203200" y="1320800"/>
                  <a:pt x="203200" y="1320800"/>
                </a:cubicBezTo>
                <a:cubicBezTo>
                  <a:pt x="208038" y="1344990"/>
                  <a:pt x="211223" y="1369571"/>
                  <a:pt x="217714" y="1393371"/>
                </a:cubicBezTo>
                <a:cubicBezTo>
                  <a:pt x="225765" y="1422892"/>
                  <a:pt x="246743" y="1449858"/>
                  <a:pt x="246743" y="1480457"/>
                </a:cubicBezTo>
                <a:lnTo>
                  <a:pt x="246743" y="1567543"/>
                </a:lnTo>
                <a:lnTo>
                  <a:pt x="246743" y="1567543"/>
                </a:lnTo>
                <a:lnTo>
                  <a:pt x="101600" y="1567543"/>
                </a:lnTo>
                <a:lnTo>
                  <a:pt x="101600" y="1538514"/>
                </a:lnTo>
                <a:cubicBezTo>
                  <a:pt x="96762" y="1427238"/>
                  <a:pt x="94256" y="1315835"/>
                  <a:pt x="87085" y="1204685"/>
                </a:cubicBezTo>
                <a:cubicBezTo>
                  <a:pt x="84574" y="1165760"/>
                  <a:pt x="78087" y="1127185"/>
                  <a:pt x="72571" y="1088571"/>
                </a:cubicBezTo>
                <a:cubicBezTo>
                  <a:pt x="63286" y="1023574"/>
                  <a:pt x="56046" y="991428"/>
                  <a:pt x="43543" y="928914"/>
                </a:cubicBezTo>
                <a:cubicBezTo>
                  <a:pt x="38705" y="861181"/>
                  <a:pt x="36137" y="793247"/>
                  <a:pt x="29028" y="725714"/>
                </a:cubicBezTo>
                <a:cubicBezTo>
                  <a:pt x="26445" y="701180"/>
                  <a:pt x="18003" y="677564"/>
                  <a:pt x="14514" y="653143"/>
                </a:cubicBezTo>
                <a:cubicBezTo>
                  <a:pt x="8318" y="609772"/>
                  <a:pt x="4838" y="566057"/>
                  <a:pt x="0" y="522514"/>
                </a:cubicBezTo>
                <a:cubicBezTo>
                  <a:pt x="2714" y="460081"/>
                  <a:pt x="-341" y="219076"/>
                  <a:pt x="29028" y="101600"/>
                </a:cubicBezTo>
                <a:cubicBezTo>
                  <a:pt x="31652" y="91104"/>
                  <a:pt x="38705" y="82247"/>
                  <a:pt x="43543" y="72571"/>
                </a:cubicBezTo>
                <a:lnTo>
                  <a:pt x="145143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6" name="Freeform 385"/>
          <p:cNvSpPr/>
          <p:nvPr/>
        </p:nvSpPr>
        <p:spPr>
          <a:xfrm>
            <a:off x="841826" y="3490686"/>
            <a:ext cx="246743" cy="1567543"/>
          </a:xfrm>
          <a:custGeom>
            <a:avLst/>
            <a:gdLst>
              <a:gd name="connsiteX0" fmla="*/ 145143 w 246743"/>
              <a:gd name="connsiteY0" fmla="*/ 0 h 1567543"/>
              <a:gd name="connsiteX1" fmla="*/ 145143 w 246743"/>
              <a:gd name="connsiteY1" fmla="*/ 0 h 1567543"/>
              <a:gd name="connsiteX2" fmla="*/ 159657 w 246743"/>
              <a:gd name="connsiteY2" fmla="*/ 145143 h 1567543"/>
              <a:gd name="connsiteX3" fmla="*/ 174171 w 246743"/>
              <a:gd name="connsiteY3" fmla="*/ 667657 h 1567543"/>
              <a:gd name="connsiteX4" fmla="*/ 203200 w 246743"/>
              <a:gd name="connsiteY4" fmla="*/ 812800 h 1567543"/>
              <a:gd name="connsiteX5" fmla="*/ 232228 w 246743"/>
              <a:gd name="connsiteY5" fmla="*/ 943428 h 1567543"/>
              <a:gd name="connsiteX6" fmla="*/ 246743 w 246743"/>
              <a:gd name="connsiteY6" fmla="*/ 986971 h 1567543"/>
              <a:gd name="connsiteX7" fmla="*/ 232228 w 246743"/>
              <a:gd name="connsiteY7" fmla="*/ 1233714 h 1567543"/>
              <a:gd name="connsiteX8" fmla="*/ 203200 w 246743"/>
              <a:gd name="connsiteY8" fmla="*/ 1320800 h 1567543"/>
              <a:gd name="connsiteX9" fmla="*/ 217714 w 246743"/>
              <a:gd name="connsiteY9" fmla="*/ 1393371 h 1567543"/>
              <a:gd name="connsiteX10" fmla="*/ 246743 w 246743"/>
              <a:gd name="connsiteY10" fmla="*/ 1480457 h 1567543"/>
              <a:gd name="connsiteX11" fmla="*/ 246743 w 246743"/>
              <a:gd name="connsiteY11" fmla="*/ 1567543 h 1567543"/>
              <a:gd name="connsiteX12" fmla="*/ 246743 w 246743"/>
              <a:gd name="connsiteY12" fmla="*/ 1567543 h 1567543"/>
              <a:gd name="connsiteX13" fmla="*/ 101600 w 246743"/>
              <a:gd name="connsiteY13" fmla="*/ 1567543 h 1567543"/>
              <a:gd name="connsiteX14" fmla="*/ 101600 w 246743"/>
              <a:gd name="connsiteY14" fmla="*/ 1538514 h 1567543"/>
              <a:gd name="connsiteX15" fmla="*/ 87085 w 246743"/>
              <a:gd name="connsiteY15" fmla="*/ 1204685 h 1567543"/>
              <a:gd name="connsiteX16" fmla="*/ 72571 w 246743"/>
              <a:gd name="connsiteY16" fmla="*/ 1088571 h 1567543"/>
              <a:gd name="connsiteX17" fmla="*/ 43543 w 246743"/>
              <a:gd name="connsiteY17" fmla="*/ 928914 h 1567543"/>
              <a:gd name="connsiteX18" fmla="*/ 29028 w 246743"/>
              <a:gd name="connsiteY18" fmla="*/ 725714 h 1567543"/>
              <a:gd name="connsiteX19" fmla="*/ 14514 w 246743"/>
              <a:gd name="connsiteY19" fmla="*/ 653143 h 1567543"/>
              <a:gd name="connsiteX20" fmla="*/ 0 w 246743"/>
              <a:gd name="connsiteY20" fmla="*/ 522514 h 1567543"/>
              <a:gd name="connsiteX21" fmla="*/ 29028 w 246743"/>
              <a:gd name="connsiteY21" fmla="*/ 101600 h 1567543"/>
              <a:gd name="connsiteX22" fmla="*/ 43543 w 246743"/>
              <a:gd name="connsiteY22" fmla="*/ 72571 h 1567543"/>
              <a:gd name="connsiteX23" fmla="*/ 145143 w 246743"/>
              <a:gd name="connsiteY23" fmla="*/ 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46743" h="1567543">
                <a:moveTo>
                  <a:pt x="145143" y="0"/>
                </a:moveTo>
                <a:lnTo>
                  <a:pt x="145143" y="0"/>
                </a:lnTo>
                <a:cubicBezTo>
                  <a:pt x="149981" y="48381"/>
                  <a:pt x="157545" y="96567"/>
                  <a:pt x="159657" y="145143"/>
                </a:cubicBezTo>
                <a:cubicBezTo>
                  <a:pt x="167225" y="319217"/>
                  <a:pt x="162832" y="493788"/>
                  <a:pt x="174171" y="667657"/>
                </a:cubicBezTo>
                <a:cubicBezTo>
                  <a:pt x="177382" y="716892"/>
                  <a:pt x="193524" y="764419"/>
                  <a:pt x="203200" y="812800"/>
                </a:cubicBezTo>
                <a:cubicBezTo>
                  <a:pt x="213176" y="862679"/>
                  <a:pt x="218564" y="895604"/>
                  <a:pt x="232228" y="943428"/>
                </a:cubicBezTo>
                <a:cubicBezTo>
                  <a:pt x="236431" y="958139"/>
                  <a:pt x="241905" y="972457"/>
                  <a:pt x="246743" y="986971"/>
                </a:cubicBezTo>
                <a:cubicBezTo>
                  <a:pt x="241905" y="1069219"/>
                  <a:pt x="242884" y="1152016"/>
                  <a:pt x="232228" y="1233714"/>
                </a:cubicBezTo>
                <a:cubicBezTo>
                  <a:pt x="228270" y="1264056"/>
                  <a:pt x="203200" y="1320800"/>
                  <a:pt x="203200" y="1320800"/>
                </a:cubicBezTo>
                <a:cubicBezTo>
                  <a:pt x="208038" y="1344990"/>
                  <a:pt x="211223" y="1369571"/>
                  <a:pt x="217714" y="1393371"/>
                </a:cubicBezTo>
                <a:cubicBezTo>
                  <a:pt x="225765" y="1422892"/>
                  <a:pt x="246743" y="1449858"/>
                  <a:pt x="246743" y="1480457"/>
                </a:cubicBezTo>
                <a:lnTo>
                  <a:pt x="246743" y="1567543"/>
                </a:lnTo>
                <a:lnTo>
                  <a:pt x="246743" y="1567543"/>
                </a:lnTo>
                <a:lnTo>
                  <a:pt x="101600" y="1567543"/>
                </a:lnTo>
                <a:lnTo>
                  <a:pt x="101600" y="1538514"/>
                </a:lnTo>
                <a:cubicBezTo>
                  <a:pt x="96762" y="1427238"/>
                  <a:pt x="94256" y="1315835"/>
                  <a:pt x="87085" y="1204685"/>
                </a:cubicBezTo>
                <a:cubicBezTo>
                  <a:pt x="84574" y="1165760"/>
                  <a:pt x="78087" y="1127185"/>
                  <a:pt x="72571" y="1088571"/>
                </a:cubicBezTo>
                <a:cubicBezTo>
                  <a:pt x="63286" y="1023574"/>
                  <a:pt x="56046" y="991428"/>
                  <a:pt x="43543" y="928914"/>
                </a:cubicBezTo>
                <a:cubicBezTo>
                  <a:pt x="38705" y="861181"/>
                  <a:pt x="36137" y="793247"/>
                  <a:pt x="29028" y="725714"/>
                </a:cubicBezTo>
                <a:cubicBezTo>
                  <a:pt x="26445" y="701180"/>
                  <a:pt x="18003" y="677564"/>
                  <a:pt x="14514" y="653143"/>
                </a:cubicBezTo>
                <a:cubicBezTo>
                  <a:pt x="8318" y="609772"/>
                  <a:pt x="4838" y="566057"/>
                  <a:pt x="0" y="522514"/>
                </a:cubicBezTo>
                <a:cubicBezTo>
                  <a:pt x="2714" y="460081"/>
                  <a:pt x="-341" y="219076"/>
                  <a:pt x="29028" y="101600"/>
                </a:cubicBezTo>
                <a:cubicBezTo>
                  <a:pt x="31652" y="91104"/>
                  <a:pt x="38705" y="82247"/>
                  <a:pt x="43543" y="72571"/>
                </a:cubicBezTo>
                <a:lnTo>
                  <a:pt x="145143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7" name="Freeform 386"/>
          <p:cNvSpPr/>
          <p:nvPr/>
        </p:nvSpPr>
        <p:spPr>
          <a:xfrm>
            <a:off x="1306281" y="3461657"/>
            <a:ext cx="246743" cy="1645920"/>
          </a:xfrm>
          <a:custGeom>
            <a:avLst/>
            <a:gdLst>
              <a:gd name="connsiteX0" fmla="*/ 145143 w 246743"/>
              <a:gd name="connsiteY0" fmla="*/ 0 h 1567543"/>
              <a:gd name="connsiteX1" fmla="*/ 145143 w 246743"/>
              <a:gd name="connsiteY1" fmla="*/ 0 h 1567543"/>
              <a:gd name="connsiteX2" fmla="*/ 159657 w 246743"/>
              <a:gd name="connsiteY2" fmla="*/ 145143 h 1567543"/>
              <a:gd name="connsiteX3" fmla="*/ 174171 w 246743"/>
              <a:gd name="connsiteY3" fmla="*/ 667657 h 1567543"/>
              <a:gd name="connsiteX4" fmla="*/ 203200 w 246743"/>
              <a:gd name="connsiteY4" fmla="*/ 812800 h 1567543"/>
              <a:gd name="connsiteX5" fmla="*/ 232228 w 246743"/>
              <a:gd name="connsiteY5" fmla="*/ 943428 h 1567543"/>
              <a:gd name="connsiteX6" fmla="*/ 246743 w 246743"/>
              <a:gd name="connsiteY6" fmla="*/ 986971 h 1567543"/>
              <a:gd name="connsiteX7" fmla="*/ 232228 w 246743"/>
              <a:gd name="connsiteY7" fmla="*/ 1233714 h 1567543"/>
              <a:gd name="connsiteX8" fmla="*/ 203200 w 246743"/>
              <a:gd name="connsiteY8" fmla="*/ 1320800 h 1567543"/>
              <a:gd name="connsiteX9" fmla="*/ 217714 w 246743"/>
              <a:gd name="connsiteY9" fmla="*/ 1393371 h 1567543"/>
              <a:gd name="connsiteX10" fmla="*/ 246743 w 246743"/>
              <a:gd name="connsiteY10" fmla="*/ 1480457 h 1567543"/>
              <a:gd name="connsiteX11" fmla="*/ 246743 w 246743"/>
              <a:gd name="connsiteY11" fmla="*/ 1567543 h 1567543"/>
              <a:gd name="connsiteX12" fmla="*/ 246743 w 246743"/>
              <a:gd name="connsiteY12" fmla="*/ 1567543 h 1567543"/>
              <a:gd name="connsiteX13" fmla="*/ 101600 w 246743"/>
              <a:gd name="connsiteY13" fmla="*/ 1567543 h 1567543"/>
              <a:gd name="connsiteX14" fmla="*/ 101600 w 246743"/>
              <a:gd name="connsiteY14" fmla="*/ 1538514 h 1567543"/>
              <a:gd name="connsiteX15" fmla="*/ 87085 w 246743"/>
              <a:gd name="connsiteY15" fmla="*/ 1204685 h 1567543"/>
              <a:gd name="connsiteX16" fmla="*/ 72571 w 246743"/>
              <a:gd name="connsiteY16" fmla="*/ 1088571 h 1567543"/>
              <a:gd name="connsiteX17" fmla="*/ 43543 w 246743"/>
              <a:gd name="connsiteY17" fmla="*/ 928914 h 1567543"/>
              <a:gd name="connsiteX18" fmla="*/ 29028 w 246743"/>
              <a:gd name="connsiteY18" fmla="*/ 725714 h 1567543"/>
              <a:gd name="connsiteX19" fmla="*/ 14514 w 246743"/>
              <a:gd name="connsiteY19" fmla="*/ 653143 h 1567543"/>
              <a:gd name="connsiteX20" fmla="*/ 0 w 246743"/>
              <a:gd name="connsiteY20" fmla="*/ 522514 h 1567543"/>
              <a:gd name="connsiteX21" fmla="*/ 29028 w 246743"/>
              <a:gd name="connsiteY21" fmla="*/ 101600 h 1567543"/>
              <a:gd name="connsiteX22" fmla="*/ 43543 w 246743"/>
              <a:gd name="connsiteY22" fmla="*/ 72571 h 1567543"/>
              <a:gd name="connsiteX23" fmla="*/ 145143 w 246743"/>
              <a:gd name="connsiteY23" fmla="*/ 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46743" h="1567543">
                <a:moveTo>
                  <a:pt x="145143" y="0"/>
                </a:moveTo>
                <a:lnTo>
                  <a:pt x="145143" y="0"/>
                </a:lnTo>
                <a:cubicBezTo>
                  <a:pt x="149981" y="48381"/>
                  <a:pt x="157545" y="96567"/>
                  <a:pt x="159657" y="145143"/>
                </a:cubicBezTo>
                <a:cubicBezTo>
                  <a:pt x="167225" y="319217"/>
                  <a:pt x="162832" y="493788"/>
                  <a:pt x="174171" y="667657"/>
                </a:cubicBezTo>
                <a:cubicBezTo>
                  <a:pt x="177382" y="716892"/>
                  <a:pt x="193524" y="764419"/>
                  <a:pt x="203200" y="812800"/>
                </a:cubicBezTo>
                <a:cubicBezTo>
                  <a:pt x="213176" y="862679"/>
                  <a:pt x="218564" y="895604"/>
                  <a:pt x="232228" y="943428"/>
                </a:cubicBezTo>
                <a:cubicBezTo>
                  <a:pt x="236431" y="958139"/>
                  <a:pt x="241905" y="972457"/>
                  <a:pt x="246743" y="986971"/>
                </a:cubicBezTo>
                <a:cubicBezTo>
                  <a:pt x="241905" y="1069219"/>
                  <a:pt x="242884" y="1152016"/>
                  <a:pt x="232228" y="1233714"/>
                </a:cubicBezTo>
                <a:cubicBezTo>
                  <a:pt x="228270" y="1264056"/>
                  <a:pt x="203200" y="1320800"/>
                  <a:pt x="203200" y="1320800"/>
                </a:cubicBezTo>
                <a:cubicBezTo>
                  <a:pt x="208038" y="1344990"/>
                  <a:pt x="211223" y="1369571"/>
                  <a:pt x="217714" y="1393371"/>
                </a:cubicBezTo>
                <a:cubicBezTo>
                  <a:pt x="225765" y="1422892"/>
                  <a:pt x="246743" y="1449858"/>
                  <a:pt x="246743" y="1480457"/>
                </a:cubicBezTo>
                <a:lnTo>
                  <a:pt x="246743" y="1567543"/>
                </a:lnTo>
                <a:lnTo>
                  <a:pt x="246743" y="1567543"/>
                </a:lnTo>
                <a:lnTo>
                  <a:pt x="101600" y="1567543"/>
                </a:lnTo>
                <a:lnTo>
                  <a:pt x="101600" y="1538514"/>
                </a:lnTo>
                <a:cubicBezTo>
                  <a:pt x="96762" y="1427238"/>
                  <a:pt x="94256" y="1315835"/>
                  <a:pt x="87085" y="1204685"/>
                </a:cubicBezTo>
                <a:cubicBezTo>
                  <a:pt x="84574" y="1165760"/>
                  <a:pt x="78087" y="1127185"/>
                  <a:pt x="72571" y="1088571"/>
                </a:cubicBezTo>
                <a:cubicBezTo>
                  <a:pt x="63286" y="1023574"/>
                  <a:pt x="56046" y="991428"/>
                  <a:pt x="43543" y="928914"/>
                </a:cubicBezTo>
                <a:cubicBezTo>
                  <a:pt x="38705" y="861181"/>
                  <a:pt x="36137" y="793247"/>
                  <a:pt x="29028" y="725714"/>
                </a:cubicBezTo>
                <a:cubicBezTo>
                  <a:pt x="26445" y="701180"/>
                  <a:pt x="18003" y="677564"/>
                  <a:pt x="14514" y="653143"/>
                </a:cubicBezTo>
                <a:cubicBezTo>
                  <a:pt x="8318" y="609772"/>
                  <a:pt x="4838" y="566057"/>
                  <a:pt x="0" y="522514"/>
                </a:cubicBezTo>
                <a:cubicBezTo>
                  <a:pt x="2714" y="460081"/>
                  <a:pt x="-341" y="219076"/>
                  <a:pt x="29028" y="101600"/>
                </a:cubicBezTo>
                <a:cubicBezTo>
                  <a:pt x="31652" y="91104"/>
                  <a:pt x="38705" y="82247"/>
                  <a:pt x="43543" y="72571"/>
                </a:cubicBezTo>
                <a:lnTo>
                  <a:pt x="145143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8" name="Freeform 387"/>
          <p:cNvSpPr/>
          <p:nvPr/>
        </p:nvSpPr>
        <p:spPr>
          <a:xfrm>
            <a:off x="1770736" y="3432630"/>
            <a:ext cx="246743" cy="1748973"/>
          </a:xfrm>
          <a:custGeom>
            <a:avLst/>
            <a:gdLst>
              <a:gd name="connsiteX0" fmla="*/ 145143 w 246743"/>
              <a:gd name="connsiteY0" fmla="*/ 0 h 1567543"/>
              <a:gd name="connsiteX1" fmla="*/ 145143 w 246743"/>
              <a:gd name="connsiteY1" fmla="*/ 0 h 1567543"/>
              <a:gd name="connsiteX2" fmla="*/ 159657 w 246743"/>
              <a:gd name="connsiteY2" fmla="*/ 145143 h 1567543"/>
              <a:gd name="connsiteX3" fmla="*/ 174171 w 246743"/>
              <a:gd name="connsiteY3" fmla="*/ 667657 h 1567543"/>
              <a:gd name="connsiteX4" fmla="*/ 203200 w 246743"/>
              <a:gd name="connsiteY4" fmla="*/ 812800 h 1567543"/>
              <a:gd name="connsiteX5" fmla="*/ 232228 w 246743"/>
              <a:gd name="connsiteY5" fmla="*/ 943428 h 1567543"/>
              <a:gd name="connsiteX6" fmla="*/ 246743 w 246743"/>
              <a:gd name="connsiteY6" fmla="*/ 986971 h 1567543"/>
              <a:gd name="connsiteX7" fmla="*/ 232228 w 246743"/>
              <a:gd name="connsiteY7" fmla="*/ 1233714 h 1567543"/>
              <a:gd name="connsiteX8" fmla="*/ 203200 w 246743"/>
              <a:gd name="connsiteY8" fmla="*/ 1320800 h 1567543"/>
              <a:gd name="connsiteX9" fmla="*/ 217714 w 246743"/>
              <a:gd name="connsiteY9" fmla="*/ 1393371 h 1567543"/>
              <a:gd name="connsiteX10" fmla="*/ 246743 w 246743"/>
              <a:gd name="connsiteY10" fmla="*/ 1480457 h 1567543"/>
              <a:gd name="connsiteX11" fmla="*/ 246743 w 246743"/>
              <a:gd name="connsiteY11" fmla="*/ 1567543 h 1567543"/>
              <a:gd name="connsiteX12" fmla="*/ 246743 w 246743"/>
              <a:gd name="connsiteY12" fmla="*/ 1567543 h 1567543"/>
              <a:gd name="connsiteX13" fmla="*/ 101600 w 246743"/>
              <a:gd name="connsiteY13" fmla="*/ 1567543 h 1567543"/>
              <a:gd name="connsiteX14" fmla="*/ 101600 w 246743"/>
              <a:gd name="connsiteY14" fmla="*/ 1538514 h 1567543"/>
              <a:gd name="connsiteX15" fmla="*/ 87085 w 246743"/>
              <a:gd name="connsiteY15" fmla="*/ 1204685 h 1567543"/>
              <a:gd name="connsiteX16" fmla="*/ 72571 w 246743"/>
              <a:gd name="connsiteY16" fmla="*/ 1088571 h 1567543"/>
              <a:gd name="connsiteX17" fmla="*/ 43543 w 246743"/>
              <a:gd name="connsiteY17" fmla="*/ 928914 h 1567543"/>
              <a:gd name="connsiteX18" fmla="*/ 29028 w 246743"/>
              <a:gd name="connsiteY18" fmla="*/ 725714 h 1567543"/>
              <a:gd name="connsiteX19" fmla="*/ 14514 w 246743"/>
              <a:gd name="connsiteY19" fmla="*/ 653143 h 1567543"/>
              <a:gd name="connsiteX20" fmla="*/ 0 w 246743"/>
              <a:gd name="connsiteY20" fmla="*/ 522514 h 1567543"/>
              <a:gd name="connsiteX21" fmla="*/ 29028 w 246743"/>
              <a:gd name="connsiteY21" fmla="*/ 101600 h 1567543"/>
              <a:gd name="connsiteX22" fmla="*/ 43543 w 246743"/>
              <a:gd name="connsiteY22" fmla="*/ 72571 h 1567543"/>
              <a:gd name="connsiteX23" fmla="*/ 145143 w 246743"/>
              <a:gd name="connsiteY23" fmla="*/ 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46743" h="1567543">
                <a:moveTo>
                  <a:pt x="145143" y="0"/>
                </a:moveTo>
                <a:lnTo>
                  <a:pt x="145143" y="0"/>
                </a:lnTo>
                <a:cubicBezTo>
                  <a:pt x="149981" y="48381"/>
                  <a:pt x="157545" y="96567"/>
                  <a:pt x="159657" y="145143"/>
                </a:cubicBezTo>
                <a:cubicBezTo>
                  <a:pt x="167225" y="319217"/>
                  <a:pt x="162832" y="493788"/>
                  <a:pt x="174171" y="667657"/>
                </a:cubicBezTo>
                <a:cubicBezTo>
                  <a:pt x="177382" y="716892"/>
                  <a:pt x="193524" y="764419"/>
                  <a:pt x="203200" y="812800"/>
                </a:cubicBezTo>
                <a:cubicBezTo>
                  <a:pt x="213176" y="862679"/>
                  <a:pt x="218564" y="895604"/>
                  <a:pt x="232228" y="943428"/>
                </a:cubicBezTo>
                <a:cubicBezTo>
                  <a:pt x="236431" y="958139"/>
                  <a:pt x="241905" y="972457"/>
                  <a:pt x="246743" y="986971"/>
                </a:cubicBezTo>
                <a:cubicBezTo>
                  <a:pt x="241905" y="1069219"/>
                  <a:pt x="242884" y="1152016"/>
                  <a:pt x="232228" y="1233714"/>
                </a:cubicBezTo>
                <a:cubicBezTo>
                  <a:pt x="228270" y="1264056"/>
                  <a:pt x="203200" y="1320800"/>
                  <a:pt x="203200" y="1320800"/>
                </a:cubicBezTo>
                <a:cubicBezTo>
                  <a:pt x="208038" y="1344990"/>
                  <a:pt x="211223" y="1369571"/>
                  <a:pt x="217714" y="1393371"/>
                </a:cubicBezTo>
                <a:cubicBezTo>
                  <a:pt x="225765" y="1422892"/>
                  <a:pt x="246743" y="1449858"/>
                  <a:pt x="246743" y="1480457"/>
                </a:cubicBezTo>
                <a:lnTo>
                  <a:pt x="246743" y="1567543"/>
                </a:lnTo>
                <a:lnTo>
                  <a:pt x="246743" y="1567543"/>
                </a:lnTo>
                <a:lnTo>
                  <a:pt x="101600" y="1567543"/>
                </a:lnTo>
                <a:lnTo>
                  <a:pt x="101600" y="1538514"/>
                </a:lnTo>
                <a:cubicBezTo>
                  <a:pt x="96762" y="1427238"/>
                  <a:pt x="94256" y="1315835"/>
                  <a:pt x="87085" y="1204685"/>
                </a:cubicBezTo>
                <a:cubicBezTo>
                  <a:pt x="84574" y="1165760"/>
                  <a:pt x="78087" y="1127185"/>
                  <a:pt x="72571" y="1088571"/>
                </a:cubicBezTo>
                <a:cubicBezTo>
                  <a:pt x="63286" y="1023574"/>
                  <a:pt x="56046" y="991428"/>
                  <a:pt x="43543" y="928914"/>
                </a:cubicBezTo>
                <a:cubicBezTo>
                  <a:pt x="38705" y="861181"/>
                  <a:pt x="36137" y="793247"/>
                  <a:pt x="29028" y="725714"/>
                </a:cubicBezTo>
                <a:cubicBezTo>
                  <a:pt x="26445" y="701180"/>
                  <a:pt x="18003" y="677564"/>
                  <a:pt x="14514" y="653143"/>
                </a:cubicBezTo>
                <a:cubicBezTo>
                  <a:pt x="8318" y="609772"/>
                  <a:pt x="4838" y="566057"/>
                  <a:pt x="0" y="522514"/>
                </a:cubicBezTo>
                <a:cubicBezTo>
                  <a:pt x="2714" y="460081"/>
                  <a:pt x="-341" y="219076"/>
                  <a:pt x="29028" y="101600"/>
                </a:cubicBezTo>
                <a:cubicBezTo>
                  <a:pt x="31652" y="91104"/>
                  <a:pt x="38705" y="82247"/>
                  <a:pt x="43543" y="72571"/>
                </a:cubicBezTo>
                <a:lnTo>
                  <a:pt x="145143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9" name="Freeform 388"/>
          <p:cNvSpPr/>
          <p:nvPr/>
        </p:nvSpPr>
        <p:spPr>
          <a:xfrm>
            <a:off x="2235191" y="3403602"/>
            <a:ext cx="250776" cy="1705427"/>
          </a:xfrm>
          <a:custGeom>
            <a:avLst/>
            <a:gdLst>
              <a:gd name="connsiteX0" fmla="*/ 145143 w 246743"/>
              <a:gd name="connsiteY0" fmla="*/ 0 h 1567543"/>
              <a:gd name="connsiteX1" fmla="*/ 145143 w 246743"/>
              <a:gd name="connsiteY1" fmla="*/ 0 h 1567543"/>
              <a:gd name="connsiteX2" fmla="*/ 159657 w 246743"/>
              <a:gd name="connsiteY2" fmla="*/ 145143 h 1567543"/>
              <a:gd name="connsiteX3" fmla="*/ 174171 w 246743"/>
              <a:gd name="connsiteY3" fmla="*/ 667657 h 1567543"/>
              <a:gd name="connsiteX4" fmla="*/ 203200 w 246743"/>
              <a:gd name="connsiteY4" fmla="*/ 812800 h 1567543"/>
              <a:gd name="connsiteX5" fmla="*/ 232228 w 246743"/>
              <a:gd name="connsiteY5" fmla="*/ 943428 h 1567543"/>
              <a:gd name="connsiteX6" fmla="*/ 246743 w 246743"/>
              <a:gd name="connsiteY6" fmla="*/ 986971 h 1567543"/>
              <a:gd name="connsiteX7" fmla="*/ 232228 w 246743"/>
              <a:gd name="connsiteY7" fmla="*/ 1233714 h 1567543"/>
              <a:gd name="connsiteX8" fmla="*/ 203200 w 246743"/>
              <a:gd name="connsiteY8" fmla="*/ 1320800 h 1567543"/>
              <a:gd name="connsiteX9" fmla="*/ 217714 w 246743"/>
              <a:gd name="connsiteY9" fmla="*/ 1393371 h 1567543"/>
              <a:gd name="connsiteX10" fmla="*/ 246743 w 246743"/>
              <a:gd name="connsiteY10" fmla="*/ 1480457 h 1567543"/>
              <a:gd name="connsiteX11" fmla="*/ 246743 w 246743"/>
              <a:gd name="connsiteY11" fmla="*/ 1567543 h 1567543"/>
              <a:gd name="connsiteX12" fmla="*/ 246743 w 246743"/>
              <a:gd name="connsiteY12" fmla="*/ 1567543 h 1567543"/>
              <a:gd name="connsiteX13" fmla="*/ 101600 w 246743"/>
              <a:gd name="connsiteY13" fmla="*/ 1567543 h 1567543"/>
              <a:gd name="connsiteX14" fmla="*/ 101600 w 246743"/>
              <a:gd name="connsiteY14" fmla="*/ 1538514 h 1567543"/>
              <a:gd name="connsiteX15" fmla="*/ 87085 w 246743"/>
              <a:gd name="connsiteY15" fmla="*/ 1204685 h 1567543"/>
              <a:gd name="connsiteX16" fmla="*/ 72571 w 246743"/>
              <a:gd name="connsiteY16" fmla="*/ 1088571 h 1567543"/>
              <a:gd name="connsiteX17" fmla="*/ 43543 w 246743"/>
              <a:gd name="connsiteY17" fmla="*/ 928914 h 1567543"/>
              <a:gd name="connsiteX18" fmla="*/ 29028 w 246743"/>
              <a:gd name="connsiteY18" fmla="*/ 725714 h 1567543"/>
              <a:gd name="connsiteX19" fmla="*/ 14514 w 246743"/>
              <a:gd name="connsiteY19" fmla="*/ 653143 h 1567543"/>
              <a:gd name="connsiteX20" fmla="*/ 0 w 246743"/>
              <a:gd name="connsiteY20" fmla="*/ 522514 h 1567543"/>
              <a:gd name="connsiteX21" fmla="*/ 29028 w 246743"/>
              <a:gd name="connsiteY21" fmla="*/ 101600 h 1567543"/>
              <a:gd name="connsiteX22" fmla="*/ 43543 w 246743"/>
              <a:gd name="connsiteY22" fmla="*/ 72571 h 1567543"/>
              <a:gd name="connsiteX23" fmla="*/ 145143 w 246743"/>
              <a:gd name="connsiteY23" fmla="*/ 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46743" h="1567543">
                <a:moveTo>
                  <a:pt x="145143" y="0"/>
                </a:moveTo>
                <a:lnTo>
                  <a:pt x="145143" y="0"/>
                </a:lnTo>
                <a:cubicBezTo>
                  <a:pt x="149981" y="48381"/>
                  <a:pt x="157545" y="96567"/>
                  <a:pt x="159657" y="145143"/>
                </a:cubicBezTo>
                <a:cubicBezTo>
                  <a:pt x="167225" y="319217"/>
                  <a:pt x="162832" y="493788"/>
                  <a:pt x="174171" y="667657"/>
                </a:cubicBezTo>
                <a:cubicBezTo>
                  <a:pt x="177382" y="716892"/>
                  <a:pt x="193524" y="764419"/>
                  <a:pt x="203200" y="812800"/>
                </a:cubicBezTo>
                <a:cubicBezTo>
                  <a:pt x="213176" y="862679"/>
                  <a:pt x="218564" y="895604"/>
                  <a:pt x="232228" y="943428"/>
                </a:cubicBezTo>
                <a:cubicBezTo>
                  <a:pt x="236431" y="958139"/>
                  <a:pt x="241905" y="972457"/>
                  <a:pt x="246743" y="986971"/>
                </a:cubicBezTo>
                <a:cubicBezTo>
                  <a:pt x="241905" y="1069219"/>
                  <a:pt x="242884" y="1152016"/>
                  <a:pt x="232228" y="1233714"/>
                </a:cubicBezTo>
                <a:cubicBezTo>
                  <a:pt x="228270" y="1264056"/>
                  <a:pt x="203200" y="1320800"/>
                  <a:pt x="203200" y="1320800"/>
                </a:cubicBezTo>
                <a:cubicBezTo>
                  <a:pt x="208038" y="1344990"/>
                  <a:pt x="211223" y="1369571"/>
                  <a:pt x="217714" y="1393371"/>
                </a:cubicBezTo>
                <a:cubicBezTo>
                  <a:pt x="225765" y="1422892"/>
                  <a:pt x="246743" y="1449858"/>
                  <a:pt x="246743" y="1480457"/>
                </a:cubicBezTo>
                <a:lnTo>
                  <a:pt x="246743" y="1567543"/>
                </a:lnTo>
                <a:lnTo>
                  <a:pt x="246743" y="1567543"/>
                </a:lnTo>
                <a:lnTo>
                  <a:pt x="101600" y="1567543"/>
                </a:lnTo>
                <a:lnTo>
                  <a:pt x="101600" y="1538514"/>
                </a:lnTo>
                <a:cubicBezTo>
                  <a:pt x="96762" y="1427238"/>
                  <a:pt x="94256" y="1315835"/>
                  <a:pt x="87085" y="1204685"/>
                </a:cubicBezTo>
                <a:cubicBezTo>
                  <a:pt x="84574" y="1165760"/>
                  <a:pt x="78087" y="1127185"/>
                  <a:pt x="72571" y="1088571"/>
                </a:cubicBezTo>
                <a:cubicBezTo>
                  <a:pt x="63286" y="1023574"/>
                  <a:pt x="56046" y="991428"/>
                  <a:pt x="43543" y="928914"/>
                </a:cubicBezTo>
                <a:cubicBezTo>
                  <a:pt x="38705" y="861181"/>
                  <a:pt x="36137" y="793247"/>
                  <a:pt x="29028" y="725714"/>
                </a:cubicBezTo>
                <a:cubicBezTo>
                  <a:pt x="26445" y="701180"/>
                  <a:pt x="18003" y="677564"/>
                  <a:pt x="14514" y="653143"/>
                </a:cubicBezTo>
                <a:cubicBezTo>
                  <a:pt x="8318" y="609772"/>
                  <a:pt x="4838" y="566057"/>
                  <a:pt x="0" y="522514"/>
                </a:cubicBezTo>
                <a:cubicBezTo>
                  <a:pt x="2714" y="460081"/>
                  <a:pt x="-341" y="219076"/>
                  <a:pt x="29028" y="101600"/>
                </a:cubicBezTo>
                <a:cubicBezTo>
                  <a:pt x="31652" y="91104"/>
                  <a:pt x="38705" y="82247"/>
                  <a:pt x="43543" y="72571"/>
                </a:cubicBezTo>
                <a:lnTo>
                  <a:pt x="145143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0" name="Freeform 389"/>
          <p:cNvSpPr/>
          <p:nvPr/>
        </p:nvSpPr>
        <p:spPr>
          <a:xfrm>
            <a:off x="2699646" y="3374574"/>
            <a:ext cx="270852" cy="1807029"/>
          </a:xfrm>
          <a:custGeom>
            <a:avLst/>
            <a:gdLst>
              <a:gd name="connsiteX0" fmla="*/ 145143 w 246743"/>
              <a:gd name="connsiteY0" fmla="*/ 0 h 1567543"/>
              <a:gd name="connsiteX1" fmla="*/ 145143 w 246743"/>
              <a:gd name="connsiteY1" fmla="*/ 0 h 1567543"/>
              <a:gd name="connsiteX2" fmla="*/ 159657 w 246743"/>
              <a:gd name="connsiteY2" fmla="*/ 145143 h 1567543"/>
              <a:gd name="connsiteX3" fmla="*/ 174171 w 246743"/>
              <a:gd name="connsiteY3" fmla="*/ 667657 h 1567543"/>
              <a:gd name="connsiteX4" fmla="*/ 203200 w 246743"/>
              <a:gd name="connsiteY4" fmla="*/ 812800 h 1567543"/>
              <a:gd name="connsiteX5" fmla="*/ 232228 w 246743"/>
              <a:gd name="connsiteY5" fmla="*/ 943428 h 1567543"/>
              <a:gd name="connsiteX6" fmla="*/ 246743 w 246743"/>
              <a:gd name="connsiteY6" fmla="*/ 986971 h 1567543"/>
              <a:gd name="connsiteX7" fmla="*/ 232228 w 246743"/>
              <a:gd name="connsiteY7" fmla="*/ 1233714 h 1567543"/>
              <a:gd name="connsiteX8" fmla="*/ 203200 w 246743"/>
              <a:gd name="connsiteY8" fmla="*/ 1320800 h 1567543"/>
              <a:gd name="connsiteX9" fmla="*/ 217714 w 246743"/>
              <a:gd name="connsiteY9" fmla="*/ 1393371 h 1567543"/>
              <a:gd name="connsiteX10" fmla="*/ 246743 w 246743"/>
              <a:gd name="connsiteY10" fmla="*/ 1480457 h 1567543"/>
              <a:gd name="connsiteX11" fmla="*/ 246743 w 246743"/>
              <a:gd name="connsiteY11" fmla="*/ 1567543 h 1567543"/>
              <a:gd name="connsiteX12" fmla="*/ 246743 w 246743"/>
              <a:gd name="connsiteY12" fmla="*/ 1567543 h 1567543"/>
              <a:gd name="connsiteX13" fmla="*/ 101600 w 246743"/>
              <a:gd name="connsiteY13" fmla="*/ 1567543 h 1567543"/>
              <a:gd name="connsiteX14" fmla="*/ 101600 w 246743"/>
              <a:gd name="connsiteY14" fmla="*/ 1538514 h 1567543"/>
              <a:gd name="connsiteX15" fmla="*/ 87085 w 246743"/>
              <a:gd name="connsiteY15" fmla="*/ 1204685 h 1567543"/>
              <a:gd name="connsiteX16" fmla="*/ 72571 w 246743"/>
              <a:gd name="connsiteY16" fmla="*/ 1088571 h 1567543"/>
              <a:gd name="connsiteX17" fmla="*/ 43543 w 246743"/>
              <a:gd name="connsiteY17" fmla="*/ 928914 h 1567543"/>
              <a:gd name="connsiteX18" fmla="*/ 29028 w 246743"/>
              <a:gd name="connsiteY18" fmla="*/ 725714 h 1567543"/>
              <a:gd name="connsiteX19" fmla="*/ 14514 w 246743"/>
              <a:gd name="connsiteY19" fmla="*/ 653143 h 1567543"/>
              <a:gd name="connsiteX20" fmla="*/ 0 w 246743"/>
              <a:gd name="connsiteY20" fmla="*/ 522514 h 1567543"/>
              <a:gd name="connsiteX21" fmla="*/ 29028 w 246743"/>
              <a:gd name="connsiteY21" fmla="*/ 101600 h 1567543"/>
              <a:gd name="connsiteX22" fmla="*/ 43543 w 246743"/>
              <a:gd name="connsiteY22" fmla="*/ 72571 h 1567543"/>
              <a:gd name="connsiteX23" fmla="*/ 145143 w 246743"/>
              <a:gd name="connsiteY23" fmla="*/ 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46743" h="1567543">
                <a:moveTo>
                  <a:pt x="145143" y="0"/>
                </a:moveTo>
                <a:lnTo>
                  <a:pt x="145143" y="0"/>
                </a:lnTo>
                <a:cubicBezTo>
                  <a:pt x="149981" y="48381"/>
                  <a:pt x="157545" y="96567"/>
                  <a:pt x="159657" y="145143"/>
                </a:cubicBezTo>
                <a:cubicBezTo>
                  <a:pt x="167225" y="319217"/>
                  <a:pt x="162832" y="493788"/>
                  <a:pt x="174171" y="667657"/>
                </a:cubicBezTo>
                <a:cubicBezTo>
                  <a:pt x="177382" y="716892"/>
                  <a:pt x="193524" y="764419"/>
                  <a:pt x="203200" y="812800"/>
                </a:cubicBezTo>
                <a:cubicBezTo>
                  <a:pt x="213176" y="862679"/>
                  <a:pt x="218564" y="895604"/>
                  <a:pt x="232228" y="943428"/>
                </a:cubicBezTo>
                <a:cubicBezTo>
                  <a:pt x="236431" y="958139"/>
                  <a:pt x="241905" y="972457"/>
                  <a:pt x="246743" y="986971"/>
                </a:cubicBezTo>
                <a:cubicBezTo>
                  <a:pt x="241905" y="1069219"/>
                  <a:pt x="242884" y="1152016"/>
                  <a:pt x="232228" y="1233714"/>
                </a:cubicBezTo>
                <a:cubicBezTo>
                  <a:pt x="228270" y="1264056"/>
                  <a:pt x="203200" y="1320800"/>
                  <a:pt x="203200" y="1320800"/>
                </a:cubicBezTo>
                <a:cubicBezTo>
                  <a:pt x="208038" y="1344990"/>
                  <a:pt x="211223" y="1369571"/>
                  <a:pt x="217714" y="1393371"/>
                </a:cubicBezTo>
                <a:cubicBezTo>
                  <a:pt x="225765" y="1422892"/>
                  <a:pt x="246743" y="1449858"/>
                  <a:pt x="246743" y="1480457"/>
                </a:cubicBezTo>
                <a:lnTo>
                  <a:pt x="246743" y="1567543"/>
                </a:lnTo>
                <a:lnTo>
                  <a:pt x="246743" y="1567543"/>
                </a:lnTo>
                <a:lnTo>
                  <a:pt x="101600" y="1567543"/>
                </a:lnTo>
                <a:lnTo>
                  <a:pt x="101600" y="1538514"/>
                </a:lnTo>
                <a:cubicBezTo>
                  <a:pt x="96762" y="1427238"/>
                  <a:pt x="94256" y="1315835"/>
                  <a:pt x="87085" y="1204685"/>
                </a:cubicBezTo>
                <a:cubicBezTo>
                  <a:pt x="84574" y="1165760"/>
                  <a:pt x="78087" y="1127185"/>
                  <a:pt x="72571" y="1088571"/>
                </a:cubicBezTo>
                <a:cubicBezTo>
                  <a:pt x="63286" y="1023574"/>
                  <a:pt x="56046" y="991428"/>
                  <a:pt x="43543" y="928914"/>
                </a:cubicBezTo>
                <a:cubicBezTo>
                  <a:pt x="38705" y="861181"/>
                  <a:pt x="36137" y="793247"/>
                  <a:pt x="29028" y="725714"/>
                </a:cubicBezTo>
                <a:cubicBezTo>
                  <a:pt x="26445" y="701180"/>
                  <a:pt x="18003" y="677564"/>
                  <a:pt x="14514" y="653143"/>
                </a:cubicBezTo>
                <a:cubicBezTo>
                  <a:pt x="8318" y="609772"/>
                  <a:pt x="4838" y="566057"/>
                  <a:pt x="0" y="522514"/>
                </a:cubicBezTo>
                <a:cubicBezTo>
                  <a:pt x="2714" y="460081"/>
                  <a:pt x="-341" y="219076"/>
                  <a:pt x="29028" y="101600"/>
                </a:cubicBezTo>
                <a:cubicBezTo>
                  <a:pt x="31652" y="91104"/>
                  <a:pt x="38705" y="82247"/>
                  <a:pt x="43543" y="72571"/>
                </a:cubicBezTo>
                <a:lnTo>
                  <a:pt x="145143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1" name="Freeform 390"/>
          <p:cNvSpPr/>
          <p:nvPr/>
        </p:nvSpPr>
        <p:spPr>
          <a:xfrm>
            <a:off x="3164101" y="3345546"/>
            <a:ext cx="246743" cy="1727197"/>
          </a:xfrm>
          <a:custGeom>
            <a:avLst/>
            <a:gdLst>
              <a:gd name="connsiteX0" fmla="*/ 145143 w 246743"/>
              <a:gd name="connsiteY0" fmla="*/ 0 h 1567543"/>
              <a:gd name="connsiteX1" fmla="*/ 145143 w 246743"/>
              <a:gd name="connsiteY1" fmla="*/ 0 h 1567543"/>
              <a:gd name="connsiteX2" fmla="*/ 159657 w 246743"/>
              <a:gd name="connsiteY2" fmla="*/ 145143 h 1567543"/>
              <a:gd name="connsiteX3" fmla="*/ 174171 w 246743"/>
              <a:gd name="connsiteY3" fmla="*/ 667657 h 1567543"/>
              <a:gd name="connsiteX4" fmla="*/ 203200 w 246743"/>
              <a:gd name="connsiteY4" fmla="*/ 812800 h 1567543"/>
              <a:gd name="connsiteX5" fmla="*/ 232228 w 246743"/>
              <a:gd name="connsiteY5" fmla="*/ 943428 h 1567543"/>
              <a:gd name="connsiteX6" fmla="*/ 246743 w 246743"/>
              <a:gd name="connsiteY6" fmla="*/ 986971 h 1567543"/>
              <a:gd name="connsiteX7" fmla="*/ 232228 w 246743"/>
              <a:gd name="connsiteY7" fmla="*/ 1233714 h 1567543"/>
              <a:gd name="connsiteX8" fmla="*/ 203200 w 246743"/>
              <a:gd name="connsiteY8" fmla="*/ 1320800 h 1567543"/>
              <a:gd name="connsiteX9" fmla="*/ 217714 w 246743"/>
              <a:gd name="connsiteY9" fmla="*/ 1393371 h 1567543"/>
              <a:gd name="connsiteX10" fmla="*/ 246743 w 246743"/>
              <a:gd name="connsiteY10" fmla="*/ 1480457 h 1567543"/>
              <a:gd name="connsiteX11" fmla="*/ 246743 w 246743"/>
              <a:gd name="connsiteY11" fmla="*/ 1567543 h 1567543"/>
              <a:gd name="connsiteX12" fmla="*/ 246743 w 246743"/>
              <a:gd name="connsiteY12" fmla="*/ 1567543 h 1567543"/>
              <a:gd name="connsiteX13" fmla="*/ 101600 w 246743"/>
              <a:gd name="connsiteY13" fmla="*/ 1567543 h 1567543"/>
              <a:gd name="connsiteX14" fmla="*/ 101600 w 246743"/>
              <a:gd name="connsiteY14" fmla="*/ 1538514 h 1567543"/>
              <a:gd name="connsiteX15" fmla="*/ 87085 w 246743"/>
              <a:gd name="connsiteY15" fmla="*/ 1204685 h 1567543"/>
              <a:gd name="connsiteX16" fmla="*/ 72571 w 246743"/>
              <a:gd name="connsiteY16" fmla="*/ 1088571 h 1567543"/>
              <a:gd name="connsiteX17" fmla="*/ 43543 w 246743"/>
              <a:gd name="connsiteY17" fmla="*/ 928914 h 1567543"/>
              <a:gd name="connsiteX18" fmla="*/ 29028 w 246743"/>
              <a:gd name="connsiteY18" fmla="*/ 725714 h 1567543"/>
              <a:gd name="connsiteX19" fmla="*/ 14514 w 246743"/>
              <a:gd name="connsiteY19" fmla="*/ 653143 h 1567543"/>
              <a:gd name="connsiteX20" fmla="*/ 0 w 246743"/>
              <a:gd name="connsiteY20" fmla="*/ 522514 h 1567543"/>
              <a:gd name="connsiteX21" fmla="*/ 29028 w 246743"/>
              <a:gd name="connsiteY21" fmla="*/ 101600 h 1567543"/>
              <a:gd name="connsiteX22" fmla="*/ 43543 w 246743"/>
              <a:gd name="connsiteY22" fmla="*/ 72571 h 1567543"/>
              <a:gd name="connsiteX23" fmla="*/ 145143 w 246743"/>
              <a:gd name="connsiteY23" fmla="*/ 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46743" h="1567543">
                <a:moveTo>
                  <a:pt x="145143" y="0"/>
                </a:moveTo>
                <a:lnTo>
                  <a:pt x="145143" y="0"/>
                </a:lnTo>
                <a:cubicBezTo>
                  <a:pt x="149981" y="48381"/>
                  <a:pt x="157545" y="96567"/>
                  <a:pt x="159657" y="145143"/>
                </a:cubicBezTo>
                <a:cubicBezTo>
                  <a:pt x="167225" y="319217"/>
                  <a:pt x="162832" y="493788"/>
                  <a:pt x="174171" y="667657"/>
                </a:cubicBezTo>
                <a:cubicBezTo>
                  <a:pt x="177382" y="716892"/>
                  <a:pt x="193524" y="764419"/>
                  <a:pt x="203200" y="812800"/>
                </a:cubicBezTo>
                <a:cubicBezTo>
                  <a:pt x="213176" y="862679"/>
                  <a:pt x="218564" y="895604"/>
                  <a:pt x="232228" y="943428"/>
                </a:cubicBezTo>
                <a:cubicBezTo>
                  <a:pt x="236431" y="958139"/>
                  <a:pt x="241905" y="972457"/>
                  <a:pt x="246743" y="986971"/>
                </a:cubicBezTo>
                <a:cubicBezTo>
                  <a:pt x="241905" y="1069219"/>
                  <a:pt x="242884" y="1152016"/>
                  <a:pt x="232228" y="1233714"/>
                </a:cubicBezTo>
                <a:cubicBezTo>
                  <a:pt x="228270" y="1264056"/>
                  <a:pt x="203200" y="1320800"/>
                  <a:pt x="203200" y="1320800"/>
                </a:cubicBezTo>
                <a:cubicBezTo>
                  <a:pt x="208038" y="1344990"/>
                  <a:pt x="211223" y="1369571"/>
                  <a:pt x="217714" y="1393371"/>
                </a:cubicBezTo>
                <a:cubicBezTo>
                  <a:pt x="225765" y="1422892"/>
                  <a:pt x="246743" y="1449858"/>
                  <a:pt x="246743" y="1480457"/>
                </a:cubicBezTo>
                <a:lnTo>
                  <a:pt x="246743" y="1567543"/>
                </a:lnTo>
                <a:lnTo>
                  <a:pt x="246743" y="1567543"/>
                </a:lnTo>
                <a:lnTo>
                  <a:pt x="101600" y="1567543"/>
                </a:lnTo>
                <a:lnTo>
                  <a:pt x="101600" y="1538514"/>
                </a:lnTo>
                <a:cubicBezTo>
                  <a:pt x="96762" y="1427238"/>
                  <a:pt x="94256" y="1315835"/>
                  <a:pt x="87085" y="1204685"/>
                </a:cubicBezTo>
                <a:cubicBezTo>
                  <a:pt x="84574" y="1165760"/>
                  <a:pt x="78087" y="1127185"/>
                  <a:pt x="72571" y="1088571"/>
                </a:cubicBezTo>
                <a:cubicBezTo>
                  <a:pt x="63286" y="1023574"/>
                  <a:pt x="56046" y="991428"/>
                  <a:pt x="43543" y="928914"/>
                </a:cubicBezTo>
                <a:cubicBezTo>
                  <a:pt x="38705" y="861181"/>
                  <a:pt x="36137" y="793247"/>
                  <a:pt x="29028" y="725714"/>
                </a:cubicBezTo>
                <a:cubicBezTo>
                  <a:pt x="26445" y="701180"/>
                  <a:pt x="18003" y="677564"/>
                  <a:pt x="14514" y="653143"/>
                </a:cubicBezTo>
                <a:cubicBezTo>
                  <a:pt x="8318" y="609772"/>
                  <a:pt x="4838" y="566057"/>
                  <a:pt x="0" y="522514"/>
                </a:cubicBezTo>
                <a:cubicBezTo>
                  <a:pt x="2714" y="460081"/>
                  <a:pt x="-341" y="219076"/>
                  <a:pt x="29028" y="101600"/>
                </a:cubicBezTo>
                <a:cubicBezTo>
                  <a:pt x="31652" y="91104"/>
                  <a:pt x="38705" y="82247"/>
                  <a:pt x="43543" y="72571"/>
                </a:cubicBezTo>
                <a:lnTo>
                  <a:pt x="145143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2" name="Freeform 391"/>
          <p:cNvSpPr/>
          <p:nvPr/>
        </p:nvSpPr>
        <p:spPr>
          <a:xfrm>
            <a:off x="3628556" y="3461657"/>
            <a:ext cx="225077" cy="1872343"/>
          </a:xfrm>
          <a:custGeom>
            <a:avLst/>
            <a:gdLst>
              <a:gd name="connsiteX0" fmla="*/ 145143 w 246743"/>
              <a:gd name="connsiteY0" fmla="*/ 0 h 1567543"/>
              <a:gd name="connsiteX1" fmla="*/ 145143 w 246743"/>
              <a:gd name="connsiteY1" fmla="*/ 0 h 1567543"/>
              <a:gd name="connsiteX2" fmla="*/ 159657 w 246743"/>
              <a:gd name="connsiteY2" fmla="*/ 145143 h 1567543"/>
              <a:gd name="connsiteX3" fmla="*/ 174171 w 246743"/>
              <a:gd name="connsiteY3" fmla="*/ 667657 h 1567543"/>
              <a:gd name="connsiteX4" fmla="*/ 203200 w 246743"/>
              <a:gd name="connsiteY4" fmla="*/ 812800 h 1567543"/>
              <a:gd name="connsiteX5" fmla="*/ 232228 w 246743"/>
              <a:gd name="connsiteY5" fmla="*/ 943428 h 1567543"/>
              <a:gd name="connsiteX6" fmla="*/ 246743 w 246743"/>
              <a:gd name="connsiteY6" fmla="*/ 986971 h 1567543"/>
              <a:gd name="connsiteX7" fmla="*/ 232228 w 246743"/>
              <a:gd name="connsiteY7" fmla="*/ 1233714 h 1567543"/>
              <a:gd name="connsiteX8" fmla="*/ 203200 w 246743"/>
              <a:gd name="connsiteY8" fmla="*/ 1320800 h 1567543"/>
              <a:gd name="connsiteX9" fmla="*/ 217714 w 246743"/>
              <a:gd name="connsiteY9" fmla="*/ 1393371 h 1567543"/>
              <a:gd name="connsiteX10" fmla="*/ 246743 w 246743"/>
              <a:gd name="connsiteY10" fmla="*/ 1480457 h 1567543"/>
              <a:gd name="connsiteX11" fmla="*/ 246743 w 246743"/>
              <a:gd name="connsiteY11" fmla="*/ 1567543 h 1567543"/>
              <a:gd name="connsiteX12" fmla="*/ 246743 w 246743"/>
              <a:gd name="connsiteY12" fmla="*/ 1567543 h 1567543"/>
              <a:gd name="connsiteX13" fmla="*/ 101600 w 246743"/>
              <a:gd name="connsiteY13" fmla="*/ 1567543 h 1567543"/>
              <a:gd name="connsiteX14" fmla="*/ 101600 w 246743"/>
              <a:gd name="connsiteY14" fmla="*/ 1538514 h 1567543"/>
              <a:gd name="connsiteX15" fmla="*/ 87085 w 246743"/>
              <a:gd name="connsiteY15" fmla="*/ 1204685 h 1567543"/>
              <a:gd name="connsiteX16" fmla="*/ 72571 w 246743"/>
              <a:gd name="connsiteY16" fmla="*/ 1088571 h 1567543"/>
              <a:gd name="connsiteX17" fmla="*/ 43543 w 246743"/>
              <a:gd name="connsiteY17" fmla="*/ 928914 h 1567543"/>
              <a:gd name="connsiteX18" fmla="*/ 29028 w 246743"/>
              <a:gd name="connsiteY18" fmla="*/ 725714 h 1567543"/>
              <a:gd name="connsiteX19" fmla="*/ 14514 w 246743"/>
              <a:gd name="connsiteY19" fmla="*/ 653143 h 1567543"/>
              <a:gd name="connsiteX20" fmla="*/ 0 w 246743"/>
              <a:gd name="connsiteY20" fmla="*/ 522514 h 1567543"/>
              <a:gd name="connsiteX21" fmla="*/ 29028 w 246743"/>
              <a:gd name="connsiteY21" fmla="*/ 101600 h 1567543"/>
              <a:gd name="connsiteX22" fmla="*/ 43543 w 246743"/>
              <a:gd name="connsiteY22" fmla="*/ 72571 h 1567543"/>
              <a:gd name="connsiteX23" fmla="*/ 145143 w 246743"/>
              <a:gd name="connsiteY23" fmla="*/ 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46743" h="1567543">
                <a:moveTo>
                  <a:pt x="145143" y="0"/>
                </a:moveTo>
                <a:lnTo>
                  <a:pt x="145143" y="0"/>
                </a:lnTo>
                <a:cubicBezTo>
                  <a:pt x="149981" y="48381"/>
                  <a:pt x="157545" y="96567"/>
                  <a:pt x="159657" y="145143"/>
                </a:cubicBezTo>
                <a:cubicBezTo>
                  <a:pt x="167225" y="319217"/>
                  <a:pt x="162832" y="493788"/>
                  <a:pt x="174171" y="667657"/>
                </a:cubicBezTo>
                <a:cubicBezTo>
                  <a:pt x="177382" y="716892"/>
                  <a:pt x="193524" y="764419"/>
                  <a:pt x="203200" y="812800"/>
                </a:cubicBezTo>
                <a:cubicBezTo>
                  <a:pt x="213176" y="862679"/>
                  <a:pt x="218564" y="895604"/>
                  <a:pt x="232228" y="943428"/>
                </a:cubicBezTo>
                <a:cubicBezTo>
                  <a:pt x="236431" y="958139"/>
                  <a:pt x="241905" y="972457"/>
                  <a:pt x="246743" y="986971"/>
                </a:cubicBezTo>
                <a:cubicBezTo>
                  <a:pt x="241905" y="1069219"/>
                  <a:pt x="242884" y="1152016"/>
                  <a:pt x="232228" y="1233714"/>
                </a:cubicBezTo>
                <a:cubicBezTo>
                  <a:pt x="228270" y="1264056"/>
                  <a:pt x="203200" y="1320800"/>
                  <a:pt x="203200" y="1320800"/>
                </a:cubicBezTo>
                <a:cubicBezTo>
                  <a:pt x="208038" y="1344990"/>
                  <a:pt x="211223" y="1369571"/>
                  <a:pt x="217714" y="1393371"/>
                </a:cubicBezTo>
                <a:cubicBezTo>
                  <a:pt x="225765" y="1422892"/>
                  <a:pt x="246743" y="1449858"/>
                  <a:pt x="246743" y="1480457"/>
                </a:cubicBezTo>
                <a:lnTo>
                  <a:pt x="246743" y="1567543"/>
                </a:lnTo>
                <a:lnTo>
                  <a:pt x="246743" y="1567543"/>
                </a:lnTo>
                <a:lnTo>
                  <a:pt x="101600" y="1567543"/>
                </a:lnTo>
                <a:lnTo>
                  <a:pt x="101600" y="1538514"/>
                </a:lnTo>
                <a:cubicBezTo>
                  <a:pt x="96762" y="1427238"/>
                  <a:pt x="94256" y="1315835"/>
                  <a:pt x="87085" y="1204685"/>
                </a:cubicBezTo>
                <a:cubicBezTo>
                  <a:pt x="84574" y="1165760"/>
                  <a:pt x="78087" y="1127185"/>
                  <a:pt x="72571" y="1088571"/>
                </a:cubicBezTo>
                <a:cubicBezTo>
                  <a:pt x="63286" y="1023574"/>
                  <a:pt x="56046" y="991428"/>
                  <a:pt x="43543" y="928914"/>
                </a:cubicBezTo>
                <a:cubicBezTo>
                  <a:pt x="38705" y="861181"/>
                  <a:pt x="36137" y="793247"/>
                  <a:pt x="29028" y="725714"/>
                </a:cubicBezTo>
                <a:cubicBezTo>
                  <a:pt x="26445" y="701180"/>
                  <a:pt x="18003" y="677564"/>
                  <a:pt x="14514" y="653143"/>
                </a:cubicBezTo>
                <a:cubicBezTo>
                  <a:pt x="8318" y="609772"/>
                  <a:pt x="4838" y="566057"/>
                  <a:pt x="0" y="522514"/>
                </a:cubicBezTo>
                <a:cubicBezTo>
                  <a:pt x="2714" y="460081"/>
                  <a:pt x="-341" y="219076"/>
                  <a:pt x="29028" y="101600"/>
                </a:cubicBezTo>
                <a:cubicBezTo>
                  <a:pt x="31652" y="91104"/>
                  <a:pt x="38705" y="82247"/>
                  <a:pt x="43543" y="72571"/>
                </a:cubicBezTo>
                <a:lnTo>
                  <a:pt x="145143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3" name="Freeform 392"/>
          <p:cNvSpPr/>
          <p:nvPr/>
        </p:nvSpPr>
        <p:spPr>
          <a:xfrm>
            <a:off x="4093011" y="3577768"/>
            <a:ext cx="225077" cy="1872343"/>
          </a:xfrm>
          <a:custGeom>
            <a:avLst/>
            <a:gdLst>
              <a:gd name="connsiteX0" fmla="*/ 145143 w 246743"/>
              <a:gd name="connsiteY0" fmla="*/ 0 h 1567543"/>
              <a:gd name="connsiteX1" fmla="*/ 145143 w 246743"/>
              <a:gd name="connsiteY1" fmla="*/ 0 h 1567543"/>
              <a:gd name="connsiteX2" fmla="*/ 159657 w 246743"/>
              <a:gd name="connsiteY2" fmla="*/ 145143 h 1567543"/>
              <a:gd name="connsiteX3" fmla="*/ 174171 w 246743"/>
              <a:gd name="connsiteY3" fmla="*/ 667657 h 1567543"/>
              <a:gd name="connsiteX4" fmla="*/ 203200 w 246743"/>
              <a:gd name="connsiteY4" fmla="*/ 812800 h 1567543"/>
              <a:gd name="connsiteX5" fmla="*/ 232228 w 246743"/>
              <a:gd name="connsiteY5" fmla="*/ 943428 h 1567543"/>
              <a:gd name="connsiteX6" fmla="*/ 246743 w 246743"/>
              <a:gd name="connsiteY6" fmla="*/ 986971 h 1567543"/>
              <a:gd name="connsiteX7" fmla="*/ 232228 w 246743"/>
              <a:gd name="connsiteY7" fmla="*/ 1233714 h 1567543"/>
              <a:gd name="connsiteX8" fmla="*/ 203200 w 246743"/>
              <a:gd name="connsiteY8" fmla="*/ 1320800 h 1567543"/>
              <a:gd name="connsiteX9" fmla="*/ 217714 w 246743"/>
              <a:gd name="connsiteY9" fmla="*/ 1393371 h 1567543"/>
              <a:gd name="connsiteX10" fmla="*/ 246743 w 246743"/>
              <a:gd name="connsiteY10" fmla="*/ 1480457 h 1567543"/>
              <a:gd name="connsiteX11" fmla="*/ 246743 w 246743"/>
              <a:gd name="connsiteY11" fmla="*/ 1567543 h 1567543"/>
              <a:gd name="connsiteX12" fmla="*/ 246743 w 246743"/>
              <a:gd name="connsiteY12" fmla="*/ 1567543 h 1567543"/>
              <a:gd name="connsiteX13" fmla="*/ 101600 w 246743"/>
              <a:gd name="connsiteY13" fmla="*/ 1567543 h 1567543"/>
              <a:gd name="connsiteX14" fmla="*/ 101600 w 246743"/>
              <a:gd name="connsiteY14" fmla="*/ 1538514 h 1567543"/>
              <a:gd name="connsiteX15" fmla="*/ 87085 w 246743"/>
              <a:gd name="connsiteY15" fmla="*/ 1204685 h 1567543"/>
              <a:gd name="connsiteX16" fmla="*/ 72571 w 246743"/>
              <a:gd name="connsiteY16" fmla="*/ 1088571 h 1567543"/>
              <a:gd name="connsiteX17" fmla="*/ 43543 w 246743"/>
              <a:gd name="connsiteY17" fmla="*/ 928914 h 1567543"/>
              <a:gd name="connsiteX18" fmla="*/ 29028 w 246743"/>
              <a:gd name="connsiteY18" fmla="*/ 725714 h 1567543"/>
              <a:gd name="connsiteX19" fmla="*/ 14514 w 246743"/>
              <a:gd name="connsiteY19" fmla="*/ 653143 h 1567543"/>
              <a:gd name="connsiteX20" fmla="*/ 0 w 246743"/>
              <a:gd name="connsiteY20" fmla="*/ 522514 h 1567543"/>
              <a:gd name="connsiteX21" fmla="*/ 29028 w 246743"/>
              <a:gd name="connsiteY21" fmla="*/ 101600 h 1567543"/>
              <a:gd name="connsiteX22" fmla="*/ 43543 w 246743"/>
              <a:gd name="connsiteY22" fmla="*/ 72571 h 1567543"/>
              <a:gd name="connsiteX23" fmla="*/ 145143 w 246743"/>
              <a:gd name="connsiteY23" fmla="*/ 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46743" h="1567543">
                <a:moveTo>
                  <a:pt x="145143" y="0"/>
                </a:moveTo>
                <a:lnTo>
                  <a:pt x="145143" y="0"/>
                </a:lnTo>
                <a:cubicBezTo>
                  <a:pt x="149981" y="48381"/>
                  <a:pt x="157545" y="96567"/>
                  <a:pt x="159657" y="145143"/>
                </a:cubicBezTo>
                <a:cubicBezTo>
                  <a:pt x="167225" y="319217"/>
                  <a:pt x="162832" y="493788"/>
                  <a:pt x="174171" y="667657"/>
                </a:cubicBezTo>
                <a:cubicBezTo>
                  <a:pt x="177382" y="716892"/>
                  <a:pt x="193524" y="764419"/>
                  <a:pt x="203200" y="812800"/>
                </a:cubicBezTo>
                <a:cubicBezTo>
                  <a:pt x="213176" y="862679"/>
                  <a:pt x="218564" y="895604"/>
                  <a:pt x="232228" y="943428"/>
                </a:cubicBezTo>
                <a:cubicBezTo>
                  <a:pt x="236431" y="958139"/>
                  <a:pt x="241905" y="972457"/>
                  <a:pt x="246743" y="986971"/>
                </a:cubicBezTo>
                <a:cubicBezTo>
                  <a:pt x="241905" y="1069219"/>
                  <a:pt x="242884" y="1152016"/>
                  <a:pt x="232228" y="1233714"/>
                </a:cubicBezTo>
                <a:cubicBezTo>
                  <a:pt x="228270" y="1264056"/>
                  <a:pt x="203200" y="1320800"/>
                  <a:pt x="203200" y="1320800"/>
                </a:cubicBezTo>
                <a:cubicBezTo>
                  <a:pt x="208038" y="1344990"/>
                  <a:pt x="211223" y="1369571"/>
                  <a:pt x="217714" y="1393371"/>
                </a:cubicBezTo>
                <a:cubicBezTo>
                  <a:pt x="225765" y="1422892"/>
                  <a:pt x="246743" y="1449858"/>
                  <a:pt x="246743" y="1480457"/>
                </a:cubicBezTo>
                <a:lnTo>
                  <a:pt x="246743" y="1567543"/>
                </a:lnTo>
                <a:lnTo>
                  <a:pt x="246743" y="1567543"/>
                </a:lnTo>
                <a:lnTo>
                  <a:pt x="101600" y="1567543"/>
                </a:lnTo>
                <a:lnTo>
                  <a:pt x="101600" y="1538514"/>
                </a:lnTo>
                <a:cubicBezTo>
                  <a:pt x="96762" y="1427238"/>
                  <a:pt x="94256" y="1315835"/>
                  <a:pt x="87085" y="1204685"/>
                </a:cubicBezTo>
                <a:cubicBezTo>
                  <a:pt x="84574" y="1165760"/>
                  <a:pt x="78087" y="1127185"/>
                  <a:pt x="72571" y="1088571"/>
                </a:cubicBezTo>
                <a:cubicBezTo>
                  <a:pt x="63286" y="1023574"/>
                  <a:pt x="56046" y="991428"/>
                  <a:pt x="43543" y="928914"/>
                </a:cubicBezTo>
                <a:cubicBezTo>
                  <a:pt x="38705" y="861181"/>
                  <a:pt x="36137" y="793247"/>
                  <a:pt x="29028" y="725714"/>
                </a:cubicBezTo>
                <a:cubicBezTo>
                  <a:pt x="26445" y="701180"/>
                  <a:pt x="18003" y="677564"/>
                  <a:pt x="14514" y="653143"/>
                </a:cubicBezTo>
                <a:cubicBezTo>
                  <a:pt x="8318" y="609772"/>
                  <a:pt x="4838" y="566057"/>
                  <a:pt x="0" y="522514"/>
                </a:cubicBezTo>
                <a:cubicBezTo>
                  <a:pt x="2714" y="460081"/>
                  <a:pt x="-341" y="219076"/>
                  <a:pt x="29028" y="101600"/>
                </a:cubicBezTo>
                <a:cubicBezTo>
                  <a:pt x="31652" y="91104"/>
                  <a:pt x="38705" y="82247"/>
                  <a:pt x="43543" y="72571"/>
                </a:cubicBezTo>
                <a:lnTo>
                  <a:pt x="145143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4" name="Freeform 393"/>
          <p:cNvSpPr/>
          <p:nvPr/>
        </p:nvSpPr>
        <p:spPr>
          <a:xfrm>
            <a:off x="4557466" y="3443514"/>
            <a:ext cx="225077" cy="1872343"/>
          </a:xfrm>
          <a:custGeom>
            <a:avLst/>
            <a:gdLst>
              <a:gd name="connsiteX0" fmla="*/ 145143 w 246743"/>
              <a:gd name="connsiteY0" fmla="*/ 0 h 1567543"/>
              <a:gd name="connsiteX1" fmla="*/ 145143 w 246743"/>
              <a:gd name="connsiteY1" fmla="*/ 0 h 1567543"/>
              <a:gd name="connsiteX2" fmla="*/ 159657 w 246743"/>
              <a:gd name="connsiteY2" fmla="*/ 145143 h 1567543"/>
              <a:gd name="connsiteX3" fmla="*/ 174171 w 246743"/>
              <a:gd name="connsiteY3" fmla="*/ 667657 h 1567543"/>
              <a:gd name="connsiteX4" fmla="*/ 203200 w 246743"/>
              <a:gd name="connsiteY4" fmla="*/ 812800 h 1567543"/>
              <a:gd name="connsiteX5" fmla="*/ 232228 w 246743"/>
              <a:gd name="connsiteY5" fmla="*/ 943428 h 1567543"/>
              <a:gd name="connsiteX6" fmla="*/ 246743 w 246743"/>
              <a:gd name="connsiteY6" fmla="*/ 986971 h 1567543"/>
              <a:gd name="connsiteX7" fmla="*/ 232228 w 246743"/>
              <a:gd name="connsiteY7" fmla="*/ 1233714 h 1567543"/>
              <a:gd name="connsiteX8" fmla="*/ 203200 w 246743"/>
              <a:gd name="connsiteY8" fmla="*/ 1320800 h 1567543"/>
              <a:gd name="connsiteX9" fmla="*/ 217714 w 246743"/>
              <a:gd name="connsiteY9" fmla="*/ 1393371 h 1567543"/>
              <a:gd name="connsiteX10" fmla="*/ 246743 w 246743"/>
              <a:gd name="connsiteY10" fmla="*/ 1480457 h 1567543"/>
              <a:gd name="connsiteX11" fmla="*/ 246743 w 246743"/>
              <a:gd name="connsiteY11" fmla="*/ 1567543 h 1567543"/>
              <a:gd name="connsiteX12" fmla="*/ 246743 w 246743"/>
              <a:gd name="connsiteY12" fmla="*/ 1567543 h 1567543"/>
              <a:gd name="connsiteX13" fmla="*/ 101600 w 246743"/>
              <a:gd name="connsiteY13" fmla="*/ 1567543 h 1567543"/>
              <a:gd name="connsiteX14" fmla="*/ 101600 w 246743"/>
              <a:gd name="connsiteY14" fmla="*/ 1538514 h 1567543"/>
              <a:gd name="connsiteX15" fmla="*/ 87085 w 246743"/>
              <a:gd name="connsiteY15" fmla="*/ 1204685 h 1567543"/>
              <a:gd name="connsiteX16" fmla="*/ 72571 w 246743"/>
              <a:gd name="connsiteY16" fmla="*/ 1088571 h 1567543"/>
              <a:gd name="connsiteX17" fmla="*/ 43543 w 246743"/>
              <a:gd name="connsiteY17" fmla="*/ 928914 h 1567543"/>
              <a:gd name="connsiteX18" fmla="*/ 29028 w 246743"/>
              <a:gd name="connsiteY18" fmla="*/ 725714 h 1567543"/>
              <a:gd name="connsiteX19" fmla="*/ 14514 w 246743"/>
              <a:gd name="connsiteY19" fmla="*/ 653143 h 1567543"/>
              <a:gd name="connsiteX20" fmla="*/ 0 w 246743"/>
              <a:gd name="connsiteY20" fmla="*/ 522514 h 1567543"/>
              <a:gd name="connsiteX21" fmla="*/ 29028 w 246743"/>
              <a:gd name="connsiteY21" fmla="*/ 101600 h 1567543"/>
              <a:gd name="connsiteX22" fmla="*/ 43543 w 246743"/>
              <a:gd name="connsiteY22" fmla="*/ 72571 h 1567543"/>
              <a:gd name="connsiteX23" fmla="*/ 145143 w 246743"/>
              <a:gd name="connsiteY23" fmla="*/ 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46743" h="1567543">
                <a:moveTo>
                  <a:pt x="145143" y="0"/>
                </a:moveTo>
                <a:lnTo>
                  <a:pt x="145143" y="0"/>
                </a:lnTo>
                <a:cubicBezTo>
                  <a:pt x="149981" y="48381"/>
                  <a:pt x="157545" y="96567"/>
                  <a:pt x="159657" y="145143"/>
                </a:cubicBezTo>
                <a:cubicBezTo>
                  <a:pt x="167225" y="319217"/>
                  <a:pt x="162832" y="493788"/>
                  <a:pt x="174171" y="667657"/>
                </a:cubicBezTo>
                <a:cubicBezTo>
                  <a:pt x="177382" y="716892"/>
                  <a:pt x="193524" y="764419"/>
                  <a:pt x="203200" y="812800"/>
                </a:cubicBezTo>
                <a:cubicBezTo>
                  <a:pt x="213176" y="862679"/>
                  <a:pt x="218564" y="895604"/>
                  <a:pt x="232228" y="943428"/>
                </a:cubicBezTo>
                <a:cubicBezTo>
                  <a:pt x="236431" y="958139"/>
                  <a:pt x="241905" y="972457"/>
                  <a:pt x="246743" y="986971"/>
                </a:cubicBezTo>
                <a:cubicBezTo>
                  <a:pt x="241905" y="1069219"/>
                  <a:pt x="242884" y="1152016"/>
                  <a:pt x="232228" y="1233714"/>
                </a:cubicBezTo>
                <a:cubicBezTo>
                  <a:pt x="228270" y="1264056"/>
                  <a:pt x="203200" y="1320800"/>
                  <a:pt x="203200" y="1320800"/>
                </a:cubicBezTo>
                <a:cubicBezTo>
                  <a:pt x="208038" y="1344990"/>
                  <a:pt x="211223" y="1369571"/>
                  <a:pt x="217714" y="1393371"/>
                </a:cubicBezTo>
                <a:cubicBezTo>
                  <a:pt x="225765" y="1422892"/>
                  <a:pt x="246743" y="1449858"/>
                  <a:pt x="246743" y="1480457"/>
                </a:cubicBezTo>
                <a:lnTo>
                  <a:pt x="246743" y="1567543"/>
                </a:lnTo>
                <a:lnTo>
                  <a:pt x="246743" y="1567543"/>
                </a:lnTo>
                <a:lnTo>
                  <a:pt x="101600" y="1567543"/>
                </a:lnTo>
                <a:lnTo>
                  <a:pt x="101600" y="1538514"/>
                </a:lnTo>
                <a:cubicBezTo>
                  <a:pt x="96762" y="1427238"/>
                  <a:pt x="94256" y="1315835"/>
                  <a:pt x="87085" y="1204685"/>
                </a:cubicBezTo>
                <a:cubicBezTo>
                  <a:pt x="84574" y="1165760"/>
                  <a:pt x="78087" y="1127185"/>
                  <a:pt x="72571" y="1088571"/>
                </a:cubicBezTo>
                <a:cubicBezTo>
                  <a:pt x="63286" y="1023574"/>
                  <a:pt x="56046" y="991428"/>
                  <a:pt x="43543" y="928914"/>
                </a:cubicBezTo>
                <a:cubicBezTo>
                  <a:pt x="38705" y="861181"/>
                  <a:pt x="36137" y="793247"/>
                  <a:pt x="29028" y="725714"/>
                </a:cubicBezTo>
                <a:cubicBezTo>
                  <a:pt x="26445" y="701180"/>
                  <a:pt x="18003" y="677564"/>
                  <a:pt x="14514" y="653143"/>
                </a:cubicBezTo>
                <a:cubicBezTo>
                  <a:pt x="8318" y="609772"/>
                  <a:pt x="4838" y="566057"/>
                  <a:pt x="0" y="522514"/>
                </a:cubicBezTo>
                <a:cubicBezTo>
                  <a:pt x="2714" y="460081"/>
                  <a:pt x="-341" y="219076"/>
                  <a:pt x="29028" y="101600"/>
                </a:cubicBezTo>
                <a:cubicBezTo>
                  <a:pt x="31652" y="91104"/>
                  <a:pt x="38705" y="82247"/>
                  <a:pt x="43543" y="72571"/>
                </a:cubicBezTo>
                <a:lnTo>
                  <a:pt x="145143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5" name="Freeform 394"/>
          <p:cNvSpPr/>
          <p:nvPr/>
        </p:nvSpPr>
        <p:spPr>
          <a:xfrm>
            <a:off x="4952999" y="3309259"/>
            <a:ext cx="274320" cy="2011680"/>
          </a:xfrm>
          <a:custGeom>
            <a:avLst/>
            <a:gdLst>
              <a:gd name="connsiteX0" fmla="*/ 145143 w 246743"/>
              <a:gd name="connsiteY0" fmla="*/ 0 h 1567543"/>
              <a:gd name="connsiteX1" fmla="*/ 145143 w 246743"/>
              <a:gd name="connsiteY1" fmla="*/ 0 h 1567543"/>
              <a:gd name="connsiteX2" fmla="*/ 159657 w 246743"/>
              <a:gd name="connsiteY2" fmla="*/ 145143 h 1567543"/>
              <a:gd name="connsiteX3" fmla="*/ 174171 w 246743"/>
              <a:gd name="connsiteY3" fmla="*/ 667657 h 1567543"/>
              <a:gd name="connsiteX4" fmla="*/ 203200 w 246743"/>
              <a:gd name="connsiteY4" fmla="*/ 812800 h 1567543"/>
              <a:gd name="connsiteX5" fmla="*/ 232228 w 246743"/>
              <a:gd name="connsiteY5" fmla="*/ 943428 h 1567543"/>
              <a:gd name="connsiteX6" fmla="*/ 246743 w 246743"/>
              <a:gd name="connsiteY6" fmla="*/ 986971 h 1567543"/>
              <a:gd name="connsiteX7" fmla="*/ 232228 w 246743"/>
              <a:gd name="connsiteY7" fmla="*/ 1233714 h 1567543"/>
              <a:gd name="connsiteX8" fmla="*/ 203200 w 246743"/>
              <a:gd name="connsiteY8" fmla="*/ 1320800 h 1567543"/>
              <a:gd name="connsiteX9" fmla="*/ 217714 w 246743"/>
              <a:gd name="connsiteY9" fmla="*/ 1393371 h 1567543"/>
              <a:gd name="connsiteX10" fmla="*/ 246743 w 246743"/>
              <a:gd name="connsiteY10" fmla="*/ 1480457 h 1567543"/>
              <a:gd name="connsiteX11" fmla="*/ 246743 w 246743"/>
              <a:gd name="connsiteY11" fmla="*/ 1567543 h 1567543"/>
              <a:gd name="connsiteX12" fmla="*/ 246743 w 246743"/>
              <a:gd name="connsiteY12" fmla="*/ 1567543 h 1567543"/>
              <a:gd name="connsiteX13" fmla="*/ 101600 w 246743"/>
              <a:gd name="connsiteY13" fmla="*/ 1567543 h 1567543"/>
              <a:gd name="connsiteX14" fmla="*/ 101600 w 246743"/>
              <a:gd name="connsiteY14" fmla="*/ 1538514 h 1567543"/>
              <a:gd name="connsiteX15" fmla="*/ 87085 w 246743"/>
              <a:gd name="connsiteY15" fmla="*/ 1204685 h 1567543"/>
              <a:gd name="connsiteX16" fmla="*/ 72571 w 246743"/>
              <a:gd name="connsiteY16" fmla="*/ 1088571 h 1567543"/>
              <a:gd name="connsiteX17" fmla="*/ 43543 w 246743"/>
              <a:gd name="connsiteY17" fmla="*/ 928914 h 1567543"/>
              <a:gd name="connsiteX18" fmla="*/ 29028 w 246743"/>
              <a:gd name="connsiteY18" fmla="*/ 725714 h 1567543"/>
              <a:gd name="connsiteX19" fmla="*/ 14514 w 246743"/>
              <a:gd name="connsiteY19" fmla="*/ 653143 h 1567543"/>
              <a:gd name="connsiteX20" fmla="*/ 0 w 246743"/>
              <a:gd name="connsiteY20" fmla="*/ 522514 h 1567543"/>
              <a:gd name="connsiteX21" fmla="*/ 29028 w 246743"/>
              <a:gd name="connsiteY21" fmla="*/ 101600 h 1567543"/>
              <a:gd name="connsiteX22" fmla="*/ 43543 w 246743"/>
              <a:gd name="connsiteY22" fmla="*/ 72571 h 1567543"/>
              <a:gd name="connsiteX23" fmla="*/ 145143 w 246743"/>
              <a:gd name="connsiteY23" fmla="*/ 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46743" h="1567543">
                <a:moveTo>
                  <a:pt x="145143" y="0"/>
                </a:moveTo>
                <a:lnTo>
                  <a:pt x="145143" y="0"/>
                </a:lnTo>
                <a:cubicBezTo>
                  <a:pt x="149981" y="48381"/>
                  <a:pt x="157545" y="96567"/>
                  <a:pt x="159657" y="145143"/>
                </a:cubicBezTo>
                <a:cubicBezTo>
                  <a:pt x="167225" y="319217"/>
                  <a:pt x="162832" y="493788"/>
                  <a:pt x="174171" y="667657"/>
                </a:cubicBezTo>
                <a:cubicBezTo>
                  <a:pt x="177382" y="716892"/>
                  <a:pt x="193524" y="764419"/>
                  <a:pt x="203200" y="812800"/>
                </a:cubicBezTo>
                <a:cubicBezTo>
                  <a:pt x="213176" y="862679"/>
                  <a:pt x="218564" y="895604"/>
                  <a:pt x="232228" y="943428"/>
                </a:cubicBezTo>
                <a:cubicBezTo>
                  <a:pt x="236431" y="958139"/>
                  <a:pt x="241905" y="972457"/>
                  <a:pt x="246743" y="986971"/>
                </a:cubicBezTo>
                <a:cubicBezTo>
                  <a:pt x="241905" y="1069219"/>
                  <a:pt x="242884" y="1152016"/>
                  <a:pt x="232228" y="1233714"/>
                </a:cubicBezTo>
                <a:cubicBezTo>
                  <a:pt x="228270" y="1264056"/>
                  <a:pt x="203200" y="1320800"/>
                  <a:pt x="203200" y="1320800"/>
                </a:cubicBezTo>
                <a:cubicBezTo>
                  <a:pt x="208038" y="1344990"/>
                  <a:pt x="211223" y="1369571"/>
                  <a:pt x="217714" y="1393371"/>
                </a:cubicBezTo>
                <a:cubicBezTo>
                  <a:pt x="225765" y="1422892"/>
                  <a:pt x="246743" y="1449858"/>
                  <a:pt x="246743" y="1480457"/>
                </a:cubicBezTo>
                <a:lnTo>
                  <a:pt x="246743" y="1567543"/>
                </a:lnTo>
                <a:lnTo>
                  <a:pt x="246743" y="1567543"/>
                </a:lnTo>
                <a:lnTo>
                  <a:pt x="101600" y="1567543"/>
                </a:lnTo>
                <a:lnTo>
                  <a:pt x="101600" y="1538514"/>
                </a:lnTo>
                <a:cubicBezTo>
                  <a:pt x="96762" y="1427238"/>
                  <a:pt x="94256" y="1315835"/>
                  <a:pt x="87085" y="1204685"/>
                </a:cubicBezTo>
                <a:cubicBezTo>
                  <a:pt x="84574" y="1165760"/>
                  <a:pt x="78087" y="1127185"/>
                  <a:pt x="72571" y="1088571"/>
                </a:cubicBezTo>
                <a:cubicBezTo>
                  <a:pt x="63286" y="1023574"/>
                  <a:pt x="56046" y="991428"/>
                  <a:pt x="43543" y="928914"/>
                </a:cubicBezTo>
                <a:cubicBezTo>
                  <a:pt x="38705" y="861181"/>
                  <a:pt x="36137" y="793247"/>
                  <a:pt x="29028" y="725714"/>
                </a:cubicBezTo>
                <a:cubicBezTo>
                  <a:pt x="26445" y="701180"/>
                  <a:pt x="18003" y="677564"/>
                  <a:pt x="14514" y="653143"/>
                </a:cubicBezTo>
                <a:cubicBezTo>
                  <a:pt x="8318" y="609772"/>
                  <a:pt x="4838" y="566057"/>
                  <a:pt x="0" y="522514"/>
                </a:cubicBezTo>
                <a:cubicBezTo>
                  <a:pt x="2714" y="460081"/>
                  <a:pt x="-341" y="219076"/>
                  <a:pt x="29028" y="101600"/>
                </a:cubicBezTo>
                <a:cubicBezTo>
                  <a:pt x="31652" y="91104"/>
                  <a:pt x="38705" y="82247"/>
                  <a:pt x="43543" y="72571"/>
                </a:cubicBezTo>
                <a:lnTo>
                  <a:pt x="145143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6" name="Freeform 395"/>
          <p:cNvSpPr/>
          <p:nvPr/>
        </p:nvSpPr>
        <p:spPr>
          <a:xfrm>
            <a:off x="5413722" y="3385457"/>
            <a:ext cx="274320" cy="1872343"/>
          </a:xfrm>
          <a:custGeom>
            <a:avLst/>
            <a:gdLst>
              <a:gd name="connsiteX0" fmla="*/ 145143 w 246743"/>
              <a:gd name="connsiteY0" fmla="*/ 0 h 1567543"/>
              <a:gd name="connsiteX1" fmla="*/ 145143 w 246743"/>
              <a:gd name="connsiteY1" fmla="*/ 0 h 1567543"/>
              <a:gd name="connsiteX2" fmla="*/ 159657 w 246743"/>
              <a:gd name="connsiteY2" fmla="*/ 145143 h 1567543"/>
              <a:gd name="connsiteX3" fmla="*/ 174171 w 246743"/>
              <a:gd name="connsiteY3" fmla="*/ 667657 h 1567543"/>
              <a:gd name="connsiteX4" fmla="*/ 203200 w 246743"/>
              <a:gd name="connsiteY4" fmla="*/ 812800 h 1567543"/>
              <a:gd name="connsiteX5" fmla="*/ 232228 w 246743"/>
              <a:gd name="connsiteY5" fmla="*/ 943428 h 1567543"/>
              <a:gd name="connsiteX6" fmla="*/ 246743 w 246743"/>
              <a:gd name="connsiteY6" fmla="*/ 986971 h 1567543"/>
              <a:gd name="connsiteX7" fmla="*/ 232228 w 246743"/>
              <a:gd name="connsiteY7" fmla="*/ 1233714 h 1567543"/>
              <a:gd name="connsiteX8" fmla="*/ 203200 w 246743"/>
              <a:gd name="connsiteY8" fmla="*/ 1320800 h 1567543"/>
              <a:gd name="connsiteX9" fmla="*/ 217714 w 246743"/>
              <a:gd name="connsiteY9" fmla="*/ 1393371 h 1567543"/>
              <a:gd name="connsiteX10" fmla="*/ 246743 w 246743"/>
              <a:gd name="connsiteY10" fmla="*/ 1480457 h 1567543"/>
              <a:gd name="connsiteX11" fmla="*/ 246743 w 246743"/>
              <a:gd name="connsiteY11" fmla="*/ 1567543 h 1567543"/>
              <a:gd name="connsiteX12" fmla="*/ 246743 w 246743"/>
              <a:gd name="connsiteY12" fmla="*/ 1567543 h 1567543"/>
              <a:gd name="connsiteX13" fmla="*/ 101600 w 246743"/>
              <a:gd name="connsiteY13" fmla="*/ 1567543 h 1567543"/>
              <a:gd name="connsiteX14" fmla="*/ 101600 w 246743"/>
              <a:gd name="connsiteY14" fmla="*/ 1538514 h 1567543"/>
              <a:gd name="connsiteX15" fmla="*/ 87085 w 246743"/>
              <a:gd name="connsiteY15" fmla="*/ 1204685 h 1567543"/>
              <a:gd name="connsiteX16" fmla="*/ 72571 w 246743"/>
              <a:gd name="connsiteY16" fmla="*/ 1088571 h 1567543"/>
              <a:gd name="connsiteX17" fmla="*/ 43543 w 246743"/>
              <a:gd name="connsiteY17" fmla="*/ 928914 h 1567543"/>
              <a:gd name="connsiteX18" fmla="*/ 29028 w 246743"/>
              <a:gd name="connsiteY18" fmla="*/ 725714 h 1567543"/>
              <a:gd name="connsiteX19" fmla="*/ 14514 w 246743"/>
              <a:gd name="connsiteY19" fmla="*/ 653143 h 1567543"/>
              <a:gd name="connsiteX20" fmla="*/ 0 w 246743"/>
              <a:gd name="connsiteY20" fmla="*/ 522514 h 1567543"/>
              <a:gd name="connsiteX21" fmla="*/ 29028 w 246743"/>
              <a:gd name="connsiteY21" fmla="*/ 101600 h 1567543"/>
              <a:gd name="connsiteX22" fmla="*/ 43543 w 246743"/>
              <a:gd name="connsiteY22" fmla="*/ 72571 h 1567543"/>
              <a:gd name="connsiteX23" fmla="*/ 145143 w 246743"/>
              <a:gd name="connsiteY23" fmla="*/ 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46743" h="1567543">
                <a:moveTo>
                  <a:pt x="145143" y="0"/>
                </a:moveTo>
                <a:lnTo>
                  <a:pt x="145143" y="0"/>
                </a:lnTo>
                <a:cubicBezTo>
                  <a:pt x="149981" y="48381"/>
                  <a:pt x="157545" y="96567"/>
                  <a:pt x="159657" y="145143"/>
                </a:cubicBezTo>
                <a:cubicBezTo>
                  <a:pt x="167225" y="319217"/>
                  <a:pt x="162832" y="493788"/>
                  <a:pt x="174171" y="667657"/>
                </a:cubicBezTo>
                <a:cubicBezTo>
                  <a:pt x="177382" y="716892"/>
                  <a:pt x="193524" y="764419"/>
                  <a:pt x="203200" y="812800"/>
                </a:cubicBezTo>
                <a:cubicBezTo>
                  <a:pt x="213176" y="862679"/>
                  <a:pt x="218564" y="895604"/>
                  <a:pt x="232228" y="943428"/>
                </a:cubicBezTo>
                <a:cubicBezTo>
                  <a:pt x="236431" y="958139"/>
                  <a:pt x="241905" y="972457"/>
                  <a:pt x="246743" y="986971"/>
                </a:cubicBezTo>
                <a:cubicBezTo>
                  <a:pt x="241905" y="1069219"/>
                  <a:pt x="242884" y="1152016"/>
                  <a:pt x="232228" y="1233714"/>
                </a:cubicBezTo>
                <a:cubicBezTo>
                  <a:pt x="228270" y="1264056"/>
                  <a:pt x="203200" y="1320800"/>
                  <a:pt x="203200" y="1320800"/>
                </a:cubicBezTo>
                <a:cubicBezTo>
                  <a:pt x="208038" y="1344990"/>
                  <a:pt x="211223" y="1369571"/>
                  <a:pt x="217714" y="1393371"/>
                </a:cubicBezTo>
                <a:cubicBezTo>
                  <a:pt x="225765" y="1422892"/>
                  <a:pt x="246743" y="1449858"/>
                  <a:pt x="246743" y="1480457"/>
                </a:cubicBezTo>
                <a:lnTo>
                  <a:pt x="246743" y="1567543"/>
                </a:lnTo>
                <a:lnTo>
                  <a:pt x="246743" y="1567543"/>
                </a:lnTo>
                <a:lnTo>
                  <a:pt x="101600" y="1567543"/>
                </a:lnTo>
                <a:lnTo>
                  <a:pt x="101600" y="1538514"/>
                </a:lnTo>
                <a:cubicBezTo>
                  <a:pt x="96762" y="1427238"/>
                  <a:pt x="94256" y="1315835"/>
                  <a:pt x="87085" y="1204685"/>
                </a:cubicBezTo>
                <a:cubicBezTo>
                  <a:pt x="84574" y="1165760"/>
                  <a:pt x="78087" y="1127185"/>
                  <a:pt x="72571" y="1088571"/>
                </a:cubicBezTo>
                <a:cubicBezTo>
                  <a:pt x="63286" y="1023574"/>
                  <a:pt x="56046" y="991428"/>
                  <a:pt x="43543" y="928914"/>
                </a:cubicBezTo>
                <a:cubicBezTo>
                  <a:pt x="38705" y="861181"/>
                  <a:pt x="36137" y="793247"/>
                  <a:pt x="29028" y="725714"/>
                </a:cubicBezTo>
                <a:cubicBezTo>
                  <a:pt x="26445" y="701180"/>
                  <a:pt x="18003" y="677564"/>
                  <a:pt x="14514" y="653143"/>
                </a:cubicBezTo>
                <a:cubicBezTo>
                  <a:pt x="8318" y="609772"/>
                  <a:pt x="4838" y="566057"/>
                  <a:pt x="0" y="522514"/>
                </a:cubicBezTo>
                <a:cubicBezTo>
                  <a:pt x="2714" y="460081"/>
                  <a:pt x="-341" y="219076"/>
                  <a:pt x="29028" y="101600"/>
                </a:cubicBezTo>
                <a:cubicBezTo>
                  <a:pt x="31652" y="91104"/>
                  <a:pt x="38705" y="82247"/>
                  <a:pt x="43543" y="72571"/>
                </a:cubicBezTo>
                <a:lnTo>
                  <a:pt x="145143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7" name="Freeform 396"/>
          <p:cNvSpPr/>
          <p:nvPr/>
        </p:nvSpPr>
        <p:spPr>
          <a:xfrm>
            <a:off x="5874446" y="3461654"/>
            <a:ext cx="225077" cy="1872343"/>
          </a:xfrm>
          <a:custGeom>
            <a:avLst/>
            <a:gdLst>
              <a:gd name="connsiteX0" fmla="*/ 145143 w 246743"/>
              <a:gd name="connsiteY0" fmla="*/ 0 h 1567543"/>
              <a:gd name="connsiteX1" fmla="*/ 145143 w 246743"/>
              <a:gd name="connsiteY1" fmla="*/ 0 h 1567543"/>
              <a:gd name="connsiteX2" fmla="*/ 159657 w 246743"/>
              <a:gd name="connsiteY2" fmla="*/ 145143 h 1567543"/>
              <a:gd name="connsiteX3" fmla="*/ 174171 w 246743"/>
              <a:gd name="connsiteY3" fmla="*/ 667657 h 1567543"/>
              <a:gd name="connsiteX4" fmla="*/ 203200 w 246743"/>
              <a:gd name="connsiteY4" fmla="*/ 812800 h 1567543"/>
              <a:gd name="connsiteX5" fmla="*/ 232228 w 246743"/>
              <a:gd name="connsiteY5" fmla="*/ 943428 h 1567543"/>
              <a:gd name="connsiteX6" fmla="*/ 246743 w 246743"/>
              <a:gd name="connsiteY6" fmla="*/ 986971 h 1567543"/>
              <a:gd name="connsiteX7" fmla="*/ 232228 w 246743"/>
              <a:gd name="connsiteY7" fmla="*/ 1233714 h 1567543"/>
              <a:gd name="connsiteX8" fmla="*/ 203200 w 246743"/>
              <a:gd name="connsiteY8" fmla="*/ 1320800 h 1567543"/>
              <a:gd name="connsiteX9" fmla="*/ 217714 w 246743"/>
              <a:gd name="connsiteY9" fmla="*/ 1393371 h 1567543"/>
              <a:gd name="connsiteX10" fmla="*/ 246743 w 246743"/>
              <a:gd name="connsiteY10" fmla="*/ 1480457 h 1567543"/>
              <a:gd name="connsiteX11" fmla="*/ 246743 w 246743"/>
              <a:gd name="connsiteY11" fmla="*/ 1567543 h 1567543"/>
              <a:gd name="connsiteX12" fmla="*/ 246743 w 246743"/>
              <a:gd name="connsiteY12" fmla="*/ 1567543 h 1567543"/>
              <a:gd name="connsiteX13" fmla="*/ 101600 w 246743"/>
              <a:gd name="connsiteY13" fmla="*/ 1567543 h 1567543"/>
              <a:gd name="connsiteX14" fmla="*/ 101600 w 246743"/>
              <a:gd name="connsiteY14" fmla="*/ 1538514 h 1567543"/>
              <a:gd name="connsiteX15" fmla="*/ 87085 w 246743"/>
              <a:gd name="connsiteY15" fmla="*/ 1204685 h 1567543"/>
              <a:gd name="connsiteX16" fmla="*/ 72571 w 246743"/>
              <a:gd name="connsiteY16" fmla="*/ 1088571 h 1567543"/>
              <a:gd name="connsiteX17" fmla="*/ 43543 w 246743"/>
              <a:gd name="connsiteY17" fmla="*/ 928914 h 1567543"/>
              <a:gd name="connsiteX18" fmla="*/ 29028 w 246743"/>
              <a:gd name="connsiteY18" fmla="*/ 725714 h 1567543"/>
              <a:gd name="connsiteX19" fmla="*/ 14514 w 246743"/>
              <a:gd name="connsiteY19" fmla="*/ 653143 h 1567543"/>
              <a:gd name="connsiteX20" fmla="*/ 0 w 246743"/>
              <a:gd name="connsiteY20" fmla="*/ 522514 h 1567543"/>
              <a:gd name="connsiteX21" fmla="*/ 29028 w 246743"/>
              <a:gd name="connsiteY21" fmla="*/ 101600 h 1567543"/>
              <a:gd name="connsiteX22" fmla="*/ 43543 w 246743"/>
              <a:gd name="connsiteY22" fmla="*/ 72571 h 1567543"/>
              <a:gd name="connsiteX23" fmla="*/ 145143 w 246743"/>
              <a:gd name="connsiteY23" fmla="*/ 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46743" h="1567543">
                <a:moveTo>
                  <a:pt x="145143" y="0"/>
                </a:moveTo>
                <a:lnTo>
                  <a:pt x="145143" y="0"/>
                </a:lnTo>
                <a:cubicBezTo>
                  <a:pt x="149981" y="48381"/>
                  <a:pt x="157545" y="96567"/>
                  <a:pt x="159657" y="145143"/>
                </a:cubicBezTo>
                <a:cubicBezTo>
                  <a:pt x="167225" y="319217"/>
                  <a:pt x="162832" y="493788"/>
                  <a:pt x="174171" y="667657"/>
                </a:cubicBezTo>
                <a:cubicBezTo>
                  <a:pt x="177382" y="716892"/>
                  <a:pt x="193524" y="764419"/>
                  <a:pt x="203200" y="812800"/>
                </a:cubicBezTo>
                <a:cubicBezTo>
                  <a:pt x="213176" y="862679"/>
                  <a:pt x="218564" y="895604"/>
                  <a:pt x="232228" y="943428"/>
                </a:cubicBezTo>
                <a:cubicBezTo>
                  <a:pt x="236431" y="958139"/>
                  <a:pt x="241905" y="972457"/>
                  <a:pt x="246743" y="986971"/>
                </a:cubicBezTo>
                <a:cubicBezTo>
                  <a:pt x="241905" y="1069219"/>
                  <a:pt x="242884" y="1152016"/>
                  <a:pt x="232228" y="1233714"/>
                </a:cubicBezTo>
                <a:cubicBezTo>
                  <a:pt x="228270" y="1264056"/>
                  <a:pt x="203200" y="1320800"/>
                  <a:pt x="203200" y="1320800"/>
                </a:cubicBezTo>
                <a:cubicBezTo>
                  <a:pt x="208038" y="1344990"/>
                  <a:pt x="211223" y="1369571"/>
                  <a:pt x="217714" y="1393371"/>
                </a:cubicBezTo>
                <a:cubicBezTo>
                  <a:pt x="225765" y="1422892"/>
                  <a:pt x="246743" y="1449858"/>
                  <a:pt x="246743" y="1480457"/>
                </a:cubicBezTo>
                <a:lnTo>
                  <a:pt x="246743" y="1567543"/>
                </a:lnTo>
                <a:lnTo>
                  <a:pt x="246743" y="1567543"/>
                </a:lnTo>
                <a:lnTo>
                  <a:pt x="101600" y="1567543"/>
                </a:lnTo>
                <a:lnTo>
                  <a:pt x="101600" y="1538514"/>
                </a:lnTo>
                <a:cubicBezTo>
                  <a:pt x="96762" y="1427238"/>
                  <a:pt x="94256" y="1315835"/>
                  <a:pt x="87085" y="1204685"/>
                </a:cubicBezTo>
                <a:cubicBezTo>
                  <a:pt x="84574" y="1165760"/>
                  <a:pt x="78087" y="1127185"/>
                  <a:pt x="72571" y="1088571"/>
                </a:cubicBezTo>
                <a:cubicBezTo>
                  <a:pt x="63286" y="1023574"/>
                  <a:pt x="56046" y="991428"/>
                  <a:pt x="43543" y="928914"/>
                </a:cubicBezTo>
                <a:cubicBezTo>
                  <a:pt x="38705" y="861181"/>
                  <a:pt x="36137" y="793247"/>
                  <a:pt x="29028" y="725714"/>
                </a:cubicBezTo>
                <a:cubicBezTo>
                  <a:pt x="26445" y="701180"/>
                  <a:pt x="18003" y="677564"/>
                  <a:pt x="14514" y="653143"/>
                </a:cubicBezTo>
                <a:cubicBezTo>
                  <a:pt x="8318" y="609772"/>
                  <a:pt x="4838" y="566057"/>
                  <a:pt x="0" y="522514"/>
                </a:cubicBezTo>
                <a:cubicBezTo>
                  <a:pt x="2714" y="460081"/>
                  <a:pt x="-341" y="219076"/>
                  <a:pt x="29028" y="101600"/>
                </a:cubicBezTo>
                <a:cubicBezTo>
                  <a:pt x="31652" y="91104"/>
                  <a:pt x="38705" y="82247"/>
                  <a:pt x="43543" y="72571"/>
                </a:cubicBezTo>
                <a:lnTo>
                  <a:pt x="145143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8" name="Freeform 397"/>
          <p:cNvSpPr/>
          <p:nvPr/>
        </p:nvSpPr>
        <p:spPr>
          <a:xfrm>
            <a:off x="6335169" y="3505200"/>
            <a:ext cx="225077" cy="1872343"/>
          </a:xfrm>
          <a:custGeom>
            <a:avLst/>
            <a:gdLst>
              <a:gd name="connsiteX0" fmla="*/ 145143 w 246743"/>
              <a:gd name="connsiteY0" fmla="*/ 0 h 1567543"/>
              <a:gd name="connsiteX1" fmla="*/ 145143 w 246743"/>
              <a:gd name="connsiteY1" fmla="*/ 0 h 1567543"/>
              <a:gd name="connsiteX2" fmla="*/ 159657 w 246743"/>
              <a:gd name="connsiteY2" fmla="*/ 145143 h 1567543"/>
              <a:gd name="connsiteX3" fmla="*/ 174171 w 246743"/>
              <a:gd name="connsiteY3" fmla="*/ 667657 h 1567543"/>
              <a:gd name="connsiteX4" fmla="*/ 203200 w 246743"/>
              <a:gd name="connsiteY4" fmla="*/ 812800 h 1567543"/>
              <a:gd name="connsiteX5" fmla="*/ 232228 w 246743"/>
              <a:gd name="connsiteY5" fmla="*/ 943428 h 1567543"/>
              <a:gd name="connsiteX6" fmla="*/ 246743 w 246743"/>
              <a:gd name="connsiteY6" fmla="*/ 986971 h 1567543"/>
              <a:gd name="connsiteX7" fmla="*/ 232228 w 246743"/>
              <a:gd name="connsiteY7" fmla="*/ 1233714 h 1567543"/>
              <a:gd name="connsiteX8" fmla="*/ 203200 w 246743"/>
              <a:gd name="connsiteY8" fmla="*/ 1320800 h 1567543"/>
              <a:gd name="connsiteX9" fmla="*/ 217714 w 246743"/>
              <a:gd name="connsiteY9" fmla="*/ 1393371 h 1567543"/>
              <a:gd name="connsiteX10" fmla="*/ 246743 w 246743"/>
              <a:gd name="connsiteY10" fmla="*/ 1480457 h 1567543"/>
              <a:gd name="connsiteX11" fmla="*/ 246743 w 246743"/>
              <a:gd name="connsiteY11" fmla="*/ 1567543 h 1567543"/>
              <a:gd name="connsiteX12" fmla="*/ 246743 w 246743"/>
              <a:gd name="connsiteY12" fmla="*/ 1567543 h 1567543"/>
              <a:gd name="connsiteX13" fmla="*/ 101600 w 246743"/>
              <a:gd name="connsiteY13" fmla="*/ 1567543 h 1567543"/>
              <a:gd name="connsiteX14" fmla="*/ 101600 w 246743"/>
              <a:gd name="connsiteY14" fmla="*/ 1538514 h 1567543"/>
              <a:gd name="connsiteX15" fmla="*/ 87085 w 246743"/>
              <a:gd name="connsiteY15" fmla="*/ 1204685 h 1567543"/>
              <a:gd name="connsiteX16" fmla="*/ 72571 w 246743"/>
              <a:gd name="connsiteY16" fmla="*/ 1088571 h 1567543"/>
              <a:gd name="connsiteX17" fmla="*/ 43543 w 246743"/>
              <a:gd name="connsiteY17" fmla="*/ 928914 h 1567543"/>
              <a:gd name="connsiteX18" fmla="*/ 29028 w 246743"/>
              <a:gd name="connsiteY18" fmla="*/ 725714 h 1567543"/>
              <a:gd name="connsiteX19" fmla="*/ 14514 w 246743"/>
              <a:gd name="connsiteY19" fmla="*/ 653143 h 1567543"/>
              <a:gd name="connsiteX20" fmla="*/ 0 w 246743"/>
              <a:gd name="connsiteY20" fmla="*/ 522514 h 1567543"/>
              <a:gd name="connsiteX21" fmla="*/ 29028 w 246743"/>
              <a:gd name="connsiteY21" fmla="*/ 101600 h 1567543"/>
              <a:gd name="connsiteX22" fmla="*/ 43543 w 246743"/>
              <a:gd name="connsiteY22" fmla="*/ 72571 h 1567543"/>
              <a:gd name="connsiteX23" fmla="*/ 145143 w 246743"/>
              <a:gd name="connsiteY23" fmla="*/ 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46743" h="1567543">
                <a:moveTo>
                  <a:pt x="145143" y="0"/>
                </a:moveTo>
                <a:lnTo>
                  <a:pt x="145143" y="0"/>
                </a:lnTo>
                <a:cubicBezTo>
                  <a:pt x="149981" y="48381"/>
                  <a:pt x="157545" y="96567"/>
                  <a:pt x="159657" y="145143"/>
                </a:cubicBezTo>
                <a:cubicBezTo>
                  <a:pt x="167225" y="319217"/>
                  <a:pt x="162832" y="493788"/>
                  <a:pt x="174171" y="667657"/>
                </a:cubicBezTo>
                <a:cubicBezTo>
                  <a:pt x="177382" y="716892"/>
                  <a:pt x="193524" y="764419"/>
                  <a:pt x="203200" y="812800"/>
                </a:cubicBezTo>
                <a:cubicBezTo>
                  <a:pt x="213176" y="862679"/>
                  <a:pt x="218564" y="895604"/>
                  <a:pt x="232228" y="943428"/>
                </a:cubicBezTo>
                <a:cubicBezTo>
                  <a:pt x="236431" y="958139"/>
                  <a:pt x="241905" y="972457"/>
                  <a:pt x="246743" y="986971"/>
                </a:cubicBezTo>
                <a:cubicBezTo>
                  <a:pt x="241905" y="1069219"/>
                  <a:pt x="242884" y="1152016"/>
                  <a:pt x="232228" y="1233714"/>
                </a:cubicBezTo>
                <a:cubicBezTo>
                  <a:pt x="228270" y="1264056"/>
                  <a:pt x="203200" y="1320800"/>
                  <a:pt x="203200" y="1320800"/>
                </a:cubicBezTo>
                <a:cubicBezTo>
                  <a:pt x="208038" y="1344990"/>
                  <a:pt x="211223" y="1369571"/>
                  <a:pt x="217714" y="1393371"/>
                </a:cubicBezTo>
                <a:cubicBezTo>
                  <a:pt x="225765" y="1422892"/>
                  <a:pt x="246743" y="1449858"/>
                  <a:pt x="246743" y="1480457"/>
                </a:cubicBezTo>
                <a:lnTo>
                  <a:pt x="246743" y="1567543"/>
                </a:lnTo>
                <a:lnTo>
                  <a:pt x="246743" y="1567543"/>
                </a:lnTo>
                <a:lnTo>
                  <a:pt x="101600" y="1567543"/>
                </a:lnTo>
                <a:lnTo>
                  <a:pt x="101600" y="1538514"/>
                </a:lnTo>
                <a:cubicBezTo>
                  <a:pt x="96762" y="1427238"/>
                  <a:pt x="94256" y="1315835"/>
                  <a:pt x="87085" y="1204685"/>
                </a:cubicBezTo>
                <a:cubicBezTo>
                  <a:pt x="84574" y="1165760"/>
                  <a:pt x="78087" y="1127185"/>
                  <a:pt x="72571" y="1088571"/>
                </a:cubicBezTo>
                <a:cubicBezTo>
                  <a:pt x="63286" y="1023574"/>
                  <a:pt x="56046" y="991428"/>
                  <a:pt x="43543" y="928914"/>
                </a:cubicBezTo>
                <a:cubicBezTo>
                  <a:pt x="38705" y="861181"/>
                  <a:pt x="36137" y="793247"/>
                  <a:pt x="29028" y="725714"/>
                </a:cubicBezTo>
                <a:cubicBezTo>
                  <a:pt x="26445" y="701180"/>
                  <a:pt x="18003" y="677564"/>
                  <a:pt x="14514" y="653143"/>
                </a:cubicBezTo>
                <a:cubicBezTo>
                  <a:pt x="8318" y="609772"/>
                  <a:pt x="4838" y="566057"/>
                  <a:pt x="0" y="522514"/>
                </a:cubicBezTo>
                <a:cubicBezTo>
                  <a:pt x="2714" y="460081"/>
                  <a:pt x="-341" y="219076"/>
                  <a:pt x="29028" y="101600"/>
                </a:cubicBezTo>
                <a:cubicBezTo>
                  <a:pt x="31652" y="91104"/>
                  <a:pt x="38705" y="82247"/>
                  <a:pt x="43543" y="72571"/>
                </a:cubicBezTo>
                <a:lnTo>
                  <a:pt x="145143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9" name="Freeform 398"/>
          <p:cNvSpPr/>
          <p:nvPr/>
        </p:nvSpPr>
        <p:spPr>
          <a:xfrm>
            <a:off x="6795892" y="3429000"/>
            <a:ext cx="225077" cy="1872343"/>
          </a:xfrm>
          <a:custGeom>
            <a:avLst/>
            <a:gdLst>
              <a:gd name="connsiteX0" fmla="*/ 145143 w 246743"/>
              <a:gd name="connsiteY0" fmla="*/ 0 h 1567543"/>
              <a:gd name="connsiteX1" fmla="*/ 145143 w 246743"/>
              <a:gd name="connsiteY1" fmla="*/ 0 h 1567543"/>
              <a:gd name="connsiteX2" fmla="*/ 159657 w 246743"/>
              <a:gd name="connsiteY2" fmla="*/ 145143 h 1567543"/>
              <a:gd name="connsiteX3" fmla="*/ 174171 w 246743"/>
              <a:gd name="connsiteY3" fmla="*/ 667657 h 1567543"/>
              <a:gd name="connsiteX4" fmla="*/ 203200 w 246743"/>
              <a:gd name="connsiteY4" fmla="*/ 812800 h 1567543"/>
              <a:gd name="connsiteX5" fmla="*/ 232228 w 246743"/>
              <a:gd name="connsiteY5" fmla="*/ 943428 h 1567543"/>
              <a:gd name="connsiteX6" fmla="*/ 246743 w 246743"/>
              <a:gd name="connsiteY6" fmla="*/ 986971 h 1567543"/>
              <a:gd name="connsiteX7" fmla="*/ 232228 w 246743"/>
              <a:gd name="connsiteY7" fmla="*/ 1233714 h 1567543"/>
              <a:gd name="connsiteX8" fmla="*/ 203200 w 246743"/>
              <a:gd name="connsiteY8" fmla="*/ 1320800 h 1567543"/>
              <a:gd name="connsiteX9" fmla="*/ 217714 w 246743"/>
              <a:gd name="connsiteY9" fmla="*/ 1393371 h 1567543"/>
              <a:gd name="connsiteX10" fmla="*/ 246743 w 246743"/>
              <a:gd name="connsiteY10" fmla="*/ 1480457 h 1567543"/>
              <a:gd name="connsiteX11" fmla="*/ 246743 w 246743"/>
              <a:gd name="connsiteY11" fmla="*/ 1567543 h 1567543"/>
              <a:gd name="connsiteX12" fmla="*/ 246743 w 246743"/>
              <a:gd name="connsiteY12" fmla="*/ 1567543 h 1567543"/>
              <a:gd name="connsiteX13" fmla="*/ 101600 w 246743"/>
              <a:gd name="connsiteY13" fmla="*/ 1567543 h 1567543"/>
              <a:gd name="connsiteX14" fmla="*/ 101600 w 246743"/>
              <a:gd name="connsiteY14" fmla="*/ 1538514 h 1567543"/>
              <a:gd name="connsiteX15" fmla="*/ 87085 w 246743"/>
              <a:gd name="connsiteY15" fmla="*/ 1204685 h 1567543"/>
              <a:gd name="connsiteX16" fmla="*/ 72571 w 246743"/>
              <a:gd name="connsiteY16" fmla="*/ 1088571 h 1567543"/>
              <a:gd name="connsiteX17" fmla="*/ 43543 w 246743"/>
              <a:gd name="connsiteY17" fmla="*/ 928914 h 1567543"/>
              <a:gd name="connsiteX18" fmla="*/ 29028 w 246743"/>
              <a:gd name="connsiteY18" fmla="*/ 725714 h 1567543"/>
              <a:gd name="connsiteX19" fmla="*/ 14514 w 246743"/>
              <a:gd name="connsiteY19" fmla="*/ 653143 h 1567543"/>
              <a:gd name="connsiteX20" fmla="*/ 0 w 246743"/>
              <a:gd name="connsiteY20" fmla="*/ 522514 h 1567543"/>
              <a:gd name="connsiteX21" fmla="*/ 29028 w 246743"/>
              <a:gd name="connsiteY21" fmla="*/ 101600 h 1567543"/>
              <a:gd name="connsiteX22" fmla="*/ 43543 w 246743"/>
              <a:gd name="connsiteY22" fmla="*/ 72571 h 1567543"/>
              <a:gd name="connsiteX23" fmla="*/ 145143 w 246743"/>
              <a:gd name="connsiteY23" fmla="*/ 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46743" h="1567543">
                <a:moveTo>
                  <a:pt x="145143" y="0"/>
                </a:moveTo>
                <a:lnTo>
                  <a:pt x="145143" y="0"/>
                </a:lnTo>
                <a:cubicBezTo>
                  <a:pt x="149981" y="48381"/>
                  <a:pt x="157545" y="96567"/>
                  <a:pt x="159657" y="145143"/>
                </a:cubicBezTo>
                <a:cubicBezTo>
                  <a:pt x="167225" y="319217"/>
                  <a:pt x="162832" y="493788"/>
                  <a:pt x="174171" y="667657"/>
                </a:cubicBezTo>
                <a:cubicBezTo>
                  <a:pt x="177382" y="716892"/>
                  <a:pt x="193524" y="764419"/>
                  <a:pt x="203200" y="812800"/>
                </a:cubicBezTo>
                <a:cubicBezTo>
                  <a:pt x="213176" y="862679"/>
                  <a:pt x="218564" y="895604"/>
                  <a:pt x="232228" y="943428"/>
                </a:cubicBezTo>
                <a:cubicBezTo>
                  <a:pt x="236431" y="958139"/>
                  <a:pt x="241905" y="972457"/>
                  <a:pt x="246743" y="986971"/>
                </a:cubicBezTo>
                <a:cubicBezTo>
                  <a:pt x="241905" y="1069219"/>
                  <a:pt x="242884" y="1152016"/>
                  <a:pt x="232228" y="1233714"/>
                </a:cubicBezTo>
                <a:cubicBezTo>
                  <a:pt x="228270" y="1264056"/>
                  <a:pt x="203200" y="1320800"/>
                  <a:pt x="203200" y="1320800"/>
                </a:cubicBezTo>
                <a:cubicBezTo>
                  <a:pt x="208038" y="1344990"/>
                  <a:pt x="211223" y="1369571"/>
                  <a:pt x="217714" y="1393371"/>
                </a:cubicBezTo>
                <a:cubicBezTo>
                  <a:pt x="225765" y="1422892"/>
                  <a:pt x="246743" y="1449858"/>
                  <a:pt x="246743" y="1480457"/>
                </a:cubicBezTo>
                <a:lnTo>
                  <a:pt x="246743" y="1567543"/>
                </a:lnTo>
                <a:lnTo>
                  <a:pt x="246743" y="1567543"/>
                </a:lnTo>
                <a:lnTo>
                  <a:pt x="101600" y="1567543"/>
                </a:lnTo>
                <a:lnTo>
                  <a:pt x="101600" y="1538514"/>
                </a:lnTo>
                <a:cubicBezTo>
                  <a:pt x="96762" y="1427238"/>
                  <a:pt x="94256" y="1315835"/>
                  <a:pt x="87085" y="1204685"/>
                </a:cubicBezTo>
                <a:cubicBezTo>
                  <a:pt x="84574" y="1165760"/>
                  <a:pt x="78087" y="1127185"/>
                  <a:pt x="72571" y="1088571"/>
                </a:cubicBezTo>
                <a:cubicBezTo>
                  <a:pt x="63286" y="1023574"/>
                  <a:pt x="56046" y="991428"/>
                  <a:pt x="43543" y="928914"/>
                </a:cubicBezTo>
                <a:cubicBezTo>
                  <a:pt x="38705" y="861181"/>
                  <a:pt x="36137" y="793247"/>
                  <a:pt x="29028" y="725714"/>
                </a:cubicBezTo>
                <a:cubicBezTo>
                  <a:pt x="26445" y="701180"/>
                  <a:pt x="18003" y="677564"/>
                  <a:pt x="14514" y="653143"/>
                </a:cubicBezTo>
                <a:cubicBezTo>
                  <a:pt x="8318" y="609772"/>
                  <a:pt x="4838" y="566057"/>
                  <a:pt x="0" y="522514"/>
                </a:cubicBezTo>
                <a:cubicBezTo>
                  <a:pt x="2714" y="460081"/>
                  <a:pt x="-341" y="219076"/>
                  <a:pt x="29028" y="101600"/>
                </a:cubicBezTo>
                <a:cubicBezTo>
                  <a:pt x="31652" y="91104"/>
                  <a:pt x="38705" y="82247"/>
                  <a:pt x="43543" y="72571"/>
                </a:cubicBezTo>
                <a:lnTo>
                  <a:pt x="145143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0" name="Freeform 399"/>
          <p:cNvSpPr/>
          <p:nvPr/>
        </p:nvSpPr>
        <p:spPr>
          <a:xfrm>
            <a:off x="7256615" y="3352800"/>
            <a:ext cx="225077" cy="1872343"/>
          </a:xfrm>
          <a:custGeom>
            <a:avLst/>
            <a:gdLst>
              <a:gd name="connsiteX0" fmla="*/ 145143 w 246743"/>
              <a:gd name="connsiteY0" fmla="*/ 0 h 1567543"/>
              <a:gd name="connsiteX1" fmla="*/ 145143 w 246743"/>
              <a:gd name="connsiteY1" fmla="*/ 0 h 1567543"/>
              <a:gd name="connsiteX2" fmla="*/ 159657 w 246743"/>
              <a:gd name="connsiteY2" fmla="*/ 145143 h 1567543"/>
              <a:gd name="connsiteX3" fmla="*/ 174171 w 246743"/>
              <a:gd name="connsiteY3" fmla="*/ 667657 h 1567543"/>
              <a:gd name="connsiteX4" fmla="*/ 203200 w 246743"/>
              <a:gd name="connsiteY4" fmla="*/ 812800 h 1567543"/>
              <a:gd name="connsiteX5" fmla="*/ 232228 w 246743"/>
              <a:gd name="connsiteY5" fmla="*/ 943428 h 1567543"/>
              <a:gd name="connsiteX6" fmla="*/ 246743 w 246743"/>
              <a:gd name="connsiteY6" fmla="*/ 986971 h 1567543"/>
              <a:gd name="connsiteX7" fmla="*/ 232228 w 246743"/>
              <a:gd name="connsiteY7" fmla="*/ 1233714 h 1567543"/>
              <a:gd name="connsiteX8" fmla="*/ 203200 w 246743"/>
              <a:gd name="connsiteY8" fmla="*/ 1320800 h 1567543"/>
              <a:gd name="connsiteX9" fmla="*/ 217714 w 246743"/>
              <a:gd name="connsiteY9" fmla="*/ 1393371 h 1567543"/>
              <a:gd name="connsiteX10" fmla="*/ 246743 w 246743"/>
              <a:gd name="connsiteY10" fmla="*/ 1480457 h 1567543"/>
              <a:gd name="connsiteX11" fmla="*/ 246743 w 246743"/>
              <a:gd name="connsiteY11" fmla="*/ 1567543 h 1567543"/>
              <a:gd name="connsiteX12" fmla="*/ 246743 w 246743"/>
              <a:gd name="connsiteY12" fmla="*/ 1567543 h 1567543"/>
              <a:gd name="connsiteX13" fmla="*/ 101600 w 246743"/>
              <a:gd name="connsiteY13" fmla="*/ 1567543 h 1567543"/>
              <a:gd name="connsiteX14" fmla="*/ 101600 w 246743"/>
              <a:gd name="connsiteY14" fmla="*/ 1538514 h 1567543"/>
              <a:gd name="connsiteX15" fmla="*/ 87085 w 246743"/>
              <a:gd name="connsiteY15" fmla="*/ 1204685 h 1567543"/>
              <a:gd name="connsiteX16" fmla="*/ 72571 w 246743"/>
              <a:gd name="connsiteY16" fmla="*/ 1088571 h 1567543"/>
              <a:gd name="connsiteX17" fmla="*/ 43543 w 246743"/>
              <a:gd name="connsiteY17" fmla="*/ 928914 h 1567543"/>
              <a:gd name="connsiteX18" fmla="*/ 29028 w 246743"/>
              <a:gd name="connsiteY18" fmla="*/ 725714 h 1567543"/>
              <a:gd name="connsiteX19" fmla="*/ 14514 w 246743"/>
              <a:gd name="connsiteY19" fmla="*/ 653143 h 1567543"/>
              <a:gd name="connsiteX20" fmla="*/ 0 w 246743"/>
              <a:gd name="connsiteY20" fmla="*/ 522514 h 1567543"/>
              <a:gd name="connsiteX21" fmla="*/ 29028 w 246743"/>
              <a:gd name="connsiteY21" fmla="*/ 101600 h 1567543"/>
              <a:gd name="connsiteX22" fmla="*/ 43543 w 246743"/>
              <a:gd name="connsiteY22" fmla="*/ 72571 h 1567543"/>
              <a:gd name="connsiteX23" fmla="*/ 145143 w 246743"/>
              <a:gd name="connsiteY23" fmla="*/ 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46743" h="1567543">
                <a:moveTo>
                  <a:pt x="145143" y="0"/>
                </a:moveTo>
                <a:lnTo>
                  <a:pt x="145143" y="0"/>
                </a:lnTo>
                <a:cubicBezTo>
                  <a:pt x="149981" y="48381"/>
                  <a:pt x="157545" y="96567"/>
                  <a:pt x="159657" y="145143"/>
                </a:cubicBezTo>
                <a:cubicBezTo>
                  <a:pt x="167225" y="319217"/>
                  <a:pt x="162832" y="493788"/>
                  <a:pt x="174171" y="667657"/>
                </a:cubicBezTo>
                <a:cubicBezTo>
                  <a:pt x="177382" y="716892"/>
                  <a:pt x="193524" y="764419"/>
                  <a:pt x="203200" y="812800"/>
                </a:cubicBezTo>
                <a:cubicBezTo>
                  <a:pt x="213176" y="862679"/>
                  <a:pt x="218564" y="895604"/>
                  <a:pt x="232228" y="943428"/>
                </a:cubicBezTo>
                <a:cubicBezTo>
                  <a:pt x="236431" y="958139"/>
                  <a:pt x="241905" y="972457"/>
                  <a:pt x="246743" y="986971"/>
                </a:cubicBezTo>
                <a:cubicBezTo>
                  <a:pt x="241905" y="1069219"/>
                  <a:pt x="242884" y="1152016"/>
                  <a:pt x="232228" y="1233714"/>
                </a:cubicBezTo>
                <a:cubicBezTo>
                  <a:pt x="228270" y="1264056"/>
                  <a:pt x="203200" y="1320800"/>
                  <a:pt x="203200" y="1320800"/>
                </a:cubicBezTo>
                <a:cubicBezTo>
                  <a:pt x="208038" y="1344990"/>
                  <a:pt x="211223" y="1369571"/>
                  <a:pt x="217714" y="1393371"/>
                </a:cubicBezTo>
                <a:cubicBezTo>
                  <a:pt x="225765" y="1422892"/>
                  <a:pt x="246743" y="1449858"/>
                  <a:pt x="246743" y="1480457"/>
                </a:cubicBezTo>
                <a:lnTo>
                  <a:pt x="246743" y="1567543"/>
                </a:lnTo>
                <a:lnTo>
                  <a:pt x="246743" y="1567543"/>
                </a:lnTo>
                <a:lnTo>
                  <a:pt x="101600" y="1567543"/>
                </a:lnTo>
                <a:lnTo>
                  <a:pt x="101600" y="1538514"/>
                </a:lnTo>
                <a:cubicBezTo>
                  <a:pt x="96762" y="1427238"/>
                  <a:pt x="94256" y="1315835"/>
                  <a:pt x="87085" y="1204685"/>
                </a:cubicBezTo>
                <a:cubicBezTo>
                  <a:pt x="84574" y="1165760"/>
                  <a:pt x="78087" y="1127185"/>
                  <a:pt x="72571" y="1088571"/>
                </a:cubicBezTo>
                <a:cubicBezTo>
                  <a:pt x="63286" y="1023574"/>
                  <a:pt x="56046" y="991428"/>
                  <a:pt x="43543" y="928914"/>
                </a:cubicBezTo>
                <a:cubicBezTo>
                  <a:pt x="38705" y="861181"/>
                  <a:pt x="36137" y="793247"/>
                  <a:pt x="29028" y="725714"/>
                </a:cubicBezTo>
                <a:cubicBezTo>
                  <a:pt x="26445" y="701180"/>
                  <a:pt x="18003" y="677564"/>
                  <a:pt x="14514" y="653143"/>
                </a:cubicBezTo>
                <a:cubicBezTo>
                  <a:pt x="8318" y="609772"/>
                  <a:pt x="4838" y="566057"/>
                  <a:pt x="0" y="522514"/>
                </a:cubicBezTo>
                <a:cubicBezTo>
                  <a:pt x="2714" y="460081"/>
                  <a:pt x="-341" y="219076"/>
                  <a:pt x="29028" y="101600"/>
                </a:cubicBezTo>
                <a:cubicBezTo>
                  <a:pt x="31652" y="91104"/>
                  <a:pt x="38705" y="82247"/>
                  <a:pt x="43543" y="72571"/>
                </a:cubicBezTo>
                <a:lnTo>
                  <a:pt x="145143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1" name="Freeform 400"/>
          <p:cNvSpPr/>
          <p:nvPr/>
        </p:nvSpPr>
        <p:spPr>
          <a:xfrm>
            <a:off x="7717338" y="3429000"/>
            <a:ext cx="225077" cy="1872343"/>
          </a:xfrm>
          <a:custGeom>
            <a:avLst/>
            <a:gdLst>
              <a:gd name="connsiteX0" fmla="*/ 145143 w 246743"/>
              <a:gd name="connsiteY0" fmla="*/ 0 h 1567543"/>
              <a:gd name="connsiteX1" fmla="*/ 145143 w 246743"/>
              <a:gd name="connsiteY1" fmla="*/ 0 h 1567543"/>
              <a:gd name="connsiteX2" fmla="*/ 159657 w 246743"/>
              <a:gd name="connsiteY2" fmla="*/ 145143 h 1567543"/>
              <a:gd name="connsiteX3" fmla="*/ 174171 w 246743"/>
              <a:gd name="connsiteY3" fmla="*/ 667657 h 1567543"/>
              <a:gd name="connsiteX4" fmla="*/ 203200 w 246743"/>
              <a:gd name="connsiteY4" fmla="*/ 812800 h 1567543"/>
              <a:gd name="connsiteX5" fmla="*/ 232228 w 246743"/>
              <a:gd name="connsiteY5" fmla="*/ 943428 h 1567543"/>
              <a:gd name="connsiteX6" fmla="*/ 246743 w 246743"/>
              <a:gd name="connsiteY6" fmla="*/ 986971 h 1567543"/>
              <a:gd name="connsiteX7" fmla="*/ 232228 w 246743"/>
              <a:gd name="connsiteY7" fmla="*/ 1233714 h 1567543"/>
              <a:gd name="connsiteX8" fmla="*/ 203200 w 246743"/>
              <a:gd name="connsiteY8" fmla="*/ 1320800 h 1567543"/>
              <a:gd name="connsiteX9" fmla="*/ 217714 w 246743"/>
              <a:gd name="connsiteY9" fmla="*/ 1393371 h 1567543"/>
              <a:gd name="connsiteX10" fmla="*/ 246743 w 246743"/>
              <a:gd name="connsiteY10" fmla="*/ 1480457 h 1567543"/>
              <a:gd name="connsiteX11" fmla="*/ 246743 w 246743"/>
              <a:gd name="connsiteY11" fmla="*/ 1567543 h 1567543"/>
              <a:gd name="connsiteX12" fmla="*/ 246743 w 246743"/>
              <a:gd name="connsiteY12" fmla="*/ 1567543 h 1567543"/>
              <a:gd name="connsiteX13" fmla="*/ 101600 w 246743"/>
              <a:gd name="connsiteY13" fmla="*/ 1567543 h 1567543"/>
              <a:gd name="connsiteX14" fmla="*/ 101600 w 246743"/>
              <a:gd name="connsiteY14" fmla="*/ 1538514 h 1567543"/>
              <a:gd name="connsiteX15" fmla="*/ 87085 w 246743"/>
              <a:gd name="connsiteY15" fmla="*/ 1204685 h 1567543"/>
              <a:gd name="connsiteX16" fmla="*/ 72571 w 246743"/>
              <a:gd name="connsiteY16" fmla="*/ 1088571 h 1567543"/>
              <a:gd name="connsiteX17" fmla="*/ 43543 w 246743"/>
              <a:gd name="connsiteY17" fmla="*/ 928914 h 1567543"/>
              <a:gd name="connsiteX18" fmla="*/ 29028 w 246743"/>
              <a:gd name="connsiteY18" fmla="*/ 725714 h 1567543"/>
              <a:gd name="connsiteX19" fmla="*/ 14514 w 246743"/>
              <a:gd name="connsiteY19" fmla="*/ 653143 h 1567543"/>
              <a:gd name="connsiteX20" fmla="*/ 0 w 246743"/>
              <a:gd name="connsiteY20" fmla="*/ 522514 h 1567543"/>
              <a:gd name="connsiteX21" fmla="*/ 29028 w 246743"/>
              <a:gd name="connsiteY21" fmla="*/ 101600 h 1567543"/>
              <a:gd name="connsiteX22" fmla="*/ 43543 w 246743"/>
              <a:gd name="connsiteY22" fmla="*/ 72571 h 1567543"/>
              <a:gd name="connsiteX23" fmla="*/ 145143 w 246743"/>
              <a:gd name="connsiteY23" fmla="*/ 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46743" h="1567543">
                <a:moveTo>
                  <a:pt x="145143" y="0"/>
                </a:moveTo>
                <a:lnTo>
                  <a:pt x="145143" y="0"/>
                </a:lnTo>
                <a:cubicBezTo>
                  <a:pt x="149981" y="48381"/>
                  <a:pt x="157545" y="96567"/>
                  <a:pt x="159657" y="145143"/>
                </a:cubicBezTo>
                <a:cubicBezTo>
                  <a:pt x="167225" y="319217"/>
                  <a:pt x="162832" y="493788"/>
                  <a:pt x="174171" y="667657"/>
                </a:cubicBezTo>
                <a:cubicBezTo>
                  <a:pt x="177382" y="716892"/>
                  <a:pt x="193524" y="764419"/>
                  <a:pt x="203200" y="812800"/>
                </a:cubicBezTo>
                <a:cubicBezTo>
                  <a:pt x="213176" y="862679"/>
                  <a:pt x="218564" y="895604"/>
                  <a:pt x="232228" y="943428"/>
                </a:cubicBezTo>
                <a:cubicBezTo>
                  <a:pt x="236431" y="958139"/>
                  <a:pt x="241905" y="972457"/>
                  <a:pt x="246743" y="986971"/>
                </a:cubicBezTo>
                <a:cubicBezTo>
                  <a:pt x="241905" y="1069219"/>
                  <a:pt x="242884" y="1152016"/>
                  <a:pt x="232228" y="1233714"/>
                </a:cubicBezTo>
                <a:cubicBezTo>
                  <a:pt x="228270" y="1264056"/>
                  <a:pt x="203200" y="1320800"/>
                  <a:pt x="203200" y="1320800"/>
                </a:cubicBezTo>
                <a:cubicBezTo>
                  <a:pt x="208038" y="1344990"/>
                  <a:pt x="211223" y="1369571"/>
                  <a:pt x="217714" y="1393371"/>
                </a:cubicBezTo>
                <a:cubicBezTo>
                  <a:pt x="225765" y="1422892"/>
                  <a:pt x="246743" y="1449858"/>
                  <a:pt x="246743" y="1480457"/>
                </a:cubicBezTo>
                <a:lnTo>
                  <a:pt x="246743" y="1567543"/>
                </a:lnTo>
                <a:lnTo>
                  <a:pt x="246743" y="1567543"/>
                </a:lnTo>
                <a:lnTo>
                  <a:pt x="101600" y="1567543"/>
                </a:lnTo>
                <a:lnTo>
                  <a:pt x="101600" y="1538514"/>
                </a:lnTo>
                <a:cubicBezTo>
                  <a:pt x="96762" y="1427238"/>
                  <a:pt x="94256" y="1315835"/>
                  <a:pt x="87085" y="1204685"/>
                </a:cubicBezTo>
                <a:cubicBezTo>
                  <a:pt x="84574" y="1165760"/>
                  <a:pt x="78087" y="1127185"/>
                  <a:pt x="72571" y="1088571"/>
                </a:cubicBezTo>
                <a:cubicBezTo>
                  <a:pt x="63286" y="1023574"/>
                  <a:pt x="56046" y="991428"/>
                  <a:pt x="43543" y="928914"/>
                </a:cubicBezTo>
                <a:cubicBezTo>
                  <a:pt x="38705" y="861181"/>
                  <a:pt x="36137" y="793247"/>
                  <a:pt x="29028" y="725714"/>
                </a:cubicBezTo>
                <a:cubicBezTo>
                  <a:pt x="26445" y="701180"/>
                  <a:pt x="18003" y="677564"/>
                  <a:pt x="14514" y="653143"/>
                </a:cubicBezTo>
                <a:cubicBezTo>
                  <a:pt x="8318" y="609772"/>
                  <a:pt x="4838" y="566057"/>
                  <a:pt x="0" y="522514"/>
                </a:cubicBezTo>
                <a:cubicBezTo>
                  <a:pt x="2714" y="460081"/>
                  <a:pt x="-341" y="219076"/>
                  <a:pt x="29028" y="101600"/>
                </a:cubicBezTo>
                <a:cubicBezTo>
                  <a:pt x="31652" y="91104"/>
                  <a:pt x="38705" y="82247"/>
                  <a:pt x="43543" y="72571"/>
                </a:cubicBezTo>
                <a:lnTo>
                  <a:pt x="145143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2" name="Freeform 401"/>
          <p:cNvSpPr/>
          <p:nvPr/>
        </p:nvSpPr>
        <p:spPr>
          <a:xfrm>
            <a:off x="8178061" y="3429000"/>
            <a:ext cx="225077" cy="1872343"/>
          </a:xfrm>
          <a:custGeom>
            <a:avLst/>
            <a:gdLst>
              <a:gd name="connsiteX0" fmla="*/ 145143 w 246743"/>
              <a:gd name="connsiteY0" fmla="*/ 0 h 1567543"/>
              <a:gd name="connsiteX1" fmla="*/ 145143 w 246743"/>
              <a:gd name="connsiteY1" fmla="*/ 0 h 1567543"/>
              <a:gd name="connsiteX2" fmla="*/ 159657 w 246743"/>
              <a:gd name="connsiteY2" fmla="*/ 145143 h 1567543"/>
              <a:gd name="connsiteX3" fmla="*/ 174171 w 246743"/>
              <a:gd name="connsiteY3" fmla="*/ 667657 h 1567543"/>
              <a:gd name="connsiteX4" fmla="*/ 203200 w 246743"/>
              <a:gd name="connsiteY4" fmla="*/ 812800 h 1567543"/>
              <a:gd name="connsiteX5" fmla="*/ 232228 w 246743"/>
              <a:gd name="connsiteY5" fmla="*/ 943428 h 1567543"/>
              <a:gd name="connsiteX6" fmla="*/ 246743 w 246743"/>
              <a:gd name="connsiteY6" fmla="*/ 986971 h 1567543"/>
              <a:gd name="connsiteX7" fmla="*/ 232228 w 246743"/>
              <a:gd name="connsiteY7" fmla="*/ 1233714 h 1567543"/>
              <a:gd name="connsiteX8" fmla="*/ 203200 w 246743"/>
              <a:gd name="connsiteY8" fmla="*/ 1320800 h 1567543"/>
              <a:gd name="connsiteX9" fmla="*/ 217714 w 246743"/>
              <a:gd name="connsiteY9" fmla="*/ 1393371 h 1567543"/>
              <a:gd name="connsiteX10" fmla="*/ 246743 w 246743"/>
              <a:gd name="connsiteY10" fmla="*/ 1480457 h 1567543"/>
              <a:gd name="connsiteX11" fmla="*/ 246743 w 246743"/>
              <a:gd name="connsiteY11" fmla="*/ 1567543 h 1567543"/>
              <a:gd name="connsiteX12" fmla="*/ 246743 w 246743"/>
              <a:gd name="connsiteY12" fmla="*/ 1567543 h 1567543"/>
              <a:gd name="connsiteX13" fmla="*/ 101600 w 246743"/>
              <a:gd name="connsiteY13" fmla="*/ 1567543 h 1567543"/>
              <a:gd name="connsiteX14" fmla="*/ 101600 w 246743"/>
              <a:gd name="connsiteY14" fmla="*/ 1538514 h 1567543"/>
              <a:gd name="connsiteX15" fmla="*/ 87085 w 246743"/>
              <a:gd name="connsiteY15" fmla="*/ 1204685 h 1567543"/>
              <a:gd name="connsiteX16" fmla="*/ 72571 w 246743"/>
              <a:gd name="connsiteY16" fmla="*/ 1088571 h 1567543"/>
              <a:gd name="connsiteX17" fmla="*/ 43543 w 246743"/>
              <a:gd name="connsiteY17" fmla="*/ 928914 h 1567543"/>
              <a:gd name="connsiteX18" fmla="*/ 29028 w 246743"/>
              <a:gd name="connsiteY18" fmla="*/ 725714 h 1567543"/>
              <a:gd name="connsiteX19" fmla="*/ 14514 w 246743"/>
              <a:gd name="connsiteY19" fmla="*/ 653143 h 1567543"/>
              <a:gd name="connsiteX20" fmla="*/ 0 w 246743"/>
              <a:gd name="connsiteY20" fmla="*/ 522514 h 1567543"/>
              <a:gd name="connsiteX21" fmla="*/ 29028 w 246743"/>
              <a:gd name="connsiteY21" fmla="*/ 101600 h 1567543"/>
              <a:gd name="connsiteX22" fmla="*/ 43543 w 246743"/>
              <a:gd name="connsiteY22" fmla="*/ 72571 h 1567543"/>
              <a:gd name="connsiteX23" fmla="*/ 145143 w 246743"/>
              <a:gd name="connsiteY23" fmla="*/ 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46743" h="1567543">
                <a:moveTo>
                  <a:pt x="145143" y="0"/>
                </a:moveTo>
                <a:lnTo>
                  <a:pt x="145143" y="0"/>
                </a:lnTo>
                <a:cubicBezTo>
                  <a:pt x="149981" y="48381"/>
                  <a:pt x="157545" y="96567"/>
                  <a:pt x="159657" y="145143"/>
                </a:cubicBezTo>
                <a:cubicBezTo>
                  <a:pt x="167225" y="319217"/>
                  <a:pt x="162832" y="493788"/>
                  <a:pt x="174171" y="667657"/>
                </a:cubicBezTo>
                <a:cubicBezTo>
                  <a:pt x="177382" y="716892"/>
                  <a:pt x="193524" y="764419"/>
                  <a:pt x="203200" y="812800"/>
                </a:cubicBezTo>
                <a:cubicBezTo>
                  <a:pt x="213176" y="862679"/>
                  <a:pt x="218564" y="895604"/>
                  <a:pt x="232228" y="943428"/>
                </a:cubicBezTo>
                <a:cubicBezTo>
                  <a:pt x="236431" y="958139"/>
                  <a:pt x="241905" y="972457"/>
                  <a:pt x="246743" y="986971"/>
                </a:cubicBezTo>
                <a:cubicBezTo>
                  <a:pt x="241905" y="1069219"/>
                  <a:pt x="242884" y="1152016"/>
                  <a:pt x="232228" y="1233714"/>
                </a:cubicBezTo>
                <a:cubicBezTo>
                  <a:pt x="228270" y="1264056"/>
                  <a:pt x="203200" y="1320800"/>
                  <a:pt x="203200" y="1320800"/>
                </a:cubicBezTo>
                <a:cubicBezTo>
                  <a:pt x="208038" y="1344990"/>
                  <a:pt x="211223" y="1369571"/>
                  <a:pt x="217714" y="1393371"/>
                </a:cubicBezTo>
                <a:cubicBezTo>
                  <a:pt x="225765" y="1422892"/>
                  <a:pt x="246743" y="1449858"/>
                  <a:pt x="246743" y="1480457"/>
                </a:cubicBezTo>
                <a:lnTo>
                  <a:pt x="246743" y="1567543"/>
                </a:lnTo>
                <a:lnTo>
                  <a:pt x="246743" y="1567543"/>
                </a:lnTo>
                <a:lnTo>
                  <a:pt x="101600" y="1567543"/>
                </a:lnTo>
                <a:lnTo>
                  <a:pt x="101600" y="1538514"/>
                </a:lnTo>
                <a:cubicBezTo>
                  <a:pt x="96762" y="1427238"/>
                  <a:pt x="94256" y="1315835"/>
                  <a:pt x="87085" y="1204685"/>
                </a:cubicBezTo>
                <a:cubicBezTo>
                  <a:pt x="84574" y="1165760"/>
                  <a:pt x="78087" y="1127185"/>
                  <a:pt x="72571" y="1088571"/>
                </a:cubicBezTo>
                <a:cubicBezTo>
                  <a:pt x="63286" y="1023574"/>
                  <a:pt x="56046" y="991428"/>
                  <a:pt x="43543" y="928914"/>
                </a:cubicBezTo>
                <a:cubicBezTo>
                  <a:pt x="38705" y="861181"/>
                  <a:pt x="36137" y="793247"/>
                  <a:pt x="29028" y="725714"/>
                </a:cubicBezTo>
                <a:cubicBezTo>
                  <a:pt x="26445" y="701180"/>
                  <a:pt x="18003" y="677564"/>
                  <a:pt x="14514" y="653143"/>
                </a:cubicBezTo>
                <a:cubicBezTo>
                  <a:pt x="8318" y="609772"/>
                  <a:pt x="4838" y="566057"/>
                  <a:pt x="0" y="522514"/>
                </a:cubicBezTo>
                <a:cubicBezTo>
                  <a:pt x="2714" y="460081"/>
                  <a:pt x="-341" y="219076"/>
                  <a:pt x="29028" y="101600"/>
                </a:cubicBezTo>
                <a:cubicBezTo>
                  <a:pt x="31652" y="91104"/>
                  <a:pt x="38705" y="82247"/>
                  <a:pt x="43543" y="72571"/>
                </a:cubicBezTo>
                <a:lnTo>
                  <a:pt x="145143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3" name="Freeform 402"/>
          <p:cNvSpPr/>
          <p:nvPr/>
        </p:nvSpPr>
        <p:spPr>
          <a:xfrm>
            <a:off x="8638784" y="3429000"/>
            <a:ext cx="225077" cy="1872343"/>
          </a:xfrm>
          <a:custGeom>
            <a:avLst/>
            <a:gdLst>
              <a:gd name="connsiteX0" fmla="*/ 145143 w 246743"/>
              <a:gd name="connsiteY0" fmla="*/ 0 h 1567543"/>
              <a:gd name="connsiteX1" fmla="*/ 145143 w 246743"/>
              <a:gd name="connsiteY1" fmla="*/ 0 h 1567543"/>
              <a:gd name="connsiteX2" fmla="*/ 159657 w 246743"/>
              <a:gd name="connsiteY2" fmla="*/ 145143 h 1567543"/>
              <a:gd name="connsiteX3" fmla="*/ 174171 w 246743"/>
              <a:gd name="connsiteY3" fmla="*/ 667657 h 1567543"/>
              <a:gd name="connsiteX4" fmla="*/ 203200 w 246743"/>
              <a:gd name="connsiteY4" fmla="*/ 812800 h 1567543"/>
              <a:gd name="connsiteX5" fmla="*/ 232228 w 246743"/>
              <a:gd name="connsiteY5" fmla="*/ 943428 h 1567543"/>
              <a:gd name="connsiteX6" fmla="*/ 246743 w 246743"/>
              <a:gd name="connsiteY6" fmla="*/ 986971 h 1567543"/>
              <a:gd name="connsiteX7" fmla="*/ 232228 w 246743"/>
              <a:gd name="connsiteY7" fmla="*/ 1233714 h 1567543"/>
              <a:gd name="connsiteX8" fmla="*/ 203200 w 246743"/>
              <a:gd name="connsiteY8" fmla="*/ 1320800 h 1567543"/>
              <a:gd name="connsiteX9" fmla="*/ 217714 w 246743"/>
              <a:gd name="connsiteY9" fmla="*/ 1393371 h 1567543"/>
              <a:gd name="connsiteX10" fmla="*/ 246743 w 246743"/>
              <a:gd name="connsiteY10" fmla="*/ 1480457 h 1567543"/>
              <a:gd name="connsiteX11" fmla="*/ 246743 w 246743"/>
              <a:gd name="connsiteY11" fmla="*/ 1567543 h 1567543"/>
              <a:gd name="connsiteX12" fmla="*/ 246743 w 246743"/>
              <a:gd name="connsiteY12" fmla="*/ 1567543 h 1567543"/>
              <a:gd name="connsiteX13" fmla="*/ 101600 w 246743"/>
              <a:gd name="connsiteY13" fmla="*/ 1567543 h 1567543"/>
              <a:gd name="connsiteX14" fmla="*/ 101600 w 246743"/>
              <a:gd name="connsiteY14" fmla="*/ 1538514 h 1567543"/>
              <a:gd name="connsiteX15" fmla="*/ 87085 w 246743"/>
              <a:gd name="connsiteY15" fmla="*/ 1204685 h 1567543"/>
              <a:gd name="connsiteX16" fmla="*/ 72571 w 246743"/>
              <a:gd name="connsiteY16" fmla="*/ 1088571 h 1567543"/>
              <a:gd name="connsiteX17" fmla="*/ 43543 w 246743"/>
              <a:gd name="connsiteY17" fmla="*/ 928914 h 1567543"/>
              <a:gd name="connsiteX18" fmla="*/ 29028 w 246743"/>
              <a:gd name="connsiteY18" fmla="*/ 725714 h 1567543"/>
              <a:gd name="connsiteX19" fmla="*/ 14514 w 246743"/>
              <a:gd name="connsiteY19" fmla="*/ 653143 h 1567543"/>
              <a:gd name="connsiteX20" fmla="*/ 0 w 246743"/>
              <a:gd name="connsiteY20" fmla="*/ 522514 h 1567543"/>
              <a:gd name="connsiteX21" fmla="*/ 29028 w 246743"/>
              <a:gd name="connsiteY21" fmla="*/ 101600 h 1567543"/>
              <a:gd name="connsiteX22" fmla="*/ 43543 w 246743"/>
              <a:gd name="connsiteY22" fmla="*/ 72571 h 1567543"/>
              <a:gd name="connsiteX23" fmla="*/ 145143 w 246743"/>
              <a:gd name="connsiteY23" fmla="*/ 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46743" h="1567543">
                <a:moveTo>
                  <a:pt x="145143" y="0"/>
                </a:moveTo>
                <a:lnTo>
                  <a:pt x="145143" y="0"/>
                </a:lnTo>
                <a:cubicBezTo>
                  <a:pt x="149981" y="48381"/>
                  <a:pt x="157545" y="96567"/>
                  <a:pt x="159657" y="145143"/>
                </a:cubicBezTo>
                <a:cubicBezTo>
                  <a:pt x="167225" y="319217"/>
                  <a:pt x="162832" y="493788"/>
                  <a:pt x="174171" y="667657"/>
                </a:cubicBezTo>
                <a:cubicBezTo>
                  <a:pt x="177382" y="716892"/>
                  <a:pt x="193524" y="764419"/>
                  <a:pt x="203200" y="812800"/>
                </a:cubicBezTo>
                <a:cubicBezTo>
                  <a:pt x="213176" y="862679"/>
                  <a:pt x="218564" y="895604"/>
                  <a:pt x="232228" y="943428"/>
                </a:cubicBezTo>
                <a:cubicBezTo>
                  <a:pt x="236431" y="958139"/>
                  <a:pt x="241905" y="972457"/>
                  <a:pt x="246743" y="986971"/>
                </a:cubicBezTo>
                <a:cubicBezTo>
                  <a:pt x="241905" y="1069219"/>
                  <a:pt x="242884" y="1152016"/>
                  <a:pt x="232228" y="1233714"/>
                </a:cubicBezTo>
                <a:cubicBezTo>
                  <a:pt x="228270" y="1264056"/>
                  <a:pt x="203200" y="1320800"/>
                  <a:pt x="203200" y="1320800"/>
                </a:cubicBezTo>
                <a:cubicBezTo>
                  <a:pt x="208038" y="1344990"/>
                  <a:pt x="211223" y="1369571"/>
                  <a:pt x="217714" y="1393371"/>
                </a:cubicBezTo>
                <a:cubicBezTo>
                  <a:pt x="225765" y="1422892"/>
                  <a:pt x="246743" y="1449858"/>
                  <a:pt x="246743" y="1480457"/>
                </a:cubicBezTo>
                <a:lnTo>
                  <a:pt x="246743" y="1567543"/>
                </a:lnTo>
                <a:lnTo>
                  <a:pt x="246743" y="1567543"/>
                </a:lnTo>
                <a:lnTo>
                  <a:pt x="101600" y="1567543"/>
                </a:lnTo>
                <a:lnTo>
                  <a:pt x="101600" y="1538514"/>
                </a:lnTo>
                <a:cubicBezTo>
                  <a:pt x="96762" y="1427238"/>
                  <a:pt x="94256" y="1315835"/>
                  <a:pt x="87085" y="1204685"/>
                </a:cubicBezTo>
                <a:cubicBezTo>
                  <a:pt x="84574" y="1165760"/>
                  <a:pt x="78087" y="1127185"/>
                  <a:pt x="72571" y="1088571"/>
                </a:cubicBezTo>
                <a:cubicBezTo>
                  <a:pt x="63286" y="1023574"/>
                  <a:pt x="56046" y="991428"/>
                  <a:pt x="43543" y="928914"/>
                </a:cubicBezTo>
                <a:cubicBezTo>
                  <a:pt x="38705" y="861181"/>
                  <a:pt x="36137" y="793247"/>
                  <a:pt x="29028" y="725714"/>
                </a:cubicBezTo>
                <a:cubicBezTo>
                  <a:pt x="26445" y="701180"/>
                  <a:pt x="18003" y="677564"/>
                  <a:pt x="14514" y="653143"/>
                </a:cubicBezTo>
                <a:cubicBezTo>
                  <a:pt x="8318" y="609772"/>
                  <a:pt x="4838" y="566057"/>
                  <a:pt x="0" y="522514"/>
                </a:cubicBezTo>
                <a:cubicBezTo>
                  <a:pt x="2714" y="460081"/>
                  <a:pt x="-341" y="219076"/>
                  <a:pt x="29028" y="101600"/>
                </a:cubicBezTo>
                <a:cubicBezTo>
                  <a:pt x="31652" y="91104"/>
                  <a:pt x="38705" y="82247"/>
                  <a:pt x="43543" y="72571"/>
                </a:cubicBezTo>
                <a:lnTo>
                  <a:pt x="145143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4" name="Freeform 403"/>
          <p:cNvSpPr/>
          <p:nvPr/>
        </p:nvSpPr>
        <p:spPr>
          <a:xfrm>
            <a:off x="9067800" y="3429000"/>
            <a:ext cx="225077" cy="1872343"/>
          </a:xfrm>
          <a:custGeom>
            <a:avLst/>
            <a:gdLst>
              <a:gd name="connsiteX0" fmla="*/ 145143 w 246743"/>
              <a:gd name="connsiteY0" fmla="*/ 0 h 1567543"/>
              <a:gd name="connsiteX1" fmla="*/ 145143 w 246743"/>
              <a:gd name="connsiteY1" fmla="*/ 0 h 1567543"/>
              <a:gd name="connsiteX2" fmla="*/ 159657 w 246743"/>
              <a:gd name="connsiteY2" fmla="*/ 145143 h 1567543"/>
              <a:gd name="connsiteX3" fmla="*/ 174171 w 246743"/>
              <a:gd name="connsiteY3" fmla="*/ 667657 h 1567543"/>
              <a:gd name="connsiteX4" fmla="*/ 203200 w 246743"/>
              <a:gd name="connsiteY4" fmla="*/ 812800 h 1567543"/>
              <a:gd name="connsiteX5" fmla="*/ 232228 w 246743"/>
              <a:gd name="connsiteY5" fmla="*/ 943428 h 1567543"/>
              <a:gd name="connsiteX6" fmla="*/ 246743 w 246743"/>
              <a:gd name="connsiteY6" fmla="*/ 986971 h 1567543"/>
              <a:gd name="connsiteX7" fmla="*/ 232228 w 246743"/>
              <a:gd name="connsiteY7" fmla="*/ 1233714 h 1567543"/>
              <a:gd name="connsiteX8" fmla="*/ 203200 w 246743"/>
              <a:gd name="connsiteY8" fmla="*/ 1320800 h 1567543"/>
              <a:gd name="connsiteX9" fmla="*/ 217714 w 246743"/>
              <a:gd name="connsiteY9" fmla="*/ 1393371 h 1567543"/>
              <a:gd name="connsiteX10" fmla="*/ 246743 w 246743"/>
              <a:gd name="connsiteY10" fmla="*/ 1480457 h 1567543"/>
              <a:gd name="connsiteX11" fmla="*/ 246743 w 246743"/>
              <a:gd name="connsiteY11" fmla="*/ 1567543 h 1567543"/>
              <a:gd name="connsiteX12" fmla="*/ 246743 w 246743"/>
              <a:gd name="connsiteY12" fmla="*/ 1567543 h 1567543"/>
              <a:gd name="connsiteX13" fmla="*/ 101600 w 246743"/>
              <a:gd name="connsiteY13" fmla="*/ 1567543 h 1567543"/>
              <a:gd name="connsiteX14" fmla="*/ 101600 w 246743"/>
              <a:gd name="connsiteY14" fmla="*/ 1538514 h 1567543"/>
              <a:gd name="connsiteX15" fmla="*/ 87085 w 246743"/>
              <a:gd name="connsiteY15" fmla="*/ 1204685 h 1567543"/>
              <a:gd name="connsiteX16" fmla="*/ 72571 w 246743"/>
              <a:gd name="connsiteY16" fmla="*/ 1088571 h 1567543"/>
              <a:gd name="connsiteX17" fmla="*/ 43543 w 246743"/>
              <a:gd name="connsiteY17" fmla="*/ 928914 h 1567543"/>
              <a:gd name="connsiteX18" fmla="*/ 29028 w 246743"/>
              <a:gd name="connsiteY18" fmla="*/ 725714 h 1567543"/>
              <a:gd name="connsiteX19" fmla="*/ 14514 w 246743"/>
              <a:gd name="connsiteY19" fmla="*/ 653143 h 1567543"/>
              <a:gd name="connsiteX20" fmla="*/ 0 w 246743"/>
              <a:gd name="connsiteY20" fmla="*/ 522514 h 1567543"/>
              <a:gd name="connsiteX21" fmla="*/ 29028 w 246743"/>
              <a:gd name="connsiteY21" fmla="*/ 101600 h 1567543"/>
              <a:gd name="connsiteX22" fmla="*/ 43543 w 246743"/>
              <a:gd name="connsiteY22" fmla="*/ 72571 h 1567543"/>
              <a:gd name="connsiteX23" fmla="*/ 145143 w 246743"/>
              <a:gd name="connsiteY23" fmla="*/ 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46743" h="1567543">
                <a:moveTo>
                  <a:pt x="145143" y="0"/>
                </a:moveTo>
                <a:lnTo>
                  <a:pt x="145143" y="0"/>
                </a:lnTo>
                <a:cubicBezTo>
                  <a:pt x="149981" y="48381"/>
                  <a:pt x="157545" y="96567"/>
                  <a:pt x="159657" y="145143"/>
                </a:cubicBezTo>
                <a:cubicBezTo>
                  <a:pt x="167225" y="319217"/>
                  <a:pt x="162832" y="493788"/>
                  <a:pt x="174171" y="667657"/>
                </a:cubicBezTo>
                <a:cubicBezTo>
                  <a:pt x="177382" y="716892"/>
                  <a:pt x="193524" y="764419"/>
                  <a:pt x="203200" y="812800"/>
                </a:cubicBezTo>
                <a:cubicBezTo>
                  <a:pt x="213176" y="862679"/>
                  <a:pt x="218564" y="895604"/>
                  <a:pt x="232228" y="943428"/>
                </a:cubicBezTo>
                <a:cubicBezTo>
                  <a:pt x="236431" y="958139"/>
                  <a:pt x="241905" y="972457"/>
                  <a:pt x="246743" y="986971"/>
                </a:cubicBezTo>
                <a:cubicBezTo>
                  <a:pt x="241905" y="1069219"/>
                  <a:pt x="242884" y="1152016"/>
                  <a:pt x="232228" y="1233714"/>
                </a:cubicBezTo>
                <a:cubicBezTo>
                  <a:pt x="228270" y="1264056"/>
                  <a:pt x="203200" y="1320800"/>
                  <a:pt x="203200" y="1320800"/>
                </a:cubicBezTo>
                <a:cubicBezTo>
                  <a:pt x="208038" y="1344990"/>
                  <a:pt x="211223" y="1369571"/>
                  <a:pt x="217714" y="1393371"/>
                </a:cubicBezTo>
                <a:cubicBezTo>
                  <a:pt x="225765" y="1422892"/>
                  <a:pt x="246743" y="1449858"/>
                  <a:pt x="246743" y="1480457"/>
                </a:cubicBezTo>
                <a:lnTo>
                  <a:pt x="246743" y="1567543"/>
                </a:lnTo>
                <a:lnTo>
                  <a:pt x="246743" y="1567543"/>
                </a:lnTo>
                <a:lnTo>
                  <a:pt x="101600" y="1567543"/>
                </a:lnTo>
                <a:lnTo>
                  <a:pt x="101600" y="1538514"/>
                </a:lnTo>
                <a:cubicBezTo>
                  <a:pt x="96762" y="1427238"/>
                  <a:pt x="94256" y="1315835"/>
                  <a:pt x="87085" y="1204685"/>
                </a:cubicBezTo>
                <a:cubicBezTo>
                  <a:pt x="84574" y="1165760"/>
                  <a:pt x="78087" y="1127185"/>
                  <a:pt x="72571" y="1088571"/>
                </a:cubicBezTo>
                <a:cubicBezTo>
                  <a:pt x="63286" y="1023574"/>
                  <a:pt x="56046" y="991428"/>
                  <a:pt x="43543" y="928914"/>
                </a:cubicBezTo>
                <a:cubicBezTo>
                  <a:pt x="38705" y="861181"/>
                  <a:pt x="36137" y="793247"/>
                  <a:pt x="29028" y="725714"/>
                </a:cubicBezTo>
                <a:cubicBezTo>
                  <a:pt x="26445" y="701180"/>
                  <a:pt x="18003" y="677564"/>
                  <a:pt x="14514" y="653143"/>
                </a:cubicBezTo>
                <a:cubicBezTo>
                  <a:pt x="8318" y="609772"/>
                  <a:pt x="4838" y="566057"/>
                  <a:pt x="0" y="522514"/>
                </a:cubicBezTo>
                <a:cubicBezTo>
                  <a:pt x="2714" y="460081"/>
                  <a:pt x="-341" y="219076"/>
                  <a:pt x="29028" y="101600"/>
                </a:cubicBezTo>
                <a:cubicBezTo>
                  <a:pt x="31652" y="91104"/>
                  <a:pt x="38705" y="82247"/>
                  <a:pt x="43543" y="72571"/>
                </a:cubicBezTo>
                <a:lnTo>
                  <a:pt x="145143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4" name="AutoShape 152" descr="Stationery"/>
          <p:cNvSpPr>
            <a:spLocks noChangeAspect="1" noChangeArrowheads="1"/>
          </p:cNvSpPr>
          <p:nvPr/>
        </p:nvSpPr>
        <p:spPr bwMode="auto">
          <a:xfrm rot="17865853">
            <a:off x="1081746" y="3694532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45" name="AutoShape 153" descr="Stationery"/>
          <p:cNvSpPr>
            <a:spLocks noChangeAspect="1" noChangeArrowheads="1"/>
          </p:cNvSpPr>
          <p:nvPr/>
        </p:nvSpPr>
        <p:spPr bwMode="auto">
          <a:xfrm rot="17865853">
            <a:off x="1093681" y="3937911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46" name="AutoShape 154" descr="Stationery"/>
          <p:cNvSpPr>
            <a:spLocks noChangeAspect="1" noChangeArrowheads="1"/>
          </p:cNvSpPr>
          <p:nvPr/>
        </p:nvSpPr>
        <p:spPr bwMode="auto">
          <a:xfrm rot="17865853">
            <a:off x="1105615" y="4181290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0" name="AutoShape 118" descr="Stationery"/>
          <p:cNvSpPr>
            <a:spLocks noChangeAspect="1" noChangeArrowheads="1"/>
          </p:cNvSpPr>
          <p:nvPr/>
        </p:nvSpPr>
        <p:spPr bwMode="auto">
          <a:xfrm rot="17865853">
            <a:off x="169969" y="3694532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1" name="AutoShape 119" descr="Stationery"/>
          <p:cNvSpPr>
            <a:spLocks noChangeAspect="1" noChangeArrowheads="1"/>
          </p:cNvSpPr>
          <p:nvPr/>
        </p:nvSpPr>
        <p:spPr bwMode="auto">
          <a:xfrm rot="17865853">
            <a:off x="181904" y="3937911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2" name="AutoShape 120" descr="Stationery"/>
          <p:cNvSpPr>
            <a:spLocks noChangeAspect="1" noChangeArrowheads="1"/>
          </p:cNvSpPr>
          <p:nvPr/>
        </p:nvSpPr>
        <p:spPr bwMode="auto">
          <a:xfrm rot="17865853">
            <a:off x="193838" y="4181290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27" name="AutoShape 135" descr="Stationery"/>
          <p:cNvSpPr>
            <a:spLocks noChangeAspect="1" noChangeArrowheads="1"/>
          </p:cNvSpPr>
          <p:nvPr/>
        </p:nvSpPr>
        <p:spPr bwMode="auto">
          <a:xfrm rot="17865853">
            <a:off x="625858" y="3694532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29" name="AutoShape 137" descr="Stationery"/>
          <p:cNvSpPr>
            <a:spLocks noChangeAspect="1" noChangeArrowheads="1"/>
          </p:cNvSpPr>
          <p:nvPr/>
        </p:nvSpPr>
        <p:spPr bwMode="auto">
          <a:xfrm rot="17865853">
            <a:off x="649726" y="4181290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5" name="AutoShape 134" descr="Stationery"/>
          <p:cNvSpPr>
            <a:spLocks noChangeAspect="1" noChangeArrowheads="1"/>
          </p:cNvSpPr>
          <p:nvPr/>
        </p:nvSpPr>
        <p:spPr bwMode="auto">
          <a:xfrm rot="17865853">
            <a:off x="182404" y="3462138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28" name="AutoShape 136" descr="Stationery"/>
          <p:cNvSpPr>
            <a:spLocks noChangeAspect="1" noChangeArrowheads="1"/>
          </p:cNvSpPr>
          <p:nvPr/>
        </p:nvSpPr>
        <p:spPr bwMode="auto">
          <a:xfrm rot="17865853">
            <a:off x="637792" y="3937911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61" name="AutoShape 169" descr="Stationery"/>
          <p:cNvSpPr>
            <a:spLocks noChangeAspect="1" noChangeArrowheads="1"/>
          </p:cNvSpPr>
          <p:nvPr/>
        </p:nvSpPr>
        <p:spPr bwMode="auto">
          <a:xfrm rot="17865853">
            <a:off x="1537635" y="3694532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62" name="AutoShape 170" descr="Stationery"/>
          <p:cNvSpPr>
            <a:spLocks noChangeAspect="1" noChangeArrowheads="1"/>
          </p:cNvSpPr>
          <p:nvPr/>
        </p:nvSpPr>
        <p:spPr bwMode="auto">
          <a:xfrm rot="17865853">
            <a:off x="1549569" y="3937911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5" name="AutoShape 290" descr="Stationery"/>
          <p:cNvSpPr>
            <a:spLocks noChangeAspect="1" noChangeArrowheads="1"/>
          </p:cNvSpPr>
          <p:nvPr/>
        </p:nvSpPr>
        <p:spPr bwMode="auto">
          <a:xfrm rot="17865853">
            <a:off x="4715513" y="3667545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6" name="AutoShape 291" descr="Stationery"/>
          <p:cNvSpPr>
            <a:spLocks noChangeAspect="1" noChangeArrowheads="1"/>
          </p:cNvSpPr>
          <p:nvPr/>
        </p:nvSpPr>
        <p:spPr bwMode="auto">
          <a:xfrm rot="17865853">
            <a:off x="4727447" y="3910924"/>
            <a:ext cx="267240" cy="229138"/>
          </a:xfrm>
          <a:prstGeom prst="hexagon">
            <a:avLst>
              <a:gd name="adj" fmla="val 29167"/>
              <a:gd name="vf" fmla="val 11547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14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981200"/>
            <a:ext cx="776287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dirty="0"/>
              <a:t>Molecular Biology Through Discovery</a:t>
            </a:r>
            <a:br>
              <a:rPr lang="en-US" altLang="en-US" sz="3600" b="1" dirty="0"/>
            </a:br>
            <a:r>
              <a:rPr lang="en-US" altLang="en-US" sz="2800" b="1" dirty="0" smtClean="0"/>
              <a:t>Thursday</a:t>
            </a:r>
            <a:r>
              <a:rPr lang="en-US" altLang="en-US" sz="2800" b="1" dirty="0"/>
              <a:t>, </a:t>
            </a:r>
            <a:r>
              <a:rPr lang="en-US" altLang="en-US" sz="2800" b="1" dirty="0" smtClean="0"/>
              <a:t>26 January 2017</a:t>
            </a:r>
            <a:endParaRPr lang="en-US" altLang="en-US" sz="3200" b="1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204686" y="5537562"/>
            <a:ext cx="3394984" cy="109728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90532"/>
            <a:ext cx="5820503" cy="2205037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 bwMode="auto">
          <a:xfrm>
            <a:off x="1676400" y="47244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1676400" y="53340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60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143000"/>
            <a:ext cx="73914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550"/>
            <a:ext cx="9144000" cy="104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28" descr="Newsprint"/>
          <p:cNvSpPr txBox="1">
            <a:spLocks noChangeArrowheads="1"/>
          </p:cNvSpPr>
          <p:nvPr/>
        </p:nvSpPr>
        <p:spPr bwMode="auto">
          <a:xfrm>
            <a:off x="1752600" y="3124200"/>
            <a:ext cx="5257800" cy="1200329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/>
              <a:t>Yes, the title and the year of publication are the same as the article in the companion. </a:t>
            </a:r>
            <a:endParaRPr lang="en-US" i="0" dirty="0">
              <a:latin typeface="Calibri" pitchFamily="34" charset="0"/>
            </a:endParaRPr>
          </a:p>
        </p:txBody>
      </p:sp>
      <p:sp>
        <p:nvSpPr>
          <p:cNvPr id="5" name="Text Box 28" descr="Newsprint"/>
          <p:cNvSpPr txBox="1">
            <a:spLocks noChangeArrowheads="1"/>
          </p:cNvSpPr>
          <p:nvPr/>
        </p:nvSpPr>
        <p:spPr bwMode="auto">
          <a:xfrm>
            <a:off x="2057400" y="4495800"/>
            <a:ext cx="4648200" cy="1200329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/>
              <a:t>it does make mention of the </a:t>
            </a:r>
            <a:r>
              <a:rPr lang="en-US" dirty="0" err="1"/>
              <a:t>Phenylalanyl</a:t>
            </a:r>
            <a:r>
              <a:rPr lang="en-US" dirty="0"/>
              <a:t> chain that was also seen in the companion.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1" r="14912"/>
          <a:stretch/>
        </p:blipFill>
        <p:spPr bwMode="auto">
          <a:xfrm>
            <a:off x="921329" y="381000"/>
            <a:ext cx="7232071" cy="2286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39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58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9600"/>
            <a:ext cx="9144000" cy="269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975076" cy="1371600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2895600" y="3581400"/>
            <a:ext cx="4191000" cy="685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981200" y="685800"/>
            <a:ext cx="762000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1" r="14912"/>
          <a:stretch/>
        </p:blipFill>
        <p:spPr bwMode="auto">
          <a:xfrm>
            <a:off x="1209702" y="4572000"/>
            <a:ext cx="7232071" cy="2286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74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413" y="0"/>
            <a:ext cx="4870473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1" r="14912"/>
          <a:stretch/>
        </p:blipFill>
        <p:spPr bwMode="auto">
          <a:xfrm>
            <a:off x="921329" y="4038600"/>
            <a:ext cx="7232071" cy="2286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085" y="0"/>
            <a:ext cx="4873752" cy="66135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1" r="14912"/>
          <a:stretch/>
        </p:blipFill>
        <p:spPr bwMode="auto">
          <a:xfrm>
            <a:off x="921329" y="4038600"/>
            <a:ext cx="7232071" cy="2286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3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8" descr="Newsprint"/>
          <p:cNvSpPr txBox="1">
            <a:spLocks noChangeArrowheads="1"/>
          </p:cNvSpPr>
          <p:nvPr/>
        </p:nvSpPr>
        <p:spPr bwMode="auto">
          <a:xfrm>
            <a:off x="2435732" y="1851392"/>
            <a:ext cx="4038600" cy="1323439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sz="2000" dirty="0"/>
              <a:t>I think class time could be best spent if we discuss how to approach reading research </a:t>
            </a:r>
            <a:r>
              <a:rPr lang="en-US" sz="2000" dirty="0" smtClean="0"/>
              <a:t>articles… understanding </a:t>
            </a:r>
            <a:r>
              <a:rPr lang="en-US" sz="2000" dirty="0"/>
              <a:t>what is </a:t>
            </a:r>
            <a:r>
              <a:rPr lang="en-US" sz="2000" dirty="0" smtClean="0"/>
              <a:t>important…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04" y="21771"/>
            <a:ext cx="7848600" cy="17047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28" descr="Newsprint"/>
          <p:cNvSpPr txBox="1">
            <a:spLocks noChangeArrowheads="1"/>
          </p:cNvSpPr>
          <p:nvPr/>
        </p:nvSpPr>
        <p:spPr bwMode="auto">
          <a:xfrm>
            <a:off x="1391104" y="4572000"/>
            <a:ext cx="6305096" cy="70788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en-US" sz="2000" b="1" i="0" dirty="0">
                <a:solidFill>
                  <a:srgbClr val="0000CC"/>
                </a:solidFill>
              </a:rPr>
              <a:t>SQ9. Are there amino acids found in insulin that </a:t>
            </a:r>
            <a:r>
              <a:rPr lang="en-US" sz="2000" b="1" i="0" dirty="0" smtClean="0">
                <a:solidFill>
                  <a:srgbClr val="0000CC"/>
                </a:solidFill>
              </a:rPr>
              <a:t/>
            </a:r>
            <a:br>
              <a:rPr lang="en-US" sz="2000" b="1" i="0" dirty="0" smtClean="0">
                <a:solidFill>
                  <a:srgbClr val="0000CC"/>
                </a:solidFill>
              </a:rPr>
            </a:br>
            <a:r>
              <a:rPr lang="en-US" sz="2000" b="1" i="0" dirty="0" smtClean="0">
                <a:solidFill>
                  <a:srgbClr val="0000CC"/>
                </a:solidFill>
              </a:rPr>
              <a:t>          are </a:t>
            </a:r>
            <a:r>
              <a:rPr lang="en-US" sz="2000" b="1" i="0" dirty="0">
                <a:solidFill>
                  <a:srgbClr val="0000CC"/>
                </a:solidFill>
              </a:rPr>
              <a:t>absent in the phenylalanine chain of insulin? 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7" name="Text Box 28" descr="Newsprint"/>
          <p:cNvSpPr txBox="1">
            <a:spLocks noChangeArrowheads="1"/>
          </p:cNvSpPr>
          <p:nvPr/>
        </p:nvSpPr>
        <p:spPr bwMode="auto">
          <a:xfrm>
            <a:off x="2756380" y="3439886"/>
            <a:ext cx="3390046" cy="707886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sz="2000" dirty="0"/>
              <a:t>Going over SQ9 in class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would </a:t>
            </a:r>
            <a:r>
              <a:rPr lang="en-US" sz="2000" dirty="0"/>
              <a:t>be helpful for me.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0" y="5410200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Find the data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73392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" y="45150"/>
            <a:ext cx="9144000" cy="490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153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Oval 98"/>
          <p:cNvSpPr/>
          <p:nvPr/>
        </p:nvSpPr>
        <p:spPr bwMode="auto">
          <a:xfrm>
            <a:off x="228600" y="399433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229326" y="536883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8122194" y="2631438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8122920" y="40059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8123646" y="538044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227874" y="26343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138535"/>
            <a:ext cx="1143000" cy="369332"/>
          </a:xfrm>
          <a:prstGeom prst="rect">
            <a:avLst/>
          </a:prstGeom>
          <a:solidFill>
            <a:srgbClr val="FFDD9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1981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26670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33528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40386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0600" y="47244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410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53000" y="1995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2681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33675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40533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7391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53000" y="5424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6110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1N</a:t>
            </a:r>
            <a:endParaRPr lang="en-US" sz="24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2N</a:t>
            </a:r>
            <a:endParaRPr lang="en-US" sz="2400" i="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3N</a:t>
            </a:r>
            <a:endParaRPr lang="en-US" sz="2400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4N</a:t>
            </a:r>
            <a:endParaRPr lang="en-US" sz="2400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5N</a:t>
            </a:r>
            <a:endParaRPr lang="en-US" sz="2400" i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6N</a:t>
            </a:r>
            <a:endParaRPr lang="en-US" sz="2400" i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1S</a:t>
            </a:r>
            <a:endParaRPr lang="en-US" sz="2400" i="0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2S</a:t>
            </a:r>
            <a:endParaRPr lang="en-US" sz="2400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3S</a:t>
            </a:r>
            <a:endParaRPr lang="en-US" sz="2400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81534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4S</a:t>
            </a:r>
            <a:endParaRPr lang="en-US" sz="2400" i="0" dirty="0"/>
          </a:p>
        </p:txBody>
      </p:sp>
      <p:sp>
        <p:nvSpPr>
          <p:cNvPr id="33" name="TextBox 32"/>
          <p:cNvSpPr txBox="1"/>
          <p:nvPr/>
        </p:nvSpPr>
        <p:spPr>
          <a:xfrm>
            <a:off x="81534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5S</a:t>
            </a:r>
            <a:endParaRPr lang="en-US" sz="2400" i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6S</a:t>
            </a:r>
            <a:endParaRPr lang="en-US" sz="2400" i="0" dirty="0"/>
          </a:p>
        </p:txBody>
      </p:sp>
      <p:sp>
        <p:nvSpPr>
          <p:cNvPr id="35" name="TextBox 34"/>
          <p:cNvSpPr txBox="1"/>
          <p:nvPr/>
        </p:nvSpPr>
        <p:spPr>
          <a:xfrm>
            <a:off x="81534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7S</a:t>
            </a:r>
            <a:endParaRPr lang="en-US" sz="2400" i="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295400" y="2376948"/>
            <a:ext cx="2344992" cy="186816"/>
            <a:chOff x="1295400" y="2376948"/>
            <a:chExt cx="2344992" cy="186816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95400" y="3062748"/>
            <a:ext cx="2344992" cy="186816"/>
            <a:chOff x="1295400" y="2376948"/>
            <a:chExt cx="2344992" cy="186816"/>
          </a:xfrm>
        </p:grpSpPr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95400" y="3748548"/>
            <a:ext cx="2344992" cy="186816"/>
            <a:chOff x="1295400" y="2376948"/>
            <a:chExt cx="2344992" cy="186816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295400" y="4434348"/>
            <a:ext cx="2344992" cy="186816"/>
            <a:chOff x="1295400" y="2376948"/>
            <a:chExt cx="2344992" cy="186816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95400" y="5120148"/>
            <a:ext cx="2344992" cy="186816"/>
            <a:chOff x="1295400" y="2376948"/>
            <a:chExt cx="2344992" cy="186816"/>
          </a:xfrm>
        </p:grpSpPr>
        <p:sp>
          <p:nvSpPr>
            <p:cNvPr id="60" name="Oval 5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95400" y="5805948"/>
            <a:ext cx="2344992" cy="186816"/>
            <a:chOff x="1295400" y="2376948"/>
            <a:chExt cx="2344992" cy="186816"/>
          </a:xfrm>
        </p:grpSpPr>
        <p:sp>
          <p:nvSpPr>
            <p:cNvPr id="65" name="Oval 6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21712" y="2376948"/>
            <a:ext cx="2344992" cy="186816"/>
            <a:chOff x="1295400" y="2376948"/>
            <a:chExt cx="2344992" cy="186816"/>
          </a:xfrm>
        </p:grpSpPr>
        <p:sp>
          <p:nvSpPr>
            <p:cNvPr id="70" name="Oval 6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321712" y="3062748"/>
            <a:ext cx="2344992" cy="186816"/>
            <a:chOff x="1295400" y="2376948"/>
            <a:chExt cx="2344992" cy="186816"/>
          </a:xfrm>
        </p:grpSpPr>
        <p:sp>
          <p:nvSpPr>
            <p:cNvPr id="75" name="Oval 7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21712" y="3748548"/>
            <a:ext cx="2344992" cy="186816"/>
            <a:chOff x="1295400" y="2376948"/>
            <a:chExt cx="2344992" cy="186816"/>
          </a:xfrm>
        </p:grpSpPr>
        <p:sp>
          <p:nvSpPr>
            <p:cNvPr id="80" name="Oval 7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321712" y="4434348"/>
            <a:ext cx="2344992" cy="186816"/>
            <a:chOff x="1295400" y="2376948"/>
            <a:chExt cx="2344992" cy="186816"/>
          </a:xfrm>
        </p:grpSpPr>
        <p:sp>
          <p:nvSpPr>
            <p:cNvPr id="85" name="Oval 8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321712" y="5120148"/>
            <a:ext cx="2344992" cy="186816"/>
            <a:chOff x="1295400" y="2376948"/>
            <a:chExt cx="2344992" cy="186816"/>
          </a:xfrm>
        </p:grpSpPr>
        <p:sp>
          <p:nvSpPr>
            <p:cNvPr id="90" name="Oval 8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321712" y="5805948"/>
            <a:ext cx="2344992" cy="186816"/>
            <a:chOff x="1295400" y="2376948"/>
            <a:chExt cx="2344992" cy="186816"/>
          </a:xfrm>
        </p:grpSpPr>
        <p:sp>
          <p:nvSpPr>
            <p:cNvPr id="95" name="Oval 9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04" name="Text Box 2"/>
          <p:cNvSpPr txBox="1">
            <a:spLocks noChangeArrowheads="1"/>
          </p:cNvSpPr>
          <p:nvPr/>
        </p:nvSpPr>
        <p:spPr bwMode="auto">
          <a:xfrm>
            <a:off x="792163" y="0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i="0" dirty="0"/>
              <a:t>Sanger and </a:t>
            </a:r>
            <a:r>
              <a:rPr lang="en-US" sz="4800" b="0" i="0" dirty="0" err="1"/>
              <a:t>Tuppy</a:t>
            </a:r>
            <a:r>
              <a:rPr lang="en-US" sz="4800" b="0" i="0" dirty="0"/>
              <a:t> (</a:t>
            </a:r>
            <a:r>
              <a:rPr lang="en-US" sz="4800" b="0" i="0" dirty="0" smtClean="0"/>
              <a:t>1951)</a:t>
            </a:r>
            <a:endParaRPr lang="en-US" sz="4800" b="0" i="0" dirty="0"/>
          </a:p>
        </p:txBody>
      </p:sp>
    </p:spTree>
    <p:extLst>
      <p:ext uri="{BB962C8B-B14F-4D97-AF65-F5344CB8AC3E}">
        <p14:creationId xmlns:p14="http://schemas.microsoft.com/office/powerpoint/2010/main" val="176366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981200"/>
            <a:ext cx="776287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dirty="0"/>
              <a:t>Molecular Biology Through Discovery</a:t>
            </a:r>
            <a:br>
              <a:rPr lang="en-US" altLang="en-US" sz="3600" b="1" dirty="0"/>
            </a:br>
            <a:r>
              <a:rPr lang="en-US" altLang="en-US" sz="2800" b="1" dirty="0" smtClean="0"/>
              <a:t>Thursday</a:t>
            </a:r>
            <a:r>
              <a:rPr lang="en-US" altLang="en-US" sz="2800" b="1" dirty="0"/>
              <a:t>, </a:t>
            </a:r>
            <a:r>
              <a:rPr lang="en-US" altLang="en-US" sz="2800" b="1" dirty="0" smtClean="0"/>
              <a:t>26 January 2017</a:t>
            </a:r>
            <a:endParaRPr lang="en-US" altLang="en-US" sz="3200" b="1" dirty="0"/>
          </a:p>
        </p:txBody>
      </p:sp>
      <p:sp>
        <p:nvSpPr>
          <p:cNvPr id="16" name="Right Arrow 15"/>
          <p:cNvSpPr/>
          <p:nvPr/>
        </p:nvSpPr>
        <p:spPr bwMode="auto">
          <a:xfrm flipH="1">
            <a:off x="8458200" y="57150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36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val 123"/>
          <p:cNvSpPr/>
          <p:nvPr/>
        </p:nvSpPr>
        <p:spPr bwMode="auto">
          <a:xfrm>
            <a:off x="228600" y="399433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229326" y="536883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8122194" y="2631438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8122920" y="40059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8123646" y="538044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227874" y="26343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138535"/>
            <a:ext cx="1143000" cy="369332"/>
          </a:xfrm>
          <a:prstGeom prst="rect">
            <a:avLst/>
          </a:prstGeom>
          <a:solidFill>
            <a:srgbClr val="FFDD9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1981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26670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33528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40386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0600" y="47244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410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53000" y="1995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2681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33675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40533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7391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53000" y="5424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6110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1N</a:t>
            </a:r>
            <a:endParaRPr lang="en-US" sz="24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2N</a:t>
            </a:r>
            <a:endParaRPr lang="en-US" sz="2400" i="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3N</a:t>
            </a:r>
            <a:endParaRPr lang="en-US" sz="2400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4N</a:t>
            </a:r>
            <a:endParaRPr lang="en-US" sz="2400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5N</a:t>
            </a:r>
            <a:endParaRPr lang="en-US" sz="2400" i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6N</a:t>
            </a:r>
            <a:endParaRPr lang="en-US" sz="2400" i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1S</a:t>
            </a:r>
            <a:endParaRPr lang="en-US" sz="2400" i="0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2S</a:t>
            </a:r>
            <a:endParaRPr lang="en-US" sz="2400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3S</a:t>
            </a:r>
            <a:endParaRPr lang="en-US" sz="2400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81534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4S</a:t>
            </a:r>
            <a:endParaRPr lang="en-US" sz="2400" i="0" dirty="0"/>
          </a:p>
        </p:txBody>
      </p:sp>
      <p:sp>
        <p:nvSpPr>
          <p:cNvPr id="33" name="TextBox 32"/>
          <p:cNvSpPr txBox="1"/>
          <p:nvPr/>
        </p:nvSpPr>
        <p:spPr>
          <a:xfrm>
            <a:off x="81534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5S</a:t>
            </a:r>
            <a:endParaRPr lang="en-US" sz="2400" i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6S</a:t>
            </a:r>
            <a:endParaRPr lang="en-US" sz="2400" i="0" dirty="0"/>
          </a:p>
        </p:txBody>
      </p:sp>
      <p:sp>
        <p:nvSpPr>
          <p:cNvPr id="35" name="TextBox 34"/>
          <p:cNvSpPr txBox="1"/>
          <p:nvPr/>
        </p:nvSpPr>
        <p:spPr>
          <a:xfrm>
            <a:off x="81534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7S</a:t>
            </a:r>
            <a:endParaRPr lang="en-US" sz="2400" i="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295400" y="2553924"/>
            <a:ext cx="2344992" cy="186816"/>
            <a:chOff x="1295400" y="2376948"/>
            <a:chExt cx="2344992" cy="186816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95400" y="3062748"/>
            <a:ext cx="2344992" cy="186816"/>
            <a:chOff x="1295400" y="2376948"/>
            <a:chExt cx="2344992" cy="186816"/>
          </a:xfrm>
        </p:grpSpPr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95400" y="3940272"/>
            <a:ext cx="2344992" cy="186816"/>
            <a:chOff x="1295400" y="2376948"/>
            <a:chExt cx="2344992" cy="186816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295400" y="4434348"/>
            <a:ext cx="2344992" cy="186816"/>
            <a:chOff x="1295400" y="2376948"/>
            <a:chExt cx="2344992" cy="186816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95400" y="5311872"/>
            <a:ext cx="2344992" cy="186816"/>
            <a:chOff x="1295400" y="2376948"/>
            <a:chExt cx="2344992" cy="186816"/>
          </a:xfrm>
        </p:grpSpPr>
        <p:sp>
          <p:nvSpPr>
            <p:cNvPr id="60" name="Oval 5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95400" y="5805948"/>
            <a:ext cx="2344992" cy="186816"/>
            <a:chOff x="1295400" y="2376948"/>
            <a:chExt cx="2344992" cy="186816"/>
          </a:xfrm>
        </p:grpSpPr>
        <p:sp>
          <p:nvSpPr>
            <p:cNvPr id="65" name="Oval 6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21712" y="2553924"/>
            <a:ext cx="2344992" cy="186816"/>
            <a:chOff x="1295400" y="2376948"/>
            <a:chExt cx="2344992" cy="186816"/>
          </a:xfrm>
        </p:grpSpPr>
        <p:sp>
          <p:nvSpPr>
            <p:cNvPr id="70" name="Oval 6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321712" y="3062748"/>
            <a:ext cx="2344992" cy="186816"/>
            <a:chOff x="1295400" y="2376948"/>
            <a:chExt cx="2344992" cy="186816"/>
          </a:xfrm>
        </p:grpSpPr>
        <p:sp>
          <p:nvSpPr>
            <p:cNvPr id="75" name="Oval 7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21712" y="3940272"/>
            <a:ext cx="2344992" cy="186816"/>
            <a:chOff x="1295400" y="2376948"/>
            <a:chExt cx="2344992" cy="186816"/>
          </a:xfrm>
        </p:grpSpPr>
        <p:sp>
          <p:nvSpPr>
            <p:cNvPr id="80" name="Oval 7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321712" y="4434348"/>
            <a:ext cx="2344992" cy="186816"/>
            <a:chOff x="1295400" y="2376948"/>
            <a:chExt cx="2344992" cy="186816"/>
          </a:xfrm>
        </p:grpSpPr>
        <p:sp>
          <p:nvSpPr>
            <p:cNvPr id="85" name="Oval 8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321712" y="5311872"/>
            <a:ext cx="2344992" cy="186816"/>
            <a:chOff x="1295400" y="2376948"/>
            <a:chExt cx="2344992" cy="186816"/>
          </a:xfrm>
        </p:grpSpPr>
        <p:sp>
          <p:nvSpPr>
            <p:cNvPr id="90" name="Oval 8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321712" y="5805948"/>
            <a:ext cx="2344992" cy="186816"/>
            <a:chOff x="1295400" y="2376948"/>
            <a:chExt cx="2344992" cy="186816"/>
          </a:xfrm>
        </p:grpSpPr>
        <p:sp>
          <p:nvSpPr>
            <p:cNvPr id="95" name="Oval 9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99" name="Oval 98"/>
          <p:cNvSpPr/>
          <p:nvPr/>
        </p:nvSpPr>
        <p:spPr bwMode="auto">
          <a:xfrm>
            <a:off x="1143000" y="232778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1143000" y="374854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1143000" y="511032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2576052" y="233270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2576052" y="375346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5152104" y="233762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5152104" y="512016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8" name="Oval 107"/>
          <p:cNvSpPr/>
          <p:nvPr/>
        </p:nvSpPr>
        <p:spPr bwMode="auto">
          <a:xfrm>
            <a:off x="6594984" y="234254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9" name="Oval 108"/>
          <p:cNvSpPr/>
          <p:nvPr/>
        </p:nvSpPr>
        <p:spPr bwMode="auto">
          <a:xfrm>
            <a:off x="6594984" y="376330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0" name="Oval 109"/>
          <p:cNvSpPr/>
          <p:nvPr/>
        </p:nvSpPr>
        <p:spPr bwMode="auto">
          <a:xfrm>
            <a:off x="6594984" y="512508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54392" y="2576538"/>
            <a:ext cx="6272988" cy="3374193"/>
            <a:chOff x="1354392" y="2576538"/>
            <a:chExt cx="6272988" cy="3374193"/>
          </a:xfrm>
        </p:grpSpPr>
        <p:sp>
          <p:nvSpPr>
            <p:cNvPr id="4" name="TextBox 3"/>
            <p:cNvSpPr txBox="1"/>
            <p:nvPr/>
          </p:nvSpPr>
          <p:spPr>
            <a:xfrm>
              <a:off x="6796548" y="5354919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J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397912" y="5334000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I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354392" y="5365956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813756" y="3976188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G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809572" y="3963846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371600" y="3987225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E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816216" y="2597457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D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17580" y="2576538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812032" y="2585115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374060" y="2608494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2" name="Text Box 2"/>
          <p:cNvSpPr txBox="1">
            <a:spLocks noChangeArrowheads="1"/>
          </p:cNvSpPr>
          <p:nvPr/>
        </p:nvSpPr>
        <p:spPr bwMode="auto">
          <a:xfrm>
            <a:off x="792163" y="0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i="0" dirty="0"/>
              <a:t>Sanger and </a:t>
            </a:r>
            <a:r>
              <a:rPr lang="en-US" sz="4800" b="0" i="0" dirty="0" err="1"/>
              <a:t>Tuppy</a:t>
            </a:r>
            <a:r>
              <a:rPr lang="en-US" sz="4800" b="0" i="0" dirty="0"/>
              <a:t> (</a:t>
            </a:r>
            <a:r>
              <a:rPr lang="en-US" sz="4800" b="0" i="0" dirty="0" smtClean="0"/>
              <a:t>1951)</a:t>
            </a:r>
            <a:endParaRPr lang="en-US" sz="4800" b="0" i="0" dirty="0"/>
          </a:p>
        </p:txBody>
      </p:sp>
    </p:spTree>
    <p:extLst>
      <p:ext uri="{BB962C8B-B14F-4D97-AF65-F5344CB8AC3E}">
        <p14:creationId xmlns:p14="http://schemas.microsoft.com/office/powerpoint/2010/main" val="363425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  <p:bldP spid="102" grpId="0" animBg="1"/>
      <p:bldP spid="103" grpId="0" animBg="1"/>
      <p:bldP spid="105" grpId="0" animBg="1"/>
      <p:bldP spid="107" grpId="0" animBg="1"/>
      <p:bldP spid="108" grpId="0" animBg="1"/>
      <p:bldP spid="109" grpId="0" animBg="1"/>
      <p:bldP spid="1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" y="45150"/>
            <a:ext cx="9144000" cy="490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22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04" y="21771"/>
            <a:ext cx="7848600" cy="17047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28" descr="Newsprint"/>
          <p:cNvSpPr txBox="1">
            <a:spLocks noChangeArrowheads="1"/>
          </p:cNvSpPr>
          <p:nvPr/>
        </p:nvSpPr>
        <p:spPr bwMode="auto">
          <a:xfrm>
            <a:off x="1391104" y="1905000"/>
            <a:ext cx="6305096" cy="70788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en-US" sz="2000" b="1" i="0" dirty="0">
                <a:solidFill>
                  <a:srgbClr val="0000CC"/>
                </a:solidFill>
              </a:rPr>
              <a:t>SQ9. Are there amino acids found in insulin that </a:t>
            </a:r>
            <a:r>
              <a:rPr lang="en-US" sz="2000" b="1" i="0" dirty="0" smtClean="0">
                <a:solidFill>
                  <a:srgbClr val="0000CC"/>
                </a:solidFill>
              </a:rPr>
              <a:t/>
            </a:r>
            <a:br>
              <a:rPr lang="en-US" sz="2000" b="1" i="0" dirty="0" smtClean="0">
                <a:solidFill>
                  <a:srgbClr val="0000CC"/>
                </a:solidFill>
              </a:rPr>
            </a:br>
            <a:r>
              <a:rPr lang="en-US" sz="2000" b="1" i="0" dirty="0" smtClean="0">
                <a:solidFill>
                  <a:srgbClr val="0000CC"/>
                </a:solidFill>
              </a:rPr>
              <a:t>          are </a:t>
            </a:r>
            <a:r>
              <a:rPr lang="en-US" sz="2000" b="1" i="0" dirty="0">
                <a:solidFill>
                  <a:srgbClr val="0000CC"/>
                </a:solidFill>
              </a:rPr>
              <a:t>absent in the phenylalanine chain of insulin? 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5000" y="2819400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Find the data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8172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61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8" descr="Newsprint"/>
          <p:cNvSpPr txBox="1">
            <a:spLocks noChangeArrowheads="1"/>
          </p:cNvSpPr>
          <p:nvPr/>
        </p:nvSpPr>
        <p:spPr bwMode="auto">
          <a:xfrm>
            <a:off x="76200" y="2155539"/>
            <a:ext cx="3429000" cy="1323439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en-US" sz="2000" b="1" i="0" dirty="0">
                <a:solidFill>
                  <a:srgbClr val="0000CC"/>
                </a:solidFill>
              </a:rPr>
              <a:t>SQ9. Are there amino </a:t>
            </a:r>
            <a:r>
              <a:rPr lang="en-US" sz="2000" b="1" i="0" dirty="0" smtClean="0">
                <a:solidFill>
                  <a:srgbClr val="0000CC"/>
                </a:solidFill>
              </a:rPr>
              <a:t>acids</a:t>
            </a:r>
            <a:br>
              <a:rPr lang="en-US" sz="2000" b="1" i="0" dirty="0" smtClean="0">
                <a:solidFill>
                  <a:srgbClr val="0000CC"/>
                </a:solidFill>
              </a:rPr>
            </a:br>
            <a:r>
              <a:rPr lang="en-US" sz="2000" b="1" i="0" dirty="0" smtClean="0">
                <a:solidFill>
                  <a:srgbClr val="0000CC"/>
                </a:solidFill>
              </a:rPr>
              <a:t>    found </a:t>
            </a:r>
            <a:r>
              <a:rPr lang="en-US" sz="2000" b="1" i="0" dirty="0">
                <a:solidFill>
                  <a:srgbClr val="0000CC"/>
                </a:solidFill>
              </a:rPr>
              <a:t>in insulin that </a:t>
            </a:r>
            <a:r>
              <a:rPr lang="en-US" sz="2000" b="1" i="0" dirty="0" smtClean="0">
                <a:solidFill>
                  <a:srgbClr val="0000CC"/>
                </a:solidFill>
              </a:rPr>
              <a:t>are</a:t>
            </a:r>
            <a:br>
              <a:rPr lang="en-US" sz="2000" b="1" i="0" dirty="0" smtClean="0">
                <a:solidFill>
                  <a:srgbClr val="0000CC"/>
                </a:solidFill>
              </a:rPr>
            </a:br>
            <a:r>
              <a:rPr lang="en-US" sz="2000" b="1" i="0" dirty="0" smtClean="0">
                <a:solidFill>
                  <a:srgbClr val="0000CC"/>
                </a:solidFill>
              </a:rPr>
              <a:t>    </a:t>
            </a:r>
            <a:r>
              <a:rPr lang="en-US" sz="2000" b="1" i="0" dirty="0">
                <a:solidFill>
                  <a:srgbClr val="0000CC"/>
                </a:solidFill>
              </a:rPr>
              <a:t>absent in the </a:t>
            </a:r>
            <a:r>
              <a:rPr lang="en-US" sz="2000" b="1" i="0" dirty="0" smtClean="0">
                <a:solidFill>
                  <a:srgbClr val="0000CC"/>
                </a:solidFill>
              </a:rPr>
              <a:t>phenylalanine</a:t>
            </a:r>
            <a:br>
              <a:rPr lang="en-US" sz="2000" b="1" i="0" dirty="0" smtClean="0">
                <a:solidFill>
                  <a:srgbClr val="0000CC"/>
                </a:solidFill>
              </a:rPr>
            </a:br>
            <a:r>
              <a:rPr lang="en-US" sz="2000" b="1" i="0" dirty="0" smtClean="0">
                <a:solidFill>
                  <a:srgbClr val="0000CC"/>
                </a:solidFill>
              </a:rPr>
              <a:t>    </a:t>
            </a:r>
            <a:r>
              <a:rPr lang="en-US" sz="2000" b="1" i="0" dirty="0">
                <a:solidFill>
                  <a:srgbClr val="0000CC"/>
                </a:solidFill>
              </a:rPr>
              <a:t>chain of insulin? </a:t>
            </a:r>
            <a:endParaRPr lang="en-US" sz="2000" dirty="0">
              <a:solidFill>
                <a:srgbClr val="0000CC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933450"/>
            <a:ext cx="5400675" cy="5848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92163" y="0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i="0" dirty="0"/>
              <a:t>Sanger and </a:t>
            </a:r>
            <a:r>
              <a:rPr lang="en-US" sz="4800" b="0" i="0" dirty="0" err="1"/>
              <a:t>Tuppy</a:t>
            </a:r>
            <a:r>
              <a:rPr lang="en-US" sz="4800" b="0" i="0" dirty="0"/>
              <a:t> (</a:t>
            </a:r>
            <a:r>
              <a:rPr lang="en-US" sz="4800" b="0" i="0" dirty="0" smtClean="0"/>
              <a:t>1951)</a:t>
            </a:r>
            <a:endParaRPr lang="en-US" sz="4800" b="0" i="0" dirty="0"/>
          </a:p>
        </p:txBody>
      </p:sp>
    </p:spTree>
    <p:extLst>
      <p:ext uri="{BB962C8B-B14F-4D97-AF65-F5344CB8AC3E}">
        <p14:creationId xmlns:p14="http://schemas.microsoft.com/office/powerpoint/2010/main" val="296135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8" descr="Newsprint"/>
          <p:cNvSpPr txBox="1">
            <a:spLocks noChangeArrowheads="1"/>
          </p:cNvSpPr>
          <p:nvPr/>
        </p:nvSpPr>
        <p:spPr bwMode="auto">
          <a:xfrm>
            <a:off x="2057401" y="2105561"/>
            <a:ext cx="5029199" cy="156966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 smtClean="0">
                <a:latin typeface="+mj-lt"/>
              </a:rPr>
              <a:t>…in </a:t>
            </a:r>
            <a:r>
              <a:rPr lang="en-US" dirty="0">
                <a:latin typeface="+mj-lt"/>
              </a:rPr>
              <a:t>the Sanger/</a:t>
            </a:r>
            <a:r>
              <a:rPr lang="en-US" dirty="0" err="1">
                <a:latin typeface="+mj-lt"/>
              </a:rPr>
              <a:t>Tuppy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paper…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I </a:t>
            </a:r>
            <a:r>
              <a:rPr lang="en-US" dirty="0">
                <a:latin typeface="+mj-lt"/>
              </a:rPr>
              <a:t>understand the </a:t>
            </a:r>
            <a:r>
              <a:rPr lang="en-US" dirty="0" smtClean="0">
                <a:latin typeface="+mj-lt"/>
              </a:rPr>
              <a:t>graph… but </a:t>
            </a:r>
            <a:r>
              <a:rPr lang="en-US" dirty="0">
                <a:latin typeface="+mj-lt"/>
              </a:rPr>
              <a:t>am 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having </a:t>
            </a:r>
            <a:r>
              <a:rPr lang="en-US" dirty="0">
                <a:latin typeface="+mj-lt"/>
              </a:rPr>
              <a:t>trouble connecting how 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the </a:t>
            </a:r>
            <a:r>
              <a:rPr lang="en-US" dirty="0">
                <a:latin typeface="+mj-lt"/>
              </a:rPr>
              <a:t>table corresponds. </a:t>
            </a:r>
            <a:r>
              <a:rPr lang="en-US" dirty="0" smtClean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04" y="21771"/>
            <a:ext cx="7848600" cy="17047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956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/>
              <a:t>Sanger and Tuppy (1951)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638" y="1143000"/>
            <a:ext cx="7816850" cy="5053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 cstate="print"/>
          <a:srcRect b="11594"/>
          <a:stretch>
            <a:fillRect/>
          </a:stretch>
        </p:blipFill>
        <p:spPr bwMode="auto">
          <a:xfrm>
            <a:off x="2400300" y="2681883"/>
            <a:ext cx="4991100" cy="406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700314" y="1637013"/>
            <a:ext cx="624548" cy="59093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85800" y="2240258"/>
            <a:ext cx="624548" cy="3657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18858" y="3733800"/>
            <a:ext cx="469233" cy="4439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914400" y="2590800"/>
            <a:ext cx="65836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4077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Box 25"/>
          <p:cNvSpPr txBox="1">
            <a:spLocks noChangeArrowheads="1"/>
          </p:cNvSpPr>
          <p:nvPr/>
        </p:nvSpPr>
        <p:spPr bwMode="auto">
          <a:xfrm>
            <a:off x="1095828" y="1981200"/>
            <a:ext cx="6934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/>
              <a:t>Strategy to determine protein sequence</a:t>
            </a:r>
            <a:endParaRPr lang="en-US" sz="2800" dirty="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147" y="2590800"/>
            <a:ext cx="6372225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5591175" y="2514600"/>
            <a:ext cx="2028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Separate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04722" y="5634335"/>
            <a:ext cx="2028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1" r="14912"/>
          <a:stretch/>
        </p:blipFill>
        <p:spPr bwMode="auto">
          <a:xfrm>
            <a:off x="1603828" y="152400"/>
            <a:ext cx="5892800" cy="18626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279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/>
              <a:t>Sanger and Tuppy (1951)</a:t>
            </a:r>
          </a:p>
        </p:txBody>
      </p:sp>
      <p:pic>
        <p:nvPicPr>
          <p:cNvPr id="16387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005138"/>
            <a:ext cx="6486525" cy="20240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 cstate="print"/>
          <a:srcRect b="69270"/>
          <a:stretch>
            <a:fillRect/>
          </a:stretch>
        </p:blipFill>
        <p:spPr bwMode="auto">
          <a:xfrm>
            <a:off x="638175" y="1109663"/>
            <a:ext cx="7908925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Freeform 4"/>
          <p:cNvSpPr/>
          <p:nvPr/>
        </p:nvSpPr>
        <p:spPr>
          <a:xfrm>
            <a:off x="1843314" y="3033486"/>
            <a:ext cx="4746172" cy="1088571"/>
          </a:xfrm>
          <a:custGeom>
            <a:avLst/>
            <a:gdLst>
              <a:gd name="connsiteX0" fmla="*/ 0 w 4746172"/>
              <a:gd name="connsiteY0" fmla="*/ 0 h 1088571"/>
              <a:gd name="connsiteX1" fmla="*/ 4746172 w 4746172"/>
              <a:gd name="connsiteY1" fmla="*/ 29028 h 1088571"/>
              <a:gd name="connsiteX2" fmla="*/ 4426857 w 4746172"/>
              <a:gd name="connsiteY2" fmla="*/ 841828 h 1088571"/>
              <a:gd name="connsiteX3" fmla="*/ 3381829 w 4746172"/>
              <a:gd name="connsiteY3" fmla="*/ 1016000 h 1088571"/>
              <a:gd name="connsiteX4" fmla="*/ 3048000 w 4746172"/>
              <a:gd name="connsiteY4" fmla="*/ 1030514 h 1088571"/>
              <a:gd name="connsiteX5" fmla="*/ 2409372 w 4746172"/>
              <a:gd name="connsiteY5" fmla="*/ 972457 h 1088571"/>
              <a:gd name="connsiteX6" fmla="*/ 1828800 w 4746172"/>
              <a:gd name="connsiteY6" fmla="*/ 986971 h 1088571"/>
              <a:gd name="connsiteX7" fmla="*/ 1494972 w 4746172"/>
              <a:gd name="connsiteY7" fmla="*/ 1088571 h 1088571"/>
              <a:gd name="connsiteX8" fmla="*/ 1161143 w 4746172"/>
              <a:gd name="connsiteY8" fmla="*/ 1088571 h 1088571"/>
              <a:gd name="connsiteX9" fmla="*/ 899886 w 4746172"/>
              <a:gd name="connsiteY9" fmla="*/ 1045028 h 1088571"/>
              <a:gd name="connsiteX10" fmla="*/ 14515 w 4746172"/>
              <a:gd name="connsiteY10" fmla="*/ 798285 h 1088571"/>
              <a:gd name="connsiteX11" fmla="*/ 0 w 4746172"/>
              <a:gd name="connsiteY11" fmla="*/ 0 h 108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46172" h="1088571">
                <a:moveTo>
                  <a:pt x="0" y="0"/>
                </a:moveTo>
                <a:lnTo>
                  <a:pt x="4746172" y="29028"/>
                </a:lnTo>
                <a:lnTo>
                  <a:pt x="4426857" y="841828"/>
                </a:lnTo>
                <a:lnTo>
                  <a:pt x="3381829" y="1016000"/>
                </a:lnTo>
                <a:lnTo>
                  <a:pt x="3048000" y="1030514"/>
                </a:lnTo>
                <a:lnTo>
                  <a:pt x="2409372" y="972457"/>
                </a:lnTo>
                <a:lnTo>
                  <a:pt x="1828800" y="986971"/>
                </a:lnTo>
                <a:lnTo>
                  <a:pt x="1494972" y="1088571"/>
                </a:lnTo>
                <a:lnTo>
                  <a:pt x="1161143" y="1088571"/>
                </a:lnTo>
                <a:lnTo>
                  <a:pt x="899886" y="1045028"/>
                </a:lnTo>
                <a:lnTo>
                  <a:pt x="14515" y="79828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639809" y="1952172"/>
            <a:ext cx="1427163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734456" y="3886200"/>
            <a:ext cx="381000" cy="45720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95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/>
              <a:t>Sanger and Tuppy (1951)</a:t>
            </a:r>
          </a:p>
        </p:txBody>
      </p:sp>
      <p:pic>
        <p:nvPicPr>
          <p:cNvPr id="17411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005138"/>
            <a:ext cx="6486525" cy="20240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 cstate="print"/>
          <a:srcRect b="69270"/>
          <a:stretch>
            <a:fillRect/>
          </a:stretch>
        </p:blipFill>
        <p:spPr bwMode="auto">
          <a:xfrm>
            <a:off x="638175" y="1109663"/>
            <a:ext cx="7908925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33" name="Group 32"/>
          <p:cNvGrpSpPr/>
          <p:nvPr/>
        </p:nvGrpSpPr>
        <p:grpSpPr>
          <a:xfrm>
            <a:off x="2438400" y="3538538"/>
            <a:ext cx="4619625" cy="1414462"/>
            <a:chOff x="2438400" y="3538538"/>
            <a:chExt cx="4619625" cy="141446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438400" y="4017963"/>
              <a:ext cx="304800" cy="477837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971800" y="4475163"/>
              <a:ext cx="0" cy="477837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410200" y="4038600"/>
              <a:ext cx="0" cy="477838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96000" y="3886200"/>
              <a:ext cx="0" cy="477838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434138" y="3733800"/>
              <a:ext cx="228600" cy="477838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829425" y="3538538"/>
              <a:ext cx="228600" cy="477837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267200" y="4038600"/>
              <a:ext cx="228600" cy="477838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08375" y="4300538"/>
              <a:ext cx="228600" cy="477837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081463" y="4543425"/>
              <a:ext cx="381000" cy="42863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56138" y="4495800"/>
              <a:ext cx="381000" cy="42863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905000" y="5486400"/>
            <a:ext cx="6019800" cy="0"/>
            <a:chOff x="1905000" y="5486400"/>
            <a:chExt cx="6019800" cy="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905000" y="5486400"/>
              <a:ext cx="533400" cy="0"/>
            </a:xfrm>
            <a:prstGeom prst="line">
              <a:avLst/>
            </a:prstGeom>
            <a:ln w="762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90800" y="5486400"/>
              <a:ext cx="533400" cy="0"/>
            </a:xfrm>
            <a:prstGeom prst="line">
              <a:avLst/>
            </a:prstGeom>
            <a:ln w="762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276600" y="5486400"/>
              <a:ext cx="533400" cy="0"/>
            </a:xfrm>
            <a:prstGeom prst="line">
              <a:avLst/>
            </a:prstGeom>
            <a:ln w="762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962400" y="5486400"/>
              <a:ext cx="533400" cy="0"/>
            </a:xfrm>
            <a:prstGeom prst="line">
              <a:avLst/>
            </a:prstGeom>
            <a:ln w="762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48200" y="5486400"/>
              <a:ext cx="533400" cy="0"/>
            </a:xfrm>
            <a:prstGeom prst="line">
              <a:avLst/>
            </a:prstGeom>
            <a:ln w="762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334000" y="5486400"/>
              <a:ext cx="533400" cy="0"/>
            </a:xfrm>
            <a:prstGeom prst="line">
              <a:avLst/>
            </a:prstGeom>
            <a:ln w="762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019800" y="5486400"/>
              <a:ext cx="533400" cy="0"/>
            </a:xfrm>
            <a:prstGeom prst="line">
              <a:avLst/>
            </a:prstGeom>
            <a:ln w="762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705600" y="5486400"/>
              <a:ext cx="533400" cy="0"/>
            </a:xfrm>
            <a:prstGeom prst="line">
              <a:avLst/>
            </a:prstGeom>
            <a:ln w="762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391400" y="5486400"/>
              <a:ext cx="533400" cy="0"/>
            </a:xfrm>
            <a:prstGeom prst="line">
              <a:avLst/>
            </a:prstGeom>
            <a:ln w="762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reeform 29"/>
          <p:cNvSpPr/>
          <p:nvPr/>
        </p:nvSpPr>
        <p:spPr>
          <a:xfrm>
            <a:off x="1843314" y="3033486"/>
            <a:ext cx="4746172" cy="1088571"/>
          </a:xfrm>
          <a:custGeom>
            <a:avLst/>
            <a:gdLst>
              <a:gd name="connsiteX0" fmla="*/ 0 w 4746172"/>
              <a:gd name="connsiteY0" fmla="*/ 0 h 1088571"/>
              <a:gd name="connsiteX1" fmla="*/ 4746172 w 4746172"/>
              <a:gd name="connsiteY1" fmla="*/ 29028 h 1088571"/>
              <a:gd name="connsiteX2" fmla="*/ 4426857 w 4746172"/>
              <a:gd name="connsiteY2" fmla="*/ 841828 h 1088571"/>
              <a:gd name="connsiteX3" fmla="*/ 3381829 w 4746172"/>
              <a:gd name="connsiteY3" fmla="*/ 1016000 h 1088571"/>
              <a:gd name="connsiteX4" fmla="*/ 3048000 w 4746172"/>
              <a:gd name="connsiteY4" fmla="*/ 1030514 h 1088571"/>
              <a:gd name="connsiteX5" fmla="*/ 2409372 w 4746172"/>
              <a:gd name="connsiteY5" fmla="*/ 972457 h 1088571"/>
              <a:gd name="connsiteX6" fmla="*/ 1828800 w 4746172"/>
              <a:gd name="connsiteY6" fmla="*/ 986971 h 1088571"/>
              <a:gd name="connsiteX7" fmla="*/ 1494972 w 4746172"/>
              <a:gd name="connsiteY7" fmla="*/ 1088571 h 1088571"/>
              <a:gd name="connsiteX8" fmla="*/ 1161143 w 4746172"/>
              <a:gd name="connsiteY8" fmla="*/ 1088571 h 1088571"/>
              <a:gd name="connsiteX9" fmla="*/ 899886 w 4746172"/>
              <a:gd name="connsiteY9" fmla="*/ 1045028 h 1088571"/>
              <a:gd name="connsiteX10" fmla="*/ 14515 w 4746172"/>
              <a:gd name="connsiteY10" fmla="*/ 798285 h 1088571"/>
              <a:gd name="connsiteX11" fmla="*/ 0 w 4746172"/>
              <a:gd name="connsiteY11" fmla="*/ 0 h 108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46172" h="1088571">
                <a:moveTo>
                  <a:pt x="0" y="0"/>
                </a:moveTo>
                <a:lnTo>
                  <a:pt x="4746172" y="29028"/>
                </a:lnTo>
                <a:lnTo>
                  <a:pt x="4426857" y="841828"/>
                </a:lnTo>
                <a:lnTo>
                  <a:pt x="3381829" y="1016000"/>
                </a:lnTo>
                <a:lnTo>
                  <a:pt x="3048000" y="1030514"/>
                </a:lnTo>
                <a:lnTo>
                  <a:pt x="2409372" y="972457"/>
                </a:lnTo>
                <a:lnTo>
                  <a:pt x="1828800" y="986971"/>
                </a:lnTo>
                <a:lnTo>
                  <a:pt x="1494972" y="1088571"/>
                </a:lnTo>
                <a:lnTo>
                  <a:pt x="1161143" y="1088571"/>
                </a:lnTo>
                <a:lnTo>
                  <a:pt x="899886" y="1045028"/>
                </a:lnTo>
                <a:lnTo>
                  <a:pt x="14515" y="79828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667000" y="31242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Break at random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676400" y="1219200"/>
            <a:ext cx="610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How to determine structure?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44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6626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28" descr="Newsprint"/>
          <p:cNvSpPr txBox="1">
            <a:spLocks noChangeArrowheads="1"/>
          </p:cNvSpPr>
          <p:nvPr/>
        </p:nvSpPr>
        <p:spPr bwMode="auto">
          <a:xfrm>
            <a:off x="1916719" y="2667000"/>
            <a:ext cx="5550881" cy="156966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 smtClean="0"/>
              <a:t>what </a:t>
            </a:r>
            <a:r>
              <a:rPr lang="en-US" dirty="0"/>
              <a:t>should I do if I've found a research article written by a faculty member but I can't access it (even when I went through VCU) without buying it?</a:t>
            </a:r>
          </a:p>
        </p:txBody>
      </p:sp>
    </p:spTree>
    <p:extLst>
      <p:ext uri="{BB962C8B-B14F-4D97-AF65-F5344CB8AC3E}">
        <p14:creationId xmlns:p14="http://schemas.microsoft.com/office/powerpoint/2010/main" val="163887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/>
              <a:t>Sanger and Tuppy (1951)</a:t>
            </a:r>
          </a:p>
        </p:txBody>
      </p:sp>
      <p:pic>
        <p:nvPicPr>
          <p:cNvPr id="17411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005138"/>
            <a:ext cx="6486525" cy="20240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 cstate="print"/>
          <a:srcRect b="69270"/>
          <a:stretch>
            <a:fillRect/>
          </a:stretch>
        </p:blipFill>
        <p:spPr bwMode="auto">
          <a:xfrm>
            <a:off x="638175" y="1109663"/>
            <a:ext cx="7908925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2" name="Group 32"/>
          <p:cNvGrpSpPr/>
          <p:nvPr/>
        </p:nvGrpSpPr>
        <p:grpSpPr>
          <a:xfrm>
            <a:off x="2438400" y="3538538"/>
            <a:ext cx="4619625" cy="1414462"/>
            <a:chOff x="2438400" y="3538538"/>
            <a:chExt cx="4619625" cy="141446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438400" y="4017963"/>
              <a:ext cx="304800" cy="477837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971800" y="4475163"/>
              <a:ext cx="0" cy="477837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410200" y="4038600"/>
              <a:ext cx="0" cy="477838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96000" y="3886200"/>
              <a:ext cx="0" cy="477838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434138" y="3733800"/>
              <a:ext cx="228600" cy="477838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829425" y="3538538"/>
              <a:ext cx="228600" cy="477837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267200" y="4038600"/>
              <a:ext cx="228600" cy="477838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08375" y="4300538"/>
              <a:ext cx="228600" cy="477837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081463" y="4543425"/>
              <a:ext cx="381000" cy="42863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56138" y="4495800"/>
              <a:ext cx="381000" cy="42863"/>
            </a:xfrm>
            <a:prstGeom prst="line">
              <a:avLst/>
            </a:prstGeom>
            <a:ln w="571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" name="Group 31"/>
          <p:cNvGrpSpPr/>
          <p:nvPr/>
        </p:nvGrpSpPr>
        <p:grpSpPr>
          <a:xfrm>
            <a:off x="1905000" y="5486400"/>
            <a:ext cx="6019800" cy="0"/>
            <a:chOff x="1905000" y="5486400"/>
            <a:chExt cx="6019800" cy="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905000" y="5486400"/>
              <a:ext cx="533400" cy="0"/>
            </a:xfrm>
            <a:prstGeom prst="line">
              <a:avLst/>
            </a:prstGeom>
            <a:ln w="762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90800" y="5486400"/>
              <a:ext cx="533400" cy="0"/>
            </a:xfrm>
            <a:prstGeom prst="line">
              <a:avLst/>
            </a:prstGeom>
            <a:ln w="762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276600" y="5486400"/>
              <a:ext cx="533400" cy="0"/>
            </a:xfrm>
            <a:prstGeom prst="line">
              <a:avLst/>
            </a:prstGeom>
            <a:ln w="762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962400" y="5486400"/>
              <a:ext cx="533400" cy="0"/>
            </a:xfrm>
            <a:prstGeom prst="line">
              <a:avLst/>
            </a:prstGeom>
            <a:ln w="762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48200" y="5486400"/>
              <a:ext cx="533400" cy="0"/>
            </a:xfrm>
            <a:prstGeom prst="line">
              <a:avLst/>
            </a:prstGeom>
            <a:ln w="762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334000" y="5486400"/>
              <a:ext cx="533400" cy="0"/>
            </a:xfrm>
            <a:prstGeom prst="line">
              <a:avLst/>
            </a:prstGeom>
            <a:ln w="762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019800" y="5486400"/>
              <a:ext cx="533400" cy="0"/>
            </a:xfrm>
            <a:prstGeom prst="line">
              <a:avLst/>
            </a:prstGeom>
            <a:ln w="762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705600" y="5486400"/>
              <a:ext cx="533400" cy="0"/>
            </a:xfrm>
            <a:prstGeom prst="line">
              <a:avLst/>
            </a:prstGeom>
            <a:ln w="762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391400" y="5486400"/>
              <a:ext cx="533400" cy="0"/>
            </a:xfrm>
            <a:prstGeom prst="line">
              <a:avLst/>
            </a:prstGeom>
            <a:ln w="762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reeform 29"/>
          <p:cNvSpPr/>
          <p:nvPr/>
        </p:nvSpPr>
        <p:spPr>
          <a:xfrm>
            <a:off x="1843314" y="3033486"/>
            <a:ext cx="4746172" cy="1088571"/>
          </a:xfrm>
          <a:custGeom>
            <a:avLst/>
            <a:gdLst>
              <a:gd name="connsiteX0" fmla="*/ 0 w 4746172"/>
              <a:gd name="connsiteY0" fmla="*/ 0 h 1088571"/>
              <a:gd name="connsiteX1" fmla="*/ 4746172 w 4746172"/>
              <a:gd name="connsiteY1" fmla="*/ 29028 h 1088571"/>
              <a:gd name="connsiteX2" fmla="*/ 4426857 w 4746172"/>
              <a:gd name="connsiteY2" fmla="*/ 841828 h 1088571"/>
              <a:gd name="connsiteX3" fmla="*/ 3381829 w 4746172"/>
              <a:gd name="connsiteY3" fmla="*/ 1016000 h 1088571"/>
              <a:gd name="connsiteX4" fmla="*/ 3048000 w 4746172"/>
              <a:gd name="connsiteY4" fmla="*/ 1030514 h 1088571"/>
              <a:gd name="connsiteX5" fmla="*/ 2409372 w 4746172"/>
              <a:gd name="connsiteY5" fmla="*/ 972457 h 1088571"/>
              <a:gd name="connsiteX6" fmla="*/ 1828800 w 4746172"/>
              <a:gd name="connsiteY6" fmla="*/ 986971 h 1088571"/>
              <a:gd name="connsiteX7" fmla="*/ 1494972 w 4746172"/>
              <a:gd name="connsiteY7" fmla="*/ 1088571 h 1088571"/>
              <a:gd name="connsiteX8" fmla="*/ 1161143 w 4746172"/>
              <a:gd name="connsiteY8" fmla="*/ 1088571 h 1088571"/>
              <a:gd name="connsiteX9" fmla="*/ 899886 w 4746172"/>
              <a:gd name="connsiteY9" fmla="*/ 1045028 h 1088571"/>
              <a:gd name="connsiteX10" fmla="*/ 14515 w 4746172"/>
              <a:gd name="connsiteY10" fmla="*/ 798285 h 1088571"/>
              <a:gd name="connsiteX11" fmla="*/ 0 w 4746172"/>
              <a:gd name="connsiteY11" fmla="*/ 0 h 108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46172" h="1088571">
                <a:moveTo>
                  <a:pt x="0" y="0"/>
                </a:moveTo>
                <a:lnTo>
                  <a:pt x="4746172" y="29028"/>
                </a:lnTo>
                <a:lnTo>
                  <a:pt x="4426857" y="841828"/>
                </a:lnTo>
                <a:lnTo>
                  <a:pt x="3381829" y="1016000"/>
                </a:lnTo>
                <a:lnTo>
                  <a:pt x="3048000" y="1030514"/>
                </a:lnTo>
                <a:lnTo>
                  <a:pt x="2409372" y="972457"/>
                </a:lnTo>
                <a:lnTo>
                  <a:pt x="1828800" y="986971"/>
                </a:lnTo>
                <a:lnTo>
                  <a:pt x="1494972" y="1088571"/>
                </a:lnTo>
                <a:lnTo>
                  <a:pt x="1161143" y="1088571"/>
                </a:lnTo>
                <a:lnTo>
                  <a:pt x="899886" y="1045028"/>
                </a:lnTo>
                <a:lnTo>
                  <a:pt x="14515" y="79828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667000" y="31242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Break at random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676400" y="1219200"/>
            <a:ext cx="610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How to determine structure?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39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/>
              <a:t>Sanger and Tuppy (1951)</a:t>
            </a:r>
          </a:p>
        </p:txBody>
      </p:sp>
      <p:pic>
        <p:nvPicPr>
          <p:cNvPr id="17411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005138"/>
            <a:ext cx="6486525" cy="20240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 cstate="print"/>
          <a:srcRect b="69270"/>
          <a:stretch>
            <a:fillRect/>
          </a:stretch>
        </p:blipFill>
        <p:spPr bwMode="auto">
          <a:xfrm>
            <a:off x="638175" y="1109663"/>
            <a:ext cx="7908925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4" name="Straight Connector 3"/>
          <p:cNvCxnSpPr/>
          <p:nvPr/>
        </p:nvCxnSpPr>
        <p:spPr>
          <a:xfrm>
            <a:off x="2362200" y="4322763"/>
            <a:ext cx="304800" cy="477837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71800" y="4475163"/>
            <a:ext cx="0" cy="477837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38800" y="4038600"/>
            <a:ext cx="0" cy="477838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00" y="3886200"/>
            <a:ext cx="0" cy="477838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76800" y="4017962"/>
            <a:ext cx="228600" cy="477838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829425" y="3538538"/>
            <a:ext cx="228600" cy="477837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114800" y="4300538"/>
            <a:ext cx="228600" cy="477837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76600" y="4495800"/>
            <a:ext cx="381000" cy="42863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656138" y="4495800"/>
            <a:ext cx="381000" cy="42863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" name="Group 31"/>
          <p:cNvGrpSpPr/>
          <p:nvPr/>
        </p:nvGrpSpPr>
        <p:grpSpPr>
          <a:xfrm>
            <a:off x="1905000" y="5486400"/>
            <a:ext cx="6019800" cy="0"/>
            <a:chOff x="1905000" y="5486400"/>
            <a:chExt cx="6019800" cy="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905000" y="5486400"/>
              <a:ext cx="533400" cy="0"/>
            </a:xfrm>
            <a:prstGeom prst="line">
              <a:avLst/>
            </a:prstGeom>
            <a:ln w="762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90800" y="5486400"/>
              <a:ext cx="533400" cy="0"/>
            </a:xfrm>
            <a:prstGeom prst="line">
              <a:avLst/>
            </a:prstGeom>
            <a:ln w="762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276600" y="5486400"/>
              <a:ext cx="533400" cy="0"/>
            </a:xfrm>
            <a:prstGeom prst="line">
              <a:avLst/>
            </a:prstGeom>
            <a:ln w="762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962400" y="5486400"/>
              <a:ext cx="533400" cy="0"/>
            </a:xfrm>
            <a:prstGeom prst="line">
              <a:avLst/>
            </a:prstGeom>
            <a:ln w="762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48200" y="5486400"/>
              <a:ext cx="533400" cy="0"/>
            </a:xfrm>
            <a:prstGeom prst="line">
              <a:avLst/>
            </a:prstGeom>
            <a:ln w="762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334000" y="5486400"/>
              <a:ext cx="533400" cy="0"/>
            </a:xfrm>
            <a:prstGeom prst="line">
              <a:avLst/>
            </a:prstGeom>
            <a:ln w="762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019800" y="5486400"/>
              <a:ext cx="533400" cy="0"/>
            </a:xfrm>
            <a:prstGeom prst="line">
              <a:avLst/>
            </a:prstGeom>
            <a:ln w="762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705600" y="5486400"/>
              <a:ext cx="533400" cy="0"/>
            </a:xfrm>
            <a:prstGeom prst="line">
              <a:avLst/>
            </a:prstGeom>
            <a:ln w="762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391400" y="5486400"/>
              <a:ext cx="533400" cy="0"/>
            </a:xfrm>
            <a:prstGeom prst="line">
              <a:avLst/>
            </a:prstGeom>
            <a:ln w="762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reeform 29"/>
          <p:cNvSpPr/>
          <p:nvPr/>
        </p:nvSpPr>
        <p:spPr>
          <a:xfrm>
            <a:off x="1843314" y="3033486"/>
            <a:ext cx="4746172" cy="1088571"/>
          </a:xfrm>
          <a:custGeom>
            <a:avLst/>
            <a:gdLst>
              <a:gd name="connsiteX0" fmla="*/ 0 w 4746172"/>
              <a:gd name="connsiteY0" fmla="*/ 0 h 1088571"/>
              <a:gd name="connsiteX1" fmla="*/ 4746172 w 4746172"/>
              <a:gd name="connsiteY1" fmla="*/ 29028 h 1088571"/>
              <a:gd name="connsiteX2" fmla="*/ 4426857 w 4746172"/>
              <a:gd name="connsiteY2" fmla="*/ 841828 h 1088571"/>
              <a:gd name="connsiteX3" fmla="*/ 3381829 w 4746172"/>
              <a:gd name="connsiteY3" fmla="*/ 1016000 h 1088571"/>
              <a:gd name="connsiteX4" fmla="*/ 3048000 w 4746172"/>
              <a:gd name="connsiteY4" fmla="*/ 1030514 h 1088571"/>
              <a:gd name="connsiteX5" fmla="*/ 2409372 w 4746172"/>
              <a:gd name="connsiteY5" fmla="*/ 972457 h 1088571"/>
              <a:gd name="connsiteX6" fmla="*/ 1828800 w 4746172"/>
              <a:gd name="connsiteY6" fmla="*/ 986971 h 1088571"/>
              <a:gd name="connsiteX7" fmla="*/ 1494972 w 4746172"/>
              <a:gd name="connsiteY7" fmla="*/ 1088571 h 1088571"/>
              <a:gd name="connsiteX8" fmla="*/ 1161143 w 4746172"/>
              <a:gd name="connsiteY8" fmla="*/ 1088571 h 1088571"/>
              <a:gd name="connsiteX9" fmla="*/ 899886 w 4746172"/>
              <a:gd name="connsiteY9" fmla="*/ 1045028 h 1088571"/>
              <a:gd name="connsiteX10" fmla="*/ 14515 w 4746172"/>
              <a:gd name="connsiteY10" fmla="*/ 798285 h 1088571"/>
              <a:gd name="connsiteX11" fmla="*/ 0 w 4746172"/>
              <a:gd name="connsiteY11" fmla="*/ 0 h 108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46172" h="1088571">
                <a:moveTo>
                  <a:pt x="0" y="0"/>
                </a:moveTo>
                <a:lnTo>
                  <a:pt x="4746172" y="29028"/>
                </a:lnTo>
                <a:lnTo>
                  <a:pt x="4426857" y="841828"/>
                </a:lnTo>
                <a:lnTo>
                  <a:pt x="3381829" y="1016000"/>
                </a:lnTo>
                <a:lnTo>
                  <a:pt x="3048000" y="1030514"/>
                </a:lnTo>
                <a:lnTo>
                  <a:pt x="2409372" y="972457"/>
                </a:lnTo>
                <a:lnTo>
                  <a:pt x="1828800" y="986971"/>
                </a:lnTo>
                <a:lnTo>
                  <a:pt x="1494972" y="1088571"/>
                </a:lnTo>
                <a:lnTo>
                  <a:pt x="1161143" y="1088571"/>
                </a:lnTo>
                <a:lnTo>
                  <a:pt x="899886" y="1045028"/>
                </a:lnTo>
                <a:lnTo>
                  <a:pt x="14515" y="79828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667000" y="31242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Break at random</a:t>
            </a:r>
            <a:endParaRPr lang="en-US" b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1905000" y="5715000"/>
            <a:ext cx="6019800" cy="0"/>
            <a:chOff x="1905000" y="5715000"/>
            <a:chExt cx="6019800" cy="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905000" y="5715000"/>
              <a:ext cx="365760" cy="0"/>
            </a:xfrm>
            <a:prstGeom prst="line">
              <a:avLst/>
            </a:prstGeom>
            <a:ln w="762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362200" y="5715000"/>
              <a:ext cx="762000" cy="0"/>
            </a:xfrm>
            <a:prstGeom prst="line">
              <a:avLst/>
            </a:prstGeom>
            <a:ln w="762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57600" y="5715000"/>
              <a:ext cx="533400" cy="0"/>
            </a:xfrm>
            <a:prstGeom prst="line">
              <a:avLst/>
            </a:prstGeom>
            <a:ln w="762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648200" y="5715000"/>
              <a:ext cx="533400" cy="0"/>
            </a:xfrm>
            <a:prstGeom prst="line">
              <a:avLst/>
            </a:prstGeom>
            <a:ln w="762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334000" y="5715000"/>
              <a:ext cx="838200" cy="0"/>
            </a:xfrm>
            <a:prstGeom prst="line">
              <a:avLst/>
            </a:prstGeom>
            <a:ln w="762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400800" y="5715000"/>
              <a:ext cx="533400" cy="0"/>
            </a:xfrm>
            <a:prstGeom prst="line">
              <a:avLst/>
            </a:prstGeom>
            <a:ln w="762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391400" y="5715000"/>
              <a:ext cx="533400" cy="0"/>
            </a:xfrm>
            <a:prstGeom prst="line">
              <a:avLst/>
            </a:prstGeom>
            <a:ln w="762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676400" y="1219200"/>
            <a:ext cx="610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How to determine structure?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09486" y="5906869"/>
            <a:ext cx="610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About how many fragments?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46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/>
              <a:t>Sanger and Tuppy (1951)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638" y="1143000"/>
            <a:ext cx="7816850" cy="5053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 cstate="print"/>
          <a:srcRect b="11594"/>
          <a:stretch>
            <a:fillRect/>
          </a:stretch>
        </p:blipFill>
        <p:spPr bwMode="auto">
          <a:xfrm>
            <a:off x="1485900" y="2681883"/>
            <a:ext cx="4991100" cy="406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Oval 5"/>
          <p:cNvSpPr>
            <a:spLocks noChangeAspect="1"/>
          </p:cNvSpPr>
          <p:nvPr/>
        </p:nvSpPr>
        <p:spPr bwMode="auto">
          <a:xfrm>
            <a:off x="4404360" y="1066800"/>
            <a:ext cx="1615440" cy="64008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 bwMode="auto">
          <a:xfrm>
            <a:off x="6156960" y="2026920"/>
            <a:ext cx="1615440" cy="64008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 bwMode="auto">
          <a:xfrm>
            <a:off x="1219200" y="2057400"/>
            <a:ext cx="1615440" cy="64008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914400" y="2590800"/>
            <a:ext cx="65836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001944" y="3733800"/>
            <a:ext cx="469233" cy="4439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99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Box 25"/>
          <p:cNvSpPr txBox="1">
            <a:spLocks noChangeArrowheads="1"/>
          </p:cNvSpPr>
          <p:nvPr/>
        </p:nvSpPr>
        <p:spPr bwMode="auto">
          <a:xfrm>
            <a:off x="1095828" y="1981200"/>
            <a:ext cx="6934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/>
              <a:t>Strategy to determine protein sequence</a:t>
            </a:r>
            <a:endParaRPr lang="en-US" sz="2800" dirty="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147" y="2590800"/>
            <a:ext cx="6372225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6729" t="56765" r="43688" b="6174"/>
          <a:stretch/>
        </p:blipFill>
        <p:spPr bwMode="auto">
          <a:xfrm>
            <a:off x="4800147" y="4038600"/>
            <a:ext cx="2496312" cy="230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5591175" y="2514600"/>
            <a:ext cx="2028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Separate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04722" y="5634335"/>
            <a:ext cx="2028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1" r="14912"/>
          <a:stretch/>
        </p:blipFill>
        <p:spPr bwMode="auto">
          <a:xfrm>
            <a:off x="1603828" y="152400"/>
            <a:ext cx="5892800" cy="18626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7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/>
              <a:t>Sanger and Tuppy (1951)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638" y="1143000"/>
            <a:ext cx="7816850" cy="5053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 cstate="print"/>
          <a:srcRect b="11594"/>
          <a:stretch>
            <a:fillRect/>
          </a:stretch>
        </p:blipFill>
        <p:spPr bwMode="auto">
          <a:xfrm>
            <a:off x="2400300" y="2681883"/>
            <a:ext cx="4991100" cy="406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700314" y="1637013"/>
            <a:ext cx="624548" cy="59093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85800" y="2240258"/>
            <a:ext cx="624548" cy="3657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18858" y="3733800"/>
            <a:ext cx="469233" cy="4439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914400" y="2590800"/>
            <a:ext cx="65836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6659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268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/>
              <a:t>Sanger and Tuppy (1951)</a:t>
            </a:r>
          </a:p>
        </p:txBody>
      </p:sp>
      <p:sp>
        <p:nvSpPr>
          <p:cNvPr id="21507" name="TextBox 25"/>
          <p:cNvSpPr txBox="1">
            <a:spLocks noChangeArrowheads="1"/>
          </p:cNvSpPr>
          <p:nvPr/>
        </p:nvSpPr>
        <p:spPr bwMode="auto">
          <a:xfrm>
            <a:off x="990600" y="950913"/>
            <a:ext cx="69342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/>
              <a:t>How to determine the identity and </a:t>
            </a:r>
            <a:br>
              <a:rPr lang="en-US" sz="2800"/>
            </a:br>
            <a:r>
              <a:rPr lang="en-US" sz="2800"/>
              <a:t>order of the amino acids in each spot?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362200"/>
            <a:ext cx="53625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511" name="TextBox 2"/>
          <p:cNvSpPr txBox="1">
            <a:spLocks noChangeArrowheads="1"/>
          </p:cNvSpPr>
          <p:nvPr/>
        </p:nvSpPr>
        <p:spPr bwMode="auto">
          <a:xfrm>
            <a:off x="1752600" y="1992313"/>
            <a:ext cx="3352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>
                <a:latin typeface="Arial" charset="0"/>
                <a:cs typeface="Arial" charset="0"/>
              </a:rPr>
              <a:t>Phenol-0.3% NH</a:t>
            </a:r>
            <a:r>
              <a:rPr lang="en-US" sz="1800" b="0" baseline="-25000">
                <a:latin typeface="Arial" charset="0"/>
                <a:cs typeface="Arial" charset="0"/>
              </a:rPr>
              <a:t>3</a:t>
            </a:r>
            <a:endParaRPr lang="en-US" sz="1800" b="0">
              <a:latin typeface="Arial" charset="0"/>
              <a:cs typeface="Arial" charset="0"/>
            </a:endParaRPr>
          </a:p>
        </p:txBody>
      </p:sp>
      <p:sp>
        <p:nvSpPr>
          <p:cNvPr id="21512" name="TextBox 8"/>
          <p:cNvSpPr txBox="1">
            <a:spLocks noChangeArrowheads="1"/>
          </p:cNvSpPr>
          <p:nvPr/>
        </p:nvSpPr>
        <p:spPr bwMode="auto">
          <a:xfrm rot="-5400000">
            <a:off x="-119856" y="2710656"/>
            <a:ext cx="335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 dirty="0" err="1">
                <a:latin typeface="Arial" charset="0"/>
                <a:cs typeface="Arial" charset="0"/>
              </a:rPr>
              <a:t>Butanol</a:t>
            </a:r>
            <a:r>
              <a:rPr lang="en-US" sz="1800" b="0" dirty="0">
                <a:latin typeface="Arial" charset="0"/>
                <a:cs typeface="Arial" charset="0"/>
              </a:rPr>
              <a:t>-acetic acid</a:t>
            </a:r>
          </a:p>
        </p:txBody>
      </p:sp>
      <p:cxnSp>
        <p:nvCxnSpPr>
          <p:cNvPr id="5" name="Straight Arrow Connector 4"/>
          <p:cNvCxnSpPr>
            <a:stCxn id="21512" idx="1"/>
          </p:cNvCxnSpPr>
          <p:nvPr/>
        </p:nvCxnSpPr>
        <p:spPr>
          <a:xfrm>
            <a:off x="1555750" y="4572000"/>
            <a:ext cx="0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>
            <a:off x="3973513" y="1947863"/>
            <a:ext cx="0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1188" y="5162550"/>
            <a:ext cx="53816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Freeform 14"/>
          <p:cNvSpPr/>
          <p:nvPr/>
        </p:nvSpPr>
        <p:spPr>
          <a:xfrm>
            <a:off x="4165600" y="2641600"/>
            <a:ext cx="2757714" cy="2293257"/>
          </a:xfrm>
          <a:custGeom>
            <a:avLst/>
            <a:gdLst>
              <a:gd name="connsiteX0" fmla="*/ 377371 w 2757714"/>
              <a:gd name="connsiteY0" fmla="*/ 159657 h 2293257"/>
              <a:gd name="connsiteX1" fmla="*/ 145143 w 2757714"/>
              <a:gd name="connsiteY1" fmla="*/ 856343 h 2293257"/>
              <a:gd name="connsiteX2" fmla="*/ 0 w 2757714"/>
              <a:gd name="connsiteY2" fmla="*/ 2293257 h 2293257"/>
              <a:gd name="connsiteX3" fmla="*/ 493486 w 2757714"/>
              <a:gd name="connsiteY3" fmla="*/ 2249714 h 2293257"/>
              <a:gd name="connsiteX4" fmla="*/ 2757714 w 2757714"/>
              <a:gd name="connsiteY4" fmla="*/ 1872343 h 2293257"/>
              <a:gd name="connsiteX5" fmla="*/ 2481943 w 2757714"/>
              <a:gd name="connsiteY5" fmla="*/ 0 h 2293257"/>
              <a:gd name="connsiteX6" fmla="*/ 478971 w 2757714"/>
              <a:gd name="connsiteY6" fmla="*/ 14514 h 2293257"/>
              <a:gd name="connsiteX7" fmla="*/ 377371 w 2757714"/>
              <a:gd name="connsiteY7" fmla="*/ 159657 h 2293257"/>
              <a:gd name="connsiteX0" fmla="*/ 377371 w 2757714"/>
              <a:gd name="connsiteY0" fmla="*/ 159657 h 2293257"/>
              <a:gd name="connsiteX1" fmla="*/ 290286 w 2757714"/>
              <a:gd name="connsiteY1" fmla="*/ 435429 h 2293257"/>
              <a:gd name="connsiteX2" fmla="*/ 145143 w 2757714"/>
              <a:gd name="connsiteY2" fmla="*/ 856343 h 2293257"/>
              <a:gd name="connsiteX3" fmla="*/ 0 w 2757714"/>
              <a:gd name="connsiteY3" fmla="*/ 2293257 h 2293257"/>
              <a:gd name="connsiteX4" fmla="*/ 493486 w 2757714"/>
              <a:gd name="connsiteY4" fmla="*/ 2249714 h 2293257"/>
              <a:gd name="connsiteX5" fmla="*/ 2757714 w 2757714"/>
              <a:gd name="connsiteY5" fmla="*/ 1872343 h 2293257"/>
              <a:gd name="connsiteX6" fmla="*/ 2481943 w 2757714"/>
              <a:gd name="connsiteY6" fmla="*/ 0 h 2293257"/>
              <a:gd name="connsiteX7" fmla="*/ 478971 w 2757714"/>
              <a:gd name="connsiteY7" fmla="*/ 14514 h 2293257"/>
              <a:gd name="connsiteX8" fmla="*/ 377371 w 2757714"/>
              <a:gd name="connsiteY8" fmla="*/ 159657 h 2293257"/>
              <a:gd name="connsiteX0" fmla="*/ 377371 w 2757714"/>
              <a:gd name="connsiteY0" fmla="*/ 159657 h 2293257"/>
              <a:gd name="connsiteX1" fmla="*/ 254000 w 2757714"/>
              <a:gd name="connsiteY1" fmla="*/ 406400 h 2293257"/>
              <a:gd name="connsiteX2" fmla="*/ 145143 w 2757714"/>
              <a:gd name="connsiteY2" fmla="*/ 856343 h 2293257"/>
              <a:gd name="connsiteX3" fmla="*/ 0 w 2757714"/>
              <a:gd name="connsiteY3" fmla="*/ 2293257 h 2293257"/>
              <a:gd name="connsiteX4" fmla="*/ 493486 w 2757714"/>
              <a:gd name="connsiteY4" fmla="*/ 2249714 h 2293257"/>
              <a:gd name="connsiteX5" fmla="*/ 2757714 w 2757714"/>
              <a:gd name="connsiteY5" fmla="*/ 1872343 h 2293257"/>
              <a:gd name="connsiteX6" fmla="*/ 2481943 w 2757714"/>
              <a:gd name="connsiteY6" fmla="*/ 0 h 2293257"/>
              <a:gd name="connsiteX7" fmla="*/ 478971 w 2757714"/>
              <a:gd name="connsiteY7" fmla="*/ 14514 h 2293257"/>
              <a:gd name="connsiteX8" fmla="*/ 377371 w 2757714"/>
              <a:gd name="connsiteY8" fmla="*/ 159657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7714" h="2293257">
                <a:moveTo>
                  <a:pt x="377371" y="159657"/>
                </a:moveTo>
                <a:lnTo>
                  <a:pt x="254000" y="406400"/>
                </a:lnTo>
                <a:lnTo>
                  <a:pt x="145143" y="856343"/>
                </a:lnTo>
                <a:lnTo>
                  <a:pt x="0" y="2293257"/>
                </a:lnTo>
                <a:lnTo>
                  <a:pt x="493486" y="2249714"/>
                </a:lnTo>
                <a:lnTo>
                  <a:pt x="2757714" y="1872343"/>
                </a:lnTo>
                <a:lnTo>
                  <a:pt x="2481943" y="0"/>
                </a:lnTo>
                <a:lnTo>
                  <a:pt x="478971" y="14514"/>
                </a:lnTo>
                <a:lnTo>
                  <a:pt x="377371" y="1596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52914" y="2757714"/>
            <a:ext cx="1524000" cy="870857"/>
          </a:xfrm>
          <a:custGeom>
            <a:avLst/>
            <a:gdLst>
              <a:gd name="connsiteX0" fmla="*/ 0 w 1524000"/>
              <a:gd name="connsiteY0" fmla="*/ 275772 h 870857"/>
              <a:gd name="connsiteX1" fmla="*/ 1524000 w 1524000"/>
              <a:gd name="connsiteY1" fmla="*/ 0 h 870857"/>
              <a:gd name="connsiteX2" fmla="*/ 1524000 w 1524000"/>
              <a:gd name="connsiteY2" fmla="*/ 319315 h 870857"/>
              <a:gd name="connsiteX3" fmla="*/ 1407886 w 1524000"/>
              <a:gd name="connsiteY3" fmla="*/ 595086 h 870857"/>
              <a:gd name="connsiteX4" fmla="*/ 725715 w 1524000"/>
              <a:gd name="connsiteY4" fmla="*/ 870857 h 870857"/>
              <a:gd name="connsiteX5" fmla="*/ 58057 w 1524000"/>
              <a:gd name="connsiteY5" fmla="*/ 595086 h 870857"/>
              <a:gd name="connsiteX6" fmla="*/ 0 w 1524000"/>
              <a:gd name="connsiteY6" fmla="*/ 275772 h 870857"/>
              <a:gd name="connsiteX0" fmla="*/ 0 w 1524000"/>
              <a:gd name="connsiteY0" fmla="*/ 275772 h 870857"/>
              <a:gd name="connsiteX1" fmla="*/ 1524000 w 1524000"/>
              <a:gd name="connsiteY1" fmla="*/ 0 h 870857"/>
              <a:gd name="connsiteX2" fmla="*/ 1524000 w 1524000"/>
              <a:gd name="connsiteY2" fmla="*/ 319315 h 870857"/>
              <a:gd name="connsiteX3" fmla="*/ 1357086 w 1524000"/>
              <a:gd name="connsiteY3" fmla="*/ 595086 h 870857"/>
              <a:gd name="connsiteX4" fmla="*/ 725715 w 1524000"/>
              <a:gd name="connsiteY4" fmla="*/ 870857 h 870857"/>
              <a:gd name="connsiteX5" fmla="*/ 58057 w 1524000"/>
              <a:gd name="connsiteY5" fmla="*/ 595086 h 870857"/>
              <a:gd name="connsiteX6" fmla="*/ 0 w 1524000"/>
              <a:gd name="connsiteY6" fmla="*/ 275772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000" h="870857">
                <a:moveTo>
                  <a:pt x="0" y="275772"/>
                </a:moveTo>
                <a:lnTo>
                  <a:pt x="1524000" y="0"/>
                </a:lnTo>
                <a:lnTo>
                  <a:pt x="1524000" y="319315"/>
                </a:lnTo>
                <a:lnTo>
                  <a:pt x="1357086" y="595086"/>
                </a:lnTo>
                <a:lnTo>
                  <a:pt x="725715" y="870857"/>
                </a:lnTo>
                <a:lnTo>
                  <a:pt x="58057" y="595086"/>
                </a:lnTo>
                <a:lnTo>
                  <a:pt x="0" y="2757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66458" y="3218544"/>
            <a:ext cx="152400" cy="152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724400" y="1447800"/>
            <a:ext cx="219456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9206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/>
              <a:t>Sanger and Tuppy (1951)</a:t>
            </a:r>
          </a:p>
        </p:txBody>
      </p:sp>
      <p:sp>
        <p:nvSpPr>
          <p:cNvPr id="21507" name="TextBox 25"/>
          <p:cNvSpPr txBox="1">
            <a:spLocks noChangeArrowheads="1"/>
          </p:cNvSpPr>
          <p:nvPr/>
        </p:nvSpPr>
        <p:spPr bwMode="auto">
          <a:xfrm>
            <a:off x="990600" y="950913"/>
            <a:ext cx="69342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/>
              <a:t>How to determine the identity and </a:t>
            </a:r>
            <a:br>
              <a:rPr lang="en-US" sz="2800" dirty="0"/>
            </a:br>
            <a:r>
              <a:rPr lang="en-US" sz="2800" dirty="0"/>
              <a:t>order of the amino acids in each spot?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362200"/>
            <a:ext cx="53625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510" name="TextBox 7"/>
          <p:cNvSpPr txBox="1">
            <a:spLocks noChangeArrowheads="1"/>
          </p:cNvSpPr>
          <p:nvPr/>
        </p:nvSpPr>
        <p:spPr bwMode="auto">
          <a:xfrm>
            <a:off x="3810000" y="3276600"/>
            <a:ext cx="762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 smtClean="0"/>
              <a:t>Gly</a:t>
            </a:r>
            <a:endParaRPr lang="en-US" dirty="0"/>
          </a:p>
        </p:txBody>
      </p:sp>
      <p:sp>
        <p:nvSpPr>
          <p:cNvPr id="21511" name="TextBox 2"/>
          <p:cNvSpPr txBox="1">
            <a:spLocks noChangeArrowheads="1"/>
          </p:cNvSpPr>
          <p:nvPr/>
        </p:nvSpPr>
        <p:spPr bwMode="auto">
          <a:xfrm>
            <a:off x="1752600" y="1992313"/>
            <a:ext cx="3352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>
                <a:latin typeface="Arial" charset="0"/>
                <a:cs typeface="Arial" charset="0"/>
              </a:rPr>
              <a:t>Phenol-0.3% NH</a:t>
            </a:r>
            <a:r>
              <a:rPr lang="en-US" sz="1800" b="0" baseline="-25000">
                <a:latin typeface="Arial" charset="0"/>
                <a:cs typeface="Arial" charset="0"/>
              </a:rPr>
              <a:t>3</a:t>
            </a:r>
            <a:endParaRPr lang="en-US" sz="1800" b="0">
              <a:latin typeface="Arial" charset="0"/>
              <a:cs typeface="Arial" charset="0"/>
            </a:endParaRPr>
          </a:p>
        </p:txBody>
      </p:sp>
      <p:sp>
        <p:nvSpPr>
          <p:cNvPr id="21512" name="TextBox 8"/>
          <p:cNvSpPr txBox="1">
            <a:spLocks noChangeArrowheads="1"/>
          </p:cNvSpPr>
          <p:nvPr/>
        </p:nvSpPr>
        <p:spPr bwMode="auto">
          <a:xfrm rot="-5400000">
            <a:off x="-119856" y="2710656"/>
            <a:ext cx="335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 dirty="0" err="1">
                <a:latin typeface="Arial" charset="0"/>
                <a:cs typeface="Arial" charset="0"/>
              </a:rPr>
              <a:t>Butanol</a:t>
            </a:r>
            <a:r>
              <a:rPr lang="en-US" sz="1800" b="0" dirty="0">
                <a:latin typeface="Arial" charset="0"/>
                <a:cs typeface="Arial" charset="0"/>
              </a:rPr>
              <a:t>-acetic acid</a:t>
            </a:r>
          </a:p>
        </p:txBody>
      </p:sp>
      <p:cxnSp>
        <p:nvCxnSpPr>
          <p:cNvPr id="5" name="Straight Arrow Connector 4"/>
          <p:cNvCxnSpPr>
            <a:stCxn id="21512" idx="1"/>
          </p:cNvCxnSpPr>
          <p:nvPr/>
        </p:nvCxnSpPr>
        <p:spPr>
          <a:xfrm>
            <a:off x="1555750" y="4572000"/>
            <a:ext cx="0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>
            <a:off x="3973513" y="1947863"/>
            <a:ext cx="0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5" name="TextBox 12"/>
          <p:cNvSpPr txBox="1">
            <a:spLocks noChangeArrowheads="1"/>
          </p:cNvSpPr>
          <p:nvPr/>
        </p:nvSpPr>
        <p:spPr bwMode="auto">
          <a:xfrm>
            <a:off x="1905000" y="2819400"/>
            <a:ext cx="76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 smtClean="0"/>
              <a:t>Cys</a:t>
            </a:r>
            <a:endParaRPr lang="en-US" dirty="0"/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1188" y="5162550"/>
            <a:ext cx="53816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Connector 12"/>
          <p:cNvCxnSpPr/>
          <p:nvPr/>
        </p:nvCxnSpPr>
        <p:spPr bwMode="auto">
          <a:xfrm>
            <a:off x="1752600" y="1857828"/>
            <a:ext cx="34747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1835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/>
      <p:bldP spid="215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6400" y="1981200"/>
            <a:ext cx="5867400" cy="449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dirty="0"/>
              <a:t>Sanger and </a:t>
            </a:r>
            <a:r>
              <a:rPr lang="en-US" sz="4800" b="0" dirty="0" err="1"/>
              <a:t>Tuppy</a:t>
            </a:r>
            <a:r>
              <a:rPr lang="en-US" sz="4800" b="0" dirty="0"/>
              <a:t> (1951)</a:t>
            </a:r>
          </a:p>
        </p:txBody>
      </p:sp>
      <p:sp>
        <p:nvSpPr>
          <p:cNvPr id="23555" name="TextBox 25"/>
          <p:cNvSpPr txBox="1">
            <a:spLocks noChangeArrowheads="1"/>
          </p:cNvSpPr>
          <p:nvPr/>
        </p:nvSpPr>
        <p:spPr bwMode="auto">
          <a:xfrm>
            <a:off x="990600" y="950913"/>
            <a:ext cx="69342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/>
              <a:t>How to determine the identity and </a:t>
            </a:r>
            <a:br>
              <a:rPr lang="en-US" sz="2800"/>
            </a:br>
            <a:r>
              <a:rPr lang="en-US" sz="2800"/>
              <a:t>order of the amino acids in each spot?</a:t>
            </a:r>
          </a:p>
        </p:txBody>
      </p:sp>
      <p:pic>
        <p:nvPicPr>
          <p:cNvPr id="104450" name="Picture 2" descr="http://domin.dom.edu/faculty/jbfriesen/chem361/13_Sequence_Dipeptide_files/image00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6900" y="2133600"/>
            <a:ext cx="5524500" cy="414337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876800" y="35052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Cys</a:t>
            </a:r>
            <a:r>
              <a:rPr lang="en-US" sz="32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n-US" sz="32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Gly</a:t>
            </a:r>
            <a:endParaRPr lang="en-US" sz="32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95800" y="2743200"/>
            <a:ext cx="609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4495800"/>
            <a:ext cx="55626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91000" y="3581400"/>
            <a:ext cx="533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752600" y="2057400"/>
            <a:ext cx="2667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58000" y="22860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C</a:t>
            </a:r>
            <a:r>
              <a:rPr lang="en-US" sz="2000" b="1" dirty="0" smtClean="0"/>
              <a:t>O</a:t>
            </a:r>
            <a:r>
              <a:rPr lang="en-US" sz="2000" b="1" baseline="-25000" dirty="0" smtClean="0"/>
              <a:t>2</a:t>
            </a:r>
            <a:endParaRPr lang="en-US" sz="2000" b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4419600" y="226689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baseline="-25000" dirty="0" smtClean="0"/>
              <a:t>3</a:t>
            </a:r>
            <a:r>
              <a:rPr lang="en-US" sz="2000" b="1" dirty="0" smtClean="0"/>
              <a:t>H</a:t>
            </a:r>
            <a:r>
              <a:rPr lang="en-US" sz="2000" b="1" dirty="0" smtClean="0">
                <a:solidFill>
                  <a:srgbClr val="00B050"/>
                </a:solidFill>
              </a:rPr>
              <a:t>N</a:t>
            </a:r>
            <a:endParaRPr lang="en-US" sz="2000" b="1" baseline="-25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1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/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6400" y="1981200"/>
            <a:ext cx="5867400" cy="449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dirty="0"/>
              <a:t>Sanger and </a:t>
            </a:r>
            <a:r>
              <a:rPr lang="en-US" sz="4800" b="0" dirty="0" err="1"/>
              <a:t>Tuppy</a:t>
            </a:r>
            <a:r>
              <a:rPr lang="en-US" sz="4800" b="0" dirty="0"/>
              <a:t> (1951)</a:t>
            </a:r>
          </a:p>
        </p:txBody>
      </p:sp>
      <p:sp>
        <p:nvSpPr>
          <p:cNvPr id="23555" name="TextBox 25"/>
          <p:cNvSpPr txBox="1">
            <a:spLocks noChangeArrowheads="1"/>
          </p:cNvSpPr>
          <p:nvPr/>
        </p:nvSpPr>
        <p:spPr bwMode="auto">
          <a:xfrm>
            <a:off x="990600" y="950913"/>
            <a:ext cx="69342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/>
              <a:t>How to determine the identity and </a:t>
            </a:r>
            <a:br>
              <a:rPr lang="en-US" sz="2800"/>
            </a:br>
            <a:r>
              <a:rPr lang="en-US" sz="2800"/>
              <a:t>order of the amino acids in each spot?</a:t>
            </a:r>
          </a:p>
        </p:txBody>
      </p:sp>
      <p:pic>
        <p:nvPicPr>
          <p:cNvPr id="104450" name="Picture 2" descr="http://domin.dom.edu/faculty/jbfriesen/chem361/13_Sequence_Dipeptide_files/image00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6900" y="2133600"/>
            <a:ext cx="5524500" cy="414337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876800" y="35052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Cys</a:t>
            </a:r>
            <a:r>
              <a:rPr lang="en-US" sz="32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n-US" sz="32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Gly</a:t>
            </a:r>
            <a:endParaRPr lang="en-US" sz="32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95800" y="2743200"/>
            <a:ext cx="609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4495800"/>
            <a:ext cx="55626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91000" y="3581400"/>
            <a:ext cx="533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6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6626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28" descr="Newsprint"/>
          <p:cNvSpPr txBox="1">
            <a:spLocks noChangeArrowheads="1"/>
          </p:cNvSpPr>
          <p:nvPr/>
        </p:nvSpPr>
        <p:spPr bwMode="auto">
          <a:xfrm>
            <a:off x="1600200" y="2133600"/>
            <a:ext cx="5550881" cy="1200329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>
                <a:latin typeface="Palatino Linotype" pitchFamily="18" charset="0"/>
              </a:rPr>
              <a:t>It would be helpful if there was a list of faculty that have published </a:t>
            </a:r>
            <a:r>
              <a:rPr lang="en-US" dirty="0" smtClean="0">
                <a:latin typeface="Palatino Linotype" pitchFamily="18" charset="0"/>
              </a:rPr>
              <a:t>papers… that </a:t>
            </a:r>
            <a:r>
              <a:rPr lang="en-US" dirty="0">
                <a:latin typeface="Palatino Linotype" pitchFamily="18" charset="0"/>
              </a:rPr>
              <a:t>are in line with molecular bio.</a:t>
            </a:r>
          </a:p>
        </p:txBody>
      </p:sp>
      <p:sp>
        <p:nvSpPr>
          <p:cNvPr id="5" name="Text Box 28" descr="Newsprint"/>
          <p:cNvSpPr txBox="1">
            <a:spLocks noChangeArrowheads="1"/>
          </p:cNvSpPr>
          <p:nvPr/>
        </p:nvSpPr>
        <p:spPr bwMode="auto">
          <a:xfrm>
            <a:off x="1600200" y="3429000"/>
            <a:ext cx="5550881" cy="156966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I think that VCU does not have a virology department. Do you know how I could go about finding a mentor who has experience in virology</a:t>
            </a:r>
          </a:p>
        </p:txBody>
      </p:sp>
    </p:spTree>
    <p:extLst>
      <p:ext uri="{BB962C8B-B14F-4D97-AF65-F5344CB8AC3E}">
        <p14:creationId xmlns:p14="http://schemas.microsoft.com/office/powerpoint/2010/main" val="19490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6400" y="1981200"/>
            <a:ext cx="5867400" cy="449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dirty="0"/>
              <a:t>Sanger and </a:t>
            </a:r>
            <a:r>
              <a:rPr lang="en-US" sz="4800" b="0" dirty="0" err="1"/>
              <a:t>Tuppy</a:t>
            </a:r>
            <a:r>
              <a:rPr lang="en-US" sz="4800" b="0" dirty="0"/>
              <a:t> (1951)</a:t>
            </a:r>
          </a:p>
        </p:txBody>
      </p:sp>
      <p:sp>
        <p:nvSpPr>
          <p:cNvPr id="23555" name="TextBox 25"/>
          <p:cNvSpPr txBox="1">
            <a:spLocks noChangeArrowheads="1"/>
          </p:cNvSpPr>
          <p:nvPr/>
        </p:nvSpPr>
        <p:spPr bwMode="auto">
          <a:xfrm>
            <a:off x="990600" y="950913"/>
            <a:ext cx="69342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/>
              <a:t>How to determine the identity and </a:t>
            </a:r>
            <a:br>
              <a:rPr lang="en-US" sz="2800"/>
            </a:br>
            <a:r>
              <a:rPr lang="en-US" sz="2800"/>
              <a:t>order of the amino acids in each spot?</a:t>
            </a:r>
          </a:p>
        </p:txBody>
      </p:sp>
      <p:pic>
        <p:nvPicPr>
          <p:cNvPr id="104450" name="Picture 2" descr="http://domin.dom.edu/faculty/jbfriesen/chem361/13_Sequence_Dipeptide_files/image00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6900" y="2133600"/>
            <a:ext cx="5524500" cy="414337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876800" y="35052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Cys</a:t>
            </a:r>
            <a:r>
              <a:rPr lang="en-US" sz="32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n-US" sz="32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Gly</a:t>
            </a:r>
            <a:endParaRPr lang="en-US" sz="32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3800" y="59436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Cys</a:t>
            </a:r>
            <a:r>
              <a:rPr lang="en-US" sz="32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n-US" sz="32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Gly</a:t>
            </a:r>
            <a:endParaRPr lang="en-US" sz="32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95800" y="2743200"/>
            <a:ext cx="609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29428" y="4724400"/>
            <a:ext cx="609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752600" y="5410200"/>
            <a:ext cx="609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76400" y="4262735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Di-nitro-phenyl-…</a:t>
            </a: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rot="16200000" flipH="1">
            <a:off x="4539342" y="5544456"/>
            <a:ext cx="533400" cy="228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381000" y="2133600"/>
            <a:ext cx="3352800" cy="2286000"/>
            <a:chOff x="0" y="76200"/>
            <a:chExt cx="3352800" cy="2286000"/>
          </a:xfrm>
        </p:grpSpPr>
        <p:pic>
          <p:nvPicPr>
            <p:cNvPr id="112644" name="Picture 4" descr="http://www.chemspider.com/ImagesHandler.ashx?id=19051&amp;w=200&amp;h=200"/>
            <p:cNvPicPr>
              <a:picLocks noChangeAspect="1" noChangeArrowheads="1"/>
            </p:cNvPicPr>
            <p:nvPr/>
          </p:nvPicPr>
          <p:blipFill>
            <a:blip r:embed="rId3" cstate="print"/>
            <a:srcRect l="31818"/>
            <a:stretch>
              <a:fillRect/>
            </a:stretch>
          </p:blipFill>
          <p:spPr bwMode="auto">
            <a:xfrm rot="16200000">
              <a:off x="533400" y="-457200"/>
              <a:ext cx="2286000" cy="3352800"/>
            </a:xfrm>
            <a:prstGeom prst="rect">
              <a:avLst/>
            </a:prstGeom>
            <a:ln w="38100">
              <a:solidFill>
                <a:schemeClr val="tx1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7" name="Freeform 16"/>
            <p:cNvSpPr/>
            <p:nvPr/>
          </p:nvSpPr>
          <p:spPr>
            <a:xfrm>
              <a:off x="1074057" y="1897743"/>
              <a:ext cx="609600" cy="464457"/>
            </a:xfrm>
            <a:custGeom>
              <a:avLst/>
              <a:gdLst>
                <a:gd name="connsiteX0" fmla="*/ 609600 w 609600"/>
                <a:gd name="connsiteY0" fmla="*/ 72571 h 464457"/>
                <a:gd name="connsiteX1" fmla="*/ 449943 w 609600"/>
                <a:gd name="connsiteY1" fmla="*/ 0 h 464457"/>
                <a:gd name="connsiteX2" fmla="*/ 0 w 609600"/>
                <a:gd name="connsiteY2" fmla="*/ 464457 h 464457"/>
                <a:gd name="connsiteX3" fmla="*/ 580572 w 609600"/>
                <a:gd name="connsiteY3" fmla="*/ 464457 h 464457"/>
                <a:gd name="connsiteX4" fmla="*/ 609600 w 609600"/>
                <a:gd name="connsiteY4" fmla="*/ 72571 h 46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464457">
                  <a:moveTo>
                    <a:pt x="609600" y="72571"/>
                  </a:moveTo>
                  <a:lnTo>
                    <a:pt x="449943" y="0"/>
                  </a:lnTo>
                  <a:lnTo>
                    <a:pt x="0" y="464457"/>
                  </a:lnTo>
                  <a:lnTo>
                    <a:pt x="580572" y="464457"/>
                  </a:lnTo>
                  <a:lnTo>
                    <a:pt x="609600" y="725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544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/>
              <a:t>Sanger and Tuppy (1951)</a:t>
            </a:r>
          </a:p>
        </p:txBody>
      </p:sp>
      <p:sp>
        <p:nvSpPr>
          <p:cNvPr id="21507" name="TextBox 25"/>
          <p:cNvSpPr txBox="1">
            <a:spLocks noChangeArrowheads="1"/>
          </p:cNvSpPr>
          <p:nvPr/>
        </p:nvSpPr>
        <p:spPr bwMode="auto">
          <a:xfrm>
            <a:off x="990600" y="950913"/>
            <a:ext cx="69342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/>
              <a:t>How to determine the identity and </a:t>
            </a:r>
            <a:br>
              <a:rPr lang="en-US" sz="2800"/>
            </a:br>
            <a:r>
              <a:rPr lang="en-US" sz="2800"/>
              <a:t>order of the amino acids in each spot?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362200"/>
            <a:ext cx="53625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510" name="TextBox 7"/>
          <p:cNvSpPr txBox="1">
            <a:spLocks noChangeArrowheads="1"/>
          </p:cNvSpPr>
          <p:nvPr/>
        </p:nvSpPr>
        <p:spPr bwMode="auto">
          <a:xfrm>
            <a:off x="7620000" y="3424238"/>
            <a:ext cx="762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Val</a:t>
            </a:r>
            <a:endParaRPr lang="en-US" dirty="0"/>
          </a:p>
        </p:txBody>
      </p:sp>
      <p:sp>
        <p:nvSpPr>
          <p:cNvPr id="21511" name="TextBox 2"/>
          <p:cNvSpPr txBox="1">
            <a:spLocks noChangeArrowheads="1"/>
          </p:cNvSpPr>
          <p:nvPr/>
        </p:nvSpPr>
        <p:spPr bwMode="auto">
          <a:xfrm>
            <a:off x="1752600" y="1992313"/>
            <a:ext cx="3352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>
                <a:latin typeface="Arial" charset="0"/>
                <a:cs typeface="Arial" charset="0"/>
              </a:rPr>
              <a:t>Phenol-0.3% NH</a:t>
            </a:r>
            <a:r>
              <a:rPr lang="en-US" sz="1800" b="0" baseline="-25000">
                <a:latin typeface="Arial" charset="0"/>
                <a:cs typeface="Arial" charset="0"/>
              </a:rPr>
              <a:t>3</a:t>
            </a:r>
            <a:endParaRPr lang="en-US" sz="1800" b="0">
              <a:latin typeface="Arial" charset="0"/>
              <a:cs typeface="Arial" charset="0"/>
            </a:endParaRPr>
          </a:p>
        </p:txBody>
      </p:sp>
      <p:sp>
        <p:nvSpPr>
          <p:cNvPr id="21512" name="TextBox 8"/>
          <p:cNvSpPr txBox="1">
            <a:spLocks noChangeArrowheads="1"/>
          </p:cNvSpPr>
          <p:nvPr/>
        </p:nvSpPr>
        <p:spPr bwMode="auto">
          <a:xfrm rot="-5400000">
            <a:off x="-119856" y="2710656"/>
            <a:ext cx="335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 dirty="0" err="1">
                <a:latin typeface="Arial" charset="0"/>
                <a:cs typeface="Arial" charset="0"/>
              </a:rPr>
              <a:t>Butanol</a:t>
            </a:r>
            <a:r>
              <a:rPr lang="en-US" sz="1800" b="0" dirty="0">
                <a:latin typeface="Arial" charset="0"/>
                <a:cs typeface="Arial" charset="0"/>
              </a:rPr>
              <a:t>-acetic acid</a:t>
            </a:r>
          </a:p>
        </p:txBody>
      </p:sp>
      <p:cxnSp>
        <p:nvCxnSpPr>
          <p:cNvPr id="5" name="Straight Arrow Connector 4"/>
          <p:cNvCxnSpPr>
            <a:stCxn id="21512" idx="1"/>
          </p:cNvCxnSpPr>
          <p:nvPr/>
        </p:nvCxnSpPr>
        <p:spPr>
          <a:xfrm>
            <a:off x="1555750" y="4572000"/>
            <a:ext cx="0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>
            <a:off x="3973513" y="1947863"/>
            <a:ext cx="0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5" name="TextBox 12"/>
          <p:cNvSpPr txBox="1">
            <a:spLocks noChangeArrowheads="1"/>
          </p:cNvSpPr>
          <p:nvPr/>
        </p:nvSpPr>
        <p:spPr bwMode="auto">
          <a:xfrm>
            <a:off x="7239000" y="2362200"/>
            <a:ext cx="76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Lys</a:t>
            </a:r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1188" y="5162550"/>
            <a:ext cx="53816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Freeform 14"/>
          <p:cNvSpPr/>
          <p:nvPr/>
        </p:nvSpPr>
        <p:spPr>
          <a:xfrm>
            <a:off x="4165600" y="2641600"/>
            <a:ext cx="2757714" cy="2293257"/>
          </a:xfrm>
          <a:custGeom>
            <a:avLst/>
            <a:gdLst>
              <a:gd name="connsiteX0" fmla="*/ 377371 w 2757714"/>
              <a:gd name="connsiteY0" fmla="*/ 159657 h 2293257"/>
              <a:gd name="connsiteX1" fmla="*/ 145143 w 2757714"/>
              <a:gd name="connsiteY1" fmla="*/ 856343 h 2293257"/>
              <a:gd name="connsiteX2" fmla="*/ 0 w 2757714"/>
              <a:gd name="connsiteY2" fmla="*/ 2293257 h 2293257"/>
              <a:gd name="connsiteX3" fmla="*/ 493486 w 2757714"/>
              <a:gd name="connsiteY3" fmla="*/ 2249714 h 2293257"/>
              <a:gd name="connsiteX4" fmla="*/ 2757714 w 2757714"/>
              <a:gd name="connsiteY4" fmla="*/ 1872343 h 2293257"/>
              <a:gd name="connsiteX5" fmla="*/ 2481943 w 2757714"/>
              <a:gd name="connsiteY5" fmla="*/ 0 h 2293257"/>
              <a:gd name="connsiteX6" fmla="*/ 478971 w 2757714"/>
              <a:gd name="connsiteY6" fmla="*/ 14514 h 2293257"/>
              <a:gd name="connsiteX7" fmla="*/ 377371 w 2757714"/>
              <a:gd name="connsiteY7" fmla="*/ 159657 h 2293257"/>
              <a:gd name="connsiteX0" fmla="*/ 377371 w 2757714"/>
              <a:gd name="connsiteY0" fmla="*/ 159657 h 2293257"/>
              <a:gd name="connsiteX1" fmla="*/ 290286 w 2757714"/>
              <a:gd name="connsiteY1" fmla="*/ 435429 h 2293257"/>
              <a:gd name="connsiteX2" fmla="*/ 145143 w 2757714"/>
              <a:gd name="connsiteY2" fmla="*/ 856343 h 2293257"/>
              <a:gd name="connsiteX3" fmla="*/ 0 w 2757714"/>
              <a:gd name="connsiteY3" fmla="*/ 2293257 h 2293257"/>
              <a:gd name="connsiteX4" fmla="*/ 493486 w 2757714"/>
              <a:gd name="connsiteY4" fmla="*/ 2249714 h 2293257"/>
              <a:gd name="connsiteX5" fmla="*/ 2757714 w 2757714"/>
              <a:gd name="connsiteY5" fmla="*/ 1872343 h 2293257"/>
              <a:gd name="connsiteX6" fmla="*/ 2481943 w 2757714"/>
              <a:gd name="connsiteY6" fmla="*/ 0 h 2293257"/>
              <a:gd name="connsiteX7" fmla="*/ 478971 w 2757714"/>
              <a:gd name="connsiteY7" fmla="*/ 14514 h 2293257"/>
              <a:gd name="connsiteX8" fmla="*/ 377371 w 2757714"/>
              <a:gd name="connsiteY8" fmla="*/ 159657 h 2293257"/>
              <a:gd name="connsiteX0" fmla="*/ 377371 w 2757714"/>
              <a:gd name="connsiteY0" fmla="*/ 159657 h 2293257"/>
              <a:gd name="connsiteX1" fmla="*/ 254000 w 2757714"/>
              <a:gd name="connsiteY1" fmla="*/ 406400 h 2293257"/>
              <a:gd name="connsiteX2" fmla="*/ 145143 w 2757714"/>
              <a:gd name="connsiteY2" fmla="*/ 856343 h 2293257"/>
              <a:gd name="connsiteX3" fmla="*/ 0 w 2757714"/>
              <a:gd name="connsiteY3" fmla="*/ 2293257 h 2293257"/>
              <a:gd name="connsiteX4" fmla="*/ 493486 w 2757714"/>
              <a:gd name="connsiteY4" fmla="*/ 2249714 h 2293257"/>
              <a:gd name="connsiteX5" fmla="*/ 2757714 w 2757714"/>
              <a:gd name="connsiteY5" fmla="*/ 1872343 h 2293257"/>
              <a:gd name="connsiteX6" fmla="*/ 2481943 w 2757714"/>
              <a:gd name="connsiteY6" fmla="*/ 0 h 2293257"/>
              <a:gd name="connsiteX7" fmla="*/ 478971 w 2757714"/>
              <a:gd name="connsiteY7" fmla="*/ 14514 h 2293257"/>
              <a:gd name="connsiteX8" fmla="*/ 377371 w 2757714"/>
              <a:gd name="connsiteY8" fmla="*/ 159657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7714" h="2293257">
                <a:moveTo>
                  <a:pt x="377371" y="159657"/>
                </a:moveTo>
                <a:lnTo>
                  <a:pt x="254000" y="406400"/>
                </a:lnTo>
                <a:lnTo>
                  <a:pt x="145143" y="856343"/>
                </a:lnTo>
                <a:lnTo>
                  <a:pt x="0" y="2293257"/>
                </a:lnTo>
                <a:lnTo>
                  <a:pt x="493486" y="2249714"/>
                </a:lnTo>
                <a:lnTo>
                  <a:pt x="2757714" y="1872343"/>
                </a:lnTo>
                <a:lnTo>
                  <a:pt x="2481943" y="0"/>
                </a:lnTo>
                <a:lnTo>
                  <a:pt x="478971" y="14514"/>
                </a:lnTo>
                <a:lnTo>
                  <a:pt x="377371" y="1596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52914" y="2757714"/>
            <a:ext cx="1524000" cy="870857"/>
          </a:xfrm>
          <a:custGeom>
            <a:avLst/>
            <a:gdLst>
              <a:gd name="connsiteX0" fmla="*/ 0 w 1524000"/>
              <a:gd name="connsiteY0" fmla="*/ 275772 h 870857"/>
              <a:gd name="connsiteX1" fmla="*/ 1524000 w 1524000"/>
              <a:gd name="connsiteY1" fmla="*/ 0 h 870857"/>
              <a:gd name="connsiteX2" fmla="*/ 1524000 w 1524000"/>
              <a:gd name="connsiteY2" fmla="*/ 319315 h 870857"/>
              <a:gd name="connsiteX3" fmla="*/ 1407886 w 1524000"/>
              <a:gd name="connsiteY3" fmla="*/ 595086 h 870857"/>
              <a:gd name="connsiteX4" fmla="*/ 725715 w 1524000"/>
              <a:gd name="connsiteY4" fmla="*/ 870857 h 870857"/>
              <a:gd name="connsiteX5" fmla="*/ 58057 w 1524000"/>
              <a:gd name="connsiteY5" fmla="*/ 595086 h 870857"/>
              <a:gd name="connsiteX6" fmla="*/ 0 w 1524000"/>
              <a:gd name="connsiteY6" fmla="*/ 275772 h 870857"/>
              <a:gd name="connsiteX0" fmla="*/ 0 w 1524000"/>
              <a:gd name="connsiteY0" fmla="*/ 275772 h 870857"/>
              <a:gd name="connsiteX1" fmla="*/ 1524000 w 1524000"/>
              <a:gd name="connsiteY1" fmla="*/ 0 h 870857"/>
              <a:gd name="connsiteX2" fmla="*/ 1524000 w 1524000"/>
              <a:gd name="connsiteY2" fmla="*/ 319315 h 870857"/>
              <a:gd name="connsiteX3" fmla="*/ 1357086 w 1524000"/>
              <a:gd name="connsiteY3" fmla="*/ 595086 h 870857"/>
              <a:gd name="connsiteX4" fmla="*/ 725715 w 1524000"/>
              <a:gd name="connsiteY4" fmla="*/ 870857 h 870857"/>
              <a:gd name="connsiteX5" fmla="*/ 58057 w 1524000"/>
              <a:gd name="connsiteY5" fmla="*/ 595086 h 870857"/>
              <a:gd name="connsiteX6" fmla="*/ 0 w 1524000"/>
              <a:gd name="connsiteY6" fmla="*/ 275772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000" h="870857">
                <a:moveTo>
                  <a:pt x="0" y="275772"/>
                </a:moveTo>
                <a:lnTo>
                  <a:pt x="1524000" y="0"/>
                </a:lnTo>
                <a:lnTo>
                  <a:pt x="1524000" y="319315"/>
                </a:lnTo>
                <a:lnTo>
                  <a:pt x="1357086" y="595086"/>
                </a:lnTo>
                <a:lnTo>
                  <a:pt x="725715" y="870857"/>
                </a:lnTo>
                <a:lnTo>
                  <a:pt x="58057" y="595086"/>
                </a:lnTo>
                <a:lnTo>
                  <a:pt x="0" y="2757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66458" y="3218544"/>
            <a:ext cx="152400" cy="152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667000" y="2590800"/>
            <a:ext cx="304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48126" y="3090859"/>
            <a:ext cx="152400" cy="17373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9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/>
              <a:t>Sanger and Tuppy (1951)</a:t>
            </a:r>
          </a:p>
        </p:txBody>
      </p:sp>
      <p:sp>
        <p:nvSpPr>
          <p:cNvPr id="21507" name="TextBox 25"/>
          <p:cNvSpPr txBox="1">
            <a:spLocks noChangeArrowheads="1"/>
          </p:cNvSpPr>
          <p:nvPr/>
        </p:nvSpPr>
        <p:spPr bwMode="auto">
          <a:xfrm>
            <a:off x="990600" y="950913"/>
            <a:ext cx="69342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/>
              <a:t>How to determine the identity and </a:t>
            </a:r>
            <a:br>
              <a:rPr lang="en-US" sz="2800"/>
            </a:br>
            <a:r>
              <a:rPr lang="en-US" sz="2800"/>
              <a:t>order of the amino acids in each spot?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362200"/>
            <a:ext cx="53625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510" name="TextBox 7"/>
          <p:cNvSpPr txBox="1">
            <a:spLocks noChangeArrowheads="1"/>
          </p:cNvSpPr>
          <p:nvPr/>
        </p:nvSpPr>
        <p:spPr bwMode="auto">
          <a:xfrm>
            <a:off x="7620000" y="3424238"/>
            <a:ext cx="762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Val</a:t>
            </a:r>
            <a:endParaRPr lang="en-US" dirty="0"/>
          </a:p>
        </p:txBody>
      </p:sp>
      <p:sp>
        <p:nvSpPr>
          <p:cNvPr id="21511" name="TextBox 2"/>
          <p:cNvSpPr txBox="1">
            <a:spLocks noChangeArrowheads="1"/>
          </p:cNvSpPr>
          <p:nvPr/>
        </p:nvSpPr>
        <p:spPr bwMode="auto">
          <a:xfrm>
            <a:off x="1752600" y="1992313"/>
            <a:ext cx="3352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>
                <a:latin typeface="Arial" charset="0"/>
                <a:cs typeface="Arial" charset="0"/>
              </a:rPr>
              <a:t>Phenol-0.3% NH</a:t>
            </a:r>
            <a:r>
              <a:rPr lang="en-US" sz="1800" b="0" baseline="-25000">
                <a:latin typeface="Arial" charset="0"/>
                <a:cs typeface="Arial" charset="0"/>
              </a:rPr>
              <a:t>3</a:t>
            </a:r>
            <a:endParaRPr lang="en-US" sz="1800" b="0">
              <a:latin typeface="Arial" charset="0"/>
              <a:cs typeface="Arial" charset="0"/>
            </a:endParaRPr>
          </a:p>
        </p:txBody>
      </p:sp>
      <p:sp>
        <p:nvSpPr>
          <p:cNvPr id="21512" name="TextBox 8"/>
          <p:cNvSpPr txBox="1">
            <a:spLocks noChangeArrowheads="1"/>
          </p:cNvSpPr>
          <p:nvPr/>
        </p:nvSpPr>
        <p:spPr bwMode="auto">
          <a:xfrm rot="-5400000">
            <a:off x="-119856" y="2710656"/>
            <a:ext cx="335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 dirty="0" err="1">
                <a:latin typeface="Arial" charset="0"/>
                <a:cs typeface="Arial" charset="0"/>
              </a:rPr>
              <a:t>Butanol</a:t>
            </a:r>
            <a:r>
              <a:rPr lang="en-US" sz="1800" b="0" dirty="0">
                <a:latin typeface="Arial" charset="0"/>
                <a:cs typeface="Arial" charset="0"/>
              </a:rPr>
              <a:t>-acetic acid</a:t>
            </a:r>
          </a:p>
        </p:txBody>
      </p:sp>
      <p:cxnSp>
        <p:nvCxnSpPr>
          <p:cNvPr id="5" name="Straight Arrow Connector 4"/>
          <p:cNvCxnSpPr>
            <a:stCxn id="21512" idx="1"/>
          </p:cNvCxnSpPr>
          <p:nvPr/>
        </p:nvCxnSpPr>
        <p:spPr>
          <a:xfrm>
            <a:off x="1555750" y="4572000"/>
            <a:ext cx="0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>
            <a:off x="3973513" y="1947863"/>
            <a:ext cx="0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5" name="TextBox 12"/>
          <p:cNvSpPr txBox="1">
            <a:spLocks noChangeArrowheads="1"/>
          </p:cNvSpPr>
          <p:nvPr/>
        </p:nvSpPr>
        <p:spPr bwMode="auto">
          <a:xfrm>
            <a:off x="7239000" y="2362200"/>
            <a:ext cx="76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Lys</a:t>
            </a:r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1188" y="5162550"/>
            <a:ext cx="53816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Freeform 14"/>
          <p:cNvSpPr/>
          <p:nvPr/>
        </p:nvSpPr>
        <p:spPr>
          <a:xfrm>
            <a:off x="4165600" y="2641600"/>
            <a:ext cx="2757714" cy="2293257"/>
          </a:xfrm>
          <a:custGeom>
            <a:avLst/>
            <a:gdLst>
              <a:gd name="connsiteX0" fmla="*/ 377371 w 2757714"/>
              <a:gd name="connsiteY0" fmla="*/ 159657 h 2293257"/>
              <a:gd name="connsiteX1" fmla="*/ 145143 w 2757714"/>
              <a:gd name="connsiteY1" fmla="*/ 856343 h 2293257"/>
              <a:gd name="connsiteX2" fmla="*/ 0 w 2757714"/>
              <a:gd name="connsiteY2" fmla="*/ 2293257 h 2293257"/>
              <a:gd name="connsiteX3" fmla="*/ 493486 w 2757714"/>
              <a:gd name="connsiteY3" fmla="*/ 2249714 h 2293257"/>
              <a:gd name="connsiteX4" fmla="*/ 2757714 w 2757714"/>
              <a:gd name="connsiteY4" fmla="*/ 1872343 h 2293257"/>
              <a:gd name="connsiteX5" fmla="*/ 2481943 w 2757714"/>
              <a:gd name="connsiteY5" fmla="*/ 0 h 2293257"/>
              <a:gd name="connsiteX6" fmla="*/ 478971 w 2757714"/>
              <a:gd name="connsiteY6" fmla="*/ 14514 h 2293257"/>
              <a:gd name="connsiteX7" fmla="*/ 377371 w 2757714"/>
              <a:gd name="connsiteY7" fmla="*/ 159657 h 2293257"/>
              <a:gd name="connsiteX0" fmla="*/ 377371 w 2757714"/>
              <a:gd name="connsiteY0" fmla="*/ 159657 h 2293257"/>
              <a:gd name="connsiteX1" fmla="*/ 290286 w 2757714"/>
              <a:gd name="connsiteY1" fmla="*/ 435429 h 2293257"/>
              <a:gd name="connsiteX2" fmla="*/ 145143 w 2757714"/>
              <a:gd name="connsiteY2" fmla="*/ 856343 h 2293257"/>
              <a:gd name="connsiteX3" fmla="*/ 0 w 2757714"/>
              <a:gd name="connsiteY3" fmla="*/ 2293257 h 2293257"/>
              <a:gd name="connsiteX4" fmla="*/ 493486 w 2757714"/>
              <a:gd name="connsiteY4" fmla="*/ 2249714 h 2293257"/>
              <a:gd name="connsiteX5" fmla="*/ 2757714 w 2757714"/>
              <a:gd name="connsiteY5" fmla="*/ 1872343 h 2293257"/>
              <a:gd name="connsiteX6" fmla="*/ 2481943 w 2757714"/>
              <a:gd name="connsiteY6" fmla="*/ 0 h 2293257"/>
              <a:gd name="connsiteX7" fmla="*/ 478971 w 2757714"/>
              <a:gd name="connsiteY7" fmla="*/ 14514 h 2293257"/>
              <a:gd name="connsiteX8" fmla="*/ 377371 w 2757714"/>
              <a:gd name="connsiteY8" fmla="*/ 159657 h 2293257"/>
              <a:gd name="connsiteX0" fmla="*/ 377371 w 2757714"/>
              <a:gd name="connsiteY0" fmla="*/ 159657 h 2293257"/>
              <a:gd name="connsiteX1" fmla="*/ 254000 w 2757714"/>
              <a:gd name="connsiteY1" fmla="*/ 406400 h 2293257"/>
              <a:gd name="connsiteX2" fmla="*/ 145143 w 2757714"/>
              <a:gd name="connsiteY2" fmla="*/ 856343 h 2293257"/>
              <a:gd name="connsiteX3" fmla="*/ 0 w 2757714"/>
              <a:gd name="connsiteY3" fmla="*/ 2293257 h 2293257"/>
              <a:gd name="connsiteX4" fmla="*/ 493486 w 2757714"/>
              <a:gd name="connsiteY4" fmla="*/ 2249714 h 2293257"/>
              <a:gd name="connsiteX5" fmla="*/ 2757714 w 2757714"/>
              <a:gd name="connsiteY5" fmla="*/ 1872343 h 2293257"/>
              <a:gd name="connsiteX6" fmla="*/ 2481943 w 2757714"/>
              <a:gd name="connsiteY6" fmla="*/ 0 h 2293257"/>
              <a:gd name="connsiteX7" fmla="*/ 478971 w 2757714"/>
              <a:gd name="connsiteY7" fmla="*/ 14514 h 2293257"/>
              <a:gd name="connsiteX8" fmla="*/ 377371 w 2757714"/>
              <a:gd name="connsiteY8" fmla="*/ 159657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7714" h="2293257">
                <a:moveTo>
                  <a:pt x="377371" y="159657"/>
                </a:moveTo>
                <a:lnTo>
                  <a:pt x="254000" y="406400"/>
                </a:lnTo>
                <a:lnTo>
                  <a:pt x="145143" y="856343"/>
                </a:lnTo>
                <a:lnTo>
                  <a:pt x="0" y="2293257"/>
                </a:lnTo>
                <a:lnTo>
                  <a:pt x="493486" y="2249714"/>
                </a:lnTo>
                <a:lnTo>
                  <a:pt x="2757714" y="1872343"/>
                </a:lnTo>
                <a:lnTo>
                  <a:pt x="2481943" y="0"/>
                </a:lnTo>
                <a:lnTo>
                  <a:pt x="478971" y="14514"/>
                </a:lnTo>
                <a:lnTo>
                  <a:pt x="377371" y="1596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52914" y="2757714"/>
            <a:ext cx="1524000" cy="870857"/>
          </a:xfrm>
          <a:custGeom>
            <a:avLst/>
            <a:gdLst>
              <a:gd name="connsiteX0" fmla="*/ 0 w 1524000"/>
              <a:gd name="connsiteY0" fmla="*/ 275772 h 870857"/>
              <a:gd name="connsiteX1" fmla="*/ 1524000 w 1524000"/>
              <a:gd name="connsiteY1" fmla="*/ 0 h 870857"/>
              <a:gd name="connsiteX2" fmla="*/ 1524000 w 1524000"/>
              <a:gd name="connsiteY2" fmla="*/ 319315 h 870857"/>
              <a:gd name="connsiteX3" fmla="*/ 1407886 w 1524000"/>
              <a:gd name="connsiteY3" fmla="*/ 595086 h 870857"/>
              <a:gd name="connsiteX4" fmla="*/ 725715 w 1524000"/>
              <a:gd name="connsiteY4" fmla="*/ 870857 h 870857"/>
              <a:gd name="connsiteX5" fmla="*/ 58057 w 1524000"/>
              <a:gd name="connsiteY5" fmla="*/ 595086 h 870857"/>
              <a:gd name="connsiteX6" fmla="*/ 0 w 1524000"/>
              <a:gd name="connsiteY6" fmla="*/ 275772 h 870857"/>
              <a:gd name="connsiteX0" fmla="*/ 0 w 1524000"/>
              <a:gd name="connsiteY0" fmla="*/ 275772 h 870857"/>
              <a:gd name="connsiteX1" fmla="*/ 1524000 w 1524000"/>
              <a:gd name="connsiteY1" fmla="*/ 0 h 870857"/>
              <a:gd name="connsiteX2" fmla="*/ 1524000 w 1524000"/>
              <a:gd name="connsiteY2" fmla="*/ 319315 h 870857"/>
              <a:gd name="connsiteX3" fmla="*/ 1357086 w 1524000"/>
              <a:gd name="connsiteY3" fmla="*/ 595086 h 870857"/>
              <a:gd name="connsiteX4" fmla="*/ 725715 w 1524000"/>
              <a:gd name="connsiteY4" fmla="*/ 870857 h 870857"/>
              <a:gd name="connsiteX5" fmla="*/ 58057 w 1524000"/>
              <a:gd name="connsiteY5" fmla="*/ 595086 h 870857"/>
              <a:gd name="connsiteX6" fmla="*/ 0 w 1524000"/>
              <a:gd name="connsiteY6" fmla="*/ 275772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000" h="870857">
                <a:moveTo>
                  <a:pt x="0" y="275772"/>
                </a:moveTo>
                <a:lnTo>
                  <a:pt x="1524000" y="0"/>
                </a:lnTo>
                <a:lnTo>
                  <a:pt x="1524000" y="319315"/>
                </a:lnTo>
                <a:lnTo>
                  <a:pt x="1357086" y="595086"/>
                </a:lnTo>
                <a:lnTo>
                  <a:pt x="725715" y="870857"/>
                </a:lnTo>
                <a:lnTo>
                  <a:pt x="58057" y="595086"/>
                </a:lnTo>
                <a:lnTo>
                  <a:pt x="0" y="2757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66458" y="3218544"/>
            <a:ext cx="152400" cy="152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057400" y="2590800"/>
            <a:ext cx="914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48126" y="3090859"/>
            <a:ext cx="152400" cy="17373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 l="7105" t="8571" r="84370" b="77143"/>
          <a:stretch>
            <a:fillRect/>
          </a:stretch>
        </p:blipFill>
        <p:spPr bwMode="auto">
          <a:xfrm>
            <a:off x="1919514" y="251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7058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/>
              <a:t>Sanger and Tuppy (1951)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638" y="1143000"/>
            <a:ext cx="7816850" cy="5053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 cstate="print"/>
          <a:srcRect b="11594"/>
          <a:stretch>
            <a:fillRect/>
          </a:stretch>
        </p:blipFill>
        <p:spPr bwMode="auto">
          <a:xfrm>
            <a:off x="1485900" y="2681883"/>
            <a:ext cx="4991100" cy="406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Oval 6"/>
          <p:cNvSpPr>
            <a:spLocks noChangeAspect="1"/>
          </p:cNvSpPr>
          <p:nvPr/>
        </p:nvSpPr>
        <p:spPr bwMode="auto">
          <a:xfrm>
            <a:off x="6156960" y="2026920"/>
            <a:ext cx="1615440" cy="64008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 bwMode="auto">
          <a:xfrm>
            <a:off x="1219200" y="2057400"/>
            <a:ext cx="1615440" cy="64008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914400" y="2590800"/>
            <a:ext cx="65836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006939" y="3733800"/>
            <a:ext cx="469233" cy="4439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56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981200"/>
            <a:ext cx="776287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dirty="0"/>
              <a:t>Molecular Biology Through Discovery</a:t>
            </a:r>
            <a:br>
              <a:rPr lang="en-US" altLang="en-US" sz="3600" b="1" dirty="0"/>
            </a:br>
            <a:r>
              <a:rPr lang="en-US" altLang="en-US" sz="2800" b="1" dirty="0" smtClean="0"/>
              <a:t>Thursday</a:t>
            </a:r>
            <a:r>
              <a:rPr lang="en-US" altLang="en-US" sz="2800" b="1" dirty="0"/>
              <a:t>, </a:t>
            </a:r>
            <a:r>
              <a:rPr lang="en-US" altLang="en-US" sz="2800" b="1" dirty="0" smtClean="0"/>
              <a:t>26 January 2017</a:t>
            </a:r>
            <a:endParaRPr lang="en-US" altLang="en-US" sz="3200" b="1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204686" y="5537562"/>
            <a:ext cx="3394984" cy="109728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90532"/>
            <a:ext cx="5820503" cy="2205037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 bwMode="auto">
          <a:xfrm>
            <a:off x="1676400" y="56388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 Box 28" descr="Newsprint"/>
          <p:cNvSpPr txBox="1">
            <a:spLocks noChangeArrowheads="1"/>
          </p:cNvSpPr>
          <p:nvPr/>
        </p:nvSpPr>
        <p:spPr bwMode="auto">
          <a:xfrm>
            <a:off x="2667000" y="2590800"/>
            <a:ext cx="4331681" cy="830997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/>
              <a:t>Could we go over problem 1.4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/>
              <a:t>the problem set in class?</a:t>
            </a:r>
          </a:p>
        </p:txBody>
      </p:sp>
    </p:spTree>
    <p:extLst>
      <p:ext uri="{BB962C8B-B14F-4D97-AF65-F5344CB8AC3E}">
        <p14:creationId xmlns:p14="http://schemas.microsoft.com/office/powerpoint/2010/main" val="154191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686800" cy="254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50208"/>
            <a:ext cx="6400800" cy="669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8686800" cy="13790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28" descr="Newsprint"/>
          <p:cNvSpPr txBox="1">
            <a:spLocks noChangeArrowheads="1"/>
          </p:cNvSpPr>
          <p:nvPr/>
        </p:nvSpPr>
        <p:spPr bwMode="auto">
          <a:xfrm>
            <a:off x="1752600" y="4343400"/>
            <a:ext cx="5029199" cy="830997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/>
              <a:t>. The entire 2nd half of the question does not make sense to me.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621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18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304800"/>
            <a:ext cx="4933950" cy="80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56" y="1295400"/>
            <a:ext cx="8686800" cy="22860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105400"/>
            <a:ext cx="3182520" cy="1280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30040"/>
            <a:ext cx="3214465" cy="26517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85" y="3883479"/>
            <a:ext cx="4781550" cy="857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890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48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38113" y="14288"/>
            <a:ext cx="883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400" b="1" i="0" dirty="0" smtClean="0">
                <a:latin typeface="Times New Roman" pitchFamily="18" charset="0"/>
              </a:rPr>
              <a:t>Modes of Thought</a:t>
            </a:r>
            <a:endParaRPr lang="en-US" altLang="en-US" sz="4400" b="1" i="0" dirty="0">
              <a:latin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1371600"/>
            <a:ext cx="8229600" cy="39514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33400" y="54864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/>
              <a:t>From </a:t>
            </a:r>
            <a:r>
              <a:rPr lang="en-US" dirty="0" smtClean="0"/>
              <a:t>What If</a:t>
            </a:r>
            <a:r>
              <a:rPr lang="en-US" i="0" dirty="0" smtClean="0"/>
              <a:t> by Randall Munroe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43361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981200"/>
            <a:ext cx="776287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dirty="0"/>
              <a:t>Molecular Biology Through Discovery</a:t>
            </a:r>
            <a:br>
              <a:rPr lang="en-US" altLang="en-US" sz="3600" b="1" dirty="0"/>
            </a:br>
            <a:r>
              <a:rPr lang="en-US" altLang="en-US" sz="2800" b="1" dirty="0" smtClean="0"/>
              <a:t>Thursday</a:t>
            </a:r>
            <a:r>
              <a:rPr lang="en-US" altLang="en-US" sz="2800" b="1" dirty="0"/>
              <a:t>, </a:t>
            </a:r>
            <a:r>
              <a:rPr lang="en-US" altLang="en-US" sz="2800" b="1" dirty="0" smtClean="0"/>
              <a:t>26 January 2017</a:t>
            </a:r>
            <a:endParaRPr lang="en-US" altLang="en-US" sz="3200" b="1" dirty="0"/>
          </a:p>
        </p:txBody>
      </p:sp>
      <p:sp>
        <p:nvSpPr>
          <p:cNvPr id="17" name="Right Arrow 16"/>
          <p:cNvSpPr/>
          <p:nvPr/>
        </p:nvSpPr>
        <p:spPr bwMode="auto">
          <a:xfrm>
            <a:off x="246744" y="5591628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 Box 28" descr="Newsprint"/>
          <p:cNvSpPr txBox="1">
            <a:spLocks noChangeArrowheads="1"/>
          </p:cNvSpPr>
          <p:nvPr/>
        </p:nvSpPr>
        <p:spPr bwMode="auto">
          <a:xfrm>
            <a:off x="2209800" y="3733800"/>
            <a:ext cx="5257800" cy="1200329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i="0" dirty="0">
                <a:latin typeface="Calibri" pitchFamily="34" charset="0"/>
              </a:rPr>
              <a:t>I was confused about whether </a:t>
            </a:r>
            <a:r>
              <a:rPr lang="en-US" i="0" dirty="0" smtClean="0">
                <a:latin typeface="Calibri" pitchFamily="34" charset="0"/>
              </a:rPr>
              <a:t/>
            </a:r>
            <a:br>
              <a:rPr lang="en-US" i="0" dirty="0" smtClean="0">
                <a:latin typeface="Calibri" pitchFamily="34" charset="0"/>
              </a:rPr>
            </a:br>
            <a:r>
              <a:rPr lang="en-US" i="0" dirty="0" smtClean="0">
                <a:latin typeface="Calibri" pitchFamily="34" charset="0"/>
              </a:rPr>
              <a:t>I </a:t>
            </a:r>
            <a:r>
              <a:rPr lang="en-US" i="0" dirty="0">
                <a:latin typeface="Calibri" pitchFamily="34" charset="0"/>
              </a:rPr>
              <a:t>had to formally turn in the questions </a:t>
            </a:r>
            <a:r>
              <a:rPr lang="en-US" i="0" dirty="0" smtClean="0">
                <a:latin typeface="Calibri" pitchFamily="34" charset="0"/>
              </a:rPr>
              <a:t/>
            </a:r>
            <a:br>
              <a:rPr lang="en-US" i="0" dirty="0" smtClean="0">
                <a:latin typeface="Calibri" pitchFamily="34" charset="0"/>
              </a:rPr>
            </a:br>
            <a:r>
              <a:rPr lang="en-US" i="0" dirty="0" smtClean="0">
                <a:latin typeface="Calibri" pitchFamily="34" charset="0"/>
              </a:rPr>
              <a:t>for </a:t>
            </a:r>
            <a:r>
              <a:rPr lang="en-US" i="0" dirty="0">
                <a:latin typeface="Calibri" pitchFamily="34" charset="0"/>
              </a:rPr>
              <a:t>the What is a Gene tutorial. </a:t>
            </a:r>
          </a:p>
        </p:txBody>
      </p:sp>
      <p:sp>
        <p:nvSpPr>
          <p:cNvPr id="19" name="Text Box 28" descr="Newsprint"/>
          <p:cNvSpPr txBox="1">
            <a:spLocks noChangeArrowheads="1"/>
          </p:cNvSpPr>
          <p:nvPr/>
        </p:nvSpPr>
        <p:spPr bwMode="auto">
          <a:xfrm>
            <a:off x="2514600" y="5105400"/>
            <a:ext cx="4648200" cy="83099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/>
              <a:t>Are we suppose to answer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every question </a:t>
            </a:r>
            <a:r>
              <a:rPr lang="en-US" dirty="0"/>
              <a:t>in the </a:t>
            </a:r>
            <a:r>
              <a:rPr lang="en-US" dirty="0" smtClean="0"/>
              <a:t>notes…?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6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628" y="889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 smtClean="0"/>
              <a:t>How do white blood cells fight off disease?</a:t>
            </a:r>
            <a:endParaRPr lang="en-US" sz="3600" i="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260068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/>
              <a:t>www.medscape.com/viewarticle/436533_5</a:t>
            </a:r>
            <a:endParaRPr lang="en-US" i="0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3000" y="1496795"/>
            <a:ext cx="6880278" cy="4675405"/>
            <a:chOff x="1752600" y="1335315"/>
            <a:chExt cx="5638800" cy="383177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2" b="3803"/>
            <a:stretch/>
          </p:blipFill>
          <p:spPr>
            <a:xfrm>
              <a:off x="1752600" y="1335315"/>
              <a:ext cx="5638800" cy="38317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Rectangle 6"/>
            <p:cNvSpPr/>
            <p:nvPr/>
          </p:nvSpPr>
          <p:spPr bwMode="auto">
            <a:xfrm>
              <a:off x="1981200" y="4934856"/>
              <a:ext cx="2819400" cy="152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371600" y="4124980"/>
            <a:ext cx="3302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 smtClean="0"/>
              <a:t>Neutrophil</a:t>
            </a:r>
            <a:endParaRPr lang="en-US" sz="2800" b="1" i="0" dirty="0"/>
          </a:p>
        </p:txBody>
      </p:sp>
      <p:sp>
        <p:nvSpPr>
          <p:cNvPr id="5" name="TextBox 4"/>
          <p:cNvSpPr txBox="1"/>
          <p:nvPr/>
        </p:nvSpPr>
        <p:spPr>
          <a:xfrm>
            <a:off x="3243942" y="576942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0" dirty="0" smtClean="0"/>
              <a:t>Phagocytosis</a:t>
            </a:r>
            <a:endParaRPr lang="en-US" sz="3600" i="0" dirty="0"/>
          </a:p>
        </p:txBody>
      </p:sp>
    </p:spTree>
    <p:extLst>
      <p:ext uri="{BB962C8B-B14F-4D97-AF65-F5344CB8AC3E}">
        <p14:creationId xmlns:p14="http://schemas.microsoft.com/office/powerpoint/2010/main" val="761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461549" y="1423416"/>
            <a:ext cx="6220901" cy="4672584"/>
            <a:chOff x="2428875" y="1819275"/>
            <a:chExt cx="4286250" cy="3219450"/>
          </a:xfrm>
        </p:grpSpPr>
        <p:sp>
          <p:nvSpPr>
            <p:cNvPr id="6" name="Rectangle 5"/>
            <p:cNvSpPr/>
            <p:nvPr/>
          </p:nvSpPr>
          <p:spPr bwMode="auto">
            <a:xfrm>
              <a:off x="2428875" y="1819275"/>
              <a:ext cx="4286250" cy="321945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8875" y="1819275"/>
              <a:ext cx="4286250" cy="32194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3182256" y="576942"/>
            <a:ext cx="28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0" dirty="0" smtClean="0"/>
              <a:t>Degranulation</a:t>
            </a:r>
            <a:endParaRPr lang="en-US" sz="3600" i="0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61722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/>
              <a:t>en.wikipedia.org/wiki/Degranulation</a:t>
            </a:r>
            <a:endParaRPr lang="en-US" i="0" dirty="0"/>
          </a:p>
        </p:txBody>
      </p:sp>
      <p:sp>
        <p:nvSpPr>
          <p:cNvPr id="10" name="TextBox 9"/>
          <p:cNvSpPr txBox="1"/>
          <p:nvPr/>
        </p:nvSpPr>
        <p:spPr>
          <a:xfrm>
            <a:off x="1371600" y="366778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 smtClean="0"/>
              <a:t>Neutrophil</a:t>
            </a:r>
            <a:endParaRPr lang="en-US" sz="2800" b="1" i="0" dirty="0"/>
          </a:p>
        </p:txBody>
      </p:sp>
      <p:sp>
        <p:nvSpPr>
          <p:cNvPr id="11" name="TextBox 10"/>
          <p:cNvSpPr txBox="1"/>
          <p:nvPr/>
        </p:nvSpPr>
        <p:spPr>
          <a:xfrm>
            <a:off x="257628" y="889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 smtClean="0"/>
              <a:t>How do white blood cells fight off disease?</a:t>
            </a:r>
            <a:endParaRPr lang="en-US" sz="3600" i="0" dirty="0"/>
          </a:p>
        </p:txBody>
      </p:sp>
    </p:spTree>
    <p:extLst>
      <p:ext uri="{BB962C8B-B14F-4D97-AF65-F5344CB8AC3E}">
        <p14:creationId xmlns:p14="http://schemas.microsoft.com/office/powerpoint/2010/main" val="67534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0430" y="576942"/>
            <a:ext cx="7006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0" dirty="0" smtClean="0"/>
              <a:t>Neutrophil Extracellular Trap (NET)</a:t>
            </a:r>
            <a:endParaRPr lang="en-US" sz="3600" i="0" dirty="0"/>
          </a:p>
        </p:txBody>
      </p:sp>
      <p:sp>
        <p:nvSpPr>
          <p:cNvPr id="9" name="TextBox 8"/>
          <p:cNvSpPr txBox="1"/>
          <p:nvPr/>
        </p:nvSpPr>
        <p:spPr>
          <a:xfrm>
            <a:off x="2438400" y="61722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/>
              <a:t>stke.sciencemag.org/content/2007/379</a:t>
            </a:r>
            <a:endParaRPr lang="en-US" i="0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3240334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 smtClean="0"/>
              <a:t>Neutrophil</a:t>
            </a:r>
            <a:endParaRPr lang="en-US" sz="2800" b="1" i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8" b="4200"/>
          <a:stretch/>
        </p:blipFill>
        <p:spPr>
          <a:xfrm>
            <a:off x="2463798" y="1422400"/>
            <a:ext cx="4191000" cy="46445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77000" y="19812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 smtClean="0"/>
              <a:t>Bacterium</a:t>
            </a:r>
            <a:endParaRPr lang="en-US" sz="2800" b="1" i="0" dirty="0"/>
          </a:p>
        </p:txBody>
      </p:sp>
      <p:sp>
        <p:nvSpPr>
          <p:cNvPr id="12" name="Right Arrow 11"/>
          <p:cNvSpPr>
            <a:spLocks noChangeAspect="1"/>
          </p:cNvSpPr>
          <p:nvPr/>
        </p:nvSpPr>
        <p:spPr bwMode="auto">
          <a:xfrm flipH="1">
            <a:off x="6019800" y="3501939"/>
            <a:ext cx="736094" cy="490728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0" y="3352800"/>
            <a:ext cx="190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DNA!</a:t>
            </a:r>
            <a:endParaRPr lang="en-US" sz="4400" dirty="0"/>
          </a:p>
        </p:txBody>
      </p:sp>
      <p:sp>
        <p:nvSpPr>
          <p:cNvPr id="13" name="TextBox 12"/>
          <p:cNvSpPr txBox="1"/>
          <p:nvPr/>
        </p:nvSpPr>
        <p:spPr>
          <a:xfrm>
            <a:off x="257628" y="889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 smtClean="0"/>
              <a:t>How do white blood cells fight off disease?</a:t>
            </a:r>
            <a:endParaRPr lang="en-US" sz="3600" i="0" dirty="0"/>
          </a:p>
        </p:txBody>
      </p:sp>
    </p:spTree>
    <p:extLst>
      <p:ext uri="{BB962C8B-B14F-4D97-AF65-F5344CB8AC3E}">
        <p14:creationId xmlns:p14="http://schemas.microsoft.com/office/powerpoint/2010/main" val="11787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0430" y="576942"/>
            <a:ext cx="7006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0" dirty="0" smtClean="0"/>
              <a:t>Where does NET DNA come from?</a:t>
            </a:r>
            <a:endParaRPr lang="en-US" sz="3600" i="0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6002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i="0" u="sng" dirty="0" smtClean="0"/>
              <a:t>Internal</a:t>
            </a:r>
            <a:r>
              <a:rPr lang="en-US" sz="2800" i="0" dirty="0" smtClean="0"/>
              <a:t>: NET from own neutrophil’s own DNA</a:t>
            </a:r>
            <a:endParaRPr lang="en-US" sz="2800" i="0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761999" y="2296180"/>
            <a:ext cx="7848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i="0" u="sng" dirty="0" smtClean="0"/>
              <a:t>External</a:t>
            </a:r>
            <a:r>
              <a:rPr lang="en-US" sz="2800" i="0" dirty="0" smtClean="0"/>
              <a:t>: NET from other DNA</a:t>
            </a:r>
            <a:endParaRPr lang="en-US" sz="2800" i="0" u="sng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52" t="66262" r="9869" b="3804"/>
          <a:stretch/>
        </p:blipFill>
        <p:spPr>
          <a:xfrm>
            <a:off x="3113313" y="3352800"/>
            <a:ext cx="2888343" cy="16147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Rectangle 15"/>
          <p:cNvSpPr/>
          <p:nvPr/>
        </p:nvSpPr>
        <p:spPr bwMode="auto">
          <a:xfrm>
            <a:off x="3127826" y="4640610"/>
            <a:ext cx="438912" cy="2833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5272314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 smtClean="0">
                <a:solidFill>
                  <a:srgbClr val="C00000"/>
                </a:solidFill>
              </a:rPr>
              <a:t>Do neutrophils make their own NETs?</a:t>
            </a:r>
            <a:endParaRPr lang="en-US" sz="4000" b="1" i="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628" y="889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 smtClean="0"/>
              <a:t>How do white blood cells fight off disease?</a:t>
            </a:r>
            <a:endParaRPr lang="en-US" sz="3600" i="0" dirty="0"/>
          </a:p>
        </p:txBody>
      </p:sp>
    </p:spTree>
    <p:extLst>
      <p:ext uri="{BB962C8B-B14F-4D97-AF65-F5344CB8AC3E}">
        <p14:creationId xmlns:p14="http://schemas.microsoft.com/office/powerpoint/2010/main" val="72268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6" grpId="0" animBg="1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0430" y="576942"/>
            <a:ext cx="7006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0" dirty="0" smtClean="0"/>
              <a:t>Where does NET DNA come from?</a:t>
            </a:r>
            <a:endParaRPr lang="en-US" sz="3600" i="0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2576286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0" u="sng" dirty="0" smtClean="0"/>
              <a:t>Internal</a:t>
            </a:r>
            <a:endParaRPr lang="en-US" sz="2800" i="0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5486400" y="2579209"/>
            <a:ext cx="190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0" u="sng" dirty="0" smtClean="0"/>
              <a:t>External</a:t>
            </a:r>
            <a:endParaRPr lang="en-US" sz="2800" i="0" u="sng" dirty="0"/>
          </a:p>
        </p:txBody>
      </p:sp>
      <p:sp>
        <p:nvSpPr>
          <p:cNvPr id="4" name="Oval 3"/>
          <p:cNvSpPr/>
          <p:nvPr/>
        </p:nvSpPr>
        <p:spPr bwMode="auto">
          <a:xfrm>
            <a:off x="3124200" y="1585686"/>
            <a:ext cx="914400" cy="838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352800" y="1738086"/>
            <a:ext cx="228600" cy="2667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105400" y="1629228"/>
            <a:ext cx="914400" cy="838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334000" y="1781628"/>
            <a:ext cx="228600" cy="2667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7526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 smtClean="0">
                <a:latin typeface="+mn-lt"/>
              </a:rPr>
              <a:t>Label neutrophil DNA</a:t>
            </a:r>
            <a:endParaRPr lang="en-US" sz="2000" i="0" dirty="0">
              <a:latin typeface="+mn-lt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838200" y="3505200"/>
            <a:ext cx="2895600" cy="2286000"/>
            <a:chOff x="838200" y="3505200"/>
            <a:chExt cx="2895600" cy="2286000"/>
          </a:xfrm>
        </p:grpSpPr>
        <p:sp>
          <p:nvSpPr>
            <p:cNvPr id="14" name="Oval 13"/>
            <p:cNvSpPr/>
            <p:nvPr/>
          </p:nvSpPr>
          <p:spPr bwMode="auto">
            <a:xfrm>
              <a:off x="838200" y="3505200"/>
              <a:ext cx="914400" cy="838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1066800" y="3657600"/>
              <a:ext cx="228600" cy="2667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2819400" y="3548742"/>
              <a:ext cx="914400" cy="838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048000" y="3701142"/>
              <a:ext cx="228600" cy="26670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838200" y="4909458"/>
              <a:ext cx="914400" cy="838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1066800" y="5061858"/>
              <a:ext cx="228600" cy="2667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2819400" y="4953000"/>
              <a:ext cx="914400" cy="838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3048000" y="5105400"/>
              <a:ext cx="228600" cy="26670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90600" y="3600959"/>
            <a:ext cx="2743200" cy="2190241"/>
            <a:chOff x="990600" y="3600959"/>
            <a:chExt cx="2743200" cy="2190241"/>
          </a:xfrm>
        </p:grpSpPr>
        <p:grpSp>
          <p:nvGrpSpPr>
            <p:cNvPr id="26" name="Group 25"/>
            <p:cNvGrpSpPr/>
            <p:nvPr/>
          </p:nvGrpSpPr>
          <p:grpSpPr>
            <a:xfrm>
              <a:off x="990600" y="3614057"/>
              <a:ext cx="742441" cy="742441"/>
              <a:chOff x="4120950" y="3614057"/>
              <a:chExt cx="742441" cy="742441"/>
            </a:xfrm>
          </p:grpSpPr>
          <p:sp>
            <p:nvSpPr>
              <p:cNvPr id="9" name="Freeform 8"/>
              <p:cNvSpPr/>
              <p:nvPr/>
            </p:nvSpPr>
            <p:spPr>
              <a:xfrm>
                <a:off x="4136571" y="3614057"/>
                <a:ext cx="406400" cy="742441"/>
              </a:xfrm>
              <a:custGeom>
                <a:avLst/>
                <a:gdLst>
                  <a:gd name="connsiteX0" fmla="*/ 0 w 406400"/>
                  <a:gd name="connsiteY0" fmla="*/ 0 h 742441"/>
                  <a:gd name="connsiteX1" fmla="*/ 87086 w 406400"/>
                  <a:gd name="connsiteY1" fmla="*/ 58057 h 742441"/>
                  <a:gd name="connsiteX2" fmla="*/ 188686 w 406400"/>
                  <a:gd name="connsiteY2" fmla="*/ 159657 h 742441"/>
                  <a:gd name="connsiteX3" fmla="*/ 275772 w 406400"/>
                  <a:gd name="connsiteY3" fmla="*/ 217714 h 742441"/>
                  <a:gd name="connsiteX4" fmla="*/ 319315 w 406400"/>
                  <a:gd name="connsiteY4" fmla="*/ 653143 h 742441"/>
                  <a:gd name="connsiteX5" fmla="*/ 377372 w 406400"/>
                  <a:gd name="connsiteY5" fmla="*/ 740229 h 742441"/>
                  <a:gd name="connsiteX6" fmla="*/ 406400 w 406400"/>
                  <a:gd name="connsiteY6" fmla="*/ 740229 h 742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6400" h="742441">
                    <a:moveTo>
                      <a:pt x="0" y="0"/>
                    </a:moveTo>
                    <a:cubicBezTo>
                      <a:pt x="29029" y="19352"/>
                      <a:pt x="60453" y="35521"/>
                      <a:pt x="87086" y="58057"/>
                    </a:cubicBezTo>
                    <a:cubicBezTo>
                      <a:pt x="123648" y="88994"/>
                      <a:pt x="148835" y="133090"/>
                      <a:pt x="188686" y="159657"/>
                    </a:cubicBezTo>
                    <a:lnTo>
                      <a:pt x="275772" y="217714"/>
                    </a:lnTo>
                    <a:cubicBezTo>
                      <a:pt x="379106" y="372719"/>
                      <a:pt x="290679" y="223612"/>
                      <a:pt x="319315" y="653143"/>
                    </a:cubicBezTo>
                    <a:cubicBezTo>
                      <a:pt x="321690" y="688774"/>
                      <a:pt x="348005" y="722608"/>
                      <a:pt x="377372" y="740229"/>
                    </a:cubicBezTo>
                    <a:cubicBezTo>
                      <a:pt x="385669" y="745207"/>
                      <a:pt x="396724" y="740229"/>
                      <a:pt x="406400" y="740229"/>
                    </a:cubicBez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>
              <a:xfrm rot="16200000">
                <a:off x="4288971" y="3581400"/>
                <a:ext cx="406400" cy="742441"/>
              </a:xfrm>
              <a:custGeom>
                <a:avLst/>
                <a:gdLst>
                  <a:gd name="connsiteX0" fmla="*/ 0 w 406400"/>
                  <a:gd name="connsiteY0" fmla="*/ 0 h 742441"/>
                  <a:gd name="connsiteX1" fmla="*/ 87086 w 406400"/>
                  <a:gd name="connsiteY1" fmla="*/ 58057 h 742441"/>
                  <a:gd name="connsiteX2" fmla="*/ 188686 w 406400"/>
                  <a:gd name="connsiteY2" fmla="*/ 159657 h 742441"/>
                  <a:gd name="connsiteX3" fmla="*/ 275772 w 406400"/>
                  <a:gd name="connsiteY3" fmla="*/ 217714 h 742441"/>
                  <a:gd name="connsiteX4" fmla="*/ 319315 w 406400"/>
                  <a:gd name="connsiteY4" fmla="*/ 653143 h 742441"/>
                  <a:gd name="connsiteX5" fmla="*/ 377372 w 406400"/>
                  <a:gd name="connsiteY5" fmla="*/ 740229 h 742441"/>
                  <a:gd name="connsiteX6" fmla="*/ 406400 w 406400"/>
                  <a:gd name="connsiteY6" fmla="*/ 740229 h 742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6400" h="742441">
                    <a:moveTo>
                      <a:pt x="0" y="0"/>
                    </a:moveTo>
                    <a:cubicBezTo>
                      <a:pt x="29029" y="19352"/>
                      <a:pt x="60453" y="35521"/>
                      <a:pt x="87086" y="58057"/>
                    </a:cubicBezTo>
                    <a:cubicBezTo>
                      <a:pt x="123648" y="88994"/>
                      <a:pt x="148835" y="133090"/>
                      <a:pt x="188686" y="159657"/>
                    </a:cubicBezTo>
                    <a:lnTo>
                      <a:pt x="275772" y="217714"/>
                    </a:lnTo>
                    <a:cubicBezTo>
                      <a:pt x="379106" y="372719"/>
                      <a:pt x="290679" y="223612"/>
                      <a:pt x="319315" y="653143"/>
                    </a:cubicBezTo>
                    <a:cubicBezTo>
                      <a:pt x="321690" y="688774"/>
                      <a:pt x="348005" y="722608"/>
                      <a:pt x="377372" y="740229"/>
                    </a:cubicBezTo>
                    <a:cubicBezTo>
                      <a:pt x="385669" y="745207"/>
                      <a:pt x="396724" y="740229"/>
                      <a:pt x="406400" y="740229"/>
                    </a:cubicBez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4208531" y="3730171"/>
                <a:ext cx="494098" cy="493486"/>
              </a:xfrm>
              <a:custGeom>
                <a:avLst/>
                <a:gdLst>
                  <a:gd name="connsiteX0" fmla="*/ 494098 w 494098"/>
                  <a:gd name="connsiteY0" fmla="*/ 0 h 493486"/>
                  <a:gd name="connsiteX1" fmla="*/ 407012 w 494098"/>
                  <a:gd name="connsiteY1" fmla="*/ 29029 h 493486"/>
                  <a:gd name="connsiteX2" fmla="*/ 363469 w 494098"/>
                  <a:gd name="connsiteY2" fmla="*/ 87086 h 493486"/>
                  <a:gd name="connsiteX3" fmla="*/ 305412 w 494098"/>
                  <a:gd name="connsiteY3" fmla="*/ 174172 h 493486"/>
                  <a:gd name="connsiteX4" fmla="*/ 276383 w 494098"/>
                  <a:gd name="connsiteY4" fmla="*/ 261258 h 493486"/>
                  <a:gd name="connsiteX5" fmla="*/ 261869 w 494098"/>
                  <a:gd name="connsiteY5" fmla="*/ 348343 h 493486"/>
                  <a:gd name="connsiteX6" fmla="*/ 203812 w 494098"/>
                  <a:gd name="connsiteY6" fmla="*/ 377372 h 493486"/>
                  <a:gd name="connsiteX7" fmla="*/ 58669 w 494098"/>
                  <a:gd name="connsiteY7" fmla="*/ 406400 h 493486"/>
                  <a:gd name="connsiteX8" fmla="*/ 44155 w 494098"/>
                  <a:gd name="connsiteY8" fmla="*/ 449943 h 493486"/>
                  <a:gd name="connsiteX9" fmla="*/ 612 w 494098"/>
                  <a:gd name="connsiteY9" fmla="*/ 493486 h 493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94098" h="493486">
                    <a:moveTo>
                      <a:pt x="494098" y="0"/>
                    </a:moveTo>
                    <a:cubicBezTo>
                      <a:pt x="465069" y="9676"/>
                      <a:pt x="432472" y="12056"/>
                      <a:pt x="407012" y="29029"/>
                    </a:cubicBezTo>
                    <a:cubicBezTo>
                      <a:pt x="386884" y="42447"/>
                      <a:pt x="377341" y="67268"/>
                      <a:pt x="363469" y="87086"/>
                    </a:cubicBezTo>
                    <a:cubicBezTo>
                      <a:pt x="343462" y="115667"/>
                      <a:pt x="316445" y="141074"/>
                      <a:pt x="305412" y="174172"/>
                    </a:cubicBezTo>
                    <a:lnTo>
                      <a:pt x="276383" y="261258"/>
                    </a:lnTo>
                    <a:cubicBezTo>
                      <a:pt x="271545" y="290286"/>
                      <a:pt x="277466" y="323387"/>
                      <a:pt x="261869" y="348343"/>
                    </a:cubicBezTo>
                    <a:cubicBezTo>
                      <a:pt x="250402" y="366691"/>
                      <a:pt x="223699" y="368849"/>
                      <a:pt x="203812" y="377372"/>
                    </a:cubicBezTo>
                    <a:cubicBezTo>
                      <a:pt x="153149" y="399085"/>
                      <a:pt x="118765" y="397815"/>
                      <a:pt x="58669" y="406400"/>
                    </a:cubicBezTo>
                    <a:cubicBezTo>
                      <a:pt x="53831" y="420914"/>
                      <a:pt x="54973" y="439125"/>
                      <a:pt x="44155" y="449943"/>
                    </a:cubicBezTo>
                    <a:cubicBezTo>
                      <a:pt x="-8567" y="502666"/>
                      <a:pt x="612" y="426929"/>
                      <a:pt x="612" y="493486"/>
                    </a:cubicBez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>
              <a:xfrm rot="16200000">
                <a:off x="4190694" y="3810307"/>
                <a:ext cx="494098" cy="493486"/>
              </a:xfrm>
              <a:custGeom>
                <a:avLst/>
                <a:gdLst>
                  <a:gd name="connsiteX0" fmla="*/ 494098 w 494098"/>
                  <a:gd name="connsiteY0" fmla="*/ 0 h 493486"/>
                  <a:gd name="connsiteX1" fmla="*/ 407012 w 494098"/>
                  <a:gd name="connsiteY1" fmla="*/ 29029 h 493486"/>
                  <a:gd name="connsiteX2" fmla="*/ 363469 w 494098"/>
                  <a:gd name="connsiteY2" fmla="*/ 87086 h 493486"/>
                  <a:gd name="connsiteX3" fmla="*/ 305412 w 494098"/>
                  <a:gd name="connsiteY3" fmla="*/ 174172 h 493486"/>
                  <a:gd name="connsiteX4" fmla="*/ 276383 w 494098"/>
                  <a:gd name="connsiteY4" fmla="*/ 261258 h 493486"/>
                  <a:gd name="connsiteX5" fmla="*/ 261869 w 494098"/>
                  <a:gd name="connsiteY5" fmla="*/ 348343 h 493486"/>
                  <a:gd name="connsiteX6" fmla="*/ 203812 w 494098"/>
                  <a:gd name="connsiteY6" fmla="*/ 377372 h 493486"/>
                  <a:gd name="connsiteX7" fmla="*/ 58669 w 494098"/>
                  <a:gd name="connsiteY7" fmla="*/ 406400 h 493486"/>
                  <a:gd name="connsiteX8" fmla="*/ 44155 w 494098"/>
                  <a:gd name="connsiteY8" fmla="*/ 449943 h 493486"/>
                  <a:gd name="connsiteX9" fmla="*/ 612 w 494098"/>
                  <a:gd name="connsiteY9" fmla="*/ 493486 h 493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94098" h="493486">
                    <a:moveTo>
                      <a:pt x="494098" y="0"/>
                    </a:moveTo>
                    <a:cubicBezTo>
                      <a:pt x="465069" y="9676"/>
                      <a:pt x="432472" y="12056"/>
                      <a:pt x="407012" y="29029"/>
                    </a:cubicBezTo>
                    <a:cubicBezTo>
                      <a:pt x="386884" y="42447"/>
                      <a:pt x="377341" y="67268"/>
                      <a:pt x="363469" y="87086"/>
                    </a:cubicBezTo>
                    <a:cubicBezTo>
                      <a:pt x="343462" y="115667"/>
                      <a:pt x="316445" y="141074"/>
                      <a:pt x="305412" y="174172"/>
                    </a:cubicBezTo>
                    <a:lnTo>
                      <a:pt x="276383" y="261258"/>
                    </a:lnTo>
                    <a:cubicBezTo>
                      <a:pt x="271545" y="290286"/>
                      <a:pt x="277466" y="323387"/>
                      <a:pt x="261869" y="348343"/>
                    </a:cubicBezTo>
                    <a:cubicBezTo>
                      <a:pt x="250402" y="366691"/>
                      <a:pt x="223699" y="368849"/>
                      <a:pt x="203812" y="377372"/>
                    </a:cubicBezTo>
                    <a:cubicBezTo>
                      <a:pt x="153149" y="399085"/>
                      <a:pt x="118765" y="397815"/>
                      <a:pt x="58669" y="406400"/>
                    </a:cubicBezTo>
                    <a:cubicBezTo>
                      <a:pt x="53831" y="420914"/>
                      <a:pt x="54973" y="439125"/>
                      <a:pt x="44155" y="449943"/>
                    </a:cubicBezTo>
                    <a:cubicBezTo>
                      <a:pt x="-8567" y="502666"/>
                      <a:pt x="612" y="426929"/>
                      <a:pt x="612" y="493486"/>
                    </a:cubicBez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990600" y="4953000"/>
              <a:ext cx="742441" cy="742441"/>
              <a:chOff x="4120950" y="3614057"/>
              <a:chExt cx="742441" cy="742441"/>
            </a:xfrm>
          </p:grpSpPr>
          <p:sp>
            <p:nvSpPr>
              <p:cNvPr id="28" name="Freeform 27"/>
              <p:cNvSpPr/>
              <p:nvPr/>
            </p:nvSpPr>
            <p:spPr>
              <a:xfrm>
                <a:off x="4136571" y="3614057"/>
                <a:ext cx="406400" cy="742441"/>
              </a:xfrm>
              <a:custGeom>
                <a:avLst/>
                <a:gdLst>
                  <a:gd name="connsiteX0" fmla="*/ 0 w 406400"/>
                  <a:gd name="connsiteY0" fmla="*/ 0 h 742441"/>
                  <a:gd name="connsiteX1" fmla="*/ 87086 w 406400"/>
                  <a:gd name="connsiteY1" fmla="*/ 58057 h 742441"/>
                  <a:gd name="connsiteX2" fmla="*/ 188686 w 406400"/>
                  <a:gd name="connsiteY2" fmla="*/ 159657 h 742441"/>
                  <a:gd name="connsiteX3" fmla="*/ 275772 w 406400"/>
                  <a:gd name="connsiteY3" fmla="*/ 217714 h 742441"/>
                  <a:gd name="connsiteX4" fmla="*/ 319315 w 406400"/>
                  <a:gd name="connsiteY4" fmla="*/ 653143 h 742441"/>
                  <a:gd name="connsiteX5" fmla="*/ 377372 w 406400"/>
                  <a:gd name="connsiteY5" fmla="*/ 740229 h 742441"/>
                  <a:gd name="connsiteX6" fmla="*/ 406400 w 406400"/>
                  <a:gd name="connsiteY6" fmla="*/ 740229 h 742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6400" h="742441">
                    <a:moveTo>
                      <a:pt x="0" y="0"/>
                    </a:moveTo>
                    <a:cubicBezTo>
                      <a:pt x="29029" y="19352"/>
                      <a:pt x="60453" y="35521"/>
                      <a:pt x="87086" y="58057"/>
                    </a:cubicBezTo>
                    <a:cubicBezTo>
                      <a:pt x="123648" y="88994"/>
                      <a:pt x="148835" y="133090"/>
                      <a:pt x="188686" y="159657"/>
                    </a:cubicBezTo>
                    <a:lnTo>
                      <a:pt x="275772" y="217714"/>
                    </a:lnTo>
                    <a:cubicBezTo>
                      <a:pt x="379106" y="372719"/>
                      <a:pt x="290679" y="223612"/>
                      <a:pt x="319315" y="653143"/>
                    </a:cubicBezTo>
                    <a:cubicBezTo>
                      <a:pt x="321690" y="688774"/>
                      <a:pt x="348005" y="722608"/>
                      <a:pt x="377372" y="740229"/>
                    </a:cubicBezTo>
                    <a:cubicBezTo>
                      <a:pt x="385669" y="745207"/>
                      <a:pt x="396724" y="740229"/>
                      <a:pt x="406400" y="740229"/>
                    </a:cubicBez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>
              <a:xfrm rot="16200000">
                <a:off x="4288971" y="3581400"/>
                <a:ext cx="406400" cy="742441"/>
              </a:xfrm>
              <a:custGeom>
                <a:avLst/>
                <a:gdLst>
                  <a:gd name="connsiteX0" fmla="*/ 0 w 406400"/>
                  <a:gd name="connsiteY0" fmla="*/ 0 h 742441"/>
                  <a:gd name="connsiteX1" fmla="*/ 87086 w 406400"/>
                  <a:gd name="connsiteY1" fmla="*/ 58057 h 742441"/>
                  <a:gd name="connsiteX2" fmla="*/ 188686 w 406400"/>
                  <a:gd name="connsiteY2" fmla="*/ 159657 h 742441"/>
                  <a:gd name="connsiteX3" fmla="*/ 275772 w 406400"/>
                  <a:gd name="connsiteY3" fmla="*/ 217714 h 742441"/>
                  <a:gd name="connsiteX4" fmla="*/ 319315 w 406400"/>
                  <a:gd name="connsiteY4" fmla="*/ 653143 h 742441"/>
                  <a:gd name="connsiteX5" fmla="*/ 377372 w 406400"/>
                  <a:gd name="connsiteY5" fmla="*/ 740229 h 742441"/>
                  <a:gd name="connsiteX6" fmla="*/ 406400 w 406400"/>
                  <a:gd name="connsiteY6" fmla="*/ 740229 h 742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6400" h="742441">
                    <a:moveTo>
                      <a:pt x="0" y="0"/>
                    </a:moveTo>
                    <a:cubicBezTo>
                      <a:pt x="29029" y="19352"/>
                      <a:pt x="60453" y="35521"/>
                      <a:pt x="87086" y="58057"/>
                    </a:cubicBezTo>
                    <a:cubicBezTo>
                      <a:pt x="123648" y="88994"/>
                      <a:pt x="148835" y="133090"/>
                      <a:pt x="188686" y="159657"/>
                    </a:cubicBezTo>
                    <a:lnTo>
                      <a:pt x="275772" y="217714"/>
                    </a:lnTo>
                    <a:cubicBezTo>
                      <a:pt x="379106" y="372719"/>
                      <a:pt x="290679" y="223612"/>
                      <a:pt x="319315" y="653143"/>
                    </a:cubicBezTo>
                    <a:cubicBezTo>
                      <a:pt x="321690" y="688774"/>
                      <a:pt x="348005" y="722608"/>
                      <a:pt x="377372" y="740229"/>
                    </a:cubicBezTo>
                    <a:cubicBezTo>
                      <a:pt x="385669" y="745207"/>
                      <a:pt x="396724" y="740229"/>
                      <a:pt x="406400" y="740229"/>
                    </a:cubicBez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4208531" y="3730171"/>
                <a:ext cx="494098" cy="493486"/>
              </a:xfrm>
              <a:custGeom>
                <a:avLst/>
                <a:gdLst>
                  <a:gd name="connsiteX0" fmla="*/ 494098 w 494098"/>
                  <a:gd name="connsiteY0" fmla="*/ 0 h 493486"/>
                  <a:gd name="connsiteX1" fmla="*/ 407012 w 494098"/>
                  <a:gd name="connsiteY1" fmla="*/ 29029 h 493486"/>
                  <a:gd name="connsiteX2" fmla="*/ 363469 w 494098"/>
                  <a:gd name="connsiteY2" fmla="*/ 87086 h 493486"/>
                  <a:gd name="connsiteX3" fmla="*/ 305412 w 494098"/>
                  <a:gd name="connsiteY3" fmla="*/ 174172 h 493486"/>
                  <a:gd name="connsiteX4" fmla="*/ 276383 w 494098"/>
                  <a:gd name="connsiteY4" fmla="*/ 261258 h 493486"/>
                  <a:gd name="connsiteX5" fmla="*/ 261869 w 494098"/>
                  <a:gd name="connsiteY5" fmla="*/ 348343 h 493486"/>
                  <a:gd name="connsiteX6" fmla="*/ 203812 w 494098"/>
                  <a:gd name="connsiteY6" fmla="*/ 377372 h 493486"/>
                  <a:gd name="connsiteX7" fmla="*/ 58669 w 494098"/>
                  <a:gd name="connsiteY7" fmla="*/ 406400 h 493486"/>
                  <a:gd name="connsiteX8" fmla="*/ 44155 w 494098"/>
                  <a:gd name="connsiteY8" fmla="*/ 449943 h 493486"/>
                  <a:gd name="connsiteX9" fmla="*/ 612 w 494098"/>
                  <a:gd name="connsiteY9" fmla="*/ 493486 h 493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94098" h="493486">
                    <a:moveTo>
                      <a:pt x="494098" y="0"/>
                    </a:moveTo>
                    <a:cubicBezTo>
                      <a:pt x="465069" y="9676"/>
                      <a:pt x="432472" y="12056"/>
                      <a:pt x="407012" y="29029"/>
                    </a:cubicBezTo>
                    <a:cubicBezTo>
                      <a:pt x="386884" y="42447"/>
                      <a:pt x="377341" y="67268"/>
                      <a:pt x="363469" y="87086"/>
                    </a:cubicBezTo>
                    <a:cubicBezTo>
                      <a:pt x="343462" y="115667"/>
                      <a:pt x="316445" y="141074"/>
                      <a:pt x="305412" y="174172"/>
                    </a:cubicBezTo>
                    <a:lnTo>
                      <a:pt x="276383" y="261258"/>
                    </a:lnTo>
                    <a:cubicBezTo>
                      <a:pt x="271545" y="290286"/>
                      <a:pt x="277466" y="323387"/>
                      <a:pt x="261869" y="348343"/>
                    </a:cubicBezTo>
                    <a:cubicBezTo>
                      <a:pt x="250402" y="366691"/>
                      <a:pt x="223699" y="368849"/>
                      <a:pt x="203812" y="377372"/>
                    </a:cubicBezTo>
                    <a:cubicBezTo>
                      <a:pt x="153149" y="399085"/>
                      <a:pt x="118765" y="397815"/>
                      <a:pt x="58669" y="406400"/>
                    </a:cubicBezTo>
                    <a:cubicBezTo>
                      <a:pt x="53831" y="420914"/>
                      <a:pt x="54973" y="439125"/>
                      <a:pt x="44155" y="449943"/>
                    </a:cubicBezTo>
                    <a:cubicBezTo>
                      <a:pt x="-8567" y="502666"/>
                      <a:pt x="612" y="426929"/>
                      <a:pt x="612" y="493486"/>
                    </a:cubicBez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>
              <a:xfrm rot="16200000">
                <a:off x="4190694" y="3810307"/>
                <a:ext cx="494098" cy="493486"/>
              </a:xfrm>
              <a:custGeom>
                <a:avLst/>
                <a:gdLst>
                  <a:gd name="connsiteX0" fmla="*/ 494098 w 494098"/>
                  <a:gd name="connsiteY0" fmla="*/ 0 h 493486"/>
                  <a:gd name="connsiteX1" fmla="*/ 407012 w 494098"/>
                  <a:gd name="connsiteY1" fmla="*/ 29029 h 493486"/>
                  <a:gd name="connsiteX2" fmla="*/ 363469 w 494098"/>
                  <a:gd name="connsiteY2" fmla="*/ 87086 h 493486"/>
                  <a:gd name="connsiteX3" fmla="*/ 305412 w 494098"/>
                  <a:gd name="connsiteY3" fmla="*/ 174172 h 493486"/>
                  <a:gd name="connsiteX4" fmla="*/ 276383 w 494098"/>
                  <a:gd name="connsiteY4" fmla="*/ 261258 h 493486"/>
                  <a:gd name="connsiteX5" fmla="*/ 261869 w 494098"/>
                  <a:gd name="connsiteY5" fmla="*/ 348343 h 493486"/>
                  <a:gd name="connsiteX6" fmla="*/ 203812 w 494098"/>
                  <a:gd name="connsiteY6" fmla="*/ 377372 h 493486"/>
                  <a:gd name="connsiteX7" fmla="*/ 58669 w 494098"/>
                  <a:gd name="connsiteY7" fmla="*/ 406400 h 493486"/>
                  <a:gd name="connsiteX8" fmla="*/ 44155 w 494098"/>
                  <a:gd name="connsiteY8" fmla="*/ 449943 h 493486"/>
                  <a:gd name="connsiteX9" fmla="*/ 612 w 494098"/>
                  <a:gd name="connsiteY9" fmla="*/ 493486 h 493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94098" h="493486">
                    <a:moveTo>
                      <a:pt x="494098" y="0"/>
                    </a:moveTo>
                    <a:cubicBezTo>
                      <a:pt x="465069" y="9676"/>
                      <a:pt x="432472" y="12056"/>
                      <a:pt x="407012" y="29029"/>
                    </a:cubicBezTo>
                    <a:cubicBezTo>
                      <a:pt x="386884" y="42447"/>
                      <a:pt x="377341" y="67268"/>
                      <a:pt x="363469" y="87086"/>
                    </a:cubicBezTo>
                    <a:cubicBezTo>
                      <a:pt x="343462" y="115667"/>
                      <a:pt x="316445" y="141074"/>
                      <a:pt x="305412" y="174172"/>
                    </a:cubicBezTo>
                    <a:lnTo>
                      <a:pt x="276383" y="261258"/>
                    </a:lnTo>
                    <a:cubicBezTo>
                      <a:pt x="271545" y="290286"/>
                      <a:pt x="277466" y="323387"/>
                      <a:pt x="261869" y="348343"/>
                    </a:cubicBezTo>
                    <a:cubicBezTo>
                      <a:pt x="250402" y="366691"/>
                      <a:pt x="223699" y="368849"/>
                      <a:pt x="203812" y="377372"/>
                    </a:cubicBezTo>
                    <a:cubicBezTo>
                      <a:pt x="153149" y="399085"/>
                      <a:pt x="118765" y="397815"/>
                      <a:pt x="58669" y="406400"/>
                    </a:cubicBezTo>
                    <a:cubicBezTo>
                      <a:pt x="53831" y="420914"/>
                      <a:pt x="54973" y="439125"/>
                      <a:pt x="44155" y="449943"/>
                    </a:cubicBezTo>
                    <a:cubicBezTo>
                      <a:pt x="-8567" y="502666"/>
                      <a:pt x="612" y="426929"/>
                      <a:pt x="612" y="493486"/>
                    </a:cubicBez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991359" y="5048759"/>
              <a:ext cx="742441" cy="742441"/>
              <a:chOff x="4120950" y="3614057"/>
              <a:chExt cx="742441" cy="742441"/>
            </a:xfrm>
          </p:grpSpPr>
          <p:sp>
            <p:nvSpPr>
              <p:cNvPr id="33" name="Freeform 32"/>
              <p:cNvSpPr/>
              <p:nvPr/>
            </p:nvSpPr>
            <p:spPr>
              <a:xfrm>
                <a:off x="4136571" y="3614057"/>
                <a:ext cx="406400" cy="742441"/>
              </a:xfrm>
              <a:custGeom>
                <a:avLst/>
                <a:gdLst>
                  <a:gd name="connsiteX0" fmla="*/ 0 w 406400"/>
                  <a:gd name="connsiteY0" fmla="*/ 0 h 742441"/>
                  <a:gd name="connsiteX1" fmla="*/ 87086 w 406400"/>
                  <a:gd name="connsiteY1" fmla="*/ 58057 h 742441"/>
                  <a:gd name="connsiteX2" fmla="*/ 188686 w 406400"/>
                  <a:gd name="connsiteY2" fmla="*/ 159657 h 742441"/>
                  <a:gd name="connsiteX3" fmla="*/ 275772 w 406400"/>
                  <a:gd name="connsiteY3" fmla="*/ 217714 h 742441"/>
                  <a:gd name="connsiteX4" fmla="*/ 319315 w 406400"/>
                  <a:gd name="connsiteY4" fmla="*/ 653143 h 742441"/>
                  <a:gd name="connsiteX5" fmla="*/ 377372 w 406400"/>
                  <a:gd name="connsiteY5" fmla="*/ 740229 h 742441"/>
                  <a:gd name="connsiteX6" fmla="*/ 406400 w 406400"/>
                  <a:gd name="connsiteY6" fmla="*/ 740229 h 742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6400" h="742441">
                    <a:moveTo>
                      <a:pt x="0" y="0"/>
                    </a:moveTo>
                    <a:cubicBezTo>
                      <a:pt x="29029" y="19352"/>
                      <a:pt x="60453" y="35521"/>
                      <a:pt x="87086" y="58057"/>
                    </a:cubicBezTo>
                    <a:cubicBezTo>
                      <a:pt x="123648" y="88994"/>
                      <a:pt x="148835" y="133090"/>
                      <a:pt x="188686" y="159657"/>
                    </a:cubicBezTo>
                    <a:lnTo>
                      <a:pt x="275772" y="217714"/>
                    </a:lnTo>
                    <a:cubicBezTo>
                      <a:pt x="379106" y="372719"/>
                      <a:pt x="290679" y="223612"/>
                      <a:pt x="319315" y="653143"/>
                    </a:cubicBezTo>
                    <a:cubicBezTo>
                      <a:pt x="321690" y="688774"/>
                      <a:pt x="348005" y="722608"/>
                      <a:pt x="377372" y="740229"/>
                    </a:cubicBezTo>
                    <a:cubicBezTo>
                      <a:pt x="385669" y="745207"/>
                      <a:pt x="396724" y="740229"/>
                      <a:pt x="406400" y="740229"/>
                    </a:cubicBezTo>
                  </a:path>
                </a:pathLst>
              </a:custGeom>
              <a:ln w="28575">
                <a:solidFill>
                  <a:schemeClr val="accent2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 rot="16200000">
                <a:off x="4288971" y="3581400"/>
                <a:ext cx="406400" cy="742441"/>
              </a:xfrm>
              <a:custGeom>
                <a:avLst/>
                <a:gdLst>
                  <a:gd name="connsiteX0" fmla="*/ 0 w 406400"/>
                  <a:gd name="connsiteY0" fmla="*/ 0 h 742441"/>
                  <a:gd name="connsiteX1" fmla="*/ 87086 w 406400"/>
                  <a:gd name="connsiteY1" fmla="*/ 58057 h 742441"/>
                  <a:gd name="connsiteX2" fmla="*/ 188686 w 406400"/>
                  <a:gd name="connsiteY2" fmla="*/ 159657 h 742441"/>
                  <a:gd name="connsiteX3" fmla="*/ 275772 w 406400"/>
                  <a:gd name="connsiteY3" fmla="*/ 217714 h 742441"/>
                  <a:gd name="connsiteX4" fmla="*/ 319315 w 406400"/>
                  <a:gd name="connsiteY4" fmla="*/ 653143 h 742441"/>
                  <a:gd name="connsiteX5" fmla="*/ 377372 w 406400"/>
                  <a:gd name="connsiteY5" fmla="*/ 740229 h 742441"/>
                  <a:gd name="connsiteX6" fmla="*/ 406400 w 406400"/>
                  <a:gd name="connsiteY6" fmla="*/ 740229 h 742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6400" h="742441">
                    <a:moveTo>
                      <a:pt x="0" y="0"/>
                    </a:moveTo>
                    <a:cubicBezTo>
                      <a:pt x="29029" y="19352"/>
                      <a:pt x="60453" y="35521"/>
                      <a:pt x="87086" y="58057"/>
                    </a:cubicBezTo>
                    <a:cubicBezTo>
                      <a:pt x="123648" y="88994"/>
                      <a:pt x="148835" y="133090"/>
                      <a:pt x="188686" y="159657"/>
                    </a:cubicBezTo>
                    <a:lnTo>
                      <a:pt x="275772" y="217714"/>
                    </a:lnTo>
                    <a:cubicBezTo>
                      <a:pt x="379106" y="372719"/>
                      <a:pt x="290679" y="223612"/>
                      <a:pt x="319315" y="653143"/>
                    </a:cubicBezTo>
                    <a:cubicBezTo>
                      <a:pt x="321690" y="688774"/>
                      <a:pt x="348005" y="722608"/>
                      <a:pt x="377372" y="740229"/>
                    </a:cubicBezTo>
                    <a:cubicBezTo>
                      <a:pt x="385669" y="745207"/>
                      <a:pt x="396724" y="740229"/>
                      <a:pt x="406400" y="740229"/>
                    </a:cubicBezTo>
                  </a:path>
                </a:pathLst>
              </a:custGeom>
              <a:ln w="28575">
                <a:solidFill>
                  <a:schemeClr val="accent2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4208531" y="3730171"/>
                <a:ext cx="494098" cy="493486"/>
              </a:xfrm>
              <a:custGeom>
                <a:avLst/>
                <a:gdLst>
                  <a:gd name="connsiteX0" fmla="*/ 494098 w 494098"/>
                  <a:gd name="connsiteY0" fmla="*/ 0 h 493486"/>
                  <a:gd name="connsiteX1" fmla="*/ 407012 w 494098"/>
                  <a:gd name="connsiteY1" fmla="*/ 29029 h 493486"/>
                  <a:gd name="connsiteX2" fmla="*/ 363469 w 494098"/>
                  <a:gd name="connsiteY2" fmla="*/ 87086 h 493486"/>
                  <a:gd name="connsiteX3" fmla="*/ 305412 w 494098"/>
                  <a:gd name="connsiteY3" fmla="*/ 174172 h 493486"/>
                  <a:gd name="connsiteX4" fmla="*/ 276383 w 494098"/>
                  <a:gd name="connsiteY4" fmla="*/ 261258 h 493486"/>
                  <a:gd name="connsiteX5" fmla="*/ 261869 w 494098"/>
                  <a:gd name="connsiteY5" fmla="*/ 348343 h 493486"/>
                  <a:gd name="connsiteX6" fmla="*/ 203812 w 494098"/>
                  <a:gd name="connsiteY6" fmla="*/ 377372 h 493486"/>
                  <a:gd name="connsiteX7" fmla="*/ 58669 w 494098"/>
                  <a:gd name="connsiteY7" fmla="*/ 406400 h 493486"/>
                  <a:gd name="connsiteX8" fmla="*/ 44155 w 494098"/>
                  <a:gd name="connsiteY8" fmla="*/ 449943 h 493486"/>
                  <a:gd name="connsiteX9" fmla="*/ 612 w 494098"/>
                  <a:gd name="connsiteY9" fmla="*/ 493486 h 493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94098" h="493486">
                    <a:moveTo>
                      <a:pt x="494098" y="0"/>
                    </a:moveTo>
                    <a:cubicBezTo>
                      <a:pt x="465069" y="9676"/>
                      <a:pt x="432472" y="12056"/>
                      <a:pt x="407012" y="29029"/>
                    </a:cubicBezTo>
                    <a:cubicBezTo>
                      <a:pt x="386884" y="42447"/>
                      <a:pt x="377341" y="67268"/>
                      <a:pt x="363469" y="87086"/>
                    </a:cubicBezTo>
                    <a:cubicBezTo>
                      <a:pt x="343462" y="115667"/>
                      <a:pt x="316445" y="141074"/>
                      <a:pt x="305412" y="174172"/>
                    </a:cubicBezTo>
                    <a:lnTo>
                      <a:pt x="276383" y="261258"/>
                    </a:lnTo>
                    <a:cubicBezTo>
                      <a:pt x="271545" y="290286"/>
                      <a:pt x="277466" y="323387"/>
                      <a:pt x="261869" y="348343"/>
                    </a:cubicBezTo>
                    <a:cubicBezTo>
                      <a:pt x="250402" y="366691"/>
                      <a:pt x="223699" y="368849"/>
                      <a:pt x="203812" y="377372"/>
                    </a:cubicBezTo>
                    <a:cubicBezTo>
                      <a:pt x="153149" y="399085"/>
                      <a:pt x="118765" y="397815"/>
                      <a:pt x="58669" y="406400"/>
                    </a:cubicBezTo>
                    <a:cubicBezTo>
                      <a:pt x="53831" y="420914"/>
                      <a:pt x="54973" y="439125"/>
                      <a:pt x="44155" y="449943"/>
                    </a:cubicBezTo>
                    <a:cubicBezTo>
                      <a:pt x="-8567" y="502666"/>
                      <a:pt x="612" y="426929"/>
                      <a:pt x="612" y="493486"/>
                    </a:cubicBezTo>
                  </a:path>
                </a:pathLst>
              </a:custGeom>
              <a:ln w="28575">
                <a:solidFill>
                  <a:schemeClr val="accent2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>
              <a:xfrm rot="16200000">
                <a:off x="4190694" y="3810307"/>
                <a:ext cx="494098" cy="493486"/>
              </a:xfrm>
              <a:custGeom>
                <a:avLst/>
                <a:gdLst>
                  <a:gd name="connsiteX0" fmla="*/ 494098 w 494098"/>
                  <a:gd name="connsiteY0" fmla="*/ 0 h 493486"/>
                  <a:gd name="connsiteX1" fmla="*/ 407012 w 494098"/>
                  <a:gd name="connsiteY1" fmla="*/ 29029 h 493486"/>
                  <a:gd name="connsiteX2" fmla="*/ 363469 w 494098"/>
                  <a:gd name="connsiteY2" fmla="*/ 87086 h 493486"/>
                  <a:gd name="connsiteX3" fmla="*/ 305412 w 494098"/>
                  <a:gd name="connsiteY3" fmla="*/ 174172 h 493486"/>
                  <a:gd name="connsiteX4" fmla="*/ 276383 w 494098"/>
                  <a:gd name="connsiteY4" fmla="*/ 261258 h 493486"/>
                  <a:gd name="connsiteX5" fmla="*/ 261869 w 494098"/>
                  <a:gd name="connsiteY5" fmla="*/ 348343 h 493486"/>
                  <a:gd name="connsiteX6" fmla="*/ 203812 w 494098"/>
                  <a:gd name="connsiteY6" fmla="*/ 377372 h 493486"/>
                  <a:gd name="connsiteX7" fmla="*/ 58669 w 494098"/>
                  <a:gd name="connsiteY7" fmla="*/ 406400 h 493486"/>
                  <a:gd name="connsiteX8" fmla="*/ 44155 w 494098"/>
                  <a:gd name="connsiteY8" fmla="*/ 449943 h 493486"/>
                  <a:gd name="connsiteX9" fmla="*/ 612 w 494098"/>
                  <a:gd name="connsiteY9" fmla="*/ 493486 h 493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94098" h="493486">
                    <a:moveTo>
                      <a:pt x="494098" y="0"/>
                    </a:moveTo>
                    <a:cubicBezTo>
                      <a:pt x="465069" y="9676"/>
                      <a:pt x="432472" y="12056"/>
                      <a:pt x="407012" y="29029"/>
                    </a:cubicBezTo>
                    <a:cubicBezTo>
                      <a:pt x="386884" y="42447"/>
                      <a:pt x="377341" y="67268"/>
                      <a:pt x="363469" y="87086"/>
                    </a:cubicBezTo>
                    <a:cubicBezTo>
                      <a:pt x="343462" y="115667"/>
                      <a:pt x="316445" y="141074"/>
                      <a:pt x="305412" y="174172"/>
                    </a:cubicBezTo>
                    <a:lnTo>
                      <a:pt x="276383" y="261258"/>
                    </a:lnTo>
                    <a:cubicBezTo>
                      <a:pt x="271545" y="290286"/>
                      <a:pt x="277466" y="323387"/>
                      <a:pt x="261869" y="348343"/>
                    </a:cubicBezTo>
                    <a:cubicBezTo>
                      <a:pt x="250402" y="366691"/>
                      <a:pt x="223699" y="368849"/>
                      <a:pt x="203812" y="377372"/>
                    </a:cubicBezTo>
                    <a:cubicBezTo>
                      <a:pt x="153149" y="399085"/>
                      <a:pt x="118765" y="397815"/>
                      <a:pt x="58669" y="406400"/>
                    </a:cubicBezTo>
                    <a:cubicBezTo>
                      <a:pt x="53831" y="420914"/>
                      <a:pt x="54973" y="439125"/>
                      <a:pt x="44155" y="449943"/>
                    </a:cubicBezTo>
                    <a:cubicBezTo>
                      <a:pt x="-8567" y="502666"/>
                      <a:pt x="612" y="426929"/>
                      <a:pt x="612" y="493486"/>
                    </a:cubicBezTo>
                  </a:path>
                </a:pathLst>
              </a:custGeom>
              <a:ln w="28575">
                <a:solidFill>
                  <a:schemeClr val="accent2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2915159" y="3600959"/>
              <a:ext cx="742441" cy="742441"/>
              <a:chOff x="4120950" y="3614057"/>
              <a:chExt cx="742441" cy="742441"/>
            </a:xfrm>
          </p:grpSpPr>
          <p:sp>
            <p:nvSpPr>
              <p:cNvPr id="38" name="Freeform 37"/>
              <p:cNvSpPr/>
              <p:nvPr/>
            </p:nvSpPr>
            <p:spPr>
              <a:xfrm>
                <a:off x="4136571" y="3614057"/>
                <a:ext cx="406400" cy="742441"/>
              </a:xfrm>
              <a:custGeom>
                <a:avLst/>
                <a:gdLst>
                  <a:gd name="connsiteX0" fmla="*/ 0 w 406400"/>
                  <a:gd name="connsiteY0" fmla="*/ 0 h 742441"/>
                  <a:gd name="connsiteX1" fmla="*/ 87086 w 406400"/>
                  <a:gd name="connsiteY1" fmla="*/ 58057 h 742441"/>
                  <a:gd name="connsiteX2" fmla="*/ 188686 w 406400"/>
                  <a:gd name="connsiteY2" fmla="*/ 159657 h 742441"/>
                  <a:gd name="connsiteX3" fmla="*/ 275772 w 406400"/>
                  <a:gd name="connsiteY3" fmla="*/ 217714 h 742441"/>
                  <a:gd name="connsiteX4" fmla="*/ 319315 w 406400"/>
                  <a:gd name="connsiteY4" fmla="*/ 653143 h 742441"/>
                  <a:gd name="connsiteX5" fmla="*/ 377372 w 406400"/>
                  <a:gd name="connsiteY5" fmla="*/ 740229 h 742441"/>
                  <a:gd name="connsiteX6" fmla="*/ 406400 w 406400"/>
                  <a:gd name="connsiteY6" fmla="*/ 740229 h 742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6400" h="742441">
                    <a:moveTo>
                      <a:pt x="0" y="0"/>
                    </a:moveTo>
                    <a:cubicBezTo>
                      <a:pt x="29029" y="19352"/>
                      <a:pt x="60453" y="35521"/>
                      <a:pt x="87086" y="58057"/>
                    </a:cubicBezTo>
                    <a:cubicBezTo>
                      <a:pt x="123648" y="88994"/>
                      <a:pt x="148835" y="133090"/>
                      <a:pt x="188686" y="159657"/>
                    </a:cubicBezTo>
                    <a:lnTo>
                      <a:pt x="275772" y="217714"/>
                    </a:lnTo>
                    <a:cubicBezTo>
                      <a:pt x="379106" y="372719"/>
                      <a:pt x="290679" y="223612"/>
                      <a:pt x="319315" y="653143"/>
                    </a:cubicBezTo>
                    <a:cubicBezTo>
                      <a:pt x="321690" y="688774"/>
                      <a:pt x="348005" y="722608"/>
                      <a:pt x="377372" y="740229"/>
                    </a:cubicBezTo>
                    <a:cubicBezTo>
                      <a:pt x="385669" y="745207"/>
                      <a:pt x="396724" y="740229"/>
                      <a:pt x="406400" y="740229"/>
                    </a:cubicBezTo>
                  </a:path>
                </a:pathLst>
              </a:custGeom>
              <a:ln w="28575">
                <a:solidFill>
                  <a:schemeClr val="accent2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>
              <a:xfrm rot="16200000">
                <a:off x="4288971" y="3581400"/>
                <a:ext cx="406400" cy="742441"/>
              </a:xfrm>
              <a:custGeom>
                <a:avLst/>
                <a:gdLst>
                  <a:gd name="connsiteX0" fmla="*/ 0 w 406400"/>
                  <a:gd name="connsiteY0" fmla="*/ 0 h 742441"/>
                  <a:gd name="connsiteX1" fmla="*/ 87086 w 406400"/>
                  <a:gd name="connsiteY1" fmla="*/ 58057 h 742441"/>
                  <a:gd name="connsiteX2" fmla="*/ 188686 w 406400"/>
                  <a:gd name="connsiteY2" fmla="*/ 159657 h 742441"/>
                  <a:gd name="connsiteX3" fmla="*/ 275772 w 406400"/>
                  <a:gd name="connsiteY3" fmla="*/ 217714 h 742441"/>
                  <a:gd name="connsiteX4" fmla="*/ 319315 w 406400"/>
                  <a:gd name="connsiteY4" fmla="*/ 653143 h 742441"/>
                  <a:gd name="connsiteX5" fmla="*/ 377372 w 406400"/>
                  <a:gd name="connsiteY5" fmla="*/ 740229 h 742441"/>
                  <a:gd name="connsiteX6" fmla="*/ 406400 w 406400"/>
                  <a:gd name="connsiteY6" fmla="*/ 740229 h 742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6400" h="742441">
                    <a:moveTo>
                      <a:pt x="0" y="0"/>
                    </a:moveTo>
                    <a:cubicBezTo>
                      <a:pt x="29029" y="19352"/>
                      <a:pt x="60453" y="35521"/>
                      <a:pt x="87086" y="58057"/>
                    </a:cubicBezTo>
                    <a:cubicBezTo>
                      <a:pt x="123648" y="88994"/>
                      <a:pt x="148835" y="133090"/>
                      <a:pt x="188686" y="159657"/>
                    </a:cubicBezTo>
                    <a:lnTo>
                      <a:pt x="275772" y="217714"/>
                    </a:lnTo>
                    <a:cubicBezTo>
                      <a:pt x="379106" y="372719"/>
                      <a:pt x="290679" y="223612"/>
                      <a:pt x="319315" y="653143"/>
                    </a:cubicBezTo>
                    <a:cubicBezTo>
                      <a:pt x="321690" y="688774"/>
                      <a:pt x="348005" y="722608"/>
                      <a:pt x="377372" y="740229"/>
                    </a:cubicBezTo>
                    <a:cubicBezTo>
                      <a:pt x="385669" y="745207"/>
                      <a:pt x="396724" y="740229"/>
                      <a:pt x="406400" y="740229"/>
                    </a:cubicBezTo>
                  </a:path>
                </a:pathLst>
              </a:custGeom>
              <a:ln w="28575">
                <a:solidFill>
                  <a:schemeClr val="accent2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4208531" y="3730171"/>
                <a:ext cx="494098" cy="493486"/>
              </a:xfrm>
              <a:custGeom>
                <a:avLst/>
                <a:gdLst>
                  <a:gd name="connsiteX0" fmla="*/ 494098 w 494098"/>
                  <a:gd name="connsiteY0" fmla="*/ 0 h 493486"/>
                  <a:gd name="connsiteX1" fmla="*/ 407012 w 494098"/>
                  <a:gd name="connsiteY1" fmla="*/ 29029 h 493486"/>
                  <a:gd name="connsiteX2" fmla="*/ 363469 w 494098"/>
                  <a:gd name="connsiteY2" fmla="*/ 87086 h 493486"/>
                  <a:gd name="connsiteX3" fmla="*/ 305412 w 494098"/>
                  <a:gd name="connsiteY3" fmla="*/ 174172 h 493486"/>
                  <a:gd name="connsiteX4" fmla="*/ 276383 w 494098"/>
                  <a:gd name="connsiteY4" fmla="*/ 261258 h 493486"/>
                  <a:gd name="connsiteX5" fmla="*/ 261869 w 494098"/>
                  <a:gd name="connsiteY5" fmla="*/ 348343 h 493486"/>
                  <a:gd name="connsiteX6" fmla="*/ 203812 w 494098"/>
                  <a:gd name="connsiteY6" fmla="*/ 377372 h 493486"/>
                  <a:gd name="connsiteX7" fmla="*/ 58669 w 494098"/>
                  <a:gd name="connsiteY7" fmla="*/ 406400 h 493486"/>
                  <a:gd name="connsiteX8" fmla="*/ 44155 w 494098"/>
                  <a:gd name="connsiteY8" fmla="*/ 449943 h 493486"/>
                  <a:gd name="connsiteX9" fmla="*/ 612 w 494098"/>
                  <a:gd name="connsiteY9" fmla="*/ 493486 h 493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94098" h="493486">
                    <a:moveTo>
                      <a:pt x="494098" y="0"/>
                    </a:moveTo>
                    <a:cubicBezTo>
                      <a:pt x="465069" y="9676"/>
                      <a:pt x="432472" y="12056"/>
                      <a:pt x="407012" y="29029"/>
                    </a:cubicBezTo>
                    <a:cubicBezTo>
                      <a:pt x="386884" y="42447"/>
                      <a:pt x="377341" y="67268"/>
                      <a:pt x="363469" y="87086"/>
                    </a:cubicBezTo>
                    <a:cubicBezTo>
                      <a:pt x="343462" y="115667"/>
                      <a:pt x="316445" y="141074"/>
                      <a:pt x="305412" y="174172"/>
                    </a:cubicBezTo>
                    <a:lnTo>
                      <a:pt x="276383" y="261258"/>
                    </a:lnTo>
                    <a:cubicBezTo>
                      <a:pt x="271545" y="290286"/>
                      <a:pt x="277466" y="323387"/>
                      <a:pt x="261869" y="348343"/>
                    </a:cubicBezTo>
                    <a:cubicBezTo>
                      <a:pt x="250402" y="366691"/>
                      <a:pt x="223699" y="368849"/>
                      <a:pt x="203812" y="377372"/>
                    </a:cubicBezTo>
                    <a:cubicBezTo>
                      <a:pt x="153149" y="399085"/>
                      <a:pt x="118765" y="397815"/>
                      <a:pt x="58669" y="406400"/>
                    </a:cubicBezTo>
                    <a:cubicBezTo>
                      <a:pt x="53831" y="420914"/>
                      <a:pt x="54973" y="439125"/>
                      <a:pt x="44155" y="449943"/>
                    </a:cubicBezTo>
                    <a:cubicBezTo>
                      <a:pt x="-8567" y="502666"/>
                      <a:pt x="612" y="426929"/>
                      <a:pt x="612" y="493486"/>
                    </a:cubicBezTo>
                  </a:path>
                </a:pathLst>
              </a:custGeom>
              <a:ln w="28575">
                <a:solidFill>
                  <a:schemeClr val="accent2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 rot="16200000">
                <a:off x="4190694" y="3810307"/>
                <a:ext cx="494098" cy="493486"/>
              </a:xfrm>
              <a:custGeom>
                <a:avLst/>
                <a:gdLst>
                  <a:gd name="connsiteX0" fmla="*/ 494098 w 494098"/>
                  <a:gd name="connsiteY0" fmla="*/ 0 h 493486"/>
                  <a:gd name="connsiteX1" fmla="*/ 407012 w 494098"/>
                  <a:gd name="connsiteY1" fmla="*/ 29029 h 493486"/>
                  <a:gd name="connsiteX2" fmla="*/ 363469 w 494098"/>
                  <a:gd name="connsiteY2" fmla="*/ 87086 h 493486"/>
                  <a:gd name="connsiteX3" fmla="*/ 305412 w 494098"/>
                  <a:gd name="connsiteY3" fmla="*/ 174172 h 493486"/>
                  <a:gd name="connsiteX4" fmla="*/ 276383 w 494098"/>
                  <a:gd name="connsiteY4" fmla="*/ 261258 h 493486"/>
                  <a:gd name="connsiteX5" fmla="*/ 261869 w 494098"/>
                  <a:gd name="connsiteY5" fmla="*/ 348343 h 493486"/>
                  <a:gd name="connsiteX6" fmla="*/ 203812 w 494098"/>
                  <a:gd name="connsiteY6" fmla="*/ 377372 h 493486"/>
                  <a:gd name="connsiteX7" fmla="*/ 58669 w 494098"/>
                  <a:gd name="connsiteY7" fmla="*/ 406400 h 493486"/>
                  <a:gd name="connsiteX8" fmla="*/ 44155 w 494098"/>
                  <a:gd name="connsiteY8" fmla="*/ 449943 h 493486"/>
                  <a:gd name="connsiteX9" fmla="*/ 612 w 494098"/>
                  <a:gd name="connsiteY9" fmla="*/ 493486 h 493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94098" h="493486">
                    <a:moveTo>
                      <a:pt x="494098" y="0"/>
                    </a:moveTo>
                    <a:cubicBezTo>
                      <a:pt x="465069" y="9676"/>
                      <a:pt x="432472" y="12056"/>
                      <a:pt x="407012" y="29029"/>
                    </a:cubicBezTo>
                    <a:cubicBezTo>
                      <a:pt x="386884" y="42447"/>
                      <a:pt x="377341" y="67268"/>
                      <a:pt x="363469" y="87086"/>
                    </a:cubicBezTo>
                    <a:cubicBezTo>
                      <a:pt x="343462" y="115667"/>
                      <a:pt x="316445" y="141074"/>
                      <a:pt x="305412" y="174172"/>
                    </a:cubicBezTo>
                    <a:lnTo>
                      <a:pt x="276383" y="261258"/>
                    </a:lnTo>
                    <a:cubicBezTo>
                      <a:pt x="271545" y="290286"/>
                      <a:pt x="277466" y="323387"/>
                      <a:pt x="261869" y="348343"/>
                    </a:cubicBezTo>
                    <a:cubicBezTo>
                      <a:pt x="250402" y="366691"/>
                      <a:pt x="223699" y="368849"/>
                      <a:pt x="203812" y="377372"/>
                    </a:cubicBezTo>
                    <a:cubicBezTo>
                      <a:pt x="153149" y="399085"/>
                      <a:pt x="118765" y="397815"/>
                      <a:pt x="58669" y="406400"/>
                    </a:cubicBezTo>
                    <a:cubicBezTo>
                      <a:pt x="53831" y="420914"/>
                      <a:pt x="54973" y="439125"/>
                      <a:pt x="44155" y="449943"/>
                    </a:cubicBezTo>
                    <a:cubicBezTo>
                      <a:pt x="-8567" y="502666"/>
                      <a:pt x="612" y="426929"/>
                      <a:pt x="612" y="493486"/>
                    </a:cubicBezTo>
                  </a:path>
                </a:pathLst>
              </a:custGeom>
              <a:ln w="28575">
                <a:solidFill>
                  <a:schemeClr val="accent2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4876800" y="3505200"/>
            <a:ext cx="2895600" cy="2286000"/>
            <a:chOff x="4876800" y="3505200"/>
            <a:chExt cx="2895600" cy="2286000"/>
          </a:xfrm>
        </p:grpSpPr>
        <p:sp>
          <p:nvSpPr>
            <p:cNvPr id="42" name="Oval 41"/>
            <p:cNvSpPr/>
            <p:nvPr/>
          </p:nvSpPr>
          <p:spPr bwMode="auto">
            <a:xfrm>
              <a:off x="4876800" y="3505200"/>
              <a:ext cx="914400" cy="838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5105400" y="3657600"/>
              <a:ext cx="228600" cy="2667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6858000" y="3548742"/>
              <a:ext cx="914400" cy="838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7086600" y="3701142"/>
              <a:ext cx="228600" cy="26670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4876800" y="4909458"/>
              <a:ext cx="914400" cy="838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5105400" y="5061858"/>
              <a:ext cx="228600" cy="2667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6858000" y="4953000"/>
              <a:ext cx="914400" cy="838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7086600" y="5105400"/>
              <a:ext cx="228600" cy="26670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029200" y="3600959"/>
            <a:ext cx="2743200" cy="2190241"/>
            <a:chOff x="5029200" y="3600959"/>
            <a:chExt cx="2743200" cy="2190241"/>
          </a:xfrm>
        </p:grpSpPr>
        <p:grpSp>
          <p:nvGrpSpPr>
            <p:cNvPr id="50" name="Group 49"/>
            <p:cNvGrpSpPr/>
            <p:nvPr/>
          </p:nvGrpSpPr>
          <p:grpSpPr>
            <a:xfrm>
              <a:off x="5029200" y="3614057"/>
              <a:ext cx="742441" cy="742441"/>
              <a:chOff x="4120950" y="3614057"/>
              <a:chExt cx="742441" cy="742441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4136571" y="3614057"/>
                <a:ext cx="406400" cy="742441"/>
              </a:xfrm>
              <a:custGeom>
                <a:avLst/>
                <a:gdLst>
                  <a:gd name="connsiteX0" fmla="*/ 0 w 406400"/>
                  <a:gd name="connsiteY0" fmla="*/ 0 h 742441"/>
                  <a:gd name="connsiteX1" fmla="*/ 87086 w 406400"/>
                  <a:gd name="connsiteY1" fmla="*/ 58057 h 742441"/>
                  <a:gd name="connsiteX2" fmla="*/ 188686 w 406400"/>
                  <a:gd name="connsiteY2" fmla="*/ 159657 h 742441"/>
                  <a:gd name="connsiteX3" fmla="*/ 275772 w 406400"/>
                  <a:gd name="connsiteY3" fmla="*/ 217714 h 742441"/>
                  <a:gd name="connsiteX4" fmla="*/ 319315 w 406400"/>
                  <a:gd name="connsiteY4" fmla="*/ 653143 h 742441"/>
                  <a:gd name="connsiteX5" fmla="*/ 377372 w 406400"/>
                  <a:gd name="connsiteY5" fmla="*/ 740229 h 742441"/>
                  <a:gd name="connsiteX6" fmla="*/ 406400 w 406400"/>
                  <a:gd name="connsiteY6" fmla="*/ 740229 h 742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6400" h="742441">
                    <a:moveTo>
                      <a:pt x="0" y="0"/>
                    </a:moveTo>
                    <a:cubicBezTo>
                      <a:pt x="29029" y="19352"/>
                      <a:pt x="60453" y="35521"/>
                      <a:pt x="87086" y="58057"/>
                    </a:cubicBezTo>
                    <a:cubicBezTo>
                      <a:pt x="123648" y="88994"/>
                      <a:pt x="148835" y="133090"/>
                      <a:pt x="188686" y="159657"/>
                    </a:cubicBezTo>
                    <a:lnTo>
                      <a:pt x="275772" y="217714"/>
                    </a:lnTo>
                    <a:cubicBezTo>
                      <a:pt x="379106" y="372719"/>
                      <a:pt x="290679" y="223612"/>
                      <a:pt x="319315" y="653143"/>
                    </a:cubicBezTo>
                    <a:cubicBezTo>
                      <a:pt x="321690" y="688774"/>
                      <a:pt x="348005" y="722608"/>
                      <a:pt x="377372" y="740229"/>
                    </a:cubicBezTo>
                    <a:cubicBezTo>
                      <a:pt x="385669" y="745207"/>
                      <a:pt x="396724" y="740229"/>
                      <a:pt x="406400" y="740229"/>
                    </a:cubicBez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2" name="Freeform 51"/>
              <p:cNvSpPr/>
              <p:nvPr/>
            </p:nvSpPr>
            <p:spPr>
              <a:xfrm rot="16200000">
                <a:off x="4288971" y="3581400"/>
                <a:ext cx="406400" cy="742441"/>
              </a:xfrm>
              <a:custGeom>
                <a:avLst/>
                <a:gdLst>
                  <a:gd name="connsiteX0" fmla="*/ 0 w 406400"/>
                  <a:gd name="connsiteY0" fmla="*/ 0 h 742441"/>
                  <a:gd name="connsiteX1" fmla="*/ 87086 w 406400"/>
                  <a:gd name="connsiteY1" fmla="*/ 58057 h 742441"/>
                  <a:gd name="connsiteX2" fmla="*/ 188686 w 406400"/>
                  <a:gd name="connsiteY2" fmla="*/ 159657 h 742441"/>
                  <a:gd name="connsiteX3" fmla="*/ 275772 w 406400"/>
                  <a:gd name="connsiteY3" fmla="*/ 217714 h 742441"/>
                  <a:gd name="connsiteX4" fmla="*/ 319315 w 406400"/>
                  <a:gd name="connsiteY4" fmla="*/ 653143 h 742441"/>
                  <a:gd name="connsiteX5" fmla="*/ 377372 w 406400"/>
                  <a:gd name="connsiteY5" fmla="*/ 740229 h 742441"/>
                  <a:gd name="connsiteX6" fmla="*/ 406400 w 406400"/>
                  <a:gd name="connsiteY6" fmla="*/ 740229 h 742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6400" h="742441">
                    <a:moveTo>
                      <a:pt x="0" y="0"/>
                    </a:moveTo>
                    <a:cubicBezTo>
                      <a:pt x="29029" y="19352"/>
                      <a:pt x="60453" y="35521"/>
                      <a:pt x="87086" y="58057"/>
                    </a:cubicBezTo>
                    <a:cubicBezTo>
                      <a:pt x="123648" y="88994"/>
                      <a:pt x="148835" y="133090"/>
                      <a:pt x="188686" y="159657"/>
                    </a:cubicBezTo>
                    <a:lnTo>
                      <a:pt x="275772" y="217714"/>
                    </a:lnTo>
                    <a:cubicBezTo>
                      <a:pt x="379106" y="372719"/>
                      <a:pt x="290679" y="223612"/>
                      <a:pt x="319315" y="653143"/>
                    </a:cubicBezTo>
                    <a:cubicBezTo>
                      <a:pt x="321690" y="688774"/>
                      <a:pt x="348005" y="722608"/>
                      <a:pt x="377372" y="740229"/>
                    </a:cubicBezTo>
                    <a:cubicBezTo>
                      <a:pt x="385669" y="745207"/>
                      <a:pt x="396724" y="740229"/>
                      <a:pt x="406400" y="740229"/>
                    </a:cubicBez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4208531" y="3730171"/>
                <a:ext cx="494098" cy="493486"/>
              </a:xfrm>
              <a:custGeom>
                <a:avLst/>
                <a:gdLst>
                  <a:gd name="connsiteX0" fmla="*/ 494098 w 494098"/>
                  <a:gd name="connsiteY0" fmla="*/ 0 h 493486"/>
                  <a:gd name="connsiteX1" fmla="*/ 407012 w 494098"/>
                  <a:gd name="connsiteY1" fmla="*/ 29029 h 493486"/>
                  <a:gd name="connsiteX2" fmla="*/ 363469 w 494098"/>
                  <a:gd name="connsiteY2" fmla="*/ 87086 h 493486"/>
                  <a:gd name="connsiteX3" fmla="*/ 305412 w 494098"/>
                  <a:gd name="connsiteY3" fmla="*/ 174172 h 493486"/>
                  <a:gd name="connsiteX4" fmla="*/ 276383 w 494098"/>
                  <a:gd name="connsiteY4" fmla="*/ 261258 h 493486"/>
                  <a:gd name="connsiteX5" fmla="*/ 261869 w 494098"/>
                  <a:gd name="connsiteY5" fmla="*/ 348343 h 493486"/>
                  <a:gd name="connsiteX6" fmla="*/ 203812 w 494098"/>
                  <a:gd name="connsiteY6" fmla="*/ 377372 h 493486"/>
                  <a:gd name="connsiteX7" fmla="*/ 58669 w 494098"/>
                  <a:gd name="connsiteY7" fmla="*/ 406400 h 493486"/>
                  <a:gd name="connsiteX8" fmla="*/ 44155 w 494098"/>
                  <a:gd name="connsiteY8" fmla="*/ 449943 h 493486"/>
                  <a:gd name="connsiteX9" fmla="*/ 612 w 494098"/>
                  <a:gd name="connsiteY9" fmla="*/ 493486 h 493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94098" h="493486">
                    <a:moveTo>
                      <a:pt x="494098" y="0"/>
                    </a:moveTo>
                    <a:cubicBezTo>
                      <a:pt x="465069" y="9676"/>
                      <a:pt x="432472" y="12056"/>
                      <a:pt x="407012" y="29029"/>
                    </a:cubicBezTo>
                    <a:cubicBezTo>
                      <a:pt x="386884" y="42447"/>
                      <a:pt x="377341" y="67268"/>
                      <a:pt x="363469" y="87086"/>
                    </a:cubicBezTo>
                    <a:cubicBezTo>
                      <a:pt x="343462" y="115667"/>
                      <a:pt x="316445" y="141074"/>
                      <a:pt x="305412" y="174172"/>
                    </a:cubicBezTo>
                    <a:lnTo>
                      <a:pt x="276383" y="261258"/>
                    </a:lnTo>
                    <a:cubicBezTo>
                      <a:pt x="271545" y="290286"/>
                      <a:pt x="277466" y="323387"/>
                      <a:pt x="261869" y="348343"/>
                    </a:cubicBezTo>
                    <a:cubicBezTo>
                      <a:pt x="250402" y="366691"/>
                      <a:pt x="223699" y="368849"/>
                      <a:pt x="203812" y="377372"/>
                    </a:cubicBezTo>
                    <a:cubicBezTo>
                      <a:pt x="153149" y="399085"/>
                      <a:pt x="118765" y="397815"/>
                      <a:pt x="58669" y="406400"/>
                    </a:cubicBezTo>
                    <a:cubicBezTo>
                      <a:pt x="53831" y="420914"/>
                      <a:pt x="54973" y="439125"/>
                      <a:pt x="44155" y="449943"/>
                    </a:cubicBezTo>
                    <a:cubicBezTo>
                      <a:pt x="-8567" y="502666"/>
                      <a:pt x="612" y="426929"/>
                      <a:pt x="612" y="493486"/>
                    </a:cubicBez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4" name="Freeform 53"/>
              <p:cNvSpPr/>
              <p:nvPr/>
            </p:nvSpPr>
            <p:spPr>
              <a:xfrm rot="16200000">
                <a:off x="4190694" y="3810307"/>
                <a:ext cx="494098" cy="493486"/>
              </a:xfrm>
              <a:custGeom>
                <a:avLst/>
                <a:gdLst>
                  <a:gd name="connsiteX0" fmla="*/ 494098 w 494098"/>
                  <a:gd name="connsiteY0" fmla="*/ 0 h 493486"/>
                  <a:gd name="connsiteX1" fmla="*/ 407012 w 494098"/>
                  <a:gd name="connsiteY1" fmla="*/ 29029 h 493486"/>
                  <a:gd name="connsiteX2" fmla="*/ 363469 w 494098"/>
                  <a:gd name="connsiteY2" fmla="*/ 87086 h 493486"/>
                  <a:gd name="connsiteX3" fmla="*/ 305412 w 494098"/>
                  <a:gd name="connsiteY3" fmla="*/ 174172 h 493486"/>
                  <a:gd name="connsiteX4" fmla="*/ 276383 w 494098"/>
                  <a:gd name="connsiteY4" fmla="*/ 261258 h 493486"/>
                  <a:gd name="connsiteX5" fmla="*/ 261869 w 494098"/>
                  <a:gd name="connsiteY5" fmla="*/ 348343 h 493486"/>
                  <a:gd name="connsiteX6" fmla="*/ 203812 w 494098"/>
                  <a:gd name="connsiteY6" fmla="*/ 377372 h 493486"/>
                  <a:gd name="connsiteX7" fmla="*/ 58669 w 494098"/>
                  <a:gd name="connsiteY7" fmla="*/ 406400 h 493486"/>
                  <a:gd name="connsiteX8" fmla="*/ 44155 w 494098"/>
                  <a:gd name="connsiteY8" fmla="*/ 449943 h 493486"/>
                  <a:gd name="connsiteX9" fmla="*/ 612 w 494098"/>
                  <a:gd name="connsiteY9" fmla="*/ 493486 h 493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94098" h="493486">
                    <a:moveTo>
                      <a:pt x="494098" y="0"/>
                    </a:moveTo>
                    <a:cubicBezTo>
                      <a:pt x="465069" y="9676"/>
                      <a:pt x="432472" y="12056"/>
                      <a:pt x="407012" y="29029"/>
                    </a:cubicBezTo>
                    <a:cubicBezTo>
                      <a:pt x="386884" y="42447"/>
                      <a:pt x="377341" y="67268"/>
                      <a:pt x="363469" y="87086"/>
                    </a:cubicBezTo>
                    <a:cubicBezTo>
                      <a:pt x="343462" y="115667"/>
                      <a:pt x="316445" y="141074"/>
                      <a:pt x="305412" y="174172"/>
                    </a:cubicBezTo>
                    <a:lnTo>
                      <a:pt x="276383" y="261258"/>
                    </a:lnTo>
                    <a:cubicBezTo>
                      <a:pt x="271545" y="290286"/>
                      <a:pt x="277466" y="323387"/>
                      <a:pt x="261869" y="348343"/>
                    </a:cubicBezTo>
                    <a:cubicBezTo>
                      <a:pt x="250402" y="366691"/>
                      <a:pt x="223699" y="368849"/>
                      <a:pt x="203812" y="377372"/>
                    </a:cubicBezTo>
                    <a:cubicBezTo>
                      <a:pt x="153149" y="399085"/>
                      <a:pt x="118765" y="397815"/>
                      <a:pt x="58669" y="406400"/>
                    </a:cubicBezTo>
                    <a:cubicBezTo>
                      <a:pt x="53831" y="420914"/>
                      <a:pt x="54973" y="439125"/>
                      <a:pt x="44155" y="449943"/>
                    </a:cubicBezTo>
                    <a:cubicBezTo>
                      <a:pt x="-8567" y="502666"/>
                      <a:pt x="612" y="426929"/>
                      <a:pt x="612" y="493486"/>
                    </a:cubicBez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5029200" y="4953000"/>
              <a:ext cx="742441" cy="742441"/>
              <a:chOff x="4120950" y="3614057"/>
              <a:chExt cx="742441" cy="742441"/>
            </a:xfrm>
          </p:grpSpPr>
          <p:sp>
            <p:nvSpPr>
              <p:cNvPr id="56" name="Freeform 55"/>
              <p:cNvSpPr/>
              <p:nvPr/>
            </p:nvSpPr>
            <p:spPr>
              <a:xfrm>
                <a:off x="4136571" y="3614057"/>
                <a:ext cx="406400" cy="742441"/>
              </a:xfrm>
              <a:custGeom>
                <a:avLst/>
                <a:gdLst>
                  <a:gd name="connsiteX0" fmla="*/ 0 w 406400"/>
                  <a:gd name="connsiteY0" fmla="*/ 0 h 742441"/>
                  <a:gd name="connsiteX1" fmla="*/ 87086 w 406400"/>
                  <a:gd name="connsiteY1" fmla="*/ 58057 h 742441"/>
                  <a:gd name="connsiteX2" fmla="*/ 188686 w 406400"/>
                  <a:gd name="connsiteY2" fmla="*/ 159657 h 742441"/>
                  <a:gd name="connsiteX3" fmla="*/ 275772 w 406400"/>
                  <a:gd name="connsiteY3" fmla="*/ 217714 h 742441"/>
                  <a:gd name="connsiteX4" fmla="*/ 319315 w 406400"/>
                  <a:gd name="connsiteY4" fmla="*/ 653143 h 742441"/>
                  <a:gd name="connsiteX5" fmla="*/ 377372 w 406400"/>
                  <a:gd name="connsiteY5" fmla="*/ 740229 h 742441"/>
                  <a:gd name="connsiteX6" fmla="*/ 406400 w 406400"/>
                  <a:gd name="connsiteY6" fmla="*/ 740229 h 742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6400" h="742441">
                    <a:moveTo>
                      <a:pt x="0" y="0"/>
                    </a:moveTo>
                    <a:cubicBezTo>
                      <a:pt x="29029" y="19352"/>
                      <a:pt x="60453" y="35521"/>
                      <a:pt x="87086" y="58057"/>
                    </a:cubicBezTo>
                    <a:cubicBezTo>
                      <a:pt x="123648" y="88994"/>
                      <a:pt x="148835" y="133090"/>
                      <a:pt x="188686" y="159657"/>
                    </a:cubicBezTo>
                    <a:lnTo>
                      <a:pt x="275772" y="217714"/>
                    </a:lnTo>
                    <a:cubicBezTo>
                      <a:pt x="379106" y="372719"/>
                      <a:pt x="290679" y="223612"/>
                      <a:pt x="319315" y="653143"/>
                    </a:cubicBezTo>
                    <a:cubicBezTo>
                      <a:pt x="321690" y="688774"/>
                      <a:pt x="348005" y="722608"/>
                      <a:pt x="377372" y="740229"/>
                    </a:cubicBezTo>
                    <a:cubicBezTo>
                      <a:pt x="385669" y="745207"/>
                      <a:pt x="396724" y="740229"/>
                      <a:pt x="406400" y="740229"/>
                    </a:cubicBezTo>
                  </a:path>
                </a:pathLst>
              </a:custGeom>
              <a:ln w="28575">
                <a:solidFill>
                  <a:schemeClr val="accent2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7" name="Freeform 56"/>
              <p:cNvSpPr/>
              <p:nvPr/>
            </p:nvSpPr>
            <p:spPr>
              <a:xfrm rot="16200000">
                <a:off x="4288971" y="3581400"/>
                <a:ext cx="406400" cy="742441"/>
              </a:xfrm>
              <a:custGeom>
                <a:avLst/>
                <a:gdLst>
                  <a:gd name="connsiteX0" fmla="*/ 0 w 406400"/>
                  <a:gd name="connsiteY0" fmla="*/ 0 h 742441"/>
                  <a:gd name="connsiteX1" fmla="*/ 87086 w 406400"/>
                  <a:gd name="connsiteY1" fmla="*/ 58057 h 742441"/>
                  <a:gd name="connsiteX2" fmla="*/ 188686 w 406400"/>
                  <a:gd name="connsiteY2" fmla="*/ 159657 h 742441"/>
                  <a:gd name="connsiteX3" fmla="*/ 275772 w 406400"/>
                  <a:gd name="connsiteY3" fmla="*/ 217714 h 742441"/>
                  <a:gd name="connsiteX4" fmla="*/ 319315 w 406400"/>
                  <a:gd name="connsiteY4" fmla="*/ 653143 h 742441"/>
                  <a:gd name="connsiteX5" fmla="*/ 377372 w 406400"/>
                  <a:gd name="connsiteY5" fmla="*/ 740229 h 742441"/>
                  <a:gd name="connsiteX6" fmla="*/ 406400 w 406400"/>
                  <a:gd name="connsiteY6" fmla="*/ 740229 h 742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6400" h="742441">
                    <a:moveTo>
                      <a:pt x="0" y="0"/>
                    </a:moveTo>
                    <a:cubicBezTo>
                      <a:pt x="29029" y="19352"/>
                      <a:pt x="60453" y="35521"/>
                      <a:pt x="87086" y="58057"/>
                    </a:cubicBezTo>
                    <a:cubicBezTo>
                      <a:pt x="123648" y="88994"/>
                      <a:pt x="148835" y="133090"/>
                      <a:pt x="188686" y="159657"/>
                    </a:cubicBezTo>
                    <a:lnTo>
                      <a:pt x="275772" y="217714"/>
                    </a:lnTo>
                    <a:cubicBezTo>
                      <a:pt x="379106" y="372719"/>
                      <a:pt x="290679" y="223612"/>
                      <a:pt x="319315" y="653143"/>
                    </a:cubicBezTo>
                    <a:cubicBezTo>
                      <a:pt x="321690" y="688774"/>
                      <a:pt x="348005" y="722608"/>
                      <a:pt x="377372" y="740229"/>
                    </a:cubicBezTo>
                    <a:cubicBezTo>
                      <a:pt x="385669" y="745207"/>
                      <a:pt x="396724" y="740229"/>
                      <a:pt x="406400" y="740229"/>
                    </a:cubicBezTo>
                  </a:path>
                </a:pathLst>
              </a:custGeom>
              <a:ln w="28575">
                <a:solidFill>
                  <a:schemeClr val="accent2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4208531" y="3730171"/>
                <a:ext cx="494098" cy="493486"/>
              </a:xfrm>
              <a:custGeom>
                <a:avLst/>
                <a:gdLst>
                  <a:gd name="connsiteX0" fmla="*/ 494098 w 494098"/>
                  <a:gd name="connsiteY0" fmla="*/ 0 h 493486"/>
                  <a:gd name="connsiteX1" fmla="*/ 407012 w 494098"/>
                  <a:gd name="connsiteY1" fmla="*/ 29029 h 493486"/>
                  <a:gd name="connsiteX2" fmla="*/ 363469 w 494098"/>
                  <a:gd name="connsiteY2" fmla="*/ 87086 h 493486"/>
                  <a:gd name="connsiteX3" fmla="*/ 305412 w 494098"/>
                  <a:gd name="connsiteY3" fmla="*/ 174172 h 493486"/>
                  <a:gd name="connsiteX4" fmla="*/ 276383 w 494098"/>
                  <a:gd name="connsiteY4" fmla="*/ 261258 h 493486"/>
                  <a:gd name="connsiteX5" fmla="*/ 261869 w 494098"/>
                  <a:gd name="connsiteY5" fmla="*/ 348343 h 493486"/>
                  <a:gd name="connsiteX6" fmla="*/ 203812 w 494098"/>
                  <a:gd name="connsiteY6" fmla="*/ 377372 h 493486"/>
                  <a:gd name="connsiteX7" fmla="*/ 58669 w 494098"/>
                  <a:gd name="connsiteY7" fmla="*/ 406400 h 493486"/>
                  <a:gd name="connsiteX8" fmla="*/ 44155 w 494098"/>
                  <a:gd name="connsiteY8" fmla="*/ 449943 h 493486"/>
                  <a:gd name="connsiteX9" fmla="*/ 612 w 494098"/>
                  <a:gd name="connsiteY9" fmla="*/ 493486 h 493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94098" h="493486">
                    <a:moveTo>
                      <a:pt x="494098" y="0"/>
                    </a:moveTo>
                    <a:cubicBezTo>
                      <a:pt x="465069" y="9676"/>
                      <a:pt x="432472" y="12056"/>
                      <a:pt x="407012" y="29029"/>
                    </a:cubicBezTo>
                    <a:cubicBezTo>
                      <a:pt x="386884" y="42447"/>
                      <a:pt x="377341" y="67268"/>
                      <a:pt x="363469" y="87086"/>
                    </a:cubicBezTo>
                    <a:cubicBezTo>
                      <a:pt x="343462" y="115667"/>
                      <a:pt x="316445" y="141074"/>
                      <a:pt x="305412" y="174172"/>
                    </a:cubicBezTo>
                    <a:lnTo>
                      <a:pt x="276383" y="261258"/>
                    </a:lnTo>
                    <a:cubicBezTo>
                      <a:pt x="271545" y="290286"/>
                      <a:pt x="277466" y="323387"/>
                      <a:pt x="261869" y="348343"/>
                    </a:cubicBezTo>
                    <a:cubicBezTo>
                      <a:pt x="250402" y="366691"/>
                      <a:pt x="223699" y="368849"/>
                      <a:pt x="203812" y="377372"/>
                    </a:cubicBezTo>
                    <a:cubicBezTo>
                      <a:pt x="153149" y="399085"/>
                      <a:pt x="118765" y="397815"/>
                      <a:pt x="58669" y="406400"/>
                    </a:cubicBezTo>
                    <a:cubicBezTo>
                      <a:pt x="53831" y="420914"/>
                      <a:pt x="54973" y="439125"/>
                      <a:pt x="44155" y="449943"/>
                    </a:cubicBezTo>
                    <a:cubicBezTo>
                      <a:pt x="-8567" y="502666"/>
                      <a:pt x="612" y="426929"/>
                      <a:pt x="612" y="493486"/>
                    </a:cubicBezTo>
                  </a:path>
                </a:pathLst>
              </a:custGeom>
              <a:ln w="28575">
                <a:solidFill>
                  <a:schemeClr val="accent2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9" name="Freeform 58"/>
              <p:cNvSpPr/>
              <p:nvPr/>
            </p:nvSpPr>
            <p:spPr>
              <a:xfrm rot="16200000">
                <a:off x="4190694" y="3810307"/>
                <a:ext cx="494098" cy="493486"/>
              </a:xfrm>
              <a:custGeom>
                <a:avLst/>
                <a:gdLst>
                  <a:gd name="connsiteX0" fmla="*/ 494098 w 494098"/>
                  <a:gd name="connsiteY0" fmla="*/ 0 h 493486"/>
                  <a:gd name="connsiteX1" fmla="*/ 407012 w 494098"/>
                  <a:gd name="connsiteY1" fmla="*/ 29029 h 493486"/>
                  <a:gd name="connsiteX2" fmla="*/ 363469 w 494098"/>
                  <a:gd name="connsiteY2" fmla="*/ 87086 h 493486"/>
                  <a:gd name="connsiteX3" fmla="*/ 305412 w 494098"/>
                  <a:gd name="connsiteY3" fmla="*/ 174172 h 493486"/>
                  <a:gd name="connsiteX4" fmla="*/ 276383 w 494098"/>
                  <a:gd name="connsiteY4" fmla="*/ 261258 h 493486"/>
                  <a:gd name="connsiteX5" fmla="*/ 261869 w 494098"/>
                  <a:gd name="connsiteY5" fmla="*/ 348343 h 493486"/>
                  <a:gd name="connsiteX6" fmla="*/ 203812 w 494098"/>
                  <a:gd name="connsiteY6" fmla="*/ 377372 h 493486"/>
                  <a:gd name="connsiteX7" fmla="*/ 58669 w 494098"/>
                  <a:gd name="connsiteY7" fmla="*/ 406400 h 493486"/>
                  <a:gd name="connsiteX8" fmla="*/ 44155 w 494098"/>
                  <a:gd name="connsiteY8" fmla="*/ 449943 h 493486"/>
                  <a:gd name="connsiteX9" fmla="*/ 612 w 494098"/>
                  <a:gd name="connsiteY9" fmla="*/ 493486 h 493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94098" h="493486">
                    <a:moveTo>
                      <a:pt x="494098" y="0"/>
                    </a:moveTo>
                    <a:cubicBezTo>
                      <a:pt x="465069" y="9676"/>
                      <a:pt x="432472" y="12056"/>
                      <a:pt x="407012" y="29029"/>
                    </a:cubicBezTo>
                    <a:cubicBezTo>
                      <a:pt x="386884" y="42447"/>
                      <a:pt x="377341" y="67268"/>
                      <a:pt x="363469" y="87086"/>
                    </a:cubicBezTo>
                    <a:cubicBezTo>
                      <a:pt x="343462" y="115667"/>
                      <a:pt x="316445" y="141074"/>
                      <a:pt x="305412" y="174172"/>
                    </a:cubicBezTo>
                    <a:lnTo>
                      <a:pt x="276383" y="261258"/>
                    </a:lnTo>
                    <a:cubicBezTo>
                      <a:pt x="271545" y="290286"/>
                      <a:pt x="277466" y="323387"/>
                      <a:pt x="261869" y="348343"/>
                    </a:cubicBezTo>
                    <a:cubicBezTo>
                      <a:pt x="250402" y="366691"/>
                      <a:pt x="223699" y="368849"/>
                      <a:pt x="203812" y="377372"/>
                    </a:cubicBezTo>
                    <a:cubicBezTo>
                      <a:pt x="153149" y="399085"/>
                      <a:pt x="118765" y="397815"/>
                      <a:pt x="58669" y="406400"/>
                    </a:cubicBezTo>
                    <a:cubicBezTo>
                      <a:pt x="53831" y="420914"/>
                      <a:pt x="54973" y="439125"/>
                      <a:pt x="44155" y="449943"/>
                    </a:cubicBezTo>
                    <a:cubicBezTo>
                      <a:pt x="-8567" y="502666"/>
                      <a:pt x="612" y="426929"/>
                      <a:pt x="612" y="493486"/>
                    </a:cubicBezTo>
                  </a:path>
                </a:pathLst>
              </a:custGeom>
              <a:ln w="28575">
                <a:solidFill>
                  <a:schemeClr val="accent2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7029959" y="5048759"/>
              <a:ext cx="742441" cy="742441"/>
              <a:chOff x="4120950" y="3614057"/>
              <a:chExt cx="742441" cy="742441"/>
            </a:xfrm>
          </p:grpSpPr>
          <p:sp>
            <p:nvSpPr>
              <p:cNvPr id="61" name="Freeform 60"/>
              <p:cNvSpPr/>
              <p:nvPr/>
            </p:nvSpPr>
            <p:spPr>
              <a:xfrm>
                <a:off x="4136571" y="3614057"/>
                <a:ext cx="406400" cy="742441"/>
              </a:xfrm>
              <a:custGeom>
                <a:avLst/>
                <a:gdLst>
                  <a:gd name="connsiteX0" fmla="*/ 0 w 406400"/>
                  <a:gd name="connsiteY0" fmla="*/ 0 h 742441"/>
                  <a:gd name="connsiteX1" fmla="*/ 87086 w 406400"/>
                  <a:gd name="connsiteY1" fmla="*/ 58057 h 742441"/>
                  <a:gd name="connsiteX2" fmla="*/ 188686 w 406400"/>
                  <a:gd name="connsiteY2" fmla="*/ 159657 h 742441"/>
                  <a:gd name="connsiteX3" fmla="*/ 275772 w 406400"/>
                  <a:gd name="connsiteY3" fmla="*/ 217714 h 742441"/>
                  <a:gd name="connsiteX4" fmla="*/ 319315 w 406400"/>
                  <a:gd name="connsiteY4" fmla="*/ 653143 h 742441"/>
                  <a:gd name="connsiteX5" fmla="*/ 377372 w 406400"/>
                  <a:gd name="connsiteY5" fmla="*/ 740229 h 742441"/>
                  <a:gd name="connsiteX6" fmla="*/ 406400 w 406400"/>
                  <a:gd name="connsiteY6" fmla="*/ 740229 h 742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6400" h="742441">
                    <a:moveTo>
                      <a:pt x="0" y="0"/>
                    </a:moveTo>
                    <a:cubicBezTo>
                      <a:pt x="29029" y="19352"/>
                      <a:pt x="60453" y="35521"/>
                      <a:pt x="87086" y="58057"/>
                    </a:cubicBezTo>
                    <a:cubicBezTo>
                      <a:pt x="123648" y="88994"/>
                      <a:pt x="148835" y="133090"/>
                      <a:pt x="188686" y="159657"/>
                    </a:cubicBezTo>
                    <a:lnTo>
                      <a:pt x="275772" y="217714"/>
                    </a:lnTo>
                    <a:cubicBezTo>
                      <a:pt x="379106" y="372719"/>
                      <a:pt x="290679" y="223612"/>
                      <a:pt x="319315" y="653143"/>
                    </a:cubicBezTo>
                    <a:cubicBezTo>
                      <a:pt x="321690" y="688774"/>
                      <a:pt x="348005" y="722608"/>
                      <a:pt x="377372" y="740229"/>
                    </a:cubicBezTo>
                    <a:cubicBezTo>
                      <a:pt x="385669" y="745207"/>
                      <a:pt x="396724" y="740229"/>
                      <a:pt x="406400" y="740229"/>
                    </a:cubicBezTo>
                  </a:path>
                </a:pathLst>
              </a:custGeom>
              <a:ln w="28575">
                <a:solidFill>
                  <a:schemeClr val="accent2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2" name="Freeform 61"/>
              <p:cNvSpPr/>
              <p:nvPr/>
            </p:nvSpPr>
            <p:spPr>
              <a:xfrm rot="16200000">
                <a:off x="4288971" y="3581400"/>
                <a:ext cx="406400" cy="742441"/>
              </a:xfrm>
              <a:custGeom>
                <a:avLst/>
                <a:gdLst>
                  <a:gd name="connsiteX0" fmla="*/ 0 w 406400"/>
                  <a:gd name="connsiteY0" fmla="*/ 0 h 742441"/>
                  <a:gd name="connsiteX1" fmla="*/ 87086 w 406400"/>
                  <a:gd name="connsiteY1" fmla="*/ 58057 h 742441"/>
                  <a:gd name="connsiteX2" fmla="*/ 188686 w 406400"/>
                  <a:gd name="connsiteY2" fmla="*/ 159657 h 742441"/>
                  <a:gd name="connsiteX3" fmla="*/ 275772 w 406400"/>
                  <a:gd name="connsiteY3" fmla="*/ 217714 h 742441"/>
                  <a:gd name="connsiteX4" fmla="*/ 319315 w 406400"/>
                  <a:gd name="connsiteY4" fmla="*/ 653143 h 742441"/>
                  <a:gd name="connsiteX5" fmla="*/ 377372 w 406400"/>
                  <a:gd name="connsiteY5" fmla="*/ 740229 h 742441"/>
                  <a:gd name="connsiteX6" fmla="*/ 406400 w 406400"/>
                  <a:gd name="connsiteY6" fmla="*/ 740229 h 742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6400" h="742441">
                    <a:moveTo>
                      <a:pt x="0" y="0"/>
                    </a:moveTo>
                    <a:cubicBezTo>
                      <a:pt x="29029" y="19352"/>
                      <a:pt x="60453" y="35521"/>
                      <a:pt x="87086" y="58057"/>
                    </a:cubicBezTo>
                    <a:cubicBezTo>
                      <a:pt x="123648" y="88994"/>
                      <a:pt x="148835" y="133090"/>
                      <a:pt x="188686" y="159657"/>
                    </a:cubicBezTo>
                    <a:lnTo>
                      <a:pt x="275772" y="217714"/>
                    </a:lnTo>
                    <a:cubicBezTo>
                      <a:pt x="379106" y="372719"/>
                      <a:pt x="290679" y="223612"/>
                      <a:pt x="319315" y="653143"/>
                    </a:cubicBezTo>
                    <a:cubicBezTo>
                      <a:pt x="321690" y="688774"/>
                      <a:pt x="348005" y="722608"/>
                      <a:pt x="377372" y="740229"/>
                    </a:cubicBezTo>
                    <a:cubicBezTo>
                      <a:pt x="385669" y="745207"/>
                      <a:pt x="396724" y="740229"/>
                      <a:pt x="406400" y="740229"/>
                    </a:cubicBezTo>
                  </a:path>
                </a:pathLst>
              </a:custGeom>
              <a:ln w="28575">
                <a:solidFill>
                  <a:schemeClr val="accent2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3" name="Freeform 62"/>
              <p:cNvSpPr/>
              <p:nvPr/>
            </p:nvSpPr>
            <p:spPr>
              <a:xfrm>
                <a:off x="4208531" y="3730171"/>
                <a:ext cx="494098" cy="493486"/>
              </a:xfrm>
              <a:custGeom>
                <a:avLst/>
                <a:gdLst>
                  <a:gd name="connsiteX0" fmla="*/ 494098 w 494098"/>
                  <a:gd name="connsiteY0" fmla="*/ 0 h 493486"/>
                  <a:gd name="connsiteX1" fmla="*/ 407012 w 494098"/>
                  <a:gd name="connsiteY1" fmla="*/ 29029 h 493486"/>
                  <a:gd name="connsiteX2" fmla="*/ 363469 w 494098"/>
                  <a:gd name="connsiteY2" fmla="*/ 87086 h 493486"/>
                  <a:gd name="connsiteX3" fmla="*/ 305412 w 494098"/>
                  <a:gd name="connsiteY3" fmla="*/ 174172 h 493486"/>
                  <a:gd name="connsiteX4" fmla="*/ 276383 w 494098"/>
                  <a:gd name="connsiteY4" fmla="*/ 261258 h 493486"/>
                  <a:gd name="connsiteX5" fmla="*/ 261869 w 494098"/>
                  <a:gd name="connsiteY5" fmla="*/ 348343 h 493486"/>
                  <a:gd name="connsiteX6" fmla="*/ 203812 w 494098"/>
                  <a:gd name="connsiteY6" fmla="*/ 377372 h 493486"/>
                  <a:gd name="connsiteX7" fmla="*/ 58669 w 494098"/>
                  <a:gd name="connsiteY7" fmla="*/ 406400 h 493486"/>
                  <a:gd name="connsiteX8" fmla="*/ 44155 w 494098"/>
                  <a:gd name="connsiteY8" fmla="*/ 449943 h 493486"/>
                  <a:gd name="connsiteX9" fmla="*/ 612 w 494098"/>
                  <a:gd name="connsiteY9" fmla="*/ 493486 h 493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94098" h="493486">
                    <a:moveTo>
                      <a:pt x="494098" y="0"/>
                    </a:moveTo>
                    <a:cubicBezTo>
                      <a:pt x="465069" y="9676"/>
                      <a:pt x="432472" y="12056"/>
                      <a:pt x="407012" y="29029"/>
                    </a:cubicBezTo>
                    <a:cubicBezTo>
                      <a:pt x="386884" y="42447"/>
                      <a:pt x="377341" y="67268"/>
                      <a:pt x="363469" y="87086"/>
                    </a:cubicBezTo>
                    <a:cubicBezTo>
                      <a:pt x="343462" y="115667"/>
                      <a:pt x="316445" y="141074"/>
                      <a:pt x="305412" y="174172"/>
                    </a:cubicBezTo>
                    <a:lnTo>
                      <a:pt x="276383" y="261258"/>
                    </a:lnTo>
                    <a:cubicBezTo>
                      <a:pt x="271545" y="290286"/>
                      <a:pt x="277466" y="323387"/>
                      <a:pt x="261869" y="348343"/>
                    </a:cubicBezTo>
                    <a:cubicBezTo>
                      <a:pt x="250402" y="366691"/>
                      <a:pt x="223699" y="368849"/>
                      <a:pt x="203812" y="377372"/>
                    </a:cubicBezTo>
                    <a:cubicBezTo>
                      <a:pt x="153149" y="399085"/>
                      <a:pt x="118765" y="397815"/>
                      <a:pt x="58669" y="406400"/>
                    </a:cubicBezTo>
                    <a:cubicBezTo>
                      <a:pt x="53831" y="420914"/>
                      <a:pt x="54973" y="439125"/>
                      <a:pt x="44155" y="449943"/>
                    </a:cubicBezTo>
                    <a:cubicBezTo>
                      <a:pt x="-8567" y="502666"/>
                      <a:pt x="612" y="426929"/>
                      <a:pt x="612" y="493486"/>
                    </a:cubicBezTo>
                  </a:path>
                </a:pathLst>
              </a:custGeom>
              <a:ln w="28575">
                <a:solidFill>
                  <a:schemeClr val="accent2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4" name="Freeform 63"/>
              <p:cNvSpPr/>
              <p:nvPr/>
            </p:nvSpPr>
            <p:spPr>
              <a:xfrm rot="16200000">
                <a:off x="4190694" y="3810307"/>
                <a:ext cx="494098" cy="493486"/>
              </a:xfrm>
              <a:custGeom>
                <a:avLst/>
                <a:gdLst>
                  <a:gd name="connsiteX0" fmla="*/ 494098 w 494098"/>
                  <a:gd name="connsiteY0" fmla="*/ 0 h 493486"/>
                  <a:gd name="connsiteX1" fmla="*/ 407012 w 494098"/>
                  <a:gd name="connsiteY1" fmla="*/ 29029 h 493486"/>
                  <a:gd name="connsiteX2" fmla="*/ 363469 w 494098"/>
                  <a:gd name="connsiteY2" fmla="*/ 87086 h 493486"/>
                  <a:gd name="connsiteX3" fmla="*/ 305412 w 494098"/>
                  <a:gd name="connsiteY3" fmla="*/ 174172 h 493486"/>
                  <a:gd name="connsiteX4" fmla="*/ 276383 w 494098"/>
                  <a:gd name="connsiteY4" fmla="*/ 261258 h 493486"/>
                  <a:gd name="connsiteX5" fmla="*/ 261869 w 494098"/>
                  <a:gd name="connsiteY5" fmla="*/ 348343 h 493486"/>
                  <a:gd name="connsiteX6" fmla="*/ 203812 w 494098"/>
                  <a:gd name="connsiteY6" fmla="*/ 377372 h 493486"/>
                  <a:gd name="connsiteX7" fmla="*/ 58669 w 494098"/>
                  <a:gd name="connsiteY7" fmla="*/ 406400 h 493486"/>
                  <a:gd name="connsiteX8" fmla="*/ 44155 w 494098"/>
                  <a:gd name="connsiteY8" fmla="*/ 449943 h 493486"/>
                  <a:gd name="connsiteX9" fmla="*/ 612 w 494098"/>
                  <a:gd name="connsiteY9" fmla="*/ 493486 h 493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94098" h="493486">
                    <a:moveTo>
                      <a:pt x="494098" y="0"/>
                    </a:moveTo>
                    <a:cubicBezTo>
                      <a:pt x="465069" y="9676"/>
                      <a:pt x="432472" y="12056"/>
                      <a:pt x="407012" y="29029"/>
                    </a:cubicBezTo>
                    <a:cubicBezTo>
                      <a:pt x="386884" y="42447"/>
                      <a:pt x="377341" y="67268"/>
                      <a:pt x="363469" y="87086"/>
                    </a:cubicBezTo>
                    <a:cubicBezTo>
                      <a:pt x="343462" y="115667"/>
                      <a:pt x="316445" y="141074"/>
                      <a:pt x="305412" y="174172"/>
                    </a:cubicBezTo>
                    <a:lnTo>
                      <a:pt x="276383" y="261258"/>
                    </a:lnTo>
                    <a:cubicBezTo>
                      <a:pt x="271545" y="290286"/>
                      <a:pt x="277466" y="323387"/>
                      <a:pt x="261869" y="348343"/>
                    </a:cubicBezTo>
                    <a:cubicBezTo>
                      <a:pt x="250402" y="366691"/>
                      <a:pt x="223699" y="368849"/>
                      <a:pt x="203812" y="377372"/>
                    </a:cubicBezTo>
                    <a:cubicBezTo>
                      <a:pt x="153149" y="399085"/>
                      <a:pt x="118765" y="397815"/>
                      <a:pt x="58669" y="406400"/>
                    </a:cubicBezTo>
                    <a:cubicBezTo>
                      <a:pt x="53831" y="420914"/>
                      <a:pt x="54973" y="439125"/>
                      <a:pt x="44155" y="449943"/>
                    </a:cubicBezTo>
                    <a:cubicBezTo>
                      <a:pt x="-8567" y="502666"/>
                      <a:pt x="612" y="426929"/>
                      <a:pt x="612" y="493486"/>
                    </a:cubicBezTo>
                  </a:path>
                </a:pathLst>
              </a:custGeom>
              <a:ln w="28575">
                <a:solidFill>
                  <a:schemeClr val="accent2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6953759" y="3600959"/>
              <a:ext cx="742441" cy="742441"/>
              <a:chOff x="4120950" y="3614057"/>
              <a:chExt cx="742441" cy="742441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4136571" y="3614057"/>
                <a:ext cx="406400" cy="742441"/>
              </a:xfrm>
              <a:custGeom>
                <a:avLst/>
                <a:gdLst>
                  <a:gd name="connsiteX0" fmla="*/ 0 w 406400"/>
                  <a:gd name="connsiteY0" fmla="*/ 0 h 742441"/>
                  <a:gd name="connsiteX1" fmla="*/ 87086 w 406400"/>
                  <a:gd name="connsiteY1" fmla="*/ 58057 h 742441"/>
                  <a:gd name="connsiteX2" fmla="*/ 188686 w 406400"/>
                  <a:gd name="connsiteY2" fmla="*/ 159657 h 742441"/>
                  <a:gd name="connsiteX3" fmla="*/ 275772 w 406400"/>
                  <a:gd name="connsiteY3" fmla="*/ 217714 h 742441"/>
                  <a:gd name="connsiteX4" fmla="*/ 319315 w 406400"/>
                  <a:gd name="connsiteY4" fmla="*/ 653143 h 742441"/>
                  <a:gd name="connsiteX5" fmla="*/ 377372 w 406400"/>
                  <a:gd name="connsiteY5" fmla="*/ 740229 h 742441"/>
                  <a:gd name="connsiteX6" fmla="*/ 406400 w 406400"/>
                  <a:gd name="connsiteY6" fmla="*/ 740229 h 742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6400" h="742441">
                    <a:moveTo>
                      <a:pt x="0" y="0"/>
                    </a:moveTo>
                    <a:cubicBezTo>
                      <a:pt x="29029" y="19352"/>
                      <a:pt x="60453" y="35521"/>
                      <a:pt x="87086" y="58057"/>
                    </a:cubicBezTo>
                    <a:cubicBezTo>
                      <a:pt x="123648" y="88994"/>
                      <a:pt x="148835" y="133090"/>
                      <a:pt x="188686" y="159657"/>
                    </a:cubicBezTo>
                    <a:lnTo>
                      <a:pt x="275772" y="217714"/>
                    </a:lnTo>
                    <a:cubicBezTo>
                      <a:pt x="379106" y="372719"/>
                      <a:pt x="290679" y="223612"/>
                      <a:pt x="319315" y="653143"/>
                    </a:cubicBezTo>
                    <a:cubicBezTo>
                      <a:pt x="321690" y="688774"/>
                      <a:pt x="348005" y="722608"/>
                      <a:pt x="377372" y="740229"/>
                    </a:cubicBezTo>
                    <a:cubicBezTo>
                      <a:pt x="385669" y="745207"/>
                      <a:pt x="396724" y="740229"/>
                      <a:pt x="406400" y="740229"/>
                    </a:cubicBez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7" name="Freeform 66"/>
              <p:cNvSpPr/>
              <p:nvPr/>
            </p:nvSpPr>
            <p:spPr>
              <a:xfrm rot="16200000">
                <a:off x="4288971" y="3581400"/>
                <a:ext cx="406400" cy="742441"/>
              </a:xfrm>
              <a:custGeom>
                <a:avLst/>
                <a:gdLst>
                  <a:gd name="connsiteX0" fmla="*/ 0 w 406400"/>
                  <a:gd name="connsiteY0" fmla="*/ 0 h 742441"/>
                  <a:gd name="connsiteX1" fmla="*/ 87086 w 406400"/>
                  <a:gd name="connsiteY1" fmla="*/ 58057 h 742441"/>
                  <a:gd name="connsiteX2" fmla="*/ 188686 w 406400"/>
                  <a:gd name="connsiteY2" fmla="*/ 159657 h 742441"/>
                  <a:gd name="connsiteX3" fmla="*/ 275772 w 406400"/>
                  <a:gd name="connsiteY3" fmla="*/ 217714 h 742441"/>
                  <a:gd name="connsiteX4" fmla="*/ 319315 w 406400"/>
                  <a:gd name="connsiteY4" fmla="*/ 653143 h 742441"/>
                  <a:gd name="connsiteX5" fmla="*/ 377372 w 406400"/>
                  <a:gd name="connsiteY5" fmla="*/ 740229 h 742441"/>
                  <a:gd name="connsiteX6" fmla="*/ 406400 w 406400"/>
                  <a:gd name="connsiteY6" fmla="*/ 740229 h 742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6400" h="742441">
                    <a:moveTo>
                      <a:pt x="0" y="0"/>
                    </a:moveTo>
                    <a:cubicBezTo>
                      <a:pt x="29029" y="19352"/>
                      <a:pt x="60453" y="35521"/>
                      <a:pt x="87086" y="58057"/>
                    </a:cubicBezTo>
                    <a:cubicBezTo>
                      <a:pt x="123648" y="88994"/>
                      <a:pt x="148835" y="133090"/>
                      <a:pt x="188686" y="159657"/>
                    </a:cubicBezTo>
                    <a:lnTo>
                      <a:pt x="275772" y="217714"/>
                    </a:lnTo>
                    <a:cubicBezTo>
                      <a:pt x="379106" y="372719"/>
                      <a:pt x="290679" y="223612"/>
                      <a:pt x="319315" y="653143"/>
                    </a:cubicBezTo>
                    <a:cubicBezTo>
                      <a:pt x="321690" y="688774"/>
                      <a:pt x="348005" y="722608"/>
                      <a:pt x="377372" y="740229"/>
                    </a:cubicBezTo>
                    <a:cubicBezTo>
                      <a:pt x="385669" y="745207"/>
                      <a:pt x="396724" y="740229"/>
                      <a:pt x="406400" y="740229"/>
                    </a:cubicBez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4208531" y="3730171"/>
                <a:ext cx="494098" cy="493486"/>
              </a:xfrm>
              <a:custGeom>
                <a:avLst/>
                <a:gdLst>
                  <a:gd name="connsiteX0" fmla="*/ 494098 w 494098"/>
                  <a:gd name="connsiteY0" fmla="*/ 0 h 493486"/>
                  <a:gd name="connsiteX1" fmla="*/ 407012 w 494098"/>
                  <a:gd name="connsiteY1" fmla="*/ 29029 h 493486"/>
                  <a:gd name="connsiteX2" fmla="*/ 363469 w 494098"/>
                  <a:gd name="connsiteY2" fmla="*/ 87086 h 493486"/>
                  <a:gd name="connsiteX3" fmla="*/ 305412 w 494098"/>
                  <a:gd name="connsiteY3" fmla="*/ 174172 h 493486"/>
                  <a:gd name="connsiteX4" fmla="*/ 276383 w 494098"/>
                  <a:gd name="connsiteY4" fmla="*/ 261258 h 493486"/>
                  <a:gd name="connsiteX5" fmla="*/ 261869 w 494098"/>
                  <a:gd name="connsiteY5" fmla="*/ 348343 h 493486"/>
                  <a:gd name="connsiteX6" fmla="*/ 203812 w 494098"/>
                  <a:gd name="connsiteY6" fmla="*/ 377372 h 493486"/>
                  <a:gd name="connsiteX7" fmla="*/ 58669 w 494098"/>
                  <a:gd name="connsiteY7" fmla="*/ 406400 h 493486"/>
                  <a:gd name="connsiteX8" fmla="*/ 44155 w 494098"/>
                  <a:gd name="connsiteY8" fmla="*/ 449943 h 493486"/>
                  <a:gd name="connsiteX9" fmla="*/ 612 w 494098"/>
                  <a:gd name="connsiteY9" fmla="*/ 493486 h 493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94098" h="493486">
                    <a:moveTo>
                      <a:pt x="494098" y="0"/>
                    </a:moveTo>
                    <a:cubicBezTo>
                      <a:pt x="465069" y="9676"/>
                      <a:pt x="432472" y="12056"/>
                      <a:pt x="407012" y="29029"/>
                    </a:cubicBezTo>
                    <a:cubicBezTo>
                      <a:pt x="386884" y="42447"/>
                      <a:pt x="377341" y="67268"/>
                      <a:pt x="363469" y="87086"/>
                    </a:cubicBezTo>
                    <a:cubicBezTo>
                      <a:pt x="343462" y="115667"/>
                      <a:pt x="316445" y="141074"/>
                      <a:pt x="305412" y="174172"/>
                    </a:cubicBezTo>
                    <a:lnTo>
                      <a:pt x="276383" y="261258"/>
                    </a:lnTo>
                    <a:cubicBezTo>
                      <a:pt x="271545" y="290286"/>
                      <a:pt x="277466" y="323387"/>
                      <a:pt x="261869" y="348343"/>
                    </a:cubicBezTo>
                    <a:cubicBezTo>
                      <a:pt x="250402" y="366691"/>
                      <a:pt x="223699" y="368849"/>
                      <a:pt x="203812" y="377372"/>
                    </a:cubicBezTo>
                    <a:cubicBezTo>
                      <a:pt x="153149" y="399085"/>
                      <a:pt x="118765" y="397815"/>
                      <a:pt x="58669" y="406400"/>
                    </a:cubicBezTo>
                    <a:cubicBezTo>
                      <a:pt x="53831" y="420914"/>
                      <a:pt x="54973" y="439125"/>
                      <a:pt x="44155" y="449943"/>
                    </a:cubicBezTo>
                    <a:cubicBezTo>
                      <a:pt x="-8567" y="502666"/>
                      <a:pt x="612" y="426929"/>
                      <a:pt x="612" y="493486"/>
                    </a:cubicBez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9" name="Freeform 68"/>
              <p:cNvSpPr/>
              <p:nvPr/>
            </p:nvSpPr>
            <p:spPr>
              <a:xfrm rot="16200000">
                <a:off x="4190694" y="3810307"/>
                <a:ext cx="494098" cy="493486"/>
              </a:xfrm>
              <a:custGeom>
                <a:avLst/>
                <a:gdLst>
                  <a:gd name="connsiteX0" fmla="*/ 494098 w 494098"/>
                  <a:gd name="connsiteY0" fmla="*/ 0 h 493486"/>
                  <a:gd name="connsiteX1" fmla="*/ 407012 w 494098"/>
                  <a:gd name="connsiteY1" fmla="*/ 29029 h 493486"/>
                  <a:gd name="connsiteX2" fmla="*/ 363469 w 494098"/>
                  <a:gd name="connsiteY2" fmla="*/ 87086 h 493486"/>
                  <a:gd name="connsiteX3" fmla="*/ 305412 w 494098"/>
                  <a:gd name="connsiteY3" fmla="*/ 174172 h 493486"/>
                  <a:gd name="connsiteX4" fmla="*/ 276383 w 494098"/>
                  <a:gd name="connsiteY4" fmla="*/ 261258 h 493486"/>
                  <a:gd name="connsiteX5" fmla="*/ 261869 w 494098"/>
                  <a:gd name="connsiteY5" fmla="*/ 348343 h 493486"/>
                  <a:gd name="connsiteX6" fmla="*/ 203812 w 494098"/>
                  <a:gd name="connsiteY6" fmla="*/ 377372 h 493486"/>
                  <a:gd name="connsiteX7" fmla="*/ 58669 w 494098"/>
                  <a:gd name="connsiteY7" fmla="*/ 406400 h 493486"/>
                  <a:gd name="connsiteX8" fmla="*/ 44155 w 494098"/>
                  <a:gd name="connsiteY8" fmla="*/ 449943 h 493486"/>
                  <a:gd name="connsiteX9" fmla="*/ 612 w 494098"/>
                  <a:gd name="connsiteY9" fmla="*/ 493486 h 493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94098" h="493486">
                    <a:moveTo>
                      <a:pt x="494098" y="0"/>
                    </a:moveTo>
                    <a:cubicBezTo>
                      <a:pt x="465069" y="9676"/>
                      <a:pt x="432472" y="12056"/>
                      <a:pt x="407012" y="29029"/>
                    </a:cubicBezTo>
                    <a:cubicBezTo>
                      <a:pt x="386884" y="42447"/>
                      <a:pt x="377341" y="67268"/>
                      <a:pt x="363469" y="87086"/>
                    </a:cubicBezTo>
                    <a:cubicBezTo>
                      <a:pt x="343462" y="115667"/>
                      <a:pt x="316445" y="141074"/>
                      <a:pt x="305412" y="174172"/>
                    </a:cubicBezTo>
                    <a:lnTo>
                      <a:pt x="276383" y="261258"/>
                    </a:lnTo>
                    <a:cubicBezTo>
                      <a:pt x="271545" y="290286"/>
                      <a:pt x="277466" y="323387"/>
                      <a:pt x="261869" y="348343"/>
                    </a:cubicBezTo>
                    <a:cubicBezTo>
                      <a:pt x="250402" y="366691"/>
                      <a:pt x="223699" y="368849"/>
                      <a:pt x="203812" y="377372"/>
                    </a:cubicBezTo>
                    <a:cubicBezTo>
                      <a:pt x="153149" y="399085"/>
                      <a:pt x="118765" y="397815"/>
                      <a:pt x="58669" y="406400"/>
                    </a:cubicBezTo>
                    <a:cubicBezTo>
                      <a:pt x="53831" y="420914"/>
                      <a:pt x="54973" y="439125"/>
                      <a:pt x="44155" y="449943"/>
                    </a:cubicBezTo>
                    <a:cubicBezTo>
                      <a:pt x="-8567" y="502666"/>
                      <a:pt x="612" y="426929"/>
                      <a:pt x="612" y="493486"/>
                    </a:cubicBez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4314372" y="1585686"/>
            <a:ext cx="76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0" dirty="0" smtClean="0"/>
              <a:t>+</a:t>
            </a:r>
            <a:endParaRPr lang="en-US" sz="4800" b="1" i="0" dirty="0"/>
          </a:p>
        </p:txBody>
      </p:sp>
      <p:sp>
        <p:nvSpPr>
          <p:cNvPr id="75" name="TextBox 74"/>
          <p:cNvSpPr txBox="1"/>
          <p:nvPr/>
        </p:nvSpPr>
        <p:spPr>
          <a:xfrm>
            <a:off x="257628" y="889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 smtClean="0"/>
              <a:t>How do white blood cells fight off disease?</a:t>
            </a:r>
            <a:endParaRPr lang="en-US" sz="3600" i="0" dirty="0"/>
          </a:p>
        </p:txBody>
      </p:sp>
    </p:spTree>
    <p:extLst>
      <p:ext uri="{BB962C8B-B14F-4D97-AF65-F5344CB8AC3E}">
        <p14:creationId xmlns:p14="http://schemas.microsoft.com/office/powerpoint/2010/main" val="274547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4" grpId="0" animBg="1"/>
      <p:bldP spid="5" grpId="0" animBg="1"/>
      <p:bldP spid="11" grpId="0" animBg="1"/>
      <p:bldP spid="12" grpId="0" animBg="1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0" y="6260068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/>
              <a:t>www.medscape.com/viewarticle/436533_5</a:t>
            </a:r>
            <a:endParaRPr lang="en-US" i="0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3000" y="1496795"/>
            <a:ext cx="6880278" cy="4675405"/>
            <a:chOff x="1752600" y="1335315"/>
            <a:chExt cx="5638800" cy="383177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2" b="3803"/>
            <a:stretch/>
          </p:blipFill>
          <p:spPr>
            <a:xfrm>
              <a:off x="1752600" y="1335315"/>
              <a:ext cx="5638800" cy="38317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Rectangle 6"/>
            <p:cNvSpPr/>
            <p:nvPr/>
          </p:nvSpPr>
          <p:spPr bwMode="auto">
            <a:xfrm>
              <a:off x="1981200" y="4934856"/>
              <a:ext cx="2819400" cy="152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371600" y="4124980"/>
            <a:ext cx="3302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 smtClean="0"/>
              <a:t>Neutrophil</a:t>
            </a:r>
            <a:endParaRPr lang="en-US" sz="2800" b="1" i="0" dirty="0"/>
          </a:p>
        </p:txBody>
      </p:sp>
      <p:sp>
        <p:nvSpPr>
          <p:cNvPr id="5" name="TextBox 4"/>
          <p:cNvSpPr txBox="1"/>
          <p:nvPr/>
        </p:nvSpPr>
        <p:spPr>
          <a:xfrm>
            <a:off x="3243942" y="576942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0" dirty="0" smtClean="0"/>
              <a:t>Phagocytosis</a:t>
            </a:r>
            <a:endParaRPr lang="en-US" sz="3600" i="0" dirty="0"/>
          </a:p>
        </p:txBody>
      </p:sp>
      <p:sp>
        <p:nvSpPr>
          <p:cNvPr id="10" name="TextBox 9"/>
          <p:cNvSpPr txBox="1"/>
          <p:nvPr/>
        </p:nvSpPr>
        <p:spPr>
          <a:xfrm>
            <a:off x="257628" y="889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 smtClean="0"/>
              <a:t>How do white blood cells fight off disease?</a:t>
            </a:r>
            <a:endParaRPr lang="en-US" sz="3600" i="0" dirty="0"/>
          </a:p>
        </p:txBody>
      </p:sp>
      <p:sp>
        <p:nvSpPr>
          <p:cNvPr id="11" name="TextBox 10"/>
          <p:cNvSpPr txBox="1"/>
          <p:nvPr/>
        </p:nvSpPr>
        <p:spPr>
          <a:xfrm>
            <a:off x="1994312" y="2926140"/>
            <a:ext cx="5103172" cy="156966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/>
              <a:t>Big Idea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78871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0430" y="576942"/>
            <a:ext cx="7006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0" dirty="0" smtClean="0"/>
              <a:t>Neutrophil Extracellular Trap (NET)</a:t>
            </a:r>
            <a:endParaRPr lang="en-US" sz="3600" i="0" dirty="0"/>
          </a:p>
        </p:txBody>
      </p:sp>
      <p:sp>
        <p:nvSpPr>
          <p:cNvPr id="9" name="TextBox 8"/>
          <p:cNvSpPr txBox="1"/>
          <p:nvPr/>
        </p:nvSpPr>
        <p:spPr>
          <a:xfrm>
            <a:off x="2438400" y="61722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/>
              <a:t>stke.sciencemag.org/content/2007/379</a:t>
            </a:r>
            <a:endParaRPr lang="en-US" i="0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3240334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 smtClean="0"/>
              <a:t>Neutrophil</a:t>
            </a:r>
            <a:endParaRPr lang="en-US" sz="2800" b="1" i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8" b="4200"/>
          <a:stretch/>
        </p:blipFill>
        <p:spPr>
          <a:xfrm>
            <a:off x="2463798" y="1422400"/>
            <a:ext cx="4191000" cy="46445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77000" y="19812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 smtClean="0"/>
              <a:t>Bacterium</a:t>
            </a:r>
            <a:endParaRPr lang="en-US" sz="2800" b="1" i="0" dirty="0"/>
          </a:p>
        </p:txBody>
      </p:sp>
      <p:sp>
        <p:nvSpPr>
          <p:cNvPr id="12" name="Right Arrow 11"/>
          <p:cNvSpPr>
            <a:spLocks noChangeAspect="1"/>
          </p:cNvSpPr>
          <p:nvPr/>
        </p:nvSpPr>
        <p:spPr bwMode="auto">
          <a:xfrm flipH="1">
            <a:off x="6019800" y="3501939"/>
            <a:ext cx="736094" cy="490728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0" y="3352800"/>
            <a:ext cx="190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DNA!</a:t>
            </a:r>
            <a:endParaRPr lang="en-US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257628" y="889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 smtClean="0"/>
              <a:t>How do white blood cells fight off disease?</a:t>
            </a:r>
            <a:endParaRPr lang="en-US" sz="3600" i="0" dirty="0"/>
          </a:p>
        </p:txBody>
      </p:sp>
      <p:sp>
        <p:nvSpPr>
          <p:cNvPr id="15" name="TextBox 14"/>
          <p:cNvSpPr txBox="1"/>
          <p:nvPr/>
        </p:nvSpPr>
        <p:spPr>
          <a:xfrm>
            <a:off x="881742" y="2926140"/>
            <a:ext cx="7391400" cy="1815882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Small logical steps</a:t>
            </a:r>
            <a:br>
              <a:rPr lang="en-US" sz="7200" b="1" dirty="0" smtClean="0"/>
            </a:br>
            <a:r>
              <a:rPr lang="en-US" sz="4000" b="1" dirty="0" smtClean="0"/>
              <a:t>(experimental results)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64705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0430" y="576942"/>
            <a:ext cx="7006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0" dirty="0" smtClean="0"/>
              <a:t>Where does NET DNA come from?</a:t>
            </a:r>
            <a:endParaRPr lang="en-US" sz="3600" i="0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6002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i="0" u="sng" dirty="0" smtClean="0"/>
              <a:t>Internal</a:t>
            </a:r>
            <a:r>
              <a:rPr lang="en-US" sz="2800" i="0" dirty="0" smtClean="0"/>
              <a:t>: NET from own neutrophil’s own DNA</a:t>
            </a:r>
            <a:endParaRPr lang="en-US" sz="2800" i="0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761999" y="2296180"/>
            <a:ext cx="7848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i="0" u="sng" dirty="0" smtClean="0"/>
              <a:t>External</a:t>
            </a:r>
            <a:r>
              <a:rPr lang="en-US" sz="2800" i="0" dirty="0" smtClean="0"/>
              <a:t>: NET from other DNA</a:t>
            </a:r>
            <a:endParaRPr lang="en-US" sz="2800" i="0" u="sng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52" t="66262" r="9869" b="3804"/>
          <a:stretch/>
        </p:blipFill>
        <p:spPr>
          <a:xfrm>
            <a:off x="3113313" y="3352800"/>
            <a:ext cx="2888343" cy="16147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Rectangle 15"/>
          <p:cNvSpPr/>
          <p:nvPr/>
        </p:nvSpPr>
        <p:spPr bwMode="auto">
          <a:xfrm>
            <a:off x="3127826" y="4640610"/>
            <a:ext cx="438912" cy="2833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5272314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 smtClean="0">
                <a:solidFill>
                  <a:srgbClr val="C00000"/>
                </a:solidFill>
              </a:rPr>
              <a:t>Do neutrophils make their own NETs?</a:t>
            </a:r>
            <a:endParaRPr lang="en-US" sz="4000" b="1" i="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628" y="889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 smtClean="0"/>
              <a:t>How do white blood cells fight off disease?</a:t>
            </a:r>
            <a:endParaRPr lang="en-US" sz="3600" i="0" dirty="0"/>
          </a:p>
        </p:txBody>
      </p:sp>
      <p:sp>
        <p:nvSpPr>
          <p:cNvPr id="10" name="TextBox 9"/>
          <p:cNvSpPr txBox="1"/>
          <p:nvPr/>
        </p:nvSpPr>
        <p:spPr>
          <a:xfrm>
            <a:off x="747486" y="2926140"/>
            <a:ext cx="7620000" cy="2062103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/>
              <a:t>Small Question</a:t>
            </a:r>
            <a:br>
              <a:rPr lang="en-US" sz="8800" b="1" dirty="0" smtClean="0"/>
            </a:br>
            <a:r>
              <a:rPr lang="en-US" sz="4000" b="1" dirty="0" smtClean="0"/>
              <a:t>(susceptible to experiment)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347468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0430" y="576942"/>
            <a:ext cx="7006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0" dirty="0" smtClean="0"/>
              <a:t>Where does NET DNA come from?</a:t>
            </a:r>
            <a:endParaRPr lang="en-US" sz="3600" i="0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2576286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0" u="sng" dirty="0" smtClean="0"/>
              <a:t>Internal</a:t>
            </a:r>
            <a:endParaRPr lang="en-US" sz="2800" i="0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5486400" y="2579209"/>
            <a:ext cx="190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0" u="sng" dirty="0" smtClean="0"/>
              <a:t>External</a:t>
            </a:r>
            <a:endParaRPr lang="en-US" sz="2800" i="0" u="sng" dirty="0"/>
          </a:p>
        </p:txBody>
      </p:sp>
      <p:sp>
        <p:nvSpPr>
          <p:cNvPr id="4" name="Oval 3"/>
          <p:cNvSpPr/>
          <p:nvPr/>
        </p:nvSpPr>
        <p:spPr bwMode="auto">
          <a:xfrm>
            <a:off x="3124200" y="1585686"/>
            <a:ext cx="914400" cy="838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352800" y="1738086"/>
            <a:ext cx="228600" cy="2667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105400" y="1629228"/>
            <a:ext cx="914400" cy="838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334000" y="1781628"/>
            <a:ext cx="228600" cy="2667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7526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 smtClean="0">
                <a:latin typeface="+mn-lt"/>
              </a:rPr>
              <a:t>Label neutrophil DNA</a:t>
            </a:r>
            <a:endParaRPr lang="en-US" sz="2000" i="0" dirty="0">
              <a:latin typeface="+mn-lt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838200" y="3505200"/>
            <a:ext cx="2895600" cy="2286000"/>
            <a:chOff x="838200" y="3505200"/>
            <a:chExt cx="2895600" cy="2286000"/>
          </a:xfrm>
        </p:grpSpPr>
        <p:sp>
          <p:nvSpPr>
            <p:cNvPr id="14" name="Oval 13"/>
            <p:cNvSpPr/>
            <p:nvPr/>
          </p:nvSpPr>
          <p:spPr bwMode="auto">
            <a:xfrm>
              <a:off x="838200" y="3505200"/>
              <a:ext cx="914400" cy="838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1066800" y="3657600"/>
              <a:ext cx="228600" cy="2667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2819400" y="3548742"/>
              <a:ext cx="914400" cy="838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048000" y="3701142"/>
              <a:ext cx="228600" cy="26670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838200" y="4909458"/>
              <a:ext cx="914400" cy="838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1066800" y="5061858"/>
              <a:ext cx="228600" cy="2667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2819400" y="4953000"/>
              <a:ext cx="914400" cy="838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3048000" y="5105400"/>
              <a:ext cx="228600" cy="26670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90600" y="3600959"/>
            <a:ext cx="2743200" cy="2190241"/>
            <a:chOff x="990600" y="3600959"/>
            <a:chExt cx="2743200" cy="2190241"/>
          </a:xfrm>
        </p:grpSpPr>
        <p:grpSp>
          <p:nvGrpSpPr>
            <p:cNvPr id="26" name="Group 25"/>
            <p:cNvGrpSpPr/>
            <p:nvPr/>
          </p:nvGrpSpPr>
          <p:grpSpPr>
            <a:xfrm>
              <a:off x="990600" y="3614057"/>
              <a:ext cx="742441" cy="742441"/>
              <a:chOff x="4120950" y="3614057"/>
              <a:chExt cx="742441" cy="742441"/>
            </a:xfrm>
          </p:grpSpPr>
          <p:sp>
            <p:nvSpPr>
              <p:cNvPr id="9" name="Freeform 8"/>
              <p:cNvSpPr/>
              <p:nvPr/>
            </p:nvSpPr>
            <p:spPr>
              <a:xfrm>
                <a:off x="4136571" y="3614057"/>
                <a:ext cx="406400" cy="742441"/>
              </a:xfrm>
              <a:custGeom>
                <a:avLst/>
                <a:gdLst>
                  <a:gd name="connsiteX0" fmla="*/ 0 w 406400"/>
                  <a:gd name="connsiteY0" fmla="*/ 0 h 742441"/>
                  <a:gd name="connsiteX1" fmla="*/ 87086 w 406400"/>
                  <a:gd name="connsiteY1" fmla="*/ 58057 h 742441"/>
                  <a:gd name="connsiteX2" fmla="*/ 188686 w 406400"/>
                  <a:gd name="connsiteY2" fmla="*/ 159657 h 742441"/>
                  <a:gd name="connsiteX3" fmla="*/ 275772 w 406400"/>
                  <a:gd name="connsiteY3" fmla="*/ 217714 h 742441"/>
                  <a:gd name="connsiteX4" fmla="*/ 319315 w 406400"/>
                  <a:gd name="connsiteY4" fmla="*/ 653143 h 742441"/>
                  <a:gd name="connsiteX5" fmla="*/ 377372 w 406400"/>
                  <a:gd name="connsiteY5" fmla="*/ 740229 h 742441"/>
                  <a:gd name="connsiteX6" fmla="*/ 406400 w 406400"/>
                  <a:gd name="connsiteY6" fmla="*/ 740229 h 742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6400" h="742441">
                    <a:moveTo>
                      <a:pt x="0" y="0"/>
                    </a:moveTo>
                    <a:cubicBezTo>
                      <a:pt x="29029" y="19352"/>
                      <a:pt x="60453" y="35521"/>
                      <a:pt x="87086" y="58057"/>
                    </a:cubicBezTo>
                    <a:cubicBezTo>
                      <a:pt x="123648" y="88994"/>
                      <a:pt x="148835" y="133090"/>
                      <a:pt x="188686" y="159657"/>
                    </a:cubicBezTo>
                    <a:lnTo>
                      <a:pt x="275772" y="217714"/>
                    </a:lnTo>
                    <a:cubicBezTo>
                      <a:pt x="379106" y="372719"/>
                      <a:pt x="290679" y="223612"/>
                      <a:pt x="319315" y="653143"/>
                    </a:cubicBezTo>
                    <a:cubicBezTo>
                      <a:pt x="321690" y="688774"/>
                      <a:pt x="348005" y="722608"/>
                      <a:pt x="377372" y="740229"/>
                    </a:cubicBezTo>
                    <a:cubicBezTo>
                      <a:pt x="385669" y="745207"/>
                      <a:pt x="396724" y="740229"/>
                      <a:pt x="406400" y="740229"/>
                    </a:cubicBez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>
              <a:xfrm rot="16200000">
                <a:off x="4288971" y="3581400"/>
                <a:ext cx="406400" cy="742441"/>
              </a:xfrm>
              <a:custGeom>
                <a:avLst/>
                <a:gdLst>
                  <a:gd name="connsiteX0" fmla="*/ 0 w 406400"/>
                  <a:gd name="connsiteY0" fmla="*/ 0 h 742441"/>
                  <a:gd name="connsiteX1" fmla="*/ 87086 w 406400"/>
                  <a:gd name="connsiteY1" fmla="*/ 58057 h 742441"/>
                  <a:gd name="connsiteX2" fmla="*/ 188686 w 406400"/>
                  <a:gd name="connsiteY2" fmla="*/ 159657 h 742441"/>
                  <a:gd name="connsiteX3" fmla="*/ 275772 w 406400"/>
                  <a:gd name="connsiteY3" fmla="*/ 217714 h 742441"/>
                  <a:gd name="connsiteX4" fmla="*/ 319315 w 406400"/>
                  <a:gd name="connsiteY4" fmla="*/ 653143 h 742441"/>
                  <a:gd name="connsiteX5" fmla="*/ 377372 w 406400"/>
                  <a:gd name="connsiteY5" fmla="*/ 740229 h 742441"/>
                  <a:gd name="connsiteX6" fmla="*/ 406400 w 406400"/>
                  <a:gd name="connsiteY6" fmla="*/ 740229 h 742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6400" h="742441">
                    <a:moveTo>
                      <a:pt x="0" y="0"/>
                    </a:moveTo>
                    <a:cubicBezTo>
                      <a:pt x="29029" y="19352"/>
                      <a:pt x="60453" y="35521"/>
                      <a:pt x="87086" y="58057"/>
                    </a:cubicBezTo>
                    <a:cubicBezTo>
                      <a:pt x="123648" y="88994"/>
                      <a:pt x="148835" y="133090"/>
                      <a:pt x="188686" y="159657"/>
                    </a:cubicBezTo>
                    <a:lnTo>
                      <a:pt x="275772" y="217714"/>
                    </a:lnTo>
                    <a:cubicBezTo>
                      <a:pt x="379106" y="372719"/>
                      <a:pt x="290679" y="223612"/>
                      <a:pt x="319315" y="653143"/>
                    </a:cubicBezTo>
                    <a:cubicBezTo>
                      <a:pt x="321690" y="688774"/>
                      <a:pt x="348005" y="722608"/>
                      <a:pt x="377372" y="740229"/>
                    </a:cubicBezTo>
                    <a:cubicBezTo>
                      <a:pt x="385669" y="745207"/>
                      <a:pt x="396724" y="740229"/>
                      <a:pt x="406400" y="740229"/>
                    </a:cubicBez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4208531" y="3730171"/>
                <a:ext cx="494098" cy="493486"/>
              </a:xfrm>
              <a:custGeom>
                <a:avLst/>
                <a:gdLst>
                  <a:gd name="connsiteX0" fmla="*/ 494098 w 494098"/>
                  <a:gd name="connsiteY0" fmla="*/ 0 h 493486"/>
                  <a:gd name="connsiteX1" fmla="*/ 407012 w 494098"/>
                  <a:gd name="connsiteY1" fmla="*/ 29029 h 493486"/>
                  <a:gd name="connsiteX2" fmla="*/ 363469 w 494098"/>
                  <a:gd name="connsiteY2" fmla="*/ 87086 h 493486"/>
                  <a:gd name="connsiteX3" fmla="*/ 305412 w 494098"/>
                  <a:gd name="connsiteY3" fmla="*/ 174172 h 493486"/>
                  <a:gd name="connsiteX4" fmla="*/ 276383 w 494098"/>
                  <a:gd name="connsiteY4" fmla="*/ 261258 h 493486"/>
                  <a:gd name="connsiteX5" fmla="*/ 261869 w 494098"/>
                  <a:gd name="connsiteY5" fmla="*/ 348343 h 493486"/>
                  <a:gd name="connsiteX6" fmla="*/ 203812 w 494098"/>
                  <a:gd name="connsiteY6" fmla="*/ 377372 h 493486"/>
                  <a:gd name="connsiteX7" fmla="*/ 58669 w 494098"/>
                  <a:gd name="connsiteY7" fmla="*/ 406400 h 493486"/>
                  <a:gd name="connsiteX8" fmla="*/ 44155 w 494098"/>
                  <a:gd name="connsiteY8" fmla="*/ 449943 h 493486"/>
                  <a:gd name="connsiteX9" fmla="*/ 612 w 494098"/>
                  <a:gd name="connsiteY9" fmla="*/ 493486 h 493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94098" h="493486">
                    <a:moveTo>
                      <a:pt x="494098" y="0"/>
                    </a:moveTo>
                    <a:cubicBezTo>
                      <a:pt x="465069" y="9676"/>
                      <a:pt x="432472" y="12056"/>
                      <a:pt x="407012" y="29029"/>
                    </a:cubicBezTo>
                    <a:cubicBezTo>
                      <a:pt x="386884" y="42447"/>
                      <a:pt x="377341" y="67268"/>
                      <a:pt x="363469" y="87086"/>
                    </a:cubicBezTo>
                    <a:cubicBezTo>
                      <a:pt x="343462" y="115667"/>
                      <a:pt x="316445" y="141074"/>
                      <a:pt x="305412" y="174172"/>
                    </a:cubicBezTo>
                    <a:lnTo>
                      <a:pt x="276383" y="261258"/>
                    </a:lnTo>
                    <a:cubicBezTo>
                      <a:pt x="271545" y="290286"/>
                      <a:pt x="277466" y="323387"/>
                      <a:pt x="261869" y="348343"/>
                    </a:cubicBezTo>
                    <a:cubicBezTo>
                      <a:pt x="250402" y="366691"/>
                      <a:pt x="223699" y="368849"/>
                      <a:pt x="203812" y="377372"/>
                    </a:cubicBezTo>
                    <a:cubicBezTo>
                      <a:pt x="153149" y="399085"/>
                      <a:pt x="118765" y="397815"/>
                      <a:pt x="58669" y="406400"/>
                    </a:cubicBezTo>
                    <a:cubicBezTo>
                      <a:pt x="53831" y="420914"/>
                      <a:pt x="54973" y="439125"/>
                      <a:pt x="44155" y="449943"/>
                    </a:cubicBezTo>
                    <a:cubicBezTo>
                      <a:pt x="-8567" y="502666"/>
                      <a:pt x="612" y="426929"/>
                      <a:pt x="612" y="493486"/>
                    </a:cubicBez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>
              <a:xfrm rot="16200000">
                <a:off x="4190694" y="3810307"/>
                <a:ext cx="494098" cy="493486"/>
              </a:xfrm>
              <a:custGeom>
                <a:avLst/>
                <a:gdLst>
                  <a:gd name="connsiteX0" fmla="*/ 494098 w 494098"/>
                  <a:gd name="connsiteY0" fmla="*/ 0 h 493486"/>
                  <a:gd name="connsiteX1" fmla="*/ 407012 w 494098"/>
                  <a:gd name="connsiteY1" fmla="*/ 29029 h 493486"/>
                  <a:gd name="connsiteX2" fmla="*/ 363469 w 494098"/>
                  <a:gd name="connsiteY2" fmla="*/ 87086 h 493486"/>
                  <a:gd name="connsiteX3" fmla="*/ 305412 w 494098"/>
                  <a:gd name="connsiteY3" fmla="*/ 174172 h 493486"/>
                  <a:gd name="connsiteX4" fmla="*/ 276383 w 494098"/>
                  <a:gd name="connsiteY4" fmla="*/ 261258 h 493486"/>
                  <a:gd name="connsiteX5" fmla="*/ 261869 w 494098"/>
                  <a:gd name="connsiteY5" fmla="*/ 348343 h 493486"/>
                  <a:gd name="connsiteX6" fmla="*/ 203812 w 494098"/>
                  <a:gd name="connsiteY6" fmla="*/ 377372 h 493486"/>
                  <a:gd name="connsiteX7" fmla="*/ 58669 w 494098"/>
                  <a:gd name="connsiteY7" fmla="*/ 406400 h 493486"/>
                  <a:gd name="connsiteX8" fmla="*/ 44155 w 494098"/>
                  <a:gd name="connsiteY8" fmla="*/ 449943 h 493486"/>
                  <a:gd name="connsiteX9" fmla="*/ 612 w 494098"/>
                  <a:gd name="connsiteY9" fmla="*/ 493486 h 493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94098" h="493486">
                    <a:moveTo>
                      <a:pt x="494098" y="0"/>
                    </a:moveTo>
                    <a:cubicBezTo>
                      <a:pt x="465069" y="9676"/>
                      <a:pt x="432472" y="12056"/>
                      <a:pt x="407012" y="29029"/>
                    </a:cubicBezTo>
                    <a:cubicBezTo>
                      <a:pt x="386884" y="42447"/>
                      <a:pt x="377341" y="67268"/>
                      <a:pt x="363469" y="87086"/>
                    </a:cubicBezTo>
                    <a:cubicBezTo>
                      <a:pt x="343462" y="115667"/>
                      <a:pt x="316445" y="141074"/>
                      <a:pt x="305412" y="174172"/>
                    </a:cubicBezTo>
                    <a:lnTo>
                      <a:pt x="276383" y="261258"/>
                    </a:lnTo>
                    <a:cubicBezTo>
                      <a:pt x="271545" y="290286"/>
                      <a:pt x="277466" y="323387"/>
                      <a:pt x="261869" y="348343"/>
                    </a:cubicBezTo>
                    <a:cubicBezTo>
                      <a:pt x="250402" y="366691"/>
                      <a:pt x="223699" y="368849"/>
                      <a:pt x="203812" y="377372"/>
                    </a:cubicBezTo>
                    <a:cubicBezTo>
                      <a:pt x="153149" y="399085"/>
                      <a:pt x="118765" y="397815"/>
                      <a:pt x="58669" y="406400"/>
                    </a:cubicBezTo>
                    <a:cubicBezTo>
                      <a:pt x="53831" y="420914"/>
                      <a:pt x="54973" y="439125"/>
                      <a:pt x="44155" y="449943"/>
                    </a:cubicBezTo>
                    <a:cubicBezTo>
                      <a:pt x="-8567" y="502666"/>
                      <a:pt x="612" y="426929"/>
                      <a:pt x="612" y="493486"/>
                    </a:cubicBez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990600" y="4953000"/>
              <a:ext cx="742441" cy="742441"/>
              <a:chOff x="4120950" y="3614057"/>
              <a:chExt cx="742441" cy="742441"/>
            </a:xfrm>
          </p:grpSpPr>
          <p:sp>
            <p:nvSpPr>
              <p:cNvPr id="28" name="Freeform 27"/>
              <p:cNvSpPr/>
              <p:nvPr/>
            </p:nvSpPr>
            <p:spPr>
              <a:xfrm>
                <a:off x="4136571" y="3614057"/>
                <a:ext cx="406400" cy="742441"/>
              </a:xfrm>
              <a:custGeom>
                <a:avLst/>
                <a:gdLst>
                  <a:gd name="connsiteX0" fmla="*/ 0 w 406400"/>
                  <a:gd name="connsiteY0" fmla="*/ 0 h 742441"/>
                  <a:gd name="connsiteX1" fmla="*/ 87086 w 406400"/>
                  <a:gd name="connsiteY1" fmla="*/ 58057 h 742441"/>
                  <a:gd name="connsiteX2" fmla="*/ 188686 w 406400"/>
                  <a:gd name="connsiteY2" fmla="*/ 159657 h 742441"/>
                  <a:gd name="connsiteX3" fmla="*/ 275772 w 406400"/>
                  <a:gd name="connsiteY3" fmla="*/ 217714 h 742441"/>
                  <a:gd name="connsiteX4" fmla="*/ 319315 w 406400"/>
                  <a:gd name="connsiteY4" fmla="*/ 653143 h 742441"/>
                  <a:gd name="connsiteX5" fmla="*/ 377372 w 406400"/>
                  <a:gd name="connsiteY5" fmla="*/ 740229 h 742441"/>
                  <a:gd name="connsiteX6" fmla="*/ 406400 w 406400"/>
                  <a:gd name="connsiteY6" fmla="*/ 740229 h 742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6400" h="742441">
                    <a:moveTo>
                      <a:pt x="0" y="0"/>
                    </a:moveTo>
                    <a:cubicBezTo>
                      <a:pt x="29029" y="19352"/>
                      <a:pt x="60453" y="35521"/>
                      <a:pt x="87086" y="58057"/>
                    </a:cubicBezTo>
                    <a:cubicBezTo>
                      <a:pt x="123648" y="88994"/>
                      <a:pt x="148835" y="133090"/>
                      <a:pt x="188686" y="159657"/>
                    </a:cubicBezTo>
                    <a:lnTo>
                      <a:pt x="275772" y="217714"/>
                    </a:lnTo>
                    <a:cubicBezTo>
                      <a:pt x="379106" y="372719"/>
                      <a:pt x="290679" y="223612"/>
                      <a:pt x="319315" y="653143"/>
                    </a:cubicBezTo>
                    <a:cubicBezTo>
                      <a:pt x="321690" y="688774"/>
                      <a:pt x="348005" y="722608"/>
                      <a:pt x="377372" y="740229"/>
                    </a:cubicBezTo>
                    <a:cubicBezTo>
                      <a:pt x="385669" y="745207"/>
                      <a:pt x="396724" y="740229"/>
                      <a:pt x="406400" y="740229"/>
                    </a:cubicBez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>
              <a:xfrm rot="16200000">
                <a:off x="4288971" y="3581400"/>
                <a:ext cx="406400" cy="742441"/>
              </a:xfrm>
              <a:custGeom>
                <a:avLst/>
                <a:gdLst>
                  <a:gd name="connsiteX0" fmla="*/ 0 w 406400"/>
                  <a:gd name="connsiteY0" fmla="*/ 0 h 742441"/>
                  <a:gd name="connsiteX1" fmla="*/ 87086 w 406400"/>
                  <a:gd name="connsiteY1" fmla="*/ 58057 h 742441"/>
                  <a:gd name="connsiteX2" fmla="*/ 188686 w 406400"/>
                  <a:gd name="connsiteY2" fmla="*/ 159657 h 742441"/>
                  <a:gd name="connsiteX3" fmla="*/ 275772 w 406400"/>
                  <a:gd name="connsiteY3" fmla="*/ 217714 h 742441"/>
                  <a:gd name="connsiteX4" fmla="*/ 319315 w 406400"/>
                  <a:gd name="connsiteY4" fmla="*/ 653143 h 742441"/>
                  <a:gd name="connsiteX5" fmla="*/ 377372 w 406400"/>
                  <a:gd name="connsiteY5" fmla="*/ 740229 h 742441"/>
                  <a:gd name="connsiteX6" fmla="*/ 406400 w 406400"/>
                  <a:gd name="connsiteY6" fmla="*/ 740229 h 742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6400" h="742441">
                    <a:moveTo>
                      <a:pt x="0" y="0"/>
                    </a:moveTo>
                    <a:cubicBezTo>
                      <a:pt x="29029" y="19352"/>
                      <a:pt x="60453" y="35521"/>
                      <a:pt x="87086" y="58057"/>
                    </a:cubicBezTo>
                    <a:cubicBezTo>
                      <a:pt x="123648" y="88994"/>
                      <a:pt x="148835" y="133090"/>
                      <a:pt x="188686" y="159657"/>
                    </a:cubicBezTo>
                    <a:lnTo>
                      <a:pt x="275772" y="217714"/>
                    </a:lnTo>
                    <a:cubicBezTo>
                      <a:pt x="379106" y="372719"/>
                      <a:pt x="290679" y="223612"/>
                      <a:pt x="319315" y="653143"/>
                    </a:cubicBezTo>
                    <a:cubicBezTo>
                      <a:pt x="321690" y="688774"/>
                      <a:pt x="348005" y="722608"/>
                      <a:pt x="377372" y="740229"/>
                    </a:cubicBezTo>
                    <a:cubicBezTo>
                      <a:pt x="385669" y="745207"/>
                      <a:pt x="396724" y="740229"/>
                      <a:pt x="406400" y="740229"/>
                    </a:cubicBez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4208531" y="3730171"/>
                <a:ext cx="494098" cy="493486"/>
              </a:xfrm>
              <a:custGeom>
                <a:avLst/>
                <a:gdLst>
                  <a:gd name="connsiteX0" fmla="*/ 494098 w 494098"/>
                  <a:gd name="connsiteY0" fmla="*/ 0 h 493486"/>
                  <a:gd name="connsiteX1" fmla="*/ 407012 w 494098"/>
                  <a:gd name="connsiteY1" fmla="*/ 29029 h 493486"/>
                  <a:gd name="connsiteX2" fmla="*/ 363469 w 494098"/>
                  <a:gd name="connsiteY2" fmla="*/ 87086 h 493486"/>
                  <a:gd name="connsiteX3" fmla="*/ 305412 w 494098"/>
                  <a:gd name="connsiteY3" fmla="*/ 174172 h 493486"/>
                  <a:gd name="connsiteX4" fmla="*/ 276383 w 494098"/>
                  <a:gd name="connsiteY4" fmla="*/ 261258 h 493486"/>
                  <a:gd name="connsiteX5" fmla="*/ 261869 w 494098"/>
                  <a:gd name="connsiteY5" fmla="*/ 348343 h 493486"/>
                  <a:gd name="connsiteX6" fmla="*/ 203812 w 494098"/>
                  <a:gd name="connsiteY6" fmla="*/ 377372 h 493486"/>
                  <a:gd name="connsiteX7" fmla="*/ 58669 w 494098"/>
                  <a:gd name="connsiteY7" fmla="*/ 406400 h 493486"/>
                  <a:gd name="connsiteX8" fmla="*/ 44155 w 494098"/>
                  <a:gd name="connsiteY8" fmla="*/ 449943 h 493486"/>
                  <a:gd name="connsiteX9" fmla="*/ 612 w 494098"/>
                  <a:gd name="connsiteY9" fmla="*/ 493486 h 493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94098" h="493486">
                    <a:moveTo>
                      <a:pt x="494098" y="0"/>
                    </a:moveTo>
                    <a:cubicBezTo>
                      <a:pt x="465069" y="9676"/>
                      <a:pt x="432472" y="12056"/>
                      <a:pt x="407012" y="29029"/>
                    </a:cubicBezTo>
                    <a:cubicBezTo>
                      <a:pt x="386884" y="42447"/>
                      <a:pt x="377341" y="67268"/>
                      <a:pt x="363469" y="87086"/>
                    </a:cubicBezTo>
                    <a:cubicBezTo>
                      <a:pt x="343462" y="115667"/>
                      <a:pt x="316445" y="141074"/>
                      <a:pt x="305412" y="174172"/>
                    </a:cubicBezTo>
                    <a:lnTo>
                      <a:pt x="276383" y="261258"/>
                    </a:lnTo>
                    <a:cubicBezTo>
                      <a:pt x="271545" y="290286"/>
                      <a:pt x="277466" y="323387"/>
                      <a:pt x="261869" y="348343"/>
                    </a:cubicBezTo>
                    <a:cubicBezTo>
                      <a:pt x="250402" y="366691"/>
                      <a:pt x="223699" y="368849"/>
                      <a:pt x="203812" y="377372"/>
                    </a:cubicBezTo>
                    <a:cubicBezTo>
                      <a:pt x="153149" y="399085"/>
                      <a:pt x="118765" y="397815"/>
                      <a:pt x="58669" y="406400"/>
                    </a:cubicBezTo>
                    <a:cubicBezTo>
                      <a:pt x="53831" y="420914"/>
                      <a:pt x="54973" y="439125"/>
                      <a:pt x="44155" y="449943"/>
                    </a:cubicBezTo>
                    <a:cubicBezTo>
                      <a:pt x="-8567" y="502666"/>
                      <a:pt x="612" y="426929"/>
                      <a:pt x="612" y="493486"/>
                    </a:cubicBez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>
              <a:xfrm rot="16200000">
                <a:off x="4190694" y="3810307"/>
                <a:ext cx="494098" cy="493486"/>
              </a:xfrm>
              <a:custGeom>
                <a:avLst/>
                <a:gdLst>
                  <a:gd name="connsiteX0" fmla="*/ 494098 w 494098"/>
                  <a:gd name="connsiteY0" fmla="*/ 0 h 493486"/>
                  <a:gd name="connsiteX1" fmla="*/ 407012 w 494098"/>
                  <a:gd name="connsiteY1" fmla="*/ 29029 h 493486"/>
                  <a:gd name="connsiteX2" fmla="*/ 363469 w 494098"/>
                  <a:gd name="connsiteY2" fmla="*/ 87086 h 493486"/>
                  <a:gd name="connsiteX3" fmla="*/ 305412 w 494098"/>
                  <a:gd name="connsiteY3" fmla="*/ 174172 h 493486"/>
                  <a:gd name="connsiteX4" fmla="*/ 276383 w 494098"/>
                  <a:gd name="connsiteY4" fmla="*/ 261258 h 493486"/>
                  <a:gd name="connsiteX5" fmla="*/ 261869 w 494098"/>
                  <a:gd name="connsiteY5" fmla="*/ 348343 h 493486"/>
                  <a:gd name="connsiteX6" fmla="*/ 203812 w 494098"/>
                  <a:gd name="connsiteY6" fmla="*/ 377372 h 493486"/>
                  <a:gd name="connsiteX7" fmla="*/ 58669 w 494098"/>
                  <a:gd name="connsiteY7" fmla="*/ 406400 h 493486"/>
                  <a:gd name="connsiteX8" fmla="*/ 44155 w 494098"/>
                  <a:gd name="connsiteY8" fmla="*/ 449943 h 493486"/>
                  <a:gd name="connsiteX9" fmla="*/ 612 w 494098"/>
                  <a:gd name="connsiteY9" fmla="*/ 493486 h 493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94098" h="493486">
                    <a:moveTo>
                      <a:pt x="494098" y="0"/>
                    </a:moveTo>
                    <a:cubicBezTo>
                      <a:pt x="465069" y="9676"/>
                      <a:pt x="432472" y="12056"/>
                      <a:pt x="407012" y="29029"/>
                    </a:cubicBezTo>
                    <a:cubicBezTo>
                      <a:pt x="386884" y="42447"/>
                      <a:pt x="377341" y="67268"/>
                      <a:pt x="363469" y="87086"/>
                    </a:cubicBezTo>
                    <a:cubicBezTo>
                      <a:pt x="343462" y="115667"/>
                      <a:pt x="316445" y="141074"/>
                      <a:pt x="305412" y="174172"/>
                    </a:cubicBezTo>
                    <a:lnTo>
                      <a:pt x="276383" y="261258"/>
                    </a:lnTo>
                    <a:cubicBezTo>
                      <a:pt x="271545" y="290286"/>
                      <a:pt x="277466" y="323387"/>
                      <a:pt x="261869" y="348343"/>
                    </a:cubicBezTo>
                    <a:cubicBezTo>
                      <a:pt x="250402" y="366691"/>
                      <a:pt x="223699" y="368849"/>
                      <a:pt x="203812" y="377372"/>
                    </a:cubicBezTo>
                    <a:cubicBezTo>
                      <a:pt x="153149" y="399085"/>
                      <a:pt x="118765" y="397815"/>
                      <a:pt x="58669" y="406400"/>
                    </a:cubicBezTo>
                    <a:cubicBezTo>
                      <a:pt x="53831" y="420914"/>
                      <a:pt x="54973" y="439125"/>
                      <a:pt x="44155" y="449943"/>
                    </a:cubicBezTo>
                    <a:cubicBezTo>
                      <a:pt x="-8567" y="502666"/>
                      <a:pt x="612" y="426929"/>
                      <a:pt x="612" y="493486"/>
                    </a:cubicBez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991359" y="5048759"/>
              <a:ext cx="742441" cy="742441"/>
              <a:chOff x="4120950" y="3614057"/>
              <a:chExt cx="742441" cy="742441"/>
            </a:xfrm>
          </p:grpSpPr>
          <p:sp>
            <p:nvSpPr>
              <p:cNvPr id="33" name="Freeform 32"/>
              <p:cNvSpPr/>
              <p:nvPr/>
            </p:nvSpPr>
            <p:spPr>
              <a:xfrm>
                <a:off x="4136571" y="3614057"/>
                <a:ext cx="406400" cy="742441"/>
              </a:xfrm>
              <a:custGeom>
                <a:avLst/>
                <a:gdLst>
                  <a:gd name="connsiteX0" fmla="*/ 0 w 406400"/>
                  <a:gd name="connsiteY0" fmla="*/ 0 h 742441"/>
                  <a:gd name="connsiteX1" fmla="*/ 87086 w 406400"/>
                  <a:gd name="connsiteY1" fmla="*/ 58057 h 742441"/>
                  <a:gd name="connsiteX2" fmla="*/ 188686 w 406400"/>
                  <a:gd name="connsiteY2" fmla="*/ 159657 h 742441"/>
                  <a:gd name="connsiteX3" fmla="*/ 275772 w 406400"/>
                  <a:gd name="connsiteY3" fmla="*/ 217714 h 742441"/>
                  <a:gd name="connsiteX4" fmla="*/ 319315 w 406400"/>
                  <a:gd name="connsiteY4" fmla="*/ 653143 h 742441"/>
                  <a:gd name="connsiteX5" fmla="*/ 377372 w 406400"/>
                  <a:gd name="connsiteY5" fmla="*/ 740229 h 742441"/>
                  <a:gd name="connsiteX6" fmla="*/ 406400 w 406400"/>
                  <a:gd name="connsiteY6" fmla="*/ 740229 h 742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6400" h="742441">
                    <a:moveTo>
                      <a:pt x="0" y="0"/>
                    </a:moveTo>
                    <a:cubicBezTo>
                      <a:pt x="29029" y="19352"/>
                      <a:pt x="60453" y="35521"/>
                      <a:pt x="87086" y="58057"/>
                    </a:cubicBezTo>
                    <a:cubicBezTo>
                      <a:pt x="123648" y="88994"/>
                      <a:pt x="148835" y="133090"/>
                      <a:pt x="188686" y="159657"/>
                    </a:cubicBezTo>
                    <a:lnTo>
                      <a:pt x="275772" y="217714"/>
                    </a:lnTo>
                    <a:cubicBezTo>
                      <a:pt x="379106" y="372719"/>
                      <a:pt x="290679" y="223612"/>
                      <a:pt x="319315" y="653143"/>
                    </a:cubicBezTo>
                    <a:cubicBezTo>
                      <a:pt x="321690" y="688774"/>
                      <a:pt x="348005" y="722608"/>
                      <a:pt x="377372" y="740229"/>
                    </a:cubicBezTo>
                    <a:cubicBezTo>
                      <a:pt x="385669" y="745207"/>
                      <a:pt x="396724" y="740229"/>
                      <a:pt x="406400" y="740229"/>
                    </a:cubicBezTo>
                  </a:path>
                </a:pathLst>
              </a:custGeom>
              <a:ln w="28575">
                <a:solidFill>
                  <a:schemeClr val="accent2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 rot="16200000">
                <a:off x="4288971" y="3581400"/>
                <a:ext cx="406400" cy="742441"/>
              </a:xfrm>
              <a:custGeom>
                <a:avLst/>
                <a:gdLst>
                  <a:gd name="connsiteX0" fmla="*/ 0 w 406400"/>
                  <a:gd name="connsiteY0" fmla="*/ 0 h 742441"/>
                  <a:gd name="connsiteX1" fmla="*/ 87086 w 406400"/>
                  <a:gd name="connsiteY1" fmla="*/ 58057 h 742441"/>
                  <a:gd name="connsiteX2" fmla="*/ 188686 w 406400"/>
                  <a:gd name="connsiteY2" fmla="*/ 159657 h 742441"/>
                  <a:gd name="connsiteX3" fmla="*/ 275772 w 406400"/>
                  <a:gd name="connsiteY3" fmla="*/ 217714 h 742441"/>
                  <a:gd name="connsiteX4" fmla="*/ 319315 w 406400"/>
                  <a:gd name="connsiteY4" fmla="*/ 653143 h 742441"/>
                  <a:gd name="connsiteX5" fmla="*/ 377372 w 406400"/>
                  <a:gd name="connsiteY5" fmla="*/ 740229 h 742441"/>
                  <a:gd name="connsiteX6" fmla="*/ 406400 w 406400"/>
                  <a:gd name="connsiteY6" fmla="*/ 740229 h 742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6400" h="742441">
                    <a:moveTo>
                      <a:pt x="0" y="0"/>
                    </a:moveTo>
                    <a:cubicBezTo>
                      <a:pt x="29029" y="19352"/>
                      <a:pt x="60453" y="35521"/>
                      <a:pt x="87086" y="58057"/>
                    </a:cubicBezTo>
                    <a:cubicBezTo>
                      <a:pt x="123648" y="88994"/>
                      <a:pt x="148835" y="133090"/>
                      <a:pt x="188686" y="159657"/>
                    </a:cubicBezTo>
                    <a:lnTo>
                      <a:pt x="275772" y="217714"/>
                    </a:lnTo>
                    <a:cubicBezTo>
                      <a:pt x="379106" y="372719"/>
                      <a:pt x="290679" y="223612"/>
                      <a:pt x="319315" y="653143"/>
                    </a:cubicBezTo>
                    <a:cubicBezTo>
                      <a:pt x="321690" y="688774"/>
                      <a:pt x="348005" y="722608"/>
                      <a:pt x="377372" y="740229"/>
                    </a:cubicBezTo>
                    <a:cubicBezTo>
                      <a:pt x="385669" y="745207"/>
                      <a:pt x="396724" y="740229"/>
                      <a:pt x="406400" y="740229"/>
                    </a:cubicBezTo>
                  </a:path>
                </a:pathLst>
              </a:custGeom>
              <a:ln w="28575">
                <a:solidFill>
                  <a:schemeClr val="accent2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4208531" y="3730171"/>
                <a:ext cx="494098" cy="493486"/>
              </a:xfrm>
              <a:custGeom>
                <a:avLst/>
                <a:gdLst>
                  <a:gd name="connsiteX0" fmla="*/ 494098 w 494098"/>
                  <a:gd name="connsiteY0" fmla="*/ 0 h 493486"/>
                  <a:gd name="connsiteX1" fmla="*/ 407012 w 494098"/>
                  <a:gd name="connsiteY1" fmla="*/ 29029 h 493486"/>
                  <a:gd name="connsiteX2" fmla="*/ 363469 w 494098"/>
                  <a:gd name="connsiteY2" fmla="*/ 87086 h 493486"/>
                  <a:gd name="connsiteX3" fmla="*/ 305412 w 494098"/>
                  <a:gd name="connsiteY3" fmla="*/ 174172 h 493486"/>
                  <a:gd name="connsiteX4" fmla="*/ 276383 w 494098"/>
                  <a:gd name="connsiteY4" fmla="*/ 261258 h 493486"/>
                  <a:gd name="connsiteX5" fmla="*/ 261869 w 494098"/>
                  <a:gd name="connsiteY5" fmla="*/ 348343 h 493486"/>
                  <a:gd name="connsiteX6" fmla="*/ 203812 w 494098"/>
                  <a:gd name="connsiteY6" fmla="*/ 377372 h 493486"/>
                  <a:gd name="connsiteX7" fmla="*/ 58669 w 494098"/>
                  <a:gd name="connsiteY7" fmla="*/ 406400 h 493486"/>
                  <a:gd name="connsiteX8" fmla="*/ 44155 w 494098"/>
                  <a:gd name="connsiteY8" fmla="*/ 449943 h 493486"/>
                  <a:gd name="connsiteX9" fmla="*/ 612 w 494098"/>
                  <a:gd name="connsiteY9" fmla="*/ 493486 h 493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94098" h="493486">
                    <a:moveTo>
                      <a:pt x="494098" y="0"/>
                    </a:moveTo>
                    <a:cubicBezTo>
                      <a:pt x="465069" y="9676"/>
                      <a:pt x="432472" y="12056"/>
                      <a:pt x="407012" y="29029"/>
                    </a:cubicBezTo>
                    <a:cubicBezTo>
                      <a:pt x="386884" y="42447"/>
                      <a:pt x="377341" y="67268"/>
                      <a:pt x="363469" y="87086"/>
                    </a:cubicBezTo>
                    <a:cubicBezTo>
                      <a:pt x="343462" y="115667"/>
                      <a:pt x="316445" y="141074"/>
                      <a:pt x="305412" y="174172"/>
                    </a:cubicBezTo>
                    <a:lnTo>
                      <a:pt x="276383" y="261258"/>
                    </a:lnTo>
                    <a:cubicBezTo>
                      <a:pt x="271545" y="290286"/>
                      <a:pt x="277466" y="323387"/>
                      <a:pt x="261869" y="348343"/>
                    </a:cubicBezTo>
                    <a:cubicBezTo>
                      <a:pt x="250402" y="366691"/>
                      <a:pt x="223699" y="368849"/>
                      <a:pt x="203812" y="377372"/>
                    </a:cubicBezTo>
                    <a:cubicBezTo>
                      <a:pt x="153149" y="399085"/>
                      <a:pt x="118765" y="397815"/>
                      <a:pt x="58669" y="406400"/>
                    </a:cubicBezTo>
                    <a:cubicBezTo>
                      <a:pt x="53831" y="420914"/>
                      <a:pt x="54973" y="439125"/>
                      <a:pt x="44155" y="449943"/>
                    </a:cubicBezTo>
                    <a:cubicBezTo>
                      <a:pt x="-8567" y="502666"/>
                      <a:pt x="612" y="426929"/>
                      <a:pt x="612" y="493486"/>
                    </a:cubicBezTo>
                  </a:path>
                </a:pathLst>
              </a:custGeom>
              <a:ln w="28575">
                <a:solidFill>
                  <a:schemeClr val="accent2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>
              <a:xfrm rot="16200000">
                <a:off x="4190694" y="3810307"/>
                <a:ext cx="494098" cy="493486"/>
              </a:xfrm>
              <a:custGeom>
                <a:avLst/>
                <a:gdLst>
                  <a:gd name="connsiteX0" fmla="*/ 494098 w 494098"/>
                  <a:gd name="connsiteY0" fmla="*/ 0 h 493486"/>
                  <a:gd name="connsiteX1" fmla="*/ 407012 w 494098"/>
                  <a:gd name="connsiteY1" fmla="*/ 29029 h 493486"/>
                  <a:gd name="connsiteX2" fmla="*/ 363469 w 494098"/>
                  <a:gd name="connsiteY2" fmla="*/ 87086 h 493486"/>
                  <a:gd name="connsiteX3" fmla="*/ 305412 w 494098"/>
                  <a:gd name="connsiteY3" fmla="*/ 174172 h 493486"/>
                  <a:gd name="connsiteX4" fmla="*/ 276383 w 494098"/>
                  <a:gd name="connsiteY4" fmla="*/ 261258 h 493486"/>
                  <a:gd name="connsiteX5" fmla="*/ 261869 w 494098"/>
                  <a:gd name="connsiteY5" fmla="*/ 348343 h 493486"/>
                  <a:gd name="connsiteX6" fmla="*/ 203812 w 494098"/>
                  <a:gd name="connsiteY6" fmla="*/ 377372 h 493486"/>
                  <a:gd name="connsiteX7" fmla="*/ 58669 w 494098"/>
                  <a:gd name="connsiteY7" fmla="*/ 406400 h 493486"/>
                  <a:gd name="connsiteX8" fmla="*/ 44155 w 494098"/>
                  <a:gd name="connsiteY8" fmla="*/ 449943 h 493486"/>
                  <a:gd name="connsiteX9" fmla="*/ 612 w 494098"/>
                  <a:gd name="connsiteY9" fmla="*/ 493486 h 493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94098" h="493486">
                    <a:moveTo>
                      <a:pt x="494098" y="0"/>
                    </a:moveTo>
                    <a:cubicBezTo>
                      <a:pt x="465069" y="9676"/>
                      <a:pt x="432472" y="12056"/>
                      <a:pt x="407012" y="29029"/>
                    </a:cubicBezTo>
                    <a:cubicBezTo>
                      <a:pt x="386884" y="42447"/>
                      <a:pt x="377341" y="67268"/>
                      <a:pt x="363469" y="87086"/>
                    </a:cubicBezTo>
                    <a:cubicBezTo>
                      <a:pt x="343462" y="115667"/>
                      <a:pt x="316445" y="141074"/>
                      <a:pt x="305412" y="174172"/>
                    </a:cubicBezTo>
                    <a:lnTo>
                      <a:pt x="276383" y="261258"/>
                    </a:lnTo>
                    <a:cubicBezTo>
                      <a:pt x="271545" y="290286"/>
                      <a:pt x="277466" y="323387"/>
                      <a:pt x="261869" y="348343"/>
                    </a:cubicBezTo>
                    <a:cubicBezTo>
                      <a:pt x="250402" y="366691"/>
                      <a:pt x="223699" y="368849"/>
                      <a:pt x="203812" y="377372"/>
                    </a:cubicBezTo>
                    <a:cubicBezTo>
                      <a:pt x="153149" y="399085"/>
                      <a:pt x="118765" y="397815"/>
                      <a:pt x="58669" y="406400"/>
                    </a:cubicBezTo>
                    <a:cubicBezTo>
                      <a:pt x="53831" y="420914"/>
                      <a:pt x="54973" y="439125"/>
                      <a:pt x="44155" y="449943"/>
                    </a:cubicBezTo>
                    <a:cubicBezTo>
                      <a:pt x="-8567" y="502666"/>
                      <a:pt x="612" y="426929"/>
                      <a:pt x="612" y="493486"/>
                    </a:cubicBezTo>
                  </a:path>
                </a:pathLst>
              </a:custGeom>
              <a:ln w="28575">
                <a:solidFill>
                  <a:schemeClr val="accent2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2915159" y="3600959"/>
              <a:ext cx="742441" cy="742441"/>
              <a:chOff x="4120950" y="3614057"/>
              <a:chExt cx="742441" cy="742441"/>
            </a:xfrm>
          </p:grpSpPr>
          <p:sp>
            <p:nvSpPr>
              <p:cNvPr id="38" name="Freeform 37"/>
              <p:cNvSpPr/>
              <p:nvPr/>
            </p:nvSpPr>
            <p:spPr>
              <a:xfrm>
                <a:off x="4136571" y="3614057"/>
                <a:ext cx="406400" cy="742441"/>
              </a:xfrm>
              <a:custGeom>
                <a:avLst/>
                <a:gdLst>
                  <a:gd name="connsiteX0" fmla="*/ 0 w 406400"/>
                  <a:gd name="connsiteY0" fmla="*/ 0 h 742441"/>
                  <a:gd name="connsiteX1" fmla="*/ 87086 w 406400"/>
                  <a:gd name="connsiteY1" fmla="*/ 58057 h 742441"/>
                  <a:gd name="connsiteX2" fmla="*/ 188686 w 406400"/>
                  <a:gd name="connsiteY2" fmla="*/ 159657 h 742441"/>
                  <a:gd name="connsiteX3" fmla="*/ 275772 w 406400"/>
                  <a:gd name="connsiteY3" fmla="*/ 217714 h 742441"/>
                  <a:gd name="connsiteX4" fmla="*/ 319315 w 406400"/>
                  <a:gd name="connsiteY4" fmla="*/ 653143 h 742441"/>
                  <a:gd name="connsiteX5" fmla="*/ 377372 w 406400"/>
                  <a:gd name="connsiteY5" fmla="*/ 740229 h 742441"/>
                  <a:gd name="connsiteX6" fmla="*/ 406400 w 406400"/>
                  <a:gd name="connsiteY6" fmla="*/ 740229 h 742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6400" h="742441">
                    <a:moveTo>
                      <a:pt x="0" y="0"/>
                    </a:moveTo>
                    <a:cubicBezTo>
                      <a:pt x="29029" y="19352"/>
                      <a:pt x="60453" y="35521"/>
                      <a:pt x="87086" y="58057"/>
                    </a:cubicBezTo>
                    <a:cubicBezTo>
                      <a:pt x="123648" y="88994"/>
                      <a:pt x="148835" y="133090"/>
                      <a:pt x="188686" y="159657"/>
                    </a:cubicBezTo>
                    <a:lnTo>
                      <a:pt x="275772" y="217714"/>
                    </a:lnTo>
                    <a:cubicBezTo>
                      <a:pt x="379106" y="372719"/>
                      <a:pt x="290679" y="223612"/>
                      <a:pt x="319315" y="653143"/>
                    </a:cubicBezTo>
                    <a:cubicBezTo>
                      <a:pt x="321690" y="688774"/>
                      <a:pt x="348005" y="722608"/>
                      <a:pt x="377372" y="740229"/>
                    </a:cubicBezTo>
                    <a:cubicBezTo>
                      <a:pt x="385669" y="745207"/>
                      <a:pt x="396724" y="740229"/>
                      <a:pt x="406400" y="740229"/>
                    </a:cubicBezTo>
                  </a:path>
                </a:pathLst>
              </a:custGeom>
              <a:ln w="28575">
                <a:solidFill>
                  <a:schemeClr val="accent2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>
              <a:xfrm rot="16200000">
                <a:off x="4288971" y="3581400"/>
                <a:ext cx="406400" cy="742441"/>
              </a:xfrm>
              <a:custGeom>
                <a:avLst/>
                <a:gdLst>
                  <a:gd name="connsiteX0" fmla="*/ 0 w 406400"/>
                  <a:gd name="connsiteY0" fmla="*/ 0 h 742441"/>
                  <a:gd name="connsiteX1" fmla="*/ 87086 w 406400"/>
                  <a:gd name="connsiteY1" fmla="*/ 58057 h 742441"/>
                  <a:gd name="connsiteX2" fmla="*/ 188686 w 406400"/>
                  <a:gd name="connsiteY2" fmla="*/ 159657 h 742441"/>
                  <a:gd name="connsiteX3" fmla="*/ 275772 w 406400"/>
                  <a:gd name="connsiteY3" fmla="*/ 217714 h 742441"/>
                  <a:gd name="connsiteX4" fmla="*/ 319315 w 406400"/>
                  <a:gd name="connsiteY4" fmla="*/ 653143 h 742441"/>
                  <a:gd name="connsiteX5" fmla="*/ 377372 w 406400"/>
                  <a:gd name="connsiteY5" fmla="*/ 740229 h 742441"/>
                  <a:gd name="connsiteX6" fmla="*/ 406400 w 406400"/>
                  <a:gd name="connsiteY6" fmla="*/ 740229 h 742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6400" h="742441">
                    <a:moveTo>
                      <a:pt x="0" y="0"/>
                    </a:moveTo>
                    <a:cubicBezTo>
                      <a:pt x="29029" y="19352"/>
                      <a:pt x="60453" y="35521"/>
                      <a:pt x="87086" y="58057"/>
                    </a:cubicBezTo>
                    <a:cubicBezTo>
                      <a:pt x="123648" y="88994"/>
                      <a:pt x="148835" y="133090"/>
                      <a:pt x="188686" y="159657"/>
                    </a:cubicBezTo>
                    <a:lnTo>
                      <a:pt x="275772" y="217714"/>
                    </a:lnTo>
                    <a:cubicBezTo>
                      <a:pt x="379106" y="372719"/>
                      <a:pt x="290679" y="223612"/>
                      <a:pt x="319315" y="653143"/>
                    </a:cubicBezTo>
                    <a:cubicBezTo>
                      <a:pt x="321690" y="688774"/>
                      <a:pt x="348005" y="722608"/>
                      <a:pt x="377372" y="740229"/>
                    </a:cubicBezTo>
                    <a:cubicBezTo>
                      <a:pt x="385669" y="745207"/>
                      <a:pt x="396724" y="740229"/>
                      <a:pt x="406400" y="740229"/>
                    </a:cubicBezTo>
                  </a:path>
                </a:pathLst>
              </a:custGeom>
              <a:ln w="28575">
                <a:solidFill>
                  <a:schemeClr val="accent2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4208531" y="3730171"/>
                <a:ext cx="494098" cy="493486"/>
              </a:xfrm>
              <a:custGeom>
                <a:avLst/>
                <a:gdLst>
                  <a:gd name="connsiteX0" fmla="*/ 494098 w 494098"/>
                  <a:gd name="connsiteY0" fmla="*/ 0 h 493486"/>
                  <a:gd name="connsiteX1" fmla="*/ 407012 w 494098"/>
                  <a:gd name="connsiteY1" fmla="*/ 29029 h 493486"/>
                  <a:gd name="connsiteX2" fmla="*/ 363469 w 494098"/>
                  <a:gd name="connsiteY2" fmla="*/ 87086 h 493486"/>
                  <a:gd name="connsiteX3" fmla="*/ 305412 w 494098"/>
                  <a:gd name="connsiteY3" fmla="*/ 174172 h 493486"/>
                  <a:gd name="connsiteX4" fmla="*/ 276383 w 494098"/>
                  <a:gd name="connsiteY4" fmla="*/ 261258 h 493486"/>
                  <a:gd name="connsiteX5" fmla="*/ 261869 w 494098"/>
                  <a:gd name="connsiteY5" fmla="*/ 348343 h 493486"/>
                  <a:gd name="connsiteX6" fmla="*/ 203812 w 494098"/>
                  <a:gd name="connsiteY6" fmla="*/ 377372 h 493486"/>
                  <a:gd name="connsiteX7" fmla="*/ 58669 w 494098"/>
                  <a:gd name="connsiteY7" fmla="*/ 406400 h 493486"/>
                  <a:gd name="connsiteX8" fmla="*/ 44155 w 494098"/>
                  <a:gd name="connsiteY8" fmla="*/ 449943 h 493486"/>
                  <a:gd name="connsiteX9" fmla="*/ 612 w 494098"/>
                  <a:gd name="connsiteY9" fmla="*/ 493486 h 493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94098" h="493486">
                    <a:moveTo>
                      <a:pt x="494098" y="0"/>
                    </a:moveTo>
                    <a:cubicBezTo>
                      <a:pt x="465069" y="9676"/>
                      <a:pt x="432472" y="12056"/>
                      <a:pt x="407012" y="29029"/>
                    </a:cubicBezTo>
                    <a:cubicBezTo>
                      <a:pt x="386884" y="42447"/>
                      <a:pt x="377341" y="67268"/>
                      <a:pt x="363469" y="87086"/>
                    </a:cubicBezTo>
                    <a:cubicBezTo>
                      <a:pt x="343462" y="115667"/>
                      <a:pt x="316445" y="141074"/>
                      <a:pt x="305412" y="174172"/>
                    </a:cubicBezTo>
                    <a:lnTo>
                      <a:pt x="276383" y="261258"/>
                    </a:lnTo>
                    <a:cubicBezTo>
                      <a:pt x="271545" y="290286"/>
                      <a:pt x="277466" y="323387"/>
                      <a:pt x="261869" y="348343"/>
                    </a:cubicBezTo>
                    <a:cubicBezTo>
                      <a:pt x="250402" y="366691"/>
                      <a:pt x="223699" y="368849"/>
                      <a:pt x="203812" y="377372"/>
                    </a:cubicBezTo>
                    <a:cubicBezTo>
                      <a:pt x="153149" y="399085"/>
                      <a:pt x="118765" y="397815"/>
                      <a:pt x="58669" y="406400"/>
                    </a:cubicBezTo>
                    <a:cubicBezTo>
                      <a:pt x="53831" y="420914"/>
                      <a:pt x="54973" y="439125"/>
                      <a:pt x="44155" y="449943"/>
                    </a:cubicBezTo>
                    <a:cubicBezTo>
                      <a:pt x="-8567" y="502666"/>
                      <a:pt x="612" y="426929"/>
                      <a:pt x="612" y="493486"/>
                    </a:cubicBezTo>
                  </a:path>
                </a:pathLst>
              </a:custGeom>
              <a:ln w="28575">
                <a:solidFill>
                  <a:schemeClr val="accent2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 rot="16200000">
                <a:off x="4190694" y="3810307"/>
                <a:ext cx="494098" cy="493486"/>
              </a:xfrm>
              <a:custGeom>
                <a:avLst/>
                <a:gdLst>
                  <a:gd name="connsiteX0" fmla="*/ 494098 w 494098"/>
                  <a:gd name="connsiteY0" fmla="*/ 0 h 493486"/>
                  <a:gd name="connsiteX1" fmla="*/ 407012 w 494098"/>
                  <a:gd name="connsiteY1" fmla="*/ 29029 h 493486"/>
                  <a:gd name="connsiteX2" fmla="*/ 363469 w 494098"/>
                  <a:gd name="connsiteY2" fmla="*/ 87086 h 493486"/>
                  <a:gd name="connsiteX3" fmla="*/ 305412 w 494098"/>
                  <a:gd name="connsiteY3" fmla="*/ 174172 h 493486"/>
                  <a:gd name="connsiteX4" fmla="*/ 276383 w 494098"/>
                  <a:gd name="connsiteY4" fmla="*/ 261258 h 493486"/>
                  <a:gd name="connsiteX5" fmla="*/ 261869 w 494098"/>
                  <a:gd name="connsiteY5" fmla="*/ 348343 h 493486"/>
                  <a:gd name="connsiteX6" fmla="*/ 203812 w 494098"/>
                  <a:gd name="connsiteY6" fmla="*/ 377372 h 493486"/>
                  <a:gd name="connsiteX7" fmla="*/ 58669 w 494098"/>
                  <a:gd name="connsiteY7" fmla="*/ 406400 h 493486"/>
                  <a:gd name="connsiteX8" fmla="*/ 44155 w 494098"/>
                  <a:gd name="connsiteY8" fmla="*/ 449943 h 493486"/>
                  <a:gd name="connsiteX9" fmla="*/ 612 w 494098"/>
                  <a:gd name="connsiteY9" fmla="*/ 493486 h 493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94098" h="493486">
                    <a:moveTo>
                      <a:pt x="494098" y="0"/>
                    </a:moveTo>
                    <a:cubicBezTo>
                      <a:pt x="465069" y="9676"/>
                      <a:pt x="432472" y="12056"/>
                      <a:pt x="407012" y="29029"/>
                    </a:cubicBezTo>
                    <a:cubicBezTo>
                      <a:pt x="386884" y="42447"/>
                      <a:pt x="377341" y="67268"/>
                      <a:pt x="363469" y="87086"/>
                    </a:cubicBezTo>
                    <a:cubicBezTo>
                      <a:pt x="343462" y="115667"/>
                      <a:pt x="316445" y="141074"/>
                      <a:pt x="305412" y="174172"/>
                    </a:cubicBezTo>
                    <a:lnTo>
                      <a:pt x="276383" y="261258"/>
                    </a:lnTo>
                    <a:cubicBezTo>
                      <a:pt x="271545" y="290286"/>
                      <a:pt x="277466" y="323387"/>
                      <a:pt x="261869" y="348343"/>
                    </a:cubicBezTo>
                    <a:cubicBezTo>
                      <a:pt x="250402" y="366691"/>
                      <a:pt x="223699" y="368849"/>
                      <a:pt x="203812" y="377372"/>
                    </a:cubicBezTo>
                    <a:cubicBezTo>
                      <a:pt x="153149" y="399085"/>
                      <a:pt x="118765" y="397815"/>
                      <a:pt x="58669" y="406400"/>
                    </a:cubicBezTo>
                    <a:cubicBezTo>
                      <a:pt x="53831" y="420914"/>
                      <a:pt x="54973" y="439125"/>
                      <a:pt x="44155" y="449943"/>
                    </a:cubicBezTo>
                    <a:cubicBezTo>
                      <a:pt x="-8567" y="502666"/>
                      <a:pt x="612" y="426929"/>
                      <a:pt x="612" y="493486"/>
                    </a:cubicBezTo>
                  </a:path>
                </a:pathLst>
              </a:custGeom>
              <a:ln w="28575">
                <a:solidFill>
                  <a:schemeClr val="accent2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4876800" y="3505200"/>
            <a:ext cx="2895600" cy="2286000"/>
            <a:chOff x="4876800" y="3505200"/>
            <a:chExt cx="2895600" cy="2286000"/>
          </a:xfrm>
        </p:grpSpPr>
        <p:sp>
          <p:nvSpPr>
            <p:cNvPr id="42" name="Oval 41"/>
            <p:cNvSpPr/>
            <p:nvPr/>
          </p:nvSpPr>
          <p:spPr bwMode="auto">
            <a:xfrm>
              <a:off x="4876800" y="3505200"/>
              <a:ext cx="914400" cy="838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5105400" y="3657600"/>
              <a:ext cx="228600" cy="2667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6858000" y="3548742"/>
              <a:ext cx="914400" cy="838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7086600" y="3701142"/>
              <a:ext cx="228600" cy="26670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4876800" y="4909458"/>
              <a:ext cx="914400" cy="838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5105400" y="5061858"/>
              <a:ext cx="228600" cy="2667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6858000" y="4953000"/>
              <a:ext cx="914400" cy="838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7086600" y="5105400"/>
              <a:ext cx="228600" cy="26670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029200" y="3600959"/>
            <a:ext cx="2743200" cy="2190241"/>
            <a:chOff x="5029200" y="3600959"/>
            <a:chExt cx="2743200" cy="2190241"/>
          </a:xfrm>
        </p:grpSpPr>
        <p:grpSp>
          <p:nvGrpSpPr>
            <p:cNvPr id="50" name="Group 49"/>
            <p:cNvGrpSpPr/>
            <p:nvPr/>
          </p:nvGrpSpPr>
          <p:grpSpPr>
            <a:xfrm>
              <a:off x="5029200" y="3614057"/>
              <a:ext cx="742441" cy="742441"/>
              <a:chOff x="4120950" y="3614057"/>
              <a:chExt cx="742441" cy="742441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4136571" y="3614057"/>
                <a:ext cx="406400" cy="742441"/>
              </a:xfrm>
              <a:custGeom>
                <a:avLst/>
                <a:gdLst>
                  <a:gd name="connsiteX0" fmla="*/ 0 w 406400"/>
                  <a:gd name="connsiteY0" fmla="*/ 0 h 742441"/>
                  <a:gd name="connsiteX1" fmla="*/ 87086 w 406400"/>
                  <a:gd name="connsiteY1" fmla="*/ 58057 h 742441"/>
                  <a:gd name="connsiteX2" fmla="*/ 188686 w 406400"/>
                  <a:gd name="connsiteY2" fmla="*/ 159657 h 742441"/>
                  <a:gd name="connsiteX3" fmla="*/ 275772 w 406400"/>
                  <a:gd name="connsiteY3" fmla="*/ 217714 h 742441"/>
                  <a:gd name="connsiteX4" fmla="*/ 319315 w 406400"/>
                  <a:gd name="connsiteY4" fmla="*/ 653143 h 742441"/>
                  <a:gd name="connsiteX5" fmla="*/ 377372 w 406400"/>
                  <a:gd name="connsiteY5" fmla="*/ 740229 h 742441"/>
                  <a:gd name="connsiteX6" fmla="*/ 406400 w 406400"/>
                  <a:gd name="connsiteY6" fmla="*/ 740229 h 742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6400" h="742441">
                    <a:moveTo>
                      <a:pt x="0" y="0"/>
                    </a:moveTo>
                    <a:cubicBezTo>
                      <a:pt x="29029" y="19352"/>
                      <a:pt x="60453" y="35521"/>
                      <a:pt x="87086" y="58057"/>
                    </a:cubicBezTo>
                    <a:cubicBezTo>
                      <a:pt x="123648" y="88994"/>
                      <a:pt x="148835" y="133090"/>
                      <a:pt x="188686" y="159657"/>
                    </a:cubicBezTo>
                    <a:lnTo>
                      <a:pt x="275772" y="217714"/>
                    </a:lnTo>
                    <a:cubicBezTo>
                      <a:pt x="379106" y="372719"/>
                      <a:pt x="290679" y="223612"/>
                      <a:pt x="319315" y="653143"/>
                    </a:cubicBezTo>
                    <a:cubicBezTo>
                      <a:pt x="321690" y="688774"/>
                      <a:pt x="348005" y="722608"/>
                      <a:pt x="377372" y="740229"/>
                    </a:cubicBezTo>
                    <a:cubicBezTo>
                      <a:pt x="385669" y="745207"/>
                      <a:pt x="396724" y="740229"/>
                      <a:pt x="406400" y="740229"/>
                    </a:cubicBez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2" name="Freeform 51"/>
              <p:cNvSpPr/>
              <p:nvPr/>
            </p:nvSpPr>
            <p:spPr>
              <a:xfrm rot="16200000">
                <a:off x="4288971" y="3581400"/>
                <a:ext cx="406400" cy="742441"/>
              </a:xfrm>
              <a:custGeom>
                <a:avLst/>
                <a:gdLst>
                  <a:gd name="connsiteX0" fmla="*/ 0 w 406400"/>
                  <a:gd name="connsiteY0" fmla="*/ 0 h 742441"/>
                  <a:gd name="connsiteX1" fmla="*/ 87086 w 406400"/>
                  <a:gd name="connsiteY1" fmla="*/ 58057 h 742441"/>
                  <a:gd name="connsiteX2" fmla="*/ 188686 w 406400"/>
                  <a:gd name="connsiteY2" fmla="*/ 159657 h 742441"/>
                  <a:gd name="connsiteX3" fmla="*/ 275772 w 406400"/>
                  <a:gd name="connsiteY3" fmla="*/ 217714 h 742441"/>
                  <a:gd name="connsiteX4" fmla="*/ 319315 w 406400"/>
                  <a:gd name="connsiteY4" fmla="*/ 653143 h 742441"/>
                  <a:gd name="connsiteX5" fmla="*/ 377372 w 406400"/>
                  <a:gd name="connsiteY5" fmla="*/ 740229 h 742441"/>
                  <a:gd name="connsiteX6" fmla="*/ 406400 w 406400"/>
                  <a:gd name="connsiteY6" fmla="*/ 740229 h 742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6400" h="742441">
                    <a:moveTo>
                      <a:pt x="0" y="0"/>
                    </a:moveTo>
                    <a:cubicBezTo>
                      <a:pt x="29029" y="19352"/>
                      <a:pt x="60453" y="35521"/>
                      <a:pt x="87086" y="58057"/>
                    </a:cubicBezTo>
                    <a:cubicBezTo>
                      <a:pt x="123648" y="88994"/>
                      <a:pt x="148835" y="133090"/>
                      <a:pt x="188686" y="159657"/>
                    </a:cubicBezTo>
                    <a:lnTo>
                      <a:pt x="275772" y="217714"/>
                    </a:lnTo>
                    <a:cubicBezTo>
                      <a:pt x="379106" y="372719"/>
                      <a:pt x="290679" y="223612"/>
                      <a:pt x="319315" y="653143"/>
                    </a:cubicBezTo>
                    <a:cubicBezTo>
                      <a:pt x="321690" y="688774"/>
                      <a:pt x="348005" y="722608"/>
                      <a:pt x="377372" y="740229"/>
                    </a:cubicBezTo>
                    <a:cubicBezTo>
                      <a:pt x="385669" y="745207"/>
                      <a:pt x="396724" y="740229"/>
                      <a:pt x="406400" y="740229"/>
                    </a:cubicBez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4208531" y="3730171"/>
                <a:ext cx="494098" cy="493486"/>
              </a:xfrm>
              <a:custGeom>
                <a:avLst/>
                <a:gdLst>
                  <a:gd name="connsiteX0" fmla="*/ 494098 w 494098"/>
                  <a:gd name="connsiteY0" fmla="*/ 0 h 493486"/>
                  <a:gd name="connsiteX1" fmla="*/ 407012 w 494098"/>
                  <a:gd name="connsiteY1" fmla="*/ 29029 h 493486"/>
                  <a:gd name="connsiteX2" fmla="*/ 363469 w 494098"/>
                  <a:gd name="connsiteY2" fmla="*/ 87086 h 493486"/>
                  <a:gd name="connsiteX3" fmla="*/ 305412 w 494098"/>
                  <a:gd name="connsiteY3" fmla="*/ 174172 h 493486"/>
                  <a:gd name="connsiteX4" fmla="*/ 276383 w 494098"/>
                  <a:gd name="connsiteY4" fmla="*/ 261258 h 493486"/>
                  <a:gd name="connsiteX5" fmla="*/ 261869 w 494098"/>
                  <a:gd name="connsiteY5" fmla="*/ 348343 h 493486"/>
                  <a:gd name="connsiteX6" fmla="*/ 203812 w 494098"/>
                  <a:gd name="connsiteY6" fmla="*/ 377372 h 493486"/>
                  <a:gd name="connsiteX7" fmla="*/ 58669 w 494098"/>
                  <a:gd name="connsiteY7" fmla="*/ 406400 h 493486"/>
                  <a:gd name="connsiteX8" fmla="*/ 44155 w 494098"/>
                  <a:gd name="connsiteY8" fmla="*/ 449943 h 493486"/>
                  <a:gd name="connsiteX9" fmla="*/ 612 w 494098"/>
                  <a:gd name="connsiteY9" fmla="*/ 493486 h 493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94098" h="493486">
                    <a:moveTo>
                      <a:pt x="494098" y="0"/>
                    </a:moveTo>
                    <a:cubicBezTo>
                      <a:pt x="465069" y="9676"/>
                      <a:pt x="432472" y="12056"/>
                      <a:pt x="407012" y="29029"/>
                    </a:cubicBezTo>
                    <a:cubicBezTo>
                      <a:pt x="386884" y="42447"/>
                      <a:pt x="377341" y="67268"/>
                      <a:pt x="363469" y="87086"/>
                    </a:cubicBezTo>
                    <a:cubicBezTo>
                      <a:pt x="343462" y="115667"/>
                      <a:pt x="316445" y="141074"/>
                      <a:pt x="305412" y="174172"/>
                    </a:cubicBezTo>
                    <a:lnTo>
                      <a:pt x="276383" y="261258"/>
                    </a:lnTo>
                    <a:cubicBezTo>
                      <a:pt x="271545" y="290286"/>
                      <a:pt x="277466" y="323387"/>
                      <a:pt x="261869" y="348343"/>
                    </a:cubicBezTo>
                    <a:cubicBezTo>
                      <a:pt x="250402" y="366691"/>
                      <a:pt x="223699" y="368849"/>
                      <a:pt x="203812" y="377372"/>
                    </a:cubicBezTo>
                    <a:cubicBezTo>
                      <a:pt x="153149" y="399085"/>
                      <a:pt x="118765" y="397815"/>
                      <a:pt x="58669" y="406400"/>
                    </a:cubicBezTo>
                    <a:cubicBezTo>
                      <a:pt x="53831" y="420914"/>
                      <a:pt x="54973" y="439125"/>
                      <a:pt x="44155" y="449943"/>
                    </a:cubicBezTo>
                    <a:cubicBezTo>
                      <a:pt x="-8567" y="502666"/>
                      <a:pt x="612" y="426929"/>
                      <a:pt x="612" y="493486"/>
                    </a:cubicBez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4" name="Freeform 53"/>
              <p:cNvSpPr/>
              <p:nvPr/>
            </p:nvSpPr>
            <p:spPr>
              <a:xfrm rot="16200000">
                <a:off x="4190694" y="3810307"/>
                <a:ext cx="494098" cy="493486"/>
              </a:xfrm>
              <a:custGeom>
                <a:avLst/>
                <a:gdLst>
                  <a:gd name="connsiteX0" fmla="*/ 494098 w 494098"/>
                  <a:gd name="connsiteY0" fmla="*/ 0 h 493486"/>
                  <a:gd name="connsiteX1" fmla="*/ 407012 w 494098"/>
                  <a:gd name="connsiteY1" fmla="*/ 29029 h 493486"/>
                  <a:gd name="connsiteX2" fmla="*/ 363469 w 494098"/>
                  <a:gd name="connsiteY2" fmla="*/ 87086 h 493486"/>
                  <a:gd name="connsiteX3" fmla="*/ 305412 w 494098"/>
                  <a:gd name="connsiteY3" fmla="*/ 174172 h 493486"/>
                  <a:gd name="connsiteX4" fmla="*/ 276383 w 494098"/>
                  <a:gd name="connsiteY4" fmla="*/ 261258 h 493486"/>
                  <a:gd name="connsiteX5" fmla="*/ 261869 w 494098"/>
                  <a:gd name="connsiteY5" fmla="*/ 348343 h 493486"/>
                  <a:gd name="connsiteX6" fmla="*/ 203812 w 494098"/>
                  <a:gd name="connsiteY6" fmla="*/ 377372 h 493486"/>
                  <a:gd name="connsiteX7" fmla="*/ 58669 w 494098"/>
                  <a:gd name="connsiteY7" fmla="*/ 406400 h 493486"/>
                  <a:gd name="connsiteX8" fmla="*/ 44155 w 494098"/>
                  <a:gd name="connsiteY8" fmla="*/ 449943 h 493486"/>
                  <a:gd name="connsiteX9" fmla="*/ 612 w 494098"/>
                  <a:gd name="connsiteY9" fmla="*/ 493486 h 493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94098" h="493486">
                    <a:moveTo>
                      <a:pt x="494098" y="0"/>
                    </a:moveTo>
                    <a:cubicBezTo>
                      <a:pt x="465069" y="9676"/>
                      <a:pt x="432472" y="12056"/>
                      <a:pt x="407012" y="29029"/>
                    </a:cubicBezTo>
                    <a:cubicBezTo>
                      <a:pt x="386884" y="42447"/>
                      <a:pt x="377341" y="67268"/>
                      <a:pt x="363469" y="87086"/>
                    </a:cubicBezTo>
                    <a:cubicBezTo>
                      <a:pt x="343462" y="115667"/>
                      <a:pt x="316445" y="141074"/>
                      <a:pt x="305412" y="174172"/>
                    </a:cubicBezTo>
                    <a:lnTo>
                      <a:pt x="276383" y="261258"/>
                    </a:lnTo>
                    <a:cubicBezTo>
                      <a:pt x="271545" y="290286"/>
                      <a:pt x="277466" y="323387"/>
                      <a:pt x="261869" y="348343"/>
                    </a:cubicBezTo>
                    <a:cubicBezTo>
                      <a:pt x="250402" y="366691"/>
                      <a:pt x="223699" y="368849"/>
                      <a:pt x="203812" y="377372"/>
                    </a:cubicBezTo>
                    <a:cubicBezTo>
                      <a:pt x="153149" y="399085"/>
                      <a:pt x="118765" y="397815"/>
                      <a:pt x="58669" y="406400"/>
                    </a:cubicBezTo>
                    <a:cubicBezTo>
                      <a:pt x="53831" y="420914"/>
                      <a:pt x="54973" y="439125"/>
                      <a:pt x="44155" y="449943"/>
                    </a:cubicBezTo>
                    <a:cubicBezTo>
                      <a:pt x="-8567" y="502666"/>
                      <a:pt x="612" y="426929"/>
                      <a:pt x="612" y="493486"/>
                    </a:cubicBez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5029200" y="4953000"/>
              <a:ext cx="742441" cy="742441"/>
              <a:chOff x="4120950" y="3614057"/>
              <a:chExt cx="742441" cy="742441"/>
            </a:xfrm>
          </p:grpSpPr>
          <p:sp>
            <p:nvSpPr>
              <p:cNvPr id="56" name="Freeform 55"/>
              <p:cNvSpPr/>
              <p:nvPr/>
            </p:nvSpPr>
            <p:spPr>
              <a:xfrm>
                <a:off x="4136571" y="3614057"/>
                <a:ext cx="406400" cy="742441"/>
              </a:xfrm>
              <a:custGeom>
                <a:avLst/>
                <a:gdLst>
                  <a:gd name="connsiteX0" fmla="*/ 0 w 406400"/>
                  <a:gd name="connsiteY0" fmla="*/ 0 h 742441"/>
                  <a:gd name="connsiteX1" fmla="*/ 87086 w 406400"/>
                  <a:gd name="connsiteY1" fmla="*/ 58057 h 742441"/>
                  <a:gd name="connsiteX2" fmla="*/ 188686 w 406400"/>
                  <a:gd name="connsiteY2" fmla="*/ 159657 h 742441"/>
                  <a:gd name="connsiteX3" fmla="*/ 275772 w 406400"/>
                  <a:gd name="connsiteY3" fmla="*/ 217714 h 742441"/>
                  <a:gd name="connsiteX4" fmla="*/ 319315 w 406400"/>
                  <a:gd name="connsiteY4" fmla="*/ 653143 h 742441"/>
                  <a:gd name="connsiteX5" fmla="*/ 377372 w 406400"/>
                  <a:gd name="connsiteY5" fmla="*/ 740229 h 742441"/>
                  <a:gd name="connsiteX6" fmla="*/ 406400 w 406400"/>
                  <a:gd name="connsiteY6" fmla="*/ 740229 h 742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6400" h="742441">
                    <a:moveTo>
                      <a:pt x="0" y="0"/>
                    </a:moveTo>
                    <a:cubicBezTo>
                      <a:pt x="29029" y="19352"/>
                      <a:pt x="60453" y="35521"/>
                      <a:pt x="87086" y="58057"/>
                    </a:cubicBezTo>
                    <a:cubicBezTo>
                      <a:pt x="123648" y="88994"/>
                      <a:pt x="148835" y="133090"/>
                      <a:pt x="188686" y="159657"/>
                    </a:cubicBezTo>
                    <a:lnTo>
                      <a:pt x="275772" y="217714"/>
                    </a:lnTo>
                    <a:cubicBezTo>
                      <a:pt x="379106" y="372719"/>
                      <a:pt x="290679" y="223612"/>
                      <a:pt x="319315" y="653143"/>
                    </a:cubicBezTo>
                    <a:cubicBezTo>
                      <a:pt x="321690" y="688774"/>
                      <a:pt x="348005" y="722608"/>
                      <a:pt x="377372" y="740229"/>
                    </a:cubicBezTo>
                    <a:cubicBezTo>
                      <a:pt x="385669" y="745207"/>
                      <a:pt x="396724" y="740229"/>
                      <a:pt x="406400" y="740229"/>
                    </a:cubicBezTo>
                  </a:path>
                </a:pathLst>
              </a:custGeom>
              <a:ln w="28575">
                <a:solidFill>
                  <a:schemeClr val="accent2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7" name="Freeform 56"/>
              <p:cNvSpPr/>
              <p:nvPr/>
            </p:nvSpPr>
            <p:spPr>
              <a:xfrm rot="16200000">
                <a:off x="4288971" y="3581400"/>
                <a:ext cx="406400" cy="742441"/>
              </a:xfrm>
              <a:custGeom>
                <a:avLst/>
                <a:gdLst>
                  <a:gd name="connsiteX0" fmla="*/ 0 w 406400"/>
                  <a:gd name="connsiteY0" fmla="*/ 0 h 742441"/>
                  <a:gd name="connsiteX1" fmla="*/ 87086 w 406400"/>
                  <a:gd name="connsiteY1" fmla="*/ 58057 h 742441"/>
                  <a:gd name="connsiteX2" fmla="*/ 188686 w 406400"/>
                  <a:gd name="connsiteY2" fmla="*/ 159657 h 742441"/>
                  <a:gd name="connsiteX3" fmla="*/ 275772 w 406400"/>
                  <a:gd name="connsiteY3" fmla="*/ 217714 h 742441"/>
                  <a:gd name="connsiteX4" fmla="*/ 319315 w 406400"/>
                  <a:gd name="connsiteY4" fmla="*/ 653143 h 742441"/>
                  <a:gd name="connsiteX5" fmla="*/ 377372 w 406400"/>
                  <a:gd name="connsiteY5" fmla="*/ 740229 h 742441"/>
                  <a:gd name="connsiteX6" fmla="*/ 406400 w 406400"/>
                  <a:gd name="connsiteY6" fmla="*/ 740229 h 742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6400" h="742441">
                    <a:moveTo>
                      <a:pt x="0" y="0"/>
                    </a:moveTo>
                    <a:cubicBezTo>
                      <a:pt x="29029" y="19352"/>
                      <a:pt x="60453" y="35521"/>
                      <a:pt x="87086" y="58057"/>
                    </a:cubicBezTo>
                    <a:cubicBezTo>
                      <a:pt x="123648" y="88994"/>
                      <a:pt x="148835" y="133090"/>
                      <a:pt x="188686" y="159657"/>
                    </a:cubicBezTo>
                    <a:lnTo>
                      <a:pt x="275772" y="217714"/>
                    </a:lnTo>
                    <a:cubicBezTo>
                      <a:pt x="379106" y="372719"/>
                      <a:pt x="290679" y="223612"/>
                      <a:pt x="319315" y="653143"/>
                    </a:cubicBezTo>
                    <a:cubicBezTo>
                      <a:pt x="321690" y="688774"/>
                      <a:pt x="348005" y="722608"/>
                      <a:pt x="377372" y="740229"/>
                    </a:cubicBezTo>
                    <a:cubicBezTo>
                      <a:pt x="385669" y="745207"/>
                      <a:pt x="396724" y="740229"/>
                      <a:pt x="406400" y="740229"/>
                    </a:cubicBezTo>
                  </a:path>
                </a:pathLst>
              </a:custGeom>
              <a:ln w="28575">
                <a:solidFill>
                  <a:schemeClr val="accent2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4208531" y="3730171"/>
                <a:ext cx="494098" cy="493486"/>
              </a:xfrm>
              <a:custGeom>
                <a:avLst/>
                <a:gdLst>
                  <a:gd name="connsiteX0" fmla="*/ 494098 w 494098"/>
                  <a:gd name="connsiteY0" fmla="*/ 0 h 493486"/>
                  <a:gd name="connsiteX1" fmla="*/ 407012 w 494098"/>
                  <a:gd name="connsiteY1" fmla="*/ 29029 h 493486"/>
                  <a:gd name="connsiteX2" fmla="*/ 363469 w 494098"/>
                  <a:gd name="connsiteY2" fmla="*/ 87086 h 493486"/>
                  <a:gd name="connsiteX3" fmla="*/ 305412 w 494098"/>
                  <a:gd name="connsiteY3" fmla="*/ 174172 h 493486"/>
                  <a:gd name="connsiteX4" fmla="*/ 276383 w 494098"/>
                  <a:gd name="connsiteY4" fmla="*/ 261258 h 493486"/>
                  <a:gd name="connsiteX5" fmla="*/ 261869 w 494098"/>
                  <a:gd name="connsiteY5" fmla="*/ 348343 h 493486"/>
                  <a:gd name="connsiteX6" fmla="*/ 203812 w 494098"/>
                  <a:gd name="connsiteY6" fmla="*/ 377372 h 493486"/>
                  <a:gd name="connsiteX7" fmla="*/ 58669 w 494098"/>
                  <a:gd name="connsiteY7" fmla="*/ 406400 h 493486"/>
                  <a:gd name="connsiteX8" fmla="*/ 44155 w 494098"/>
                  <a:gd name="connsiteY8" fmla="*/ 449943 h 493486"/>
                  <a:gd name="connsiteX9" fmla="*/ 612 w 494098"/>
                  <a:gd name="connsiteY9" fmla="*/ 493486 h 493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94098" h="493486">
                    <a:moveTo>
                      <a:pt x="494098" y="0"/>
                    </a:moveTo>
                    <a:cubicBezTo>
                      <a:pt x="465069" y="9676"/>
                      <a:pt x="432472" y="12056"/>
                      <a:pt x="407012" y="29029"/>
                    </a:cubicBezTo>
                    <a:cubicBezTo>
                      <a:pt x="386884" y="42447"/>
                      <a:pt x="377341" y="67268"/>
                      <a:pt x="363469" y="87086"/>
                    </a:cubicBezTo>
                    <a:cubicBezTo>
                      <a:pt x="343462" y="115667"/>
                      <a:pt x="316445" y="141074"/>
                      <a:pt x="305412" y="174172"/>
                    </a:cubicBezTo>
                    <a:lnTo>
                      <a:pt x="276383" y="261258"/>
                    </a:lnTo>
                    <a:cubicBezTo>
                      <a:pt x="271545" y="290286"/>
                      <a:pt x="277466" y="323387"/>
                      <a:pt x="261869" y="348343"/>
                    </a:cubicBezTo>
                    <a:cubicBezTo>
                      <a:pt x="250402" y="366691"/>
                      <a:pt x="223699" y="368849"/>
                      <a:pt x="203812" y="377372"/>
                    </a:cubicBezTo>
                    <a:cubicBezTo>
                      <a:pt x="153149" y="399085"/>
                      <a:pt x="118765" y="397815"/>
                      <a:pt x="58669" y="406400"/>
                    </a:cubicBezTo>
                    <a:cubicBezTo>
                      <a:pt x="53831" y="420914"/>
                      <a:pt x="54973" y="439125"/>
                      <a:pt x="44155" y="449943"/>
                    </a:cubicBezTo>
                    <a:cubicBezTo>
                      <a:pt x="-8567" y="502666"/>
                      <a:pt x="612" y="426929"/>
                      <a:pt x="612" y="493486"/>
                    </a:cubicBezTo>
                  </a:path>
                </a:pathLst>
              </a:custGeom>
              <a:ln w="28575">
                <a:solidFill>
                  <a:schemeClr val="accent2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9" name="Freeform 58"/>
              <p:cNvSpPr/>
              <p:nvPr/>
            </p:nvSpPr>
            <p:spPr>
              <a:xfrm rot="16200000">
                <a:off x="4190694" y="3810307"/>
                <a:ext cx="494098" cy="493486"/>
              </a:xfrm>
              <a:custGeom>
                <a:avLst/>
                <a:gdLst>
                  <a:gd name="connsiteX0" fmla="*/ 494098 w 494098"/>
                  <a:gd name="connsiteY0" fmla="*/ 0 h 493486"/>
                  <a:gd name="connsiteX1" fmla="*/ 407012 w 494098"/>
                  <a:gd name="connsiteY1" fmla="*/ 29029 h 493486"/>
                  <a:gd name="connsiteX2" fmla="*/ 363469 w 494098"/>
                  <a:gd name="connsiteY2" fmla="*/ 87086 h 493486"/>
                  <a:gd name="connsiteX3" fmla="*/ 305412 w 494098"/>
                  <a:gd name="connsiteY3" fmla="*/ 174172 h 493486"/>
                  <a:gd name="connsiteX4" fmla="*/ 276383 w 494098"/>
                  <a:gd name="connsiteY4" fmla="*/ 261258 h 493486"/>
                  <a:gd name="connsiteX5" fmla="*/ 261869 w 494098"/>
                  <a:gd name="connsiteY5" fmla="*/ 348343 h 493486"/>
                  <a:gd name="connsiteX6" fmla="*/ 203812 w 494098"/>
                  <a:gd name="connsiteY6" fmla="*/ 377372 h 493486"/>
                  <a:gd name="connsiteX7" fmla="*/ 58669 w 494098"/>
                  <a:gd name="connsiteY7" fmla="*/ 406400 h 493486"/>
                  <a:gd name="connsiteX8" fmla="*/ 44155 w 494098"/>
                  <a:gd name="connsiteY8" fmla="*/ 449943 h 493486"/>
                  <a:gd name="connsiteX9" fmla="*/ 612 w 494098"/>
                  <a:gd name="connsiteY9" fmla="*/ 493486 h 493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94098" h="493486">
                    <a:moveTo>
                      <a:pt x="494098" y="0"/>
                    </a:moveTo>
                    <a:cubicBezTo>
                      <a:pt x="465069" y="9676"/>
                      <a:pt x="432472" y="12056"/>
                      <a:pt x="407012" y="29029"/>
                    </a:cubicBezTo>
                    <a:cubicBezTo>
                      <a:pt x="386884" y="42447"/>
                      <a:pt x="377341" y="67268"/>
                      <a:pt x="363469" y="87086"/>
                    </a:cubicBezTo>
                    <a:cubicBezTo>
                      <a:pt x="343462" y="115667"/>
                      <a:pt x="316445" y="141074"/>
                      <a:pt x="305412" y="174172"/>
                    </a:cubicBezTo>
                    <a:lnTo>
                      <a:pt x="276383" y="261258"/>
                    </a:lnTo>
                    <a:cubicBezTo>
                      <a:pt x="271545" y="290286"/>
                      <a:pt x="277466" y="323387"/>
                      <a:pt x="261869" y="348343"/>
                    </a:cubicBezTo>
                    <a:cubicBezTo>
                      <a:pt x="250402" y="366691"/>
                      <a:pt x="223699" y="368849"/>
                      <a:pt x="203812" y="377372"/>
                    </a:cubicBezTo>
                    <a:cubicBezTo>
                      <a:pt x="153149" y="399085"/>
                      <a:pt x="118765" y="397815"/>
                      <a:pt x="58669" y="406400"/>
                    </a:cubicBezTo>
                    <a:cubicBezTo>
                      <a:pt x="53831" y="420914"/>
                      <a:pt x="54973" y="439125"/>
                      <a:pt x="44155" y="449943"/>
                    </a:cubicBezTo>
                    <a:cubicBezTo>
                      <a:pt x="-8567" y="502666"/>
                      <a:pt x="612" y="426929"/>
                      <a:pt x="612" y="493486"/>
                    </a:cubicBezTo>
                  </a:path>
                </a:pathLst>
              </a:custGeom>
              <a:ln w="28575">
                <a:solidFill>
                  <a:schemeClr val="accent2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7029959" y="5048759"/>
              <a:ext cx="742441" cy="742441"/>
              <a:chOff x="4120950" y="3614057"/>
              <a:chExt cx="742441" cy="742441"/>
            </a:xfrm>
          </p:grpSpPr>
          <p:sp>
            <p:nvSpPr>
              <p:cNvPr id="61" name="Freeform 60"/>
              <p:cNvSpPr/>
              <p:nvPr/>
            </p:nvSpPr>
            <p:spPr>
              <a:xfrm>
                <a:off x="4136571" y="3614057"/>
                <a:ext cx="406400" cy="742441"/>
              </a:xfrm>
              <a:custGeom>
                <a:avLst/>
                <a:gdLst>
                  <a:gd name="connsiteX0" fmla="*/ 0 w 406400"/>
                  <a:gd name="connsiteY0" fmla="*/ 0 h 742441"/>
                  <a:gd name="connsiteX1" fmla="*/ 87086 w 406400"/>
                  <a:gd name="connsiteY1" fmla="*/ 58057 h 742441"/>
                  <a:gd name="connsiteX2" fmla="*/ 188686 w 406400"/>
                  <a:gd name="connsiteY2" fmla="*/ 159657 h 742441"/>
                  <a:gd name="connsiteX3" fmla="*/ 275772 w 406400"/>
                  <a:gd name="connsiteY3" fmla="*/ 217714 h 742441"/>
                  <a:gd name="connsiteX4" fmla="*/ 319315 w 406400"/>
                  <a:gd name="connsiteY4" fmla="*/ 653143 h 742441"/>
                  <a:gd name="connsiteX5" fmla="*/ 377372 w 406400"/>
                  <a:gd name="connsiteY5" fmla="*/ 740229 h 742441"/>
                  <a:gd name="connsiteX6" fmla="*/ 406400 w 406400"/>
                  <a:gd name="connsiteY6" fmla="*/ 740229 h 742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6400" h="742441">
                    <a:moveTo>
                      <a:pt x="0" y="0"/>
                    </a:moveTo>
                    <a:cubicBezTo>
                      <a:pt x="29029" y="19352"/>
                      <a:pt x="60453" y="35521"/>
                      <a:pt x="87086" y="58057"/>
                    </a:cubicBezTo>
                    <a:cubicBezTo>
                      <a:pt x="123648" y="88994"/>
                      <a:pt x="148835" y="133090"/>
                      <a:pt x="188686" y="159657"/>
                    </a:cubicBezTo>
                    <a:lnTo>
                      <a:pt x="275772" y="217714"/>
                    </a:lnTo>
                    <a:cubicBezTo>
                      <a:pt x="379106" y="372719"/>
                      <a:pt x="290679" y="223612"/>
                      <a:pt x="319315" y="653143"/>
                    </a:cubicBezTo>
                    <a:cubicBezTo>
                      <a:pt x="321690" y="688774"/>
                      <a:pt x="348005" y="722608"/>
                      <a:pt x="377372" y="740229"/>
                    </a:cubicBezTo>
                    <a:cubicBezTo>
                      <a:pt x="385669" y="745207"/>
                      <a:pt x="396724" y="740229"/>
                      <a:pt x="406400" y="740229"/>
                    </a:cubicBezTo>
                  </a:path>
                </a:pathLst>
              </a:custGeom>
              <a:ln w="28575">
                <a:solidFill>
                  <a:schemeClr val="accent2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2" name="Freeform 61"/>
              <p:cNvSpPr/>
              <p:nvPr/>
            </p:nvSpPr>
            <p:spPr>
              <a:xfrm rot="16200000">
                <a:off x="4288971" y="3581400"/>
                <a:ext cx="406400" cy="742441"/>
              </a:xfrm>
              <a:custGeom>
                <a:avLst/>
                <a:gdLst>
                  <a:gd name="connsiteX0" fmla="*/ 0 w 406400"/>
                  <a:gd name="connsiteY0" fmla="*/ 0 h 742441"/>
                  <a:gd name="connsiteX1" fmla="*/ 87086 w 406400"/>
                  <a:gd name="connsiteY1" fmla="*/ 58057 h 742441"/>
                  <a:gd name="connsiteX2" fmla="*/ 188686 w 406400"/>
                  <a:gd name="connsiteY2" fmla="*/ 159657 h 742441"/>
                  <a:gd name="connsiteX3" fmla="*/ 275772 w 406400"/>
                  <a:gd name="connsiteY3" fmla="*/ 217714 h 742441"/>
                  <a:gd name="connsiteX4" fmla="*/ 319315 w 406400"/>
                  <a:gd name="connsiteY4" fmla="*/ 653143 h 742441"/>
                  <a:gd name="connsiteX5" fmla="*/ 377372 w 406400"/>
                  <a:gd name="connsiteY5" fmla="*/ 740229 h 742441"/>
                  <a:gd name="connsiteX6" fmla="*/ 406400 w 406400"/>
                  <a:gd name="connsiteY6" fmla="*/ 740229 h 742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6400" h="742441">
                    <a:moveTo>
                      <a:pt x="0" y="0"/>
                    </a:moveTo>
                    <a:cubicBezTo>
                      <a:pt x="29029" y="19352"/>
                      <a:pt x="60453" y="35521"/>
                      <a:pt x="87086" y="58057"/>
                    </a:cubicBezTo>
                    <a:cubicBezTo>
                      <a:pt x="123648" y="88994"/>
                      <a:pt x="148835" y="133090"/>
                      <a:pt x="188686" y="159657"/>
                    </a:cubicBezTo>
                    <a:lnTo>
                      <a:pt x="275772" y="217714"/>
                    </a:lnTo>
                    <a:cubicBezTo>
                      <a:pt x="379106" y="372719"/>
                      <a:pt x="290679" y="223612"/>
                      <a:pt x="319315" y="653143"/>
                    </a:cubicBezTo>
                    <a:cubicBezTo>
                      <a:pt x="321690" y="688774"/>
                      <a:pt x="348005" y="722608"/>
                      <a:pt x="377372" y="740229"/>
                    </a:cubicBezTo>
                    <a:cubicBezTo>
                      <a:pt x="385669" y="745207"/>
                      <a:pt x="396724" y="740229"/>
                      <a:pt x="406400" y="740229"/>
                    </a:cubicBezTo>
                  </a:path>
                </a:pathLst>
              </a:custGeom>
              <a:ln w="28575">
                <a:solidFill>
                  <a:schemeClr val="accent2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3" name="Freeform 62"/>
              <p:cNvSpPr/>
              <p:nvPr/>
            </p:nvSpPr>
            <p:spPr>
              <a:xfrm>
                <a:off x="4208531" y="3730171"/>
                <a:ext cx="494098" cy="493486"/>
              </a:xfrm>
              <a:custGeom>
                <a:avLst/>
                <a:gdLst>
                  <a:gd name="connsiteX0" fmla="*/ 494098 w 494098"/>
                  <a:gd name="connsiteY0" fmla="*/ 0 h 493486"/>
                  <a:gd name="connsiteX1" fmla="*/ 407012 w 494098"/>
                  <a:gd name="connsiteY1" fmla="*/ 29029 h 493486"/>
                  <a:gd name="connsiteX2" fmla="*/ 363469 w 494098"/>
                  <a:gd name="connsiteY2" fmla="*/ 87086 h 493486"/>
                  <a:gd name="connsiteX3" fmla="*/ 305412 w 494098"/>
                  <a:gd name="connsiteY3" fmla="*/ 174172 h 493486"/>
                  <a:gd name="connsiteX4" fmla="*/ 276383 w 494098"/>
                  <a:gd name="connsiteY4" fmla="*/ 261258 h 493486"/>
                  <a:gd name="connsiteX5" fmla="*/ 261869 w 494098"/>
                  <a:gd name="connsiteY5" fmla="*/ 348343 h 493486"/>
                  <a:gd name="connsiteX6" fmla="*/ 203812 w 494098"/>
                  <a:gd name="connsiteY6" fmla="*/ 377372 h 493486"/>
                  <a:gd name="connsiteX7" fmla="*/ 58669 w 494098"/>
                  <a:gd name="connsiteY7" fmla="*/ 406400 h 493486"/>
                  <a:gd name="connsiteX8" fmla="*/ 44155 w 494098"/>
                  <a:gd name="connsiteY8" fmla="*/ 449943 h 493486"/>
                  <a:gd name="connsiteX9" fmla="*/ 612 w 494098"/>
                  <a:gd name="connsiteY9" fmla="*/ 493486 h 493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94098" h="493486">
                    <a:moveTo>
                      <a:pt x="494098" y="0"/>
                    </a:moveTo>
                    <a:cubicBezTo>
                      <a:pt x="465069" y="9676"/>
                      <a:pt x="432472" y="12056"/>
                      <a:pt x="407012" y="29029"/>
                    </a:cubicBezTo>
                    <a:cubicBezTo>
                      <a:pt x="386884" y="42447"/>
                      <a:pt x="377341" y="67268"/>
                      <a:pt x="363469" y="87086"/>
                    </a:cubicBezTo>
                    <a:cubicBezTo>
                      <a:pt x="343462" y="115667"/>
                      <a:pt x="316445" y="141074"/>
                      <a:pt x="305412" y="174172"/>
                    </a:cubicBezTo>
                    <a:lnTo>
                      <a:pt x="276383" y="261258"/>
                    </a:lnTo>
                    <a:cubicBezTo>
                      <a:pt x="271545" y="290286"/>
                      <a:pt x="277466" y="323387"/>
                      <a:pt x="261869" y="348343"/>
                    </a:cubicBezTo>
                    <a:cubicBezTo>
                      <a:pt x="250402" y="366691"/>
                      <a:pt x="223699" y="368849"/>
                      <a:pt x="203812" y="377372"/>
                    </a:cubicBezTo>
                    <a:cubicBezTo>
                      <a:pt x="153149" y="399085"/>
                      <a:pt x="118765" y="397815"/>
                      <a:pt x="58669" y="406400"/>
                    </a:cubicBezTo>
                    <a:cubicBezTo>
                      <a:pt x="53831" y="420914"/>
                      <a:pt x="54973" y="439125"/>
                      <a:pt x="44155" y="449943"/>
                    </a:cubicBezTo>
                    <a:cubicBezTo>
                      <a:pt x="-8567" y="502666"/>
                      <a:pt x="612" y="426929"/>
                      <a:pt x="612" y="493486"/>
                    </a:cubicBezTo>
                  </a:path>
                </a:pathLst>
              </a:custGeom>
              <a:ln w="28575">
                <a:solidFill>
                  <a:schemeClr val="accent2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4" name="Freeform 63"/>
              <p:cNvSpPr/>
              <p:nvPr/>
            </p:nvSpPr>
            <p:spPr>
              <a:xfrm rot="16200000">
                <a:off x="4190694" y="3810307"/>
                <a:ext cx="494098" cy="493486"/>
              </a:xfrm>
              <a:custGeom>
                <a:avLst/>
                <a:gdLst>
                  <a:gd name="connsiteX0" fmla="*/ 494098 w 494098"/>
                  <a:gd name="connsiteY0" fmla="*/ 0 h 493486"/>
                  <a:gd name="connsiteX1" fmla="*/ 407012 w 494098"/>
                  <a:gd name="connsiteY1" fmla="*/ 29029 h 493486"/>
                  <a:gd name="connsiteX2" fmla="*/ 363469 w 494098"/>
                  <a:gd name="connsiteY2" fmla="*/ 87086 h 493486"/>
                  <a:gd name="connsiteX3" fmla="*/ 305412 w 494098"/>
                  <a:gd name="connsiteY3" fmla="*/ 174172 h 493486"/>
                  <a:gd name="connsiteX4" fmla="*/ 276383 w 494098"/>
                  <a:gd name="connsiteY4" fmla="*/ 261258 h 493486"/>
                  <a:gd name="connsiteX5" fmla="*/ 261869 w 494098"/>
                  <a:gd name="connsiteY5" fmla="*/ 348343 h 493486"/>
                  <a:gd name="connsiteX6" fmla="*/ 203812 w 494098"/>
                  <a:gd name="connsiteY6" fmla="*/ 377372 h 493486"/>
                  <a:gd name="connsiteX7" fmla="*/ 58669 w 494098"/>
                  <a:gd name="connsiteY7" fmla="*/ 406400 h 493486"/>
                  <a:gd name="connsiteX8" fmla="*/ 44155 w 494098"/>
                  <a:gd name="connsiteY8" fmla="*/ 449943 h 493486"/>
                  <a:gd name="connsiteX9" fmla="*/ 612 w 494098"/>
                  <a:gd name="connsiteY9" fmla="*/ 493486 h 493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94098" h="493486">
                    <a:moveTo>
                      <a:pt x="494098" y="0"/>
                    </a:moveTo>
                    <a:cubicBezTo>
                      <a:pt x="465069" y="9676"/>
                      <a:pt x="432472" y="12056"/>
                      <a:pt x="407012" y="29029"/>
                    </a:cubicBezTo>
                    <a:cubicBezTo>
                      <a:pt x="386884" y="42447"/>
                      <a:pt x="377341" y="67268"/>
                      <a:pt x="363469" y="87086"/>
                    </a:cubicBezTo>
                    <a:cubicBezTo>
                      <a:pt x="343462" y="115667"/>
                      <a:pt x="316445" y="141074"/>
                      <a:pt x="305412" y="174172"/>
                    </a:cubicBezTo>
                    <a:lnTo>
                      <a:pt x="276383" y="261258"/>
                    </a:lnTo>
                    <a:cubicBezTo>
                      <a:pt x="271545" y="290286"/>
                      <a:pt x="277466" y="323387"/>
                      <a:pt x="261869" y="348343"/>
                    </a:cubicBezTo>
                    <a:cubicBezTo>
                      <a:pt x="250402" y="366691"/>
                      <a:pt x="223699" y="368849"/>
                      <a:pt x="203812" y="377372"/>
                    </a:cubicBezTo>
                    <a:cubicBezTo>
                      <a:pt x="153149" y="399085"/>
                      <a:pt x="118765" y="397815"/>
                      <a:pt x="58669" y="406400"/>
                    </a:cubicBezTo>
                    <a:cubicBezTo>
                      <a:pt x="53831" y="420914"/>
                      <a:pt x="54973" y="439125"/>
                      <a:pt x="44155" y="449943"/>
                    </a:cubicBezTo>
                    <a:cubicBezTo>
                      <a:pt x="-8567" y="502666"/>
                      <a:pt x="612" y="426929"/>
                      <a:pt x="612" y="493486"/>
                    </a:cubicBezTo>
                  </a:path>
                </a:pathLst>
              </a:custGeom>
              <a:ln w="28575">
                <a:solidFill>
                  <a:schemeClr val="accent2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6953759" y="3600959"/>
              <a:ext cx="742441" cy="742441"/>
              <a:chOff x="4120950" y="3614057"/>
              <a:chExt cx="742441" cy="742441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4136571" y="3614057"/>
                <a:ext cx="406400" cy="742441"/>
              </a:xfrm>
              <a:custGeom>
                <a:avLst/>
                <a:gdLst>
                  <a:gd name="connsiteX0" fmla="*/ 0 w 406400"/>
                  <a:gd name="connsiteY0" fmla="*/ 0 h 742441"/>
                  <a:gd name="connsiteX1" fmla="*/ 87086 w 406400"/>
                  <a:gd name="connsiteY1" fmla="*/ 58057 h 742441"/>
                  <a:gd name="connsiteX2" fmla="*/ 188686 w 406400"/>
                  <a:gd name="connsiteY2" fmla="*/ 159657 h 742441"/>
                  <a:gd name="connsiteX3" fmla="*/ 275772 w 406400"/>
                  <a:gd name="connsiteY3" fmla="*/ 217714 h 742441"/>
                  <a:gd name="connsiteX4" fmla="*/ 319315 w 406400"/>
                  <a:gd name="connsiteY4" fmla="*/ 653143 h 742441"/>
                  <a:gd name="connsiteX5" fmla="*/ 377372 w 406400"/>
                  <a:gd name="connsiteY5" fmla="*/ 740229 h 742441"/>
                  <a:gd name="connsiteX6" fmla="*/ 406400 w 406400"/>
                  <a:gd name="connsiteY6" fmla="*/ 740229 h 742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6400" h="742441">
                    <a:moveTo>
                      <a:pt x="0" y="0"/>
                    </a:moveTo>
                    <a:cubicBezTo>
                      <a:pt x="29029" y="19352"/>
                      <a:pt x="60453" y="35521"/>
                      <a:pt x="87086" y="58057"/>
                    </a:cubicBezTo>
                    <a:cubicBezTo>
                      <a:pt x="123648" y="88994"/>
                      <a:pt x="148835" y="133090"/>
                      <a:pt x="188686" y="159657"/>
                    </a:cubicBezTo>
                    <a:lnTo>
                      <a:pt x="275772" y="217714"/>
                    </a:lnTo>
                    <a:cubicBezTo>
                      <a:pt x="379106" y="372719"/>
                      <a:pt x="290679" y="223612"/>
                      <a:pt x="319315" y="653143"/>
                    </a:cubicBezTo>
                    <a:cubicBezTo>
                      <a:pt x="321690" y="688774"/>
                      <a:pt x="348005" y="722608"/>
                      <a:pt x="377372" y="740229"/>
                    </a:cubicBezTo>
                    <a:cubicBezTo>
                      <a:pt x="385669" y="745207"/>
                      <a:pt x="396724" y="740229"/>
                      <a:pt x="406400" y="740229"/>
                    </a:cubicBez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7" name="Freeform 66"/>
              <p:cNvSpPr/>
              <p:nvPr/>
            </p:nvSpPr>
            <p:spPr>
              <a:xfrm rot="16200000">
                <a:off x="4288971" y="3581400"/>
                <a:ext cx="406400" cy="742441"/>
              </a:xfrm>
              <a:custGeom>
                <a:avLst/>
                <a:gdLst>
                  <a:gd name="connsiteX0" fmla="*/ 0 w 406400"/>
                  <a:gd name="connsiteY0" fmla="*/ 0 h 742441"/>
                  <a:gd name="connsiteX1" fmla="*/ 87086 w 406400"/>
                  <a:gd name="connsiteY1" fmla="*/ 58057 h 742441"/>
                  <a:gd name="connsiteX2" fmla="*/ 188686 w 406400"/>
                  <a:gd name="connsiteY2" fmla="*/ 159657 h 742441"/>
                  <a:gd name="connsiteX3" fmla="*/ 275772 w 406400"/>
                  <a:gd name="connsiteY3" fmla="*/ 217714 h 742441"/>
                  <a:gd name="connsiteX4" fmla="*/ 319315 w 406400"/>
                  <a:gd name="connsiteY4" fmla="*/ 653143 h 742441"/>
                  <a:gd name="connsiteX5" fmla="*/ 377372 w 406400"/>
                  <a:gd name="connsiteY5" fmla="*/ 740229 h 742441"/>
                  <a:gd name="connsiteX6" fmla="*/ 406400 w 406400"/>
                  <a:gd name="connsiteY6" fmla="*/ 740229 h 742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6400" h="742441">
                    <a:moveTo>
                      <a:pt x="0" y="0"/>
                    </a:moveTo>
                    <a:cubicBezTo>
                      <a:pt x="29029" y="19352"/>
                      <a:pt x="60453" y="35521"/>
                      <a:pt x="87086" y="58057"/>
                    </a:cubicBezTo>
                    <a:cubicBezTo>
                      <a:pt x="123648" y="88994"/>
                      <a:pt x="148835" y="133090"/>
                      <a:pt x="188686" y="159657"/>
                    </a:cubicBezTo>
                    <a:lnTo>
                      <a:pt x="275772" y="217714"/>
                    </a:lnTo>
                    <a:cubicBezTo>
                      <a:pt x="379106" y="372719"/>
                      <a:pt x="290679" y="223612"/>
                      <a:pt x="319315" y="653143"/>
                    </a:cubicBezTo>
                    <a:cubicBezTo>
                      <a:pt x="321690" y="688774"/>
                      <a:pt x="348005" y="722608"/>
                      <a:pt x="377372" y="740229"/>
                    </a:cubicBezTo>
                    <a:cubicBezTo>
                      <a:pt x="385669" y="745207"/>
                      <a:pt x="396724" y="740229"/>
                      <a:pt x="406400" y="740229"/>
                    </a:cubicBez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4208531" y="3730171"/>
                <a:ext cx="494098" cy="493486"/>
              </a:xfrm>
              <a:custGeom>
                <a:avLst/>
                <a:gdLst>
                  <a:gd name="connsiteX0" fmla="*/ 494098 w 494098"/>
                  <a:gd name="connsiteY0" fmla="*/ 0 h 493486"/>
                  <a:gd name="connsiteX1" fmla="*/ 407012 w 494098"/>
                  <a:gd name="connsiteY1" fmla="*/ 29029 h 493486"/>
                  <a:gd name="connsiteX2" fmla="*/ 363469 w 494098"/>
                  <a:gd name="connsiteY2" fmla="*/ 87086 h 493486"/>
                  <a:gd name="connsiteX3" fmla="*/ 305412 w 494098"/>
                  <a:gd name="connsiteY3" fmla="*/ 174172 h 493486"/>
                  <a:gd name="connsiteX4" fmla="*/ 276383 w 494098"/>
                  <a:gd name="connsiteY4" fmla="*/ 261258 h 493486"/>
                  <a:gd name="connsiteX5" fmla="*/ 261869 w 494098"/>
                  <a:gd name="connsiteY5" fmla="*/ 348343 h 493486"/>
                  <a:gd name="connsiteX6" fmla="*/ 203812 w 494098"/>
                  <a:gd name="connsiteY6" fmla="*/ 377372 h 493486"/>
                  <a:gd name="connsiteX7" fmla="*/ 58669 w 494098"/>
                  <a:gd name="connsiteY7" fmla="*/ 406400 h 493486"/>
                  <a:gd name="connsiteX8" fmla="*/ 44155 w 494098"/>
                  <a:gd name="connsiteY8" fmla="*/ 449943 h 493486"/>
                  <a:gd name="connsiteX9" fmla="*/ 612 w 494098"/>
                  <a:gd name="connsiteY9" fmla="*/ 493486 h 493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94098" h="493486">
                    <a:moveTo>
                      <a:pt x="494098" y="0"/>
                    </a:moveTo>
                    <a:cubicBezTo>
                      <a:pt x="465069" y="9676"/>
                      <a:pt x="432472" y="12056"/>
                      <a:pt x="407012" y="29029"/>
                    </a:cubicBezTo>
                    <a:cubicBezTo>
                      <a:pt x="386884" y="42447"/>
                      <a:pt x="377341" y="67268"/>
                      <a:pt x="363469" y="87086"/>
                    </a:cubicBezTo>
                    <a:cubicBezTo>
                      <a:pt x="343462" y="115667"/>
                      <a:pt x="316445" y="141074"/>
                      <a:pt x="305412" y="174172"/>
                    </a:cubicBezTo>
                    <a:lnTo>
                      <a:pt x="276383" y="261258"/>
                    </a:lnTo>
                    <a:cubicBezTo>
                      <a:pt x="271545" y="290286"/>
                      <a:pt x="277466" y="323387"/>
                      <a:pt x="261869" y="348343"/>
                    </a:cubicBezTo>
                    <a:cubicBezTo>
                      <a:pt x="250402" y="366691"/>
                      <a:pt x="223699" y="368849"/>
                      <a:pt x="203812" y="377372"/>
                    </a:cubicBezTo>
                    <a:cubicBezTo>
                      <a:pt x="153149" y="399085"/>
                      <a:pt x="118765" y="397815"/>
                      <a:pt x="58669" y="406400"/>
                    </a:cubicBezTo>
                    <a:cubicBezTo>
                      <a:pt x="53831" y="420914"/>
                      <a:pt x="54973" y="439125"/>
                      <a:pt x="44155" y="449943"/>
                    </a:cubicBezTo>
                    <a:cubicBezTo>
                      <a:pt x="-8567" y="502666"/>
                      <a:pt x="612" y="426929"/>
                      <a:pt x="612" y="493486"/>
                    </a:cubicBez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9" name="Freeform 68"/>
              <p:cNvSpPr/>
              <p:nvPr/>
            </p:nvSpPr>
            <p:spPr>
              <a:xfrm rot="16200000">
                <a:off x="4190694" y="3810307"/>
                <a:ext cx="494098" cy="493486"/>
              </a:xfrm>
              <a:custGeom>
                <a:avLst/>
                <a:gdLst>
                  <a:gd name="connsiteX0" fmla="*/ 494098 w 494098"/>
                  <a:gd name="connsiteY0" fmla="*/ 0 h 493486"/>
                  <a:gd name="connsiteX1" fmla="*/ 407012 w 494098"/>
                  <a:gd name="connsiteY1" fmla="*/ 29029 h 493486"/>
                  <a:gd name="connsiteX2" fmla="*/ 363469 w 494098"/>
                  <a:gd name="connsiteY2" fmla="*/ 87086 h 493486"/>
                  <a:gd name="connsiteX3" fmla="*/ 305412 w 494098"/>
                  <a:gd name="connsiteY3" fmla="*/ 174172 h 493486"/>
                  <a:gd name="connsiteX4" fmla="*/ 276383 w 494098"/>
                  <a:gd name="connsiteY4" fmla="*/ 261258 h 493486"/>
                  <a:gd name="connsiteX5" fmla="*/ 261869 w 494098"/>
                  <a:gd name="connsiteY5" fmla="*/ 348343 h 493486"/>
                  <a:gd name="connsiteX6" fmla="*/ 203812 w 494098"/>
                  <a:gd name="connsiteY6" fmla="*/ 377372 h 493486"/>
                  <a:gd name="connsiteX7" fmla="*/ 58669 w 494098"/>
                  <a:gd name="connsiteY7" fmla="*/ 406400 h 493486"/>
                  <a:gd name="connsiteX8" fmla="*/ 44155 w 494098"/>
                  <a:gd name="connsiteY8" fmla="*/ 449943 h 493486"/>
                  <a:gd name="connsiteX9" fmla="*/ 612 w 494098"/>
                  <a:gd name="connsiteY9" fmla="*/ 493486 h 493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94098" h="493486">
                    <a:moveTo>
                      <a:pt x="494098" y="0"/>
                    </a:moveTo>
                    <a:cubicBezTo>
                      <a:pt x="465069" y="9676"/>
                      <a:pt x="432472" y="12056"/>
                      <a:pt x="407012" y="29029"/>
                    </a:cubicBezTo>
                    <a:cubicBezTo>
                      <a:pt x="386884" y="42447"/>
                      <a:pt x="377341" y="67268"/>
                      <a:pt x="363469" y="87086"/>
                    </a:cubicBezTo>
                    <a:cubicBezTo>
                      <a:pt x="343462" y="115667"/>
                      <a:pt x="316445" y="141074"/>
                      <a:pt x="305412" y="174172"/>
                    </a:cubicBezTo>
                    <a:lnTo>
                      <a:pt x="276383" y="261258"/>
                    </a:lnTo>
                    <a:cubicBezTo>
                      <a:pt x="271545" y="290286"/>
                      <a:pt x="277466" y="323387"/>
                      <a:pt x="261869" y="348343"/>
                    </a:cubicBezTo>
                    <a:cubicBezTo>
                      <a:pt x="250402" y="366691"/>
                      <a:pt x="223699" y="368849"/>
                      <a:pt x="203812" y="377372"/>
                    </a:cubicBezTo>
                    <a:cubicBezTo>
                      <a:pt x="153149" y="399085"/>
                      <a:pt x="118765" y="397815"/>
                      <a:pt x="58669" y="406400"/>
                    </a:cubicBezTo>
                    <a:cubicBezTo>
                      <a:pt x="53831" y="420914"/>
                      <a:pt x="54973" y="439125"/>
                      <a:pt x="44155" y="449943"/>
                    </a:cubicBezTo>
                    <a:cubicBezTo>
                      <a:pt x="-8567" y="502666"/>
                      <a:pt x="612" y="426929"/>
                      <a:pt x="612" y="493486"/>
                    </a:cubicBez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4314372" y="1585686"/>
            <a:ext cx="76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0" dirty="0" smtClean="0"/>
              <a:t>+</a:t>
            </a:r>
            <a:endParaRPr lang="en-US" sz="4800" b="1" i="0" dirty="0"/>
          </a:p>
        </p:txBody>
      </p:sp>
      <p:sp>
        <p:nvSpPr>
          <p:cNvPr id="75" name="TextBox 74"/>
          <p:cNvSpPr txBox="1"/>
          <p:nvPr/>
        </p:nvSpPr>
        <p:spPr>
          <a:xfrm>
            <a:off x="257628" y="889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 smtClean="0"/>
              <a:t>How do white blood cells fight off disease?</a:t>
            </a:r>
            <a:endParaRPr lang="en-US" sz="3600" i="0" dirty="0"/>
          </a:p>
        </p:txBody>
      </p:sp>
      <p:sp>
        <p:nvSpPr>
          <p:cNvPr id="76" name="TextBox 75"/>
          <p:cNvSpPr txBox="1"/>
          <p:nvPr/>
        </p:nvSpPr>
        <p:spPr>
          <a:xfrm>
            <a:off x="747486" y="3201650"/>
            <a:ext cx="7620000" cy="144655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/>
              <a:t>Experiment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4885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8" y="991466"/>
            <a:ext cx="8934450" cy="12183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6881078" y="3641725"/>
            <a:ext cx="762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Val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766278" y="2209800"/>
            <a:ext cx="3352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>
                <a:latin typeface="Arial" charset="0"/>
                <a:cs typeface="Arial" charset="0"/>
              </a:rPr>
              <a:t>Phenol-0.3% NH</a:t>
            </a:r>
            <a:r>
              <a:rPr lang="en-US" sz="1800" b="0" baseline="-25000">
                <a:latin typeface="Arial" charset="0"/>
                <a:cs typeface="Arial" charset="0"/>
              </a:rPr>
              <a:t>3</a:t>
            </a:r>
            <a:endParaRPr lang="en-US" sz="1800" b="0">
              <a:latin typeface="Arial" charset="0"/>
              <a:cs typeface="Arial" charset="0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 rot="-5400000">
            <a:off x="1465322" y="3499643"/>
            <a:ext cx="2209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0" dirty="0" err="1">
                <a:latin typeface="Arial" charset="0"/>
                <a:cs typeface="Arial" charset="0"/>
              </a:rPr>
              <a:t>Butanol</a:t>
            </a:r>
            <a:r>
              <a:rPr lang="en-US" sz="1800" b="0" dirty="0">
                <a:latin typeface="Arial" charset="0"/>
                <a:cs typeface="Arial" charset="0"/>
              </a:rPr>
              <a:t>-acetic acid</a:t>
            </a: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2569428" y="4789487"/>
            <a:ext cx="794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>
            <a:off x="4987191" y="2165350"/>
            <a:ext cx="0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6500078" y="2579687"/>
            <a:ext cx="76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Lys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" b="309"/>
          <a:stretch/>
        </p:blipFill>
        <p:spPr bwMode="auto">
          <a:xfrm>
            <a:off x="2831592" y="2665031"/>
            <a:ext cx="5321808" cy="2450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/>
          <p:cNvSpPr/>
          <p:nvPr/>
        </p:nvSpPr>
        <p:spPr>
          <a:xfrm>
            <a:off x="6728678" y="3951287"/>
            <a:ext cx="381000" cy="376238"/>
          </a:xfrm>
          <a:prstGeom prst="ellipse">
            <a:avLst/>
          </a:prstGeom>
          <a:solidFill>
            <a:srgbClr val="FF0000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634789" y="3069545"/>
            <a:ext cx="381000" cy="376237"/>
          </a:xfrm>
          <a:prstGeom prst="ellipse">
            <a:avLst/>
          </a:prstGeom>
          <a:solidFill>
            <a:srgbClr val="FF0000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115" y="3352800"/>
            <a:ext cx="22691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 smtClean="0"/>
              <a:t>Amino Acids of Insulin</a:t>
            </a:r>
            <a:endParaRPr lang="en-US" sz="2800" b="1" i="0" dirty="0"/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i="0" dirty="0"/>
              <a:t>Sanger and </a:t>
            </a:r>
            <a:r>
              <a:rPr lang="en-US" sz="4800" b="0" i="0" dirty="0" err="1"/>
              <a:t>Tuppy</a:t>
            </a:r>
            <a:r>
              <a:rPr lang="en-US" sz="4800" b="0" i="0" dirty="0"/>
              <a:t> (1951)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36810" y="5162551"/>
            <a:ext cx="5303520" cy="16708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6629400" y="4267200"/>
            <a:ext cx="76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0" dirty="0" smtClean="0">
                <a:latin typeface="Arial" pitchFamily="34" charset="0"/>
                <a:cs typeface="Arial" pitchFamily="34" charset="0"/>
              </a:rPr>
              <a:t>Val</a:t>
            </a:r>
            <a:endParaRPr lang="en-US" b="1" i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6553200" y="3369230"/>
            <a:ext cx="76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0" dirty="0">
                <a:latin typeface="Arial" pitchFamily="34" charset="0"/>
                <a:cs typeface="Arial" pitchFamily="34" charset="0"/>
              </a:rPr>
              <a:t>Lys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044370" y="6324600"/>
            <a:ext cx="838200" cy="228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053445" y="6553200"/>
            <a:ext cx="863598" cy="228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46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981200"/>
            <a:ext cx="776287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dirty="0"/>
              <a:t>Molecular Biology Through Discovery</a:t>
            </a:r>
            <a:br>
              <a:rPr lang="en-US" altLang="en-US" sz="3600" b="1" dirty="0"/>
            </a:br>
            <a:r>
              <a:rPr lang="en-US" altLang="en-US" sz="2800" b="1" dirty="0" smtClean="0"/>
              <a:t>Thursday</a:t>
            </a:r>
            <a:r>
              <a:rPr lang="en-US" altLang="en-US" sz="2800" b="1" dirty="0"/>
              <a:t>, </a:t>
            </a:r>
            <a:r>
              <a:rPr lang="en-US" altLang="en-US" sz="2800" b="1" dirty="0" smtClean="0"/>
              <a:t>26 January 2017</a:t>
            </a:r>
            <a:endParaRPr lang="en-US" altLang="en-US" sz="3200" b="1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204686" y="5537562"/>
            <a:ext cx="3394984" cy="109728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90532"/>
            <a:ext cx="5820503" cy="2205037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 bwMode="auto">
          <a:xfrm>
            <a:off x="1676400" y="44196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1676400" y="56388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1676400" y="47244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1676400" y="53340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1676400" y="5990772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56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11" grpId="0" animBg="1"/>
      <p:bldP spid="15" grpId="0" animBg="1"/>
      <p:bldP spid="1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7"/>
          <p:cNvSpPr>
            <a:spLocks noChangeArrowheads="1"/>
          </p:cNvSpPr>
          <p:nvPr/>
        </p:nvSpPr>
        <p:spPr bwMode="auto">
          <a:xfrm>
            <a:off x="0" y="4114800"/>
            <a:ext cx="9144000" cy="27432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0" y="0"/>
            <a:ext cx="9144000" cy="4114800"/>
          </a:xfrm>
          <a:prstGeom prst="rect">
            <a:avLst/>
          </a:prstGeom>
          <a:solidFill>
            <a:srgbClr val="FFFF99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9468" name="Oval 12"/>
          <p:cNvSpPr>
            <a:spLocks noChangeArrowheads="1"/>
          </p:cNvSpPr>
          <p:nvPr/>
        </p:nvSpPr>
        <p:spPr bwMode="auto">
          <a:xfrm>
            <a:off x="-457200" y="3276600"/>
            <a:ext cx="152400" cy="152400"/>
          </a:xfrm>
          <a:prstGeom prst="ellipse">
            <a:avLst/>
          </a:prstGeom>
          <a:solidFill>
            <a:srgbClr val="CC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9472" name="Oval 16"/>
          <p:cNvSpPr>
            <a:spLocks noChangeArrowheads="1"/>
          </p:cNvSpPr>
          <p:nvPr/>
        </p:nvSpPr>
        <p:spPr bwMode="auto">
          <a:xfrm>
            <a:off x="-381000" y="34290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174" name="TextBox 1"/>
          <p:cNvSpPr txBox="1">
            <a:spLocks noChangeArrowheads="1"/>
          </p:cNvSpPr>
          <p:nvPr/>
        </p:nvSpPr>
        <p:spPr bwMode="auto">
          <a:xfrm>
            <a:off x="523875" y="7620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4400" b="0" i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Paper Chromatography</a:t>
            </a:r>
          </a:p>
        </p:txBody>
      </p:sp>
      <p:grpSp>
        <p:nvGrpSpPr>
          <p:cNvPr id="7176" name="Group 23"/>
          <p:cNvGrpSpPr>
            <a:grpSpLocks/>
          </p:cNvGrpSpPr>
          <p:nvPr/>
        </p:nvGrpSpPr>
        <p:grpSpPr bwMode="auto">
          <a:xfrm>
            <a:off x="-1209675" y="4343400"/>
            <a:ext cx="10679113" cy="1668463"/>
            <a:chOff x="-1207" y="1974"/>
            <a:chExt cx="6727" cy="1051"/>
          </a:xfrm>
        </p:grpSpPr>
        <p:pic>
          <p:nvPicPr>
            <p:cNvPr id="7192" name="Picture 21" descr="cellulose-nobg__mansfiel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0" y="1974"/>
              <a:ext cx="3450" cy="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3" name="Picture 22" descr="cellulose-nobg__mansfiel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07" y="1975"/>
              <a:ext cx="3450" cy="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177" name="Group 24"/>
          <p:cNvGrpSpPr>
            <a:grpSpLocks/>
          </p:cNvGrpSpPr>
          <p:nvPr/>
        </p:nvGrpSpPr>
        <p:grpSpPr bwMode="auto">
          <a:xfrm>
            <a:off x="-163513" y="5341938"/>
            <a:ext cx="10679113" cy="1668462"/>
            <a:chOff x="-1207" y="1974"/>
            <a:chExt cx="6727" cy="1051"/>
          </a:xfrm>
        </p:grpSpPr>
        <p:pic>
          <p:nvPicPr>
            <p:cNvPr id="7190" name="Picture 25" descr="cellulose-nobg__mansfiel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0" y="1974"/>
              <a:ext cx="3450" cy="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1" name="Picture 26" descr="cellulose-nobg__mansfiel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07" y="1975"/>
              <a:ext cx="3450" cy="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78" name="Text Box 28"/>
          <p:cNvSpPr txBox="1">
            <a:spLocks noChangeArrowheads="1"/>
          </p:cNvSpPr>
          <p:nvPr/>
        </p:nvSpPr>
        <p:spPr bwMode="auto">
          <a:xfrm>
            <a:off x="7162800" y="42814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1" i="0" dirty="0">
                <a:solidFill>
                  <a:sysClr val="windowText" lastClr="000000"/>
                </a:solidFill>
                <a:latin typeface="Arial" charset="0"/>
              </a:rPr>
              <a:t>water</a:t>
            </a:r>
          </a:p>
        </p:txBody>
      </p:sp>
      <p:sp>
        <p:nvSpPr>
          <p:cNvPr id="7179" name="Text Box 29"/>
          <p:cNvSpPr txBox="1">
            <a:spLocks noChangeArrowheads="1"/>
          </p:cNvSpPr>
          <p:nvPr/>
        </p:nvSpPr>
        <p:spPr bwMode="auto">
          <a:xfrm>
            <a:off x="6934200" y="3276600"/>
            <a:ext cx="12842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b="1" i="0" dirty="0">
                <a:solidFill>
                  <a:sysClr val="windowText" lastClr="000000"/>
                </a:solidFill>
                <a:latin typeface="Arial" charset="0"/>
              </a:rPr>
              <a:t>organic solvent</a:t>
            </a:r>
          </a:p>
        </p:txBody>
      </p:sp>
      <p:sp>
        <p:nvSpPr>
          <p:cNvPr id="19486" name="Oval 30"/>
          <p:cNvSpPr>
            <a:spLocks noChangeArrowheads="1"/>
          </p:cNvSpPr>
          <p:nvPr/>
        </p:nvSpPr>
        <p:spPr bwMode="auto">
          <a:xfrm>
            <a:off x="2851150" y="4071938"/>
            <a:ext cx="152400" cy="152400"/>
          </a:xfrm>
          <a:prstGeom prst="ellipse">
            <a:avLst/>
          </a:prstGeom>
          <a:solidFill>
            <a:srgbClr val="CC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9487" name="Oval 31"/>
          <p:cNvSpPr>
            <a:spLocks noChangeArrowheads="1"/>
          </p:cNvSpPr>
          <p:nvPr/>
        </p:nvSpPr>
        <p:spPr bwMode="auto">
          <a:xfrm>
            <a:off x="3144838" y="4049713"/>
            <a:ext cx="152400" cy="152400"/>
          </a:xfrm>
          <a:prstGeom prst="ellipse">
            <a:avLst/>
          </a:prstGeom>
          <a:solidFill>
            <a:srgbClr val="CC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9489" name="Oval 33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ellipse">
            <a:avLst/>
          </a:prstGeom>
          <a:solidFill>
            <a:srgbClr val="CC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9490" name="Oval 34"/>
          <p:cNvSpPr>
            <a:spLocks noChangeArrowheads="1"/>
          </p:cNvSpPr>
          <p:nvPr/>
        </p:nvSpPr>
        <p:spPr bwMode="auto">
          <a:xfrm>
            <a:off x="7086600" y="4038600"/>
            <a:ext cx="152400" cy="152400"/>
          </a:xfrm>
          <a:prstGeom prst="ellipse">
            <a:avLst/>
          </a:prstGeom>
          <a:solidFill>
            <a:srgbClr val="CC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19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26735E-6 C 0.03021 0.00139 0.03489 -0.00902 0.0493 0.01018 C 0.05191 0.03122 0.0493 0.02567 0.07066 0.02359 C 0.07378 0.02058 0.07691 0.01827 0.07969 0.01526 C 0.08403 0.01041 0.08437 0.00578 0.08976 0.00347 C 0.1217 0.00786 0.11094 -0.00185 0.11614 0.02197 C 0.11684 0.02428 0.11805 0.02636 0.11892 0.02868 C 0.12031 0.04903 0.11771 0.04695 0.1276 0.04209 C 0.13038 0.03885 0.13472 0.03677 0.13524 0.03215 C 0.13576 0.02937 0.13507 0.02544 0.13646 0.02359 C 0.13889 0.02081 0.14219 0.02058 0.14531 0.02035 C 0.16562 0.01896 0.18594 0.01919 0.20625 0.0185 C 0.20833 0.01619 0.21076 0.01457 0.2125 0.01179 C 0.21771 0.00347 0.20903 0.00879 0.21771 0.00509 C 0.23125 0.02336 0.22882 0.0518 0.23385 0.07586 C 0.23611 0.07354 0.23854 0.07192 0.24045 0.06915 C 0.24566 0.06105 0.24531 0.05597 0.25295 0.05227 C 0.25677 0.05342 0.26076 0.05412 0.26423 0.05573 C 0.2658 0.05643 0.26684 0.05805 0.26805 0.05897 C 0.27153 0.06105 0.2783 0.06406 0.2783 0.06406 C 0.28055 0.0636 0.28264 0.06314 0.28455 0.06244 C 0.28576 0.06198 0.28715 0.06036 0.28837 0.06082 C 0.29219 0.06244 0.29896 0.07632 0.30243 0.08094 C 0.30399 0.08811 0.30729 0.08881 0.3125 0.09112 C 0.31528 0.08996 0.31875 0.08973 0.32135 0.08765 C 0.32673 0.08372 0.32778 0.06244 0.33264 0.05897 C 0.33489 0.05735 0.34496 0.05388 0.34913 0.05227 C 0.37552 0.05712 0.35382 0.05689 0.4 0.05897 C 0.41007 0.06591 0.41875 0.06637 0.43038 0.06753 C 0.43316 0.08395 0.43767 0.08002 0.44913 0.08441 C 0.45173 0.08534 0.45677 0.08765 0.45677 0.08765 C 0.4691 0.0821 0.46979 0.08349 0.47847 0.07586 C 0.48246 0.07239 0.49184 0.06175 0.49601 0.06082 C 0.50208 0.05967 0.50798 0.05851 0.51371 0.05735 C 0.52795 0.04995 0.52916 0.04163 0.53906 0.0303 C 0.5441 0.02451 0.55017 0.0222 0.55555 0.01688 C 0.55885 0.00416 0.56719 0.00347 0.57587 0.00185 C 0.58125 -0.00023 0.58594 -0.00162 0.59097 -0.00509 C 0.59722 -0.02197 0.58941 -0.00486 0.59739 -0.01341 C 0.59878 -0.01526 0.59948 -0.01827 0.60104 -0.02012 C 0.60538 -0.02475 0.61285 -0.02798 0.61771 -0.0303 C 0.62239 -0.03492 0.62673 -0.03608 0.63142 -0.04047 C 0.63559 -0.04464 0.63646 -0.05273 0.63906 -0.0555 C 0.64236 -0.05897 0.65503 -0.06198 0.65694 -0.06244 C 0.66805 -0.06568 0.67969 -0.06753 0.69097 -0.06915 C 0.70312 -0.08002 0.7158 -0.07169 0.73038 -0.06915 C 0.73264 -0.06476 0.73403 -0.05944 0.73663 -0.0555 C 0.74236 -0.04649 0.75243 -0.0451 0.76076 -0.04371 C 0.76285 -0.04255 0.76562 -0.04278 0.76684 -0.04047 C 0.7684 -0.03816 0.76805 -0.03469 0.76823 -0.03192 C 0.76927 -0.01642 0.76944 -0.00162 0.77187 0.01364 C 0.77326 0.02151 0.77257 0.02775 0.7809 0.0303 C 0.78906 0.03284 0.79774 0.03145 0.80625 0.03215 C 0.80903 0.03978 0.81094 0.0481 0.81389 0.05573 C 0.81771 0.07678 0.83507 0.06684 0.85052 0.06753 C 0.85955 0.07146 0.84861 0.06591 0.85816 0.07424 C 0.85989 0.07586 0.86944 0.07771 0.86962 0.07771 C 0.87656 0.08395 0.88333 0.08326 0.89236 0.08441 C 0.89514 0.07262 0.90972 0.07054 0.91771 0.06915 C 0.92778 0.06267 0.93576 0.05365 0.9467 0.04903 C 0.94757 0.04741 0.94791 0.04533 0.9493 0.04394 C 0.95017 0.04278 0.95208 0.04348 0.95295 0.04209 C 0.95486 0.03978 0.95521 0.03631 0.95694 0.03376 C 0.9592 0.03006 0.96198 0.02706 0.96441 0.02359 C 0.9658 0.02151 0.96875 0.02266 0.97066 0.02197 C 0.97517 0.02058 0.97916 0.01711 0.98351 0.01526 C 0.98489 0.01226 0.98715 0.00671 0.98976 0.00509 C 0.99462 0.00208 1.00486 -0.00162 1.00486 -0.00162 C 1.0092 -0.02706 1.00538 -0.0185 1.01128 -0.0303 C 1.02934 -0.02706 1.04861 -0.0303 1.06684 -0.0303 " pathEditMode="relative" ptsTypes="fffffffffffffffffffffffffffffffffffffffffffffffffffffffffffffffffffffA">
                                      <p:cBhvr>
                                        <p:cTn id="6" dur="20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79186E-6 C 0.00972 -0.00254 0.01094 -0.00532 0.02153 -0.00347 C 0.02691 0.00139 0.02778 0.00532 0.03038 0.01341 C 0.0316 0.02243 0.03212 0.02983 0.03785 0.03539 C 0.04548 0.03492 0.0533 0.03585 0.06076 0.03377 C 0.07135 0.03076 0.05173 0.02428 0.0658 0.0303 C 0.07483 0.04232 0.07031 0.04302 0.07708 0.037 C 0.0783 0.03585 0.07969 0.03492 0.0809 0.03377 C 0.08142 0.03099 0.08108 0.02775 0.08229 0.02521 C 0.08298 0.02359 0.09375 0.02128 0.09618 0.02012 C 0.11719 0.02405 0.10885 0.02197 0.12153 0.02521 C 0.12621 0.02405 0.1316 0.02544 0.13542 0.02197 C 0.13785 0.01966 0.13663 0.01388 0.13785 0.01018 C 0.13958 0.0044 0.14045 0.00509 0.14427 0.00324 C 0.14635 0.00509 0.15069 0.00856 0.15191 0.0118 C 0.1566 0.02405 0.1526 0.03631 0.16076 0.04718 C 0.16337 0.05435 0.16614 0.06082 0.16962 0.0673 C 0.17048 0.07239 0.16927 0.07886 0.17205 0.08256 C 0.17361 0.08465 0.17639 0.08372 0.17847 0.08418 C 0.18142 0.08303 0.18455 0.0828 0.18733 0.08094 C 0.19114 0.0784 0.19618 0.07077 0.20121 0.0673 C 0.20798 0.06799 0.21528 0.06568 0.22153 0.06915 C 0.22396 0.07054 0.22031 0.0784 0.22274 0.07933 C 0.22934 0.08187 0.23628 0.07817 0.24305 0.07748 C 0.24878 0.07239 0.25243 0.07054 0.25937 0.06915 C 0.2651 0.06383 0.2691 0.06568 0.27465 0.07077 C 0.27743 0.07678 0.27812 0.08256 0.27969 0.08927 C 0.2842 0.08326 0.28489 0.07886 0.28733 0.07077 C 0.30156 0.07193 0.31285 0.07054 0.32656 0.07424 C 0.3316 0.0784 0.33177 0.08465 0.33663 0.08927 C 0.34028 0.09274 0.34514 0.09575 0.3493 0.09783 C 0.35191 0.10453 0.35555 0.11032 0.35555 0.11795 " pathEditMode="relative" ptsTypes="fffffffffffffffffffffffffffffffA">
                                      <p:cBhvr>
                                        <p:cTn id="8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1.54487E-6 C 0.00122 0.00162 0.00295 0.00301 0.00382 0.00509 C 0.00504 0.00809 0.00625 0.01503 0.00625 0.01503 C 0.00469 0.02868 0.00729 0.04278 -0.00382 0.03862 C -0.00555 0.03122 -0.00486 0.0296 -4.16667E-6 0.02521 C 0.01094 0.02706 0.00938 0.02845 0.01771 0.03191 C 0.03091 0.03099 0.04497 0.03932 0.03802 0.0185 C 0.03733 0.01665 0.03542 0.01619 0.0342 0.01503 C 0.03125 0.01573 0.02761 0.01434 0.02535 0.01688 C 0.02396 0.01827 0.02483 0.0229 0.02657 0.02359 C 0.03021 0.02498 0.0342 0.02243 0.03802 0.02174 C 0.04479 0.02243 0.05191 0.02012 0.05816 0.02359 C 0.06129 0.02521 0.05608 0.0333 0.05313 0.03538 C 0.04549 0.04047 0.03629 0.03793 0.02778 0.03862 C 0.025 0.04995 0.01181 0.05273 0.00886 0.04047 C 0.0099 0.03168 0.01025 0.02729 0.01389 0.02012 C 0.01598 0.0111 0.02205 0.01226 0.029 0.00994 C 0.03316 0.00648 0.0342 0.00463 0.0342 -0.00185 " pathEditMode="relative" ptsTypes="fffffffffffffffffA">
                                      <p:cBhvr>
                                        <p:cTn id="12" dur="500" fill="hold"/>
                                        <p:tgtEl>
                                          <p:spTgt spid="194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2222E-6 3.80204E-6 C 0.00972 -0.00879 0.01788 -0.0074 0.03038 -0.00856 C 0.03299 -0.0229 0.03246 -0.03168 0.04427 -0.03538 C 0.06371 -0.05296 0.09132 -0.03932 0.11267 -0.03885 C 0.11979 -0.0377 0.12708 -0.037 0.1342 -0.03538 C 0.15052 -0.03168 0.13403 -0.03353 0.14687 -0.02868 C 0.15104 -0.02706 0.15521 -0.0266 0.15937 -0.02544 C 0.16458 -0.02405 0.17465 -0.01873 0.17465 -0.01873 C 0.18125 -0.02151 0.18333 -0.0303 0.18733 -0.03723 C 0.19323 -0.06152 0.18229 -0.02151 0.22917 -0.04741 C 0.23403 -0.05018 0.23229 -0.06082 0.2342 -0.06753 C 0.23611 -0.07424 0.23854 -0.08025 0.24167 -0.08603 C 0.25885 -0.08441 0.27378 -0.08002 0.29115 -0.07771 C 0.30069 -0.07123 0.30538 -0.07424 0.31649 -0.07586 C 0.32674 -0.07886 0.32292 -0.07863 0.33802 -0.07586 C 0.34236 -0.07516 0.3493 -0.06753 0.3493 -0.06753 C 0.35104 -0.05759 0.35243 -0.05296 0.35694 -0.04394 C 0.35851 -0.04093 0.36198 -0.04163 0.36458 -0.04047 C 0.3658 -0.03885 0.36753 -0.03747 0.3684 -0.03538 C 0.37031 -0.03099 0.36858 -0.02451 0.37083 -0.02035 C 0.37187 -0.01827 0.37413 -0.01804 0.37587 -0.01688 C 0.37969 -0.01758 0.38368 -0.01735 0.38733 -0.01873 C 0.38924 -0.01943 0.39045 -0.02243 0.39236 -0.02359 C 0.39392 -0.02451 0.39566 -0.02475 0.3974 -0.02544 C 0.41076 -0.01827 0.40382 -0.02498 0.40382 0.00833 " pathEditMode="relative" ptsTypes="ffffffffffffffffffffffffA">
                                      <p:cBhvr>
                                        <p:cTn id="16" dur="1000" fill="hold"/>
                                        <p:tgtEl>
                                          <p:spTgt spid="194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7.04903E-6 C 0.00087 0.01735 -0.0033 0.03123 0.01007 0.02683 C 0.01389 0.0236 0.01719 0.02198 0.02153 0.02013 C 0.02187 0.01851 0.02153 0.0155 0.02274 0.01504 C 0.02483 0.01412 0.0283 0.01388 0.02917 0.01666 C 0.03055 0.02152 0.0283 0.02683 0.02778 0.03192 C 0.02396 0.03146 0.01996 0.03192 0.01649 0.0303 C 0.00937 0.02683 0.01493 0.01041 0.01771 0.00486 C 0.03229 0.00926 0.01736 0.00371 0.02778 0.00995 C 0.03108 0.01203 0.03802 0.01504 0.03802 0.01504 C 0.0401 0.02383 0.03924 0.02591 0.05191 0.01851 C 0.05399 0.01712 0.0493 0.01227 0.04687 0.0118 C 0.04184 0.01088 0.03663 0.01065 0.0316 0.00995 C 0.02986 0.00232 0.03125 0.00695 0.02778 7.04903E-6 C 0.02691 -0.00161 0.02535 -0.00508 0.02535 -0.00508 " pathEditMode="relative" ptsTypes="ffffffffffffffA">
                                      <p:cBhvr>
                                        <p:cTn id="20" dur="500" fill="hold"/>
                                        <p:tgtEl>
                                          <p:spTgt spid="194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6.38889E-6 6.0592E-6 C 0.00244 -0.0178 0.00626 -0.03676 0.02153 -0.03884 C 0.02796 -0.03977 0.03421 -0.04 0.04063 -0.04046 C 0.04671 -0.04324 0.05226 -0.04694 0.05834 -0.04902 C 0.06633 -0.05619 0.05678 -0.04879 0.07223 -0.05388 C 0.07414 -0.05457 0.07535 -0.05711 0.07726 -0.05735 C 0.10209 -0.05896 0.12709 -0.0585 0.15192 -0.05896 C 0.16355 -0.06451 0.16372 -0.0622 0.18108 -0.06081 C 0.19532 -0.05735 0.20834 -0.04971 0.22275 -0.04717 C 0.22397 -0.04671 0.22518 -0.04578 0.22657 -0.04555 C 0.23126 -0.04463 0.23612 -0.04532 0.24063 -0.04393 C 0.24202 -0.04347 0.24289 -0.04093 0.24428 -0.04046 C 0.24671 -0.03977 0.24931 -0.04046 0.25192 -0.04046 " pathEditMode="relative" ptsTypes="ffffffffffffA">
                                      <p:cBhvr>
                                        <p:cTn id="24" dur="500" fill="hold"/>
                                        <p:tgtEl>
                                          <p:spTgt spid="194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8" grpId="0" animBg="1"/>
      <p:bldP spid="19472" grpId="0" animBg="1"/>
      <p:bldP spid="19486" grpId="0" animBg="1"/>
      <p:bldP spid="19486" grpId="1" animBg="1"/>
      <p:bldP spid="19487" grpId="0" animBg="1"/>
      <p:bldP spid="19487" grpId="1" animBg="1"/>
      <p:bldP spid="19489" grpId="0" animBg="1"/>
      <p:bldP spid="19489" grpId="1" animBg="1"/>
      <p:bldP spid="19490" grpId="0" animBg="1"/>
      <p:bldP spid="19490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2" descr="http://wwwchem.csustan.edu/chem2000/Exp5/bulk_h2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2"/>
          <a:stretch>
            <a:fillRect/>
          </a:stretch>
        </p:blipFill>
        <p:spPr bwMode="auto">
          <a:xfrm>
            <a:off x="2746375" y="1104900"/>
            <a:ext cx="36004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735262" y="1100137"/>
            <a:ext cx="4656138" cy="0"/>
          </a:xfrm>
          <a:prstGeom prst="line">
            <a:avLst/>
          </a:prstGeom>
          <a:ln w="571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59" name="TextBox 5"/>
          <p:cNvSpPr txBox="1">
            <a:spLocks noChangeArrowheads="1"/>
          </p:cNvSpPr>
          <p:nvPr/>
        </p:nvSpPr>
        <p:spPr bwMode="auto">
          <a:xfrm>
            <a:off x="8142288" y="533400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400"/>
              <a:t>Air</a:t>
            </a:r>
          </a:p>
        </p:txBody>
      </p:sp>
      <p:sp>
        <p:nvSpPr>
          <p:cNvPr id="19460" name="TextBox 8"/>
          <p:cNvSpPr txBox="1">
            <a:spLocks noChangeArrowheads="1"/>
          </p:cNvSpPr>
          <p:nvPr/>
        </p:nvSpPr>
        <p:spPr bwMode="auto">
          <a:xfrm>
            <a:off x="6477000" y="1100137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400">
                <a:solidFill>
                  <a:srgbClr val="3399FF"/>
                </a:solidFill>
              </a:rPr>
              <a:t>Water</a:t>
            </a:r>
          </a:p>
        </p:txBody>
      </p:sp>
      <p:grpSp>
        <p:nvGrpSpPr>
          <p:cNvPr id="19461" name="Group 6"/>
          <p:cNvGrpSpPr>
            <a:grpSpLocks/>
          </p:cNvGrpSpPr>
          <p:nvPr/>
        </p:nvGrpSpPr>
        <p:grpSpPr bwMode="auto">
          <a:xfrm>
            <a:off x="5105371" y="3638550"/>
            <a:ext cx="3581429" cy="2990850"/>
            <a:chOff x="4408449" y="3257503"/>
            <a:chExt cx="3581400" cy="2990896"/>
          </a:xfrm>
        </p:grpSpPr>
        <p:pic>
          <p:nvPicPr>
            <p:cNvPr id="19463" name="Picture 4" descr="http://wwwchem.csustan.edu/chem2000/Exp5/distort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58"/>
            <a:stretch>
              <a:fillRect/>
            </a:stretch>
          </p:blipFill>
          <p:spPr bwMode="auto">
            <a:xfrm>
              <a:off x="4423690" y="4002538"/>
              <a:ext cx="3566159" cy="224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" name="Straight Connector 9"/>
            <p:cNvCxnSpPr/>
            <p:nvPr/>
          </p:nvCxnSpPr>
          <p:spPr>
            <a:xfrm>
              <a:off x="4408449" y="4002052"/>
              <a:ext cx="3566131" cy="0"/>
            </a:xfrm>
            <a:prstGeom prst="line">
              <a:avLst/>
            </a:prstGeom>
            <a:ln w="571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67" name="AutoShape 18" descr="Stationery"/>
            <p:cNvSpPr>
              <a:spLocks noChangeAspect="1" noChangeArrowheads="1"/>
            </p:cNvSpPr>
            <p:nvPr/>
          </p:nvSpPr>
          <p:spPr bwMode="auto">
            <a:xfrm rot="-3600000">
              <a:off x="5114287" y="3356563"/>
              <a:ext cx="1386839" cy="1188720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523875" y="7620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4400" b="0" i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Interaction with water</a:t>
            </a:r>
            <a:endParaRPr lang="en-US" altLang="en-US" sz="4400" b="0" i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4448175" y="3544888"/>
            <a:ext cx="990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400"/>
              <a:t>Air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228600" y="2667000"/>
            <a:ext cx="4516438" cy="4038600"/>
            <a:chOff x="-228600" y="2667000"/>
            <a:chExt cx="4516438" cy="4038600"/>
          </a:xfrm>
        </p:grpSpPr>
        <p:pic>
          <p:nvPicPr>
            <p:cNvPr id="14" name="Picture 4" descr="http://wwwchem.csustan.edu/chem2000/Exp5/distort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58"/>
            <a:stretch>
              <a:fillRect/>
            </a:stretch>
          </p:blipFill>
          <p:spPr bwMode="auto">
            <a:xfrm>
              <a:off x="722313" y="4383088"/>
              <a:ext cx="3565525" cy="224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" name="Straight Connector 14"/>
            <p:cNvCxnSpPr/>
            <p:nvPr/>
          </p:nvCxnSpPr>
          <p:spPr>
            <a:xfrm>
              <a:off x="706438" y="4383088"/>
              <a:ext cx="3566160" cy="0"/>
            </a:xfrm>
            <a:prstGeom prst="line">
              <a:avLst/>
            </a:prstGeom>
            <a:ln w="571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4" descr="http://wwwchem.csustan.edu/chem2000/Exp5/distort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58"/>
            <a:stretch>
              <a:fillRect/>
            </a:stretch>
          </p:blipFill>
          <p:spPr bwMode="auto">
            <a:xfrm>
              <a:off x="17463" y="4398963"/>
              <a:ext cx="3565525" cy="224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4" descr="http://wwwchem.csustan.edu/chem2000/Exp5/distort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t="5658" r="69563"/>
            <a:stretch>
              <a:fillRect/>
            </a:stretch>
          </p:blipFill>
          <p:spPr bwMode="auto">
            <a:xfrm>
              <a:off x="-14287" y="3276600"/>
              <a:ext cx="1084262" cy="2246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-228600" y="2667000"/>
              <a:ext cx="541338" cy="4038600"/>
            </a:xfrm>
            <a:prstGeom prst="rect">
              <a:avLst/>
            </a:prstGeom>
            <a:blipFill>
              <a:blip r:embed="rId5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579438" y="3273652"/>
              <a:ext cx="669925" cy="714375"/>
            </a:xfrm>
            <a:custGeom>
              <a:avLst/>
              <a:gdLst>
                <a:gd name="connsiteX0" fmla="*/ 0 w 669073"/>
                <a:gd name="connsiteY0" fmla="*/ 12013 h 714540"/>
                <a:gd name="connsiteX1" fmla="*/ 0 w 669073"/>
                <a:gd name="connsiteY1" fmla="*/ 12013 h 714540"/>
                <a:gd name="connsiteX2" fmla="*/ 66908 w 669073"/>
                <a:gd name="connsiteY2" fmla="*/ 123525 h 714540"/>
                <a:gd name="connsiteX3" fmla="*/ 133815 w 669073"/>
                <a:gd name="connsiteY3" fmla="*/ 145828 h 714540"/>
                <a:gd name="connsiteX4" fmla="*/ 144966 w 669073"/>
                <a:gd name="connsiteY4" fmla="*/ 179281 h 714540"/>
                <a:gd name="connsiteX5" fmla="*/ 200722 w 669073"/>
                <a:gd name="connsiteY5" fmla="*/ 223886 h 714540"/>
                <a:gd name="connsiteX6" fmla="*/ 223025 w 669073"/>
                <a:gd name="connsiteY6" fmla="*/ 290794 h 714540"/>
                <a:gd name="connsiteX7" fmla="*/ 234176 w 669073"/>
                <a:gd name="connsiteY7" fmla="*/ 324247 h 714540"/>
                <a:gd name="connsiteX8" fmla="*/ 278781 w 669073"/>
                <a:gd name="connsiteY8" fmla="*/ 335398 h 714540"/>
                <a:gd name="connsiteX9" fmla="*/ 323386 w 669073"/>
                <a:gd name="connsiteY9" fmla="*/ 380003 h 714540"/>
                <a:gd name="connsiteX10" fmla="*/ 356839 w 669073"/>
                <a:gd name="connsiteY10" fmla="*/ 480364 h 714540"/>
                <a:gd name="connsiteX11" fmla="*/ 367991 w 669073"/>
                <a:gd name="connsiteY11" fmla="*/ 513818 h 714540"/>
                <a:gd name="connsiteX12" fmla="*/ 423747 w 669073"/>
                <a:gd name="connsiteY12" fmla="*/ 569574 h 714540"/>
                <a:gd name="connsiteX13" fmla="*/ 457200 w 669073"/>
                <a:gd name="connsiteY13" fmla="*/ 603028 h 714540"/>
                <a:gd name="connsiteX14" fmla="*/ 479503 w 669073"/>
                <a:gd name="connsiteY14" fmla="*/ 636481 h 714540"/>
                <a:gd name="connsiteX15" fmla="*/ 535259 w 669073"/>
                <a:gd name="connsiteY15" fmla="*/ 714540 h 714540"/>
                <a:gd name="connsiteX16" fmla="*/ 568712 w 669073"/>
                <a:gd name="connsiteY16" fmla="*/ 703389 h 714540"/>
                <a:gd name="connsiteX17" fmla="*/ 613317 w 669073"/>
                <a:gd name="connsiteY17" fmla="*/ 647633 h 714540"/>
                <a:gd name="connsiteX18" fmla="*/ 635620 w 669073"/>
                <a:gd name="connsiteY18" fmla="*/ 625330 h 714540"/>
                <a:gd name="connsiteX19" fmla="*/ 657922 w 669073"/>
                <a:gd name="connsiteY19" fmla="*/ 558423 h 714540"/>
                <a:gd name="connsiteX20" fmla="*/ 669073 w 669073"/>
                <a:gd name="connsiteY20" fmla="*/ 524969 h 714540"/>
                <a:gd name="connsiteX21" fmla="*/ 657922 w 669073"/>
                <a:gd name="connsiteY21" fmla="*/ 380003 h 714540"/>
                <a:gd name="connsiteX22" fmla="*/ 646771 w 669073"/>
                <a:gd name="connsiteY22" fmla="*/ 346550 h 714540"/>
                <a:gd name="connsiteX23" fmla="*/ 635620 w 669073"/>
                <a:gd name="connsiteY23" fmla="*/ 268491 h 714540"/>
                <a:gd name="connsiteX24" fmla="*/ 624469 w 669073"/>
                <a:gd name="connsiteY24" fmla="*/ 12013 h 714540"/>
                <a:gd name="connsiteX25" fmla="*/ 591015 w 669073"/>
                <a:gd name="connsiteY25" fmla="*/ 862 h 714540"/>
                <a:gd name="connsiteX26" fmla="*/ 568712 w 669073"/>
                <a:gd name="connsiteY26" fmla="*/ 23164 h 714540"/>
                <a:gd name="connsiteX27" fmla="*/ 512956 w 669073"/>
                <a:gd name="connsiteY27" fmla="*/ 12013 h 714540"/>
                <a:gd name="connsiteX28" fmla="*/ 479503 w 669073"/>
                <a:gd name="connsiteY28" fmla="*/ 862 h 714540"/>
                <a:gd name="connsiteX29" fmla="*/ 301083 w 669073"/>
                <a:gd name="connsiteY29" fmla="*/ 12013 h 714540"/>
                <a:gd name="connsiteX30" fmla="*/ 0 w 669073"/>
                <a:gd name="connsiteY30" fmla="*/ 12013 h 714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69073" h="714540">
                  <a:moveTo>
                    <a:pt x="0" y="12013"/>
                  </a:moveTo>
                  <a:lnTo>
                    <a:pt x="0" y="12013"/>
                  </a:lnTo>
                  <a:cubicBezTo>
                    <a:pt x="23972" y="75937"/>
                    <a:pt x="13016" y="99573"/>
                    <a:pt x="66908" y="123525"/>
                  </a:cubicBezTo>
                  <a:cubicBezTo>
                    <a:pt x="88391" y="133073"/>
                    <a:pt x="133815" y="145828"/>
                    <a:pt x="133815" y="145828"/>
                  </a:cubicBezTo>
                  <a:cubicBezTo>
                    <a:pt x="137532" y="156979"/>
                    <a:pt x="138918" y="169202"/>
                    <a:pt x="144966" y="179281"/>
                  </a:cubicBezTo>
                  <a:cubicBezTo>
                    <a:pt x="155559" y="196936"/>
                    <a:pt x="185527" y="213756"/>
                    <a:pt x="200722" y="223886"/>
                  </a:cubicBezTo>
                  <a:lnTo>
                    <a:pt x="223025" y="290794"/>
                  </a:lnTo>
                  <a:cubicBezTo>
                    <a:pt x="226742" y="301945"/>
                    <a:pt x="222773" y="321396"/>
                    <a:pt x="234176" y="324247"/>
                  </a:cubicBezTo>
                  <a:lnTo>
                    <a:pt x="278781" y="335398"/>
                  </a:lnTo>
                  <a:cubicBezTo>
                    <a:pt x="293649" y="350266"/>
                    <a:pt x="316737" y="360055"/>
                    <a:pt x="323386" y="380003"/>
                  </a:cubicBezTo>
                  <a:lnTo>
                    <a:pt x="356839" y="480364"/>
                  </a:lnTo>
                  <a:cubicBezTo>
                    <a:pt x="360556" y="491515"/>
                    <a:pt x="359679" y="505506"/>
                    <a:pt x="367991" y="513818"/>
                  </a:cubicBezTo>
                  <a:lnTo>
                    <a:pt x="423747" y="569574"/>
                  </a:lnTo>
                  <a:cubicBezTo>
                    <a:pt x="434898" y="580725"/>
                    <a:pt x="448452" y="589907"/>
                    <a:pt x="457200" y="603028"/>
                  </a:cubicBezTo>
                  <a:lnTo>
                    <a:pt x="479503" y="636481"/>
                  </a:lnTo>
                  <a:cubicBezTo>
                    <a:pt x="505522" y="714540"/>
                    <a:pt x="479502" y="695955"/>
                    <a:pt x="535259" y="714540"/>
                  </a:cubicBezTo>
                  <a:cubicBezTo>
                    <a:pt x="546410" y="710823"/>
                    <a:pt x="558633" y="709437"/>
                    <a:pt x="568712" y="703389"/>
                  </a:cubicBezTo>
                  <a:cubicBezTo>
                    <a:pt x="589424" y="690962"/>
                    <a:pt x="599291" y="665166"/>
                    <a:pt x="613317" y="647633"/>
                  </a:cubicBezTo>
                  <a:cubicBezTo>
                    <a:pt x="619885" y="639423"/>
                    <a:pt x="628186" y="632764"/>
                    <a:pt x="635620" y="625330"/>
                  </a:cubicBezTo>
                  <a:lnTo>
                    <a:pt x="657922" y="558423"/>
                  </a:lnTo>
                  <a:lnTo>
                    <a:pt x="669073" y="524969"/>
                  </a:lnTo>
                  <a:cubicBezTo>
                    <a:pt x="665356" y="476647"/>
                    <a:pt x="663933" y="428094"/>
                    <a:pt x="657922" y="380003"/>
                  </a:cubicBezTo>
                  <a:cubicBezTo>
                    <a:pt x="656464" y="368340"/>
                    <a:pt x="649076" y="358076"/>
                    <a:pt x="646771" y="346550"/>
                  </a:cubicBezTo>
                  <a:cubicBezTo>
                    <a:pt x="641616" y="320777"/>
                    <a:pt x="639337" y="294511"/>
                    <a:pt x="635620" y="268491"/>
                  </a:cubicBezTo>
                  <a:cubicBezTo>
                    <a:pt x="631903" y="182998"/>
                    <a:pt x="638537" y="96422"/>
                    <a:pt x="624469" y="12013"/>
                  </a:cubicBezTo>
                  <a:cubicBezTo>
                    <a:pt x="622537" y="418"/>
                    <a:pt x="602541" y="-1443"/>
                    <a:pt x="591015" y="862"/>
                  </a:cubicBezTo>
                  <a:cubicBezTo>
                    <a:pt x="580706" y="2924"/>
                    <a:pt x="576146" y="15730"/>
                    <a:pt x="568712" y="23164"/>
                  </a:cubicBezTo>
                  <a:cubicBezTo>
                    <a:pt x="550127" y="19447"/>
                    <a:pt x="531343" y="16610"/>
                    <a:pt x="512956" y="12013"/>
                  </a:cubicBezTo>
                  <a:cubicBezTo>
                    <a:pt x="501553" y="9162"/>
                    <a:pt x="491257" y="862"/>
                    <a:pt x="479503" y="862"/>
                  </a:cubicBezTo>
                  <a:cubicBezTo>
                    <a:pt x="419914" y="862"/>
                    <a:pt x="360655" y="10560"/>
                    <a:pt x="301083" y="12013"/>
                  </a:cubicBezTo>
                  <a:cubicBezTo>
                    <a:pt x="208184" y="14279"/>
                    <a:pt x="50180" y="12013"/>
                    <a:pt x="0" y="120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22" name="Group 16"/>
            <p:cNvGrpSpPr>
              <a:grpSpLocks/>
            </p:cNvGrpSpPr>
            <p:nvPr/>
          </p:nvGrpSpPr>
          <p:grpSpPr bwMode="auto">
            <a:xfrm>
              <a:off x="901700" y="3567113"/>
              <a:ext cx="1379538" cy="1366837"/>
              <a:chOff x="5129620" y="3274974"/>
              <a:chExt cx="1378976" cy="1367464"/>
            </a:xfrm>
          </p:grpSpPr>
          <p:grpSp>
            <p:nvGrpSpPr>
              <p:cNvPr id="23" name="Group 17"/>
              <p:cNvGrpSpPr>
                <a:grpSpLocks/>
              </p:cNvGrpSpPr>
              <p:nvPr/>
            </p:nvGrpSpPr>
            <p:grpSpPr bwMode="auto">
              <a:xfrm>
                <a:off x="5181600" y="3315442"/>
                <a:ext cx="1326996" cy="1326996"/>
                <a:chOff x="5181600" y="3315442"/>
                <a:chExt cx="1326996" cy="1326996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 flipV="1">
                  <a:off x="5181987" y="3691090"/>
                  <a:ext cx="1326609" cy="57493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rot="5400000" flipV="1">
                  <a:off x="5110797" y="3690545"/>
                  <a:ext cx="1327758" cy="576027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Straight Connector 23"/>
              <p:cNvCxnSpPr/>
              <p:nvPr/>
            </p:nvCxnSpPr>
            <p:spPr>
              <a:xfrm rot="2700000" flipV="1">
                <a:off x="5104230" y="3649796"/>
                <a:ext cx="1326609" cy="57652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8100000" flipV="1">
                <a:off x="5129839" y="3687369"/>
                <a:ext cx="1327759" cy="57602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4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5226204" y="3406698"/>
                <a:ext cx="1143000" cy="1143000"/>
              </a:xfrm>
              <a:prstGeom prst="ellipse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</p:grpSp>
        <p:sp>
          <p:nvSpPr>
            <p:cNvPr id="29" name="Freeform 28"/>
            <p:cNvSpPr/>
            <p:nvPr/>
          </p:nvSpPr>
          <p:spPr>
            <a:xfrm>
              <a:off x="301625" y="2990850"/>
              <a:ext cx="244475" cy="333375"/>
            </a:xfrm>
            <a:custGeom>
              <a:avLst/>
              <a:gdLst>
                <a:gd name="connsiteX0" fmla="*/ 245327 w 245327"/>
                <a:gd name="connsiteY0" fmla="*/ 301083 h 334537"/>
                <a:gd name="connsiteX1" fmla="*/ 245327 w 245327"/>
                <a:gd name="connsiteY1" fmla="*/ 301083 h 334537"/>
                <a:gd name="connsiteX2" fmla="*/ 200722 w 245327"/>
                <a:gd name="connsiteY2" fmla="*/ 211874 h 334537"/>
                <a:gd name="connsiteX3" fmla="*/ 167268 w 245327"/>
                <a:gd name="connsiteY3" fmla="*/ 133815 h 334537"/>
                <a:gd name="connsiteX4" fmla="*/ 133814 w 245327"/>
                <a:gd name="connsiteY4" fmla="*/ 122664 h 334537"/>
                <a:gd name="connsiteX5" fmla="*/ 111512 w 245327"/>
                <a:gd name="connsiteY5" fmla="*/ 100361 h 334537"/>
                <a:gd name="connsiteX6" fmla="*/ 78058 w 245327"/>
                <a:gd name="connsiteY6" fmla="*/ 89210 h 334537"/>
                <a:gd name="connsiteX7" fmla="*/ 66907 w 245327"/>
                <a:gd name="connsiteY7" fmla="*/ 55756 h 334537"/>
                <a:gd name="connsiteX8" fmla="*/ 55756 w 245327"/>
                <a:gd name="connsiteY8" fmla="*/ 0 h 334537"/>
                <a:gd name="connsiteX9" fmla="*/ 22302 w 245327"/>
                <a:gd name="connsiteY9" fmla="*/ 11152 h 334537"/>
                <a:gd name="connsiteX10" fmla="*/ 11151 w 245327"/>
                <a:gd name="connsiteY10" fmla="*/ 55756 h 334537"/>
                <a:gd name="connsiteX11" fmla="*/ 0 w 245327"/>
                <a:gd name="connsiteY11" fmla="*/ 89210 h 334537"/>
                <a:gd name="connsiteX12" fmla="*/ 11151 w 245327"/>
                <a:gd name="connsiteY12" fmla="*/ 178420 h 334537"/>
                <a:gd name="connsiteX13" fmla="*/ 22302 w 245327"/>
                <a:gd name="connsiteY13" fmla="*/ 211874 h 334537"/>
                <a:gd name="connsiteX14" fmla="*/ 22302 w 245327"/>
                <a:gd name="connsiteY14" fmla="*/ 334537 h 334537"/>
                <a:gd name="connsiteX15" fmla="*/ 245327 w 245327"/>
                <a:gd name="connsiteY15" fmla="*/ 301083 h 334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5327" h="334537">
                  <a:moveTo>
                    <a:pt x="245327" y="301083"/>
                  </a:moveTo>
                  <a:lnTo>
                    <a:pt x="245327" y="301083"/>
                  </a:lnTo>
                  <a:cubicBezTo>
                    <a:pt x="230459" y="271347"/>
                    <a:pt x="213509" y="242563"/>
                    <a:pt x="200722" y="211874"/>
                  </a:cubicBezTo>
                  <a:cubicBezTo>
                    <a:pt x="187329" y="179731"/>
                    <a:pt x="197190" y="157753"/>
                    <a:pt x="167268" y="133815"/>
                  </a:cubicBezTo>
                  <a:cubicBezTo>
                    <a:pt x="158089" y="126472"/>
                    <a:pt x="144965" y="126381"/>
                    <a:pt x="133814" y="122664"/>
                  </a:cubicBezTo>
                  <a:cubicBezTo>
                    <a:pt x="126380" y="115230"/>
                    <a:pt x="120527" y="105770"/>
                    <a:pt x="111512" y="100361"/>
                  </a:cubicBezTo>
                  <a:cubicBezTo>
                    <a:pt x="101433" y="94313"/>
                    <a:pt x="86370" y="97522"/>
                    <a:pt x="78058" y="89210"/>
                  </a:cubicBezTo>
                  <a:cubicBezTo>
                    <a:pt x="69746" y="80898"/>
                    <a:pt x="69758" y="67160"/>
                    <a:pt x="66907" y="55756"/>
                  </a:cubicBezTo>
                  <a:cubicBezTo>
                    <a:pt x="62310" y="37368"/>
                    <a:pt x="59473" y="18585"/>
                    <a:pt x="55756" y="0"/>
                  </a:cubicBezTo>
                  <a:cubicBezTo>
                    <a:pt x="44605" y="3717"/>
                    <a:pt x="29645" y="1973"/>
                    <a:pt x="22302" y="11152"/>
                  </a:cubicBezTo>
                  <a:cubicBezTo>
                    <a:pt x="12728" y="23119"/>
                    <a:pt x="15361" y="41020"/>
                    <a:pt x="11151" y="55756"/>
                  </a:cubicBezTo>
                  <a:cubicBezTo>
                    <a:pt x="7922" y="67058"/>
                    <a:pt x="3717" y="78059"/>
                    <a:pt x="0" y="89210"/>
                  </a:cubicBezTo>
                  <a:cubicBezTo>
                    <a:pt x="3717" y="118947"/>
                    <a:pt x="5790" y="148935"/>
                    <a:pt x="11151" y="178420"/>
                  </a:cubicBezTo>
                  <a:cubicBezTo>
                    <a:pt x="13254" y="189985"/>
                    <a:pt x="21465" y="200149"/>
                    <a:pt x="22302" y="211874"/>
                  </a:cubicBezTo>
                  <a:cubicBezTo>
                    <a:pt x="25215" y="252658"/>
                    <a:pt x="22302" y="293649"/>
                    <a:pt x="22302" y="334537"/>
                  </a:cubicBezTo>
                  <a:lnTo>
                    <a:pt x="245327" y="30108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903706" y="2228850"/>
            <a:ext cx="17830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0" dirty="0" err="1" smtClean="0">
                <a:solidFill>
                  <a:srgbClr val="FFFF00"/>
                </a:solidFill>
              </a:rPr>
              <a:t>Valine</a:t>
            </a:r>
            <a:r>
              <a:rPr lang="en-US" sz="2800" i="0" dirty="0" smtClean="0">
                <a:solidFill>
                  <a:srgbClr val="FFFF00"/>
                </a:solidFill>
              </a:rPr>
              <a:t>?</a:t>
            </a:r>
          </a:p>
          <a:p>
            <a:pPr algn="ctr"/>
            <a:r>
              <a:rPr lang="en-US" sz="2800" i="0" dirty="0" smtClean="0">
                <a:solidFill>
                  <a:srgbClr val="FFFF00"/>
                </a:solidFill>
              </a:rPr>
              <a:t>Lysine?</a:t>
            </a:r>
            <a:endParaRPr lang="en-US" sz="2800" i="0" dirty="0">
              <a:solidFill>
                <a:srgbClr val="FFFF00"/>
              </a:solidFill>
            </a:endParaRPr>
          </a:p>
        </p:txBody>
      </p:sp>
      <p:sp>
        <p:nvSpPr>
          <p:cNvPr id="3" name="Freeform 2"/>
          <p:cNvSpPr/>
          <p:nvPr/>
        </p:nvSpPr>
        <p:spPr bwMode="auto">
          <a:xfrm>
            <a:off x="5428343" y="4223657"/>
            <a:ext cx="2191657" cy="1016000"/>
          </a:xfrm>
          <a:custGeom>
            <a:avLst/>
            <a:gdLst>
              <a:gd name="connsiteX0" fmla="*/ 2177143 w 2191657"/>
              <a:gd name="connsiteY0" fmla="*/ 72572 h 1016000"/>
              <a:gd name="connsiteX1" fmla="*/ 1727200 w 2191657"/>
              <a:gd name="connsiteY1" fmla="*/ 928914 h 1016000"/>
              <a:gd name="connsiteX2" fmla="*/ 1669143 w 2191657"/>
              <a:gd name="connsiteY2" fmla="*/ 986972 h 1016000"/>
              <a:gd name="connsiteX3" fmla="*/ 899886 w 2191657"/>
              <a:gd name="connsiteY3" fmla="*/ 1016000 h 1016000"/>
              <a:gd name="connsiteX4" fmla="*/ 449943 w 2191657"/>
              <a:gd name="connsiteY4" fmla="*/ 1001486 h 1016000"/>
              <a:gd name="connsiteX5" fmla="*/ 87086 w 2191657"/>
              <a:gd name="connsiteY5" fmla="*/ 333829 h 1016000"/>
              <a:gd name="connsiteX6" fmla="*/ 0 w 2191657"/>
              <a:gd name="connsiteY6" fmla="*/ 72572 h 1016000"/>
              <a:gd name="connsiteX7" fmla="*/ 304800 w 2191657"/>
              <a:gd name="connsiteY7" fmla="*/ 43543 h 1016000"/>
              <a:gd name="connsiteX8" fmla="*/ 754743 w 2191657"/>
              <a:gd name="connsiteY8" fmla="*/ 754743 h 1016000"/>
              <a:gd name="connsiteX9" fmla="*/ 1436914 w 2191657"/>
              <a:gd name="connsiteY9" fmla="*/ 725714 h 1016000"/>
              <a:gd name="connsiteX10" fmla="*/ 1828800 w 2191657"/>
              <a:gd name="connsiteY10" fmla="*/ 0 h 1016000"/>
              <a:gd name="connsiteX11" fmla="*/ 2191657 w 2191657"/>
              <a:gd name="connsiteY11" fmla="*/ 14514 h 1016000"/>
              <a:gd name="connsiteX12" fmla="*/ 2177143 w 2191657"/>
              <a:gd name="connsiteY12" fmla="*/ 72572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91657" h="1016000">
                <a:moveTo>
                  <a:pt x="2177143" y="72572"/>
                </a:moveTo>
                <a:lnTo>
                  <a:pt x="1727200" y="928914"/>
                </a:lnTo>
                <a:lnTo>
                  <a:pt x="1669143" y="986972"/>
                </a:lnTo>
                <a:lnTo>
                  <a:pt x="899886" y="1016000"/>
                </a:lnTo>
                <a:lnTo>
                  <a:pt x="449943" y="1001486"/>
                </a:lnTo>
                <a:lnTo>
                  <a:pt x="87086" y="333829"/>
                </a:lnTo>
                <a:lnTo>
                  <a:pt x="0" y="72572"/>
                </a:lnTo>
                <a:lnTo>
                  <a:pt x="304800" y="43543"/>
                </a:lnTo>
                <a:lnTo>
                  <a:pt x="754743" y="754743"/>
                </a:lnTo>
                <a:lnTo>
                  <a:pt x="1436914" y="725714"/>
                </a:lnTo>
                <a:lnTo>
                  <a:pt x="1828800" y="0"/>
                </a:lnTo>
                <a:lnTo>
                  <a:pt x="2191657" y="14514"/>
                </a:lnTo>
                <a:lnTo>
                  <a:pt x="2177143" y="72572"/>
                </a:ln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53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8" y="991466"/>
            <a:ext cx="8934450" cy="12183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6881078" y="3641725"/>
            <a:ext cx="762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Val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766278" y="2209800"/>
            <a:ext cx="3352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>
                <a:latin typeface="Arial" charset="0"/>
                <a:cs typeface="Arial" charset="0"/>
              </a:rPr>
              <a:t>Phenol-0.3% NH</a:t>
            </a:r>
            <a:r>
              <a:rPr lang="en-US" sz="1800" b="0" baseline="-25000">
                <a:latin typeface="Arial" charset="0"/>
                <a:cs typeface="Arial" charset="0"/>
              </a:rPr>
              <a:t>3</a:t>
            </a:r>
            <a:endParaRPr lang="en-US" sz="1800" b="0">
              <a:latin typeface="Arial" charset="0"/>
              <a:cs typeface="Arial" charset="0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 rot="-5400000">
            <a:off x="1465322" y="3499643"/>
            <a:ext cx="2209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0" dirty="0" err="1">
                <a:latin typeface="Arial" charset="0"/>
                <a:cs typeface="Arial" charset="0"/>
              </a:rPr>
              <a:t>Butanol</a:t>
            </a:r>
            <a:r>
              <a:rPr lang="en-US" sz="1800" b="0" dirty="0">
                <a:latin typeface="Arial" charset="0"/>
                <a:cs typeface="Arial" charset="0"/>
              </a:rPr>
              <a:t>-acetic acid</a:t>
            </a: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2569428" y="4789487"/>
            <a:ext cx="794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>
            <a:off x="4987191" y="2165350"/>
            <a:ext cx="0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6500078" y="2579687"/>
            <a:ext cx="76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Lys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" b="309"/>
          <a:stretch/>
        </p:blipFill>
        <p:spPr bwMode="auto">
          <a:xfrm>
            <a:off x="2831592" y="2665031"/>
            <a:ext cx="5321808" cy="2450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/>
          <p:cNvSpPr/>
          <p:nvPr/>
        </p:nvSpPr>
        <p:spPr>
          <a:xfrm>
            <a:off x="6728678" y="3951287"/>
            <a:ext cx="381000" cy="376238"/>
          </a:xfrm>
          <a:prstGeom prst="ellipse">
            <a:avLst/>
          </a:prstGeom>
          <a:solidFill>
            <a:srgbClr val="FF0000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634789" y="3069545"/>
            <a:ext cx="381000" cy="376237"/>
          </a:xfrm>
          <a:prstGeom prst="ellipse">
            <a:avLst/>
          </a:prstGeom>
          <a:solidFill>
            <a:srgbClr val="FF0000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115" y="3352800"/>
            <a:ext cx="22691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 smtClean="0"/>
              <a:t>Amino Acids of Insulin</a:t>
            </a:r>
            <a:endParaRPr lang="en-US" sz="2800" b="1" i="0" dirty="0"/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i="0" dirty="0"/>
              <a:t>Sanger and </a:t>
            </a:r>
            <a:r>
              <a:rPr lang="en-US" sz="4800" b="0" i="0" dirty="0" err="1"/>
              <a:t>Tuppy</a:t>
            </a:r>
            <a:r>
              <a:rPr lang="en-US" sz="4800" b="0" i="0" dirty="0"/>
              <a:t> (1951)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36810" y="5162551"/>
            <a:ext cx="5303520" cy="16708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6629400" y="4267200"/>
            <a:ext cx="76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0" dirty="0" smtClean="0">
                <a:latin typeface="Arial" pitchFamily="34" charset="0"/>
                <a:cs typeface="Arial" pitchFamily="34" charset="0"/>
              </a:rPr>
              <a:t>Val</a:t>
            </a:r>
            <a:endParaRPr lang="en-US" b="1" i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6553200" y="3369230"/>
            <a:ext cx="76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0" dirty="0">
                <a:latin typeface="Arial" pitchFamily="34" charset="0"/>
                <a:cs typeface="Arial" pitchFamily="34" charset="0"/>
              </a:rPr>
              <a:t>Lys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823030" y="2233653"/>
            <a:ext cx="1920240" cy="30426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442198" y="2637972"/>
            <a:ext cx="366250" cy="21031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9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1556658"/>
            <a:ext cx="9158514" cy="5347062"/>
          </a:xfrm>
          <a:prstGeom prst="rect">
            <a:avLst/>
          </a:prstGeom>
          <a:solidFill>
            <a:srgbClr val="C0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i="0" dirty="0" smtClean="0"/>
              <a:t>Visualize </a:t>
            </a:r>
            <a:r>
              <a:rPr lang="en-US" sz="4800" b="0" i="0" dirty="0" err="1" smtClean="0"/>
              <a:t>Val+Lys</a:t>
            </a:r>
            <a:r>
              <a:rPr lang="en-US" sz="4800" b="0" i="0" dirty="0" smtClean="0"/>
              <a:t> in Solvent</a:t>
            </a:r>
            <a:endParaRPr lang="en-US" sz="4800" b="0" i="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06680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 smtClean="0">
                <a:latin typeface="Arial" pitchFamily="34" charset="0"/>
                <a:cs typeface="Arial" pitchFamily="34" charset="0"/>
              </a:rPr>
              <a:t>Phenol + ammonia</a:t>
            </a:r>
            <a:endParaRPr lang="en-US" sz="3200" b="1" i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8200" y="1091625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 err="1" smtClean="0">
                <a:latin typeface="Arial" pitchFamily="34" charset="0"/>
                <a:cs typeface="Arial" pitchFamily="34" charset="0"/>
              </a:rPr>
              <a:t>butanol</a:t>
            </a:r>
            <a:r>
              <a:rPr lang="en-US" sz="3200" b="1" i="0" dirty="0" smtClean="0">
                <a:latin typeface="Arial" pitchFamily="34" charset="0"/>
                <a:cs typeface="Arial" pitchFamily="34" charset="0"/>
              </a:rPr>
              <a:t> + acetic acid</a:t>
            </a:r>
            <a:endParaRPr lang="en-US" sz="3200" b="1" i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4564063" y="1143000"/>
            <a:ext cx="0" cy="57607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4586514" y="-3004458"/>
            <a:ext cx="0" cy="9144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079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1556658"/>
            <a:ext cx="9158514" cy="5347062"/>
          </a:xfrm>
          <a:prstGeom prst="rect">
            <a:avLst/>
          </a:prstGeom>
          <a:solidFill>
            <a:srgbClr val="C0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i="0" dirty="0" smtClean="0"/>
              <a:t>Visualize </a:t>
            </a:r>
            <a:r>
              <a:rPr lang="en-US" sz="4800" b="0" i="0" dirty="0" err="1" smtClean="0"/>
              <a:t>Val+Lys</a:t>
            </a:r>
            <a:r>
              <a:rPr lang="en-US" sz="4800" b="0" i="0" dirty="0" smtClean="0"/>
              <a:t> in </a:t>
            </a:r>
            <a:r>
              <a:rPr lang="en-US" sz="4800" b="0" i="0" dirty="0" smtClean="0">
                <a:solidFill>
                  <a:srgbClr val="FF0000"/>
                </a:solidFill>
              </a:rPr>
              <a:t>Solvent</a:t>
            </a:r>
            <a:endParaRPr lang="en-US" sz="4800" b="0" i="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06680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 smtClean="0">
                <a:latin typeface="Arial" pitchFamily="34" charset="0"/>
                <a:cs typeface="Arial" pitchFamily="34" charset="0"/>
              </a:rPr>
              <a:t>Phenol + ammonia</a:t>
            </a:r>
            <a:endParaRPr lang="en-US" sz="3200" b="1" i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8200" y="1091625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 err="1" smtClean="0">
                <a:latin typeface="Arial" pitchFamily="34" charset="0"/>
                <a:cs typeface="Arial" pitchFamily="34" charset="0"/>
              </a:rPr>
              <a:t>butanol</a:t>
            </a:r>
            <a:r>
              <a:rPr lang="en-US" sz="3200" b="1" i="0" dirty="0" smtClean="0">
                <a:latin typeface="Arial" pitchFamily="34" charset="0"/>
                <a:cs typeface="Arial" pitchFamily="34" charset="0"/>
              </a:rPr>
              <a:t> + acetic acid</a:t>
            </a:r>
            <a:endParaRPr lang="en-US" sz="3200" b="1" i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4564063" y="1143000"/>
            <a:ext cx="0" cy="57607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4586514" y="-3004458"/>
            <a:ext cx="0" cy="9144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8759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0" y="1556658"/>
            <a:ext cx="9158514" cy="5347062"/>
          </a:xfrm>
          <a:prstGeom prst="rect">
            <a:avLst/>
          </a:prstGeom>
          <a:solidFill>
            <a:srgbClr val="C0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06680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Phenol</a:t>
            </a:r>
            <a:r>
              <a:rPr lang="en-US" sz="3200" b="1" i="0" dirty="0" smtClean="0">
                <a:latin typeface="Arial" pitchFamily="34" charset="0"/>
                <a:cs typeface="Arial" pitchFamily="34" charset="0"/>
              </a:rPr>
              <a:t> + ammonia</a:t>
            </a:r>
            <a:endParaRPr lang="en-US" sz="3200" b="1" i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8200" y="1091625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butanol</a:t>
            </a:r>
            <a:r>
              <a:rPr lang="en-US" sz="3200" b="1" i="0" dirty="0" smtClean="0">
                <a:latin typeface="Arial" pitchFamily="34" charset="0"/>
                <a:cs typeface="Arial" pitchFamily="34" charset="0"/>
              </a:rPr>
              <a:t> + acetic acid</a:t>
            </a:r>
            <a:endParaRPr lang="en-US" sz="3200" b="1" i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4564063" y="1143000"/>
            <a:ext cx="0" cy="57607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688306"/>
            <a:ext cx="4389120" cy="28742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33600"/>
            <a:ext cx="2286000" cy="349646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 bwMode="auto">
          <a:xfrm rot="5400000">
            <a:off x="4586514" y="-3004458"/>
            <a:ext cx="0" cy="9144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i="0" dirty="0" smtClean="0"/>
              <a:t>Visualize </a:t>
            </a:r>
            <a:r>
              <a:rPr lang="en-US" sz="4800" b="0" i="0" dirty="0" err="1" smtClean="0"/>
              <a:t>Val+Lys</a:t>
            </a:r>
            <a:r>
              <a:rPr lang="en-US" sz="4800" b="0" i="0" dirty="0" smtClean="0"/>
              <a:t> in </a:t>
            </a:r>
            <a:r>
              <a:rPr lang="en-US" sz="4800" b="0" i="0" dirty="0" smtClean="0">
                <a:solidFill>
                  <a:srgbClr val="FF0000"/>
                </a:solidFill>
              </a:rPr>
              <a:t>Solvent</a:t>
            </a:r>
            <a:endParaRPr lang="en-US" sz="4800" b="0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04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0" y="1556658"/>
            <a:ext cx="9158514" cy="5347062"/>
          </a:xfrm>
          <a:prstGeom prst="rect">
            <a:avLst/>
          </a:prstGeom>
          <a:solidFill>
            <a:srgbClr val="C0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06680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 smtClean="0">
                <a:latin typeface="Arial" pitchFamily="34" charset="0"/>
                <a:cs typeface="Arial" pitchFamily="34" charset="0"/>
              </a:rPr>
              <a:t>Phenol + </a:t>
            </a:r>
            <a:r>
              <a:rPr lang="en-US" sz="3200" b="1" i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ammonia</a:t>
            </a:r>
            <a:endParaRPr lang="en-US" sz="3200" b="1" i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8200" y="1091625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 err="1" smtClean="0">
                <a:latin typeface="Arial" pitchFamily="34" charset="0"/>
                <a:cs typeface="Arial" pitchFamily="34" charset="0"/>
              </a:rPr>
              <a:t>butanol</a:t>
            </a:r>
            <a:r>
              <a:rPr lang="en-US" sz="3200" b="1" i="0" dirty="0" smtClean="0">
                <a:latin typeface="Arial" pitchFamily="34" charset="0"/>
                <a:cs typeface="Arial" pitchFamily="34" charset="0"/>
              </a:rPr>
              <a:t> + acetic acid</a:t>
            </a:r>
            <a:endParaRPr lang="en-US" sz="3200" b="1" i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4564063" y="1143000"/>
            <a:ext cx="0" cy="57607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4586514" y="-3004458"/>
            <a:ext cx="0" cy="9144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880" y="4191000"/>
            <a:ext cx="1280160" cy="10842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979454"/>
            <a:ext cx="365760" cy="3928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0" y="2905354"/>
            <a:ext cx="365760" cy="3928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733800"/>
            <a:ext cx="365760" cy="3928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" y="3826933"/>
            <a:ext cx="365760" cy="3928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5616381"/>
            <a:ext cx="365760" cy="3928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6248400"/>
            <a:ext cx="365760" cy="39285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953000"/>
            <a:ext cx="365760" cy="39285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933846"/>
            <a:ext cx="365760" cy="3928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28800"/>
            <a:ext cx="365760" cy="39285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691" y="1888870"/>
            <a:ext cx="365760" cy="39285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036146"/>
            <a:ext cx="365760" cy="39285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40" y="2283900"/>
            <a:ext cx="1280160" cy="108425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859349"/>
            <a:ext cx="1280160" cy="108425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645" y="4877828"/>
            <a:ext cx="1280160" cy="10842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1524000"/>
            <a:ext cx="263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0" dirty="0" smtClean="0"/>
              <a:t>pH: neutral</a:t>
            </a:r>
            <a:endParaRPr lang="en-US" sz="2400" i="0" dirty="0"/>
          </a:p>
        </p:txBody>
      </p:sp>
      <p:sp>
        <p:nvSpPr>
          <p:cNvPr id="52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i="0" dirty="0" smtClean="0"/>
              <a:t>Visualize </a:t>
            </a:r>
            <a:r>
              <a:rPr lang="en-US" sz="4800" b="0" i="0" dirty="0" err="1" smtClean="0"/>
              <a:t>Val+Lys</a:t>
            </a:r>
            <a:r>
              <a:rPr lang="en-US" sz="4800" b="0" i="0" dirty="0" smtClean="0"/>
              <a:t> in </a:t>
            </a:r>
            <a:r>
              <a:rPr lang="en-US" sz="4800" b="0" i="0" dirty="0" smtClean="0">
                <a:solidFill>
                  <a:srgbClr val="FF0000"/>
                </a:solidFill>
              </a:rPr>
              <a:t>Solvent</a:t>
            </a:r>
            <a:endParaRPr lang="en-US" sz="4800" b="0" i="0" dirty="0">
              <a:solidFill>
                <a:srgbClr val="FF000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732" y="3661343"/>
            <a:ext cx="1463040" cy="142216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772228" y="3943683"/>
            <a:ext cx="4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+</a:t>
            </a:r>
            <a:endParaRPr lang="en-US" sz="3200" b="1" i="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74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5434E-6 L 0.00503 0.0924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462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0" y="1556658"/>
            <a:ext cx="9158514" cy="5347062"/>
          </a:xfrm>
          <a:prstGeom prst="rect">
            <a:avLst/>
          </a:prstGeom>
          <a:solidFill>
            <a:srgbClr val="C0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06680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 smtClean="0">
                <a:latin typeface="Arial" pitchFamily="34" charset="0"/>
                <a:cs typeface="Arial" pitchFamily="34" charset="0"/>
              </a:rPr>
              <a:t>Phenol + </a:t>
            </a:r>
            <a:r>
              <a:rPr lang="en-US" sz="3200" b="1" i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ammonia</a:t>
            </a:r>
            <a:endParaRPr lang="en-US" sz="3200" b="1" i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8200" y="1091625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 err="1" smtClean="0">
                <a:latin typeface="Arial" pitchFamily="34" charset="0"/>
                <a:cs typeface="Arial" pitchFamily="34" charset="0"/>
              </a:rPr>
              <a:t>butanol</a:t>
            </a:r>
            <a:r>
              <a:rPr lang="en-US" sz="3200" b="1" i="0" dirty="0" smtClean="0">
                <a:latin typeface="Arial" pitchFamily="34" charset="0"/>
                <a:cs typeface="Arial" pitchFamily="34" charset="0"/>
              </a:rPr>
              <a:t> + acetic acid</a:t>
            </a:r>
            <a:endParaRPr lang="en-US" sz="3200" b="1" i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4564063" y="1143000"/>
            <a:ext cx="0" cy="57607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4586514" y="-3004458"/>
            <a:ext cx="0" cy="9144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0" y="2905354"/>
            <a:ext cx="365760" cy="3928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5616381"/>
            <a:ext cx="365760" cy="3928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28800"/>
            <a:ext cx="365760" cy="39285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38200" y="1524000"/>
            <a:ext cx="263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0" dirty="0" smtClean="0"/>
              <a:t>pH: high</a:t>
            </a:r>
            <a:endParaRPr lang="en-US" sz="2400" i="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732" y="3661343"/>
            <a:ext cx="1463040" cy="142216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859349"/>
            <a:ext cx="1280160" cy="1084251"/>
          </a:xfrm>
          <a:prstGeom prst="rect">
            <a:avLst/>
          </a:prstGeom>
        </p:spPr>
      </p:pic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i="0" dirty="0" smtClean="0"/>
              <a:t>Visualize </a:t>
            </a:r>
            <a:r>
              <a:rPr lang="en-US" sz="4800" b="0" i="0" dirty="0" err="1" smtClean="0"/>
              <a:t>Val+Lys</a:t>
            </a:r>
            <a:r>
              <a:rPr lang="en-US" sz="4800" b="0" i="0" dirty="0" smtClean="0"/>
              <a:t> in </a:t>
            </a:r>
            <a:r>
              <a:rPr lang="en-US" sz="4800" b="0" i="0" dirty="0" smtClean="0">
                <a:solidFill>
                  <a:srgbClr val="FF0000"/>
                </a:solidFill>
              </a:rPr>
              <a:t>Solvent</a:t>
            </a:r>
            <a:endParaRPr lang="en-US" sz="4800" b="0" i="0" dirty="0">
              <a:solidFill>
                <a:srgbClr val="FF0000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40" y="2283900"/>
            <a:ext cx="1280160" cy="108425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645" y="4877828"/>
            <a:ext cx="1280160" cy="108425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72228" y="3943683"/>
            <a:ext cx="4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+</a:t>
            </a:r>
            <a:endParaRPr lang="en-US" sz="3200" b="1" i="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90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 bwMode="auto">
          <a:xfrm>
            <a:off x="0" y="1556658"/>
            <a:ext cx="9158514" cy="5347062"/>
          </a:xfrm>
          <a:prstGeom prst="rect">
            <a:avLst/>
          </a:prstGeom>
          <a:solidFill>
            <a:srgbClr val="C0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06680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 smtClean="0">
                <a:latin typeface="Arial" pitchFamily="34" charset="0"/>
                <a:cs typeface="Arial" pitchFamily="34" charset="0"/>
              </a:rPr>
              <a:t>Phenol + </a:t>
            </a:r>
            <a:r>
              <a:rPr lang="en-US" sz="3200" b="1" i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ammonia</a:t>
            </a:r>
            <a:endParaRPr lang="en-US" sz="3200" b="1" i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8200" y="1091625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 err="1" smtClean="0">
                <a:latin typeface="Arial" pitchFamily="34" charset="0"/>
                <a:cs typeface="Arial" pitchFamily="34" charset="0"/>
              </a:rPr>
              <a:t>butanol</a:t>
            </a:r>
            <a:r>
              <a:rPr lang="en-US" sz="3200" b="1" i="0" dirty="0" smtClean="0">
                <a:latin typeface="Arial" pitchFamily="34" charset="0"/>
                <a:cs typeface="Arial" pitchFamily="34" charset="0"/>
              </a:rPr>
              <a:t> + </a:t>
            </a:r>
            <a:r>
              <a:rPr lang="en-US" sz="3200" b="1" i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acetic acid</a:t>
            </a:r>
            <a:endParaRPr lang="en-US" sz="3200" b="1" i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4564063" y="1143000"/>
            <a:ext cx="0" cy="57607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4586514" y="-3004458"/>
            <a:ext cx="0" cy="9144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0" y="2905354"/>
            <a:ext cx="365760" cy="3928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5616381"/>
            <a:ext cx="365760" cy="3928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28800"/>
            <a:ext cx="365760" cy="39285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38200" y="1524000"/>
            <a:ext cx="263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0" dirty="0" smtClean="0"/>
              <a:t>pH: high</a:t>
            </a:r>
            <a:endParaRPr lang="en-US" sz="2400" i="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732" y="3661343"/>
            <a:ext cx="1463040" cy="142216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859349"/>
            <a:ext cx="1280160" cy="10842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979454"/>
            <a:ext cx="365760" cy="3928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0" y="2905354"/>
            <a:ext cx="365760" cy="3928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3733800"/>
            <a:ext cx="365760" cy="39285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080" y="3826933"/>
            <a:ext cx="365760" cy="39285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480" y="5616381"/>
            <a:ext cx="365760" cy="39285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6248400"/>
            <a:ext cx="365760" cy="39285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953000"/>
            <a:ext cx="365760" cy="39285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5933846"/>
            <a:ext cx="365760" cy="3928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828800"/>
            <a:ext cx="365760" cy="39285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691" y="1888870"/>
            <a:ext cx="365760" cy="39285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036146"/>
            <a:ext cx="365760" cy="39285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440680" y="1524000"/>
            <a:ext cx="263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0" dirty="0" smtClean="0"/>
              <a:t>pH: neutral</a:t>
            </a:r>
            <a:endParaRPr lang="en-US" sz="2400" i="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828800"/>
            <a:ext cx="2011680" cy="149412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460000" flipH="1">
            <a:off x="5836920" y="3439429"/>
            <a:ext cx="2011680" cy="14941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20000">
            <a:off x="6979920" y="4572000"/>
            <a:ext cx="2011680" cy="149412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920000">
            <a:off x="4831875" y="4791975"/>
            <a:ext cx="2011680" cy="1494128"/>
          </a:xfrm>
          <a:prstGeom prst="rect">
            <a:avLst/>
          </a:prstGeom>
        </p:spPr>
      </p:pic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i="0" dirty="0" smtClean="0"/>
              <a:t>Visualize </a:t>
            </a:r>
            <a:r>
              <a:rPr lang="en-US" sz="4800" b="0" i="0" dirty="0" err="1" smtClean="0"/>
              <a:t>Val+Lys</a:t>
            </a:r>
            <a:r>
              <a:rPr lang="en-US" sz="4800" b="0" i="0" dirty="0" smtClean="0"/>
              <a:t> in </a:t>
            </a:r>
            <a:r>
              <a:rPr lang="en-US" sz="4800" b="0" i="0" dirty="0" smtClean="0">
                <a:solidFill>
                  <a:srgbClr val="FF0000"/>
                </a:solidFill>
              </a:rPr>
              <a:t>Solvent</a:t>
            </a:r>
            <a:endParaRPr lang="en-US" sz="4800" b="0" i="0" dirty="0">
              <a:solidFill>
                <a:srgbClr val="FF0000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40" y="2283900"/>
            <a:ext cx="1280160" cy="108425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645" y="4877828"/>
            <a:ext cx="1280160" cy="108425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772228" y="3943683"/>
            <a:ext cx="4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+</a:t>
            </a:r>
            <a:endParaRPr lang="en-US" sz="3200" b="1" i="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4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 bwMode="auto">
          <a:xfrm>
            <a:off x="0" y="1556658"/>
            <a:ext cx="9158514" cy="5347062"/>
          </a:xfrm>
          <a:prstGeom prst="rect">
            <a:avLst/>
          </a:prstGeom>
          <a:solidFill>
            <a:srgbClr val="C0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06680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 smtClean="0">
                <a:latin typeface="Arial" pitchFamily="34" charset="0"/>
                <a:cs typeface="Arial" pitchFamily="34" charset="0"/>
              </a:rPr>
              <a:t>Phenol + </a:t>
            </a:r>
            <a:r>
              <a:rPr lang="en-US" sz="3200" b="1" i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ammonia</a:t>
            </a:r>
            <a:endParaRPr lang="en-US" sz="3200" b="1" i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8200" y="1091625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 err="1" smtClean="0">
                <a:latin typeface="Arial" pitchFamily="34" charset="0"/>
                <a:cs typeface="Arial" pitchFamily="34" charset="0"/>
              </a:rPr>
              <a:t>butanol</a:t>
            </a:r>
            <a:r>
              <a:rPr lang="en-US" sz="3200" b="1" i="0" dirty="0" smtClean="0">
                <a:latin typeface="Arial" pitchFamily="34" charset="0"/>
                <a:cs typeface="Arial" pitchFamily="34" charset="0"/>
              </a:rPr>
              <a:t> + </a:t>
            </a:r>
            <a:r>
              <a:rPr lang="en-US" sz="3200" b="1" i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acetic acid</a:t>
            </a:r>
            <a:endParaRPr lang="en-US" sz="3200" b="1" i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4564063" y="1143000"/>
            <a:ext cx="0" cy="57607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4586514" y="-3004458"/>
            <a:ext cx="0" cy="9144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0" y="2905354"/>
            <a:ext cx="365760" cy="3928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5616381"/>
            <a:ext cx="365760" cy="3928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28800"/>
            <a:ext cx="365760" cy="39285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38200" y="1524000"/>
            <a:ext cx="263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0" dirty="0" smtClean="0"/>
              <a:t>pH: high</a:t>
            </a:r>
            <a:endParaRPr lang="en-US" sz="2400" i="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732" y="3661343"/>
            <a:ext cx="1463040" cy="142216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859349"/>
            <a:ext cx="1280160" cy="10842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979454"/>
            <a:ext cx="365760" cy="3928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0" y="2905354"/>
            <a:ext cx="365760" cy="3928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3733800"/>
            <a:ext cx="365760" cy="39285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080" y="3826933"/>
            <a:ext cx="365760" cy="39285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480" y="5616381"/>
            <a:ext cx="365760" cy="39285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6248400"/>
            <a:ext cx="365760" cy="39285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953000"/>
            <a:ext cx="365760" cy="39285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5933846"/>
            <a:ext cx="365760" cy="3928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828800"/>
            <a:ext cx="365760" cy="39285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691" y="1888870"/>
            <a:ext cx="365760" cy="39285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036146"/>
            <a:ext cx="365760" cy="39285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440680" y="1524000"/>
            <a:ext cx="263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0" dirty="0" smtClean="0"/>
              <a:t>pH: neutral</a:t>
            </a:r>
            <a:endParaRPr lang="en-US" sz="2400" i="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828800"/>
            <a:ext cx="2011680" cy="14941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20000">
            <a:off x="6979920" y="4572000"/>
            <a:ext cx="2011680" cy="149412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920000">
            <a:off x="4831875" y="4791975"/>
            <a:ext cx="2011680" cy="1494128"/>
          </a:xfrm>
          <a:prstGeom prst="rect">
            <a:avLst/>
          </a:prstGeom>
        </p:spPr>
      </p:pic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i="0" dirty="0" smtClean="0"/>
              <a:t>Visualize </a:t>
            </a:r>
            <a:r>
              <a:rPr lang="en-US" sz="4800" b="0" i="0" dirty="0" err="1" smtClean="0"/>
              <a:t>Val+Lys</a:t>
            </a:r>
            <a:r>
              <a:rPr lang="en-US" sz="4800" b="0" i="0" dirty="0" smtClean="0"/>
              <a:t> in </a:t>
            </a:r>
            <a:r>
              <a:rPr lang="en-US" sz="4800" b="0" i="0" dirty="0" smtClean="0">
                <a:solidFill>
                  <a:srgbClr val="FF0000"/>
                </a:solidFill>
              </a:rPr>
              <a:t>Solvent</a:t>
            </a:r>
            <a:endParaRPr lang="en-US" sz="4800" b="0" i="0" dirty="0">
              <a:solidFill>
                <a:srgbClr val="FF0000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40" y="2283900"/>
            <a:ext cx="1280160" cy="108425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645" y="4877828"/>
            <a:ext cx="1280160" cy="108425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772228" y="3943683"/>
            <a:ext cx="4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+</a:t>
            </a:r>
            <a:endParaRPr lang="en-US" sz="3200" b="1" i="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72"/>
          <a:stretch/>
        </p:blipFill>
        <p:spPr>
          <a:xfrm rot="-2460000" flipH="1">
            <a:off x="6183914" y="3310058"/>
            <a:ext cx="1621971" cy="149412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60" y="4816977"/>
            <a:ext cx="365760" cy="39285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947262" y="4198203"/>
            <a:ext cx="411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</a:t>
            </a:r>
            <a:endParaRPr lang="en-US" sz="4800" b="1" i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0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8" descr="Newsprint"/>
          <p:cNvSpPr txBox="1">
            <a:spLocks noChangeArrowheads="1"/>
          </p:cNvSpPr>
          <p:nvPr/>
        </p:nvSpPr>
        <p:spPr bwMode="auto">
          <a:xfrm>
            <a:off x="1143000" y="4807803"/>
            <a:ext cx="5562600" cy="83099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 smtClean="0"/>
              <a:t>…I </a:t>
            </a:r>
            <a:r>
              <a:rPr lang="en-US" dirty="0"/>
              <a:t>know that physical properties and laws can become obsolete at the micro level 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71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28" descr="Newsprint"/>
          <p:cNvSpPr txBox="1">
            <a:spLocks noChangeArrowheads="1"/>
          </p:cNvSpPr>
          <p:nvPr/>
        </p:nvSpPr>
        <p:spPr bwMode="auto">
          <a:xfrm>
            <a:off x="914400" y="2667000"/>
            <a:ext cx="6248400" cy="193899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/>
              <a:t>Regarding question 3, if one of the fatty acid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tails </a:t>
            </a:r>
            <a:r>
              <a:rPr lang="en-US" dirty="0"/>
              <a:t>of a phospholipid were removed</a:t>
            </a:r>
            <a:r>
              <a:rPr lang="en-US" dirty="0" smtClean="0"/>
              <a:t>,.. </a:t>
            </a:r>
            <a:br>
              <a:rPr lang="en-US" dirty="0" smtClean="0"/>
            </a:br>
            <a:r>
              <a:rPr lang="en-US" dirty="0" smtClean="0"/>
              <a:t>how </a:t>
            </a:r>
            <a:r>
              <a:rPr lang="en-US" dirty="0"/>
              <a:t>the membrane would be drastically structurally changed considering it still has another hydrophobic tail that can form a bilayer. </a:t>
            </a:r>
            <a:endParaRPr lang="en-US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36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 bwMode="auto">
          <a:xfrm>
            <a:off x="0" y="1556658"/>
            <a:ext cx="9158514" cy="5347062"/>
          </a:xfrm>
          <a:prstGeom prst="rect">
            <a:avLst/>
          </a:prstGeom>
          <a:solidFill>
            <a:srgbClr val="C0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06680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 smtClean="0">
                <a:latin typeface="Arial" pitchFamily="34" charset="0"/>
                <a:cs typeface="Arial" pitchFamily="34" charset="0"/>
              </a:rPr>
              <a:t>Phenol + </a:t>
            </a:r>
            <a:r>
              <a:rPr lang="en-US" sz="3200" b="1" i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ammonia</a:t>
            </a:r>
            <a:endParaRPr lang="en-US" sz="3200" b="1" i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8200" y="1091625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 err="1" smtClean="0">
                <a:latin typeface="Arial" pitchFamily="34" charset="0"/>
                <a:cs typeface="Arial" pitchFamily="34" charset="0"/>
              </a:rPr>
              <a:t>butanol</a:t>
            </a:r>
            <a:r>
              <a:rPr lang="en-US" sz="3200" b="1" i="0" dirty="0" smtClean="0">
                <a:latin typeface="Arial" pitchFamily="34" charset="0"/>
                <a:cs typeface="Arial" pitchFamily="34" charset="0"/>
              </a:rPr>
              <a:t> + </a:t>
            </a:r>
            <a:r>
              <a:rPr lang="en-US" sz="3200" b="1" i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acetic acid</a:t>
            </a:r>
            <a:endParaRPr lang="en-US" sz="3200" b="1" i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4564063" y="1143000"/>
            <a:ext cx="0" cy="57607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4586514" y="-3004458"/>
            <a:ext cx="0" cy="9144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0" y="2905354"/>
            <a:ext cx="365760" cy="3928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5616381"/>
            <a:ext cx="365760" cy="3928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28800"/>
            <a:ext cx="365760" cy="39285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38200" y="1524000"/>
            <a:ext cx="263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0" dirty="0" smtClean="0"/>
              <a:t>pH: high</a:t>
            </a:r>
            <a:endParaRPr lang="en-US" sz="2400" i="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732" y="3661343"/>
            <a:ext cx="1463040" cy="142216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859349"/>
            <a:ext cx="1280160" cy="10842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979454"/>
            <a:ext cx="365760" cy="3928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40" y="4661629"/>
            <a:ext cx="365760" cy="3928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226" y="4355649"/>
            <a:ext cx="365760" cy="39285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080" y="3826933"/>
            <a:ext cx="365760" cy="39285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480" y="5616381"/>
            <a:ext cx="365760" cy="39285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6248400"/>
            <a:ext cx="365760" cy="39285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953000"/>
            <a:ext cx="365760" cy="39285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5933846"/>
            <a:ext cx="365760" cy="3928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828800"/>
            <a:ext cx="365760" cy="39285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691" y="1888870"/>
            <a:ext cx="365760" cy="39285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036146"/>
            <a:ext cx="365760" cy="39285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440680" y="1524000"/>
            <a:ext cx="263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0" dirty="0" smtClean="0"/>
              <a:t>pH: low</a:t>
            </a:r>
            <a:endParaRPr lang="en-US" sz="2400" i="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72"/>
          <a:stretch/>
        </p:blipFill>
        <p:spPr>
          <a:xfrm rot="-2460000" flipH="1">
            <a:off x="6169400" y="3310058"/>
            <a:ext cx="1621971" cy="149412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131854"/>
            <a:ext cx="365760" cy="39285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40" y="3057754"/>
            <a:ext cx="365760" cy="39285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280" y="3166127"/>
            <a:ext cx="365760" cy="39285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284254"/>
            <a:ext cx="365760" cy="39285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279" y="3928708"/>
            <a:ext cx="365760" cy="39285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645" y="1651575"/>
            <a:ext cx="365760" cy="39285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40" y="5892152"/>
            <a:ext cx="365760" cy="39285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920" y="6312322"/>
            <a:ext cx="365760" cy="39285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120" y="2379437"/>
            <a:ext cx="365760" cy="39285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291" y="6009235"/>
            <a:ext cx="365760" cy="39285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686" y="3863781"/>
            <a:ext cx="365760" cy="39285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60" y="4816977"/>
            <a:ext cx="365760" cy="39285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171" y="2281724"/>
            <a:ext cx="365760" cy="392854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600" y="2817300"/>
            <a:ext cx="365760" cy="392854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91" y="3997068"/>
            <a:ext cx="365760" cy="392854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920000">
            <a:off x="4831875" y="4791975"/>
            <a:ext cx="2011680" cy="1494128"/>
          </a:xfrm>
          <a:prstGeom prst="rect">
            <a:avLst/>
          </a:prstGeom>
        </p:spPr>
      </p:pic>
      <p:sp>
        <p:nvSpPr>
          <p:cNvPr id="58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i="0" dirty="0" smtClean="0"/>
              <a:t>Visualize </a:t>
            </a:r>
            <a:r>
              <a:rPr lang="en-US" sz="4800" b="0" i="0" dirty="0" err="1" smtClean="0"/>
              <a:t>Val+Lys</a:t>
            </a:r>
            <a:r>
              <a:rPr lang="en-US" sz="4800" b="0" i="0" dirty="0" smtClean="0"/>
              <a:t> in </a:t>
            </a:r>
            <a:r>
              <a:rPr lang="en-US" sz="4800" b="0" i="0" dirty="0" smtClean="0">
                <a:solidFill>
                  <a:srgbClr val="FF0000"/>
                </a:solidFill>
              </a:rPr>
              <a:t>Solvent</a:t>
            </a:r>
            <a:endParaRPr lang="en-US" sz="4800" b="0" i="0" dirty="0">
              <a:solidFill>
                <a:srgbClr val="FF0000"/>
              </a:solidFill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40" y="2283900"/>
            <a:ext cx="1280160" cy="108425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645" y="4877828"/>
            <a:ext cx="1280160" cy="1084251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828800"/>
            <a:ext cx="2011680" cy="149412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20000">
            <a:off x="6979920" y="4572000"/>
            <a:ext cx="2011680" cy="1494128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2772228" y="3943683"/>
            <a:ext cx="4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+</a:t>
            </a:r>
            <a:endParaRPr lang="en-US" sz="3200" b="1" i="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947262" y="4198203"/>
            <a:ext cx="411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</a:t>
            </a:r>
            <a:endParaRPr lang="en-US" sz="4800" b="1" i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68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 bwMode="auto">
          <a:xfrm>
            <a:off x="0" y="1556658"/>
            <a:ext cx="9158514" cy="5347062"/>
          </a:xfrm>
          <a:prstGeom prst="rect">
            <a:avLst/>
          </a:prstGeom>
          <a:solidFill>
            <a:srgbClr val="C0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06680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 smtClean="0">
                <a:latin typeface="Arial" pitchFamily="34" charset="0"/>
                <a:cs typeface="Arial" pitchFamily="34" charset="0"/>
              </a:rPr>
              <a:t>Phenol + </a:t>
            </a:r>
            <a:r>
              <a:rPr lang="en-US" sz="3200" b="1" i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ammonia</a:t>
            </a:r>
            <a:endParaRPr lang="en-US" sz="3200" b="1" i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8200" y="1091625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 err="1" smtClean="0">
                <a:latin typeface="Arial" pitchFamily="34" charset="0"/>
                <a:cs typeface="Arial" pitchFamily="34" charset="0"/>
              </a:rPr>
              <a:t>butanol</a:t>
            </a:r>
            <a:r>
              <a:rPr lang="en-US" sz="3200" b="1" i="0" dirty="0" smtClean="0">
                <a:latin typeface="Arial" pitchFamily="34" charset="0"/>
                <a:cs typeface="Arial" pitchFamily="34" charset="0"/>
              </a:rPr>
              <a:t> + </a:t>
            </a:r>
            <a:r>
              <a:rPr lang="en-US" sz="3200" b="1" i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acetic acid</a:t>
            </a:r>
            <a:endParaRPr lang="en-US" sz="3200" b="1" i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4564063" y="1143000"/>
            <a:ext cx="0" cy="57607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4586514" y="-3004458"/>
            <a:ext cx="0" cy="9144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0" y="2905354"/>
            <a:ext cx="365760" cy="3928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5616381"/>
            <a:ext cx="365760" cy="3928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28800"/>
            <a:ext cx="365760" cy="39285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38200" y="1524000"/>
            <a:ext cx="263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0" dirty="0" smtClean="0"/>
              <a:t>pH: high</a:t>
            </a:r>
            <a:endParaRPr lang="en-US" sz="2400" i="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732" y="3661343"/>
            <a:ext cx="1463040" cy="142216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859349"/>
            <a:ext cx="1280160" cy="10842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979454"/>
            <a:ext cx="365760" cy="3928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40" y="4661629"/>
            <a:ext cx="365760" cy="3928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226" y="4355649"/>
            <a:ext cx="365760" cy="39285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080" y="3826933"/>
            <a:ext cx="365760" cy="39285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480" y="5616381"/>
            <a:ext cx="365760" cy="39285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6248400"/>
            <a:ext cx="365760" cy="39285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953000"/>
            <a:ext cx="365760" cy="39285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5933846"/>
            <a:ext cx="365760" cy="3928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828800"/>
            <a:ext cx="365760" cy="39285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691" y="1888870"/>
            <a:ext cx="365760" cy="39285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036146"/>
            <a:ext cx="365760" cy="39285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440680" y="1524000"/>
            <a:ext cx="263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0" dirty="0" smtClean="0"/>
              <a:t>pH: low</a:t>
            </a:r>
            <a:endParaRPr lang="en-US" sz="2400" i="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72"/>
          <a:stretch/>
        </p:blipFill>
        <p:spPr>
          <a:xfrm rot="-2460000" flipH="1">
            <a:off x="6169400" y="3310058"/>
            <a:ext cx="1621971" cy="149412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131854"/>
            <a:ext cx="365760" cy="39285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40" y="3057754"/>
            <a:ext cx="365760" cy="39285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280" y="3166127"/>
            <a:ext cx="365760" cy="39285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284254"/>
            <a:ext cx="365760" cy="39285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279" y="3928708"/>
            <a:ext cx="365760" cy="39285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645" y="1651575"/>
            <a:ext cx="365760" cy="39285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40" y="5892152"/>
            <a:ext cx="365760" cy="39285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920" y="6312322"/>
            <a:ext cx="365760" cy="39285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120" y="2379437"/>
            <a:ext cx="365760" cy="39285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291" y="6009235"/>
            <a:ext cx="365760" cy="39285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686" y="3863781"/>
            <a:ext cx="365760" cy="39285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60" y="4816977"/>
            <a:ext cx="365760" cy="39285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171" y="2281724"/>
            <a:ext cx="365760" cy="392854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600" y="2817300"/>
            <a:ext cx="365760" cy="392854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91" y="3997068"/>
            <a:ext cx="365760" cy="392854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920000">
            <a:off x="4831875" y="4791975"/>
            <a:ext cx="2011680" cy="1494128"/>
          </a:xfrm>
          <a:prstGeom prst="rect">
            <a:avLst/>
          </a:prstGeom>
        </p:spPr>
      </p:pic>
      <p:sp>
        <p:nvSpPr>
          <p:cNvPr id="58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i="0" dirty="0" smtClean="0"/>
              <a:t>Visualize </a:t>
            </a:r>
            <a:r>
              <a:rPr lang="en-US" sz="4800" b="0" i="0" dirty="0" err="1" smtClean="0">
                <a:solidFill>
                  <a:srgbClr val="FF0000"/>
                </a:solidFill>
              </a:rPr>
              <a:t>Val</a:t>
            </a:r>
            <a:r>
              <a:rPr lang="en-US" sz="4800" b="0" i="0" dirty="0" err="1" smtClean="0"/>
              <a:t>+Lys</a:t>
            </a:r>
            <a:r>
              <a:rPr lang="en-US" sz="4800" b="0" i="0" dirty="0" smtClean="0"/>
              <a:t> in Solvent</a:t>
            </a:r>
            <a:endParaRPr lang="en-US" sz="4800" b="0" i="0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40" y="2283900"/>
            <a:ext cx="1280160" cy="108425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645" y="4877828"/>
            <a:ext cx="1280160" cy="108425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828800"/>
            <a:ext cx="2011680" cy="1494128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20000">
            <a:off x="6979920" y="4572000"/>
            <a:ext cx="2011680" cy="149412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772228" y="3943683"/>
            <a:ext cx="4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+</a:t>
            </a:r>
            <a:endParaRPr lang="en-US" sz="3200" b="1" i="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947262" y="4198203"/>
            <a:ext cx="411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</a:t>
            </a:r>
            <a:endParaRPr lang="en-US" sz="4800" b="1" i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97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52400"/>
            <a:ext cx="5821363" cy="6629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10" name="Group 9"/>
          <p:cNvGrpSpPr/>
          <p:nvPr/>
        </p:nvGrpSpPr>
        <p:grpSpPr>
          <a:xfrm>
            <a:off x="1752600" y="867954"/>
            <a:ext cx="5395686" cy="4631364"/>
            <a:chOff x="1752600" y="867954"/>
            <a:chExt cx="5395686" cy="4631364"/>
          </a:xfrm>
        </p:grpSpPr>
        <p:sp>
          <p:nvSpPr>
            <p:cNvPr id="2" name="Rectangle 1"/>
            <p:cNvSpPr/>
            <p:nvPr/>
          </p:nvSpPr>
          <p:spPr bwMode="auto">
            <a:xfrm>
              <a:off x="1844040" y="867954"/>
              <a:ext cx="2468880" cy="39319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1752600" y="1939980"/>
              <a:ext cx="2560320" cy="39319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679406" y="2815410"/>
              <a:ext cx="2377440" cy="39319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859280" y="3705354"/>
              <a:ext cx="2560320" cy="39319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996542" y="5014686"/>
              <a:ext cx="2103120" cy="48463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4679406" y="896256"/>
              <a:ext cx="2468880" cy="39319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849880" y="4982028"/>
              <a:ext cx="1554480" cy="39319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3" name="Freeform 2"/>
          <p:cNvSpPr/>
          <p:nvPr/>
        </p:nvSpPr>
        <p:spPr>
          <a:xfrm>
            <a:off x="1886857" y="4963886"/>
            <a:ext cx="711200" cy="478971"/>
          </a:xfrm>
          <a:custGeom>
            <a:avLst/>
            <a:gdLst>
              <a:gd name="connsiteX0" fmla="*/ 711200 w 711200"/>
              <a:gd name="connsiteY0" fmla="*/ 0 h 478971"/>
              <a:gd name="connsiteX1" fmla="*/ 87086 w 711200"/>
              <a:gd name="connsiteY1" fmla="*/ 14514 h 478971"/>
              <a:gd name="connsiteX2" fmla="*/ 0 w 711200"/>
              <a:gd name="connsiteY2" fmla="*/ 478971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200" h="478971">
                <a:moveTo>
                  <a:pt x="711200" y="0"/>
                </a:moveTo>
                <a:lnTo>
                  <a:pt x="87086" y="14514"/>
                </a:lnTo>
                <a:lnTo>
                  <a:pt x="0" y="478971"/>
                </a:ln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828800" y="4978400"/>
            <a:ext cx="812800" cy="522515"/>
          </a:xfrm>
          <a:custGeom>
            <a:avLst/>
            <a:gdLst>
              <a:gd name="connsiteX0" fmla="*/ 740228 w 769257"/>
              <a:gd name="connsiteY0" fmla="*/ 0 h 522514"/>
              <a:gd name="connsiteX1" fmla="*/ 362857 w 769257"/>
              <a:gd name="connsiteY1" fmla="*/ 0 h 522514"/>
              <a:gd name="connsiteX2" fmla="*/ 0 w 769257"/>
              <a:gd name="connsiteY2" fmla="*/ 435429 h 522514"/>
              <a:gd name="connsiteX3" fmla="*/ 290286 w 769257"/>
              <a:gd name="connsiteY3" fmla="*/ 522514 h 522514"/>
              <a:gd name="connsiteX4" fmla="*/ 769257 w 769257"/>
              <a:gd name="connsiteY4" fmla="*/ 290286 h 522514"/>
              <a:gd name="connsiteX5" fmla="*/ 740228 w 769257"/>
              <a:gd name="connsiteY5" fmla="*/ 0 h 522514"/>
              <a:gd name="connsiteX0" fmla="*/ 783771 w 812800"/>
              <a:gd name="connsiteY0" fmla="*/ 0 h 522515"/>
              <a:gd name="connsiteX1" fmla="*/ 406400 w 812800"/>
              <a:gd name="connsiteY1" fmla="*/ 0 h 522515"/>
              <a:gd name="connsiteX2" fmla="*/ 0 w 812800"/>
              <a:gd name="connsiteY2" fmla="*/ 522515 h 522515"/>
              <a:gd name="connsiteX3" fmla="*/ 333829 w 812800"/>
              <a:gd name="connsiteY3" fmla="*/ 522514 h 522515"/>
              <a:gd name="connsiteX4" fmla="*/ 812800 w 812800"/>
              <a:gd name="connsiteY4" fmla="*/ 290286 h 522515"/>
              <a:gd name="connsiteX5" fmla="*/ 783771 w 812800"/>
              <a:gd name="connsiteY5" fmla="*/ 0 h 52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800" h="522515">
                <a:moveTo>
                  <a:pt x="783771" y="0"/>
                </a:moveTo>
                <a:lnTo>
                  <a:pt x="406400" y="0"/>
                </a:lnTo>
                <a:lnTo>
                  <a:pt x="0" y="522515"/>
                </a:lnTo>
                <a:lnTo>
                  <a:pt x="333829" y="522514"/>
                </a:lnTo>
                <a:lnTo>
                  <a:pt x="812800" y="290286"/>
                </a:lnTo>
                <a:lnTo>
                  <a:pt x="783771" y="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981200" y="6096000"/>
            <a:ext cx="616857" cy="228600"/>
          </a:xfrm>
          <a:prstGeom prst="rect">
            <a:avLst/>
          </a:prstGeom>
          <a:solidFill>
            <a:srgbClr val="FFFF00">
              <a:alpha val="3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17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52400"/>
            <a:ext cx="5821363" cy="6629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 bwMode="auto">
          <a:xfrm>
            <a:off x="1844040" y="867954"/>
            <a:ext cx="2468880" cy="393192"/>
          </a:xfrm>
          <a:prstGeom prst="rect">
            <a:avLst/>
          </a:prstGeom>
          <a:solidFill>
            <a:srgbClr val="FFFFFF">
              <a:alpha val="69804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752600" y="1939980"/>
            <a:ext cx="2560320" cy="393192"/>
          </a:xfrm>
          <a:prstGeom prst="rect">
            <a:avLst/>
          </a:prstGeom>
          <a:solidFill>
            <a:srgbClr val="FFFFFF">
              <a:alpha val="69804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679406" y="2815410"/>
            <a:ext cx="2377440" cy="393192"/>
          </a:xfrm>
          <a:prstGeom prst="rect">
            <a:avLst/>
          </a:prstGeom>
          <a:solidFill>
            <a:srgbClr val="FFFFFF">
              <a:alpha val="69804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859280" y="3705354"/>
            <a:ext cx="2560320" cy="393192"/>
          </a:xfrm>
          <a:prstGeom prst="rect">
            <a:avLst/>
          </a:prstGeom>
          <a:solidFill>
            <a:srgbClr val="FFFFFF">
              <a:alpha val="69804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996542" y="5014686"/>
            <a:ext cx="2103120" cy="484632"/>
          </a:xfrm>
          <a:prstGeom prst="rect">
            <a:avLst/>
          </a:prstGeom>
          <a:solidFill>
            <a:srgbClr val="FFFFFF">
              <a:alpha val="69804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679406" y="896256"/>
            <a:ext cx="2468880" cy="393192"/>
          </a:xfrm>
          <a:prstGeom prst="rect">
            <a:avLst/>
          </a:prstGeom>
          <a:solidFill>
            <a:srgbClr val="FFFFFF">
              <a:alpha val="69804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849880" y="4982028"/>
            <a:ext cx="1554480" cy="393192"/>
          </a:xfrm>
          <a:prstGeom prst="rect">
            <a:avLst/>
          </a:prstGeom>
          <a:solidFill>
            <a:srgbClr val="FFFFFF">
              <a:alpha val="69804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1886857" y="4963886"/>
            <a:ext cx="711200" cy="478971"/>
          </a:xfrm>
          <a:custGeom>
            <a:avLst/>
            <a:gdLst>
              <a:gd name="connsiteX0" fmla="*/ 711200 w 711200"/>
              <a:gd name="connsiteY0" fmla="*/ 0 h 478971"/>
              <a:gd name="connsiteX1" fmla="*/ 87086 w 711200"/>
              <a:gd name="connsiteY1" fmla="*/ 14514 h 478971"/>
              <a:gd name="connsiteX2" fmla="*/ 0 w 711200"/>
              <a:gd name="connsiteY2" fmla="*/ 478971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200" h="478971">
                <a:moveTo>
                  <a:pt x="711200" y="0"/>
                </a:moveTo>
                <a:lnTo>
                  <a:pt x="87086" y="14514"/>
                </a:lnTo>
                <a:lnTo>
                  <a:pt x="0" y="478971"/>
                </a:lnTo>
              </a:path>
            </a:pathLst>
          </a:custGeom>
          <a:solidFill>
            <a:srgbClr val="FFFFFF">
              <a:alpha val="69804"/>
            </a:srgbClr>
          </a:solidFill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828800" y="4978400"/>
            <a:ext cx="812800" cy="522515"/>
          </a:xfrm>
          <a:custGeom>
            <a:avLst/>
            <a:gdLst>
              <a:gd name="connsiteX0" fmla="*/ 740228 w 769257"/>
              <a:gd name="connsiteY0" fmla="*/ 0 h 522514"/>
              <a:gd name="connsiteX1" fmla="*/ 362857 w 769257"/>
              <a:gd name="connsiteY1" fmla="*/ 0 h 522514"/>
              <a:gd name="connsiteX2" fmla="*/ 0 w 769257"/>
              <a:gd name="connsiteY2" fmla="*/ 435429 h 522514"/>
              <a:gd name="connsiteX3" fmla="*/ 290286 w 769257"/>
              <a:gd name="connsiteY3" fmla="*/ 522514 h 522514"/>
              <a:gd name="connsiteX4" fmla="*/ 769257 w 769257"/>
              <a:gd name="connsiteY4" fmla="*/ 290286 h 522514"/>
              <a:gd name="connsiteX5" fmla="*/ 740228 w 769257"/>
              <a:gd name="connsiteY5" fmla="*/ 0 h 522514"/>
              <a:gd name="connsiteX0" fmla="*/ 783771 w 812800"/>
              <a:gd name="connsiteY0" fmla="*/ 0 h 522515"/>
              <a:gd name="connsiteX1" fmla="*/ 406400 w 812800"/>
              <a:gd name="connsiteY1" fmla="*/ 0 h 522515"/>
              <a:gd name="connsiteX2" fmla="*/ 0 w 812800"/>
              <a:gd name="connsiteY2" fmla="*/ 522515 h 522515"/>
              <a:gd name="connsiteX3" fmla="*/ 333829 w 812800"/>
              <a:gd name="connsiteY3" fmla="*/ 522514 h 522515"/>
              <a:gd name="connsiteX4" fmla="*/ 812800 w 812800"/>
              <a:gd name="connsiteY4" fmla="*/ 290286 h 522515"/>
              <a:gd name="connsiteX5" fmla="*/ 783771 w 812800"/>
              <a:gd name="connsiteY5" fmla="*/ 0 h 52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800" h="522515">
                <a:moveTo>
                  <a:pt x="783771" y="0"/>
                </a:moveTo>
                <a:lnTo>
                  <a:pt x="406400" y="0"/>
                </a:lnTo>
                <a:lnTo>
                  <a:pt x="0" y="522515"/>
                </a:lnTo>
                <a:lnTo>
                  <a:pt x="333829" y="522514"/>
                </a:lnTo>
                <a:lnTo>
                  <a:pt x="812800" y="290286"/>
                </a:lnTo>
                <a:lnTo>
                  <a:pt x="783771" y="0"/>
                </a:lnTo>
                <a:close/>
              </a:path>
            </a:pathLst>
          </a:custGeom>
          <a:solidFill>
            <a:srgbClr val="FFFFFF">
              <a:alpha val="69804"/>
            </a:srgbClr>
          </a:solidFill>
          <a:ln w="28575">
            <a:solidFill>
              <a:srgbClr val="FF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981200" y="6096000"/>
            <a:ext cx="616857" cy="228600"/>
          </a:xfrm>
          <a:prstGeom prst="rect">
            <a:avLst/>
          </a:prstGeom>
          <a:solidFill>
            <a:srgbClr val="FFFF00">
              <a:alpha val="3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31080" y="3200400"/>
            <a:ext cx="502920" cy="1371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657600" y="1266372"/>
            <a:ext cx="655320" cy="56242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92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" y="1627632"/>
            <a:ext cx="1664208" cy="1664208"/>
          </a:xfrm>
          <a:prstGeom prst="rect">
            <a:avLst/>
          </a:prstGeom>
        </p:spPr>
      </p:pic>
      <p:pic>
        <p:nvPicPr>
          <p:cNvPr id="2052" name="Picture 4" descr="Chemcial structure for lys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714750"/>
            <a:ext cx="17145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hemical structure for va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1640795"/>
            <a:ext cx="1704975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chem.csustan.edu/chem2000/Exp5/bulk_h2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2"/>
          <a:stretch>
            <a:fillRect/>
          </a:stretch>
        </p:blipFill>
        <p:spPr bwMode="auto">
          <a:xfrm>
            <a:off x="5105400" y="1264558"/>
            <a:ext cx="36004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23875" y="7620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4400" b="0" i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Interaction with water</a:t>
            </a:r>
            <a:endParaRPr lang="en-US" altLang="en-US" sz="4400" b="0" i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972457" y="2253343"/>
            <a:ext cx="1494972" cy="957943"/>
          </a:xfrm>
          <a:custGeom>
            <a:avLst/>
            <a:gdLst>
              <a:gd name="connsiteX0" fmla="*/ 740229 w 1494972"/>
              <a:gd name="connsiteY0" fmla="*/ 43543 h 957943"/>
              <a:gd name="connsiteX1" fmla="*/ 464457 w 1494972"/>
              <a:gd name="connsiteY1" fmla="*/ 348343 h 957943"/>
              <a:gd name="connsiteX2" fmla="*/ 188686 w 1494972"/>
              <a:gd name="connsiteY2" fmla="*/ 275771 h 957943"/>
              <a:gd name="connsiteX3" fmla="*/ 0 w 1494972"/>
              <a:gd name="connsiteY3" fmla="*/ 711200 h 957943"/>
              <a:gd name="connsiteX4" fmla="*/ 566057 w 1494972"/>
              <a:gd name="connsiteY4" fmla="*/ 957943 h 957943"/>
              <a:gd name="connsiteX5" fmla="*/ 1451429 w 1494972"/>
              <a:gd name="connsiteY5" fmla="*/ 856343 h 957943"/>
              <a:gd name="connsiteX6" fmla="*/ 1494972 w 1494972"/>
              <a:gd name="connsiteY6" fmla="*/ 217714 h 957943"/>
              <a:gd name="connsiteX7" fmla="*/ 957943 w 1494972"/>
              <a:gd name="connsiteY7" fmla="*/ 145143 h 957943"/>
              <a:gd name="connsiteX8" fmla="*/ 769257 w 1494972"/>
              <a:gd name="connsiteY8" fmla="*/ 0 h 957943"/>
              <a:gd name="connsiteX9" fmla="*/ 740229 w 1494972"/>
              <a:gd name="connsiteY9" fmla="*/ 43543 h 95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94972" h="957943">
                <a:moveTo>
                  <a:pt x="740229" y="43543"/>
                </a:moveTo>
                <a:lnTo>
                  <a:pt x="464457" y="348343"/>
                </a:lnTo>
                <a:lnTo>
                  <a:pt x="188686" y="275771"/>
                </a:lnTo>
                <a:lnTo>
                  <a:pt x="0" y="711200"/>
                </a:lnTo>
                <a:lnTo>
                  <a:pt x="566057" y="957943"/>
                </a:lnTo>
                <a:lnTo>
                  <a:pt x="1451429" y="856343"/>
                </a:lnTo>
                <a:lnTo>
                  <a:pt x="1494972" y="217714"/>
                </a:lnTo>
                <a:lnTo>
                  <a:pt x="957943" y="145143"/>
                </a:lnTo>
                <a:lnTo>
                  <a:pt x="769257" y="0"/>
                </a:lnTo>
                <a:lnTo>
                  <a:pt x="740229" y="43543"/>
                </a:lnTo>
                <a:close/>
              </a:path>
            </a:pathLst>
          </a:custGeom>
          <a:solidFill>
            <a:srgbClr val="000000">
              <a:alpha val="69804"/>
            </a:srgbClr>
          </a:solidFill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3749040"/>
            <a:ext cx="2057400" cy="2743200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 flipV="1">
            <a:off x="838200" y="5148943"/>
            <a:ext cx="1494972" cy="1295399"/>
          </a:xfrm>
          <a:custGeom>
            <a:avLst/>
            <a:gdLst>
              <a:gd name="connsiteX0" fmla="*/ 740229 w 1494972"/>
              <a:gd name="connsiteY0" fmla="*/ 43543 h 957943"/>
              <a:gd name="connsiteX1" fmla="*/ 464457 w 1494972"/>
              <a:gd name="connsiteY1" fmla="*/ 348343 h 957943"/>
              <a:gd name="connsiteX2" fmla="*/ 188686 w 1494972"/>
              <a:gd name="connsiteY2" fmla="*/ 275771 h 957943"/>
              <a:gd name="connsiteX3" fmla="*/ 0 w 1494972"/>
              <a:gd name="connsiteY3" fmla="*/ 711200 h 957943"/>
              <a:gd name="connsiteX4" fmla="*/ 566057 w 1494972"/>
              <a:gd name="connsiteY4" fmla="*/ 957943 h 957943"/>
              <a:gd name="connsiteX5" fmla="*/ 1451429 w 1494972"/>
              <a:gd name="connsiteY5" fmla="*/ 856343 h 957943"/>
              <a:gd name="connsiteX6" fmla="*/ 1494972 w 1494972"/>
              <a:gd name="connsiteY6" fmla="*/ 217714 h 957943"/>
              <a:gd name="connsiteX7" fmla="*/ 957943 w 1494972"/>
              <a:gd name="connsiteY7" fmla="*/ 145143 h 957943"/>
              <a:gd name="connsiteX8" fmla="*/ 769257 w 1494972"/>
              <a:gd name="connsiteY8" fmla="*/ 0 h 957943"/>
              <a:gd name="connsiteX9" fmla="*/ 740229 w 1494972"/>
              <a:gd name="connsiteY9" fmla="*/ 43543 h 957943"/>
              <a:gd name="connsiteX0" fmla="*/ 740229 w 1494972"/>
              <a:gd name="connsiteY0" fmla="*/ 43543 h 972458"/>
              <a:gd name="connsiteX1" fmla="*/ 464457 w 1494972"/>
              <a:gd name="connsiteY1" fmla="*/ 348343 h 972458"/>
              <a:gd name="connsiteX2" fmla="*/ 188686 w 1494972"/>
              <a:gd name="connsiteY2" fmla="*/ 275771 h 972458"/>
              <a:gd name="connsiteX3" fmla="*/ 0 w 1494972"/>
              <a:gd name="connsiteY3" fmla="*/ 711200 h 972458"/>
              <a:gd name="connsiteX4" fmla="*/ 609600 w 1494972"/>
              <a:gd name="connsiteY4" fmla="*/ 972458 h 972458"/>
              <a:gd name="connsiteX5" fmla="*/ 1451429 w 1494972"/>
              <a:gd name="connsiteY5" fmla="*/ 856343 h 972458"/>
              <a:gd name="connsiteX6" fmla="*/ 1494972 w 1494972"/>
              <a:gd name="connsiteY6" fmla="*/ 217714 h 972458"/>
              <a:gd name="connsiteX7" fmla="*/ 957943 w 1494972"/>
              <a:gd name="connsiteY7" fmla="*/ 145143 h 972458"/>
              <a:gd name="connsiteX8" fmla="*/ 769257 w 1494972"/>
              <a:gd name="connsiteY8" fmla="*/ 0 h 972458"/>
              <a:gd name="connsiteX9" fmla="*/ 740229 w 1494972"/>
              <a:gd name="connsiteY9" fmla="*/ 43543 h 972458"/>
              <a:gd name="connsiteX0" fmla="*/ 740229 w 1494972"/>
              <a:gd name="connsiteY0" fmla="*/ 43543 h 972458"/>
              <a:gd name="connsiteX1" fmla="*/ 464457 w 1494972"/>
              <a:gd name="connsiteY1" fmla="*/ 348343 h 972458"/>
              <a:gd name="connsiteX2" fmla="*/ 188686 w 1494972"/>
              <a:gd name="connsiteY2" fmla="*/ 275771 h 972458"/>
              <a:gd name="connsiteX3" fmla="*/ 0 w 1494972"/>
              <a:gd name="connsiteY3" fmla="*/ 711200 h 972458"/>
              <a:gd name="connsiteX4" fmla="*/ 609600 w 1494972"/>
              <a:gd name="connsiteY4" fmla="*/ 972458 h 972458"/>
              <a:gd name="connsiteX5" fmla="*/ 1451429 w 1494972"/>
              <a:gd name="connsiteY5" fmla="*/ 856343 h 972458"/>
              <a:gd name="connsiteX6" fmla="*/ 1494972 w 1494972"/>
              <a:gd name="connsiteY6" fmla="*/ 217714 h 972458"/>
              <a:gd name="connsiteX7" fmla="*/ 957943 w 1494972"/>
              <a:gd name="connsiteY7" fmla="*/ 145143 h 972458"/>
              <a:gd name="connsiteX8" fmla="*/ 769257 w 1494972"/>
              <a:gd name="connsiteY8" fmla="*/ 0 h 972458"/>
              <a:gd name="connsiteX9" fmla="*/ 740229 w 1494972"/>
              <a:gd name="connsiteY9" fmla="*/ 43543 h 972458"/>
              <a:gd name="connsiteX0" fmla="*/ 740229 w 1494972"/>
              <a:gd name="connsiteY0" fmla="*/ 43543 h 972458"/>
              <a:gd name="connsiteX1" fmla="*/ 464457 w 1494972"/>
              <a:gd name="connsiteY1" fmla="*/ 348343 h 972458"/>
              <a:gd name="connsiteX2" fmla="*/ 188686 w 1494972"/>
              <a:gd name="connsiteY2" fmla="*/ 275771 h 972458"/>
              <a:gd name="connsiteX3" fmla="*/ 0 w 1494972"/>
              <a:gd name="connsiteY3" fmla="*/ 711200 h 972458"/>
              <a:gd name="connsiteX4" fmla="*/ 18143 w 1494972"/>
              <a:gd name="connsiteY4" fmla="*/ 743857 h 972458"/>
              <a:gd name="connsiteX5" fmla="*/ 609600 w 1494972"/>
              <a:gd name="connsiteY5" fmla="*/ 972458 h 972458"/>
              <a:gd name="connsiteX6" fmla="*/ 1451429 w 1494972"/>
              <a:gd name="connsiteY6" fmla="*/ 856343 h 972458"/>
              <a:gd name="connsiteX7" fmla="*/ 1494972 w 1494972"/>
              <a:gd name="connsiteY7" fmla="*/ 217714 h 972458"/>
              <a:gd name="connsiteX8" fmla="*/ 957943 w 1494972"/>
              <a:gd name="connsiteY8" fmla="*/ 145143 h 972458"/>
              <a:gd name="connsiteX9" fmla="*/ 769257 w 1494972"/>
              <a:gd name="connsiteY9" fmla="*/ 0 h 972458"/>
              <a:gd name="connsiteX10" fmla="*/ 740229 w 1494972"/>
              <a:gd name="connsiteY10" fmla="*/ 43543 h 972458"/>
              <a:gd name="connsiteX0" fmla="*/ 740229 w 1494972"/>
              <a:gd name="connsiteY0" fmla="*/ 43543 h 1092199"/>
              <a:gd name="connsiteX1" fmla="*/ 464457 w 1494972"/>
              <a:gd name="connsiteY1" fmla="*/ 348343 h 1092199"/>
              <a:gd name="connsiteX2" fmla="*/ 188686 w 1494972"/>
              <a:gd name="connsiteY2" fmla="*/ 275771 h 1092199"/>
              <a:gd name="connsiteX3" fmla="*/ 0 w 1494972"/>
              <a:gd name="connsiteY3" fmla="*/ 711200 h 1092199"/>
              <a:gd name="connsiteX4" fmla="*/ 177800 w 1494972"/>
              <a:gd name="connsiteY4" fmla="*/ 1092199 h 1092199"/>
              <a:gd name="connsiteX5" fmla="*/ 609600 w 1494972"/>
              <a:gd name="connsiteY5" fmla="*/ 972458 h 1092199"/>
              <a:gd name="connsiteX6" fmla="*/ 1451429 w 1494972"/>
              <a:gd name="connsiteY6" fmla="*/ 856343 h 1092199"/>
              <a:gd name="connsiteX7" fmla="*/ 1494972 w 1494972"/>
              <a:gd name="connsiteY7" fmla="*/ 217714 h 1092199"/>
              <a:gd name="connsiteX8" fmla="*/ 957943 w 1494972"/>
              <a:gd name="connsiteY8" fmla="*/ 145143 h 1092199"/>
              <a:gd name="connsiteX9" fmla="*/ 769257 w 1494972"/>
              <a:gd name="connsiteY9" fmla="*/ 0 h 1092199"/>
              <a:gd name="connsiteX10" fmla="*/ 740229 w 1494972"/>
              <a:gd name="connsiteY10" fmla="*/ 43543 h 1092199"/>
              <a:gd name="connsiteX0" fmla="*/ 740229 w 1494972"/>
              <a:gd name="connsiteY0" fmla="*/ 43543 h 1295399"/>
              <a:gd name="connsiteX1" fmla="*/ 464457 w 1494972"/>
              <a:gd name="connsiteY1" fmla="*/ 348343 h 1295399"/>
              <a:gd name="connsiteX2" fmla="*/ 188686 w 1494972"/>
              <a:gd name="connsiteY2" fmla="*/ 275771 h 1295399"/>
              <a:gd name="connsiteX3" fmla="*/ 0 w 1494972"/>
              <a:gd name="connsiteY3" fmla="*/ 711200 h 1295399"/>
              <a:gd name="connsiteX4" fmla="*/ 192314 w 1494972"/>
              <a:gd name="connsiteY4" fmla="*/ 1295399 h 1295399"/>
              <a:gd name="connsiteX5" fmla="*/ 609600 w 1494972"/>
              <a:gd name="connsiteY5" fmla="*/ 972458 h 1295399"/>
              <a:gd name="connsiteX6" fmla="*/ 1451429 w 1494972"/>
              <a:gd name="connsiteY6" fmla="*/ 856343 h 1295399"/>
              <a:gd name="connsiteX7" fmla="*/ 1494972 w 1494972"/>
              <a:gd name="connsiteY7" fmla="*/ 217714 h 1295399"/>
              <a:gd name="connsiteX8" fmla="*/ 957943 w 1494972"/>
              <a:gd name="connsiteY8" fmla="*/ 145143 h 1295399"/>
              <a:gd name="connsiteX9" fmla="*/ 769257 w 1494972"/>
              <a:gd name="connsiteY9" fmla="*/ 0 h 1295399"/>
              <a:gd name="connsiteX10" fmla="*/ 740229 w 1494972"/>
              <a:gd name="connsiteY10" fmla="*/ 43543 h 1295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94972" h="1295399">
                <a:moveTo>
                  <a:pt x="740229" y="43543"/>
                </a:moveTo>
                <a:lnTo>
                  <a:pt x="464457" y="348343"/>
                </a:lnTo>
                <a:lnTo>
                  <a:pt x="188686" y="275771"/>
                </a:lnTo>
                <a:lnTo>
                  <a:pt x="0" y="711200"/>
                </a:lnTo>
                <a:lnTo>
                  <a:pt x="192314" y="1295399"/>
                </a:lnTo>
                <a:lnTo>
                  <a:pt x="609600" y="972458"/>
                </a:lnTo>
                <a:lnTo>
                  <a:pt x="1451429" y="856343"/>
                </a:lnTo>
                <a:lnTo>
                  <a:pt x="1494972" y="217714"/>
                </a:lnTo>
                <a:lnTo>
                  <a:pt x="957943" y="145143"/>
                </a:lnTo>
                <a:lnTo>
                  <a:pt x="769257" y="0"/>
                </a:lnTo>
                <a:lnTo>
                  <a:pt x="740229" y="43543"/>
                </a:lnTo>
                <a:close/>
              </a:path>
            </a:pathLst>
          </a:custGeom>
          <a:solidFill>
            <a:srgbClr val="000000">
              <a:alpha val="69804"/>
            </a:srgbClr>
          </a:solidFill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 bwMode="auto">
          <a:xfrm>
            <a:off x="1373778" y="3931920"/>
            <a:ext cx="640080" cy="64008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71172" y="3810000"/>
            <a:ext cx="4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 smtClean="0">
                <a:solidFill>
                  <a:srgbClr val="0033FF"/>
                </a:solidFill>
                <a:latin typeface="Arial" pitchFamily="34" charset="0"/>
                <a:cs typeface="Arial" pitchFamily="34" charset="0"/>
              </a:rPr>
              <a:t>+</a:t>
            </a:r>
            <a:endParaRPr lang="en-US" sz="3200" b="1" i="0" dirty="0">
              <a:solidFill>
                <a:srgbClr val="0033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670048" y="2388508"/>
            <a:ext cx="1711452" cy="74771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667000" y="5867173"/>
            <a:ext cx="1711452" cy="74771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6312" y="1153180"/>
            <a:ext cx="1937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0" dirty="0" smtClean="0">
                <a:solidFill>
                  <a:srgbClr val="FFFF00"/>
                </a:solidFill>
                <a:latin typeface="+mn-lt"/>
              </a:rPr>
              <a:t>Valine</a:t>
            </a:r>
            <a:endParaRPr lang="en-US" sz="2800" i="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058" y="3210580"/>
            <a:ext cx="1937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0" dirty="0" smtClean="0">
                <a:solidFill>
                  <a:srgbClr val="FFFF00"/>
                </a:solidFill>
                <a:latin typeface="+mn-lt"/>
              </a:rPr>
              <a:t>Lysine</a:t>
            </a:r>
            <a:endParaRPr lang="en-US" sz="2800" i="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971800" y="3704772"/>
            <a:ext cx="914400" cy="4439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9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5" grpId="0" animBg="1"/>
      <p:bldP spid="13" grpId="0"/>
      <p:bldP spid="8" grpId="0" animBg="1"/>
      <p:bldP spid="14" grpId="0" animBg="1"/>
      <p:bldP spid="15" grpId="0"/>
      <p:bldP spid="1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 bwMode="auto">
          <a:xfrm>
            <a:off x="0" y="1556658"/>
            <a:ext cx="9158514" cy="5347062"/>
          </a:xfrm>
          <a:prstGeom prst="rect">
            <a:avLst/>
          </a:prstGeom>
          <a:solidFill>
            <a:srgbClr val="C0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06680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 smtClean="0">
                <a:latin typeface="Arial" pitchFamily="34" charset="0"/>
                <a:cs typeface="Arial" pitchFamily="34" charset="0"/>
              </a:rPr>
              <a:t>Phenol + </a:t>
            </a:r>
            <a:r>
              <a:rPr lang="en-US" sz="3200" b="1" i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ammonia</a:t>
            </a:r>
            <a:endParaRPr lang="en-US" sz="3200" b="1" i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8200" y="1091625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 err="1" smtClean="0">
                <a:latin typeface="Arial" pitchFamily="34" charset="0"/>
                <a:cs typeface="Arial" pitchFamily="34" charset="0"/>
              </a:rPr>
              <a:t>butanol</a:t>
            </a:r>
            <a:r>
              <a:rPr lang="en-US" sz="3200" b="1" i="0" dirty="0" smtClean="0">
                <a:latin typeface="Arial" pitchFamily="34" charset="0"/>
                <a:cs typeface="Arial" pitchFamily="34" charset="0"/>
              </a:rPr>
              <a:t> + </a:t>
            </a:r>
            <a:r>
              <a:rPr lang="en-US" sz="3200" b="1" i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acetic acid</a:t>
            </a:r>
            <a:endParaRPr lang="en-US" sz="3200" b="1" i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4564063" y="1143000"/>
            <a:ext cx="0" cy="57607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4586514" y="-3004458"/>
            <a:ext cx="0" cy="9144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0" y="2905354"/>
            <a:ext cx="365760" cy="3928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5616381"/>
            <a:ext cx="365760" cy="3928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28800"/>
            <a:ext cx="365760" cy="39285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38200" y="1524000"/>
            <a:ext cx="263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0" dirty="0" smtClean="0"/>
              <a:t>pH: high</a:t>
            </a:r>
            <a:endParaRPr lang="en-US" sz="2400" i="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979454"/>
            <a:ext cx="365760" cy="3928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40" y="4661629"/>
            <a:ext cx="365760" cy="3928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226" y="4355649"/>
            <a:ext cx="365760" cy="39285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080" y="3826933"/>
            <a:ext cx="365760" cy="39285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480" y="5616381"/>
            <a:ext cx="365760" cy="39285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6248400"/>
            <a:ext cx="365760" cy="39285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953000"/>
            <a:ext cx="365760" cy="39285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5933846"/>
            <a:ext cx="365760" cy="3928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828800"/>
            <a:ext cx="365760" cy="39285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691" y="1888870"/>
            <a:ext cx="365760" cy="39285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036146"/>
            <a:ext cx="365760" cy="39285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440680" y="1524000"/>
            <a:ext cx="263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0" dirty="0" smtClean="0"/>
              <a:t>pH: low</a:t>
            </a:r>
            <a:endParaRPr lang="en-US" sz="2400" i="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131854"/>
            <a:ext cx="365760" cy="39285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40" y="3057754"/>
            <a:ext cx="365760" cy="39285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280" y="3166127"/>
            <a:ext cx="365760" cy="39285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284254"/>
            <a:ext cx="365760" cy="39285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279" y="3928708"/>
            <a:ext cx="365760" cy="39285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645" y="1651575"/>
            <a:ext cx="365760" cy="39285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40" y="5892152"/>
            <a:ext cx="365760" cy="39285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920" y="6312322"/>
            <a:ext cx="365760" cy="39285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120" y="2379437"/>
            <a:ext cx="365760" cy="39285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291" y="6009235"/>
            <a:ext cx="365760" cy="39285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686" y="3863781"/>
            <a:ext cx="365760" cy="39285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60" y="4816977"/>
            <a:ext cx="365760" cy="39285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171" y="2281724"/>
            <a:ext cx="365760" cy="392854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600" y="2817300"/>
            <a:ext cx="365760" cy="392854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91" y="3997068"/>
            <a:ext cx="365760" cy="392854"/>
          </a:xfrm>
          <a:prstGeom prst="rect">
            <a:avLst/>
          </a:prstGeom>
        </p:spPr>
      </p:pic>
      <p:sp>
        <p:nvSpPr>
          <p:cNvPr id="58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i="0" dirty="0" smtClean="0"/>
              <a:t>Visualize </a:t>
            </a:r>
            <a:r>
              <a:rPr lang="en-US" sz="4800" b="0" i="0" dirty="0" err="1" smtClean="0">
                <a:solidFill>
                  <a:srgbClr val="FF0000"/>
                </a:solidFill>
              </a:rPr>
              <a:t>Val</a:t>
            </a:r>
            <a:r>
              <a:rPr lang="en-US" sz="4800" b="0" i="0" dirty="0" err="1" smtClean="0"/>
              <a:t>+Lys</a:t>
            </a:r>
            <a:r>
              <a:rPr lang="en-US" sz="4800" b="0" i="0" dirty="0" smtClean="0"/>
              <a:t> in Solvent</a:t>
            </a:r>
            <a:endParaRPr lang="en-US" sz="4800" b="0" i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62" y="2393333"/>
            <a:ext cx="1666875" cy="1666875"/>
          </a:xfrm>
          <a:prstGeom prst="rect">
            <a:avLst/>
          </a:prstGeom>
        </p:spPr>
      </p:pic>
      <p:sp>
        <p:nvSpPr>
          <p:cNvPr id="57" name="Freeform 56"/>
          <p:cNvSpPr/>
          <p:nvPr/>
        </p:nvSpPr>
        <p:spPr>
          <a:xfrm>
            <a:off x="1600200" y="3048000"/>
            <a:ext cx="1494972" cy="957943"/>
          </a:xfrm>
          <a:custGeom>
            <a:avLst/>
            <a:gdLst>
              <a:gd name="connsiteX0" fmla="*/ 740229 w 1494972"/>
              <a:gd name="connsiteY0" fmla="*/ 43543 h 957943"/>
              <a:gd name="connsiteX1" fmla="*/ 464457 w 1494972"/>
              <a:gd name="connsiteY1" fmla="*/ 348343 h 957943"/>
              <a:gd name="connsiteX2" fmla="*/ 188686 w 1494972"/>
              <a:gd name="connsiteY2" fmla="*/ 275771 h 957943"/>
              <a:gd name="connsiteX3" fmla="*/ 0 w 1494972"/>
              <a:gd name="connsiteY3" fmla="*/ 711200 h 957943"/>
              <a:gd name="connsiteX4" fmla="*/ 566057 w 1494972"/>
              <a:gd name="connsiteY4" fmla="*/ 957943 h 957943"/>
              <a:gd name="connsiteX5" fmla="*/ 1451429 w 1494972"/>
              <a:gd name="connsiteY5" fmla="*/ 856343 h 957943"/>
              <a:gd name="connsiteX6" fmla="*/ 1494972 w 1494972"/>
              <a:gd name="connsiteY6" fmla="*/ 217714 h 957943"/>
              <a:gd name="connsiteX7" fmla="*/ 957943 w 1494972"/>
              <a:gd name="connsiteY7" fmla="*/ 145143 h 957943"/>
              <a:gd name="connsiteX8" fmla="*/ 769257 w 1494972"/>
              <a:gd name="connsiteY8" fmla="*/ 0 h 957943"/>
              <a:gd name="connsiteX9" fmla="*/ 740229 w 1494972"/>
              <a:gd name="connsiteY9" fmla="*/ 43543 h 95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94972" h="957943">
                <a:moveTo>
                  <a:pt x="740229" y="43543"/>
                </a:moveTo>
                <a:lnTo>
                  <a:pt x="464457" y="348343"/>
                </a:lnTo>
                <a:lnTo>
                  <a:pt x="188686" y="275771"/>
                </a:lnTo>
                <a:lnTo>
                  <a:pt x="0" y="711200"/>
                </a:lnTo>
                <a:lnTo>
                  <a:pt x="566057" y="957943"/>
                </a:lnTo>
                <a:lnTo>
                  <a:pt x="1451429" y="856343"/>
                </a:lnTo>
                <a:lnTo>
                  <a:pt x="1494972" y="217714"/>
                </a:lnTo>
                <a:lnTo>
                  <a:pt x="957943" y="145143"/>
                </a:lnTo>
                <a:lnTo>
                  <a:pt x="769257" y="0"/>
                </a:lnTo>
                <a:lnTo>
                  <a:pt x="740229" y="43543"/>
                </a:lnTo>
                <a:close/>
              </a:path>
            </a:pathLst>
          </a:custGeom>
          <a:solidFill>
            <a:srgbClr val="C0C0C0">
              <a:alpha val="69804"/>
            </a:srgbClr>
          </a:solidFill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5" y="3286125"/>
            <a:ext cx="1666875" cy="1666875"/>
          </a:xfrm>
          <a:prstGeom prst="rect">
            <a:avLst/>
          </a:prstGeom>
        </p:spPr>
      </p:pic>
      <p:sp>
        <p:nvSpPr>
          <p:cNvPr id="60" name="Freeform 59"/>
          <p:cNvSpPr/>
          <p:nvPr/>
        </p:nvSpPr>
        <p:spPr>
          <a:xfrm>
            <a:off x="6100763" y="3940792"/>
            <a:ext cx="1494972" cy="957943"/>
          </a:xfrm>
          <a:custGeom>
            <a:avLst/>
            <a:gdLst>
              <a:gd name="connsiteX0" fmla="*/ 740229 w 1494972"/>
              <a:gd name="connsiteY0" fmla="*/ 43543 h 957943"/>
              <a:gd name="connsiteX1" fmla="*/ 464457 w 1494972"/>
              <a:gd name="connsiteY1" fmla="*/ 348343 h 957943"/>
              <a:gd name="connsiteX2" fmla="*/ 188686 w 1494972"/>
              <a:gd name="connsiteY2" fmla="*/ 275771 h 957943"/>
              <a:gd name="connsiteX3" fmla="*/ 0 w 1494972"/>
              <a:gd name="connsiteY3" fmla="*/ 711200 h 957943"/>
              <a:gd name="connsiteX4" fmla="*/ 566057 w 1494972"/>
              <a:gd name="connsiteY4" fmla="*/ 957943 h 957943"/>
              <a:gd name="connsiteX5" fmla="*/ 1451429 w 1494972"/>
              <a:gd name="connsiteY5" fmla="*/ 856343 h 957943"/>
              <a:gd name="connsiteX6" fmla="*/ 1494972 w 1494972"/>
              <a:gd name="connsiteY6" fmla="*/ 217714 h 957943"/>
              <a:gd name="connsiteX7" fmla="*/ 957943 w 1494972"/>
              <a:gd name="connsiteY7" fmla="*/ 145143 h 957943"/>
              <a:gd name="connsiteX8" fmla="*/ 769257 w 1494972"/>
              <a:gd name="connsiteY8" fmla="*/ 0 h 957943"/>
              <a:gd name="connsiteX9" fmla="*/ 740229 w 1494972"/>
              <a:gd name="connsiteY9" fmla="*/ 43543 h 95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94972" h="957943">
                <a:moveTo>
                  <a:pt x="740229" y="43543"/>
                </a:moveTo>
                <a:lnTo>
                  <a:pt x="464457" y="348343"/>
                </a:lnTo>
                <a:lnTo>
                  <a:pt x="188686" y="275771"/>
                </a:lnTo>
                <a:lnTo>
                  <a:pt x="0" y="711200"/>
                </a:lnTo>
                <a:lnTo>
                  <a:pt x="566057" y="957943"/>
                </a:lnTo>
                <a:lnTo>
                  <a:pt x="1451429" y="856343"/>
                </a:lnTo>
                <a:lnTo>
                  <a:pt x="1494972" y="217714"/>
                </a:lnTo>
                <a:lnTo>
                  <a:pt x="957943" y="145143"/>
                </a:lnTo>
                <a:lnTo>
                  <a:pt x="769257" y="0"/>
                </a:lnTo>
                <a:lnTo>
                  <a:pt x="740229" y="43543"/>
                </a:lnTo>
                <a:close/>
              </a:path>
            </a:pathLst>
          </a:custGeom>
          <a:solidFill>
            <a:srgbClr val="C0C0C0">
              <a:alpha val="69804"/>
            </a:srgbClr>
          </a:solidFill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4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 bwMode="auto">
          <a:xfrm>
            <a:off x="0" y="1556658"/>
            <a:ext cx="9158514" cy="5347062"/>
          </a:xfrm>
          <a:prstGeom prst="rect">
            <a:avLst/>
          </a:prstGeom>
          <a:solidFill>
            <a:srgbClr val="C0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06680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 smtClean="0">
                <a:latin typeface="Arial" pitchFamily="34" charset="0"/>
                <a:cs typeface="Arial" pitchFamily="34" charset="0"/>
              </a:rPr>
              <a:t>Phenol + </a:t>
            </a:r>
            <a:r>
              <a:rPr lang="en-US" sz="3200" b="1" i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ammonia</a:t>
            </a:r>
            <a:endParaRPr lang="en-US" sz="3200" b="1" i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8200" y="1091625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 err="1" smtClean="0">
                <a:latin typeface="Arial" pitchFamily="34" charset="0"/>
                <a:cs typeface="Arial" pitchFamily="34" charset="0"/>
              </a:rPr>
              <a:t>butanol</a:t>
            </a:r>
            <a:r>
              <a:rPr lang="en-US" sz="3200" b="1" i="0" dirty="0" smtClean="0">
                <a:latin typeface="Arial" pitchFamily="34" charset="0"/>
                <a:cs typeface="Arial" pitchFamily="34" charset="0"/>
              </a:rPr>
              <a:t> + </a:t>
            </a:r>
            <a:r>
              <a:rPr lang="en-US" sz="3200" b="1" i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acetic acid</a:t>
            </a:r>
            <a:endParaRPr lang="en-US" sz="3200" b="1" i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4564063" y="1143000"/>
            <a:ext cx="0" cy="57607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4586514" y="-3004458"/>
            <a:ext cx="0" cy="9144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0" y="2905354"/>
            <a:ext cx="365760" cy="3928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5616381"/>
            <a:ext cx="365760" cy="3928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28800"/>
            <a:ext cx="365760" cy="39285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38200" y="1524000"/>
            <a:ext cx="263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0" dirty="0" smtClean="0"/>
              <a:t>pH: high</a:t>
            </a:r>
            <a:endParaRPr lang="en-US" sz="2400" i="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979454"/>
            <a:ext cx="365760" cy="3928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40" y="4661629"/>
            <a:ext cx="365760" cy="3928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226" y="4355649"/>
            <a:ext cx="365760" cy="39285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080" y="3826933"/>
            <a:ext cx="365760" cy="39285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480" y="5616381"/>
            <a:ext cx="365760" cy="39285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6248400"/>
            <a:ext cx="365760" cy="39285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953000"/>
            <a:ext cx="365760" cy="39285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5933846"/>
            <a:ext cx="365760" cy="3928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828800"/>
            <a:ext cx="365760" cy="39285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691" y="1888870"/>
            <a:ext cx="365760" cy="39285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036146"/>
            <a:ext cx="365760" cy="39285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440680" y="1524000"/>
            <a:ext cx="263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0" dirty="0" smtClean="0"/>
              <a:t>pH: low</a:t>
            </a:r>
            <a:endParaRPr lang="en-US" sz="2400" i="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131854"/>
            <a:ext cx="365760" cy="39285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40" y="3057754"/>
            <a:ext cx="365760" cy="39285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280" y="3166127"/>
            <a:ext cx="365760" cy="39285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284254"/>
            <a:ext cx="365760" cy="39285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279" y="3928708"/>
            <a:ext cx="365760" cy="39285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645" y="1651575"/>
            <a:ext cx="365760" cy="39285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40" y="5892152"/>
            <a:ext cx="365760" cy="39285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920" y="6312322"/>
            <a:ext cx="365760" cy="39285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120" y="2379437"/>
            <a:ext cx="365760" cy="39285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291" y="6009235"/>
            <a:ext cx="365760" cy="39285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686" y="3863781"/>
            <a:ext cx="365760" cy="39285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60" y="4816977"/>
            <a:ext cx="365760" cy="39285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171" y="2281724"/>
            <a:ext cx="365760" cy="392854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600" y="2817300"/>
            <a:ext cx="365760" cy="392854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91" y="3997068"/>
            <a:ext cx="365760" cy="392854"/>
          </a:xfrm>
          <a:prstGeom prst="rect">
            <a:avLst/>
          </a:prstGeom>
        </p:spPr>
      </p:pic>
      <p:sp>
        <p:nvSpPr>
          <p:cNvPr id="58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i="0" dirty="0" smtClean="0"/>
              <a:t>Visualize </a:t>
            </a:r>
            <a:r>
              <a:rPr lang="en-US" sz="4800" b="0" i="0" dirty="0" err="1" smtClean="0"/>
              <a:t>Val+</a:t>
            </a:r>
            <a:r>
              <a:rPr lang="en-US" sz="4800" b="0" i="0" dirty="0" err="1" smtClean="0">
                <a:solidFill>
                  <a:srgbClr val="FF0000"/>
                </a:solidFill>
              </a:rPr>
              <a:t>Lys</a:t>
            </a:r>
            <a:r>
              <a:rPr lang="en-US" sz="4800" b="0" i="0" dirty="0" smtClean="0"/>
              <a:t> in Solvent</a:t>
            </a:r>
            <a:endParaRPr lang="en-US" sz="4800" b="0" i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57400"/>
            <a:ext cx="2057400" cy="2743200"/>
          </a:xfrm>
          <a:prstGeom prst="rect">
            <a:avLst/>
          </a:prstGeom>
        </p:spPr>
      </p:pic>
      <p:sp>
        <p:nvSpPr>
          <p:cNvPr id="56" name="Freeform 55"/>
          <p:cNvSpPr/>
          <p:nvPr/>
        </p:nvSpPr>
        <p:spPr>
          <a:xfrm flipV="1">
            <a:off x="1219200" y="3632201"/>
            <a:ext cx="1494972" cy="1092199"/>
          </a:xfrm>
          <a:custGeom>
            <a:avLst/>
            <a:gdLst>
              <a:gd name="connsiteX0" fmla="*/ 740229 w 1494972"/>
              <a:gd name="connsiteY0" fmla="*/ 43543 h 957943"/>
              <a:gd name="connsiteX1" fmla="*/ 464457 w 1494972"/>
              <a:gd name="connsiteY1" fmla="*/ 348343 h 957943"/>
              <a:gd name="connsiteX2" fmla="*/ 188686 w 1494972"/>
              <a:gd name="connsiteY2" fmla="*/ 275771 h 957943"/>
              <a:gd name="connsiteX3" fmla="*/ 0 w 1494972"/>
              <a:gd name="connsiteY3" fmla="*/ 711200 h 957943"/>
              <a:gd name="connsiteX4" fmla="*/ 566057 w 1494972"/>
              <a:gd name="connsiteY4" fmla="*/ 957943 h 957943"/>
              <a:gd name="connsiteX5" fmla="*/ 1451429 w 1494972"/>
              <a:gd name="connsiteY5" fmla="*/ 856343 h 957943"/>
              <a:gd name="connsiteX6" fmla="*/ 1494972 w 1494972"/>
              <a:gd name="connsiteY6" fmla="*/ 217714 h 957943"/>
              <a:gd name="connsiteX7" fmla="*/ 957943 w 1494972"/>
              <a:gd name="connsiteY7" fmla="*/ 145143 h 957943"/>
              <a:gd name="connsiteX8" fmla="*/ 769257 w 1494972"/>
              <a:gd name="connsiteY8" fmla="*/ 0 h 957943"/>
              <a:gd name="connsiteX9" fmla="*/ 740229 w 1494972"/>
              <a:gd name="connsiteY9" fmla="*/ 43543 h 957943"/>
              <a:gd name="connsiteX0" fmla="*/ 740229 w 1494972"/>
              <a:gd name="connsiteY0" fmla="*/ 43543 h 972458"/>
              <a:gd name="connsiteX1" fmla="*/ 464457 w 1494972"/>
              <a:gd name="connsiteY1" fmla="*/ 348343 h 972458"/>
              <a:gd name="connsiteX2" fmla="*/ 188686 w 1494972"/>
              <a:gd name="connsiteY2" fmla="*/ 275771 h 972458"/>
              <a:gd name="connsiteX3" fmla="*/ 0 w 1494972"/>
              <a:gd name="connsiteY3" fmla="*/ 711200 h 972458"/>
              <a:gd name="connsiteX4" fmla="*/ 609600 w 1494972"/>
              <a:gd name="connsiteY4" fmla="*/ 972458 h 972458"/>
              <a:gd name="connsiteX5" fmla="*/ 1451429 w 1494972"/>
              <a:gd name="connsiteY5" fmla="*/ 856343 h 972458"/>
              <a:gd name="connsiteX6" fmla="*/ 1494972 w 1494972"/>
              <a:gd name="connsiteY6" fmla="*/ 217714 h 972458"/>
              <a:gd name="connsiteX7" fmla="*/ 957943 w 1494972"/>
              <a:gd name="connsiteY7" fmla="*/ 145143 h 972458"/>
              <a:gd name="connsiteX8" fmla="*/ 769257 w 1494972"/>
              <a:gd name="connsiteY8" fmla="*/ 0 h 972458"/>
              <a:gd name="connsiteX9" fmla="*/ 740229 w 1494972"/>
              <a:gd name="connsiteY9" fmla="*/ 43543 h 972458"/>
              <a:gd name="connsiteX0" fmla="*/ 740229 w 1494972"/>
              <a:gd name="connsiteY0" fmla="*/ 43543 h 972458"/>
              <a:gd name="connsiteX1" fmla="*/ 464457 w 1494972"/>
              <a:gd name="connsiteY1" fmla="*/ 348343 h 972458"/>
              <a:gd name="connsiteX2" fmla="*/ 188686 w 1494972"/>
              <a:gd name="connsiteY2" fmla="*/ 275771 h 972458"/>
              <a:gd name="connsiteX3" fmla="*/ 0 w 1494972"/>
              <a:gd name="connsiteY3" fmla="*/ 711200 h 972458"/>
              <a:gd name="connsiteX4" fmla="*/ 609600 w 1494972"/>
              <a:gd name="connsiteY4" fmla="*/ 972458 h 972458"/>
              <a:gd name="connsiteX5" fmla="*/ 1451429 w 1494972"/>
              <a:gd name="connsiteY5" fmla="*/ 856343 h 972458"/>
              <a:gd name="connsiteX6" fmla="*/ 1494972 w 1494972"/>
              <a:gd name="connsiteY6" fmla="*/ 217714 h 972458"/>
              <a:gd name="connsiteX7" fmla="*/ 957943 w 1494972"/>
              <a:gd name="connsiteY7" fmla="*/ 145143 h 972458"/>
              <a:gd name="connsiteX8" fmla="*/ 769257 w 1494972"/>
              <a:gd name="connsiteY8" fmla="*/ 0 h 972458"/>
              <a:gd name="connsiteX9" fmla="*/ 740229 w 1494972"/>
              <a:gd name="connsiteY9" fmla="*/ 43543 h 972458"/>
              <a:gd name="connsiteX0" fmla="*/ 740229 w 1494972"/>
              <a:gd name="connsiteY0" fmla="*/ 43543 h 972458"/>
              <a:gd name="connsiteX1" fmla="*/ 464457 w 1494972"/>
              <a:gd name="connsiteY1" fmla="*/ 348343 h 972458"/>
              <a:gd name="connsiteX2" fmla="*/ 188686 w 1494972"/>
              <a:gd name="connsiteY2" fmla="*/ 275771 h 972458"/>
              <a:gd name="connsiteX3" fmla="*/ 0 w 1494972"/>
              <a:gd name="connsiteY3" fmla="*/ 711200 h 972458"/>
              <a:gd name="connsiteX4" fmla="*/ 18143 w 1494972"/>
              <a:gd name="connsiteY4" fmla="*/ 743857 h 972458"/>
              <a:gd name="connsiteX5" fmla="*/ 609600 w 1494972"/>
              <a:gd name="connsiteY5" fmla="*/ 972458 h 972458"/>
              <a:gd name="connsiteX6" fmla="*/ 1451429 w 1494972"/>
              <a:gd name="connsiteY6" fmla="*/ 856343 h 972458"/>
              <a:gd name="connsiteX7" fmla="*/ 1494972 w 1494972"/>
              <a:gd name="connsiteY7" fmla="*/ 217714 h 972458"/>
              <a:gd name="connsiteX8" fmla="*/ 957943 w 1494972"/>
              <a:gd name="connsiteY8" fmla="*/ 145143 h 972458"/>
              <a:gd name="connsiteX9" fmla="*/ 769257 w 1494972"/>
              <a:gd name="connsiteY9" fmla="*/ 0 h 972458"/>
              <a:gd name="connsiteX10" fmla="*/ 740229 w 1494972"/>
              <a:gd name="connsiteY10" fmla="*/ 43543 h 972458"/>
              <a:gd name="connsiteX0" fmla="*/ 740229 w 1494972"/>
              <a:gd name="connsiteY0" fmla="*/ 43543 h 1092199"/>
              <a:gd name="connsiteX1" fmla="*/ 464457 w 1494972"/>
              <a:gd name="connsiteY1" fmla="*/ 348343 h 1092199"/>
              <a:gd name="connsiteX2" fmla="*/ 188686 w 1494972"/>
              <a:gd name="connsiteY2" fmla="*/ 275771 h 1092199"/>
              <a:gd name="connsiteX3" fmla="*/ 0 w 1494972"/>
              <a:gd name="connsiteY3" fmla="*/ 711200 h 1092199"/>
              <a:gd name="connsiteX4" fmla="*/ 177800 w 1494972"/>
              <a:gd name="connsiteY4" fmla="*/ 1092199 h 1092199"/>
              <a:gd name="connsiteX5" fmla="*/ 609600 w 1494972"/>
              <a:gd name="connsiteY5" fmla="*/ 972458 h 1092199"/>
              <a:gd name="connsiteX6" fmla="*/ 1451429 w 1494972"/>
              <a:gd name="connsiteY6" fmla="*/ 856343 h 1092199"/>
              <a:gd name="connsiteX7" fmla="*/ 1494972 w 1494972"/>
              <a:gd name="connsiteY7" fmla="*/ 217714 h 1092199"/>
              <a:gd name="connsiteX8" fmla="*/ 957943 w 1494972"/>
              <a:gd name="connsiteY8" fmla="*/ 145143 h 1092199"/>
              <a:gd name="connsiteX9" fmla="*/ 769257 w 1494972"/>
              <a:gd name="connsiteY9" fmla="*/ 0 h 1092199"/>
              <a:gd name="connsiteX10" fmla="*/ 740229 w 1494972"/>
              <a:gd name="connsiteY10" fmla="*/ 43543 h 1092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94972" h="1092199">
                <a:moveTo>
                  <a:pt x="740229" y="43543"/>
                </a:moveTo>
                <a:lnTo>
                  <a:pt x="464457" y="348343"/>
                </a:lnTo>
                <a:lnTo>
                  <a:pt x="188686" y="275771"/>
                </a:lnTo>
                <a:lnTo>
                  <a:pt x="0" y="711200"/>
                </a:lnTo>
                <a:lnTo>
                  <a:pt x="177800" y="1092199"/>
                </a:lnTo>
                <a:lnTo>
                  <a:pt x="609600" y="972458"/>
                </a:lnTo>
                <a:lnTo>
                  <a:pt x="1451429" y="856343"/>
                </a:lnTo>
                <a:lnTo>
                  <a:pt x="1494972" y="217714"/>
                </a:lnTo>
                <a:lnTo>
                  <a:pt x="957943" y="145143"/>
                </a:lnTo>
                <a:lnTo>
                  <a:pt x="769257" y="0"/>
                </a:lnTo>
                <a:lnTo>
                  <a:pt x="740229" y="43543"/>
                </a:lnTo>
                <a:close/>
              </a:path>
            </a:pathLst>
          </a:custGeom>
          <a:solidFill>
            <a:srgbClr val="C0C0C0">
              <a:alpha val="69804"/>
            </a:srgbClr>
          </a:solidFill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209800"/>
            <a:ext cx="2057400" cy="2743200"/>
          </a:xfrm>
          <a:prstGeom prst="rect">
            <a:avLst/>
          </a:prstGeom>
        </p:spPr>
      </p:pic>
      <p:sp>
        <p:nvSpPr>
          <p:cNvPr id="62" name="Freeform 61"/>
          <p:cNvSpPr/>
          <p:nvPr/>
        </p:nvSpPr>
        <p:spPr>
          <a:xfrm flipV="1">
            <a:off x="5791200" y="3784601"/>
            <a:ext cx="1494972" cy="1092199"/>
          </a:xfrm>
          <a:custGeom>
            <a:avLst/>
            <a:gdLst>
              <a:gd name="connsiteX0" fmla="*/ 740229 w 1494972"/>
              <a:gd name="connsiteY0" fmla="*/ 43543 h 957943"/>
              <a:gd name="connsiteX1" fmla="*/ 464457 w 1494972"/>
              <a:gd name="connsiteY1" fmla="*/ 348343 h 957943"/>
              <a:gd name="connsiteX2" fmla="*/ 188686 w 1494972"/>
              <a:gd name="connsiteY2" fmla="*/ 275771 h 957943"/>
              <a:gd name="connsiteX3" fmla="*/ 0 w 1494972"/>
              <a:gd name="connsiteY3" fmla="*/ 711200 h 957943"/>
              <a:gd name="connsiteX4" fmla="*/ 566057 w 1494972"/>
              <a:gd name="connsiteY4" fmla="*/ 957943 h 957943"/>
              <a:gd name="connsiteX5" fmla="*/ 1451429 w 1494972"/>
              <a:gd name="connsiteY5" fmla="*/ 856343 h 957943"/>
              <a:gd name="connsiteX6" fmla="*/ 1494972 w 1494972"/>
              <a:gd name="connsiteY6" fmla="*/ 217714 h 957943"/>
              <a:gd name="connsiteX7" fmla="*/ 957943 w 1494972"/>
              <a:gd name="connsiteY7" fmla="*/ 145143 h 957943"/>
              <a:gd name="connsiteX8" fmla="*/ 769257 w 1494972"/>
              <a:gd name="connsiteY8" fmla="*/ 0 h 957943"/>
              <a:gd name="connsiteX9" fmla="*/ 740229 w 1494972"/>
              <a:gd name="connsiteY9" fmla="*/ 43543 h 957943"/>
              <a:gd name="connsiteX0" fmla="*/ 740229 w 1494972"/>
              <a:gd name="connsiteY0" fmla="*/ 43543 h 972458"/>
              <a:gd name="connsiteX1" fmla="*/ 464457 w 1494972"/>
              <a:gd name="connsiteY1" fmla="*/ 348343 h 972458"/>
              <a:gd name="connsiteX2" fmla="*/ 188686 w 1494972"/>
              <a:gd name="connsiteY2" fmla="*/ 275771 h 972458"/>
              <a:gd name="connsiteX3" fmla="*/ 0 w 1494972"/>
              <a:gd name="connsiteY3" fmla="*/ 711200 h 972458"/>
              <a:gd name="connsiteX4" fmla="*/ 609600 w 1494972"/>
              <a:gd name="connsiteY4" fmla="*/ 972458 h 972458"/>
              <a:gd name="connsiteX5" fmla="*/ 1451429 w 1494972"/>
              <a:gd name="connsiteY5" fmla="*/ 856343 h 972458"/>
              <a:gd name="connsiteX6" fmla="*/ 1494972 w 1494972"/>
              <a:gd name="connsiteY6" fmla="*/ 217714 h 972458"/>
              <a:gd name="connsiteX7" fmla="*/ 957943 w 1494972"/>
              <a:gd name="connsiteY7" fmla="*/ 145143 h 972458"/>
              <a:gd name="connsiteX8" fmla="*/ 769257 w 1494972"/>
              <a:gd name="connsiteY8" fmla="*/ 0 h 972458"/>
              <a:gd name="connsiteX9" fmla="*/ 740229 w 1494972"/>
              <a:gd name="connsiteY9" fmla="*/ 43543 h 972458"/>
              <a:gd name="connsiteX0" fmla="*/ 740229 w 1494972"/>
              <a:gd name="connsiteY0" fmla="*/ 43543 h 972458"/>
              <a:gd name="connsiteX1" fmla="*/ 464457 w 1494972"/>
              <a:gd name="connsiteY1" fmla="*/ 348343 h 972458"/>
              <a:gd name="connsiteX2" fmla="*/ 188686 w 1494972"/>
              <a:gd name="connsiteY2" fmla="*/ 275771 h 972458"/>
              <a:gd name="connsiteX3" fmla="*/ 0 w 1494972"/>
              <a:gd name="connsiteY3" fmla="*/ 711200 h 972458"/>
              <a:gd name="connsiteX4" fmla="*/ 609600 w 1494972"/>
              <a:gd name="connsiteY4" fmla="*/ 972458 h 972458"/>
              <a:gd name="connsiteX5" fmla="*/ 1451429 w 1494972"/>
              <a:gd name="connsiteY5" fmla="*/ 856343 h 972458"/>
              <a:gd name="connsiteX6" fmla="*/ 1494972 w 1494972"/>
              <a:gd name="connsiteY6" fmla="*/ 217714 h 972458"/>
              <a:gd name="connsiteX7" fmla="*/ 957943 w 1494972"/>
              <a:gd name="connsiteY7" fmla="*/ 145143 h 972458"/>
              <a:gd name="connsiteX8" fmla="*/ 769257 w 1494972"/>
              <a:gd name="connsiteY8" fmla="*/ 0 h 972458"/>
              <a:gd name="connsiteX9" fmla="*/ 740229 w 1494972"/>
              <a:gd name="connsiteY9" fmla="*/ 43543 h 972458"/>
              <a:gd name="connsiteX0" fmla="*/ 740229 w 1494972"/>
              <a:gd name="connsiteY0" fmla="*/ 43543 h 972458"/>
              <a:gd name="connsiteX1" fmla="*/ 464457 w 1494972"/>
              <a:gd name="connsiteY1" fmla="*/ 348343 h 972458"/>
              <a:gd name="connsiteX2" fmla="*/ 188686 w 1494972"/>
              <a:gd name="connsiteY2" fmla="*/ 275771 h 972458"/>
              <a:gd name="connsiteX3" fmla="*/ 0 w 1494972"/>
              <a:gd name="connsiteY3" fmla="*/ 711200 h 972458"/>
              <a:gd name="connsiteX4" fmla="*/ 18143 w 1494972"/>
              <a:gd name="connsiteY4" fmla="*/ 743857 h 972458"/>
              <a:gd name="connsiteX5" fmla="*/ 609600 w 1494972"/>
              <a:gd name="connsiteY5" fmla="*/ 972458 h 972458"/>
              <a:gd name="connsiteX6" fmla="*/ 1451429 w 1494972"/>
              <a:gd name="connsiteY6" fmla="*/ 856343 h 972458"/>
              <a:gd name="connsiteX7" fmla="*/ 1494972 w 1494972"/>
              <a:gd name="connsiteY7" fmla="*/ 217714 h 972458"/>
              <a:gd name="connsiteX8" fmla="*/ 957943 w 1494972"/>
              <a:gd name="connsiteY8" fmla="*/ 145143 h 972458"/>
              <a:gd name="connsiteX9" fmla="*/ 769257 w 1494972"/>
              <a:gd name="connsiteY9" fmla="*/ 0 h 972458"/>
              <a:gd name="connsiteX10" fmla="*/ 740229 w 1494972"/>
              <a:gd name="connsiteY10" fmla="*/ 43543 h 972458"/>
              <a:gd name="connsiteX0" fmla="*/ 740229 w 1494972"/>
              <a:gd name="connsiteY0" fmla="*/ 43543 h 1092199"/>
              <a:gd name="connsiteX1" fmla="*/ 464457 w 1494972"/>
              <a:gd name="connsiteY1" fmla="*/ 348343 h 1092199"/>
              <a:gd name="connsiteX2" fmla="*/ 188686 w 1494972"/>
              <a:gd name="connsiteY2" fmla="*/ 275771 h 1092199"/>
              <a:gd name="connsiteX3" fmla="*/ 0 w 1494972"/>
              <a:gd name="connsiteY3" fmla="*/ 711200 h 1092199"/>
              <a:gd name="connsiteX4" fmla="*/ 177800 w 1494972"/>
              <a:gd name="connsiteY4" fmla="*/ 1092199 h 1092199"/>
              <a:gd name="connsiteX5" fmla="*/ 609600 w 1494972"/>
              <a:gd name="connsiteY5" fmla="*/ 972458 h 1092199"/>
              <a:gd name="connsiteX6" fmla="*/ 1451429 w 1494972"/>
              <a:gd name="connsiteY6" fmla="*/ 856343 h 1092199"/>
              <a:gd name="connsiteX7" fmla="*/ 1494972 w 1494972"/>
              <a:gd name="connsiteY7" fmla="*/ 217714 h 1092199"/>
              <a:gd name="connsiteX8" fmla="*/ 957943 w 1494972"/>
              <a:gd name="connsiteY8" fmla="*/ 145143 h 1092199"/>
              <a:gd name="connsiteX9" fmla="*/ 769257 w 1494972"/>
              <a:gd name="connsiteY9" fmla="*/ 0 h 1092199"/>
              <a:gd name="connsiteX10" fmla="*/ 740229 w 1494972"/>
              <a:gd name="connsiteY10" fmla="*/ 43543 h 1092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94972" h="1092199">
                <a:moveTo>
                  <a:pt x="740229" y="43543"/>
                </a:moveTo>
                <a:lnTo>
                  <a:pt x="464457" y="348343"/>
                </a:lnTo>
                <a:lnTo>
                  <a:pt x="188686" y="275771"/>
                </a:lnTo>
                <a:lnTo>
                  <a:pt x="0" y="711200"/>
                </a:lnTo>
                <a:lnTo>
                  <a:pt x="177800" y="1092199"/>
                </a:lnTo>
                <a:lnTo>
                  <a:pt x="609600" y="972458"/>
                </a:lnTo>
                <a:lnTo>
                  <a:pt x="1451429" y="856343"/>
                </a:lnTo>
                <a:lnTo>
                  <a:pt x="1494972" y="217714"/>
                </a:lnTo>
                <a:lnTo>
                  <a:pt x="957943" y="145143"/>
                </a:lnTo>
                <a:lnTo>
                  <a:pt x="769257" y="0"/>
                </a:lnTo>
                <a:lnTo>
                  <a:pt x="740229" y="43543"/>
                </a:lnTo>
                <a:close/>
              </a:path>
            </a:pathLst>
          </a:custGeom>
          <a:solidFill>
            <a:srgbClr val="C0C0C0">
              <a:alpha val="69804"/>
            </a:srgbClr>
          </a:solidFill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89760" y="2100942"/>
            <a:ext cx="4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+</a:t>
            </a:r>
            <a:endParaRPr lang="en-US" sz="3200" b="1" i="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73370" y="2253342"/>
            <a:ext cx="4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+</a:t>
            </a:r>
            <a:endParaRPr lang="en-US" sz="3200" b="1" i="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741714" y="2322286"/>
            <a:ext cx="246743" cy="246743"/>
          </a:xfrm>
          <a:custGeom>
            <a:avLst/>
            <a:gdLst>
              <a:gd name="connsiteX0" fmla="*/ 232229 w 246743"/>
              <a:gd name="connsiteY0" fmla="*/ 145143 h 246743"/>
              <a:gd name="connsiteX1" fmla="*/ 72572 w 246743"/>
              <a:gd name="connsiteY1" fmla="*/ 246743 h 246743"/>
              <a:gd name="connsiteX2" fmla="*/ 0 w 246743"/>
              <a:gd name="connsiteY2" fmla="*/ 43543 h 246743"/>
              <a:gd name="connsiteX3" fmla="*/ 246743 w 246743"/>
              <a:gd name="connsiteY3" fmla="*/ 0 h 246743"/>
              <a:gd name="connsiteX4" fmla="*/ 232229 w 246743"/>
              <a:gd name="connsiteY4" fmla="*/ 145143 h 246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3" h="246743">
                <a:moveTo>
                  <a:pt x="232229" y="145143"/>
                </a:moveTo>
                <a:lnTo>
                  <a:pt x="72572" y="246743"/>
                </a:lnTo>
                <a:lnTo>
                  <a:pt x="0" y="43543"/>
                </a:lnTo>
                <a:lnTo>
                  <a:pt x="246743" y="0"/>
                </a:lnTo>
                <a:lnTo>
                  <a:pt x="232229" y="14514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5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  <p:bldP spid="64" grpId="0"/>
      <p:bldP spid="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8" y="991466"/>
            <a:ext cx="8934450" cy="12183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6881078" y="3641725"/>
            <a:ext cx="762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Val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766278" y="2209800"/>
            <a:ext cx="3352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>
                <a:latin typeface="Arial" charset="0"/>
                <a:cs typeface="Arial" charset="0"/>
              </a:rPr>
              <a:t>Phenol-0.3% NH</a:t>
            </a:r>
            <a:r>
              <a:rPr lang="en-US" sz="1800" b="0" baseline="-25000">
                <a:latin typeface="Arial" charset="0"/>
                <a:cs typeface="Arial" charset="0"/>
              </a:rPr>
              <a:t>3</a:t>
            </a:r>
            <a:endParaRPr lang="en-US" sz="1800" b="0">
              <a:latin typeface="Arial" charset="0"/>
              <a:cs typeface="Arial" charset="0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 rot="-5400000">
            <a:off x="1465322" y="3499643"/>
            <a:ext cx="2209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0" dirty="0" err="1">
                <a:latin typeface="Arial" charset="0"/>
                <a:cs typeface="Arial" charset="0"/>
              </a:rPr>
              <a:t>Butanol</a:t>
            </a:r>
            <a:r>
              <a:rPr lang="en-US" sz="1800" b="0" dirty="0">
                <a:latin typeface="Arial" charset="0"/>
                <a:cs typeface="Arial" charset="0"/>
              </a:rPr>
              <a:t>-acetic acid</a:t>
            </a: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2569428" y="4789487"/>
            <a:ext cx="794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>
            <a:off x="4987191" y="2165350"/>
            <a:ext cx="0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6500078" y="2579687"/>
            <a:ext cx="76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Lys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" b="309"/>
          <a:stretch/>
        </p:blipFill>
        <p:spPr bwMode="auto">
          <a:xfrm>
            <a:off x="2831592" y="2665031"/>
            <a:ext cx="5321808" cy="2450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/>
          <p:cNvSpPr/>
          <p:nvPr/>
        </p:nvSpPr>
        <p:spPr>
          <a:xfrm>
            <a:off x="6728678" y="3951287"/>
            <a:ext cx="381000" cy="376238"/>
          </a:xfrm>
          <a:prstGeom prst="ellipse">
            <a:avLst/>
          </a:prstGeom>
          <a:solidFill>
            <a:srgbClr val="FF0000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634789" y="3069545"/>
            <a:ext cx="381000" cy="376237"/>
          </a:xfrm>
          <a:prstGeom prst="ellipse">
            <a:avLst/>
          </a:prstGeom>
          <a:solidFill>
            <a:srgbClr val="FF0000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115" y="3352800"/>
            <a:ext cx="22691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 smtClean="0"/>
              <a:t>Amino Acids of Insulin</a:t>
            </a:r>
            <a:endParaRPr lang="en-US" sz="2800" b="1" i="0" dirty="0"/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i="0" dirty="0"/>
              <a:t>Sanger and </a:t>
            </a:r>
            <a:r>
              <a:rPr lang="en-US" sz="4800" b="0" i="0" dirty="0" err="1"/>
              <a:t>Tuppy</a:t>
            </a:r>
            <a:r>
              <a:rPr lang="en-US" sz="4800" b="0" i="0" dirty="0"/>
              <a:t> (1951)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36810" y="5162551"/>
            <a:ext cx="5303520" cy="16708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6629400" y="4267200"/>
            <a:ext cx="76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0" dirty="0" smtClean="0">
                <a:latin typeface="Arial" pitchFamily="34" charset="0"/>
                <a:cs typeface="Arial" pitchFamily="34" charset="0"/>
              </a:rPr>
              <a:t>Val</a:t>
            </a:r>
            <a:endParaRPr lang="en-US" b="1" i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6553200" y="3369230"/>
            <a:ext cx="76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0" dirty="0">
                <a:latin typeface="Arial" pitchFamily="34" charset="0"/>
                <a:cs typeface="Arial" pitchFamily="34" charset="0"/>
              </a:rPr>
              <a:t>Lys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044370" y="6324600"/>
            <a:ext cx="838200" cy="228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053445" y="6553200"/>
            <a:ext cx="863598" cy="228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32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" grpId="0" animBg="1"/>
      <p:bldP spid="1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108" y="3048000"/>
            <a:ext cx="4023360" cy="36716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04" y="21771"/>
            <a:ext cx="7848600" cy="17047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8" y="1763922"/>
            <a:ext cx="8934450" cy="12183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2667000" y="6125028"/>
            <a:ext cx="533400" cy="2743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94544" y="1843314"/>
            <a:ext cx="731520" cy="2743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57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108" y="3048000"/>
            <a:ext cx="4023360" cy="36716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04" y="21771"/>
            <a:ext cx="7848600" cy="17047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8" y="1763922"/>
            <a:ext cx="8934450" cy="12183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3981996" y="2315028"/>
            <a:ext cx="1645920" cy="2743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42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86" y="1066800"/>
            <a:ext cx="8686800" cy="12094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747" y="105228"/>
            <a:ext cx="3552825" cy="77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-533400" y="2514600"/>
            <a:ext cx="10287000" cy="4343400"/>
            <a:chOff x="-533400" y="2514600"/>
            <a:chExt cx="10287000" cy="4343400"/>
          </a:xfrm>
        </p:grpSpPr>
        <p:sp>
          <p:nvSpPr>
            <p:cNvPr id="2" name="Rectangle 1"/>
            <p:cNvSpPr/>
            <p:nvPr/>
          </p:nvSpPr>
          <p:spPr bwMode="auto">
            <a:xfrm>
              <a:off x="0" y="2514600"/>
              <a:ext cx="9144000" cy="4343400"/>
            </a:xfrm>
            <a:prstGeom prst="rect">
              <a:avLst/>
            </a:prstGeom>
            <a:solidFill>
              <a:srgbClr val="0000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5" name="Group 2"/>
            <p:cNvGrpSpPr>
              <a:grpSpLocks/>
            </p:cNvGrpSpPr>
            <p:nvPr/>
          </p:nvGrpSpPr>
          <p:grpSpPr bwMode="auto">
            <a:xfrm>
              <a:off x="-533400" y="3048000"/>
              <a:ext cx="10069513" cy="1992312"/>
              <a:chOff x="-144" y="1337"/>
              <a:chExt cx="6343" cy="1255"/>
            </a:xfrm>
          </p:grpSpPr>
          <p:grpSp>
            <p:nvGrpSpPr>
              <p:cNvPr id="6" name="Group 3"/>
              <p:cNvGrpSpPr>
                <a:grpSpLocks noChangeAspect="1"/>
              </p:cNvGrpSpPr>
              <p:nvPr/>
            </p:nvGrpSpPr>
            <p:grpSpPr bwMode="auto">
              <a:xfrm>
                <a:off x="-144" y="1354"/>
                <a:ext cx="3196" cy="1238"/>
                <a:chOff x="-405" y="1378"/>
                <a:chExt cx="6377" cy="2471"/>
              </a:xfrm>
            </p:grpSpPr>
            <p:sp>
              <p:nvSpPr>
                <p:cNvPr id="196" name="Freeform 4"/>
                <p:cNvSpPr>
                  <a:spLocks noChangeAspect="1"/>
                </p:cNvSpPr>
                <p:nvPr/>
              </p:nvSpPr>
              <p:spPr bwMode="auto">
                <a:xfrm>
                  <a:off x="2496" y="1424"/>
                  <a:ext cx="528" cy="2416"/>
                </a:xfrm>
                <a:custGeom>
                  <a:avLst/>
                  <a:gdLst>
                    <a:gd name="T0" fmla="*/ 240 w 528"/>
                    <a:gd name="T1" fmla="*/ 2416 h 2416"/>
                    <a:gd name="T2" fmla="*/ 192 w 528"/>
                    <a:gd name="T3" fmla="*/ 1984 h 2416"/>
                    <a:gd name="T4" fmla="*/ 192 w 528"/>
                    <a:gd name="T5" fmla="*/ 1648 h 2416"/>
                    <a:gd name="T6" fmla="*/ 144 w 528"/>
                    <a:gd name="T7" fmla="*/ 1360 h 2416"/>
                    <a:gd name="T8" fmla="*/ 144 w 528"/>
                    <a:gd name="T9" fmla="*/ 1024 h 2416"/>
                    <a:gd name="T10" fmla="*/ 144 w 528"/>
                    <a:gd name="T11" fmla="*/ 736 h 2416"/>
                    <a:gd name="T12" fmla="*/ 144 w 528"/>
                    <a:gd name="T13" fmla="*/ 640 h 2416"/>
                    <a:gd name="T14" fmla="*/ 144 w 528"/>
                    <a:gd name="T15" fmla="*/ 496 h 2416"/>
                    <a:gd name="T16" fmla="*/ 96 w 528"/>
                    <a:gd name="T17" fmla="*/ 448 h 2416"/>
                    <a:gd name="T18" fmla="*/ 48 w 528"/>
                    <a:gd name="T19" fmla="*/ 352 h 2416"/>
                    <a:gd name="T20" fmla="*/ 48 w 528"/>
                    <a:gd name="T21" fmla="*/ 304 h 2416"/>
                    <a:gd name="T22" fmla="*/ 0 w 528"/>
                    <a:gd name="T23" fmla="*/ 256 h 2416"/>
                    <a:gd name="T24" fmla="*/ 48 w 528"/>
                    <a:gd name="T25" fmla="*/ 160 h 2416"/>
                    <a:gd name="T26" fmla="*/ 96 w 528"/>
                    <a:gd name="T27" fmla="*/ 112 h 2416"/>
                    <a:gd name="T28" fmla="*/ 240 w 528"/>
                    <a:gd name="T29" fmla="*/ 16 h 2416"/>
                    <a:gd name="T30" fmla="*/ 288 w 528"/>
                    <a:gd name="T31" fmla="*/ 16 h 2416"/>
                    <a:gd name="T32" fmla="*/ 384 w 528"/>
                    <a:gd name="T33" fmla="*/ 112 h 2416"/>
                    <a:gd name="T34" fmla="*/ 384 w 528"/>
                    <a:gd name="T35" fmla="*/ 160 h 2416"/>
                    <a:gd name="T36" fmla="*/ 432 w 528"/>
                    <a:gd name="T37" fmla="*/ 256 h 2416"/>
                    <a:gd name="T38" fmla="*/ 432 w 528"/>
                    <a:gd name="T39" fmla="*/ 352 h 2416"/>
                    <a:gd name="T40" fmla="*/ 432 w 528"/>
                    <a:gd name="T41" fmla="*/ 448 h 2416"/>
                    <a:gd name="T42" fmla="*/ 432 w 528"/>
                    <a:gd name="T43" fmla="*/ 784 h 2416"/>
                    <a:gd name="T44" fmla="*/ 432 w 528"/>
                    <a:gd name="T45" fmla="*/ 1120 h 2416"/>
                    <a:gd name="T46" fmla="*/ 480 w 528"/>
                    <a:gd name="T47" fmla="*/ 1408 h 2416"/>
                    <a:gd name="T48" fmla="*/ 480 w 528"/>
                    <a:gd name="T49" fmla="*/ 1696 h 2416"/>
                    <a:gd name="T50" fmla="*/ 480 w 528"/>
                    <a:gd name="T51" fmla="*/ 1888 h 2416"/>
                    <a:gd name="T52" fmla="*/ 528 w 528"/>
                    <a:gd name="T53" fmla="*/ 2368 h 241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28"/>
                    <a:gd name="T82" fmla="*/ 0 h 2416"/>
                    <a:gd name="T83" fmla="*/ 528 w 528"/>
                    <a:gd name="T84" fmla="*/ 2416 h 241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28" h="2416">
                      <a:moveTo>
                        <a:pt x="240" y="2416"/>
                      </a:moveTo>
                      <a:cubicBezTo>
                        <a:pt x="220" y="2264"/>
                        <a:pt x="200" y="2112"/>
                        <a:pt x="192" y="1984"/>
                      </a:cubicBezTo>
                      <a:cubicBezTo>
                        <a:pt x="184" y="1856"/>
                        <a:pt x="200" y="1752"/>
                        <a:pt x="192" y="1648"/>
                      </a:cubicBezTo>
                      <a:cubicBezTo>
                        <a:pt x="184" y="1544"/>
                        <a:pt x="152" y="1464"/>
                        <a:pt x="144" y="1360"/>
                      </a:cubicBezTo>
                      <a:cubicBezTo>
                        <a:pt x="136" y="1256"/>
                        <a:pt x="144" y="1128"/>
                        <a:pt x="144" y="1024"/>
                      </a:cubicBezTo>
                      <a:cubicBezTo>
                        <a:pt x="144" y="920"/>
                        <a:pt x="144" y="800"/>
                        <a:pt x="144" y="736"/>
                      </a:cubicBezTo>
                      <a:cubicBezTo>
                        <a:pt x="144" y="672"/>
                        <a:pt x="144" y="680"/>
                        <a:pt x="144" y="640"/>
                      </a:cubicBezTo>
                      <a:cubicBezTo>
                        <a:pt x="144" y="600"/>
                        <a:pt x="152" y="528"/>
                        <a:pt x="144" y="496"/>
                      </a:cubicBezTo>
                      <a:cubicBezTo>
                        <a:pt x="136" y="464"/>
                        <a:pt x="112" y="472"/>
                        <a:pt x="96" y="448"/>
                      </a:cubicBezTo>
                      <a:cubicBezTo>
                        <a:pt x="80" y="424"/>
                        <a:pt x="56" y="376"/>
                        <a:pt x="48" y="352"/>
                      </a:cubicBezTo>
                      <a:cubicBezTo>
                        <a:pt x="40" y="328"/>
                        <a:pt x="56" y="320"/>
                        <a:pt x="48" y="304"/>
                      </a:cubicBezTo>
                      <a:cubicBezTo>
                        <a:pt x="40" y="288"/>
                        <a:pt x="0" y="280"/>
                        <a:pt x="0" y="256"/>
                      </a:cubicBezTo>
                      <a:cubicBezTo>
                        <a:pt x="0" y="232"/>
                        <a:pt x="32" y="184"/>
                        <a:pt x="48" y="160"/>
                      </a:cubicBezTo>
                      <a:cubicBezTo>
                        <a:pt x="64" y="136"/>
                        <a:pt x="64" y="136"/>
                        <a:pt x="96" y="112"/>
                      </a:cubicBezTo>
                      <a:cubicBezTo>
                        <a:pt x="128" y="88"/>
                        <a:pt x="208" y="32"/>
                        <a:pt x="240" y="16"/>
                      </a:cubicBezTo>
                      <a:cubicBezTo>
                        <a:pt x="272" y="0"/>
                        <a:pt x="264" y="0"/>
                        <a:pt x="288" y="16"/>
                      </a:cubicBezTo>
                      <a:cubicBezTo>
                        <a:pt x="312" y="32"/>
                        <a:pt x="368" y="88"/>
                        <a:pt x="384" y="112"/>
                      </a:cubicBezTo>
                      <a:cubicBezTo>
                        <a:pt x="400" y="136"/>
                        <a:pt x="376" y="136"/>
                        <a:pt x="384" y="160"/>
                      </a:cubicBezTo>
                      <a:cubicBezTo>
                        <a:pt x="392" y="184"/>
                        <a:pt x="424" y="224"/>
                        <a:pt x="432" y="256"/>
                      </a:cubicBezTo>
                      <a:cubicBezTo>
                        <a:pt x="440" y="288"/>
                        <a:pt x="432" y="320"/>
                        <a:pt x="432" y="352"/>
                      </a:cubicBezTo>
                      <a:cubicBezTo>
                        <a:pt x="432" y="384"/>
                        <a:pt x="432" y="376"/>
                        <a:pt x="432" y="448"/>
                      </a:cubicBezTo>
                      <a:cubicBezTo>
                        <a:pt x="432" y="520"/>
                        <a:pt x="432" y="672"/>
                        <a:pt x="432" y="784"/>
                      </a:cubicBezTo>
                      <a:cubicBezTo>
                        <a:pt x="432" y="896"/>
                        <a:pt x="424" y="1016"/>
                        <a:pt x="432" y="1120"/>
                      </a:cubicBezTo>
                      <a:cubicBezTo>
                        <a:pt x="440" y="1224"/>
                        <a:pt x="472" y="1312"/>
                        <a:pt x="480" y="1408"/>
                      </a:cubicBezTo>
                      <a:cubicBezTo>
                        <a:pt x="488" y="1504"/>
                        <a:pt x="480" y="1616"/>
                        <a:pt x="480" y="1696"/>
                      </a:cubicBezTo>
                      <a:cubicBezTo>
                        <a:pt x="480" y="1776"/>
                        <a:pt x="472" y="1776"/>
                        <a:pt x="480" y="1888"/>
                      </a:cubicBezTo>
                      <a:cubicBezTo>
                        <a:pt x="488" y="2000"/>
                        <a:pt x="508" y="2184"/>
                        <a:pt x="528" y="2368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Oval 5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2544" y="1824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98" name="AutoShape 6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2472" y="1992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99" name="Oval 7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2487" y="1470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00" name="Oval 8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2673" y="1383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01" name="Oval 9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2853" y="1671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02" name="Oval 10" descr="White marble"/>
                <p:cNvSpPr>
                  <a:spLocks noChangeAspect="1" noChangeArrowheads="1"/>
                </p:cNvSpPr>
                <p:nvPr/>
              </p:nvSpPr>
              <p:spPr bwMode="auto">
                <a:xfrm rot="1915253">
                  <a:off x="2814" y="1494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03" name="AutoShape 11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2484" y="2301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04" name="AutoShape 12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2499" y="2607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05" name="AutoShape 13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2514" y="2913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06" name="AutoShape 14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2529" y="3219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07" name="AutoShape 15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2754" y="1839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08" name="AutoShape 16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2766" y="2148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09" name="AutoShape 17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2781" y="2454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10" name="AutoShape 18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2796" y="2760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11" name="AutoShape 19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2811" y="3066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12" name="Oval 20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2448" y="1659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13" name="Freeform 21"/>
                <p:cNvSpPr>
                  <a:spLocks noChangeAspect="1"/>
                </p:cNvSpPr>
                <p:nvPr/>
              </p:nvSpPr>
              <p:spPr bwMode="auto">
                <a:xfrm>
                  <a:off x="3069" y="1424"/>
                  <a:ext cx="528" cy="2416"/>
                </a:xfrm>
                <a:custGeom>
                  <a:avLst/>
                  <a:gdLst>
                    <a:gd name="T0" fmla="*/ 240 w 528"/>
                    <a:gd name="T1" fmla="*/ 2416 h 2416"/>
                    <a:gd name="T2" fmla="*/ 192 w 528"/>
                    <a:gd name="T3" fmla="*/ 1984 h 2416"/>
                    <a:gd name="T4" fmla="*/ 192 w 528"/>
                    <a:gd name="T5" fmla="*/ 1648 h 2416"/>
                    <a:gd name="T6" fmla="*/ 144 w 528"/>
                    <a:gd name="T7" fmla="*/ 1360 h 2416"/>
                    <a:gd name="T8" fmla="*/ 144 w 528"/>
                    <a:gd name="T9" fmla="*/ 1024 h 2416"/>
                    <a:gd name="T10" fmla="*/ 144 w 528"/>
                    <a:gd name="T11" fmla="*/ 736 h 2416"/>
                    <a:gd name="T12" fmla="*/ 144 w 528"/>
                    <a:gd name="T13" fmla="*/ 640 h 2416"/>
                    <a:gd name="T14" fmla="*/ 144 w 528"/>
                    <a:gd name="T15" fmla="*/ 496 h 2416"/>
                    <a:gd name="T16" fmla="*/ 96 w 528"/>
                    <a:gd name="T17" fmla="*/ 448 h 2416"/>
                    <a:gd name="T18" fmla="*/ 48 w 528"/>
                    <a:gd name="T19" fmla="*/ 352 h 2416"/>
                    <a:gd name="T20" fmla="*/ 48 w 528"/>
                    <a:gd name="T21" fmla="*/ 304 h 2416"/>
                    <a:gd name="T22" fmla="*/ 0 w 528"/>
                    <a:gd name="T23" fmla="*/ 256 h 2416"/>
                    <a:gd name="T24" fmla="*/ 48 w 528"/>
                    <a:gd name="T25" fmla="*/ 160 h 2416"/>
                    <a:gd name="T26" fmla="*/ 96 w 528"/>
                    <a:gd name="T27" fmla="*/ 112 h 2416"/>
                    <a:gd name="T28" fmla="*/ 240 w 528"/>
                    <a:gd name="T29" fmla="*/ 16 h 2416"/>
                    <a:gd name="T30" fmla="*/ 288 w 528"/>
                    <a:gd name="T31" fmla="*/ 16 h 2416"/>
                    <a:gd name="T32" fmla="*/ 384 w 528"/>
                    <a:gd name="T33" fmla="*/ 112 h 2416"/>
                    <a:gd name="T34" fmla="*/ 384 w 528"/>
                    <a:gd name="T35" fmla="*/ 160 h 2416"/>
                    <a:gd name="T36" fmla="*/ 432 w 528"/>
                    <a:gd name="T37" fmla="*/ 256 h 2416"/>
                    <a:gd name="T38" fmla="*/ 432 w 528"/>
                    <a:gd name="T39" fmla="*/ 352 h 2416"/>
                    <a:gd name="T40" fmla="*/ 432 w 528"/>
                    <a:gd name="T41" fmla="*/ 448 h 2416"/>
                    <a:gd name="T42" fmla="*/ 432 w 528"/>
                    <a:gd name="T43" fmla="*/ 784 h 2416"/>
                    <a:gd name="T44" fmla="*/ 432 w 528"/>
                    <a:gd name="T45" fmla="*/ 1120 h 2416"/>
                    <a:gd name="T46" fmla="*/ 480 w 528"/>
                    <a:gd name="T47" fmla="*/ 1408 h 2416"/>
                    <a:gd name="T48" fmla="*/ 480 w 528"/>
                    <a:gd name="T49" fmla="*/ 1696 h 2416"/>
                    <a:gd name="T50" fmla="*/ 480 w 528"/>
                    <a:gd name="T51" fmla="*/ 1888 h 2416"/>
                    <a:gd name="T52" fmla="*/ 528 w 528"/>
                    <a:gd name="T53" fmla="*/ 2368 h 241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28"/>
                    <a:gd name="T82" fmla="*/ 0 h 2416"/>
                    <a:gd name="T83" fmla="*/ 528 w 528"/>
                    <a:gd name="T84" fmla="*/ 2416 h 241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28" h="2416">
                      <a:moveTo>
                        <a:pt x="240" y="2416"/>
                      </a:moveTo>
                      <a:cubicBezTo>
                        <a:pt x="220" y="2264"/>
                        <a:pt x="200" y="2112"/>
                        <a:pt x="192" y="1984"/>
                      </a:cubicBezTo>
                      <a:cubicBezTo>
                        <a:pt x="184" y="1856"/>
                        <a:pt x="200" y="1752"/>
                        <a:pt x="192" y="1648"/>
                      </a:cubicBezTo>
                      <a:cubicBezTo>
                        <a:pt x="184" y="1544"/>
                        <a:pt x="152" y="1464"/>
                        <a:pt x="144" y="1360"/>
                      </a:cubicBezTo>
                      <a:cubicBezTo>
                        <a:pt x="136" y="1256"/>
                        <a:pt x="144" y="1128"/>
                        <a:pt x="144" y="1024"/>
                      </a:cubicBezTo>
                      <a:cubicBezTo>
                        <a:pt x="144" y="920"/>
                        <a:pt x="144" y="800"/>
                        <a:pt x="144" y="736"/>
                      </a:cubicBezTo>
                      <a:cubicBezTo>
                        <a:pt x="144" y="672"/>
                        <a:pt x="144" y="680"/>
                        <a:pt x="144" y="640"/>
                      </a:cubicBezTo>
                      <a:cubicBezTo>
                        <a:pt x="144" y="600"/>
                        <a:pt x="152" y="528"/>
                        <a:pt x="144" y="496"/>
                      </a:cubicBezTo>
                      <a:cubicBezTo>
                        <a:pt x="136" y="464"/>
                        <a:pt x="112" y="472"/>
                        <a:pt x="96" y="448"/>
                      </a:cubicBezTo>
                      <a:cubicBezTo>
                        <a:pt x="80" y="424"/>
                        <a:pt x="56" y="376"/>
                        <a:pt x="48" y="352"/>
                      </a:cubicBezTo>
                      <a:cubicBezTo>
                        <a:pt x="40" y="328"/>
                        <a:pt x="56" y="320"/>
                        <a:pt x="48" y="304"/>
                      </a:cubicBezTo>
                      <a:cubicBezTo>
                        <a:pt x="40" y="288"/>
                        <a:pt x="0" y="280"/>
                        <a:pt x="0" y="256"/>
                      </a:cubicBezTo>
                      <a:cubicBezTo>
                        <a:pt x="0" y="232"/>
                        <a:pt x="32" y="184"/>
                        <a:pt x="48" y="160"/>
                      </a:cubicBezTo>
                      <a:cubicBezTo>
                        <a:pt x="64" y="136"/>
                        <a:pt x="64" y="136"/>
                        <a:pt x="96" y="112"/>
                      </a:cubicBezTo>
                      <a:cubicBezTo>
                        <a:pt x="128" y="88"/>
                        <a:pt x="208" y="32"/>
                        <a:pt x="240" y="16"/>
                      </a:cubicBezTo>
                      <a:cubicBezTo>
                        <a:pt x="272" y="0"/>
                        <a:pt x="264" y="0"/>
                        <a:pt x="288" y="16"/>
                      </a:cubicBezTo>
                      <a:cubicBezTo>
                        <a:pt x="312" y="32"/>
                        <a:pt x="368" y="88"/>
                        <a:pt x="384" y="112"/>
                      </a:cubicBezTo>
                      <a:cubicBezTo>
                        <a:pt x="400" y="136"/>
                        <a:pt x="376" y="136"/>
                        <a:pt x="384" y="160"/>
                      </a:cubicBezTo>
                      <a:cubicBezTo>
                        <a:pt x="392" y="184"/>
                        <a:pt x="424" y="224"/>
                        <a:pt x="432" y="256"/>
                      </a:cubicBezTo>
                      <a:cubicBezTo>
                        <a:pt x="440" y="288"/>
                        <a:pt x="432" y="320"/>
                        <a:pt x="432" y="352"/>
                      </a:cubicBezTo>
                      <a:cubicBezTo>
                        <a:pt x="432" y="384"/>
                        <a:pt x="432" y="376"/>
                        <a:pt x="432" y="448"/>
                      </a:cubicBezTo>
                      <a:cubicBezTo>
                        <a:pt x="432" y="520"/>
                        <a:pt x="432" y="672"/>
                        <a:pt x="432" y="784"/>
                      </a:cubicBezTo>
                      <a:cubicBezTo>
                        <a:pt x="432" y="896"/>
                        <a:pt x="424" y="1016"/>
                        <a:pt x="432" y="1120"/>
                      </a:cubicBezTo>
                      <a:cubicBezTo>
                        <a:pt x="440" y="1224"/>
                        <a:pt x="472" y="1312"/>
                        <a:pt x="480" y="1408"/>
                      </a:cubicBezTo>
                      <a:cubicBezTo>
                        <a:pt x="488" y="1504"/>
                        <a:pt x="480" y="1616"/>
                        <a:pt x="480" y="1696"/>
                      </a:cubicBezTo>
                      <a:cubicBezTo>
                        <a:pt x="480" y="1776"/>
                        <a:pt x="472" y="1776"/>
                        <a:pt x="480" y="1888"/>
                      </a:cubicBezTo>
                      <a:cubicBezTo>
                        <a:pt x="488" y="2000"/>
                        <a:pt x="508" y="2184"/>
                        <a:pt x="528" y="2368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Oval 22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3117" y="1824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15" name="AutoShape 23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3045" y="1992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16" name="Oval 24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3060" y="1470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17" name="Oval 25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3246" y="1383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18" name="Oval 26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3426" y="1671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19" name="Oval 27" descr="White marble"/>
                <p:cNvSpPr>
                  <a:spLocks noChangeAspect="1" noChangeArrowheads="1"/>
                </p:cNvSpPr>
                <p:nvPr/>
              </p:nvSpPr>
              <p:spPr bwMode="auto">
                <a:xfrm rot="1915253">
                  <a:off x="3387" y="1494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20" name="AutoShape 28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3057" y="2301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21" name="AutoShape 29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3072" y="2607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22" name="AutoShape 30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3087" y="2913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23" name="AutoShape 31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3102" y="3219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24" name="AutoShape 32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3327" y="1839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25" name="AutoShape 33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3339" y="2148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26" name="AutoShape 34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3354" y="2454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27" name="AutoShape 35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3369" y="2760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28" name="AutoShape 36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3384" y="3066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29" name="Oval 37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3021" y="1659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30" name="Freeform 38"/>
                <p:cNvSpPr>
                  <a:spLocks noChangeAspect="1"/>
                </p:cNvSpPr>
                <p:nvPr/>
              </p:nvSpPr>
              <p:spPr bwMode="auto">
                <a:xfrm>
                  <a:off x="3642" y="1424"/>
                  <a:ext cx="528" cy="2416"/>
                </a:xfrm>
                <a:custGeom>
                  <a:avLst/>
                  <a:gdLst>
                    <a:gd name="T0" fmla="*/ 240 w 528"/>
                    <a:gd name="T1" fmla="*/ 2416 h 2416"/>
                    <a:gd name="T2" fmla="*/ 192 w 528"/>
                    <a:gd name="T3" fmla="*/ 1984 h 2416"/>
                    <a:gd name="T4" fmla="*/ 192 w 528"/>
                    <a:gd name="T5" fmla="*/ 1648 h 2416"/>
                    <a:gd name="T6" fmla="*/ 144 w 528"/>
                    <a:gd name="T7" fmla="*/ 1360 h 2416"/>
                    <a:gd name="T8" fmla="*/ 144 w 528"/>
                    <a:gd name="T9" fmla="*/ 1024 h 2416"/>
                    <a:gd name="T10" fmla="*/ 144 w 528"/>
                    <a:gd name="T11" fmla="*/ 736 h 2416"/>
                    <a:gd name="T12" fmla="*/ 144 w 528"/>
                    <a:gd name="T13" fmla="*/ 640 h 2416"/>
                    <a:gd name="T14" fmla="*/ 144 w 528"/>
                    <a:gd name="T15" fmla="*/ 496 h 2416"/>
                    <a:gd name="T16" fmla="*/ 96 w 528"/>
                    <a:gd name="T17" fmla="*/ 448 h 2416"/>
                    <a:gd name="T18" fmla="*/ 48 w 528"/>
                    <a:gd name="T19" fmla="*/ 352 h 2416"/>
                    <a:gd name="T20" fmla="*/ 48 w 528"/>
                    <a:gd name="T21" fmla="*/ 304 h 2416"/>
                    <a:gd name="T22" fmla="*/ 0 w 528"/>
                    <a:gd name="T23" fmla="*/ 256 h 2416"/>
                    <a:gd name="T24" fmla="*/ 48 w 528"/>
                    <a:gd name="T25" fmla="*/ 160 h 2416"/>
                    <a:gd name="T26" fmla="*/ 96 w 528"/>
                    <a:gd name="T27" fmla="*/ 112 h 2416"/>
                    <a:gd name="T28" fmla="*/ 240 w 528"/>
                    <a:gd name="T29" fmla="*/ 16 h 2416"/>
                    <a:gd name="T30" fmla="*/ 288 w 528"/>
                    <a:gd name="T31" fmla="*/ 16 h 2416"/>
                    <a:gd name="T32" fmla="*/ 384 w 528"/>
                    <a:gd name="T33" fmla="*/ 112 h 2416"/>
                    <a:gd name="T34" fmla="*/ 384 w 528"/>
                    <a:gd name="T35" fmla="*/ 160 h 2416"/>
                    <a:gd name="T36" fmla="*/ 432 w 528"/>
                    <a:gd name="T37" fmla="*/ 256 h 2416"/>
                    <a:gd name="T38" fmla="*/ 432 w 528"/>
                    <a:gd name="T39" fmla="*/ 352 h 2416"/>
                    <a:gd name="T40" fmla="*/ 432 w 528"/>
                    <a:gd name="T41" fmla="*/ 448 h 2416"/>
                    <a:gd name="T42" fmla="*/ 432 w 528"/>
                    <a:gd name="T43" fmla="*/ 784 h 2416"/>
                    <a:gd name="T44" fmla="*/ 432 w 528"/>
                    <a:gd name="T45" fmla="*/ 1120 h 2416"/>
                    <a:gd name="T46" fmla="*/ 480 w 528"/>
                    <a:gd name="T47" fmla="*/ 1408 h 2416"/>
                    <a:gd name="T48" fmla="*/ 480 w 528"/>
                    <a:gd name="T49" fmla="*/ 1696 h 2416"/>
                    <a:gd name="T50" fmla="*/ 480 w 528"/>
                    <a:gd name="T51" fmla="*/ 1888 h 2416"/>
                    <a:gd name="T52" fmla="*/ 528 w 528"/>
                    <a:gd name="T53" fmla="*/ 2368 h 241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28"/>
                    <a:gd name="T82" fmla="*/ 0 h 2416"/>
                    <a:gd name="T83" fmla="*/ 528 w 528"/>
                    <a:gd name="T84" fmla="*/ 2416 h 241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28" h="2416">
                      <a:moveTo>
                        <a:pt x="240" y="2416"/>
                      </a:moveTo>
                      <a:cubicBezTo>
                        <a:pt x="220" y="2264"/>
                        <a:pt x="200" y="2112"/>
                        <a:pt x="192" y="1984"/>
                      </a:cubicBezTo>
                      <a:cubicBezTo>
                        <a:pt x="184" y="1856"/>
                        <a:pt x="200" y="1752"/>
                        <a:pt x="192" y="1648"/>
                      </a:cubicBezTo>
                      <a:cubicBezTo>
                        <a:pt x="184" y="1544"/>
                        <a:pt x="152" y="1464"/>
                        <a:pt x="144" y="1360"/>
                      </a:cubicBezTo>
                      <a:cubicBezTo>
                        <a:pt x="136" y="1256"/>
                        <a:pt x="144" y="1128"/>
                        <a:pt x="144" y="1024"/>
                      </a:cubicBezTo>
                      <a:cubicBezTo>
                        <a:pt x="144" y="920"/>
                        <a:pt x="144" y="800"/>
                        <a:pt x="144" y="736"/>
                      </a:cubicBezTo>
                      <a:cubicBezTo>
                        <a:pt x="144" y="672"/>
                        <a:pt x="144" y="680"/>
                        <a:pt x="144" y="640"/>
                      </a:cubicBezTo>
                      <a:cubicBezTo>
                        <a:pt x="144" y="600"/>
                        <a:pt x="152" y="528"/>
                        <a:pt x="144" y="496"/>
                      </a:cubicBezTo>
                      <a:cubicBezTo>
                        <a:pt x="136" y="464"/>
                        <a:pt x="112" y="472"/>
                        <a:pt x="96" y="448"/>
                      </a:cubicBezTo>
                      <a:cubicBezTo>
                        <a:pt x="80" y="424"/>
                        <a:pt x="56" y="376"/>
                        <a:pt x="48" y="352"/>
                      </a:cubicBezTo>
                      <a:cubicBezTo>
                        <a:pt x="40" y="328"/>
                        <a:pt x="56" y="320"/>
                        <a:pt x="48" y="304"/>
                      </a:cubicBezTo>
                      <a:cubicBezTo>
                        <a:pt x="40" y="288"/>
                        <a:pt x="0" y="280"/>
                        <a:pt x="0" y="256"/>
                      </a:cubicBezTo>
                      <a:cubicBezTo>
                        <a:pt x="0" y="232"/>
                        <a:pt x="32" y="184"/>
                        <a:pt x="48" y="160"/>
                      </a:cubicBezTo>
                      <a:cubicBezTo>
                        <a:pt x="64" y="136"/>
                        <a:pt x="64" y="136"/>
                        <a:pt x="96" y="112"/>
                      </a:cubicBezTo>
                      <a:cubicBezTo>
                        <a:pt x="128" y="88"/>
                        <a:pt x="208" y="32"/>
                        <a:pt x="240" y="16"/>
                      </a:cubicBezTo>
                      <a:cubicBezTo>
                        <a:pt x="272" y="0"/>
                        <a:pt x="264" y="0"/>
                        <a:pt x="288" y="16"/>
                      </a:cubicBezTo>
                      <a:cubicBezTo>
                        <a:pt x="312" y="32"/>
                        <a:pt x="368" y="88"/>
                        <a:pt x="384" y="112"/>
                      </a:cubicBezTo>
                      <a:cubicBezTo>
                        <a:pt x="400" y="136"/>
                        <a:pt x="376" y="136"/>
                        <a:pt x="384" y="160"/>
                      </a:cubicBezTo>
                      <a:cubicBezTo>
                        <a:pt x="392" y="184"/>
                        <a:pt x="424" y="224"/>
                        <a:pt x="432" y="256"/>
                      </a:cubicBezTo>
                      <a:cubicBezTo>
                        <a:pt x="440" y="288"/>
                        <a:pt x="432" y="320"/>
                        <a:pt x="432" y="352"/>
                      </a:cubicBezTo>
                      <a:cubicBezTo>
                        <a:pt x="432" y="384"/>
                        <a:pt x="432" y="376"/>
                        <a:pt x="432" y="448"/>
                      </a:cubicBezTo>
                      <a:cubicBezTo>
                        <a:pt x="432" y="520"/>
                        <a:pt x="432" y="672"/>
                        <a:pt x="432" y="784"/>
                      </a:cubicBezTo>
                      <a:cubicBezTo>
                        <a:pt x="432" y="896"/>
                        <a:pt x="424" y="1016"/>
                        <a:pt x="432" y="1120"/>
                      </a:cubicBezTo>
                      <a:cubicBezTo>
                        <a:pt x="440" y="1224"/>
                        <a:pt x="472" y="1312"/>
                        <a:pt x="480" y="1408"/>
                      </a:cubicBezTo>
                      <a:cubicBezTo>
                        <a:pt x="488" y="1504"/>
                        <a:pt x="480" y="1616"/>
                        <a:pt x="480" y="1696"/>
                      </a:cubicBezTo>
                      <a:cubicBezTo>
                        <a:pt x="480" y="1776"/>
                        <a:pt x="472" y="1776"/>
                        <a:pt x="480" y="1888"/>
                      </a:cubicBezTo>
                      <a:cubicBezTo>
                        <a:pt x="488" y="2000"/>
                        <a:pt x="508" y="2184"/>
                        <a:pt x="528" y="2368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Oval 39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3690" y="1824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32" name="AutoShape 40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3618" y="1992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33" name="Oval 41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3633" y="1470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34" name="Oval 42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3819" y="1383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35" name="Oval 43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3999" y="1671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36" name="Oval 44" descr="White marble"/>
                <p:cNvSpPr>
                  <a:spLocks noChangeAspect="1" noChangeArrowheads="1"/>
                </p:cNvSpPr>
                <p:nvPr/>
              </p:nvSpPr>
              <p:spPr bwMode="auto">
                <a:xfrm rot="1915253">
                  <a:off x="3960" y="1494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37" name="AutoShape 45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3630" y="2301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38" name="AutoShape 46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3645" y="2607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39" name="AutoShape 47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3660" y="2913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40" name="AutoShape 48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3675" y="3219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41" name="AutoShape 49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3900" y="1839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42" name="AutoShape 50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3912" y="2148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43" name="AutoShape 51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3927" y="2454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44" name="AutoShape 52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3942" y="2760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45" name="AutoShape 53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3957" y="3066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46" name="Oval 54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3594" y="1659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47" name="Freeform 55"/>
                <p:cNvSpPr>
                  <a:spLocks noChangeAspect="1"/>
                </p:cNvSpPr>
                <p:nvPr/>
              </p:nvSpPr>
              <p:spPr bwMode="auto">
                <a:xfrm>
                  <a:off x="4215" y="1424"/>
                  <a:ext cx="528" cy="2416"/>
                </a:xfrm>
                <a:custGeom>
                  <a:avLst/>
                  <a:gdLst>
                    <a:gd name="T0" fmla="*/ 240 w 528"/>
                    <a:gd name="T1" fmla="*/ 2416 h 2416"/>
                    <a:gd name="T2" fmla="*/ 192 w 528"/>
                    <a:gd name="T3" fmla="*/ 1984 h 2416"/>
                    <a:gd name="T4" fmla="*/ 192 w 528"/>
                    <a:gd name="T5" fmla="*/ 1648 h 2416"/>
                    <a:gd name="T6" fmla="*/ 144 w 528"/>
                    <a:gd name="T7" fmla="*/ 1360 h 2416"/>
                    <a:gd name="T8" fmla="*/ 144 w 528"/>
                    <a:gd name="T9" fmla="*/ 1024 h 2416"/>
                    <a:gd name="T10" fmla="*/ 144 w 528"/>
                    <a:gd name="T11" fmla="*/ 736 h 2416"/>
                    <a:gd name="T12" fmla="*/ 144 w 528"/>
                    <a:gd name="T13" fmla="*/ 640 h 2416"/>
                    <a:gd name="T14" fmla="*/ 144 w 528"/>
                    <a:gd name="T15" fmla="*/ 496 h 2416"/>
                    <a:gd name="T16" fmla="*/ 96 w 528"/>
                    <a:gd name="T17" fmla="*/ 448 h 2416"/>
                    <a:gd name="T18" fmla="*/ 48 w 528"/>
                    <a:gd name="T19" fmla="*/ 352 h 2416"/>
                    <a:gd name="T20" fmla="*/ 48 w 528"/>
                    <a:gd name="T21" fmla="*/ 304 h 2416"/>
                    <a:gd name="T22" fmla="*/ 0 w 528"/>
                    <a:gd name="T23" fmla="*/ 256 h 2416"/>
                    <a:gd name="T24" fmla="*/ 48 w 528"/>
                    <a:gd name="T25" fmla="*/ 160 h 2416"/>
                    <a:gd name="T26" fmla="*/ 96 w 528"/>
                    <a:gd name="T27" fmla="*/ 112 h 2416"/>
                    <a:gd name="T28" fmla="*/ 240 w 528"/>
                    <a:gd name="T29" fmla="*/ 16 h 2416"/>
                    <a:gd name="T30" fmla="*/ 288 w 528"/>
                    <a:gd name="T31" fmla="*/ 16 h 2416"/>
                    <a:gd name="T32" fmla="*/ 384 w 528"/>
                    <a:gd name="T33" fmla="*/ 112 h 2416"/>
                    <a:gd name="T34" fmla="*/ 384 w 528"/>
                    <a:gd name="T35" fmla="*/ 160 h 2416"/>
                    <a:gd name="T36" fmla="*/ 432 w 528"/>
                    <a:gd name="T37" fmla="*/ 256 h 2416"/>
                    <a:gd name="T38" fmla="*/ 432 w 528"/>
                    <a:gd name="T39" fmla="*/ 352 h 2416"/>
                    <a:gd name="T40" fmla="*/ 432 w 528"/>
                    <a:gd name="T41" fmla="*/ 448 h 2416"/>
                    <a:gd name="T42" fmla="*/ 432 w 528"/>
                    <a:gd name="T43" fmla="*/ 784 h 2416"/>
                    <a:gd name="T44" fmla="*/ 432 w 528"/>
                    <a:gd name="T45" fmla="*/ 1120 h 2416"/>
                    <a:gd name="T46" fmla="*/ 480 w 528"/>
                    <a:gd name="T47" fmla="*/ 1408 h 2416"/>
                    <a:gd name="T48" fmla="*/ 480 w 528"/>
                    <a:gd name="T49" fmla="*/ 1696 h 2416"/>
                    <a:gd name="T50" fmla="*/ 480 w 528"/>
                    <a:gd name="T51" fmla="*/ 1888 h 2416"/>
                    <a:gd name="T52" fmla="*/ 528 w 528"/>
                    <a:gd name="T53" fmla="*/ 2368 h 241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28"/>
                    <a:gd name="T82" fmla="*/ 0 h 2416"/>
                    <a:gd name="T83" fmla="*/ 528 w 528"/>
                    <a:gd name="T84" fmla="*/ 2416 h 241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28" h="2416">
                      <a:moveTo>
                        <a:pt x="240" y="2416"/>
                      </a:moveTo>
                      <a:cubicBezTo>
                        <a:pt x="220" y="2264"/>
                        <a:pt x="200" y="2112"/>
                        <a:pt x="192" y="1984"/>
                      </a:cubicBezTo>
                      <a:cubicBezTo>
                        <a:pt x="184" y="1856"/>
                        <a:pt x="200" y="1752"/>
                        <a:pt x="192" y="1648"/>
                      </a:cubicBezTo>
                      <a:cubicBezTo>
                        <a:pt x="184" y="1544"/>
                        <a:pt x="152" y="1464"/>
                        <a:pt x="144" y="1360"/>
                      </a:cubicBezTo>
                      <a:cubicBezTo>
                        <a:pt x="136" y="1256"/>
                        <a:pt x="144" y="1128"/>
                        <a:pt x="144" y="1024"/>
                      </a:cubicBezTo>
                      <a:cubicBezTo>
                        <a:pt x="144" y="920"/>
                        <a:pt x="144" y="800"/>
                        <a:pt x="144" y="736"/>
                      </a:cubicBezTo>
                      <a:cubicBezTo>
                        <a:pt x="144" y="672"/>
                        <a:pt x="144" y="680"/>
                        <a:pt x="144" y="640"/>
                      </a:cubicBezTo>
                      <a:cubicBezTo>
                        <a:pt x="144" y="600"/>
                        <a:pt x="152" y="528"/>
                        <a:pt x="144" y="496"/>
                      </a:cubicBezTo>
                      <a:cubicBezTo>
                        <a:pt x="136" y="464"/>
                        <a:pt x="112" y="472"/>
                        <a:pt x="96" y="448"/>
                      </a:cubicBezTo>
                      <a:cubicBezTo>
                        <a:pt x="80" y="424"/>
                        <a:pt x="56" y="376"/>
                        <a:pt x="48" y="352"/>
                      </a:cubicBezTo>
                      <a:cubicBezTo>
                        <a:pt x="40" y="328"/>
                        <a:pt x="56" y="320"/>
                        <a:pt x="48" y="304"/>
                      </a:cubicBezTo>
                      <a:cubicBezTo>
                        <a:pt x="40" y="288"/>
                        <a:pt x="0" y="280"/>
                        <a:pt x="0" y="256"/>
                      </a:cubicBezTo>
                      <a:cubicBezTo>
                        <a:pt x="0" y="232"/>
                        <a:pt x="32" y="184"/>
                        <a:pt x="48" y="160"/>
                      </a:cubicBezTo>
                      <a:cubicBezTo>
                        <a:pt x="64" y="136"/>
                        <a:pt x="64" y="136"/>
                        <a:pt x="96" y="112"/>
                      </a:cubicBezTo>
                      <a:cubicBezTo>
                        <a:pt x="128" y="88"/>
                        <a:pt x="208" y="32"/>
                        <a:pt x="240" y="16"/>
                      </a:cubicBezTo>
                      <a:cubicBezTo>
                        <a:pt x="272" y="0"/>
                        <a:pt x="264" y="0"/>
                        <a:pt x="288" y="16"/>
                      </a:cubicBezTo>
                      <a:cubicBezTo>
                        <a:pt x="312" y="32"/>
                        <a:pt x="368" y="88"/>
                        <a:pt x="384" y="112"/>
                      </a:cubicBezTo>
                      <a:cubicBezTo>
                        <a:pt x="400" y="136"/>
                        <a:pt x="376" y="136"/>
                        <a:pt x="384" y="160"/>
                      </a:cubicBezTo>
                      <a:cubicBezTo>
                        <a:pt x="392" y="184"/>
                        <a:pt x="424" y="224"/>
                        <a:pt x="432" y="256"/>
                      </a:cubicBezTo>
                      <a:cubicBezTo>
                        <a:pt x="440" y="288"/>
                        <a:pt x="432" y="320"/>
                        <a:pt x="432" y="352"/>
                      </a:cubicBezTo>
                      <a:cubicBezTo>
                        <a:pt x="432" y="384"/>
                        <a:pt x="432" y="376"/>
                        <a:pt x="432" y="448"/>
                      </a:cubicBezTo>
                      <a:cubicBezTo>
                        <a:pt x="432" y="520"/>
                        <a:pt x="432" y="672"/>
                        <a:pt x="432" y="784"/>
                      </a:cubicBezTo>
                      <a:cubicBezTo>
                        <a:pt x="432" y="896"/>
                        <a:pt x="424" y="1016"/>
                        <a:pt x="432" y="1120"/>
                      </a:cubicBezTo>
                      <a:cubicBezTo>
                        <a:pt x="440" y="1224"/>
                        <a:pt x="472" y="1312"/>
                        <a:pt x="480" y="1408"/>
                      </a:cubicBezTo>
                      <a:cubicBezTo>
                        <a:pt x="488" y="1504"/>
                        <a:pt x="480" y="1616"/>
                        <a:pt x="480" y="1696"/>
                      </a:cubicBezTo>
                      <a:cubicBezTo>
                        <a:pt x="480" y="1776"/>
                        <a:pt x="472" y="1776"/>
                        <a:pt x="480" y="1888"/>
                      </a:cubicBezTo>
                      <a:cubicBezTo>
                        <a:pt x="488" y="2000"/>
                        <a:pt x="508" y="2184"/>
                        <a:pt x="528" y="2368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Oval 56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4263" y="1824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49" name="AutoShape 57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4191" y="1992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50" name="Oval 58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4206" y="1470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51" name="Oval 59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4392" y="1383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52" name="Oval 60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4572" y="1671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53" name="Oval 61" descr="White marble"/>
                <p:cNvSpPr>
                  <a:spLocks noChangeAspect="1" noChangeArrowheads="1"/>
                </p:cNvSpPr>
                <p:nvPr/>
              </p:nvSpPr>
              <p:spPr bwMode="auto">
                <a:xfrm rot="1915253">
                  <a:off x="4533" y="1494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54" name="AutoShape 62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4203" y="2301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55" name="AutoShape 63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4218" y="2607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56" name="AutoShape 64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4233" y="2913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57" name="AutoShape 65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4248" y="3219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58" name="AutoShape 66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4473" y="1839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59" name="AutoShape 67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4485" y="2148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60" name="AutoShape 68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4500" y="2454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61" name="AutoShape 69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4515" y="2760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62" name="AutoShape 70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4530" y="3066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63" name="Oval 71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4167" y="1659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64" name="Freeform 72"/>
                <p:cNvSpPr>
                  <a:spLocks noChangeAspect="1"/>
                </p:cNvSpPr>
                <p:nvPr/>
              </p:nvSpPr>
              <p:spPr bwMode="auto">
                <a:xfrm>
                  <a:off x="4788" y="1424"/>
                  <a:ext cx="528" cy="2416"/>
                </a:xfrm>
                <a:custGeom>
                  <a:avLst/>
                  <a:gdLst>
                    <a:gd name="T0" fmla="*/ 240 w 528"/>
                    <a:gd name="T1" fmla="*/ 2416 h 2416"/>
                    <a:gd name="T2" fmla="*/ 192 w 528"/>
                    <a:gd name="T3" fmla="*/ 1984 h 2416"/>
                    <a:gd name="T4" fmla="*/ 192 w 528"/>
                    <a:gd name="T5" fmla="*/ 1648 h 2416"/>
                    <a:gd name="T6" fmla="*/ 144 w 528"/>
                    <a:gd name="T7" fmla="*/ 1360 h 2416"/>
                    <a:gd name="T8" fmla="*/ 144 w 528"/>
                    <a:gd name="T9" fmla="*/ 1024 h 2416"/>
                    <a:gd name="T10" fmla="*/ 144 w 528"/>
                    <a:gd name="T11" fmla="*/ 736 h 2416"/>
                    <a:gd name="T12" fmla="*/ 144 w 528"/>
                    <a:gd name="T13" fmla="*/ 640 h 2416"/>
                    <a:gd name="T14" fmla="*/ 144 w 528"/>
                    <a:gd name="T15" fmla="*/ 496 h 2416"/>
                    <a:gd name="T16" fmla="*/ 96 w 528"/>
                    <a:gd name="T17" fmla="*/ 448 h 2416"/>
                    <a:gd name="T18" fmla="*/ 48 w 528"/>
                    <a:gd name="T19" fmla="*/ 352 h 2416"/>
                    <a:gd name="T20" fmla="*/ 48 w 528"/>
                    <a:gd name="T21" fmla="*/ 304 h 2416"/>
                    <a:gd name="T22" fmla="*/ 0 w 528"/>
                    <a:gd name="T23" fmla="*/ 256 h 2416"/>
                    <a:gd name="T24" fmla="*/ 48 w 528"/>
                    <a:gd name="T25" fmla="*/ 160 h 2416"/>
                    <a:gd name="T26" fmla="*/ 96 w 528"/>
                    <a:gd name="T27" fmla="*/ 112 h 2416"/>
                    <a:gd name="T28" fmla="*/ 240 w 528"/>
                    <a:gd name="T29" fmla="*/ 16 h 2416"/>
                    <a:gd name="T30" fmla="*/ 288 w 528"/>
                    <a:gd name="T31" fmla="*/ 16 h 2416"/>
                    <a:gd name="T32" fmla="*/ 384 w 528"/>
                    <a:gd name="T33" fmla="*/ 112 h 2416"/>
                    <a:gd name="T34" fmla="*/ 384 w 528"/>
                    <a:gd name="T35" fmla="*/ 160 h 2416"/>
                    <a:gd name="T36" fmla="*/ 432 w 528"/>
                    <a:gd name="T37" fmla="*/ 256 h 2416"/>
                    <a:gd name="T38" fmla="*/ 432 w 528"/>
                    <a:gd name="T39" fmla="*/ 352 h 2416"/>
                    <a:gd name="T40" fmla="*/ 432 w 528"/>
                    <a:gd name="T41" fmla="*/ 448 h 2416"/>
                    <a:gd name="T42" fmla="*/ 432 w 528"/>
                    <a:gd name="T43" fmla="*/ 784 h 2416"/>
                    <a:gd name="T44" fmla="*/ 432 w 528"/>
                    <a:gd name="T45" fmla="*/ 1120 h 2416"/>
                    <a:gd name="T46" fmla="*/ 480 w 528"/>
                    <a:gd name="T47" fmla="*/ 1408 h 2416"/>
                    <a:gd name="T48" fmla="*/ 480 w 528"/>
                    <a:gd name="T49" fmla="*/ 1696 h 2416"/>
                    <a:gd name="T50" fmla="*/ 480 w 528"/>
                    <a:gd name="T51" fmla="*/ 1888 h 2416"/>
                    <a:gd name="T52" fmla="*/ 528 w 528"/>
                    <a:gd name="T53" fmla="*/ 2368 h 241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28"/>
                    <a:gd name="T82" fmla="*/ 0 h 2416"/>
                    <a:gd name="T83" fmla="*/ 528 w 528"/>
                    <a:gd name="T84" fmla="*/ 2416 h 241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28" h="2416">
                      <a:moveTo>
                        <a:pt x="240" y="2416"/>
                      </a:moveTo>
                      <a:cubicBezTo>
                        <a:pt x="220" y="2264"/>
                        <a:pt x="200" y="2112"/>
                        <a:pt x="192" y="1984"/>
                      </a:cubicBezTo>
                      <a:cubicBezTo>
                        <a:pt x="184" y="1856"/>
                        <a:pt x="200" y="1752"/>
                        <a:pt x="192" y="1648"/>
                      </a:cubicBezTo>
                      <a:cubicBezTo>
                        <a:pt x="184" y="1544"/>
                        <a:pt x="152" y="1464"/>
                        <a:pt x="144" y="1360"/>
                      </a:cubicBezTo>
                      <a:cubicBezTo>
                        <a:pt x="136" y="1256"/>
                        <a:pt x="144" y="1128"/>
                        <a:pt x="144" y="1024"/>
                      </a:cubicBezTo>
                      <a:cubicBezTo>
                        <a:pt x="144" y="920"/>
                        <a:pt x="144" y="800"/>
                        <a:pt x="144" y="736"/>
                      </a:cubicBezTo>
                      <a:cubicBezTo>
                        <a:pt x="144" y="672"/>
                        <a:pt x="144" y="680"/>
                        <a:pt x="144" y="640"/>
                      </a:cubicBezTo>
                      <a:cubicBezTo>
                        <a:pt x="144" y="600"/>
                        <a:pt x="152" y="528"/>
                        <a:pt x="144" y="496"/>
                      </a:cubicBezTo>
                      <a:cubicBezTo>
                        <a:pt x="136" y="464"/>
                        <a:pt x="112" y="472"/>
                        <a:pt x="96" y="448"/>
                      </a:cubicBezTo>
                      <a:cubicBezTo>
                        <a:pt x="80" y="424"/>
                        <a:pt x="56" y="376"/>
                        <a:pt x="48" y="352"/>
                      </a:cubicBezTo>
                      <a:cubicBezTo>
                        <a:pt x="40" y="328"/>
                        <a:pt x="56" y="320"/>
                        <a:pt x="48" y="304"/>
                      </a:cubicBezTo>
                      <a:cubicBezTo>
                        <a:pt x="40" y="288"/>
                        <a:pt x="0" y="280"/>
                        <a:pt x="0" y="256"/>
                      </a:cubicBezTo>
                      <a:cubicBezTo>
                        <a:pt x="0" y="232"/>
                        <a:pt x="32" y="184"/>
                        <a:pt x="48" y="160"/>
                      </a:cubicBezTo>
                      <a:cubicBezTo>
                        <a:pt x="64" y="136"/>
                        <a:pt x="64" y="136"/>
                        <a:pt x="96" y="112"/>
                      </a:cubicBezTo>
                      <a:cubicBezTo>
                        <a:pt x="128" y="88"/>
                        <a:pt x="208" y="32"/>
                        <a:pt x="240" y="16"/>
                      </a:cubicBezTo>
                      <a:cubicBezTo>
                        <a:pt x="272" y="0"/>
                        <a:pt x="264" y="0"/>
                        <a:pt x="288" y="16"/>
                      </a:cubicBezTo>
                      <a:cubicBezTo>
                        <a:pt x="312" y="32"/>
                        <a:pt x="368" y="88"/>
                        <a:pt x="384" y="112"/>
                      </a:cubicBezTo>
                      <a:cubicBezTo>
                        <a:pt x="400" y="136"/>
                        <a:pt x="376" y="136"/>
                        <a:pt x="384" y="160"/>
                      </a:cubicBezTo>
                      <a:cubicBezTo>
                        <a:pt x="392" y="184"/>
                        <a:pt x="424" y="224"/>
                        <a:pt x="432" y="256"/>
                      </a:cubicBezTo>
                      <a:cubicBezTo>
                        <a:pt x="440" y="288"/>
                        <a:pt x="432" y="320"/>
                        <a:pt x="432" y="352"/>
                      </a:cubicBezTo>
                      <a:cubicBezTo>
                        <a:pt x="432" y="384"/>
                        <a:pt x="432" y="376"/>
                        <a:pt x="432" y="448"/>
                      </a:cubicBezTo>
                      <a:cubicBezTo>
                        <a:pt x="432" y="520"/>
                        <a:pt x="432" y="672"/>
                        <a:pt x="432" y="784"/>
                      </a:cubicBezTo>
                      <a:cubicBezTo>
                        <a:pt x="432" y="896"/>
                        <a:pt x="424" y="1016"/>
                        <a:pt x="432" y="1120"/>
                      </a:cubicBezTo>
                      <a:cubicBezTo>
                        <a:pt x="440" y="1224"/>
                        <a:pt x="472" y="1312"/>
                        <a:pt x="480" y="1408"/>
                      </a:cubicBezTo>
                      <a:cubicBezTo>
                        <a:pt x="488" y="1504"/>
                        <a:pt x="480" y="1616"/>
                        <a:pt x="480" y="1696"/>
                      </a:cubicBezTo>
                      <a:cubicBezTo>
                        <a:pt x="480" y="1776"/>
                        <a:pt x="472" y="1776"/>
                        <a:pt x="480" y="1888"/>
                      </a:cubicBezTo>
                      <a:cubicBezTo>
                        <a:pt x="488" y="2000"/>
                        <a:pt x="508" y="2184"/>
                        <a:pt x="528" y="2368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5" name="Oval 73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4836" y="1824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66" name="AutoShape 74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4764" y="1992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67" name="Oval 75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4779" y="1470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68" name="Oval 76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4965" y="1383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69" name="Oval 77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5145" y="1671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70" name="Oval 78" descr="White marble"/>
                <p:cNvSpPr>
                  <a:spLocks noChangeAspect="1" noChangeArrowheads="1"/>
                </p:cNvSpPr>
                <p:nvPr/>
              </p:nvSpPr>
              <p:spPr bwMode="auto">
                <a:xfrm rot="1915253">
                  <a:off x="5106" y="1494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71" name="AutoShape 79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4776" y="2301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72" name="AutoShape 80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4791" y="2607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73" name="AutoShape 81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4806" y="2913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74" name="AutoShape 82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4821" y="3219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75" name="AutoShape 83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046" y="1839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76" name="AutoShape 84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058" y="2148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77" name="AutoShape 85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073" y="2454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78" name="AutoShape 86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088" y="2760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79" name="AutoShape 87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103" y="3066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80" name="Oval 88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4740" y="1659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81" name="Freeform 89"/>
                <p:cNvSpPr>
                  <a:spLocks noChangeAspect="1"/>
                </p:cNvSpPr>
                <p:nvPr/>
              </p:nvSpPr>
              <p:spPr bwMode="auto">
                <a:xfrm>
                  <a:off x="-357" y="1433"/>
                  <a:ext cx="528" cy="2416"/>
                </a:xfrm>
                <a:custGeom>
                  <a:avLst/>
                  <a:gdLst>
                    <a:gd name="T0" fmla="*/ 240 w 528"/>
                    <a:gd name="T1" fmla="*/ 2416 h 2416"/>
                    <a:gd name="T2" fmla="*/ 192 w 528"/>
                    <a:gd name="T3" fmla="*/ 1984 h 2416"/>
                    <a:gd name="T4" fmla="*/ 192 w 528"/>
                    <a:gd name="T5" fmla="*/ 1648 h 2416"/>
                    <a:gd name="T6" fmla="*/ 144 w 528"/>
                    <a:gd name="T7" fmla="*/ 1360 h 2416"/>
                    <a:gd name="T8" fmla="*/ 144 w 528"/>
                    <a:gd name="T9" fmla="*/ 1024 h 2416"/>
                    <a:gd name="T10" fmla="*/ 144 w 528"/>
                    <a:gd name="T11" fmla="*/ 736 h 2416"/>
                    <a:gd name="T12" fmla="*/ 144 w 528"/>
                    <a:gd name="T13" fmla="*/ 640 h 2416"/>
                    <a:gd name="T14" fmla="*/ 144 w 528"/>
                    <a:gd name="T15" fmla="*/ 496 h 2416"/>
                    <a:gd name="T16" fmla="*/ 96 w 528"/>
                    <a:gd name="T17" fmla="*/ 448 h 2416"/>
                    <a:gd name="T18" fmla="*/ 48 w 528"/>
                    <a:gd name="T19" fmla="*/ 352 h 2416"/>
                    <a:gd name="T20" fmla="*/ 48 w 528"/>
                    <a:gd name="T21" fmla="*/ 304 h 2416"/>
                    <a:gd name="T22" fmla="*/ 0 w 528"/>
                    <a:gd name="T23" fmla="*/ 256 h 2416"/>
                    <a:gd name="T24" fmla="*/ 48 w 528"/>
                    <a:gd name="T25" fmla="*/ 160 h 2416"/>
                    <a:gd name="T26" fmla="*/ 96 w 528"/>
                    <a:gd name="T27" fmla="*/ 112 h 2416"/>
                    <a:gd name="T28" fmla="*/ 240 w 528"/>
                    <a:gd name="T29" fmla="*/ 16 h 2416"/>
                    <a:gd name="T30" fmla="*/ 288 w 528"/>
                    <a:gd name="T31" fmla="*/ 16 h 2416"/>
                    <a:gd name="T32" fmla="*/ 384 w 528"/>
                    <a:gd name="T33" fmla="*/ 112 h 2416"/>
                    <a:gd name="T34" fmla="*/ 384 w 528"/>
                    <a:gd name="T35" fmla="*/ 160 h 2416"/>
                    <a:gd name="T36" fmla="*/ 432 w 528"/>
                    <a:gd name="T37" fmla="*/ 256 h 2416"/>
                    <a:gd name="T38" fmla="*/ 432 w 528"/>
                    <a:gd name="T39" fmla="*/ 352 h 2416"/>
                    <a:gd name="T40" fmla="*/ 432 w 528"/>
                    <a:gd name="T41" fmla="*/ 448 h 2416"/>
                    <a:gd name="T42" fmla="*/ 432 w 528"/>
                    <a:gd name="T43" fmla="*/ 784 h 2416"/>
                    <a:gd name="T44" fmla="*/ 432 w 528"/>
                    <a:gd name="T45" fmla="*/ 1120 h 2416"/>
                    <a:gd name="T46" fmla="*/ 480 w 528"/>
                    <a:gd name="T47" fmla="*/ 1408 h 2416"/>
                    <a:gd name="T48" fmla="*/ 480 w 528"/>
                    <a:gd name="T49" fmla="*/ 1696 h 2416"/>
                    <a:gd name="T50" fmla="*/ 480 w 528"/>
                    <a:gd name="T51" fmla="*/ 1888 h 2416"/>
                    <a:gd name="T52" fmla="*/ 528 w 528"/>
                    <a:gd name="T53" fmla="*/ 2368 h 241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28"/>
                    <a:gd name="T82" fmla="*/ 0 h 2416"/>
                    <a:gd name="T83" fmla="*/ 528 w 528"/>
                    <a:gd name="T84" fmla="*/ 2416 h 241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28" h="2416">
                      <a:moveTo>
                        <a:pt x="240" y="2416"/>
                      </a:moveTo>
                      <a:cubicBezTo>
                        <a:pt x="220" y="2264"/>
                        <a:pt x="200" y="2112"/>
                        <a:pt x="192" y="1984"/>
                      </a:cubicBezTo>
                      <a:cubicBezTo>
                        <a:pt x="184" y="1856"/>
                        <a:pt x="200" y="1752"/>
                        <a:pt x="192" y="1648"/>
                      </a:cubicBezTo>
                      <a:cubicBezTo>
                        <a:pt x="184" y="1544"/>
                        <a:pt x="152" y="1464"/>
                        <a:pt x="144" y="1360"/>
                      </a:cubicBezTo>
                      <a:cubicBezTo>
                        <a:pt x="136" y="1256"/>
                        <a:pt x="144" y="1128"/>
                        <a:pt x="144" y="1024"/>
                      </a:cubicBezTo>
                      <a:cubicBezTo>
                        <a:pt x="144" y="920"/>
                        <a:pt x="144" y="800"/>
                        <a:pt x="144" y="736"/>
                      </a:cubicBezTo>
                      <a:cubicBezTo>
                        <a:pt x="144" y="672"/>
                        <a:pt x="144" y="680"/>
                        <a:pt x="144" y="640"/>
                      </a:cubicBezTo>
                      <a:cubicBezTo>
                        <a:pt x="144" y="600"/>
                        <a:pt x="152" y="528"/>
                        <a:pt x="144" y="496"/>
                      </a:cubicBezTo>
                      <a:cubicBezTo>
                        <a:pt x="136" y="464"/>
                        <a:pt x="112" y="472"/>
                        <a:pt x="96" y="448"/>
                      </a:cubicBezTo>
                      <a:cubicBezTo>
                        <a:pt x="80" y="424"/>
                        <a:pt x="56" y="376"/>
                        <a:pt x="48" y="352"/>
                      </a:cubicBezTo>
                      <a:cubicBezTo>
                        <a:pt x="40" y="328"/>
                        <a:pt x="56" y="320"/>
                        <a:pt x="48" y="304"/>
                      </a:cubicBezTo>
                      <a:cubicBezTo>
                        <a:pt x="40" y="288"/>
                        <a:pt x="0" y="280"/>
                        <a:pt x="0" y="256"/>
                      </a:cubicBezTo>
                      <a:cubicBezTo>
                        <a:pt x="0" y="232"/>
                        <a:pt x="32" y="184"/>
                        <a:pt x="48" y="160"/>
                      </a:cubicBezTo>
                      <a:cubicBezTo>
                        <a:pt x="64" y="136"/>
                        <a:pt x="64" y="136"/>
                        <a:pt x="96" y="112"/>
                      </a:cubicBezTo>
                      <a:cubicBezTo>
                        <a:pt x="128" y="88"/>
                        <a:pt x="208" y="32"/>
                        <a:pt x="240" y="16"/>
                      </a:cubicBezTo>
                      <a:cubicBezTo>
                        <a:pt x="272" y="0"/>
                        <a:pt x="264" y="0"/>
                        <a:pt x="288" y="16"/>
                      </a:cubicBezTo>
                      <a:cubicBezTo>
                        <a:pt x="312" y="32"/>
                        <a:pt x="368" y="88"/>
                        <a:pt x="384" y="112"/>
                      </a:cubicBezTo>
                      <a:cubicBezTo>
                        <a:pt x="400" y="136"/>
                        <a:pt x="376" y="136"/>
                        <a:pt x="384" y="160"/>
                      </a:cubicBezTo>
                      <a:cubicBezTo>
                        <a:pt x="392" y="184"/>
                        <a:pt x="424" y="224"/>
                        <a:pt x="432" y="256"/>
                      </a:cubicBezTo>
                      <a:cubicBezTo>
                        <a:pt x="440" y="288"/>
                        <a:pt x="432" y="320"/>
                        <a:pt x="432" y="352"/>
                      </a:cubicBezTo>
                      <a:cubicBezTo>
                        <a:pt x="432" y="384"/>
                        <a:pt x="432" y="376"/>
                        <a:pt x="432" y="448"/>
                      </a:cubicBezTo>
                      <a:cubicBezTo>
                        <a:pt x="432" y="520"/>
                        <a:pt x="432" y="672"/>
                        <a:pt x="432" y="784"/>
                      </a:cubicBezTo>
                      <a:cubicBezTo>
                        <a:pt x="432" y="896"/>
                        <a:pt x="424" y="1016"/>
                        <a:pt x="432" y="1120"/>
                      </a:cubicBezTo>
                      <a:cubicBezTo>
                        <a:pt x="440" y="1224"/>
                        <a:pt x="472" y="1312"/>
                        <a:pt x="480" y="1408"/>
                      </a:cubicBezTo>
                      <a:cubicBezTo>
                        <a:pt x="488" y="1504"/>
                        <a:pt x="480" y="1616"/>
                        <a:pt x="480" y="1696"/>
                      </a:cubicBezTo>
                      <a:cubicBezTo>
                        <a:pt x="480" y="1776"/>
                        <a:pt x="472" y="1776"/>
                        <a:pt x="480" y="1888"/>
                      </a:cubicBezTo>
                      <a:cubicBezTo>
                        <a:pt x="488" y="2000"/>
                        <a:pt x="508" y="2184"/>
                        <a:pt x="528" y="2368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2" name="Oval 90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-309" y="1833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83" name="AutoShape 91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-381" y="2001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84" name="Oval 92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-366" y="1479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85" name="Oval 93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-180" y="1392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86" name="Oval 94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0" y="1680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87" name="Oval 95" descr="White marble"/>
                <p:cNvSpPr>
                  <a:spLocks noChangeAspect="1" noChangeArrowheads="1"/>
                </p:cNvSpPr>
                <p:nvPr/>
              </p:nvSpPr>
              <p:spPr bwMode="auto">
                <a:xfrm rot="1915253">
                  <a:off x="-39" y="1503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88" name="AutoShape 96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-369" y="2310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89" name="AutoShape 97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-354" y="2616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90" name="AutoShape 98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-339" y="2922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91" name="AutoShape 99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-324" y="3228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92" name="AutoShape 100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-99" y="1848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93" name="AutoShape 101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-87" y="2157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94" name="AutoShape 102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-72" y="2463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95" name="AutoShape 103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-57" y="2769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96" name="AutoShape 104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-42" y="3075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97" name="Oval 105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-405" y="1668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98" name="Freeform 106"/>
                <p:cNvSpPr>
                  <a:spLocks noChangeAspect="1"/>
                </p:cNvSpPr>
                <p:nvPr/>
              </p:nvSpPr>
              <p:spPr bwMode="auto">
                <a:xfrm>
                  <a:off x="209" y="1433"/>
                  <a:ext cx="528" cy="2416"/>
                </a:xfrm>
                <a:custGeom>
                  <a:avLst/>
                  <a:gdLst>
                    <a:gd name="T0" fmla="*/ 240 w 528"/>
                    <a:gd name="T1" fmla="*/ 2416 h 2416"/>
                    <a:gd name="T2" fmla="*/ 192 w 528"/>
                    <a:gd name="T3" fmla="*/ 1984 h 2416"/>
                    <a:gd name="T4" fmla="*/ 192 w 528"/>
                    <a:gd name="T5" fmla="*/ 1648 h 2416"/>
                    <a:gd name="T6" fmla="*/ 144 w 528"/>
                    <a:gd name="T7" fmla="*/ 1360 h 2416"/>
                    <a:gd name="T8" fmla="*/ 144 w 528"/>
                    <a:gd name="T9" fmla="*/ 1024 h 2416"/>
                    <a:gd name="T10" fmla="*/ 144 w 528"/>
                    <a:gd name="T11" fmla="*/ 736 h 2416"/>
                    <a:gd name="T12" fmla="*/ 144 w 528"/>
                    <a:gd name="T13" fmla="*/ 640 h 2416"/>
                    <a:gd name="T14" fmla="*/ 144 w 528"/>
                    <a:gd name="T15" fmla="*/ 496 h 2416"/>
                    <a:gd name="T16" fmla="*/ 96 w 528"/>
                    <a:gd name="T17" fmla="*/ 448 h 2416"/>
                    <a:gd name="T18" fmla="*/ 48 w 528"/>
                    <a:gd name="T19" fmla="*/ 352 h 2416"/>
                    <a:gd name="T20" fmla="*/ 48 w 528"/>
                    <a:gd name="T21" fmla="*/ 304 h 2416"/>
                    <a:gd name="T22" fmla="*/ 0 w 528"/>
                    <a:gd name="T23" fmla="*/ 256 h 2416"/>
                    <a:gd name="T24" fmla="*/ 48 w 528"/>
                    <a:gd name="T25" fmla="*/ 160 h 2416"/>
                    <a:gd name="T26" fmla="*/ 96 w 528"/>
                    <a:gd name="T27" fmla="*/ 112 h 2416"/>
                    <a:gd name="T28" fmla="*/ 240 w 528"/>
                    <a:gd name="T29" fmla="*/ 16 h 2416"/>
                    <a:gd name="T30" fmla="*/ 288 w 528"/>
                    <a:gd name="T31" fmla="*/ 16 h 2416"/>
                    <a:gd name="T32" fmla="*/ 384 w 528"/>
                    <a:gd name="T33" fmla="*/ 112 h 2416"/>
                    <a:gd name="T34" fmla="*/ 384 w 528"/>
                    <a:gd name="T35" fmla="*/ 160 h 2416"/>
                    <a:gd name="T36" fmla="*/ 432 w 528"/>
                    <a:gd name="T37" fmla="*/ 256 h 2416"/>
                    <a:gd name="T38" fmla="*/ 432 w 528"/>
                    <a:gd name="T39" fmla="*/ 352 h 2416"/>
                    <a:gd name="T40" fmla="*/ 432 w 528"/>
                    <a:gd name="T41" fmla="*/ 448 h 2416"/>
                    <a:gd name="T42" fmla="*/ 432 w 528"/>
                    <a:gd name="T43" fmla="*/ 784 h 2416"/>
                    <a:gd name="T44" fmla="*/ 432 w 528"/>
                    <a:gd name="T45" fmla="*/ 1120 h 2416"/>
                    <a:gd name="T46" fmla="*/ 480 w 528"/>
                    <a:gd name="T47" fmla="*/ 1408 h 2416"/>
                    <a:gd name="T48" fmla="*/ 480 w 528"/>
                    <a:gd name="T49" fmla="*/ 1696 h 2416"/>
                    <a:gd name="T50" fmla="*/ 480 w 528"/>
                    <a:gd name="T51" fmla="*/ 1888 h 2416"/>
                    <a:gd name="T52" fmla="*/ 528 w 528"/>
                    <a:gd name="T53" fmla="*/ 2368 h 241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28"/>
                    <a:gd name="T82" fmla="*/ 0 h 2416"/>
                    <a:gd name="T83" fmla="*/ 528 w 528"/>
                    <a:gd name="T84" fmla="*/ 2416 h 241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28" h="2416">
                      <a:moveTo>
                        <a:pt x="240" y="2416"/>
                      </a:moveTo>
                      <a:cubicBezTo>
                        <a:pt x="220" y="2264"/>
                        <a:pt x="200" y="2112"/>
                        <a:pt x="192" y="1984"/>
                      </a:cubicBezTo>
                      <a:cubicBezTo>
                        <a:pt x="184" y="1856"/>
                        <a:pt x="200" y="1752"/>
                        <a:pt x="192" y="1648"/>
                      </a:cubicBezTo>
                      <a:cubicBezTo>
                        <a:pt x="184" y="1544"/>
                        <a:pt x="152" y="1464"/>
                        <a:pt x="144" y="1360"/>
                      </a:cubicBezTo>
                      <a:cubicBezTo>
                        <a:pt x="136" y="1256"/>
                        <a:pt x="144" y="1128"/>
                        <a:pt x="144" y="1024"/>
                      </a:cubicBezTo>
                      <a:cubicBezTo>
                        <a:pt x="144" y="920"/>
                        <a:pt x="144" y="800"/>
                        <a:pt x="144" y="736"/>
                      </a:cubicBezTo>
                      <a:cubicBezTo>
                        <a:pt x="144" y="672"/>
                        <a:pt x="144" y="680"/>
                        <a:pt x="144" y="640"/>
                      </a:cubicBezTo>
                      <a:cubicBezTo>
                        <a:pt x="144" y="600"/>
                        <a:pt x="152" y="528"/>
                        <a:pt x="144" y="496"/>
                      </a:cubicBezTo>
                      <a:cubicBezTo>
                        <a:pt x="136" y="464"/>
                        <a:pt x="112" y="472"/>
                        <a:pt x="96" y="448"/>
                      </a:cubicBezTo>
                      <a:cubicBezTo>
                        <a:pt x="80" y="424"/>
                        <a:pt x="56" y="376"/>
                        <a:pt x="48" y="352"/>
                      </a:cubicBezTo>
                      <a:cubicBezTo>
                        <a:pt x="40" y="328"/>
                        <a:pt x="56" y="320"/>
                        <a:pt x="48" y="304"/>
                      </a:cubicBezTo>
                      <a:cubicBezTo>
                        <a:pt x="40" y="288"/>
                        <a:pt x="0" y="280"/>
                        <a:pt x="0" y="256"/>
                      </a:cubicBezTo>
                      <a:cubicBezTo>
                        <a:pt x="0" y="232"/>
                        <a:pt x="32" y="184"/>
                        <a:pt x="48" y="160"/>
                      </a:cubicBezTo>
                      <a:cubicBezTo>
                        <a:pt x="64" y="136"/>
                        <a:pt x="64" y="136"/>
                        <a:pt x="96" y="112"/>
                      </a:cubicBezTo>
                      <a:cubicBezTo>
                        <a:pt x="128" y="88"/>
                        <a:pt x="208" y="32"/>
                        <a:pt x="240" y="16"/>
                      </a:cubicBezTo>
                      <a:cubicBezTo>
                        <a:pt x="272" y="0"/>
                        <a:pt x="264" y="0"/>
                        <a:pt x="288" y="16"/>
                      </a:cubicBezTo>
                      <a:cubicBezTo>
                        <a:pt x="312" y="32"/>
                        <a:pt x="368" y="88"/>
                        <a:pt x="384" y="112"/>
                      </a:cubicBezTo>
                      <a:cubicBezTo>
                        <a:pt x="400" y="136"/>
                        <a:pt x="376" y="136"/>
                        <a:pt x="384" y="160"/>
                      </a:cubicBezTo>
                      <a:cubicBezTo>
                        <a:pt x="392" y="184"/>
                        <a:pt x="424" y="224"/>
                        <a:pt x="432" y="256"/>
                      </a:cubicBezTo>
                      <a:cubicBezTo>
                        <a:pt x="440" y="288"/>
                        <a:pt x="432" y="320"/>
                        <a:pt x="432" y="352"/>
                      </a:cubicBezTo>
                      <a:cubicBezTo>
                        <a:pt x="432" y="384"/>
                        <a:pt x="432" y="376"/>
                        <a:pt x="432" y="448"/>
                      </a:cubicBezTo>
                      <a:cubicBezTo>
                        <a:pt x="432" y="520"/>
                        <a:pt x="432" y="672"/>
                        <a:pt x="432" y="784"/>
                      </a:cubicBezTo>
                      <a:cubicBezTo>
                        <a:pt x="432" y="896"/>
                        <a:pt x="424" y="1016"/>
                        <a:pt x="432" y="1120"/>
                      </a:cubicBezTo>
                      <a:cubicBezTo>
                        <a:pt x="440" y="1224"/>
                        <a:pt x="472" y="1312"/>
                        <a:pt x="480" y="1408"/>
                      </a:cubicBezTo>
                      <a:cubicBezTo>
                        <a:pt x="488" y="1504"/>
                        <a:pt x="480" y="1616"/>
                        <a:pt x="480" y="1696"/>
                      </a:cubicBezTo>
                      <a:cubicBezTo>
                        <a:pt x="480" y="1776"/>
                        <a:pt x="472" y="1776"/>
                        <a:pt x="480" y="1888"/>
                      </a:cubicBezTo>
                      <a:cubicBezTo>
                        <a:pt x="488" y="2000"/>
                        <a:pt x="508" y="2184"/>
                        <a:pt x="528" y="2368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" name="Oval 107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257" y="1833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00" name="AutoShape 108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185" y="2001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01" name="Oval 109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200" y="1479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02" name="Oval 110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386" y="1392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03" name="Oval 111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566" y="1680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04" name="Oval 112" descr="White marble"/>
                <p:cNvSpPr>
                  <a:spLocks noChangeAspect="1" noChangeArrowheads="1"/>
                </p:cNvSpPr>
                <p:nvPr/>
              </p:nvSpPr>
              <p:spPr bwMode="auto">
                <a:xfrm rot="1915253">
                  <a:off x="527" y="1503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05" name="AutoShape 113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197" y="2310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06" name="AutoShape 114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212" y="2616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07" name="AutoShape 115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227" y="2922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08" name="AutoShape 116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242" y="3228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09" name="AutoShape 117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467" y="1848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10" name="AutoShape 118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479" y="2157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11" name="AutoShape 119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494" y="2463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12" name="AutoShape 120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09" y="2769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13" name="AutoShape 121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24" y="3075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14" name="Oval 122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161" y="1668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15" name="Freeform 123"/>
                <p:cNvSpPr>
                  <a:spLocks noChangeAspect="1"/>
                </p:cNvSpPr>
                <p:nvPr/>
              </p:nvSpPr>
              <p:spPr bwMode="auto">
                <a:xfrm>
                  <a:off x="782" y="1433"/>
                  <a:ext cx="528" cy="2416"/>
                </a:xfrm>
                <a:custGeom>
                  <a:avLst/>
                  <a:gdLst>
                    <a:gd name="T0" fmla="*/ 240 w 528"/>
                    <a:gd name="T1" fmla="*/ 2416 h 2416"/>
                    <a:gd name="T2" fmla="*/ 192 w 528"/>
                    <a:gd name="T3" fmla="*/ 1984 h 2416"/>
                    <a:gd name="T4" fmla="*/ 192 w 528"/>
                    <a:gd name="T5" fmla="*/ 1648 h 2416"/>
                    <a:gd name="T6" fmla="*/ 144 w 528"/>
                    <a:gd name="T7" fmla="*/ 1360 h 2416"/>
                    <a:gd name="T8" fmla="*/ 144 w 528"/>
                    <a:gd name="T9" fmla="*/ 1024 h 2416"/>
                    <a:gd name="T10" fmla="*/ 144 w 528"/>
                    <a:gd name="T11" fmla="*/ 736 h 2416"/>
                    <a:gd name="T12" fmla="*/ 144 w 528"/>
                    <a:gd name="T13" fmla="*/ 640 h 2416"/>
                    <a:gd name="T14" fmla="*/ 144 w 528"/>
                    <a:gd name="T15" fmla="*/ 496 h 2416"/>
                    <a:gd name="T16" fmla="*/ 96 w 528"/>
                    <a:gd name="T17" fmla="*/ 448 h 2416"/>
                    <a:gd name="T18" fmla="*/ 48 w 528"/>
                    <a:gd name="T19" fmla="*/ 352 h 2416"/>
                    <a:gd name="T20" fmla="*/ 48 w 528"/>
                    <a:gd name="T21" fmla="*/ 304 h 2416"/>
                    <a:gd name="T22" fmla="*/ 0 w 528"/>
                    <a:gd name="T23" fmla="*/ 256 h 2416"/>
                    <a:gd name="T24" fmla="*/ 48 w 528"/>
                    <a:gd name="T25" fmla="*/ 160 h 2416"/>
                    <a:gd name="T26" fmla="*/ 96 w 528"/>
                    <a:gd name="T27" fmla="*/ 112 h 2416"/>
                    <a:gd name="T28" fmla="*/ 240 w 528"/>
                    <a:gd name="T29" fmla="*/ 16 h 2416"/>
                    <a:gd name="T30" fmla="*/ 288 w 528"/>
                    <a:gd name="T31" fmla="*/ 16 h 2416"/>
                    <a:gd name="T32" fmla="*/ 384 w 528"/>
                    <a:gd name="T33" fmla="*/ 112 h 2416"/>
                    <a:gd name="T34" fmla="*/ 384 w 528"/>
                    <a:gd name="T35" fmla="*/ 160 h 2416"/>
                    <a:gd name="T36" fmla="*/ 432 w 528"/>
                    <a:gd name="T37" fmla="*/ 256 h 2416"/>
                    <a:gd name="T38" fmla="*/ 432 w 528"/>
                    <a:gd name="T39" fmla="*/ 352 h 2416"/>
                    <a:gd name="T40" fmla="*/ 432 w 528"/>
                    <a:gd name="T41" fmla="*/ 448 h 2416"/>
                    <a:gd name="T42" fmla="*/ 432 w 528"/>
                    <a:gd name="T43" fmla="*/ 784 h 2416"/>
                    <a:gd name="T44" fmla="*/ 432 w 528"/>
                    <a:gd name="T45" fmla="*/ 1120 h 2416"/>
                    <a:gd name="T46" fmla="*/ 480 w 528"/>
                    <a:gd name="T47" fmla="*/ 1408 h 2416"/>
                    <a:gd name="T48" fmla="*/ 480 w 528"/>
                    <a:gd name="T49" fmla="*/ 1696 h 2416"/>
                    <a:gd name="T50" fmla="*/ 480 w 528"/>
                    <a:gd name="T51" fmla="*/ 1888 h 2416"/>
                    <a:gd name="T52" fmla="*/ 528 w 528"/>
                    <a:gd name="T53" fmla="*/ 2368 h 241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28"/>
                    <a:gd name="T82" fmla="*/ 0 h 2416"/>
                    <a:gd name="T83" fmla="*/ 528 w 528"/>
                    <a:gd name="T84" fmla="*/ 2416 h 241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28" h="2416">
                      <a:moveTo>
                        <a:pt x="240" y="2416"/>
                      </a:moveTo>
                      <a:cubicBezTo>
                        <a:pt x="220" y="2264"/>
                        <a:pt x="200" y="2112"/>
                        <a:pt x="192" y="1984"/>
                      </a:cubicBezTo>
                      <a:cubicBezTo>
                        <a:pt x="184" y="1856"/>
                        <a:pt x="200" y="1752"/>
                        <a:pt x="192" y="1648"/>
                      </a:cubicBezTo>
                      <a:cubicBezTo>
                        <a:pt x="184" y="1544"/>
                        <a:pt x="152" y="1464"/>
                        <a:pt x="144" y="1360"/>
                      </a:cubicBezTo>
                      <a:cubicBezTo>
                        <a:pt x="136" y="1256"/>
                        <a:pt x="144" y="1128"/>
                        <a:pt x="144" y="1024"/>
                      </a:cubicBezTo>
                      <a:cubicBezTo>
                        <a:pt x="144" y="920"/>
                        <a:pt x="144" y="800"/>
                        <a:pt x="144" y="736"/>
                      </a:cubicBezTo>
                      <a:cubicBezTo>
                        <a:pt x="144" y="672"/>
                        <a:pt x="144" y="680"/>
                        <a:pt x="144" y="640"/>
                      </a:cubicBezTo>
                      <a:cubicBezTo>
                        <a:pt x="144" y="600"/>
                        <a:pt x="152" y="528"/>
                        <a:pt x="144" y="496"/>
                      </a:cubicBezTo>
                      <a:cubicBezTo>
                        <a:pt x="136" y="464"/>
                        <a:pt x="112" y="472"/>
                        <a:pt x="96" y="448"/>
                      </a:cubicBezTo>
                      <a:cubicBezTo>
                        <a:pt x="80" y="424"/>
                        <a:pt x="56" y="376"/>
                        <a:pt x="48" y="352"/>
                      </a:cubicBezTo>
                      <a:cubicBezTo>
                        <a:pt x="40" y="328"/>
                        <a:pt x="56" y="320"/>
                        <a:pt x="48" y="304"/>
                      </a:cubicBezTo>
                      <a:cubicBezTo>
                        <a:pt x="40" y="288"/>
                        <a:pt x="0" y="280"/>
                        <a:pt x="0" y="256"/>
                      </a:cubicBezTo>
                      <a:cubicBezTo>
                        <a:pt x="0" y="232"/>
                        <a:pt x="32" y="184"/>
                        <a:pt x="48" y="160"/>
                      </a:cubicBezTo>
                      <a:cubicBezTo>
                        <a:pt x="64" y="136"/>
                        <a:pt x="64" y="136"/>
                        <a:pt x="96" y="112"/>
                      </a:cubicBezTo>
                      <a:cubicBezTo>
                        <a:pt x="128" y="88"/>
                        <a:pt x="208" y="32"/>
                        <a:pt x="240" y="16"/>
                      </a:cubicBezTo>
                      <a:cubicBezTo>
                        <a:pt x="272" y="0"/>
                        <a:pt x="264" y="0"/>
                        <a:pt x="288" y="16"/>
                      </a:cubicBezTo>
                      <a:cubicBezTo>
                        <a:pt x="312" y="32"/>
                        <a:pt x="368" y="88"/>
                        <a:pt x="384" y="112"/>
                      </a:cubicBezTo>
                      <a:cubicBezTo>
                        <a:pt x="400" y="136"/>
                        <a:pt x="376" y="136"/>
                        <a:pt x="384" y="160"/>
                      </a:cubicBezTo>
                      <a:cubicBezTo>
                        <a:pt x="392" y="184"/>
                        <a:pt x="424" y="224"/>
                        <a:pt x="432" y="256"/>
                      </a:cubicBezTo>
                      <a:cubicBezTo>
                        <a:pt x="440" y="288"/>
                        <a:pt x="432" y="320"/>
                        <a:pt x="432" y="352"/>
                      </a:cubicBezTo>
                      <a:cubicBezTo>
                        <a:pt x="432" y="384"/>
                        <a:pt x="432" y="376"/>
                        <a:pt x="432" y="448"/>
                      </a:cubicBezTo>
                      <a:cubicBezTo>
                        <a:pt x="432" y="520"/>
                        <a:pt x="432" y="672"/>
                        <a:pt x="432" y="784"/>
                      </a:cubicBezTo>
                      <a:cubicBezTo>
                        <a:pt x="432" y="896"/>
                        <a:pt x="424" y="1016"/>
                        <a:pt x="432" y="1120"/>
                      </a:cubicBezTo>
                      <a:cubicBezTo>
                        <a:pt x="440" y="1224"/>
                        <a:pt x="472" y="1312"/>
                        <a:pt x="480" y="1408"/>
                      </a:cubicBezTo>
                      <a:cubicBezTo>
                        <a:pt x="488" y="1504"/>
                        <a:pt x="480" y="1616"/>
                        <a:pt x="480" y="1696"/>
                      </a:cubicBezTo>
                      <a:cubicBezTo>
                        <a:pt x="480" y="1776"/>
                        <a:pt x="472" y="1776"/>
                        <a:pt x="480" y="1888"/>
                      </a:cubicBezTo>
                      <a:cubicBezTo>
                        <a:pt x="488" y="2000"/>
                        <a:pt x="508" y="2184"/>
                        <a:pt x="528" y="2368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6" name="Oval 124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830" y="1833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17" name="AutoShape 125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758" y="2001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18" name="Oval 126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773" y="1479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19" name="Oval 127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959" y="1392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20" name="Oval 128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1139" y="1680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21" name="Oval 129" descr="White marble"/>
                <p:cNvSpPr>
                  <a:spLocks noChangeAspect="1" noChangeArrowheads="1"/>
                </p:cNvSpPr>
                <p:nvPr/>
              </p:nvSpPr>
              <p:spPr bwMode="auto">
                <a:xfrm rot="1915253">
                  <a:off x="1100" y="1503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22" name="AutoShape 130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770" y="2310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23" name="AutoShape 131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785" y="2616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24" name="AutoShape 132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800" y="2922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25" name="AutoShape 133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815" y="3228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26" name="AutoShape 134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1040" y="1848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27" name="AutoShape 135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1052" y="2157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28" name="AutoShape 136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1067" y="2463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29" name="AutoShape 137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1082" y="2769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30" name="AutoShape 138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1097" y="3075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31" name="Oval 139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734" y="1668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32" name="Freeform 140"/>
                <p:cNvSpPr>
                  <a:spLocks noChangeAspect="1"/>
                </p:cNvSpPr>
                <p:nvPr/>
              </p:nvSpPr>
              <p:spPr bwMode="auto">
                <a:xfrm>
                  <a:off x="1355" y="1433"/>
                  <a:ext cx="528" cy="2416"/>
                </a:xfrm>
                <a:custGeom>
                  <a:avLst/>
                  <a:gdLst>
                    <a:gd name="T0" fmla="*/ 240 w 528"/>
                    <a:gd name="T1" fmla="*/ 2416 h 2416"/>
                    <a:gd name="T2" fmla="*/ 192 w 528"/>
                    <a:gd name="T3" fmla="*/ 1984 h 2416"/>
                    <a:gd name="T4" fmla="*/ 192 w 528"/>
                    <a:gd name="T5" fmla="*/ 1648 h 2416"/>
                    <a:gd name="T6" fmla="*/ 144 w 528"/>
                    <a:gd name="T7" fmla="*/ 1360 h 2416"/>
                    <a:gd name="T8" fmla="*/ 144 w 528"/>
                    <a:gd name="T9" fmla="*/ 1024 h 2416"/>
                    <a:gd name="T10" fmla="*/ 144 w 528"/>
                    <a:gd name="T11" fmla="*/ 736 h 2416"/>
                    <a:gd name="T12" fmla="*/ 144 w 528"/>
                    <a:gd name="T13" fmla="*/ 640 h 2416"/>
                    <a:gd name="T14" fmla="*/ 144 w 528"/>
                    <a:gd name="T15" fmla="*/ 496 h 2416"/>
                    <a:gd name="T16" fmla="*/ 96 w 528"/>
                    <a:gd name="T17" fmla="*/ 448 h 2416"/>
                    <a:gd name="T18" fmla="*/ 48 w 528"/>
                    <a:gd name="T19" fmla="*/ 352 h 2416"/>
                    <a:gd name="T20" fmla="*/ 48 w 528"/>
                    <a:gd name="T21" fmla="*/ 304 h 2416"/>
                    <a:gd name="T22" fmla="*/ 0 w 528"/>
                    <a:gd name="T23" fmla="*/ 256 h 2416"/>
                    <a:gd name="T24" fmla="*/ 48 w 528"/>
                    <a:gd name="T25" fmla="*/ 160 h 2416"/>
                    <a:gd name="T26" fmla="*/ 96 w 528"/>
                    <a:gd name="T27" fmla="*/ 112 h 2416"/>
                    <a:gd name="T28" fmla="*/ 240 w 528"/>
                    <a:gd name="T29" fmla="*/ 16 h 2416"/>
                    <a:gd name="T30" fmla="*/ 288 w 528"/>
                    <a:gd name="T31" fmla="*/ 16 h 2416"/>
                    <a:gd name="T32" fmla="*/ 384 w 528"/>
                    <a:gd name="T33" fmla="*/ 112 h 2416"/>
                    <a:gd name="T34" fmla="*/ 384 w 528"/>
                    <a:gd name="T35" fmla="*/ 160 h 2416"/>
                    <a:gd name="T36" fmla="*/ 432 w 528"/>
                    <a:gd name="T37" fmla="*/ 256 h 2416"/>
                    <a:gd name="T38" fmla="*/ 432 w 528"/>
                    <a:gd name="T39" fmla="*/ 352 h 2416"/>
                    <a:gd name="T40" fmla="*/ 432 w 528"/>
                    <a:gd name="T41" fmla="*/ 448 h 2416"/>
                    <a:gd name="T42" fmla="*/ 432 w 528"/>
                    <a:gd name="T43" fmla="*/ 784 h 2416"/>
                    <a:gd name="T44" fmla="*/ 432 w 528"/>
                    <a:gd name="T45" fmla="*/ 1120 h 2416"/>
                    <a:gd name="T46" fmla="*/ 480 w 528"/>
                    <a:gd name="T47" fmla="*/ 1408 h 2416"/>
                    <a:gd name="T48" fmla="*/ 480 w 528"/>
                    <a:gd name="T49" fmla="*/ 1696 h 2416"/>
                    <a:gd name="T50" fmla="*/ 480 w 528"/>
                    <a:gd name="T51" fmla="*/ 1888 h 2416"/>
                    <a:gd name="T52" fmla="*/ 528 w 528"/>
                    <a:gd name="T53" fmla="*/ 2368 h 241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28"/>
                    <a:gd name="T82" fmla="*/ 0 h 2416"/>
                    <a:gd name="T83" fmla="*/ 528 w 528"/>
                    <a:gd name="T84" fmla="*/ 2416 h 241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28" h="2416">
                      <a:moveTo>
                        <a:pt x="240" y="2416"/>
                      </a:moveTo>
                      <a:cubicBezTo>
                        <a:pt x="220" y="2264"/>
                        <a:pt x="200" y="2112"/>
                        <a:pt x="192" y="1984"/>
                      </a:cubicBezTo>
                      <a:cubicBezTo>
                        <a:pt x="184" y="1856"/>
                        <a:pt x="200" y="1752"/>
                        <a:pt x="192" y="1648"/>
                      </a:cubicBezTo>
                      <a:cubicBezTo>
                        <a:pt x="184" y="1544"/>
                        <a:pt x="152" y="1464"/>
                        <a:pt x="144" y="1360"/>
                      </a:cubicBezTo>
                      <a:cubicBezTo>
                        <a:pt x="136" y="1256"/>
                        <a:pt x="144" y="1128"/>
                        <a:pt x="144" y="1024"/>
                      </a:cubicBezTo>
                      <a:cubicBezTo>
                        <a:pt x="144" y="920"/>
                        <a:pt x="144" y="800"/>
                        <a:pt x="144" y="736"/>
                      </a:cubicBezTo>
                      <a:cubicBezTo>
                        <a:pt x="144" y="672"/>
                        <a:pt x="144" y="680"/>
                        <a:pt x="144" y="640"/>
                      </a:cubicBezTo>
                      <a:cubicBezTo>
                        <a:pt x="144" y="600"/>
                        <a:pt x="152" y="528"/>
                        <a:pt x="144" y="496"/>
                      </a:cubicBezTo>
                      <a:cubicBezTo>
                        <a:pt x="136" y="464"/>
                        <a:pt x="112" y="472"/>
                        <a:pt x="96" y="448"/>
                      </a:cubicBezTo>
                      <a:cubicBezTo>
                        <a:pt x="80" y="424"/>
                        <a:pt x="56" y="376"/>
                        <a:pt x="48" y="352"/>
                      </a:cubicBezTo>
                      <a:cubicBezTo>
                        <a:pt x="40" y="328"/>
                        <a:pt x="56" y="320"/>
                        <a:pt x="48" y="304"/>
                      </a:cubicBezTo>
                      <a:cubicBezTo>
                        <a:pt x="40" y="288"/>
                        <a:pt x="0" y="280"/>
                        <a:pt x="0" y="256"/>
                      </a:cubicBezTo>
                      <a:cubicBezTo>
                        <a:pt x="0" y="232"/>
                        <a:pt x="32" y="184"/>
                        <a:pt x="48" y="160"/>
                      </a:cubicBezTo>
                      <a:cubicBezTo>
                        <a:pt x="64" y="136"/>
                        <a:pt x="64" y="136"/>
                        <a:pt x="96" y="112"/>
                      </a:cubicBezTo>
                      <a:cubicBezTo>
                        <a:pt x="128" y="88"/>
                        <a:pt x="208" y="32"/>
                        <a:pt x="240" y="16"/>
                      </a:cubicBezTo>
                      <a:cubicBezTo>
                        <a:pt x="272" y="0"/>
                        <a:pt x="264" y="0"/>
                        <a:pt x="288" y="16"/>
                      </a:cubicBezTo>
                      <a:cubicBezTo>
                        <a:pt x="312" y="32"/>
                        <a:pt x="368" y="88"/>
                        <a:pt x="384" y="112"/>
                      </a:cubicBezTo>
                      <a:cubicBezTo>
                        <a:pt x="400" y="136"/>
                        <a:pt x="376" y="136"/>
                        <a:pt x="384" y="160"/>
                      </a:cubicBezTo>
                      <a:cubicBezTo>
                        <a:pt x="392" y="184"/>
                        <a:pt x="424" y="224"/>
                        <a:pt x="432" y="256"/>
                      </a:cubicBezTo>
                      <a:cubicBezTo>
                        <a:pt x="440" y="288"/>
                        <a:pt x="432" y="320"/>
                        <a:pt x="432" y="352"/>
                      </a:cubicBezTo>
                      <a:cubicBezTo>
                        <a:pt x="432" y="384"/>
                        <a:pt x="432" y="376"/>
                        <a:pt x="432" y="448"/>
                      </a:cubicBezTo>
                      <a:cubicBezTo>
                        <a:pt x="432" y="520"/>
                        <a:pt x="432" y="672"/>
                        <a:pt x="432" y="784"/>
                      </a:cubicBezTo>
                      <a:cubicBezTo>
                        <a:pt x="432" y="896"/>
                        <a:pt x="424" y="1016"/>
                        <a:pt x="432" y="1120"/>
                      </a:cubicBezTo>
                      <a:cubicBezTo>
                        <a:pt x="440" y="1224"/>
                        <a:pt x="472" y="1312"/>
                        <a:pt x="480" y="1408"/>
                      </a:cubicBezTo>
                      <a:cubicBezTo>
                        <a:pt x="488" y="1504"/>
                        <a:pt x="480" y="1616"/>
                        <a:pt x="480" y="1696"/>
                      </a:cubicBezTo>
                      <a:cubicBezTo>
                        <a:pt x="480" y="1776"/>
                        <a:pt x="472" y="1776"/>
                        <a:pt x="480" y="1888"/>
                      </a:cubicBezTo>
                      <a:cubicBezTo>
                        <a:pt x="488" y="2000"/>
                        <a:pt x="508" y="2184"/>
                        <a:pt x="528" y="2368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" name="Oval 141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1403" y="1833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34" name="AutoShape 142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1331" y="2001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35" name="Oval 143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1346" y="1479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36" name="Oval 144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1532" y="1392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37" name="Oval 145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1712" y="1680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38" name="Oval 146" descr="White marble"/>
                <p:cNvSpPr>
                  <a:spLocks noChangeAspect="1" noChangeArrowheads="1"/>
                </p:cNvSpPr>
                <p:nvPr/>
              </p:nvSpPr>
              <p:spPr bwMode="auto">
                <a:xfrm rot="1915253">
                  <a:off x="1673" y="1503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39" name="AutoShape 147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1343" y="2310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40" name="AutoShape 148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1358" y="2616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41" name="AutoShape 149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1373" y="2922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42" name="AutoShape 150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1388" y="3228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43" name="AutoShape 151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1613" y="1848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44" name="AutoShape 152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1625" y="2157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45" name="AutoShape 153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1640" y="2463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46" name="AutoShape 154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1655" y="2769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47" name="AutoShape 155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1670" y="3075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48" name="Oval 156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1307" y="1668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49" name="Freeform 157"/>
                <p:cNvSpPr>
                  <a:spLocks noChangeAspect="1"/>
                </p:cNvSpPr>
                <p:nvPr/>
              </p:nvSpPr>
              <p:spPr bwMode="auto">
                <a:xfrm>
                  <a:off x="1928" y="1433"/>
                  <a:ext cx="528" cy="2416"/>
                </a:xfrm>
                <a:custGeom>
                  <a:avLst/>
                  <a:gdLst>
                    <a:gd name="T0" fmla="*/ 240 w 528"/>
                    <a:gd name="T1" fmla="*/ 2416 h 2416"/>
                    <a:gd name="T2" fmla="*/ 192 w 528"/>
                    <a:gd name="T3" fmla="*/ 1984 h 2416"/>
                    <a:gd name="T4" fmla="*/ 192 w 528"/>
                    <a:gd name="T5" fmla="*/ 1648 h 2416"/>
                    <a:gd name="T6" fmla="*/ 144 w 528"/>
                    <a:gd name="T7" fmla="*/ 1360 h 2416"/>
                    <a:gd name="T8" fmla="*/ 144 w 528"/>
                    <a:gd name="T9" fmla="*/ 1024 h 2416"/>
                    <a:gd name="T10" fmla="*/ 144 w 528"/>
                    <a:gd name="T11" fmla="*/ 736 h 2416"/>
                    <a:gd name="T12" fmla="*/ 144 w 528"/>
                    <a:gd name="T13" fmla="*/ 640 h 2416"/>
                    <a:gd name="T14" fmla="*/ 144 w 528"/>
                    <a:gd name="T15" fmla="*/ 496 h 2416"/>
                    <a:gd name="T16" fmla="*/ 96 w 528"/>
                    <a:gd name="T17" fmla="*/ 448 h 2416"/>
                    <a:gd name="T18" fmla="*/ 48 w 528"/>
                    <a:gd name="T19" fmla="*/ 352 h 2416"/>
                    <a:gd name="T20" fmla="*/ 48 w 528"/>
                    <a:gd name="T21" fmla="*/ 304 h 2416"/>
                    <a:gd name="T22" fmla="*/ 0 w 528"/>
                    <a:gd name="T23" fmla="*/ 256 h 2416"/>
                    <a:gd name="T24" fmla="*/ 48 w 528"/>
                    <a:gd name="T25" fmla="*/ 160 h 2416"/>
                    <a:gd name="T26" fmla="*/ 96 w 528"/>
                    <a:gd name="T27" fmla="*/ 112 h 2416"/>
                    <a:gd name="T28" fmla="*/ 240 w 528"/>
                    <a:gd name="T29" fmla="*/ 16 h 2416"/>
                    <a:gd name="T30" fmla="*/ 288 w 528"/>
                    <a:gd name="T31" fmla="*/ 16 h 2416"/>
                    <a:gd name="T32" fmla="*/ 384 w 528"/>
                    <a:gd name="T33" fmla="*/ 112 h 2416"/>
                    <a:gd name="T34" fmla="*/ 384 w 528"/>
                    <a:gd name="T35" fmla="*/ 160 h 2416"/>
                    <a:gd name="T36" fmla="*/ 432 w 528"/>
                    <a:gd name="T37" fmla="*/ 256 h 2416"/>
                    <a:gd name="T38" fmla="*/ 432 w 528"/>
                    <a:gd name="T39" fmla="*/ 352 h 2416"/>
                    <a:gd name="T40" fmla="*/ 432 w 528"/>
                    <a:gd name="T41" fmla="*/ 448 h 2416"/>
                    <a:gd name="T42" fmla="*/ 432 w 528"/>
                    <a:gd name="T43" fmla="*/ 784 h 2416"/>
                    <a:gd name="T44" fmla="*/ 432 w 528"/>
                    <a:gd name="T45" fmla="*/ 1120 h 2416"/>
                    <a:gd name="T46" fmla="*/ 480 w 528"/>
                    <a:gd name="T47" fmla="*/ 1408 h 2416"/>
                    <a:gd name="T48" fmla="*/ 480 w 528"/>
                    <a:gd name="T49" fmla="*/ 1696 h 2416"/>
                    <a:gd name="T50" fmla="*/ 480 w 528"/>
                    <a:gd name="T51" fmla="*/ 1888 h 2416"/>
                    <a:gd name="T52" fmla="*/ 528 w 528"/>
                    <a:gd name="T53" fmla="*/ 2368 h 241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28"/>
                    <a:gd name="T82" fmla="*/ 0 h 2416"/>
                    <a:gd name="T83" fmla="*/ 528 w 528"/>
                    <a:gd name="T84" fmla="*/ 2416 h 241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28" h="2416">
                      <a:moveTo>
                        <a:pt x="240" y="2416"/>
                      </a:moveTo>
                      <a:cubicBezTo>
                        <a:pt x="220" y="2264"/>
                        <a:pt x="200" y="2112"/>
                        <a:pt x="192" y="1984"/>
                      </a:cubicBezTo>
                      <a:cubicBezTo>
                        <a:pt x="184" y="1856"/>
                        <a:pt x="200" y="1752"/>
                        <a:pt x="192" y="1648"/>
                      </a:cubicBezTo>
                      <a:cubicBezTo>
                        <a:pt x="184" y="1544"/>
                        <a:pt x="152" y="1464"/>
                        <a:pt x="144" y="1360"/>
                      </a:cubicBezTo>
                      <a:cubicBezTo>
                        <a:pt x="136" y="1256"/>
                        <a:pt x="144" y="1128"/>
                        <a:pt x="144" y="1024"/>
                      </a:cubicBezTo>
                      <a:cubicBezTo>
                        <a:pt x="144" y="920"/>
                        <a:pt x="144" y="800"/>
                        <a:pt x="144" y="736"/>
                      </a:cubicBezTo>
                      <a:cubicBezTo>
                        <a:pt x="144" y="672"/>
                        <a:pt x="144" y="680"/>
                        <a:pt x="144" y="640"/>
                      </a:cubicBezTo>
                      <a:cubicBezTo>
                        <a:pt x="144" y="600"/>
                        <a:pt x="152" y="528"/>
                        <a:pt x="144" y="496"/>
                      </a:cubicBezTo>
                      <a:cubicBezTo>
                        <a:pt x="136" y="464"/>
                        <a:pt x="112" y="472"/>
                        <a:pt x="96" y="448"/>
                      </a:cubicBezTo>
                      <a:cubicBezTo>
                        <a:pt x="80" y="424"/>
                        <a:pt x="56" y="376"/>
                        <a:pt x="48" y="352"/>
                      </a:cubicBezTo>
                      <a:cubicBezTo>
                        <a:pt x="40" y="328"/>
                        <a:pt x="56" y="320"/>
                        <a:pt x="48" y="304"/>
                      </a:cubicBezTo>
                      <a:cubicBezTo>
                        <a:pt x="40" y="288"/>
                        <a:pt x="0" y="280"/>
                        <a:pt x="0" y="256"/>
                      </a:cubicBezTo>
                      <a:cubicBezTo>
                        <a:pt x="0" y="232"/>
                        <a:pt x="32" y="184"/>
                        <a:pt x="48" y="160"/>
                      </a:cubicBezTo>
                      <a:cubicBezTo>
                        <a:pt x="64" y="136"/>
                        <a:pt x="64" y="136"/>
                        <a:pt x="96" y="112"/>
                      </a:cubicBezTo>
                      <a:cubicBezTo>
                        <a:pt x="128" y="88"/>
                        <a:pt x="208" y="32"/>
                        <a:pt x="240" y="16"/>
                      </a:cubicBezTo>
                      <a:cubicBezTo>
                        <a:pt x="272" y="0"/>
                        <a:pt x="264" y="0"/>
                        <a:pt x="288" y="16"/>
                      </a:cubicBezTo>
                      <a:cubicBezTo>
                        <a:pt x="312" y="32"/>
                        <a:pt x="368" y="88"/>
                        <a:pt x="384" y="112"/>
                      </a:cubicBezTo>
                      <a:cubicBezTo>
                        <a:pt x="400" y="136"/>
                        <a:pt x="376" y="136"/>
                        <a:pt x="384" y="160"/>
                      </a:cubicBezTo>
                      <a:cubicBezTo>
                        <a:pt x="392" y="184"/>
                        <a:pt x="424" y="224"/>
                        <a:pt x="432" y="256"/>
                      </a:cubicBezTo>
                      <a:cubicBezTo>
                        <a:pt x="440" y="288"/>
                        <a:pt x="432" y="320"/>
                        <a:pt x="432" y="352"/>
                      </a:cubicBezTo>
                      <a:cubicBezTo>
                        <a:pt x="432" y="384"/>
                        <a:pt x="432" y="376"/>
                        <a:pt x="432" y="448"/>
                      </a:cubicBezTo>
                      <a:cubicBezTo>
                        <a:pt x="432" y="520"/>
                        <a:pt x="432" y="672"/>
                        <a:pt x="432" y="784"/>
                      </a:cubicBezTo>
                      <a:cubicBezTo>
                        <a:pt x="432" y="896"/>
                        <a:pt x="424" y="1016"/>
                        <a:pt x="432" y="1120"/>
                      </a:cubicBezTo>
                      <a:cubicBezTo>
                        <a:pt x="440" y="1224"/>
                        <a:pt x="472" y="1312"/>
                        <a:pt x="480" y="1408"/>
                      </a:cubicBezTo>
                      <a:cubicBezTo>
                        <a:pt x="488" y="1504"/>
                        <a:pt x="480" y="1616"/>
                        <a:pt x="480" y="1696"/>
                      </a:cubicBezTo>
                      <a:cubicBezTo>
                        <a:pt x="480" y="1776"/>
                        <a:pt x="472" y="1776"/>
                        <a:pt x="480" y="1888"/>
                      </a:cubicBezTo>
                      <a:cubicBezTo>
                        <a:pt x="488" y="2000"/>
                        <a:pt x="508" y="2184"/>
                        <a:pt x="528" y="2368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" name="Oval 158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1976" y="1833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51" name="AutoShape 159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1904" y="2001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52" name="Oval 160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1919" y="1479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53" name="Oval 161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2105" y="1392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54" name="Oval 162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2285" y="1680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55" name="Oval 163" descr="White marble"/>
                <p:cNvSpPr>
                  <a:spLocks noChangeAspect="1" noChangeArrowheads="1"/>
                </p:cNvSpPr>
                <p:nvPr/>
              </p:nvSpPr>
              <p:spPr bwMode="auto">
                <a:xfrm rot="1915253">
                  <a:off x="2246" y="1503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56" name="AutoShape 164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1916" y="2310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57" name="AutoShape 165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1931" y="2616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58" name="AutoShape 166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1946" y="2922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59" name="AutoShape 167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1961" y="3228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60" name="AutoShape 168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2186" y="1848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61" name="AutoShape 169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2198" y="2157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62" name="AutoShape 170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2213" y="2463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63" name="AutoShape 171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2228" y="2769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64" name="AutoShape 172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2243" y="3075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65" name="Oval 173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1880" y="1668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grpSp>
              <p:nvGrpSpPr>
                <p:cNvPr id="366" name="Group 174"/>
                <p:cNvGrpSpPr>
                  <a:grpSpLocks noChangeAspect="1"/>
                </p:cNvGrpSpPr>
                <p:nvPr/>
              </p:nvGrpSpPr>
              <p:grpSpPr bwMode="auto">
                <a:xfrm>
                  <a:off x="5297" y="1378"/>
                  <a:ext cx="675" cy="2457"/>
                  <a:chOff x="5297" y="1378"/>
                  <a:chExt cx="675" cy="2457"/>
                </a:xfrm>
              </p:grpSpPr>
              <p:sp>
                <p:nvSpPr>
                  <p:cNvPr id="367" name="Freeform 175"/>
                  <p:cNvSpPr>
                    <a:spLocks noChangeAspect="1"/>
                  </p:cNvSpPr>
                  <p:nvPr/>
                </p:nvSpPr>
                <p:spPr bwMode="auto">
                  <a:xfrm>
                    <a:off x="5345" y="1419"/>
                    <a:ext cx="528" cy="2416"/>
                  </a:xfrm>
                  <a:custGeom>
                    <a:avLst/>
                    <a:gdLst>
                      <a:gd name="T0" fmla="*/ 240 w 528"/>
                      <a:gd name="T1" fmla="*/ 2416 h 2416"/>
                      <a:gd name="T2" fmla="*/ 192 w 528"/>
                      <a:gd name="T3" fmla="*/ 1984 h 2416"/>
                      <a:gd name="T4" fmla="*/ 192 w 528"/>
                      <a:gd name="T5" fmla="*/ 1648 h 2416"/>
                      <a:gd name="T6" fmla="*/ 144 w 528"/>
                      <a:gd name="T7" fmla="*/ 1360 h 2416"/>
                      <a:gd name="T8" fmla="*/ 144 w 528"/>
                      <a:gd name="T9" fmla="*/ 1024 h 2416"/>
                      <a:gd name="T10" fmla="*/ 144 w 528"/>
                      <a:gd name="T11" fmla="*/ 736 h 2416"/>
                      <a:gd name="T12" fmla="*/ 144 w 528"/>
                      <a:gd name="T13" fmla="*/ 640 h 2416"/>
                      <a:gd name="T14" fmla="*/ 144 w 528"/>
                      <a:gd name="T15" fmla="*/ 496 h 2416"/>
                      <a:gd name="T16" fmla="*/ 96 w 528"/>
                      <a:gd name="T17" fmla="*/ 448 h 2416"/>
                      <a:gd name="T18" fmla="*/ 48 w 528"/>
                      <a:gd name="T19" fmla="*/ 352 h 2416"/>
                      <a:gd name="T20" fmla="*/ 48 w 528"/>
                      <a:gd name="T21" fmla="*/ 304 h 2416"/>
                      <a:gd name="T22" fmla="*/ 0 w 528"/>
                      <a:gd name="T23" fmla="*/ 256 h 2416"/>
                      <a:gd name="T24" fmla="*/ 48 w 528"/>
                      <a:gd name="T25" fmla="*/ 160 h 2416"/>
                      <a:gd name="T26" fmla="*/ 96 w 528"/>
                      <a:gd name="T27" fmla="*/ 112 h 2416"/>
                      <a:gd name="T28" fmla="*/ 240 w 528"/>
                      <a:gd name="T29" fmla="*/ 16 h 2416"/>
                      <a:gd name="T30" fmla="*/ 288 w 528"/>
                      <a:gd name="T31" fmla="*/ 16 h 2416"/>
                      <a:gd name="T32" fmla="*/ 384 w 528"/>
                      <a:gd name="T33" fmla="*/ 112 h 2416"/>
                      <a:gd name="T34" fmla="*/ 384 w 528"/>
                      <a:gd name="T35" fmla="*/ 160 h 2416"/>
                      <a:gd name="T36" fmla="*/ 432 w 528"/>
                      <a:gd name="T37" fmla="*/ 256 h 2416"/>
                      <a:gd name="T38" fmla="*/ 432 w 528"/>
                      <a:gd name="T39" fmla="*/ 352 h 2416"/>
                      <a:gd name="T40" fmla="*/ 432 w 528"/>
                      <a:gd name="T41" fmla="*/ 448 h 2416"/>
                      <a:gd name="T42" fmla="*/ 432 w 528"/>
                      <a:gd name="T43" fmla="*/ 784 h 2416"/>
                      <a:gd name="T44" fmla="*/ 432 w 528"/>
                      <a:gd name="T45" fmla="*/ 1120 h 2416"/>
                      <a:gd name="T46" fmla="*/ 480 w 528"/>
                      <a:gd name="T47" fmla="*/ 1408 h 2416"/>
                      <a:gd name="T48" fmla="*/ 480 w 528"/>
                      <a:gd name="T49" fmla="*/ 1696 h 2416"/>
                      <a:gd name="T50" fmla="*/ 480 w 528"/>
                      <a:gd name="T51" fmla="*/ 1888 h 2416"/>
                      <a:gd name="T52" fmla="*/ 528 w 528"/>
                      <a:gd name="T53" fmla="*/ 2368 h 241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528"/>
                      <a:gd name="T82" fmla="*/ 0 h 2416"/>
                      <a:gd name="T83" fmla="*/ 528 w 528"/>
                      <a:gd name="T84" fmla="*/ 2416 h 2416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528" h="2416">
                        <a:moveTo>
                          <a:pt x="240" y="2416"/>
                        </a:moveTo>
                        <a:cubicBezTo>
                          <a:pt x="220" y="2264"/>
                          <a:pt x="200" y="2112"/>
                          <a:pt x="192" y="1984"/>
                        </a:cubicBezTo>
                        <a:cubicBezTo>
                          <a:pt x="184" y="1856"/>
                          <a:pt x="200" y="1752"/>
                          <a:pt x="192" y="1648"/>
                        </a:cubicBezTo>
                        <a:cubicBezTo>
                          <a:pt x="184" y="1544"/>
                          <a:pt x="152" y="1464"/>
                          <a:pt x="144" y="1360"/>
                        </a:cubicBezTo>
                        <a:cubicBezTo>
                          <a:pt x="136" y="1256"/>
                          <a:pt x="144" y="1128"/>
                          <a:pt x="144" y="1024"/>
                        </a:cubicBezTo>
                        <a:cubicBezTo>
                          <a:pt x="144" y="920"/>
                          <a:pt x="144" y="800"/>
                          <a:pt x="144" y="736"/>
                        </a:cubicBezTo>
                        <a:cubicBezTo>
                          <a:pt x="144" y="672"/>
                          <a:pt x="144" y="680"/>
                          <a:pt x="144" y="640"/>
                        </a:cubicBezTo>
                        <a:cubicBezTo>
                          <a:pt x="144" y="600"/>
                          <a:pt x="152" y="528"/>
                          <a:pt x="144" y="496"/>
                        </a:cubicBezTo>
                        <a:cubicBezTo>
                          <a:pt x="136" y="464"/>
                          <a:pt x="112" y="472"/>
                          <a:pt x="96" y="448"/>
                        </a:cubicBezTo>
                        <a:cubicBezTo>
                          <a:pt x="80" y="424"/>
                          <a:pt x="56" y="376"/>
                          <a:pt x="48" y="352"/>
                        </a:cubicBezTo>
                        <a:cubicBezTo>
                          <a:pt x="40" y="328"/>
                          <a:pt x="56" y="320"/>
                          <a:pt x="48" y="304"/>
                        </a:cubicBezTo>
                        <a:cubicBezTo>
                          <a:pt x="40" y="288"/>
                          <a:pt x="0" y="280"/>
                          <a:pt x="0" y="256"/>
                        </a:cubicBezTo>
                        <a:cubicBezTo>
                          <a:pt x="0" y="232"/>
                          <a:pt x="32" y="184"/>
                          <a:pt x="48" y="160"/>
                        </a:cubicBezTo>
                        <a:cubicBezTo>
                          <a:pt x="64" y="136"/>
                          <a:pt x="64" y="136"/>
                          <a:pt x="96" y="112"/>
                        </a:cubicBezTo>
                        <a:cubicBezTo>
                          <a:pt x="128" y="88"/>
                          <a:pt x="208" y="32"/>
                          <a:pt x="240" y="16"/>
                        </a:cubicBezTo>
                        <a:cubicBezTo>
                          <a:pt x="272" y="0"/>
                          <a:pt x="264" y="0"/>
                          <a:pt x="288" y="16"/>
                        </a:cubicBezTo>
                        <a:cubicBezTo>
                          <a:pt x="312" y="32"/>
                          <a:pt x="368" y="88"/>
                          <a:pt x="384" y="112"/>
                        </a:cubicBezTo>
                        <a:cubicBezTo>
                          <a:pt x="400" y="136"/>
                          <a:pt x="376" y="136"/>
                          <a:pt x="384" y="160"/>
                        </a:cubicBezTo>
                        <a:cubicBezTo>
                          <a:pt x="392" y="184"/>
                          <a:pt x="424" y="224"/>
                          <a:pt x="432" y="256"/>
                        </a:cubicBezTo>
                        <a:cubicBezTo>
                          <a:pt x="440" y="288"/>
                          <a:pt x="432" y="320"/>
                          <a:pt x="432" y="352"/>
                        </a:cubicBezTo>
                        <a:cubicBezTo>
                          <a:pt x="432" y="384"/>
                          <a:pt x="432" y="376"/>
                          <a:pt x="432" y="448"/>
                        </a:cubicBezTo>
                        <a:cubicBezTo>
                          <a:pt x="432" y="520"/>
                          <a:pt x="432" y="672"/>
                          <a:pt x="432" y="784"/>
                        </a:cubicBezTo>
                        <a:cubicBezTo>
                          <a:pt x="432" y="896"/>
                          <a:pt x="424" y="1016"/>
                          <a:pt x="432" y="1120"/>
                        </a:cubicBezTo>
                        <a:cubicBezTo>
                          <a:pt x="440" y="1224"/>
                          <a:pt x="472" y="1312"/>
                          <a:pt x="480" y="1408"/>
                        </a:cubicBezTo>
                        <a:cubicBezTo>
                          <a:pt x="488" y="1504"/>
                          <a:pt x="480" y="1616"/>
                          <a:pt x="480" y="1696"/>
                        </a:cubicBezTo>
                        <a:cubicBezTo>
                          <a:pt x="480" y="1776"/>
                          <a:pt x="472" y="1776"/>
                          <a:pt x="480" y="1888"/>
                        </a:cubicBezTo>
                        <a:cubicBezTo>
                          <a:pt x="488" y="2000"/>
                          <a:pt x="508" y="2184"/>
                          <a:pt x="528" y="2368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8" name="Oval 176" descr="White marble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393" y="1819"/>
                    <a:ext cx="144" cy="144"/>
                  </a:xfrm>
                  <a:prstGeom prst="ellipse">
                    <a:avLst/>
                  </a:prstGeom>
                  <a:blipFill dpi="0" rotWithShape="0">
                    <a:blip r:embed="rId4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69" name="AutoShape 177" descr="Stationery"/>
                  <p:cNvSpPr>
                    <a:spLocks noChangeAspect="1" noChangeArrowheads="1"/>
                  </p:cNvSpPr>
                  <p:nvPr/>
                </p:nvSpPr>
                <p:spPr bwMode="auto">
                  <a:xfrm rot="-3734147">
                    <a:off x="5321" y="1987"/>
                    <a:ext cx="336" cy="288"/>
                  </a:xfrm>
                  <a:prstGeom prst="hexagon">
                    <a:avLst>
                      <a:gd name="adj" fmla="val 29167"/>
                      <a:gd name="vf" fmla="val 115470"/>
                    </a:avLst>
                  </a:prstGeom>
                  <a:blipFill dpi="0" rotWithShape="0">
                    <a:blip r:embed="rId5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70" name="Oval 178" descr="White marble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336" y="1465"/>
                    <a:ext cx="144" cy="144"/>
                  </a:xfrm>
                  <a:prstGeom prst="ellipse">
                    <a:avLst/>
                  </a:prstGeom>
                  <a:blipFill dpi="0" rotWithShape="0">
                    <a:blip r:embed="rId4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71" name="Oval 179" descr="White marble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522" y="1378"/>
                    <a:ext cx="144" cy="144"/>
                  </a:xfrm>
                  <a:prstGeom prst="ellipse">
                    <a:avLst/>
                  </a:prstGeom>
                  <a:blipFill dpi="0" rotWithShape="0">
                    <a:blip r:embed="rId4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72" name="Oval 180" descr="White marble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702" y="1666"/>
                    <a:ext cx="144" cy="144"/>
                  </a:xfrm>
                  <a:prstGeom prst="ellipse">
                    <a:avLst/>
                  </a:prstGeom>
                  <a:blipFill dpi="0" rotWithShape="0">
                    <a:blip r:embed="rId4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73" name="Oval 181" descr="White marble"/>
                  <p:cNvSpPr>
                    <a:spLocks noChangeAspect="1" noChangeArrowheads="1"/>
                  </p:cNvSpPr>
                  <p:nvPr/>
                </p:nvSpPr>
                <p:spPr bwMode="auto">
                  <a:xfrm rot="1915253">
                    <a:off x="5663" y="1489"/>
                    <a:ext cx="144" cy="144"/>
                  </a:xfrm>
                  <a:prstGeom prst="ellipse">
                    <a:avLst/>
                  </a:prstGeom>
                  <a:blipFill dpi="0" rotWithShape="0">
                    <a:blip r:embed="rId4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74" name="AutoShape 182" descr="Stationery"/>
                  <p:cNvSpPr>
                    <a:spLocks noChangeAspect="1" noChangeArrowheads="1"/>
                  </p:cNvSpPr>
                  <p:nvPr/>
                </p:nvSpPr>
                <p:spPr bwMode="auto">
                  <a:xfrm rot="-3734147">
                    <a:off x="5333" y="2296"/>
                    <a:ext cx="336" cy="288"/>
                  </a:xfrm>
                  <a:prstGeom prst="hexagon">
                    <a:avLst>
                      <a:gd name="adj" fmla="val 29167"/>
                      <a:gd name="vf" fmla="val 115470"/>
                    </a:avLst>
                  </a:prstGeom>
                  <a:blipFill dpi="0" rotWithShape="0">
                    <a:blip r:embed="rId5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75" name="AutoShape 183" descr="Stationery"/>
                  <p:cNvSpPr>
                    <a:spLocks noChangeAspect="1" noChangeArrowheads="1"/>
                  </p:cNvSpPr>
                  <p:nvPr/>
                </p:nvSpPr>
                <p:spPr bwMode="auto">
                  <a:xfrm rot="-3734147">
                    <a:off x="5348" y="2602"/>
                    <a:ext cx="336" cy="288"/>
                  </a:xfrm>
                  <a:prstGeom prst="hexagon">
                    <a:avLst>
                      <a:gd name="adj" fmla="val 29167"/>
                      <a:gd name="vf" fmla="val 115470"/>
                    </a:avLst>
                  </a:prstGeom>
                  <a:blipFill dpi="0" rotWithShape="0">
                    <a:blip r:embed="rId5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76" name="AutoShape 184" descr="Stationery"/>
                  <p:cNvSpPr>
                    <a:spLocks noChangeAspect="1" noChangeArrowheads="1"/>
                  </p:cNvSpPr>
                  <p:nvPr/>
                </p:nvSpPr>
                <p:spPr bwMode="auto">
                  <a:xfrm rot="-3734147">
                    <a:off x="5363" y="2908"/>
                    <a:ext cx="336" cy="288"/>
                  </a:xfrm>
                  <a:prstGeom prst="hexagon">
                    <a:avLst>
                      <a:gd name="adj" fmla="val 29167"/>
                      <a:gd name="vf" fmla="val 115470"/>
                    </a:avLst>
                  </a:prstGeom>
                  <a:blipFill dpi="0" rotWithShape="0">
                    <a:blip r:embed="rId5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77" name="AutoShape 185" descr="Stationery"/>
                  <p:cNvSpPr>
                    <a:spLocks noChangeAspect="1" noChangeArrowheads="1"/>
                  </p:cNvSpPr>
                  <p:nvPr/>
                </p:nvSpPr>
                <p:spPr bwMode="auto">
                  <a:xfrm rot="-3734147">
                    <a:off x="5378" y="3214"/>
                    <a:ext cx="336" cy="288"/>
                  </a:xfrm>
                  <a:prstGeom prst="hexagon">
                    <a:avLst>
                      <a:gd name="adj" fmla="val 29167"/>
                      <a:gd name="vf" fmla="val 115470"/>
                    </a:avLst>
                  </a:prstGeom>
                  <a:blipFill dpi="0" rotWithShape="0">
                    <a:blip r:embed="rId5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78" name="AutoShape 186" descr="Stationery"/>
                  <p:cNvSpPr>
                    <a:spLocks noChangeAspect="1" noChangeArrowheads="1"/>
                  </p:cNvSpPr>
                  <p:nvPr/>
                </p:nvSpPr>
                <p:spPr bwMode="auto">
                  <a:xfrm rot="-3734147">
                    <a:off x="5603" y="1834"/>
                    <a:ext cx="336" cy="288"/>
                  </a:xfrm>
                  <a:prstGeom prst="hexagon">
                    <a:avLst>
                      <a:gd name="adj" fmla="val 29167"/>
                      <a:gd name="vf" fmla="val 115470"/>
                    </a:avLst>
                  </a:prstGeom>
                  <a:blipFill dpi="0" rotWithShape="0">
                    <a:blip r:embed="rId5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79" name="AutoShape 187" descr="Stationery"/>
                  <p:cNvSpPr>
                    <a:spLocks noChangeAspect="1" noChangeArrowheads="1"/>
                  </p:cNvSpPr>
                  <p:nvPr/>
                </p:nvSpPr>
                <p:spPr bwMode="auto">
                  <a:xfrm rot="-3734147">
                    <a:off x="5615" y="2143"/>
                    <a:ext cx="336" cy="288"/>
                  </a:xfrm>
                  <a:prstGeom prst="hexagon">
                    <a:avLst>
                      <a:gd name="adj" fmla="val 29167"/>
                      <a:gd name="vf" fmla="val 115470"/>
                    </a:avLst>
                  </a:prstGeom>
                  <a:blipFill dpi="0" rotWithShape="0">
                    <a:blip r:embed="rId5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80" name="AutoShape 188" descr="Stationery"/>
                  <p:cNvSpPr>
                    <a:spLocks noChangeAspect="1" noChangeArrowheads="1"/>
                  </p:cNvSpPr>
                  <p:nvPr/>
                </p:nvSpPr>
                <p:spPr bwMode="auto">
                  <a:xfrm rot="-3734147">
                    <a:off x="5630" y="2449"/>
                    <a:ext cx="336" cy="288"/>
                  </a:xfrm>
                  <a:prstGeom prst="hexagon">
                    <a:avLst>
                      <a:gd name="adj" fmla="val 29167"/>
                      <a:gd name="vf" fmla="val 115470"/>
                    </a:avLst>
                  </a:prstGeom>
                  <a:blipFill dpi="0" rotWithShape="0">
                    <a:blip r:embed="rId5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81" name="AutoShape 189" descr="Stationery"/>
                  <p:cNvSpPr>
                    <a:spLocks noChangeAspect="1" noChangeArrowheads="1"/>
                  </p:cNvSpPr>
                  <p:nvPr/>
                </p:nvSpPr>
                <p:spPr bwMode="auto">
                  <a:xfrm rot="-3734147">
                    <a:off x="5645" y="2755"/>
                    <a:ext cx="336" cy="288"/>
                  </a:xfrm>
                  <a:prstGeom prst="hexagon">
                    <a:avLst>
                      <a:gd name="adj" fmla="val 29167"/>
                      <a:gd name="vf" fmla="val 115470"/>
                    </a:avLst>
                  </a:prstGeom>
                  <a:blipFill dpi="0" rotWithShape="0">
                    <a:blip r:embed="rId5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82" name="AutoShape 190" descr="Stationery"/>
                  <p:cNvSpPr>
                    <a:spLocks noChangeAspect="1" noChangeArrowheads="1"/>
                  </p:cNvSpPr>
                  <p:nvPr/>
                </p:nvSpPr>
                <p:spPr bwMode="auto">
                  <a:xfrm rot="-3734147">
                    <a:off x="5660" y="3061"/>
                    <a:ext cx="336" cy="288"/>
                  </a:xfrm>
                  <a:prstGeom prst="hexagon">
                    <a:avLst>
                      <a:gd name="adj" fmla="val 29167"/>
                      <a:gd name="vf" fmla="val 115470"/>
                    </a:avLst>
                  </a:prstGeom>
                  <a:blipFill dpi="0" rotWithShape="0">
                    <a:blip r:embed="rId5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383" name="Oval 191" descr="White marble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97" y="1654"/>
                    <a:ext cx="144" cy="144"/>
                  </a:xfrm>
                  <a:prstGeom prst="ellipse">
                    <a:avLst/>
                  </a:prstGeom>
                  <a:blipFill dpi="0" rotWithShape="0">
                    <a:blip r:embed="rId4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</p:grpSp>
          </p:grpSp>
          <p:grpSp>
            <p:nvGrpSpPr>
              <p:cNvPr id="7" name="Group 192"/>
              <p:cNvGrpSpPr>
                <a:grpSpLocks noChangeAspect="1"/>
              </p:cNvGrpSpPr>
              <p:nvPr/>
            </p:nvGrpSpPr>
            <p:grpSpPr bwMode="auto">
              <a:xfrm>
                <a:off x="3003" y="1337"/>
                <a:ext cx="3196" cy="1238"/>
                <a:chOff x="-405" y="1378"/>
                <a:chExt cx="6377" cy="2471"/>
              </a:xfrm>
            </p:grpSpPr>
            <p:sp>
              <p:nvSpPr>
                <p:cNvPr id="8" name="Freeform 193"/>
                <p:cNvSpPr>
                  <a:spLocks noChangeAspect="1"/>
                </p:cNvSpPr>
                <p:nvPr/>
              </p:nvSpPr>
              <p:spPr bwMode="auto">
                <a:xfrm>
                  <a:off x="2496" y="1424"/>
                  <a:ext cx="528" cy="2416"/>
                </a:xfrm>
                <a:custGeom>
                  <a:avLst/>
                  <a:gdLst>
                    <a:gd name="T0" fmla="*/ 240 w 528"/>
                    <a:gd name="T1" fmla="*/ 2416 h 2416"/>
                    <a:gd name="T2" fmla="*/ 192 w 528"/>
                    <a:gd name="T3" fmla="*/ 1984 h 2416"/>
                    <a:gd name="T4" fmla="*/ 192 w 528"/>
                    <a:gd name="T5" fmla="*/ 1648 h 2416"/>
                    <a:gd name="T6" fmla="*/ 144 w 528"/>
                    <a:gd name="T7" fmla="*/ 1360 h 2416"/>
                    <a:gd name="T8" fmla="*/ 144 w 528"/>
                    <a:gd name="T9" fmla="*/ 1024 h 2416"/>
                    <a:gd name="T10" fmla="*/ 144 w 528"/>
                    <a:gd name="T11" fmla="*/ 736 h 2416"/>
                    <a:gd name="T12" fmla="*/ 144 w 528"/>
                    <a:gd name="T13" fmla="*/ 640 h 2416"/>
                    <a:gd name="T14" fmla="*/ 144 w 528"/>
                    <a:gd name="T15" fmla="*/ 496 h 2416"/>
                    <a:gd name="T16" fmla="*/ 96 w 528"/>
                    <a:gd name="T17" fmla="*/ 448 h 2416"/>
                    <a:gd name="T18" fmla="*/ 48 w 528"/>
                    <a:gd name="T19" fmla="*/ 352 h 2416"/>
                    <a:gd name="T20" fmla="*/ 48 w 528"/>
                    <a:gd name="T21" fmla="*/ 304 h 2416"/>
                    <a:gd name="T22" fmla="*/ 0 w 528"/>
                    <a:gd name="T23" fmla="*/ 256 h 2416"/>
                    <a:gd name="T24" fmla="*/ 48 w 528"/>
                    <a:gd name="T25" fmla="*/ 160 h 2416"/>
                    <a:gd name="T26" fmla="*/ 96 w 528"/>
                    <a:gd name="T27" fmla="*/ 112 h 2416"/>
                    <a:gd name="T28" fmla="*/ 240 w 528"/>
                    <a:gd name="T29" fmla="*/ 16 h 2416"/>
                    <a:gd name="T30" fmla="*/ 288 w 528"/>
                    <a:gd name="T31" fmla="*/ 16 h 2416"/>
                    <a:gd name="T32" fmla="*/ 384 w 528"/>
                    <a:gd name="T33" fmla="*/ 112 h 2416"/>
                    <a:gd name="T34" fmla="*/ 384 w 528"/>
                    <a:gd name="T35" fmla="*/ 160 h 2416"/>
                    <a:gd name="T36" fmla="*/ 432 w 528"/>
                    <a:gd name="T37" fmla="*/ 256 h 2416"/>
                    <a:gd name="T38" fmla="*/ 432 w 528"/>
                    <a:gd name="T39" fmla="*/ 352 h 2416"/>
                    <a:gd name="T40" fmla="*/ 432 w 528"/>
                    <a:gd name="T41" fmla="*/ 448 h 2416"/>
                    <a:gd name="T42" fmla="*/ 432 w 528"/>
                    <a:gd name="T43" fmla="*/ 784 h 2416"/>
                    <a:gd name="T44" fmla="*/ 432 w 528"/>
                    <a:gd name="T45" fmla="*/ 1120 h 2416"/>
                    <a:gd name="T46" fmla="*/ 480 w 528"/>
                    <a:gd name="T47" fmla="*/ 1408 h 2416"/>
                    <a:gd name="T48" fmla="*/ 480 w 528"/>
                    <a:gd name="T49" fmla="*/ 1696 h 2416"/>
                    <a:gd name="T50" fmla="*/ 480 w 528"/>
                    <a:gd name="T51" fmla="*/ 1888 h 2416"/>
                    <a:gd name="T52" fmla="*/ 528 w 528"/>
                    <a:gd name="T53" fmla="*/ 2368 h 241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28"/>
                    <a:gd name="T82" fmla="*/ 0 h 2416"/>
                    <a:gd name="T83" fmla="*/ 528 w 528"/>
                    <a:gd name="T84" fmla="*/ 2416 h 241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28" h="2416">
                      <a:moveTo>
                        <a:pt x="240" y="2416"/>
                      </a:moveTo>
                      <a:cubicBezTo>
                        <a:pt x="220" y="2264"/>
                        <a:pt x="200" y="2112"/>
                        <a:pt x="192" y="1984"/>
                      </a:cubicBezTo>
                      <a:cubicBezTo>
                        <a:pt x="184" y="1856"/>
                        <a:pt x="200" y="1752"/>
                        <a:pt x="192" y="1648"/>
                      </a:cubicBezTo>
                      <a:cubicBezTo>
                        <a:pt x="184" y="1544"/>
                        <a:pt x="152" y="1464"/>
                        <a:pt x="144" y="1360"/>
                      </a:cubicBezTo>
                      <a:cubicBezTo>
                        <a:pt x="136" y="1256"/>
                        <a:pt x="144" y="1128"/>
                        <a:pt x="144" y="1024"/>
                      </a:cubicBezTo>
                      <a:cubicBezTo>
                        <a:pt x="144" y="920"/>
                        <a:pt x="144" y="800"/>
                        <a:pt x="144" y="736"/>
                      </a:cubicBezTo>
                      <a:cubicBezTo>
                        <a:pt x="144" y="672"/>
                        <a:pt x="144" y="680"/>
                        <a:pt x="144" y="640"/>
                      </a:cubicBezTo>
                      <a:cubicBezTo>
                        <a:pt x="144" y="600"/>
                        <a:pt x="152" y="528"/>
                        <a:pt x="144" y="496"/>
                      </a:cubicBezTo>
                      <a:cubicBezTo>
                        <a:pt x="136" y="464"/>
                        <a:pt x="112" y="472"/>
                        <a:pt x="96" y="448"/>
                      </a:cubicBezTo>
                      <a:cubicBezTo>
                        <a:pt x="80" y="424"/>
                        <a:pt x="56" y="376"/>
                        <a:pt x="48" y="352"/>
                      </a:cubicBezTo>
                      <a:cubicBezTo>
                        <a:pt x="40" y="328"/>
                        <a:pt x="56" y="320"/>
                        <a:pt x="48" y="304"/>
                      </a:cubicBezTo>
                      <a:cubicBezTo>
                        <a:pt x="40" y="288"/>
                        <a:pt x="0" y="280"/>
                        <a:pt x="0" y="256"/>
                      </a:cubicBezTo>
                      <a:cubicBezTo>
                        <a:pt x="0" y="232"/>
                        <a:pt x="32" y="184"/>
                        <a:pt x="48" y="160"/>
                      </a:cubicBezTo>
                      <a:cubicBezTo>
                        <a:pt x="64" y="136"/>
                        <a:pt x="64" y="136"/>
                        <a:pt x="96" y="112"/>
                      </a:cubicBezTo>
                      <a:cubicBezTo>
                        <a:pt x="128" y="88"/>
                        <a:pt x="208" y="32"/>
                        <a:pt x="240" y="16"/>
                      </a:cubicBezTo>
                      <a:cubicBezTo>
                        <a:pt x="272" y="0"/>
                        <a:pt x="264" y="0"/>
                        <a:pt x="288" y="16"/>
                      </a:cubicBezTo>
                      <a:cubicBezTo>
                        <a:pt x="312" y="32"/>
                        <a:pt x="368" y="88"/>
                        <a:pt x="384" y="112"/>
                      </a:cubicBezTo>
                      <a:cubicBezTo>
                        <a:pt x="400" y="136"/>
                        <a:pt x="376" y="136"/>
                        <a:pt x="384" y="160"/>
                      </a:cubicBezTo>
                      <a:cubicBezTo>
                        <a:pt x="392" y="184"/>
                        <a:pt x="424" y="224"/>
                        <a:pt x="432" y="256"/>
                      </a:cubicBezTo>
                      <a:cubicBezTo>
                        <a:pt x="440" y="288"/>
                        <a:pt x="432" y="320"/>
                        <a:pt x="432" y="352"/>
                      </a:cubicBezTo>
                      <a:cubicBezTo>
                        <a:pt x="432" y="384"/>
                        <a:pt x="432" y="376"/>
                        <a:pt x="432" y="448"/>
                      </a:cubicBezTo>
                      <a:cubicBezTo>
                        <a:pt x="432" y="520"/>
                        <a:pt x="432" y="672"/>
                        <a:pt x="432" y="784"/>
                      </a:cubicBezTo>
                      <a:cubicBezTo>
                        <a:pt x="432" y="896"/>
                        <a:pt x="424" y="1016"/>
                        <a:pt x="432" y="1120"/>
                      </a:cubicBezTo>
                      <a:cubicBezTo>
                        <a:pt x="440" y="1224"/>
                        <a:pt x="472" y="1312"/>
                        <a:pt x="480" y="1408"/>
                      </a:cubicBezTo>
                      <a:cubicBezTo>
                        <a:pt x="488" y="1504"/>
                        <a:pt x="480" y="1616"/>
                        <a:pt x="480" y="1696"/>
                      </a:cubicBezTo>
                      <a:cubicBezTo>
                        <a:pt x="480" y="1776"/>
                        <a:pt x="472" y="1776"/>
                        <a:pt x="480" y="1888"/>
                      </a:cubicBezTo>
                      <a:cubicBezTo>
                        <a:pt x="488" y="2000"/>
                        <a:pt x="508" y="2184"/>
                        <a:pt x="528" y="2368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" name="Oval 194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2544" y="1824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0" name="AutoShape 195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2472" y="1992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1" name="Oval 196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2487" y="1470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2" name="Oval 197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2673" y="1383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3" name="Oval 198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2853" y="1671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4" name="Oval 199" descr="White marble"/>
                <p:cNvSpPr>
                  <a:spLocks noChangeAspect="1" noChangeArrowheads="1"/>
                </p:cNvSpPr>
                <p:nvPr/>
              </p:nvSpPr>
              <p:spPr bwMode="auto">
                <a:xfrm rot="1915253">
                  <a:off x="2814" y="1494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5" name="AutoShape 200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2484" y="2301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6" name="AutoShape 201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2499" y="2607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" name="AutoShape 202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2514" y="2913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" name="AutoShape 203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2529" y="3219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9" name="AutoShape 204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2754" y="1839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0" name="AutoShape 205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2766" y="2148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1" name="AutoShape 206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2781" y="2454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2" name="AutoShape 207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2796" y="2760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3" name="AutoShape 208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2811" y="3066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4" name="Oval 209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2448" y="1659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5" name="Freeform 210"/>
                <p:cNvSpPr>
                  <a:spLocks noChangeAspect="1"/>
                </p:cNvSpPr>
                <p:nvPr/>
              </p:nvSpPr>
              <p:spPr bwMode="auto">
                <a:xfrm>
                  <a:off x="3069" y="1424"/>
                  <a:ext cx="528" cy="2416"/>
                </a:xfrm>
                <a:custGeom>
                  <a:avLst/>
                  <a:gdLst>
                    <a:gd name="T0" fmla="*/ 240 w 528"/>
                    <a:gd name="T1" fmla="*/ 2416 h 2416"/>
                    <a:gd name="T2" fmla="*/ 192 w 528"/>
                    <a:gd name="T3" fmla="*/ 1984 h 2416"/>
                    <a:gd name="T4" fmla="*/ 192 w 528"/>
                    <a:gd name="T5" fmla="*/ 1648 h 2416"/>
                    <a:gd name="T6" fmla="*/ 144 w 528"/>
                    <a:gd name="T7" fmla="*/ 1360 h 2416"/>
                    <a:gd name="T8" fmla="*/ 144 w 528"/>
                    <a:gd name="T9" fmla="*/ 1024 h 2416"/>
                    <a:gd name="T10" fmla="*/ 144 w 528"/>
                    <a:gd name="T11" fmla="*/ 736 h 2416"/>
                    <a:gd name="T12" fmla="*/ 144 w 528"/>
                    <a:gd name="T13" fmla="*/ 640 h 2416"/>
                    <a:gd name="T14" fmla="*/ 144 w 528"/>
                    <a:gd name="T15" fmla="*/ 496 h 2416"/>
                    <a:gd name="T16" fmla="*/ 96 w 528"/>
                    <a:gd name="T17" fmla="*/ 448 h 2416"/>
                    <a:gd name="T18" fmla="*/ 48 w 528"/>
                    <a:gd name="T19" fmla="*/ 352 h 2416"/>
                    <a:gd name="T20" fmla="*/ 48 w 528"/>
                    <a:gd name="T21" fmla="*/ 304 h 2416"/>
                    <a:gd name="T22" fmla="*/ 0 w 528"/>
                    <a:gd name="T23" fmla="*/ 256 h 2416"/>
                    <a:gd name="T24" fmla="*/ 48 w 528"/>
                    <a:gd name="T25" fmla="*/ 160 h 2416"/>
                    <a:gd name="T26" fmla="*/ 96 w 528"/>
                    <a:gd name="T27" fmla="*/ 112 h 2416"/>
                    <a:gd name="T28" fmla="*/ 240 w 528"/>
                    <a:gd name="T29" fmla="*/ 16 h 2416"/>
                    <a:gd name="T30" fmla="*/ 288 w 528"/>
                    <a:gd name="T31" fmla="*/ 16 h 2416"/>
                    <a:gd name="T32" fmla="*/ 384 w 528"/>
                    <a:gd name="T33" fmla="*/ 112 h 2416"/>
                    <a:gd name="T34" fmla="*/ 384 w 528"/>
                    <a:gd name="T35" fmla="*/ 160 h 2416"/>
                    <a:gd name="T36" fmla="*/ 432 w 528"/>
                    <a:gd name="T37" fmla="*/ 256 h 2416"/>
                    <a:gd name="T38" fmla="*/ 432 w 528"/>
                    <a:gd name="T39" fmla="*/ 352 h 2416"/>
                    <a:gd name="T40" fmla="*/ 432 w 528"/>
                    <a:gd name="T41" fmla="*/ 448 h 2416"/>
                    <a:gd name="T42" fmla="*/ 432 w 528"/>
                    <a:gd name="T43" fmla="*/ 784 h 2416"/>
                    <a:gd name="T44" fmla="*/ 432 w 528"/>
                    <a:gd name="T45" fmla="*/ 1120 h 2416"/>
                    <a:gd name="T46" fmla="*/ 480 w 528"/>
                    <a:gd name="T47" fmla="*/ 1408 h 2416"/>
                    <a:gd name="T48" fmla="*/ 480 w 528"/>
                    <a:gd name="T49" fmla="*/ 1696 h 2416"/>
                    <a:gd name="T50" fmla="*/ 480 w 528"/>
                    <a:gd name="T51" fmla="*/ 1888 h 2416"/>
                    <a:gd name="T52" fmla="*/ 528 w 528"/>
                    <a:gd name="T53" fmla="*/ 2368 h 241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28"/>
                    <a:gd name="T82" fmla="*/ 0 h 2416"/>
                    <a:gd name="T83" fmla="*/ 528 w 528"/>
                    <a:gd name="T84" fmla="*/ 2416 h 241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28" h="2416">
                      <a:moveTo>
                        <a:pt x="240" y="2416"/>
                      </a:moveTo>
                      <a:cubicBezTo>
                        <a:pt x="220" y="2264"/>
                        <a:pt x="200" y="2112"/>
                        <a:pt x="192" y="1984"/>
                      </a:cubicBezTo>
                      <a:cubicBezTo>
                        <a:pt x="184" y="1856"/>
                        <a:pt x="200" y="1752"/>
                        <a:pt x="192" y="1648"/>
                      </a:cubicBezTo>
                      <a:cubicBezTo>
                        <a:pt x="184" y="1544"/>
                        <a:pt x="152" y="1464"/>
                        <a:pt x="144" y="1360"/>
                      </a:cubicBezTo>
                      <a:cubicBezTo>
                        <a:pt x="136" y="1256"/>
                        <a:pt x="144" y="1128"/>
                        <a:pt x="144" y="1024"/>
                      </a:cubicBezTo>
                      <a:cubicBezTo>
                        <a:pt x="144" y="920"/>
                        <a:pt x="144" y="800"/>
                        <a:pt x="144" y="736"/>
                      </a:cubicBezTo>
                      <a:cubicBezTo>
                        <a:pt x="144" y="672"/>
                        <a:pt x="144" y="680"/>
                        <a:pt x="144" y="640"/>
                      </a:cubicBezTo>
                      <a:cubicBezTo>
                        <a:pt x="144" y="600"/>
                        <a:pt x="152" y="528"/>
                        <a:pt x="144" y="496"/>
                      </a:cubicBezTo>
                      <a:cubicBezTo>
                        <a:pt x="136" y="464"/>
                        <a:pt x="112" y="472"/>
                        <a:pt x="96" y="448"/>
                      </a:cubicBezTo>
                      <a:cubicBezTo>
                        <a:pt x="80" y="424"/>
                        <a:pt x="56" y="376"/>
                        <a:pt x="48" y="352"/>
                      </a:cubicBezTo>
                      <a:cubicBezTo>
                        <a:pt x="40" y="328"/>
                        <a:pt x="56" y="320"/>
                        <a:pt x="48" y="304"/>
                      </a:cubicBezTo>
                      <a:cubicBezTo>
                        <a:pt x="40" y="288"/>
                        <a:pt x="0" y="280"/>
                        <a:pt x="0" y="256"/>
                      </a:cubicBezTo>
                      <a:cubicBezTo>
                        <a:pt x="0" y="232"/>
                        <a:pt x="32" y="184"/>
                        <a:pt x="48" y="160"/>
                      </a:cubicBezTo>
                      <a:cubicBezTo>
                        <a:pt x="64" y="136"/>
                        <a:pt x="64" y="136"/>
                        <a:pt x="96" y="112"/>
                      </a:cubicBezTo>
                      <a:cubicBezTo>
                        <a:pt x="128" y="88"/>
                        <a:pt x="208" y="32"/>
                        <a:pt x="240" y="16"/>
                      </a:cubicBezTo>
                      <a:cubicBezTo>
                        <a:pt x="272" y="0"/>
                        <a:pt x="264" y="0"/>
                        <a:pt x="288" y="16"/>
                      </a:cubicBezTo>
                      <a:cubicBezTo>
                        <a:pt x="312" y="32"/>
                        <a:pt x="368" y="88"/>
                        <a:pt x="384" y="112"/>
                      </a:cubicBezTo>
                      <a:cubicBezTo>
                        <a:pt x="400" y="136"/>
                        <a:pt x="376" y="136"/>
                        <a:pt x="384" y="160"/>
                      </a:cubicBezTo>
                      <a:cubicBezTo>
                        <a:pt x="392" y="184"/>
                        <a:pt x="424" y="224"/>
                        <a:pt x="432" y="256"/>
                      </a:cubicBezTo>
                      <a:cubicBezTo>
                        <a:pt x="440" y="288"/>
                        <a:pt x="432" y="320"/>
                        <a:pt x="432" y="352"/>
                      </a:cubicBezTo>
                      <a:cubicBezTo>
                        <a:pt x="432" y="384"/>
                        <a:pt x="432" y="376"/>
                        <a:pt x="432" y="448"/>
                      </a:cubicBezTo>
                      <a:cubicBezTo>
                        <a:pt x="432" y="520"/>
                        <a:pt x="432" y="672"/>
                        <a:pt x="432" y="784"/>
                      </a:cubicBezTo>
                      <a:cubicBezTo>
                        <a:pt x="432" y="896"/>
                        <a:pt x="424" y="1016"/>
                        <a:pt x="432" y="1120"/>
                      </a:cubicBezTo>
                      <a:cubicBezTo>
                        <a:pt x="440" y="1224"/>
                        <a:pt x="472" y="1312"/>
                        <a:pt x="480" y="1408"/>
                      </a:cubicBezTo>
                      <a:cubicBezTo>
                        <a:pt x="488" y="1504"/>
                        <a:pt x="480" y="1616"/>
                        <a:pt x="480" y="1696"/>
                      </a:cubicBezTo>
                      <a:cubicBezTo>
                        <a:pt x="480" y="1776"/>
                        <a:pt x="472" y="1776"/>
                        <a:pt x="480" y="1888"/>
                      </a:cubicBezTo>
                      <a:cubicBezTo>
                        <a:pt x="488" y="2000"/>
                        <a:pt x="508" y="2184"/>
                        <a:pt x="528" y="2368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Oval 211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3117" y="1824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7" name="AutoShape 212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3045" y="1992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8" name="Oval 213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3060" y="1470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9" name="Oval 214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3246" y="1383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0" name="Oval 215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3426" y="1671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1" name="Oval 216" descr="White marble"/>
                <p:cNvSpPr>
                  <a:spLocks noChangeAspect="1" noChangeArrowheads="1"/>
                </p:cNvSpPr>
                <p:nvPr/>
              </p:nvSpPr>
              <p:spPr bwMode="auto">
                <a:xfrm rot="1915253">
                  <a:off x="3387" y="1494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2" name="AutoShape 217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3057" y="2301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3" name="AutoShape 218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3072" y="2607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4" name="AutoShape 219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3087" y="2913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5" name="AutoShape 220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3102" y="3219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6" name="AutoShape 221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3327" y="1839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7" name="AutoShape 222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3339" y="2148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8" name="AutoShape 223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3354" y="2454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9" name="AutoShape 224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3369" y="2760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40" name="AutoShape 225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3384" y="3066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41" name="Oval 226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3021" y="1659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42" name="Freeform 227"/>
                <p:cNvSpPr>
                  <a:spLocks noChangeAspect="1"/>
                </p:cNvSpPr>
                <p:nvPr/>
              </p:nvSpPr>
              <p:spPr bwMode="auto">
                <a:xfrm>
                  <a:off x="3642" y="1424"/>
                  <a:ext cx="528" cy="2416"/>
                </a:xfrm>
                <a:custGeom>
                  <a:avLst/>
                  <a:gdLst>
                    <a:gd name="T0" fmla="*/ 240 w 528"/>
                    <a:gd name="T1" fmla="*/ 2416 h 2416"/>
                    <a:gd name="T2" fmla="*/ 192 w 528"/>
                    <a:gd name="T3" fmla="*/ 1984 h 2416"/>
                    <a:gd name="T4" fmla="*/ 192 w 528"/>
                    <a:gd name="T5" fmla="*/ 1648 h 2416"/>
                    <a:gd name="T6" fmla="*/ 144 w 528"/>
                    <a:gd name="T7" fmla="*/ 1360 h 2416"/>
                    <a:gd name="T8" fmla="*/ 144 w 528"/>
                    <a:gd name="T9" fmla="*/ 1024 h 2416"/>
                    <a:gd name="T10" fmla="*/ 144 w 528"/>
                    <a:gd name="T11" fmla="*/ 736 h 2416"/>
                    <a:gd name="T12" fmla="*/ 144 w 528"/>
                    <a:gd name="T13" fmla="*/ 640 h 2416"/>
                    <a:gd name="T14" fmla="*/ 144 w 528"/>
                    <a:gd name="T15" fmla="*/ 496 h 2416"/>
                    <a:gd name="T16" fmla="*/ 96 w 528"/>
                    <a:gd name="T17" fmla="*/ 448 h 2416"/>
                    <a:gd name="T18" fmla="*/ 48 w 528"/>
                    <a:gd name="T19" fmla="*/ 352 h 2416"/>
                    <a:gd name="T20" fmla="*/ 48 w 528"/>
                    <a:gd name="T21" fmla="*/ 304 h 2416"/>
                    <a:gd name="T22" fmla="*/ 0 w 528"/>
                    <a:gd name="T23" fmla="*/ 256 h 2416"/>
                    <a:gd name="T24" fmla="*/ 48 w 528"/>
                    <a:gd name="T25" fmla="*/ 160 h 2416"/>
                    <a:gd name="T26" fmla="*/ 96 w 528"/>
                    <a:gd name="T27" fmla="*/ 112 h 2416"/>
                    <a:gd name="T28" fmla="*/ 240 w 528"/>
                    <a:gd name="T29" fmla="*/ 16 h 2416"/>
                    <a:gd name="T30" fmla="*/ 288 w 528"/>
                    <a:gd name="T31" fmla="*/ 16 h 2416"/>
                    <a:gd name="T32" fmla="*/ 384 w 528"/>
                    <a:gd name="T33" fmla="*/ 112 h 2416"/>
                    <a:gd name="T34" fmla="*/ 384 w 528"/>
                    <a:gd name="T35" fmla="*/ 160 h 2416"/>
                    <a:gd name="T36" fmla="*/ 432 w 528"/>
                    <a:gd name="T37" fmla="*/ 256 h 2416"/>
                    <a:gd name="T38" fmla="*/ 432 w 528"/>
                    <a:gd name="T39" fmla="*/ 352 h 2416"/>
                    <a:gd name="T40" fmla="*/ 432 w 528"/>
                    <a:gd name="T41" fmla="*/ 448 h 2416"/>
                    <a:gd name="T42" fmla="*/ 432 w 528"/>
                    <a:gd name="T43" fmla="*/ 784 h 2416"/>
                    <a:gd name="T44" fmla="*/ 432 w 528"/>
                    <a:gd name="T45" fmla="*/ 1120 h 2416"/>
                    <a:gd name="T46" fmla="*/ 480 w 528"/>
                    <a:gd name="T47" fmla="*/ 1408 h 2416"/>
                    <a:gd name="T48" fmla="*/ 480 w 528"/>
                    <a:gd name="T49" fmla="*/ 1696 h 2416"/>
                    <a:gd name="T50" fmla="*/ 480 w 528"/>
                    <a:gd name="T51" fmla="*/ 1888 h 2416"/>
                    <a:gd name="T52" fmla="*/ 528 w 528"/>
                    <a:gd name="T53" fmla="*/ 2368 h 241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28"/>
                    <a:gd name="T82" fmla="*/ 0 h 2416"/>
                    <a:gd name="T83" fmla="*/ 528 w 528"/>
                    <a:gd name="T84" fmla="*/ 2416 h 241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28" h="2416">
                      <a:moveTo>
                        <a:pt x="240" y="2416"/>
                      </a:moveTo>
                      <a:cubicBezTo>
                        <a:pt x="220" y="2264"/>
                        <a:pt x="200" y="2112"/>
                        <a:pt x="192" y="1984"/>
                      </a:cubicBezTo>
                      <a:cubicBezTo>
                        <a:pt x="184" y="1856"/>
                        <a:pt x="200" y="1752"/>
                        <a:pt x="192" y="1648"/>
                      </a:cubicBezTo>
                      <a:cubicBezTo>
                        <a:pt x="184" y="1544"/>
                        <a:pt x="152" y="1464"/>
                        <a:pt x="144" y="1360"/>
                      </a:cubicBezTo>
                      <a:cubicBezTo>
                        <a:pt x="136" y="1256"/>
                        <a:pt x="144" y="1128"/>
                        <a:pt x="144" y="1024"/>
                      </a:cubicBezTo>
                      <a:cubicBezTo>
                        <a:pt x="144" y="920"/>
                        <a:pt x="144" y="800"/>
                        <a:pt x="144" y="736"/>
                      </a:cubicBezTo>
                      <a:cubicBezTo>
                        <a:pt x="144" y="672"/>
                        <a:pt x="144" y="680"/>
                        <a:pt x="144" y="640"/>
                      </a:cubicBezTo>
                      <a:cubicBezTo>
                        <a:pt x="144" y="600"/>
                        <a:pt x="152" y="528"/>
                        <a:pt x="144" y="496"/>
                      </a:cubicBezTo>
                      <a:cubicBezTo>
                        <a:pt x="136" y="464"/>
                        <a:pt x="112" y="472"/>
                        <a:pt x="96" y="448"/>
                      </a:cubicBezTo>
                      <a:cubicBezTo>
                        <a:pt x="80" y="424"/>
                        <a:pt x="56" y="376"/>
                        <a:pt x="48" y="352"/>
                      </a:cubicBezTo>
                      <a:cubicBezTo>
                        <a:pt x="40" y="328"/>
                        <a:pt x="56" y="320"/>
                        <a:pt x="48" y="304"/>
                      </a:cubicBezTo>
                      <a:cubicBezTo>
                        <a:pt x="40" y="288"/>
                        <a:pt x="0" y="280"/>
                        <a:pt x="0" y="256"/>
                      </a:cubicBezTo>
                      <a:cubicBezTo>
                        <a:pt x="0" y="232"/>
                        <a:pt x="32" y="184"/>
                        <a:pt x="48" y="160"/>
                      </a:cubicBezTo>
                      <a:cubicBezTo>
                        <a:pt x="64" y="136"/>
                        <a:pt x="64" y="136"/>
                        <a:pt x="96" y="112"/>
                      </a:cubicBezTo>
                      <a:cubicBezTo>
                        <a:pt x="128" y="88"/>
                        <a:pt x="208" y="32"/>
                        <a:pt x="240" y="16"/>
                      </a:cubicBezTo>
                      <a:cubicBezTo>
                        <a:pt x="272" y="0"/>
                        <a:pt x="264" y="0"/>
                        <a:pt x="288" y="16"/>
                      </a:cubicBezTo>
                      <a:cubicBezTo>
                        <a:pt x="312" y="32"/>
                        <a:pt x="368" y="88"/>
                        <a:pt x="384" y="112"/>
                      </a:cubicBezTo>
                      <a:cubicBezTo>
                        <a:pt x="400" y="136"/>
                        <a:pt x="376" y="136"/>
                        <a:pt x="384" y="160"/>
                      </a:cubicBezTo>
                      <a:cubicBezTo>
                        <a:pt x="392" y="184"/>
                        <a:pt x="424" y="224"/>
                        <a:pt x="432" y="256"/>
                      </a:cubicBezTo>
                      <a:cubicBezTo>
                        <a:pt x="440" y="288"/>
                        <a:pt x="432" y="320"/>
                        <a:pt x="432" y="352"/>
                      </a:cubicBezTo>
                      <a:cubicBezTo>
                        <a:pt x="432" y="384"/>
                        <a:pt x="432" y="376"/>
                        <a:pt x="432" y="448"/>
                      </a:cubicBezTo>
                      <a:cubicBezTo>
                        <a:pt x="432" y="520"/>
                        <a:pt x="432" y="672"/>
                        <a:pt x="432" y="784"/>
                      </a:cubicBezTo>
                      <a:cubicBezTo>
                        <a:pt x="432" y="896"/>
                        <a:pt x="424" y="1016"/>
                        <a:pt x="432" y="1120"/>
                      </a:cubicBezTo>
                      <a:cubicBezTo>
                        <a:pt x="440" y="1224"/>
                        <a:pt x="472" y="1312"/>
                        <a:pt x="480" y="1408"/>
                      </a:cubicBezTo>
                      <a:cubicBezTo>
                        <a:pt x="488" y="1504"/>
                        <a:pt x="480" y="1616"/>
                        <a:pt x="480" y="1696"/>
                      </a:cubicBezTo>
                      <a:cubicBezTo>
                        <a:pt x="480" y="1776"/>
                        <a:pt x="472" y="1776"/>
                        <a:pt x="480" y="1888"/>
                      </a:cubicBezTo>
                      <a:cubicBezTo>
                        <a:pt x="488" y="2000"/>
                        <a:pt x="508" y="2184"/>
                        <a:pt x="528" y="2368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Oval 228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3690" y="1824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44" name="AutoShape 229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3618" y="1992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45" name="Oval 230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3633" y="1470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46" name="Oval 231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3819" y="1383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47" name="Oval 232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3999" y="1671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48" name="Oval 233" descr="White marble"/>
                <p:cNvSpPr>
                  <a:spLocks noChangeAspect="1" noChangeArrowheads="1"/>
                </p:cNvSpPr>
                <p:nvPr/>
              </p:nvSpPr>
              <p:spPr bwMode="auto">
                <a:xfrm rot="1915253">
                  <a:off x="3960" y="1494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49" name="AutoShape 234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3630" y="2301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0" name="AutoShape 235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3645" y="2607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1" name="AutoShape 236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3660" y="2913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2" name="AutoShape 237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3675" y="3219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3" name="AutoShape 238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3900" y="1839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4" name="AutoShape 239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3912" y="2148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5" name="AutoShape 240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3927" y="2454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6" name="AutoShape 241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3942" y="2760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7" name="AutoShape 242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3957" y="3066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8" name="Oval 243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3594" y="1659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9" name="Freeform 244"/>
                <p:cNvSpPr>
                  <a:spLocks noChangeAspect="1"/>
                </p:cNvSpPr>
                <p:nvPr/>
              </p:nvSpPr>
              <p:spPr bwMode="auto">
                <a:xfrm>
                  <a:off x="4215" y="1424"/>
                  <a:ext cx="528" cy="2416"/>
                </a:xfrm>
                <a:custGeom>
                  <a:avLst/>
                  <a:gdLst>
                    <a:gd name="T0" fmla="*/ 240 w 528"/>
                    <a:gd name="T1" fmla="*/ 2416 h 2416"/>
                    <a:gd name="T2" fmla="*/ 192 w 528"/>
                    <a:gd name="T3" fmla="*/ 1984 h 2416"/>
                    <a:gd name="T4" fmla="*/ 192 w 528"/>
                    <a:gd name="T5" fmla="*/ 1648 h 2416"/>
                    <a:gd name="T6" fmla="*/ 144 w 528"/>
                    <a:gd name="T7" fmla="*/ 1360 h 2416"/>
                    <a:gd name="T8" fmla="*/ 144 w 528"/>
                    <a:gd name="T9" fmla="*/ 1024 h 2416"/>
                    <a:gd name="T10" fmla="*/ 144 w 528"/>
                    <a:gd name="T11" fmla="*/ 736 h 2416"/>
                    <a:gd name="T12" fmla="*/ 144 w 528"/>
                    <a:gd name="T13" fmla="*/ 640 h 2416"/>
                    <a:gd name="T14" fmla="*/ 144 w 528"/>
                    <a:gd name="T15" fmla="*/ 496 h 2416"/>
                    <a:gd name="T16" fmla="*/ 96 w 528"/>
                    <a:gd name="T17" fmla="*/ 448 h 2416"/>
                    <a:gd name="T18" fmla="*/ 48 w 528"/>
                    <a:gd name="T19" fmla="*/ 352 h 2416"/>
                    <a:gd name="T20" fmla="*/ 48 w 528"/>
                    <a:gd name="T21" fmla="*/ 304 h 2416"/>
                    <a:gd name="T22" fmla="*/ 0 w 528"/>
                    <a:gd name="T23" fmla="*/ 256 h 2416"/>
                    <a:gd name="T24" fmla="*/ 48 w 528"/>
                    <a:gd name="T25" fmla="*/ 160 h 2416"/>
                    <a:gd name="T26" fmla="*/ 96 w 528"/>
                    <a:gd name="T27" fmla="*/ 112 h 2416"/>
                    <a:gd name="T28" fmla="*/ 240 w 528"/>
                    <a:gd name="T29" fmla="*/ 16 h 2416"/>
                    <a:gd name="T30" fmla="*/ 288 w 528"/>
                    <a:gd name="T31" fmla="*/ 16 h 2416"/>
                    <a:gd name="T32" fmla="*/ 384 w 528"/>
                    <a:gd name="T33" fmla="*/ 112 h 2416"/>
                    <a:gd name="T34" fmla="*/ 384 w 528"/>
                    <a:gd name="T35" fmla="*/ 160 h 2416"/>
                    <a:gd name="T36" fmla="*/ 432 w 528"/>
                    <a:gd name="T37" fmla="*/ 256 h 2416"/>
                    <a:gd name="T38" fmla="*/ 432 w 528"/>
                    <a:gd name="T39" fmla="*/ 352 h 2416"/>
                    <a:gd name="T40" fmla="*/ 432 w 528"/>
                    <a:gd name="T41" fmla="*/ 448 h 2416"/>
                    <a:gd name="T42" fmla="*/ 432 w 528"/>
                    <a:gd name="T43" fmla="*/ 784 h 2416"/>
                    <a:gd name="T44" fmla="*/ 432 w 528"/>
                    <a:gd name="T45" fmla="*/ 1120 h 2416"/>
                    <a:gd name="T46" fmla="*/ 480 w 528"/>
                    <a:gd name="T47" fmla="*/ 1408 h 2416"/>
                    <a:gd name="T48" fmla="*/ 480 w 528"/>
                    <a:gd name="T49" fmla="*/ 1696 h 2416"/>
                    <a:gd name="T50" fmla="*/ 480 w 528"/>
                    <a:gd name="T51" fmla="*/ 1888 h 2416"/>
                    <a:gd name="T52" fmla="*/ 528 w 528"/>
                    <a:gd name="T53" fmla="*/ 2368 h 241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28"/>
                    <a:gd name="T82" fmla="*/ 0 h 2416"/>
                    <a:gd name="T83" fmla="*/ 528 w 528"/>
                    <a:gd name="T84" fmla="*/ 2416 h 241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28" h="2416">
                      <a:moveTo>
                        <a:pt x="240" y="2416"/>
                      </a:moveTo>
                      <a:cubicBezTo>
                        <a:pt x="220" y="2264"/>
                        <a:pt x="200" y="2112"/>
                        <a:pt x="192" y="1984"/>
                      </a:cubicBezTo>
                      <a:cubicBezTo>
                        <a:pt x="184" y="1856"/>
                        <a:pt x="200" y="1752"/>
                        <a:pt x="192" y="1648"/>
                      </a:cubicBezTo>
                      <a:cubicBezTo>
                        <a:pt x="184" y="1544"/>
                        <a:pt x="152" y="1464"/>
                        <a:pt x="144" y="1360"/>
                      </a:cubicBezTo>
                      <a:cubicBezTo>
                        <a:pt x="136" y="1256"/>
                        <a:pt x="144" y="1128"/>
                        <a:pt x="144" y="1024"/>
                      </a:cubicBezTo>
                      <a:cubicBezTo>
                        <a:pt x="144" y="920"/>
                        <a:pt x="144" y="800"/>
                        <a:pt x="144" y="736"/>
                      </a:cubicBezTo>
                      <a:cubicBezTo>
                        <a:pt x="144" y="672"/>
                        <a:pt x="144" y="680"/>
                        <a:pt x="144" y="640"/>
                      </a:cubicBezTo>
                      <a:cubicBezTo>
                        <a:pt x="144" y="600"/>
                        <a:pt x="152" y="528"/>
                        <a:pt x="144" y="496"/>
                      </a:cubicBezTo>
                      <a:cubicBezTo>
                        <a:pt x="136" y="464"/>
                        <a:pt x="112" y="472"/>
                        <a:pt x="96" y="448"/>
                      </a:cubicBezTo>
                      <a:cubicBezTo>
                        <a:pt x="80" y="424"/>
                        <a:pt x="56" y="376"/>
                        <a:pt x="48" y="352"/>
                      </a:cubicBezTo>
                      <a:cubicBezTo>
                        <a:pt x="40" y="328"/>
                        <a:pt x="56" y="320"/>
                        <a:pt x="48" y="304"/>
                      </a:cubicBezTo>
                      <a:cubicBezTo>
                        <a:pt x="40" y="288"/>
                        <a:pt x="0" y="280"/>
                        <a:pt x="0" y="256"/>
                      </a:cubicBezTo>
                      <a:cubicBezTo>
                        <a:pt x="0" y="232"/>
                        <a:pt x="32" y="184"/>
                        <a:pt x="48" y="160"/>
                      </a:cubicBezTo>
                      <a:cubicBezTo>
                        <a:pt x="64" y="136"/>
                        <a:pt x="64" y="136"/>
                        <a:pt x="96" y="112"/>
                      </a:cubicBezTo>
                      <a:cubicBezTo>
                        <a:pt x="128" y="88"/>
                        <a:pt x="208" y="32"/>
                        <a:pt x="240" y="16"/>
                      </a:cubicBezTo>
                      <a:cubicBezTo>
                        <a:pt x="272" y="0"/>
                        <a:pt x="264" y="0"/>
                        <a:pt x="288" y="16"/>
                      </a:cubicBezTo>
                      <a:cubicBezTo>
                        <a:pt x="312" y="32"/>
                        <a:pt x="368" y="88"/>
                        <a:pt x="384" y="112"/>
                      </a:cubicBezTo>
                      <a:cubicBezTo>
                        <a:pt x="400" y="136"/>
                        <a:pt x="376" y="136"/>
                        <a:pt x="384" y="160"/>
                      </a:cubicBezTo>
                      <a:cubicBezTo>
                        <a:pt x="392" y="184"/>
                        <a:pt x="424" y="224"/>
                        <a:pt x="432" y="256"/>
                      </a:cubicBezTo>
                      <a:cubicBezTo>
                        <a:pt x="440" y="288"/>
                        <a:pt x="432" y="320"/>
                        <a:pt x="432" y="352"/>
                      </a:cubicBezTo>
                      <a:cubicBezTo>
                        <a:pt x="432" y="384"/>
                        <a:pt x="432" y="376"/>
                        <a:pt x="432" y="448"/>
                      </a:cubicBezTo>
                      <a:cubicBezTo>
                        <a:pt x="432" y="520"/>
                        <a:pt x="432" y="672"/>
                        <a:pt x="432" y="784"/>
                      </a:cubicBezTo>
                      <a:cubicBezTo>
                        <a:pt x="432" y="896"/>
                        <a:pt x="424" y="1016"/>
                        <a:pt x="432" y="1120"/>
                      </a:cubicBezTo>
                      <a:cubicBezTo>
                        <a:pt x="440" y="1224"/>
                        <a:pt x="472" y="1312"/>
                        <a:pt x="480" y="1408"/>
                      </a:cubicBezTo>
                      <a:cubicBezTo>
                        <a:pt x="488" y="1504"/>
                        <a:pt x="480" y="1616"/>
                        <a:pt x="480" y="1696"/>
                      </a:cubicBezTo>
                      <a:cubicBezTo>
                        <a:pt x="480" y="1776"/>
                        <a:pt x="472" y="1776"/>
                        <a:pt x="480" y="1888"/>
                      </a:cubicBezTo>
                      <a:cubicBezTo>
                        <a:pt x="488" y="2000"/>
                        <a:pt x="508" y="2184"/>
                        <a:pt x="528" y="2368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Oval 245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4263" y="1824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61" name="AutoShape 246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4191" y="1992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62" name="Oval 247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4206" y="1470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63" name="Oval 248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4392" y="1383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64" name="Oval 249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4572" y="1671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65" name="Oval 250" descr="White marble"/>
                <p:cNvSpPr>
                  <a:spLocks noChangeAspect="1" noChangeArrowheads="1"/>
                </p:cNvSpPr>
                <p:nvPr/>
              </p:nvSpPr>
              <p:spPr bwMode="auto">
                <a:xfrm rot="1915253">
                  <a:off x="4533" y="1494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66" name="AutoShape 251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4203" y="2301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67" name="AutoShape 252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4218" y="2607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68" name="AutoShape 253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4233" y="2913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69" name="AutoShape 254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4248" y="3219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70" name="AutoShape 255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4473" y="1839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71" name="AutoShape 256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4485" y="2148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72" name="AutoShape 257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4500" y="2454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73" name="AutoShape 258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4515" y="2760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74" name="AutoShape 259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4530" y="3066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75" name="Oval 260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4167" y="1659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76" name="Freeform 261"/>
                <p:cNvSpPr>
                  <a:spLocks noChangeAspect="1"/>
                </p:cNvSpPr>
                <p:nvPr/>
              </p:nvSpPr>
              <p:spPr bwMode="auto">
                <a:xfrm>
                  <a:off x="4788" y="1424"/>
                  <a:ext cx="528" cy="2416"/>
                </a:xfrm>
                <a:custGeom>
                  <a:avLst/>
                  <a:gdLst>
                    <a:gd name="T0" fmla="*/ 240 w 528"/>
                    <a:gd name="T1" fmla="*/ 2416 h 2416"/>
                    <a:gd name="T2" fmla="*/ 192 w 528"/>
                    <a:gd name="T3" fmla="*/ 1984 h 2416"/>
                    <a:gd name="T4" fmla="*/ 192 w 528"/>
                    <a:gd name="T5" fmla="*/ 1648 h 2416"/>
                    <a:gd name="T6" fmla="*/ 144 w 528"/>
                    <a:gd name="T7" fmla="*/ 1360 h 2416"/>
                    <a:gd name="T8" fmla="*/ 144 w 528"/>
                    <a:gd name="T9" fmla="*/ 1024 h 2416"/>
                    <a:gd name="T10" fmla="*/ 144 w 528"/>
                    <a:gd name="T11" fmla="*/ 736 h 2416"/>
                    <a:gd name="T12" fmla="*/ 144 w 528"/>
                    <a:gd name="T13" fmla="*/ 640 h 2416"/>
                    <a:gd name="T14" fmla="*/ 144 w 528"/>
                    <a:gd name="T15" fmla="*/ 496 h 2416"/>
                    <a:gd name="T16" fmla="*/ 96 w 528"/>
                    <a:gd name="T17" fmla="*/ 448 h 2416"/>
                    <a:gd name="T18" fmla="*/ 48 w 528"/>
                    <a:gd name="T19" fmla="*/ 352 h 2416"/>
                    <a:gd name="T20" fmla="*/ 48 w 528"/>
                    <a:gd name="T21" fmla="*/ 304 h 2416"/>
                    <a:gd name="T22" fmla="*/ 0 w 528"/>
                    <a:gd name="T23" fmla="*/ 256 h 2416"/>
                    <a:gd name="T24" fmla="*/ 48 w 528"/>
                    <a:gd name="T25" fmla="*/ 160 h 2416"/>
                    <a:gd name="T26" fmla="*/ 96 w 528"/>
                    <a:gd name="T27" fmla="*/ 112 h 2416"/>
                    <a:gd name="T28" fmla="*/ 240 w 528"/>
                    <a:gd name="T29" fmla="*/ 16 h 2416"/>
                    <a:gd name="T30" fmla="*/ 288 w 528"/>
                    <a:gd name="T31" fmla="*/ 16 h 2416"/>
                    <a:gd name="T32" fmla="*/ 384 w 528"/>
                    <a:gd name="T33" fmla="*/ 112 h 2416"/>
                    <a:gd name="T34" fmla="*/ 384 w 528"/>
                    <a:gd name="T35" fmla="*/ 160 h 2416"/>
                    <a:gd name="T36" fmla="*/ 432 w 528"/>
                    <a:gd name="T37" fmla="*/ 256 h 2416"/>
                    <a:gd name="T38" fmla="*/ 432 w 528"/>
                    <a:gd name="T39" fmla="*/ 352 h 2416"/>
                    <a:gd name="T40" fmla="*/ 432 w 528"/>
                    <a:gd name="T41" fmla="*/ 448 h 2416"/>
                    <a:gd name="T42" fmla="*/ 432 w 528"/>
                    <a:gd name="T43" fmla="*/ 784 h 2416"/>
                    <a:gd name="T44" fmla="*/ 432 w 528"/>
                    <a:gd name="T45" fmla="*/ 1120 h 2416"/>
                    <a:gd name="T46" fmla="*/ 480 w 528"/>
                    <a:gd name="T47" fmla="*/ 1408 h 2416"/>
                    <a:gd name="T48" fmla="*/ 480 w 528"/>
                    <a:gd name="T49" fmla="*/ 1696 h 2416"/>
                    <a:gd name="T50" fmla="*/ 480 w 528"/>
                    <a:gd name="T51" fmla="*/ 1888 h 2416"/>
                    <a:gd name="T52" fmla="*/ 528 w 528"/>
                    <a:gd name="T53" fmla="*/ 2368 h 241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28"/>
                    <a:gd name="T82" fmla="*/ 0 h 2416"/>
                    <a:gd name="T83" fmla="*/ 528 w 528"/>
                    <a:gd name="T84" fmla="*/ 2416 h 241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28" h="2416">
                      <a:moveTo>
                        <a:pt x="240" y="2416"/>
                      </a:moveTo>
                      <a:cubicBezTo>
                        <a:pt x="220" y="2264"/>
                        <a:pt x="200" y="2112"/>
                        <a:pt x="192" y="1984"/>
                      </a:cubicBezTo>
                      <a:cubicBezTo>
                        <a:pt x="184" y="1856"/>
                        <a:pt x="200" y="1752"/>
                        <a:pt x="192" y="1648"/>
                      </a:cubicBezTo>
                      <a:cubicBezTo>
                        <a:pt x="184" y="1544"/>
                        <a:pt x="152" y="1464"/>
                        <a:pt x="144" y="1360"/>
                      </a:cubicBezTo>
                      <a:cubicBezTo>
                        <a:pt x="136" y="1256"/>
                        <a:pt x="144" y="1128"/>
                        <a:pt x="144" y="1024"/>
                      </a:cubicBezTo>
                      <a:cubicBezTo>
                        <a:pt x="144" y="920"/>
                        <a:pt x="144" y="800"/>
                        <a:pt x="144" y="736"/>
                      </a:cubicBezTo>
                      <a:cubicBezTo>
                        <a:pt x="144" y="672"/>
                        <a:pt x="144" y="680"/>
                        <a:pt x="144" y="640"/>
                      </a:cubicBezTo>
                      <a:cubicBezTo>
                        <a:pt x="144" y="600"/>
                        <a:pt x="152" y="528"/>
                        <a:pt x="144" y="496"/>
                      </a:cubicBezTo>
                      <a:cubicBezTo>
                        <a:pt x="136" y="464"/>
                        <a:pt x="112" y="472"/>
                        <a:pt x="96" y="448"/>
                      </a:cubicBezTo>
                      <a:cubicBezTo>
                        <a:pt x="80" y="424"/>
                        <a:pt x="56" y="376"/>
                        <a:pt x="48" y="352"/>
                      </a:cubicBezTo>
                      <a:cubicBezTo>
                        <a:pt x="40" y="328"/>
                        <a:pt x="56" y="320"/>
                        <a:pt x="48" y="304"/>
                      </a:cubicBezTo>
                      <a:cubicBezTo>
                        <a:pt x="40" y="288"/>
                        <a:pt x="0" y="280"/>
                        <a:pt x="0" y="256"/>
                      </a:cubicBezTo>
                      <a:cubicBezTo>
                        <a:pt x="0" y="232"/>
                        <a:pt x="32" y="184"/>
                        <a:pt x="48" y="160"/>
                      </a:cubicBezTo>
                      <a:cubicBezTo>
                        <a:pt x="64" y="136"/>
                        <a:pt x="64" y="136"/>
                        <a:pt x="96" y="112"/>
                      </a:cubicBezTo>
                      <a:cubicBezTo>
                        <a:pt x="128" y="88"/>
                        <a:pt x="208" y="32"/>
                        <a:pt x="240" y="16"/>
                      </a:cubicBezTo>
                      <a:cubicBezTo>
                        <a:pt x="272" y="0"/>
                        <a:pt x="264" y="0"/>
                        <a:pt x="288" y="16"/>
                      </a:cubicBezTo>
                      <a:cubicBezTo>
                        <a:pt x="312" y="32"/>
                        <a:pt x="368" y="88"/>
                        <a:pt x="384" y="112"/>
                      </a:cubicBezTo>
                      <a:cubicBezTo>
                        <a:pt x="400" y="136"/>
                        <a:pt x="376" y="136"/>
                        <a:pt x="384" y="160"/>
                      </a:cubicBezTo>
                      <a:cubicBezTo>
                        <a:pt x="392" y="184"/>
                        <a:pt x="424" y="224"/>
                        <a:pt x="432" y="256"/>
                      </a:cubicBezTo>
                      <a:cubicBezTo>
                        <a:pt x="440" y="288"/>
                        <a:pt x="432" y="320"/>
                        <a:pt x="432" y="352"/>
                      </a:cubicBezTo>
                      <a:cubicBezTo>
                        <a:pt x="432" y="384"/>
                        <a:pt x="432" y="376"/>
                        <a:pt x="432" y="448"/>
                      </a:cubicBezTo>
                      <a:cubicBezTo>
                        <a:pt x="432" y="520"/>
                        <a:pt x="432" y="672"/>
                        <a:pt x="432" y="784"/>
                      </a:cubicBezTo>
                      <a:cubicBezTo>
                        <a:pt x="432" y="896"/>
                        <a:pt x="424" y="1016"/>
                        <a:pt x="432" y="1120"/>
                      </a:cubicBezTo>
                      <a:cubicBezTo>
                        <a:pt x="440" y="1224"/>
                        <a:pt x="472" y="1312"/>
                        <a:pt x="480" y="1408"/>
                      </a:cubicBezTo>
                      <a:cubicBezTo>
                        <a:pt x="488" y="1504"/>
                        <a:pt x="480" y="1616"/>
                        <a:pt x="480" y="1696"/>
                      </a:cubicBezTo>
                      <a:cubicBezTo>
                        <a:pt x="480" y="1776"/>
                        <a:pt x="472" y="1776"/>
                        <a:pt x="480" y="1888"/>
                      </a:cubicBezTo>
                      <a:cubicBezTo>
                        <a:pt x="488" y="2000"/>
                        <a:pt x="508" y="2184"/>
                        <a:pt x="528" y="2368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" name="Oval 262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4836" y="1824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78" name="AutoShape 263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4764" y="1992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79" name="Oval 264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4779" y="1470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80" name="Oval 265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4965" y="1383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81" name="Oval 266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5145" y="1671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82" name="Oval 267" descr="White marble"/>
                <p:cNvSpPr>
                  <a:spLocks noChangeAspect="1" noChangeArrowheads="1"/>
                </p:cNvSpPr>
                <p:nvPr/>
              </p:nvSpPr>
              <p:spPr bwMode="auto">
                <a:xfrm rot="1915253">
                  <a:off x="5106" y="1494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83" name="AutoShape 268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4776" y="2301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84" name="AutoShape 269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4791" y="2607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85" name="AutoShape 270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4806" y="2913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86" name="AutoShape 271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4821" y="3219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87" name="AutoShape 272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046" y="1839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88" name="AutoShape 273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058" y="2148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89" name="AutoShape 274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073" y="2454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90" name="AutoShape 275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088" y="2760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91" name="AutoShape 276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103" y="3066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92" name="Oval 277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4740" y="1659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93" name="Freeform 278"/>
                <p:cNvSpPr>
                  <a:spLocks noChangeAspect="1"/>
                </p:cNvSpPr>
                <p:nvPr/>
              </p:nvSpPr>
              <p:spPr bwMode="auto">
                <a:xfrm>
                  <a:off x="-357" y="1433"/>
                  <a:ext cx="528" cy="2416"/>
                </a:xfrm>
                <a:custGeom>
                  <a:avLst/>
                  <a:gdLst>
                    <a:gd name="T0" fmla="*/ 240 w 528"/>
                    <a:gd name="T1" fmla="*/ 2416 h 2416"/>
                    <a:gd name="T2" fmla="*/ 192 w 528"/>
                    <a:gd name="T3" fmla="*/ 1984 h 2416"/>
                    <a:gd name="T4" fmla="*/ 192 w 528"/>
                    <a:gd name="T5" fmla="*/ 1648 h 2416"/>
                    <a:gd name="T6" fmla="*/ 144 w 528"/>
                    <a:gd name="T7" fmla="*/ 1360 h 2416"/>
                    <a:gd name="T8" fmla="*/ 144 w 528"/>
                    <a:gd name="T9" fmla="*/ 1024 h 2416"/>
                    <a:gd name="T10" fmla="*/ 144 w 528"/>
                    <a:gd name="T11" fmla="*/ 736 h 2416"/>
                    <a:gd name="T12" fmla="*/ 144 w 528"/>
                    <a:gd name="T13" fmla="*/ 640 h 2416"/>
                    <a:gd name="T14" fmla="*/ 144 w 528"/>
                    <a:gd name="T15" fmla="*/ 496 h 2416"/>
                    <a:gd name="T16" fmla="*/ 96 w 528"/>
                    <a:gd name="T17" fmla="*/ 448 h 2416"/>
                    <a:gd name="T18" fmla="*/ 48 w 528"/>
                    <a:gd name="T19" fmla="*/ 352 h 2416"/>
                    <a:gd name="T20" fmla="*/ 48 w 528"/>
                    <a:gd name="T21" fmla="*/ 304 h 2416"/>
                    <a:gd name="T22" fmla="*/ 0 w 528"/>
                    <a:gd name="T23" fmla="*/ 256 h 2416"/>
                    <a:gd name="T24" fmla="*/ 48 w 528"/>
                    <a:gd name="T25" fmla="*/ 160 h 2416"/>
                    <a:gd name="T26" fmla="*/ 96 w 528"/>
                    <a:gd name="T27" fmla="*/ 112 h 2416"/>
                    <a:gd name="T28" fmla="*/ 240 w 528"/>
                    <a:gd name="T29" fmla="*/ 16 h 2416"/>
                    <a:gd name="T30" fmla="*/ 288 w 528"/>
                    <a:gd name="T31" fmla="*/ 16 h 2416"/>
                    <a:gd name="T32" fmla="*/ 384 w 528"/>
                    <a:gd name="T33" fmla="*/ 112 h 2416"/>
                    <a:gd name="T34" fmla="*/ 384 w 528"/>
                    <a:gd name="T35" fmla="*/ 160 h 2416"/>
                    <a:gd name="T36" fmla="*/ 432 w 528"/>
                    <a:gd name="T37" fmla="*/ 256 h 2416"/>
                    <a:gd name="T38" fmla="*/ 432 w 528"/>
                    <a:gd name="T39" fmla="*/ 352 h 2416"/>
                    <a:gd name="T40" fmla="*/ 432 w 528"/>
                    <a:gd name="T41" fmla="*/ 448 h 2416"/>
                    <a:gd name="T42" fmla="*/ 432 w 528"/>
                    <a:gd name="T43" fmla="*/ 784 h 2416"/>
                    <a:gd name="T44" fmla="*/ 432 w 528"/>
                    <a:gd name="T45" fmla="*/ 1120 h 2416"/>
                    <a:gd name="T46" fmla="*/ 480 w 528"/>
                    <a:gd name="T47" fmla="*/ 1408 h 2416"/>
                    <a:gd name="T48" fmla="*/ 480 w 528"/>
                    <a:gd name="T49" fmla="*/ 1696 h 2416"/>
                    <a:gd name="T50" fmla="*/ 480 w 528"/>
                    <a:gd name="T51" fmla="*/ 1888 h 2416"/>
                    <a:gd name="T52" fmla="*/ 528 w 528"/>
                    <a:gd name="T53" fmla="*/ 2368 h 241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28"/>
                    <a:gd name="T82" fmla="*/ 0 h 2416"/>
                    <a:gd name="T83" fmla="*/ 528 w 528"/>
                    <a:gd name="T84" fmla="*/ 2416 h 241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28" h="2416">
                      <a:moveTo>
                        <a:pt x="240" y="2416"/>
                      </a:moveTo>
                      <a:cubicBezTo>
                        <a:pt x="220" y="2264"/>
                        <a:pt x="200" y="2112"/>
                        <a:pt x="192" y="1984"/>
                      </a:cubicBezTo>
                      <a:cubicBezTo>
                        <a:pt x="184" y="1856"/>
                        <a:pt x="200" y="1752"/>
                        <a:pt x="192" y="1648"/>
                      </a:cubicBezTo>
                      <a:cubicBezTo>
                        <a:pt x="184" y="1544"/>
                        <a:pt x="152" y="1464"/>
                        <a:pt x="144" y="1360"/>
                      </a:cubicBezTo>
                      <a:cubicBezTo>
                        <a:pt x="136" y="1256"/>
                        <a:pt x="144" y="1128"/>
                        <a:pt x="144" y="1024"/>
                      </a:cubicBezTo>
                      <a:cubicBezTo>
                        <a:pt x="144" y="920"/>
                        <a:pt x="144" y="800"/>
                        <a:pt x="144" y="736"/>
                      </a:cubicBezTo>
                      <a:cubicBezTo>
                        <a:pt x="144" y="672"/>
                        <a:pt x="144" y="680"/>
                        <a:pt x="144" y="640"/>
                      </a:cubicBezTo>
                      <a:cubicBezTo>
                        <a:pt x="144" y="600"/>
                        <a:pt x="152" y="528"/>
                        <a:pt x="144" y="496"/>
                      </a:cubicBezTo>
                      <a:cubicBezTo>
                        <a:pt x="136" y="464"/>
                        <a:pt x="112" y="472"/>
                        <a:pt x="96" y="448"/>
                      </a:cubicBezTo>
                      <a:cubicBezTo>
                        <a:pt x="80" y="424"/>
                        <a:pt x="56" y="376"/>
                        <a:pt x="48" y="352"/>
                      </a:cubicBezTo>
                      <a:cubicBezTo>
                        <a:pt x="40" y="328"/>
                        <a:pt x="56" y="320"/>
                        <a:pt x="48" y="304"/>
                      </a:cubicBezTo>
                      <a:cubicBezTo>
                        <a:pt x="40" y="288"/>
                        <a:pt x="0" y="280"/>
                        <a:pt x="0" y="256"/>
                      </a:cubicBezTo>
                      <a:cubicBezTo>
                        <a:pt x="0" y="232"/>
                        <a:pt x="32" y="184"/>
                        <a:pt x="48" y="160"/>
                      </a:cubicBezTo>
                      <a:cubicBezTo>
                        <a:pt x="64" y="136"/>
                        <a:pt x="64" y="136"/>
                        <a:pt x="96" y="112"/>
                      </a:cubicBezTo>
                      <a:cubicBezTo>
                        <a:pt x="128" y="88"/>
                        <a:pt x="208" y="32"/>
                        <a:pt x="240" y="16"/>
                      </a:cubicBezTo>
                      <a:cubicBezTo>
                        <a:pt x="272" y="0"/>
                        <a:pt x="264" y="0"/>
                        <a:pt x="288" y="16"/>
                      </a:cubicBezTo>
                      <a:cubicBezTo>
                        <a:pt x="312" y="32"/>
                        <a:pt x="368" y="88"/>
                        <a:pt x="384" y="112"/>
                      </a:cubicBezTo>
                      <a:cubicBezTo>
                        <a:pt x="400" y="136"/>
                        <a:pt x="376" y="136"/>
                        <a:pt x="384" y="160"/>
                      </a:cubicBezTo>
                      <a:cubicBezTo>
                        <a:pt x="392" y="184"/>
                        <a:pt x="424" y="224"/>
                        <a:pt x="432" y="256"/>
                      </a:cubicBezTo>
                      <a:cubicBezTo>
                        <a:pt x="440" y="288"/>
                        <a:pt x="432" y="320"/>
                        <a:pt x="432" y="352"/>
                      </a:cubicBezTo>
                      <a:cubicBezTo>
                        <a:pt x="432" y="384"/>
                        <a:pt x="432" y="376"/>
                        <a:pt x="432" y="448"/>
                      </a:cubicBezTo>
                      <a:cubicBezTo>
                        <a:pt x="432" y="520"/>
                        <a:pt x="432" y="672"/>
                        <a:pt x="432" y="784"/>
                      </a:cubicBezTo>
                      <a:cubicBezTo>
                        <a:pt x="432" y="896"/>
                        <a:pt x="424" y="1016"/>
                        <a:pt x="432" y="1120"/>
                      </a:cubicBezTo>
                      <a:cubicBezTo>
                        <a:pt x="440" y="1224"/>
                        <a:pt x="472" y="1312"/>
                        <a:pt x="480" y="1408"/>
                      </a:cubicBezTo>
                      <a:cubicBezTo>
                        <a:pt x="488" y="1504"/>
                        <a:pt x="480" y="1616"/>
                        <a:pt x="480" y="1696"/>
                      </a:cubicBezTo>
                      <a:cubicBezTo>
                        <a:pt x="480" y="1776"/>
                        <a:pt x="472" y="1776"/>
                        <a:pt x="480" y="1888"/>
                      </a:cubicBezTo>
                      <a:cubicBezTo>
                        <a:pt x="488" y="2000"/>
                        <a:pt x="508" y="2184"/>
                        <a:pt x="528" y="2368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Oval 279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-309" y="1833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95" name="AutoShape 280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-381" y="2001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96" name="Oval 281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-366" y="1479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97" name="Oval 282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-180" y="1392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98" name="Oval 283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0" y="1680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99" name="Oval 284" descr="White marble"/>
                <p:cNvSpPr>
                  <a:spLocks noChangeAspect="1" noChangeArrowheads="1"/>
                </p:cNvSpPr>
                <p:nvPr/>
              </p:nvSpPr>
              <p:spPr bwMode="auto">
                <a:xfrm rot="1915253">
                  <a:off x="-39" y="1503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00" name="AutoShape 285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-369" y="2310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01" name="AutoShape 286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-354" y="2616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02" name="AutoShape 287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-339" y="2922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03" name="AutoShape 288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-324" y="3228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04" name="AutoShape 289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-99" y="1848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05" name="AutoShape 290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-87" y="2157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06" name="AutoShape 291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-72" y="2463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07" name="AutoShape 292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-57" y="2769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08" name="AutoShape 293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-42" y="3075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09" name="Oval 294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-405" y="1668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10" name="Freeform 295"/>
                <p:cNvSpPr>
                  <a:spLocks noChangeAspect="1"/>
                </p:cNvSpPr>
                <p:nvPr/>
              </p:nvSpPr>
              <p:spPr bwMode="auto">
                <a:xfrm>
                  <a:off x="209" y="1433"/>
                  <a:ext cx="528" cy="2416"/>
                </a:xfrm>
                <a:custGeom>
                  <a:avLst/>
                  <a:gdLst>
                    <a:gd name="T0" fmla="*/ 240 w 528"/>
                    <a:gd name="T1" fmla="*/ 2416 h 2416"/>
                    <a:gd name="T2" fmla="*/ 192 w 528"/>
                    <a:gd name="T3" fmla="*/ 1984 h 2416"/>
                    <a:gd name="T4" fmla="*/ 192 w 528"/>
                    <a:gd name="T5" fmla="*/ 1648 h 2416"/>
                    <a:gd name="T6" fmla="*/ 144 w 528"/>
                    <a:gd name="T7" fmla="*/ 1360 h 2416"/>
                    <a:gd name="T8" fmla="*/ 144 w 528"/>
                    <a:gd name="T9" fmla="*/ 1024 h 2416"/>
                    <a:gd name="T10" fmla="*/ 144 w 528"/>
                    <a:gd name="T11" fmla="*/ 736 h 2416"/>
                    <a:gd name="T12" fmla="*/ 144 w 528"/>
                    <a:gd name="T13" fmla="*/ 640 h 2416"/>
                    <a:gd name="T14" fmla="*/ 144 w 528"/>
                    <a:gd name="T15" fmla="*/ 496 h 2416"/>
                    <a:gd name="T16" fmla="*/ 96 w 528"/>
                    <a:gd name="T17" fmla="*/ 448 h 2416"/>
                    <a:gd name="T18" fmla="*/ 48 w 528"/>
                    <a:gd name="T19" fmla="*/ 352 h 2416"/>
                    <a:gd name="T20" fmla="*/ 48 w 528"/>
                    <a:gd name="T21" fmla="*/ 304 h 2416"/>
                    <a:gd name="T22" fmla="*/ 0 w 528"/>
                    <a:gd name="T23" fmla="*/ 256 h 2416"/>
                    <a:gd name="T24" fmla="*/ 48 w 528"/>
                    <a:gd name="T25" fmla="*/ 160 h 2416"/>
                    <a:gd name="T26" fmla="*/ 96 w 528"/>
                    <a:gd name="T27" fmla="*/ 112 h 2416"/>
                    <a:gd name="T28" fmla="*/ 240 w 528"/>
                    <a:gd name="T29" fmla="*/ 16 h 2416"/>
                    <a:gd name="T30" fmla="*/ 288 w 528"/>
                    <a:gd name="T31" fmla="*/ 16 h 2416"/>
                    <a:gd name="T32" fmla="*/ 384 w 528"/>
                    <a:gd name="T33" fmla="*/ 112 h 2416"/>
                    <a:gd name="T34" fmla="*/ 384 w 528"/>
                    <a:gd name="T35" fmla="*/ 160 h 2416"/>
                    <a:gd name="T36" fmla="*/ 432 w 528"/>
                    <a:gd name="T37" fmla="*/ 256 h 2416"/>
                    <a:gd name="T38" fmla="*/ 432 w 528"/>
                    <a:gd name="T39" fmla="*/ 352 h 2416"/>
                    <a:gd name="T40" fmla="*/ 432 w 528"/>
                    <a:gd name="T41" fmla="*/ 448 h 2416"/>
                    <a:gd name="T42" fmla="*/ 432 w 528"/>
                    <a:gd name="T43" fmla="*/ 784 h 2416"/>
                    <a:gd name="T44" fmla="*/ 432 w 528"/>
                    <a:gd name="T45" fmla="*/ 1120 h 2416"/>
                    <a:gd name="T46" fmla="*/ 480 w 528"/>
                    <a:gd name="T47" fmla="*/ 1408 h 2416"/>
                    <a:gd name="T48" fmla="*/ 480 w 528"/>
                    <a:gd name="T49" fmla="*/ 1696 h 2416"/>
                    <a:gd name="T50" fmla="*/ 480 w 528"/>
                    <a:gd name="T51" fmla="*/ 1888 h 2416"/>
                    <a:gd name="T52" fmla="*/ 528 w 528"/>
                    <a:gd name="T53" fmla="*/ 2368 h 241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28"/>
                    <a:gd name="T82" fmla="*/ 0 h 2416"/>
                    <a:gd name="T83" fmla="*/ 528 w 528"/>
                    <a:gd name="T84" fmla="*/ 2416 h 241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28" h="2416">
                      <a:moveTo>
                        <a:pt x="240" y="2416"/>
                      </a:moveTo>
                      <a:cubicBezTo>
                        <a:pt x="220" y="2264"/>
                        <a:pt x="200" y="2112"/>
                        <a:pt x="192" y="1984"/>
                      </a:cubicBezTo>
                      <a:cubicBezTo>
                        <a:pt x="184" y="1856"/>
                        <a:pt x="200" y="1752"/>
                        <a:pt x="192" y="1648"/>
                      </a:cubicBezTo>
                      <a:cubicBezTo>
                        <a:pt x="184" y="1544"/>
                        <a:pt x="152" y="1464"/>
                        <a:pt x="144" y="1360"/>
                      </a:cubicBezTo>
                      <a:cubicBezTo>
                        <a:pt x="136" y="1256"/>
                        <a:pt x="144" y="1128"/>
                        <a:pt x="144" y="1024"/>
                      </a:cubicBezTo>
                      <a:cubicBezTo>
                        <a:pt x="144" y="920"/>
                        <a:pt x="144" y="800"/>
                        <a:pt x="144" y="736"/>
                      </a:cubicBezTo>
                      <a:cubicBezTo>
                        <a:pt x="144" y="672"/>
                        <a:pt x="144" y="680"/>
                        <a:pt x="144" y="640"/>
                      </a:cubicBezTo>
                      <a:cubicBezTo>
                        <a:pt x="144" y="600"/>
                        <a:pt x="152" y="528"/>
                        <a:pt x="144" y="496"/>
                      </a:cubicBezTo>
                      <a:cubicBezTo>
                        <a:pt x="136" y="464"/>
                        <a:pt x="112" y="472"/>
                        <a:pt x="96" y="448"/>
                      </a:cubicBezTo>
                      <a:cubicBezTo>
                        <a:pt x="80" y="424"/>
                        <a:pt x="56" y="376"/>
                        <a:pt x="48" y="352"/>
                      </a:cubicBezTo>
                      <a:cubicBezTo>
                        <a:pt x="40" y="328"/>
                        <a:pt x="56" y="320"/>
                        <a:pt x="48" y="304"/>
                      </a:cubicBezTo>
                      <a:cubicBezTo>
                        <a:pt x="40" y="288"/>
                        <a:pt x="0" y="280"/>
                        <a:pt x="0" y="256"/>
                      </a:cubicBezTo>
                      <a:cubicBezTo>
                        <a:pt x="0" y="232"/>
                        <a:pt x="32" y="184"/>
                        <a:pt x="48" y="160"/>
                      </a:cubicBezTo>
                      <a:cubicBezTo>
                        <a:pt x="64" y="136"/>
                        <a:pt x="64" y="136"/>
                        <a:pt x="96" y="112"/>
                      </a:cubicBezTo>
                      <a:cubicBezTo>
                        <a:pt x="128" y="88"/>
                        <a:pt x="208" y="32"/>
                        <a:pt x="240" y="16"/>
                      </a:cubicBezTo>
                      <a:cubicBezTo>
                        <a:pt x="272" y="0"/>
                        <a:pt x="264" y="0"/>
                        <a:pt x="288" y="16"/>
                      </a:cubicBezTo>
                      <a:cubicBezTo>
                        <a:pt x="312" y="32"/>
                        <a:pt x="368" y="88"/>
                        <a:pt x="384" y="112"/>
                      </a:cubicBezTo>
                      <a:cubicBezTo>
                        <a:pt x="400" y="136"/>
                        <a:pt x="376" y="136"/>
                        <a:pt x="384" y="160"/>
                      </a:cubicBezTo>
                      <a:cubicBezTo>
                        <a:pt x="392" y="184"/>
                        <a:pt x="424" y="224"/>
                        <a:pt x="432" y="256"/>
                      </a:cubicBezTo>
                      <a:cubicBezTo>
                        <a:pt x="440" y="288"/>
                        <a:pt x="432" y="320"/>
                        <a:pt x="432" y="352"/>
                      </a:cubicBezTo>
                      <a:cubicBezTo>
                        <a:pt x="432" y="384"/>
                        <a:pt x="432" y="376"/>
                        <a:pt x="432" y="448"/>
                      </a:cubicBezTo>
                      <a:cubicBezTo>
                        <a:pt x="432" y="520"/>
                        <a:pt x="432" y="672"/>
                        <a:pt x="432" y="784"/>
                      </a:cubicBezTo>
                      <a:cubicBezTo>
                        <a:pt x="432" y="896"/>
                        <a:pt x="424" y="1016"/>
                        <a:pt x="432" y="1120"/>
                      </a:cubicBezTo>
                      <a:cubicBezTo>
                        <a:pt x="440" y="1224"/>
                        <a:pt x="472" y="1312"/>
                        <a:pt x="480" y="1408"/>
                      </a:cubicBezTo>
                      <a:cubicBezTo>
                        <a:pt x="488" y="1504"/>
                        <a:pt x="480" y="1616"/>
                        <a:pt x="480" y="1696"/>
                      </a:cubicBezTo>
                      <a:cubicBezTo>
                        <a:pt x="480" y="1776"/>
                        <a:pt x="472" y="1776"/>
                        <a:pt x="480" y="1888"/>
                      </a:cubicBezTo>
                      <a:cubicBezTo>
                        <a:pt x="488" y="2000"/>
                        <a:pt x="508" y="2184"/>
                        <a:pt x="528" y="2368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Oval 296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257" y="1833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12" name="AutoShape 297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185" y="2001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13" name="Oval 298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200" y="1479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14" name="Oval 299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386" y="1392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15" name="Oval 300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566" y="1680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16" name="Oval 301" descr="White marble"/>
                <p:cNvSpPr>
                  <a:spLocks noChangeAspect="1" noChangeArrowheads="1"/>
                </p:cNvSpPr>
                <p:nvPr/>
              </p:nvSpPr>
              <p:spPr bwMode="auto">
                <a:xfrm rot="1915253">
                  <a:off x="527" y="1503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17" name="AutoShape 302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197" y="2310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18" name="AutoShape 303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212" y="2616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19" name="AutoShape 304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227" y="2922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20" name="AutoShape 305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242" y="3228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21" name="AutoShape 306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467" y="1848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22" name="AutoShape 307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479" y="2157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23" name="AutoShape 308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494" y="2463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24" name="AutoShape 309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09" y="2769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25" name="AutoShape 310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24" y="3075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26" name="Oval 311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161" y="1668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27" name="Freeform 312"/>
                <p:cNvSpPr>
                  <a:spLocks noChangeAspect="1"/>
                </p:cNvSpPr>
                <p:nvPr/>
              </p:nvSpPr>
              <p:spPr bwMode="auto">
                <a:xfrm>
                  <a:off x="782" y="1433"/>
                  <a:ext cx="528" cy="2416"/>
                </a:xfrm>
                <a:custGeom>
                  <a:avLst/>
                  <a:gdLst>
                    <a:gd name="T0" fmla="*/ 240 w 528"/>
                    <a:gd name="T1" fmla="*/ 2416 h 2416"/>
                    <a:gd name="T2" fmla="*/ 192 w 528"/>
                    <a:gd name="T3" fmla="*/ 1984 h 2416"/>
                    <a:gd name="T4" fmla="*/ 192 w 528"/>
                    <a:gd name="T5" fmla="*/ 1648 h 2416"/>
                    <a:gd name="T6" fmla="*/ 144 w 528"/>
                    <a:gd name="T7" fmla="*/ 1360 h 2416"/>
                    <a:gd name="T8" fmla="*/ 144 w 528"/>
                    <a:gd name="T9" fmla="*/ 1024 h 2416"/>
                    <a:gd name="T10" fmla="*/ 144 w 528"/>
                    <a:gd name="T11" fmla="*/ 736 h 2416"/>
                    <a:gd name="T12" fmla="*/ 144 w 528"/>
                    <a:gd name="T13" fmla="*/ 640 h 2416"/>
                    <a:gd name="T14" fmla="*/ 144 w 528"/>
                    <a:gd name="T15" fmla="*/ 496 h 2416"/>
                    <a:gd name="T16" fmla="*/ 96 w 528"/>
                    <a:gd name="T17" fmla="*/ 448 h 2416"/>
                    <a:gd name="T18" fmla="*/ 48 w 528"/>
                    <a:gd name="T19" fmla="*/ 352 h 2416"/>
                    <a:gd name="T20" fmla="*/ 48 w 528"/>
                    <a:gd name="T21" fmla="*/ 304 h 2416"/>
                    <a:gd name="T22" fmla="*/ 0 w 528"/>
                    <a:gd name="T23" fmla="*/ 256 h 2416"/>
                    <a:gd name="T24" fmla="*/ 48 w 528"/>
                    <a:gd name="T25" fmla="*/ 160 h 2416"/>
                    <a:gd name="T26" fmla="*/ 96 w 528"/>
                    <a:gd name="T27" fmla="*/ 112 h 2416"/>
                    <a:gd name="T28" fmla="*/ 240 w 528"/>
                    <a:gd name="T29" fmla="*/ 16 h 2416"/>
                    <a:gd name="T30" fmla="*/ 288 w 528"/>
                    <a:gd name="T31" fmla="*/ 16 h 2416"/>
                    <a:gd name="T32" fmla="*/ 384 w 528"/>
                    <a:gd name="T33" fmla="*/ 112 h 2416"/>
                    <a:gd name="T34" fmla="*/ 384 w 528"/>
                    <a:gd name="T35" fmla="*/ 160 h 2416"/>
                    <a:gd name="T36" fmla="*/ 432 w 528"/>
                    <a:gd name="T37" fmla="*/ 256 h 2416"/>
                    <a:gd name="T38" fmla="*/ 432 w 528"/>
                    <a:gd name="T39" fmla="*/ 352 h 2416"/>
                    <a:gd name="T40" fmla="*/ 432 w 528"/>
                    <a:gd name="T41" fmla="*/ 448 h 2416"/>
                    <a:gd name="T42" fmla="*/ 432 w 528"/>
                    <a:gd name="T43" fmla="*/ 784 h 2416"/>
                    <a:gd name="T44" fmla="*/ 432 w 528"/>
                    <a:gd name="T45" fmla="*/ 1120 h 2416"/>
                    <a:gd name="T46" fmla="*/ 480 w 528"/>
                    <a:gd name="T47" fmla="*/ 1408 h 2416"/>
                    <a:gd name="T48" fmla="*/ 480 w 528"/>
                    <a:gd name="T49" fmla="*/ 1696 h 2416"/>
                    <a:gd name="T50" fmla="*/ 480 w 528"/>
                    <a:gd name="T51" fmla="*/ 1888 h 2416"/>
                    <a:gd name="T52" fmla="*/ 528 w 528"/>
                    <a:gd name="T53" fmla="*/ 2368 h 241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28"/>
                    <a:gd name="T82" fmla="*/ 0 h 2416"/>
                    <a:gd name="T83" fmla="*/ 528 w 528"/>
                    <a:gd name="T84" fmla="*/ 2416 h 241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28" h="2416">
                      <a:moveTo>
                        <a:pt x="240" y="2416"/>
                      </a:moveTo>
                      <a:cubicBezTo>
                        <a:pt x="220" y="2264"/>
                        <a:pt x="200" y="2112"/>
                        <a:pt x="192" y="1984"/>
                      </a:cubicBezTo>
                      <a:cubicBezTo>
                        <a:pt x="184" y="1856"/>
                        <a:pt x="200" y="1752"/>
                        <a:pt x="192" y="1648"/>
                      </a:cubicBezTo>
                      <a:cubicBezTo>
                        <a:pt x="184" y="1544"/>
                        <a:pt x="152" y="1464"/>
                        <a:pt x="144" y="1360"/>
                      </a:cubicBezTo>
                      <a:cubicBezTo>
                        <a:pt x="136" y="1256"/>
                        <a:pt x="144" y="1128"/>
                        <a:pt x="144" y="1024"/>
                      </a:cubicBezTo>
                      <a:cubicBezTo>
                        <a:pt x="144" y="920"/>
                        <a:pt x="144" y="800"/>
                        <a:pt x="144" y="736"/>
                      </a:cubicBezTo>
                      <a:cubicBezTo>
                        <a:pt x="144" y="672"/>
                        <a:pt x="144" y="680"/>
                        <a:pt x="144" y="640"/>
                      </a:cubicBezTo>
                      <a:cubicBezTo>
                        <a:pt x="144" y="600"/>
                        <a:pt x="152" y="528"/>
                        <a:pt x="144" y="496"/>
                      </a:cubicBezTo>
                      <a:cubicBezTo>
                        <a:pt x="136" y="464"/>
                        <a:pt x="112" y="472"/>
                        <a:pt x="96" y="448"/>
                      </a:cubicBezTo>
                      <a:cubicBezTo>
                        <a:pt x="80" y="424"/>
                        <a:pt x="56" y="376"/>
                        <a:pt x="48" y="352"/>
                      </a:cubicBezTo>
                      <a:cubicBezTo>
                        <a:pt x="40" y="328"/>
                        <a:pt x="56" y="320"/>
                        <a:pt x="48" y="304"/>
                      </a:cubicBezTo>
                      <a:cubicBezTo>
                        <a:pt x="40" y="288"/>
                        <a:pt x="0" y="280"/>
                        <a:pt x="0" y="256"/>
                      </a:cubicBezTo>
                      <a:cubicBezTo>
                        <a:pt x="0" y="232"/>
                        <a:pt x="32" y="184"/>
                        <a:pt x="48" y="160"/>
                      </a:cubicBezTo>
                      <a:cubicBezTo>
                        <a:pt x="64" y="136"/>
                        <a:pt x="64" y="136"/>
                        <a:pt x="96" y="112"/>
                      </a:cubicBezTo>
                      <a:cubicBezTo>
                        <a:pt x="128" y="88"/>
                        <a:pt x="208" y="32"/>
                        <a:pt x="240" y="16"/>
                      </a:cubicBezTo>
                      <a:cubicBezTo>
                        <a:pt x="272" y="0"/>
                        <a:pt x="264" y="0"/>
                        <a:pt x="288" y="16"/>
                      </a:cubicBezTo>
                      <a:cubicBezTo>
                        <a:pt x="312" y="32"/>
                        <a:pt x="368" y="88"/>
                        <a:pt x="384" y="112"/>
                      </a:cubicBezTo>
                      <a:cubicBezTo>
                        <a:pt x="400" y="136"/>
                        <a:pt x="376" y="136"/>
                        <a:pt x="384" y="160"/>
                      </a:cubicBezTo>
                      <a:cubicBezTo>
                        <a:pt x="392" y="184"/>
                        <a:pt x="424" y="224"/>
                        <a:pt x="432" y="256"/>
                      </a:cubicBezTo>
                      <a:cubicBezTo>
                        <a:pt x="440" y="288"/>
                        <a:pt x="432" y="320"/>
                        <a:pt x="432" y="352"/>
                      </a:cubicBezTo>
                      <a:cubicBezTo>
                        <a:pt x="432" y="384"/>
                        <a:pt x="432" y="376"/>
                        <a:pt x="432" y="448"/>
                      </a:cubicBezTo>
                      <a:cubicBezTo>
                        <a:pt x="432" y="520"/>
                        <a:pt x="432" y="672"/>
                        <a:pt x="432" y="784"/>
                      </a:cubicBezTo>
                      <a:cubicBezTo>
                        <a:pt x="432" y="896"/>
                        <a:pt x="424" y="1016"/>
                        <a:pt x="432" y="1120"/>
                      </a:cubicBezTo>
                      <a:cubicBezTo>
                        <a:pt x="440" y="1224"/>
                        <a:pt x="472" y="1312"/>
                        <a:pt x="480" y="1408"/>
                      </a:cubicBezTo>
                      <a:cubicBezTo>
                        <a:pt x="488" y="1504"/>
                        <a:pt x="480" y="1616"/>
                        <a:pt x="480" y="1696"/>
                      </a:cubicBezTo>
                      <a:cubicBezTo>
                        <a:pt x="480" y="1776"/>
                        <a:pt x="472" y="1776"/>
                        <a:pt x="480" y="1888"/>
                      </a:cubicBezTo>
                      <a:cubicBezTo>
                        <a:pt x="488" y="2000"/>
                        <a:pt x="508" y="2184"/>
                        <a:pt x="528" y="2368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Oval 313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830" y="1833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29" name="AutoShape 314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758" y="2001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30" name="Oval 315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773" y="1479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31" name="Oval 316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959" y="1392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32" name="Oval 317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1139" y="1680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33" name="Oval 318" descr="White marble"/>
                <p:cNvSpPr>
                  <a:spLocks noChangeAspect="1" noChangeArrowheads="1"/>
                </p:cNvSpPr>
                <p:nvPr/>
              </p:nvSpPr>
              <p:spPr bwMode="auto">
                <a:xfrm rot="1915253">
                  <a:off x="1100" y="1503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34" name="AutoShape 319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770" y="2310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35" name="AutoShape 320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785" y="2616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36" name="AutoShape 321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800" y="2922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37" name="AutoShape 322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815" y="3228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38" name="AutoShape 323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1040" y="1848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39" name="AutoShape 324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1052" y="2157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40" name="AutoShape 325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1067" y="2463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41" name="AutoShape 326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1082" y="2769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42" name="AutoShape 327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1097" y="3075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43" name="Oval 328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734" y="1668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44" name="Freeform 329"/>
                <p:cNvSpPr>
                  <a:spLocks noChangeAspect="1"/>
                </p:cNvSpPr>
                <p:nvPr/>
              </p:nvSpPr>
              <p:spPr bwMode="auto">
                <a:xfrm>
                  <a:off x="1355" y="1433"/>
                  <a:ext cx="528" cy="2416"/>
                </a:xfrm>
                <a:custGeom>
                  <a:avLst/>
                  <a:gdLst>
                    <a:gd name="T0" fmla="*/ 240 w 528"/>
                    <a:gd name="T1" fmla="*/ 2416 h 2416"/>
                    <a:gd name="T2" fmla="*/ 192 w 528"/>
                    <a:gd name="T3" fmla="*/ 1984 h 2416"/>
                    <a:gd name="T4" fmla="*/ 192 w 528"/>
                    <a:gd name="T5" fmla="*/ 1648 h 2416"/>
                    <a:gd name="T6" fmla="*/ 144 w 528"/>
                    <a:gd name="T7" fmla="*/ 1360 h 2416"/>
                    <a:gd name="T8" fmla="*/ 144 w 528"/>
                    <a:gd name="T9" fmla="*/ 1024 h 2416"/>
                    <a:gd name="T10" fmla="*/ 144 w 528"/>
                    <a:gd name="T11" fmla="*/ 736 h 2416"/>
                    <a:gd name="T12" fmla="*/ 144 w 528"/>
                    <a:gd name="T13" fmla="*/ 640 h 2416"/>
                    <a:gd name="T14" fmla="*/ 144 w 528"/>
                    <a:gd name="T15" fmla="*/ 496 h 2416"/>
                    <a:gd name="T16" fmla="*/ 96 w 528"/>
                    <a:gd name="T17" fmla="*/ 448 h 2416"/>
                    <a:gd name="T18" fmla="*/ 48 w 528"/>
                    <a:gd name="T19" fmla="*/ 352 h 2416"/>
                    <a:gd name="T20" fmla="*/ 48 w 528"/>
                    <a:gd name="T21" fmla="*/ 304 h 2416"/>
                    <a:gd name="T22" fmla="*/ 0 w 528"/>
                    <a:gd name="T23" fmla="*/ 256 h 2416"/>
                    <a:gd name="T24" fmla="*/ 48 w 528"/>
                    <a:gd name="T25" fmla="*/ 160 h 2416"/>
                    <a:gd name="T26" fmla="*/ 96 w 528"/>
                    <a:gd name="T27" fmla="*/ 112 h 2416"/>
                    <a:gd name="T28" fmla="*/ 240 w 528"/>
                    <a:gd name="T29" fmla="*/ 16 h 2416"/>
                    <a:gd name="T30" fmla="*/ 288 w 528"/>
                    <a:gd name="T31" fmla="*/ 16 h 2416"/>
                    <a:gd name="T32" fmla="*/ 384 w 528"/>
                    <a:gd name="T33" fmla="*/ 112 h 2416"/>
                    <a:gd name="T34" fmla="*/ 384 w 528"/>
                    <a:gd name="T35" fmla="*/ 160 h 2416"/>
                    <a:gd name="T36" fmla="*/ 432 w 528"/>
                    <a:gd name="T37" fmla="*/ 256 h 2416"/>
                    <a:gd name="T38" fmla="*/ 432 w 528"/>
                    <a:gd name="T39" fmla="*/ 352 h 2416"/>
                    <a:gd name="T40" fmla="*/ 432 w 528"/>
                    <a:gd name="T41" fmla="*/ 448 h 2416"/>
                    <a:gd name="T42" fmla="*/ 432 w 528"/>
                    <a:gd name="T43" fmla="*/ 784 h 2416"/>
                    <a:gd name="T44" fmla="*/ 432 w 528"/>
                    <a:gd name="T45" fmla="*/ 1120 h 2416"/>
                    <a:gd name="T46" fmla="*/ 480 w 528"/>
                    <a:gd name="T47" fmla="*/ 1408 h 2416"/>
                    <a:gd name="T48" fmla="*/ 480 w 528"/>
                    <a:gd name="T49" fmla="*/ 1696 h 2416"/>
                    <a:gd name="T50" fmla="*/ 480 w 528"/>
                    <a:gd name="T51" fmla="*/ 1888 h 2416"/>
                    <a:gd name="T52" fmla="*/ 528 w 528"/>
                    <a:gd name="T53" fmla="*/ 2368 h 241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28"/>
                    <a:gd name="T82" fmla="*/ 0 h 2416"/>
                    <a:gd name="T83" fmla="*/ 528 w 528"/>
                    <a:gd name="T84" fmla="*/ 2416 h 241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28" h="2416">
                      <a:moveTo>
                        <a:pt x="240" y="2416"/>
                      </a:moveTo>
                      <a:cubicBezTo>
                        <a:pt x="220" y="2264"/>
                        <a:pt x="200" y="2112"/>
                        <a:pt x="192" y="1984"/>
                      </a:cubicBezTo>
                      <a:cubicBezTo>
                        <a:pt x="184" y="1856"/>
                        <a:pt x="200" y="1752"/>
                        <a:pt x="192" y="1648"/>
                      </a:cubicBezTo>
                      <a:cubicBezTo>
                        <a:pt x="184" y="1544"/>
                        <a:pt x="152" y="1464"/>
                        <a:pt x="144" y="1360"/>
                      </a:cubicBezTo>
                      <a:cubicBezTo>
                        <a:pt x="136" y="1256"/>
                        <a:pt x="144" y="1128"/>
                        <a:pt x="144" y="1024"/>
                      </a:cubicBezTo>
                      <a:cubicBezTo>
                        <a:pt x="144" y="920"/>
                        <a:pt x="144" y="800"/>
                        <a:pt x="144" y="736"/>
                      </a:cubicBezTo>
                      <a:cubicBezTo>
                        <a:pt x="144" y="672"/>
                        <a:pt x="144" y="680"/>
                        <a:pt x="144" y="640"/>
                      </a:cubicBezTo>
                      <a:cubicBezTo>
                        <a:pt x="144" y="600"/>
                        <a:pt x="152" y="528"/>
                        <a:pt x="144" y="496"/>
                      </a:cubicBezTo>
                      <a:cubicBezTo>
                        <a:pt x="136" y="464"/>
                        <a:pt x="112" y="472"/>
                        <a:pt x="96" y="448"/>
                      </a:cubicBezTo>
                      <a:cubicBezTo>
                        <a:pt x="80" y="424"/>
                        <a:pt x="56" y="376"/>
                        <a:pt x="48" y="352"/>
                      </a:cubicBezTo>
                      <a:cubicBezTo>
                        <a:pt x="40" y="328"/>
                        <a:pt x="56" y="320"/>
                        <a:pt x="48" y="304"/>
                      </a:cubicBezTo>
                      <a:cubicBezTo>
                        <a:pt x="40" y="288"/>
                        <a:pt x="0" y="280"/>
                        <a:pt x="0" y="256"/>
                      </a:cubicBezTo>
                      <a:cubicBezTo>
                        <a:pt x="0" y="232"/>
                        <a:pt x="32" y="184"/>
                        <a:pt x="48" y="160"/>
                      </a:cubicBezTo>
                      <a:cubicBezTo>
                        <a:pt x="64" y="136"/>
                        <a:pt x="64" y="136"/>
                        <a:pt x="96" y="112"/>
                      </a:cubicBezTo>
                      <a:cubicBezTo>
                        <a:pt x="128" y="88"/>
                        <a:pt x="208" y="32"/>
                        <a:pt x="240" y="16"/>
                      </a:cubicBezTo>
                      <a:cubicBezTo>
                        <a:pt x="272" y="0"/>
                        <a:pt x="264" y="0"/>
                        <a:pt x="288" y="16"/>
                      </a:cubicBezTo>
                      <a:cubicBezTo>
                        <a:pt x="312" y="32"/>
                        <a:pt x="368" y="88"/>
                        <a:pt x="384" y="112"/>
                      </a:cubicBezTo>
                      <a:cubicBezTo>
                        <a:pt x="400" y="136"/>
                        <a:pt x="376" y="136"/>
                        <a:pt x="384" y="160"/>
                      </a:cubicBezTo>
                      <a:cubicBezTo>
                        <a:pt x="392" y="184"/>
                        <a:pt x="424" y="224"/>
                        <a:pt x="432" y="256"/>
                      </a:cubicBezTo>
                      <a:cubicBezTo>
                        <a:pt x="440" y="288"/>
                        <a:pt x="432" y="320"/>
                        <a:pt x="432" y="352"/>
                      </a:cubicBezTo>
                      <a:cubicBezTo>
                        <a:pt x="432" y="384"/>
                        <a:pt x="432" y="376"/>
                        <a:pt x="432" y="448"/>
                      </a:cubicBezTo>
                      <a:cubicBezTo>
                        <a:pt x="432" y="520"/>
                        <a:pt x="432" y="672"/>
                        <a:pt x="432" y="784"/>
                      </a:cubicBezTo>
                      <a:cubicBezTo>
                        <a:pt x="432" y="896"/>
                        <a:pt x="424" y="1016"/>
                        <a:pt x="432" y="1120"/>
                      </a:cubicBezTo>
                      <a:cubicBezTo>
                        <a:pt x="440" y="1224"/>
                        <a:pt x="472" y="1312"/>
                        <a:pt x="480" y="1408"/>
                      </a:cubicBezTo>
                      <a:cubicBezTo>
                        <a:pt x="488" y="1504"/>
                        <a:pt x="480" y="1616"/>
                        <a:pt x="480" y="1696"/>
                      </a:cubicBezTo>
                      <a:cubicBezTo>
                        <a:pt x="480" y="1776"/>
                        <a:pt x="472" y="1776"/>
                        <a:pt x="480" y="1888"/>
                      </a:cubicBezTo>
                      <a:cubicBezTo>
                        <a:pt x="488" y="2000"/>
                        <a:pt x="508" y="2184"/>
                        <a:pt x="528" y="2368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Oval 330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1403" y="1833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46" name="AutoShape 331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1331" y="2001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47" name="Oval 332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1346" y="1479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48" name="Oval 333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1532" y="1392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49" name="Oval 334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1712" y="1680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50" name="Oval 335" descr="White marble"/>
                <p:cNvSpPr>
                  <a:spLocks noChangeAspect="1" noChangeArrowheads="1"/>
                </p:cNvSpPr>
                <p:nvPr/>
              </p:nvSpPr>
              <p:spPr bwMode="auto">
                <a:xfrm rot="1915253">
                  <a:off x="1673" y="1503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51" name="AutoShape 336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1343" y="2310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52" name="AutoShape 337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1358" y="2616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53" name="AutoShape 338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1373" y="2922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54" name="AutoShape 339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1388" y="3228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55" name="AutoShape 340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1613" y="1848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56" name="AutoShape 341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1625" y="2157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57" name="AutoShape 342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1640" y="2463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58" name="AutoShape 343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1655" y="2769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59" name="AutoShape 344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1670" y="3075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60" name="Oval 345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1307" y="1668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61" name="Freeform 346"/>
                <p:cNvSpPr>
                  <a:spLocks noChangeAspect="1"/>
                </p:cNvSpPr>
                <p:nvPr/>
              </p:nvSpPr>
              <p:spPr bwMode="auto">
                <a:xfrm>
                  <a:off x="1928" y="1433"/>
                  <a:ext cx="528" cy="2416"/>
                </a:xfrm>
                <a:custGeom>
                  <a:avLst/>
                  <a:gdLst>
                    <a:gd name="T0" fmla="*/ 240 w 528"/>
                    <a:gd name="T1" fmla="*/ 2416 h 2416"/>
                    <a:gd name="T2" fmla="*/ 192 w 528"/>
                    <a:gd name="T3" fmla="*/ 1984 h 2416"/>
                    <a:gd name="T4" fmla="*/ 192 w 528"/>
                    <a:gd name="T5" fmla="*/ 1648 h 2416"/>
                    <a:gd name="T6" fmla="*/ 144 w 528"/>
                    <a:gd name="T7" fmla="*/ 1360 h 2416"/>
                    <a:gd name="T8" fmla="*/ 144 w 528"/>
                    <a:gd name="T9" fmla="*/ 1024 h 2416"/>
                    <a:gd name="T10" fmla="*/ 144 w 528"/>
                    <a:gd name="T11" fmla="*/ 736 h 2416"/>
                    <a:gd name="T12" fmla="*/ 144 w 528"/>
                    <a:gd name="T13" fmla="*/ 640 h 2416"/>
                    <a:gd name="T14" fmla="*/ 144 w 528"/>
                    <a:gd name="T15" fmla="*/ 496 h 2416"/>
                    <a:gd name="T16" fmla="*/ 96 w 528"/>
                    <a:gd name="T17" fmla="*/ 448 h 2416"/>
                    <a:gd name="T18" fmla="*/ 48 w 528"/>
                    <a:gd name="T19" fmla="*/ 352 h 2416"/>
                    <a:gd name="T20" fmla="*/ 48 w 528"/>
                    <a:gd name="T21" fmla="*/ 304 h 2416"/>
                    <a:gd name="T22" fmla="*/ 0 w 528"/>
                    <a:gd name="T23" fmla="*/ 256 h 2416"/>
                    <a:gd name="T24" fmla="*/ 48 w 528"/>
                    <a:gd name="T25" fmla="*/ 160 h 2416"/>
                    <a:gd name="T26" fmla="*/ 96 w 528"/>
                    <a:gd name="T27" fmla="*/ 112 h 2416"/>
                    <a:gd name="T28" fmla="*/ 240 w 528"/>
                    <a:gd name="T29" fmla="*/ 16 h 2416"/>
                    <a:gd name="T30" fmla="*/ 288 w 528"/>
                    <a:gd name="T31" fmla="*/ 16 h 2416"/>
                    <a:gd name="T32" fmla="*/ 384 w 528"/>
                    <a:gd name="T33" fmla="*/ 112 h 2416"/>
                    <a:gd name="T34" fmla="*/ 384 w 528"/>
                    <a:gd name="T35" fmla="*/ 160 h 2416"/>
                    <a:gd name="T36" fmla="*/ 432 w 528"/>
                    <a:gd name="T37" fmla="*/ 256 h 2416"/>
                    <a:gd name="T38" fmla="*/ 432 w 528"/>
                    <a:gd name="T39" fmla="*/ 352 h 2416"/>
                    <a:gd name="T40" fmla="*/ 432 w 528"/>
                    <a:gd name="T41" fmla="*/ 448 h 2416"/>
                    <a:gd name="T42" fmla="*/ 432 w 528"/>
                    <a:gd name="T43" fmla="*/ 784 h 2416"/>
                    <a:gd name="T44" fmla="*/ 432 w 528"/>
                    <a:gd name="T45" fmla="*/ 1120 h 2416"/>
                    <a:gd name="T46" fmla="*/ 480 w 528"/>
                    <a:gd name="T47" fmla="*/ 1408 h 2416"/>
                    <a:gd name="T48" fmla="*/ 480 w 528"/>
                    <a:gd name="T49" fmla="*/ 1696 h 2416"/>
                    <a:gd name="T50" fmla="*/ 480 w 528"/>
                    <a:gd name="T51" fmla="*/ 1888 h 2416"/>
                    <a:gd name="T52" fmla="*/ 528 w 528"/>
                    <a:gd name="T53" fmla="*/ 2368 h 241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28"/>
                    <a:gd name="T82" fmla="*/ 0 h 2416"/>
                    <a:gd name="T83" fmla="*/ 528 w 528"/>
                    <a:gd name="T84" fmla="*/ 2416 h 241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28" h="2416">
                      <a:moveTo>
                        <a:pt x="240" y="2416"/>
                      </a:moveTo>
                      <a:cubicBezTo>
                        <a:pt x="220" y="2264"/>
                        <a:pt x="200" y="2112"/>
                        <a:pt x="192" y="1984"/>
                      </a:cubicBezTo>
                      <a:cubicBezTo>
                        <a:pt x="184" y="1856"/>
                        <a:pt x="200" y="1752"/>
                        <a:pt x="192" y="1648"/>
                      </a:cubicBezTo>
                      <a:cubicBezTo>
                        <a:pt x="184" y="1544"/>
                        <a:pt x="152" y="1464"/>
                        <a:pt x="144" y="1360"/>
                      </a:cubicBezTo>
                      <a:cubicBezTo>
                        <a:pt x="136" y="1256"/>
                        <a:pt x="144" y="1128"/>
                        <a:pt x="144" y="1024"/>
                      </a:cubicBezTo>
                      <a:cubicBezTo>
                        <a:pt x="144" y="920"/>
                        <a:pt x="144" y="800"/>
                        <a:pt x="144" y="736"/>
                      </a:cubicBezTo>
                      <a:cubicBezTo>
                        <a:pt x="144" y="672"/>
                        <a:pt x="144" y="680"/>
                        <a:pt x="144" y="640"/>
                      </a:cubicBezTo>
                      <a:cubicBezTo>
                        <a:pt x="144" y="600"/>
                        <a:pt x="152" y="528"/>
                        <a:pt x="144" y="496"/>
                      </a:cubicBezTo>
                      <a:cubicBezTo>
                        <a:pt x="136" y="464"/>
                        <a:pt x="112" y="472"/>
                        <a:pt x="96" y="448"/>
                      </a:cubicBezTo>
                      <a:cubicBezTo>
                        <a:pt x="80" y="424"/>
                        <a:pt x="56" y="376"/>
                        <a:pt x="48" y="352"/>
                      </a:cubicBezTo>
                      <a:cubicBezTo>
                        <a:pt x="40" y="328"/>
                        <a:pt x="56" y="320"/>
                        <a:pt x="48" y="304"/>
                      </a:cubicBezTo>
                      <a:cubicBezTo>
                        <a:pt x="40" y="288"/>
                        <a:pt x="0" y="280"/>
                        <a:pt x="0" y="256"/>
                      </a:cubicBezTo>
                      <a:cubicBezTo>
                        <a:pt x="0" y="232"/>
                        <a:pt x="32" y="184"/>
                        <a:pt x="48" y="160"/>
                      </a:cubicBezTo>
                      <a:cubicBezTo>
                        <a:pt x="64" y="136"/>
                        <a:pt x="64" y="136"/>
                        <a:pt x="96" y="112"/>
                      </a:cubicBezTo>
                      <a:cubicBezTo>
                        <a:pt x="128" y="88"/>
                        <a:pt x="208" y="32"/>
                        <a:pt x="240" y="16"/>
                      </a:cubicBezTo>
                      <a:cubicBezTo>
                        <a:pt x="272" y="0"/>
                        <a:pt x="264" y="0"/>
                        <a:pt x="288" y="16"/>
                      </a:cubicBezTo>
                      <a:cubicBezTo>
                        <a:pt x="312" y="32"/>
                        <a:pt x="368" y="88"/>
                        <a:pt x="384" y="112"/>
                      </a:cubicBezTo>
                      <a:cubicBezTo>
                        <a:pt x="400" y="136"/>
                        <a:pt x="376" y="136"/>
                        <a:pt x="384" y="160"/>
                      </a:cubicBezTo>
                      <a:cubicBezTo>
                        <a:pt x="392" y="184"/>
                        <a:pt x="424" y="224"/>
                        <a:pt x="432" y="256"/>
                      </a:cubicBezTo>
                      <a:cubicBezTo>
                        <a:pt x="440" y="288"/>
                        <a:pt x="432" y="320"/>
                        <a:pt x="432" y="352"/>
                      </a:cubicBezTo>
                      <a:cubicBezTo>
                        <a:pt x="432" y="384"/>
                        <a:pt x="432" y="376"/>
                        <a:pt x="432" y="448"/>
                      </a:cubicBezTo>
                      <a:cubicBezTo>
                        <a:pt x="432" y="520"/>
                        <a:pt x="432" y="672"/>
                        <a:pt x="432" y="784"/>
                      </a:cubicBezTo>
                      <a:cubicBezTo>
                        <a:pt x="432" y="896"/>
                        <a:pt x="424" y="1016"/>
                        <a:pt x="432" y="1120"/>
                      </a:cubicBezTo>
                      <a:cubicBezTo>
                        <a:pt x="440" y="1224"/>
                        <a:pt x="472" y="1312"/>
                        <a:pt x="480" y="1408"/>
                      </a:cubicBezTo>
                      <a:cubicBezTo>
                        <a:pt x="488" y="1504"/>
                        <a:pt x="480" y="1616"/>
                        <a:pt x="480" y="1696"/>
                      </a:cubicBezTo>
                      <a:cubicBezTo>
                        <a:pt x="480" y="1776"/>
                        <a:pt x="472" y="1776"/>
                        <a:pt x="480" y="1888"/>
                      </a:cubicBezTo>
                      <a:cubicBezTo>
                        <a:pt x="488" y="2000"/>
                        <a:pt x="508" y="2184"/>
                        <a:pt x="528" y="2368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Oval 347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1976" y="1833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63" name="AutoShape 348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1904" y="2001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64" name="Oval 349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1919" y="1479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65" name="Oval 350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2105" y="1392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66" name="Oval 351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2285" y="1680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67" name="Oval 352" descr="White marble"/>
                <p:cNvSpPr>
                  <a:spLocks noChangeAspect="1" noChangeArrowheads="1"/>
                </p:cNvSpPr>
                <p:nvPr/>
              </p:nvSpPr>
              <p:spPr bwMode="auto">
                <a:xfrm rot="1915253">
                  <a:off x="2246" y="1503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68" name="AutoShape 353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1916" y="2310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69" name="AutoShape 354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1931" y="2616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0" name="AutoShape 355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1946" y="2922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1" name="AutoShape 356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1961" y="3228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2" name="AutoShape 357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2186" y="1848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3" name="AutoShape 358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2198" y="2157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4" name="AutoShape 359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2213" y="2463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5" name="AutoShape 360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2228" y="2769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" name="AutoShape 361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2243" y="3075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" name="Oval 362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1880" y="1668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grpSp>
              <p:nvGrpSpPr>
                <p:cNvPr id="178" name="Group 363"/>
                <p:cNvGrpSpPr>
                  <a:grpSpLocks noChangeAspect="1"/>
                </p:cNvGrpSpPr>
                <p:nvPr/>
              </p:nvGrpSpPr>
              <p:grpSpPr bwMode="auto">
                <a:xfrm>
                  <a:off x="5297" y="1378"/>
                  <a:ext cx="675" cy="2457"/>
                  <a:chOff x="5297" y="1378"/>
                  <a:chExt cx="675" cy="2457"/>
                </a:xfrm>
              </p:grpSpPr>
              <p:sp>
                <p:nvSpPr>
                  <p:cNvPr id="179" name="Freeform 364"/>
                  <p:cNvSpPr>
                    <a:spLocks noChangeAspect="1"/>
                  </p:cNvSpPr>
                  <p:nvPr/>
                </p:nvSpPr>
                <p:spPr bwMode="auto">
                  <a:xfrm>
                    <a:off x="5345" y="1419"/>
                    <a:ext cx="528" cy="2416"/>
                  </a:xfrm>
                  <a:custGeom>
                    <a:avLst/>
                    <a:gdLst>
                      <a:gd name="T0" fmla="*/ 240 w 528"/>
                      <a:gd name="T1" fmla="*/ 2416 h 2416"/>
                      <a:gd name="T2" fmla="*/ 192 w 528"/>
                      <a:gd name="T3" fmla="*/ 1984 h 2416"/>
                      <a:gd name="T4" fmla="*/ 192 w 528"/>
                      <a:gd name="T5" fmla="*/ 1648 h 2416"/>
                      <a:gd name="T6" fmla="*/ 144 w 528"/>
                      <a:gd name="T7" fmla="*/ 1360 h 2416"/>
                      <a:gd name="T8" fmla="*/ 144 w 528"/>
                      <a:gd name="T9" fmla="*/ 1024 h 2416"/>
                      <a:gd name="T10" fmla="*/ 144 w 528"/>
                      <a:gd name="T11" fmla="*/ 736 h 2416"/>
                      <a:gd name="T12" fmla="*/ 144 w 528"/>
                      <a:gd name="T13" fmla="*/ 640 h 2416"/>
                      <a:gd name="T14" fmla="*/ 144 w 528"/>
                      <a:gd name="T15" fmla="*/ 496 h 2416"/>
                      <a:gd name="T16" fmla="*/ 96 w 528"/>
                      <a:gd name="T17" fmla="*/ 448 h 2416"/>
                      <a:gd name="T18" fmla="*/ 48 w 528"/>
                      <a:gd name="T19" fmla="*/ 352 h 2416"/>
                      <a:gd name="T20" fmla="*/ 48 w 528"/>
                      <a:gd name="T21" fmla="*/ 304 h 2416"/>
                      <a:gd name="T22" fmla="*/ 0 w 528"/>
                      <a:gd name="T23" fmla="*/ 256 h 2416"/>
                      <a:gd name="T24" fmla="*/ 48 w 528"/>
                      <a:gd name="T25" fmla="*/ 160 h 2416"/>
                      <a:gd name="T26" fmla="*/ 96 w 528"/>
                      <a:gd name="T27" fmla="*/ 112 h 2416"/>
                      <a:gd name="T28" fmla="*/ 240 w 528"/>
                      <a:gd name="T29" fmla="*/ 16 h 2416"/>
                      <a:gd name="T30" fmla="*/ 288 w 528"/>
                      <a:gd name="T31" fmla="*/ 16 h 2416"/>
                      <a:gd name="T32" fmla="*/ 384 w 528"/>
                      <a:gd name="T33" fmla="*/ 112 h 2416"/>
                      <a:gd name="T34" fmla="*/ 384 w 528"/>
                      <a:gd name="T35" fmla="*/ 160 h 2416"/>
                      <a:gd name="T36" fmla="*/ 432 w 528"/>
                      <a:gd name="T37" fmla="*/ 256 h 2416"/>
                      <a:gd name="T38" fmla="*/ 432 w 528"/>
                      <a:gd name="T39" fmla="*/ 352 h 2416"/>
                      <a:gd name="T40" fmla="*/ 432 w 528"/>
                      <a:gd name="T41" fmla="*/ 448 h 2416"/>
                      <a:gd name="T42" fmla="*/ 432 w 528"/>
                      <a:gd name="T43" fmla="*/ 784 h 2416"/>
                      <a:gd name="T44" fmla="*/ 432 w 528"/>
                      <a:gd name="T45" fmla="*/ 1120 h 2416"/>
                      <a:gd name="T46" fmla="*/ 480 w 528"/>
                      <a:gd name="T47" fmla="*/ 1408 h 2416"/>
                      <a:gd name="T48" fmla="*/ 480 w 528"/>
                      <a:gd name="T49" fmla="*/ 1696 h 2416"/>
                      <a:gd name="T50" fmla="*/ 480 w 528"/>
                      <a:gd name="T51" fmla="*/ 1888 h 2416"/>
                      <a:gd name="T52" fmla="*/ 528 w 528"/>
                      <a:gd name="T53" fmla="*/ 2368 h 241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528"/>
                      <a:gd name="T82" fmla="*/ 0 h 2416"/>
                      <a:gd name="T83" fmla="*/ 528 w 528"/>
                      <a:gd name="T84" fmla="*/ 2416 h 2416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528" h="2416">
                        <a:moveTo>
                          <a:pt x="240" y="2416"/>
                        </a:moveTo>
                        <a:cubicBezTo>
                          <a:pt x="220" y="2264"/>
                          <a:pt x="200" y="2112"/>
                          <a:pt x="192" y="1984"/>
                        </a:cubicBezTo>
                        <a:cubicBezTo>
                          <a:pt x="184" y="1856"/>
                          <a:pt x="200" y="1752"/>
                          <a:pt x="192" y="1648"/>
                        </a:cubicBezTo>
                        <a:cubicBezTo>
                          <a:pt x="184" y="1544"/>
                          <a:pt x="152" y="1464"/>
                          <a:pt x="144" y="1360"/>
                        </a:cubicBezTo>
                        <a:cubicBezTo>
                          <a:pt x="136" y="1256"/>
                          <a:pt x="144" y="1128"/>
                          <a:pt x="144" y="1024"/>
                        </a:cubicBezTo>
                        <a:cubicBezTo>
                          <a:pt x="144" y="920"/>
                          <a:pt x="144" y="800"/>
                          <a:pt x="144" y="736"/>
                        </a:cubicBezTo>
                        <a:cubicBezTo>
                          <a:pt x="144" y="672"/>
                          <a:pt x="144" y="680"/>
                          <a:pt x="144" y="640"/>
                        </a:cubicBezTo>
                        <a:cubicBezTo>
                          <a:pt x="144" y="600"/>
                          <a:pt x="152" y="528"/>
                          <a:pt x="144" y="496"/>
                        </a:cubicBezTo>
                        <a:cubicBezTo>
                          <a:pt x="136" y="464"/>
                          <a:pt x="112" y="472"/>
                          <a:pt x="96" y="448"/>
                        </a:cubicBezTo>
                        <a:cubicBezTo>
                          <a:pt x="80" y="424"/>
                          <a:pt x="56" y="376"/>
                          <a:pt x="48" y="352"/>
                        </a:cubicBezTo>
                        <a:cubicBezTo>
                          <a:pt x="40" y="328"/>
                          <a:pt x="56" y="320"/>
                          <a:pt x="48" y="304"/>
                        </a:cubicBezTo>
                        <a:cubicBezTo>
                          <a:pt x="40" y="288"/>
                          <a:pt x="0" y="280"/>
                          <a:pt x="0" y="256"/>
                        </a:cubicBezTo>
                        <a:cubicBezTo>
                          <a:pt x="0" y="232"/>
                          <a:pt x="32" y="184"/>
                          <a:pt x="48" y="160"/>
                        </a:cubicBezTo>
                        <a:cubicBezTo>
                          <a:pt x="64" y="136"/>
                          <a:pt x="64" y="136"/>
                          <a:pt x="96" y="112"/>
                        </a:cubicBezTo>
                        <a:cubicBezTo>
                          <a:pt x="128" y="88"/>
                          <a:pt x="208" y="32"/>
                          <a:pt x="240" y="16"/>
                        </a:cubicBezTo>
                        <a:cubicBezTo>
                          <a:pt x="272" y="0"/>
                          <a:pt x="264" y="0"/>
                          <a:pt x="288" y="16"/>
                        </a:cubicBezTo>
                        <a:cubicBezTo>
                          <a:pt x="312" y="32"/>
                          <a:pt x="368" y="88"/>
                          <a:pt x="384" y="112"/>
                        </a:cubicBezTo>
                        <a:cubicBezTo>
                          <a:pt x="400" y="136"/>
                          <a:pt x="376" y="136"/>
                          <a:pt x="384" y="160"/>
                        </a:cubicBezTo>
                        <a:cubicBezTo>
                          <a:pt x="392" y="184"/>
                          <a:pt x="424" y="224"/>
                          <a:pt x="432" y="256"/>
                        </a:cubicBezTo>
                        <a:cubicBezTo>
                          <a:pt x="440" y="288"/>
                          <a:pt x="432" y="320"/>
                          <a:pt x="432" y="352"/>
                        </a:cubicBezTo>
                        <a:cubicBezTo>
                          <a:pt x="432" y="384"/>
                          <a:pt x="432" y="376"/>
                          <a:pt x="432" y="448"/>
                        </a:cubicBezTo>
                        <a:cubicBezTo>
                          <a:pt x="432" y="520"/>
                          <a:pt x="432" y="672"/>
                          <a:pt x="432" y="784"/>
                        </a:cubicBezTo>
                        <a:cubicBezTo>
                          <a:pt x="432" y="896"/>
                          <a:pt x="424" y="1016"/>
                          <a:pt x="432" y="1120"/>
                        </a:cubicBezTo>
                        <a:cubicBezTo>
                          <a:pt x="440" y="1224"/>
                          <a:pt x="472" y="1312"/>
                          <a:pt x="480" y="1408"/>
                        </a:cubicBezTo>
                        <a:cubicBezTo>
                          <a:pt x="488" y="1504"/>
                          <a:pt x="480" y="1616"/>
                          <a:pt x="480" y="1696"/>
                        </a:cubicBezTo>
                        <a:cubicBezTo>
                          <a:pt x="480" y="1776"/>
                          <a:pt x="472" y="1776"/>
                          <a:pt x="480" y="1888"/>
                        </a:cubicBezTo>
                        <a:cubicBezTo>
                          <a:pt x="488" y="2000"/>
                          <a:pt x="508" y="2184"/>
                          <a:pt x="528" y="2368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0" name="Oval 365" descr="White marble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393" y="1819"/>
                    <a:ext cx="144" cy="144"/>
                  </a:xfrm>
                  <a:prstGeom prst="ellipse">
                    <a:avLst/>
                  </a:prstGeom>
                  <a:blipFill dpi="0" rotWithShape="0">
                    <a:blip r:embed="rId4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81" name="AutoShape 366" descr="Stationery"/>
                  <p:cNvSpPr>
                    <a:spLocks noChangeAspect="1" noChangeArrowheads="1"/>
                  </p:cNvSpPr>
                  <p:nvPr/>
                </p:nvSpPr>
                <p:spPr bwMode="auto">
                  <a:xfrm rot="-3734147">
                    <a:off x="5321" y="1987"/>
                    <a:ext cx="336" cy="288"/>
                  </a:xfrm>
                  <a:prstGeom prst="hexagon">
                    <a:avLst>
                      <a:gd name="adj" fmla="val 29167"/>
                      <a:gd name="vf" fmla="val 115470"/>
                    </a:avLst>
                  </a:prstGeom>
                  <a:blipFill dpi="0" rotWithShape="0">
                    <a:blip r:embed="rId5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82" name="Oval 367" descr="White marble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336" y="1465"/>
                    <a:ext cx="144" cy="144"/>
                  </a:xfrm>
                  <a:prstGeom prst="ellipse">
                    <a:avLst/>
                  </a:prstGeom>
                  <a:blipFill dpi="0" rotWithShape="0">
                    <a:blip r:embed="rId4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83" name="Oval 368" descr="White marble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522" y="1378"/>
                    <a:ext cx="144" cy="144"/>
                  </a:xfrm>
                  <a:prstGeom prst="ellipse">
                    <a:avLst/>
                  </a:prstGeom>
                  <a:blipFill dpi="0" rotWithShape="0">
                    <a:blip r:embed="rId4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84" name="Oval 369" descr="White marble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702" y="1666"/>
                    <a:ext cx="144" cy="144"/>
                  </a:xfrm>
                  <a:prstGeom prst="ellipse">
                    <a:avLst/>
                  </a:prstGeom>
                  <a:blipFill dpi="0" rotWithShape="0">
                    <a:blip r:embed="rId4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85" name="Oval 370" descr="White marble"/>
                  <p:cNvSpPr>
                    <a:spLocks noChangeAspect="1" noChangeArrowheads="1"/>
                  </p:cNvSpPr>
                  <p:nvPr/>
                </p:nvSpPr>
                <p:spPr bwMode="auto">
                  <a:xfrm rot="1915253">
                    <a:off x="5663" y="1489"/>
                    <a:ext cx="144" cy="144"/>
                  </a:xfrm>
                  <a:prstGeom prst="ellipse">
                    <a:avLst/>
                  </a:prstGeom>
                  <a:blipFill dpi="0" rotWithShape="0">
                    <a:blip r:embed="rId4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86" name="AutoShape 371" descr="Stationery"/>
                  <p:cNvSpPr>
                    <a:spLocks noChangeAspect="1" noChangeArrowheads="1"/>
                  </p:cNvSpPr>
                  <p:nvPr/>
                </p:nvSpPr>
                <p:spPr bwMode="auto">
                  <a:xfrm rot="-3734147">
                    <a:off x="5333" y="2296"/>
                    <a:ext cx="336" cy="288"/>
                  </a:xfrm>
                  <a:prstGeom prst="hexagon">
                    <a:avLst>
                      <a:gd name="adj" fmla="val 29167"/>
                      <a:gd name="vf" fmla="val 115470"/>
                    </a:avLst>
                  </a:prstGeom>
                  <a:blipFill dpi="0" rotWithShape="0">
                    <a:blip r:embed="rId5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87" name="AutoShape 372" descr="Stationery"/>
                  <p:cNvSpPr>
                    <a:spLocks noChangeAspect="1" noChangeArrowheads="1"/>
                  </p:cNvSpPr>
                  <p:nvPr/>
                </p:nvSpPr>
                <p:spPr bwMode="auto">
                  <a:xfrm rot="-3734147">
                    <a:off x="5348" y="2602"/>
                    <a:ext cx="336" cy="288"/>
                  </a:xfrm>
                  <a:prstGeom prst="hexagon">
                    <a:avLst>
                      <a:gd name="adj" fmla="val 29167"/>
                      <a:gd name="vf" fmla="val 115470"/>
                    </a:avLst>
                  </a:prstGeom>
                  <a:blipFill dpi="0" rotWithShape="0">
                    <a:blip r:embed="rId5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88" name="AutoShape 373" descr="Stationery"/>
                  <p:cNvSpPr>
                    <a:spLocks noChangeAspect="1" noChangeArrowheads="1"/>
                  </p:cNvSpPr>
                  <p:nvPr/>
                </p:nvSpPr>
                <p:spPr bwMode="auto">
                  <a:xfrm rot="-3734147">
                    <a:off x="5363" y="2908"/>
                    <a:ext cx="336" cy="288"/>
                  </a:xfrm>
                  <a:prstGeom prst="hexagon">
                    <a:avLst>
                      <a:gd name="adj" fmla="val 29167"/>
                      <a:gd name="vf" fmla="val 115470"/>
                    </a:avLst>
                  </a:prstGeom>
                  <a:blipFill dpi="0" rotWithShape="0">
                    <a:blip r:embed="rId5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89" name="AutoShape 374" descr="Stationery"/>
                  <p:cNvSpPr>
                    <a:spLocks noChangeAspect="1" noChangeArrowheads="1"/>
                  </p:cNvSpPr>
                  <p:nvPr/>
                </p:nvSpPr>
                <p:spPr bwMode="auto">
                  <a:xfrm rot="-3734147">
                    <a:off x="5378" y="3214"/>
                    <a:ext cx="336" cy="288"/>
                  </a:xfrm>
                  <a:prstGeom prst="hexagon">
                    <a:avLst>
                      <a:gd name="adj" fmla="val 29167"/>
                      <a:gd name="vf" fmla="val 115470"/>
                    </a:avLst>
                  </a:prstGeom>
                  <a:blipFill dpi="0" rotWithShape="0">
                    <a:blip r:embed="rId5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90" name="AutoShape 375" descr="Stationery"/>
                  <p:cNvSpPr>
                    <a:spLocks noChangeAspect="1" noChangeArrowheads="1"/>
                  </p:cNvSpPr>
                  <p:nvPr/>
                </p:nvSpPr>
                <p:spPr bwMode="auto">
                  <a:xfrm rot="-3734147">
                    <a:off x="5603" y="1834"/>
                    <a:ext cx="336" cy="288"/>
                  </a:xfrm>
                  <a:prstGeom prst="hexagon">
                    <a:avLst>
                      <a:gd name="adj" fmla="val 29167"/>
                      <a:gd name="vf" fmla="val 115470"/>
                    </a:avLst>
                  </a:prstGeom>
                  <a:blipFill dpi="0" rotWithShape="0">
                    <a:blip r:embed="rId5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91" name="AutoShape 376" descr="Stationery"/>
                  <p:cNvSpPr>
                    <a:spLocks noChangeAspect="1" noChangeArrowheads="1"/>
                  </p:cNvSpPr>
                  <p:nvPr/>
                </p:nvSpPr>
                <p:spPr bwMode="auto">
                  <a:xfrm rot="-3734147">
                    <a:off x="5615" y="2143"/>
                    <a:ext cx="336" cy="288"/>
                  </a:xfrm>
                  <a:prstGeom prst="hexagon">
                    <a:avLst>
                      <a:gd name="adj" fmla="val 29167"/>
                      <a:gd name="vf" fmla="val 115470"/>
                    </a:avLst>
                  </a:prstGeom>
                  <a:blipFill dpi="0" rotWithShape="0">
                    <a:blip r:embed="rId5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92" name="AutoShape 377" descr="Stationery"/>
                  <p:cNvSpPr>
                    <a:spLocks noChangeAspect="1" noChangeArrowheads="1"/>
                  </p:cNvSpPr>
                  <p:nvPr/>
                </p:nvSpPr>
                <p:spPr bwMode="auto">
                  <a:xfrm rot="-3734147">
                    <a:off x="5630" y="2449"/>
                    <a:ext cx="336" cy="288"/>
                  </a:xfrm>
                  <a:prstGeom prst="hexagon">
                    <a:avLst>
                      <a:gd name="adj" fmla="val 29167"/>
                      <a:gd name="vf" fmla="val 115470"/>
                    </a:avLst>
                  </a:prstGeom>
                  <a:blipFill dpi="0" rotWithShape="0">
                    <a:blip r:embed="rId5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93" name="AutoShape 378" descr="Stationery"/>
                  <p:cNvSpPr>
                    <a:spLocks noChangeAspect="1" noChangeArrowheads="1"/>
                  </p:cNvSpPr>
                  <p:nvPr/>
                </p:nvSpPr>
                <p:spPr bwMode="auto">
                  <a:xfrm rot="-3734147">
                    <a:off x="5645" y="2755"/>
                    <a:ext cx="336" cy="288"/>
                  </a:xfrm>
                  <a:prstGeom prst="hexagon">
                    <a:avLst>
                      <a:gd name="adj" fmla="val 29167"/>
                      <a:gd name="vf" fmla="val 115470"/>
                    </a:avLst>
                  </a:prstGeom>
                  <a:blipFill dpi="0" rotWithShape="0">
                    <a:blip r:embed="rId5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94" name="AutoShape 379" descr="Stationery"/>
                  <p:cNvSpPr>
                    <a:spLocks noChangeAspect="1" noChangeArrowheads="1"/>
                  </p:cNvSpPr>
                  <p:nvPr/>
                </p:nvSpPr>
                <p:spPr bwMode="auto">
                  <a:xfrm rot="-3734147">
                    <a:off x="5660" y="3061"/>
                    <a:ext cx="336" cy="288"/>
                  </a:xfrm>
                  <a:prstGeom prst="hexagon">
                    <a:avLst>
                      <a:gd name="adj" fmla="val 29167"/>
                      <a:gd name="vf" fmla="val 115470"/>
                    </a:avLst>
                  </a:prstGeom>
                  <a:blipFill dpi="0" rotWithShape="0">
                    <a:blip r:embed="rId5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95" name="Oval 380" descr="White marble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97" y="1654"/>
                    <a:ext cx="144" cy="144"/>
                  </a:xfrm>
                  <a:prstGeom prst="ellipse">
                    <a:avLst/>
                  </a:prstGeom>
                  <a:blipFill dpi="0" rotWithShape="0">
                    <a:blip r:embed="rId4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</p:grpSp>
          </p:grpSp>
        </p:grpSp>
        <p:grpSp>
          <p:nvGrpSpPr>
            <p:cNvPr id="384" name="Group 381"/>
            <p:cNvGrpSpPr>
              <a:grpSpLocks/>
            </p:cNvGrpSpPr>
            <p:nvPr/>
          </p:nvGrpSpPr>
          <p:grpSpPr bwMode="auto">
            <a:xfrm>
              <a:off x="4679950" y="4391025"/>
              <a:ext cx="5073650" cy="1954212"/>
              <a:chOff x="3140" y="2183"/>
              <a:chExt cx="3196" cy="1231"/>
            </a:xfrm>
          </p:grpSpPr>
          <p:sp>
            <p:nvSpPr>
              <p:cNvPr id="385" name="Freeform 382"/>
              <p:cNvSpPr>
                <a:spLocks/>
              </p:cNvSpPr>
              <p:nvPr/>
            </p:nvSpPr>
            <p:spPr bwMode="auto">
              <a:xfrm flipV="1">
                <a:off x="4594" y="2562"/>
                <a:ext cx="265" cy="846"/>
              </a:xfrm>
              <a:custGeom>
                <a:avLst/>
                <a:gdLst>
                  <a:gd name="T0" fmla="*/ 120 w 528"/>
                  <a:gd name="T1" fmla="*/ 846 h 2416"/>
                  <a:gd name="T2" fmla="*/ 96 w 528"/>
                  <a:gd name="T3" fmla="*/ 695 h 2416"/>
                  <a:gd name="T4" fmla="*/ 96 w 528"/>
                  <a:gd name="T5" fmla="*/ 577 h 2416"/>
                  <a:gd name="T6" fmla="*/ 72 w 528"/>
                  <a:gd name="T7" fmla="*/ 476 h 2416"/>
                  <a:gd name="T8" fmla="*/ 72 w 528"/>
                  <a:gd name="T9" fmla="*/ 359 h 2416"/>
                  <a:gd name="T10" fmla="*/ 72 w 528"/>
                  <a:gd name="T11" fmla="*/ 258 h 2416"/>
                  <a:gd name="T12" fmla="*/ 72 w 528"/>
                  <a:gd name="T13" fmla="*/ 224 h 2416"/>
                  <a:gd name="T14" fmla="*/ 72 w 528"/>
                  <a:gd name="T15" fmla="*/ 174 h 2416"/>
                  <a:gd name="T16" fmla="*/ 48 w 528"/>
                  <a:gd name="T17" fmla="*/ 157 h 2416"/>
                  <a:gd name="T18" fmla="*/ 24 w 528"/>
                  <a:gd name="T19" fmla="*/ 123 h 2416"/>
                  <a:gd name="T20" fmla="*/ 24 w 528"/>
                  <a:gd name="T21" fmla="*/ 106 h 2416"/>
                  <a:gd name="T22" fmla="*/ 0 w 528"/>
                  <a:gd name="T23" fmla="*/ 90 h 2416"/>
                  <a:gd name="T24" fmla="*/ 24 w 528"/>
                  <a:gd name="T25" fmla="*/ 56 h 2416"/>
                  <a:gd name="T26" fmla="*/ 48 w 528"/>
                  <a:gd name="T27" fmla="*/ 39 h 2416"/>
                  <a:gd name="T28" fmla="*/ 120 w 528"/>
                  <a:gd name="T29" fmla="*/ 6 h 2416"/>
                  <a:gd name="T30" fmla="*/ 145 w 528"/>
                  <a:gd name="T31" fmla="*/ 6 h 2416"/>
                  <a:gd name="T32" fmla="*/ 193 w 528"/>
                  <a:gd name="T33" fmla="*/ 39 h 2416"/>
                  <a:gd name="T34" fmla="*/ 193 w 528"/>
                  <a:gd name="T35" fmla="*/ 56 h 2416"/>
                  <a:gd name="T36" fmla="*/ 217 w 528"/>
                  <a:gd name="T37" fmla="*/ 90 h 2416"/>
                  <a:gd name="T38" fmla="*/ 217 w 528"/>
                  <a:gd name="T39" fmla="*/ 123 h 2416"/>
                  <a:gd name="T40" fmla="*/ 217 w 528"/>
                  <a:gd name="T41" fmla="*/ 157 h 2416"/>
                  <a:gd name="T42" fmla="*/ 217 w 528"/>
                  <a:gd name="T43" fmla="*/ 275 h 2416"/>
                  <a:gd name="T44" fmla="*/ 217 w 528"/>
                  <a:gd name="T45" fmla="*/ 392 h 2416"/>
                  <a:gd name="T46" fmla="*/ 241 w 528"/>
                  <a:gd name="T47" fmla="*/ 493 h 2416"/>
                  <a:gd name="T48" fmla="*/ 241 w 528"/>
                  <a:gd name="T49" fmla="*/ 594 h 2416"/>
                  <a:gd name="T50" fmla="*/ 241 w 528"/>
                  <a:gd name="T51" fmla="*/ 661 h 2416"/>
                  <a:gd name="T52" fmla="*/ 265 w 528"/>
                  <a:gd name="T53" fmla="*/ 829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" name="Oval 383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4618" y="3118"/>
                <a:ext cx="72" cy="73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87" name="AutoShape 384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4582" y="2962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88" name="Oval 385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4589" y="3296"/>
                <a:ext cx="73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89" name="Oval 386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4683" y="3339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90" name="Oval 387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4773" y="3195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91" name="Oval 388" descr="White marble"/>
              <p:cNvSpPr>
                <a:spLocks noChangeAspect="1" noChangeArrowheads="1"/>
              </p:cNvSpPr>
              <p:nvPr/>
            </p:nvSpPr>
            <p:spPr bwMode="auto">
              <a:xfrm rot="19684747" flipV="1">
                <a:off x="4753" y="3284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92" name="AutoShape 389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4587" y="2808"/>
                <a:ext cx="169" cy="144"/>
              </a:xfrm>
              <a:prstGeom prst="hexagon">
                <a:avLst>
                  <a:gd name="adj" fmla="val 29340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93" name="AutoShape 390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4596" y="2653"/>
                <a:ext cx="168" cy="145"/>
              </a:xfrm>
              <a:prstGeom prst="hexagon">
                <a:avLst>
                  <a:gd name="adj" fmla="val 28966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94" name="AutoShape 391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4603" y="2501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95" name="AutoShape 392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4610" y="2347"/>
                <a:ext cx="169" cy="145"/>
              </a:xfrm>
              <a:prstGeom prst="hexagon">
                <a:avLst>
                  <a:gd name="adj" fmla="val 29138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96" name="AutoShape 393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4724" y="3038"/>
                <a:ext cx="168" cy="145"/>
              </a:xfrm>
              <a:prstGeom prst="hexagon">
                <a:avLst>
                  <a:gd name="adj" fmla="val 28966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97" name="AutoShape 394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4730" y="2883"/>
                <a:ext cx="168" cy="145"/>
              </a:xfrm>
              <a:prstGeom prst="hexagon">
                <a:avLst>
                  <a:gd name="adj" fmla="val 28966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98" name="AutoShape 395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4737" y="2731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99" name="AutoShape 396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4744" y="2577"/>
                <a:ext cx="169" cy="145"/>
              </a:xfrm>
              <a:prstGeom prst="hexagon">
                <a:avLst>
                  <a:gd name="adj" fmla="val 29138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00" name="AutoShape 397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4752" y="2424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01" name="Oval 398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4570" y="3201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02" name="Freeform 399"/>
              <p:cNvSpPr>
                <a:spLocks/>
              </p:cNvSpPr>
              <p:nvPr/>
            </p:nvSpPr>
            <p:spPr bwMode="auto">
              <a:xfrm flipV="1">
                <a:off x="4881" y="2562"/>
                <a:ext cx="265" cy="846"/>
              </a:xfrm>
              <a:custGeom>
                <a:avLst/>
                <a:gdLst>
                  <a:gd name="T0" fmla="*/ 120 w 528"/>
                  <a:gd name="T1" fmla="*/ 846 h 2416"/>
                  <a:gd name="T2" fmla="*/ 96 w 528"/>
                  <a:gd name="T3" fmla="*/ 695 h 2416"/>
                  <a:gd name="T4" fmla="*/ 96 w 528"/>
                  <a:gd name="T5" fmla="*/ 577 h 2416"/>
                  <a:gd name="T6" fmla="*/ 72 w 528"/>
                  <a:gd name="T7" fmla="*/ 476 h 2416"/>
                  <a:gd name="T8" fmla="*/ 72 w 528"/>
                  <a:gd name="T9" fmla="*/ 359 h 2416"/>
                  <a:gd name="T10" fmla="*/ 72 w 528"/>
                  <a:gd name="T11" fmla="*/ 258 h 2416"/>
                  <a:gd name="T12" fmla="*/ 72 w 528"/>
                  <a:gd name="T13" fmla="*/ 224 h 2416"/>
                  <a:gd name="T14" fmla="*/ 72 w 528"/>
                  <a:gd name="T15" fmla="*/ 174 h 2416"/>
                  <a:gd name="T16" fmla="*/ 48 w 528"/>
                  <a:gd name="T17" fmla="*/ 157 h 2416"/>
                  <a:gd name="T18" fmla="*/ 24 w 528"/>
                  <a:gd name="T19" fmla="*/ 123 h 2416"/>
                  <a:gd name="T20" fmla="*/ 24 w 528"/>
                  <a:gd name="T21" fmla="*/ 106 h 2416"/>
                  <a:gd name="T22" fmla="*/ 0 w 528"/>
                  <a:gd name="T23" fmla="*/ 90 h 2416"/>
                  <a:gd name="T24" fmla="*/ 24 w 528"/>
                  <a:gd name="T25" fmla="*/ 56 h 2416"/>
                  <a:gd name="T26" fmla="*/ 48 w 528"/>
                  <a:gd name="T27" fmla="*/ 39 h 2416"/>
                  <a:gd name="T28" fmla="*/ 120 w 528"/>
                  <a:gd name="T29" fmla="*/ 6 h 2416"/>
                  <a:gd name="T30" fmla="*/ 145 w 528"/>
                  <a:gd name="T31" fmla="*/ 6 h 2416"/>
                  <a:gd name="T32" fmla="*/ 193 w 528"/>
                  <a:gd name="T33" fmla="*/ 39 h 2416"/>
                  <a:gd name="T34" fmla="*/ 193 w 528"/>
                  <a:gd name="T35" fmla="*/ 56 h 2416"/>
                  <a:gd name="T36" fmla="*/ 217 w 528"/>
                  <a:gd name="T37" fmla="*/ 90 h 2416"/>
                  <a:gd name="T38" fmla="*/ 217 w 528"/>
                  <a:gd name="T39" fmla="*/ 123 h 2416"/>
                  <a:gd name="T40" fmla="*/ 217 w 528"/>
                  <a:gd name="T41" fmla="*/ 157 h 2416"/>
                  <a:gd name="T42" fmla="*/ 217 w 528"/>
                  <a:gd name="T43" fmla="*/ 275 h 2416"/>
                  <a:gd name="T44" fmla="*/ 217 w 528"/>
                  <a:gd name="T45" fmla="*/ 392 h 2416"/>
                  <a:gd name="T46" fmla="*/ 241 w 528"/>
                  <a:gd name="T47" fmla="*/ 493 h 2416"/>
                  <a:gd name="T48" fmla="*/ 241 w 528"/>
                  <a:gd name="T49" fmla="*/ 594 h 2416"/>
                  <a:gd name="T50" fmla="*/ 241 w 528"/>
                  <a:gd name="T51" fmla="*/ 661 h 2416"/>
                  <a:gd name="T52" fmla="*/ 265 w 528"/>
                  <a:gd name="T53" fmla="*/ 829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" name="Oval 400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4905" y="3118"/>
                <a:ext cx="72" cy="73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04" name="AutoShape 401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4869" y="2962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05" name="Oval 402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4877" y="3296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06" name="Oval 403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4970" y="3339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07" name="Oval 404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5060" y="3195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08" name="Oval 405" descr="White marble"/>
              <p:cNvSpPr>
                <a:spLocks noChangeAspect="1" noChangeArrowheads="1"/>
              </p:cNvSpPr>
              <p:nvPr/>
            </p:nvSpPr>
            <p:spPr bwMode="auto">
              <a:xfrm rot="19684747" flipV="1">
                <a:off x="5040" y="3284"/>
                <a:ext cx="73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09" name="AutoShape 406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4874" y="2808"/>
                <a:ext cx="169" cy="144"/>
              </a:xfrm>
              <a:prstGeom prst="hexagon">
                <a:avLst>
                  <a:gd name="adj" fmla="val 29340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10" name="AutoShape 407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4883" y="2654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11" name="AutoShape 408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4890" y="2501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12" name="AutoShape 409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4897" y="2348"/>
                <a:ext cx="169" cy="144"/>
              </a:xfrm>
              <a:prstGeom prst="hexagon">
                <a:avLst>
                  <a:gd name="adj" fmla="val 29340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13" name="AutoShape 410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5011" y="3038"/>
                <a:ext cx="168" cy="145"/>
              </a:xfrm>
              <a:prstGeom prst="hexagon">
                <a:avLst>
                  <a:gd name="adj" fmla="val 28966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14" name="AutoShape 411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5017" y="2883"/>
                <a:ext cx="168" cy="145"/>
              </a:xfrm>
              <a:prstGeom prst="hexagon">
                <a:avLst>
                  <a:gd name="adj" fmla="val 28966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15" name="AutoShape 412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5024" y="2731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16" name="AutoShape 413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5031" y="2577"/>
                <a:ext cx="169" cy="145"/>
              </a:xfrm>
              <a:prstGeom prst="hexagon">
                <a:avLst>
                  <a:gd name="adj" fmla="val 29138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17" name="AutoShape 414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5039" y="2424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18" name="Oval 415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4857" y="3201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19" name="Freeform 416"/>
              <p:cNvSpPr>
                <a:spLocks/>
              </p:cNvSpPr>
              <p:nvPr/>
            </p:nvSpPr>
            <p:spPr bwMode="auto">
              <a:xfrm flipV="1">
                <a:off x="5168" y="2562"/>
                <a:ext cx="265" cy="846"/>
              </a:xfrm>
              <a:custGeom>
                <a:avLst/>
                <a:gdLst>
                  <a:gd name="T0" fmla="*/ 120 w 528"/>
                  <a:gd name="T1" fmla="*/ 846 h 2416"/>
                  <a:gd name="T2" fmla="*/ 96 w 528"/>
                  <a:gd name="T3" fmla="*/ 695 h 2416"/>
                  <a:gd name="T4" fmla="*/ 96 w 528"/>
                  <a:gd name="T5" fmla="*/ 577 h 2416"/>
                  <a:gd name="T6" fmla="*/ 72 w 528"/>
                  <a:gd name="T7" fmla="*/ 476 h 2416"/>
                  <a:gd name="T8" fmla="*/ 72 w 528"/>
                  <a:gd name="T9" fmla="*/ 359 h 2416"/>
                  <a:gd name="T10" fmla="*/ 72 w 528"/>
                  <a:gd name="T11" fmla="*/ 258 h 2416"/>
                  <a:gd name="T12" fmla="*/ 72 w 528"/>
                  <a:gd name="T13" fmla="*/ 224 h 2416"/>
                  <a:gd name="T14" fmla="*/ 72 w 528"/>
                  <a:gd name="T15" fmla="*/ 174 h 2416"/>
                  <a:gd name="T16" fmla="*/ 48 w 528"/>
                  <a:gd name="T17" fmla="*/ 157 h 2416"/>
                  <a:gd name="T18" fmla="*/ 24 w 528"/>
                  <a:gd name="T19" fmla="*/ 123 h 2416"/>
                  <a:gd name="T20" fmla="*/ 24 w 528"/>
                  <a:gd name="T21" fmla="*/ 106 h 2416"/>
                  <a:gd name="T22" fmla="*/ 0 w 528"/>
                  <a:gd name="T23" fmla="*/ 90 h 2416"/>
                  <a:gd name="T24" fmla="*/ 24 w 528"/>
                  <a:gd name="T25" fmla="*/ 56 h 2416"/>
                  <a:gd name="T26" fmla="*/ 48 w 528"/>
                  <a:gd name="T27" fmla="*/ 39 h 2416"/>
                  <a:gd name="T28" fmla="*/ 120 w 528"/>
                  <a:gd name="T29" fmla="*/ 6 h 2416"/>
                  <a:gd name="T30" fmla="*/ 145 w 528"/>
                  <a:gd name="T31" fmla="*/ 6 h 2416"/>
                  <a:gd name="T32" fmla="*/ 193 w 528"/>
                  <a:gd name="T33" fmla="*/ 39 h 2416"/>
                  <a:gd name="T34" fmla="*/ 193 w 528"/>
                  <a:gd name="T35" fmla="*/ 56 h 2416"/>
                  <a:gd name="T36" fmla="*/ 217 w 528"/>
                  <a:gd name="T37" fmla="*/ 90 h 2416"/>
                  <a:gd name="T38" fmla="*/ 217 w 528"/>
                  <a:gd name="T39" fmla="*/ 123 h 2416"/>
                  <a:gd name="T40" fmla="*/ 217 w 528"/>
                  <a:gd name="T41" fmla="*/ 157 h 2416"/>
                  <a:gd name="T42" fmla="*/ 217 w 528"/>
                  <a:gd name="T43" fmla="*/ 275 h 2416"/>
                  <a:gd name="T44" fmla="*/ 217 w 528"/>
                  <a:gd name="T45" fmla="*/ 392 h 2416"/>
                  <a:gd name="T46" fmla="*/ 241 w 528"/>
                  <a:gd name="T47" fmla="*/ 493 h 2416"/>
                  <a:gd name="T48" fmla="*/ 241 w 528"/>
                  <a:gd name="T49" fmla="*/ 594 h 2416"/>
                  <a:gd name="T50" fmla="*/ 241 w 528"/>
                  <a:gd name="T51" fmla="*/ 661 h 2416"/>
                  <a:gd name="T52" fmla="*/ 265 w 528"/>
                  <a:gd name="T53" fmla="*/ 829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" name="Oval 417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5192" y="3118"/>
                <a:ext cx="72" cy="73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21" name="AutoShape 418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5157" y="2961"/>
                <a:ext cx="168" cy="145"/>
              </a:xfrm>
              <a:prstGeom prst="hexagon">
                <a:avLst>
                  <a:gd name="adj" fmla="val 28966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22" name="Oval 419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5164" y="3296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23" name="Oval 420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5257" y="3339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24" name="Oval 421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5347" y="3195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25" name="Oval 422" descr="White marble"/>
              <p:cNvSpPr>
                <a:spLocks noChangeAspect="1" noChangeArrowheads="1"/>
              </p:cNvSpPr>
              <p:nvPr/>
            </p:nvSpPr>
            <p:spPr bwMode="auto">
              <a:xfrm rot="19684747" flipV="1">
                <a:off x="5328" y="3284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26" name="AutoShape 423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5162" y="2807"/>
                <a:ext cx="169" cy="145"/>
              </a:xfrm>
              <a:prstGeom prst="hexagon">
                <a:avLst>
                  <a:gd name="adj" fmla="val 29138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27" name="AutoShape 424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5170" y="2654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28" name="AutoShape 425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5178" y="2500"/>
                <a:ext cx="168" cy="145"/>
              </a:xfrm>
              <a:prstGeom prst="hexagon">
                <a:avLst>
                  <a:gd name="adj" fmla="val 28966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29" name="AutoShape 426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5184" y="2348"/>
                <a:ext cx="169" cy="144"/>
              </a:xfrm>
              <a:prstGeom prst="hexagon">
                <a:avLst>
                  <a:gd name="adj" fmla="val 29340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30" name="AutoShape 427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5298" y="3039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31" name="AutoShape 428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5304" y="2884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32" name="AutoShape 429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5311" y="2731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33" name="AutoShape 430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5318" y="2578"/>
                <a:ext cx="169" cy="144"/>
              </a:xfrm>
              <a:prstGeom prst="hexagon">
                <a:avLst>
                  <a:gd name="adj" fmla="val 29340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34" name="AutoShape 431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5326" y="2424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35" name="Oval 432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5144" y="3201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36" name="Freeform 433"/>
              <p:cNvSpPr>
                <a:spLocks/>
              </p:cNvSpPr>
              <p:nvPr/>
            </p:nvSpPr>
            <p:spPr bwMode="auto">
              <a:xfrm flipV="1">
                <a:off x="5455" y="2562"/>
                <a:ext cx="265" cy="846"/>
              </a:xfrm>
              <a:custGeom>
                <a:avLst/>
                <a:gdLst>
                  <a:gd name="T0" fmla="*/ 120 w 528"/>
                  <a:gd name="T1" fmla="*/ 846 h 2416"/>
                  <a:gd name="T2" fmla="*/ 96 w 528"/>
                  <a:gd name="T3" fmla="*/ 695 h 2416"/>
                  <a:gd name="T4" fmla="*/ 96 w 528"/>
                  <a:gd name="T5" fmla="*/ 577 h 2416"/>
                  <a:gd name="T6" fmla="*/ 72 w 528"/>
                  <a:gd name="T7" fmla="*/ 476 h 2416"/>
                  <a:gd name="T8" fmla="*/ 72 w 528"/>
                  <a:gd name="T9" fmla="*/ 359 h 2416"/>
                  <a:gd name="T10" fmla="*/ 72 w 528"/>
                  <a:gd name="T11" fmla="*/ 258 h 2416"/>
                  <a:gd name="T12" fmla="*/ 72 w 528"/>
                  <a:gd name="T13" fmla="*/ 224 h 2416"/>
                  <a:gd name="T14" fmla="*/ 72 w 528"/>
                  <a:gd name="T15" fmla="*/ 174 h 2416"/>
                  <a:gd name="T16" fmla="*/ 48 w 528"/>
                  <a:gd name="T17" fmla="*/ 157 h 2416"/>
                  <a:gd name="T18" fmla="*/ 24 w 528"/>
                  <a:gd name="T19" fmla="*/ 123 h 2416"/>
                  <a:gd name="T20" fmla="*/ 24 w 528"/>
                  <a:gd name="T21" fmla="*/ 106 h 2416"/>
                  <a:gd name="T22" fmla="*/ 0 w 528"/>
                  <a:gd name="T23" fmla="*/ 90 h 2416"/>
                  <a:gd name="T24" fmla="*/ 24 w 528"/>
                  <a:gd name="T25" fmla="*/ 56 h 2416"/>
                  <a:gd name="T26" fmla="*/ 48 w 528"/>
                  <a:gd name="T27" fmla="*/ 39 h 2416"/>
                  <a:gd name="T28" fmla="*/ 120 w 528"/>
                  <a:gd name="T29" fmla="*/ 6 h 2416"/>
                  <a:gd name="T30" fmla="*/ 145 w 528"/>
                  <a:gd name="T31" fmla="*/ 6 h 2416"/>
                  <a:gd name="T32" fmla="*/ 193 w 528"/>
                  <a:gd name="T33" fmla="*/ 39 h 2416"/>
                  <a:gd name="T34" fmla="*/ 193 w 528"/>
                  <a:gd name="T35" fmla="*/ 56 h 2416"/>
                  <a:gd name="T36" fmla="*/ 217 w 528"/>
                  <a:gd name="T37" fmla="*/ 90 h 2416"/>
                  <a:gd name="T38" fmla="*/ 217 w 528"/>
                  <a:gd name="T39" fmla="*/ 123 h 2416"/>
                  <a:gd name="T40" fmla="*/ 217 w 528"/>
                  <a:gd name="T41" fmla="*/ 157 h 2416"/>
                  <a:gd name="T42" fmla="*/ 217 w 528"/>
                  <a:gd name="T43" fmla="*/ 275 h 2416"/>
                  <a:gd name="T44" fmla="*/ 217 w 528"/>
                  <a:gd name="T45" fmla="*/ 392 h 2416"/>
                  <a:gd name="T46" fmla="*/ 241 w 528"/>
                  <a:gd name="T47" fmla="*/ 493 h 2416"/>
                  <a:gd name="T48" fmla="*/ 241 w 528"/>
                  <a:gd name="T49" fmla="*/ 594 h 2416"/>
                  <a:gd name="T50" fmla="*/ 241 w 528"/>
                  <a:gd name="T51" fmla="*/ 661 h 2416"/>
                  <a:gd name="T52" fmla="*/ 265 w 528"/>
                  <a:gd name="T53" fmla="*/ 829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7" name="Oval 434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5479" y="3118"/>
                <a:ext cx="73" cy="73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38" name="AutoShape 435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5444" y="2961"/>
                <a:ext cx="168" cy="145"/>
              </a:xfrm>
              <a:prstGeom prst="hexagon">
                <a:avLst>
                  <a:gd name="adj" fmla="val 28966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39" name="Oval 436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5451" y="3296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40" name="Oval 437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5544" y="3339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41" name="Oval 438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5634" y="3195"/>
                <a:ext cx="73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42" name="Oval 439" descr="White marble"/>
              <p:cNvSpPr>
                <a:spLocks noChangeAspect="1" noChangeArrowheads="1"/>
              </p:cNvSpPr>
              <p:nvPr/>
            </p:nvSpPr>
            <p:spPr bwMode="auto">
              <a:xfrm rot="19684747" flipV="1">
                <a:off x="5615" y="3284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43" name="AutoShape 440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5449" y="2807"/>
                <a:ext cx="169" cy="145"/>
              </a:xfrm>
              <a:prstGeom prst="hexagon">
                <a:avLst>
                  <a:gd name="adj" fmla="val 29138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44" name="AutoShape 441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5457" y="2654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45" name="AutoShape 442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5465" y="2500"/>
                <a:ext cx="168" cy="145"/>
              </a:xfrm>
              <a:prstGeom prst="hexagon">
                <a:avLst>
                  <a:gd name="adj" fmla="val 28966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46" name="AutoShape 443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5471" y="2348"/>
                <a:ext cx="169" cy="144"/>
              </a:xfrm>
              <a:prstGeom prst="hexagon">
                <a:avLst>
                  <a:gd name="adj" fmla="val 29340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47" name="AutoShape 444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5585" y="3039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48" name="AutoShape 445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5591" y="2884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49" name="AutoShape 446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5599" y="2730"/>
                <a:ext cx="168" cy="145"/>
              </a:xfrm>
              <a:prstGeom prst="hexagon">
                <a:avLst>
                  <a:gd name="adj" fmla="val 28966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50" name="AutoShape 447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5605" y="2578"/>
                <a:ext cx="169" cy="144"/>
              </a:xfrm>
              <a:prstGeom prst="hexagon">
                <a:avLst>
                  <a:gd name="adj" fmla="val 29340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51" name="AutoShape 448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5614" y="2423"/>
                <a:ext cx="168" cy="145"/>
              </a:xfrm>
              <a:prstGeom prst="hexagon">
                <a:avLst>
                  <a:gd name="adj" fmla="val 28966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52" name="Oval 449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5431" y="3201"/>
                <a:ext cx="73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53" name="Freeform 450"/>
              <p:cNvSpPr>
                <a:spLocks/>
              </p:cNvSpPr>
              <p:nvPr/>
            </p:nvSpPr>
            <p:spPr bwMode="auto">
              <a:xfrm flipV="1">
                <a:off x="5743" y="2562"/>
                <a:ext cx="264" cy="846"/>
              </a:xfrm>
              <a:custGeom>
                <a:avLst/>
                <a:gdLst>
                  <a:gd name="T0" fmla="*/ 120 w 528"/>
                  <a:gd name="T1" fmla="*/ 846 h 2416"/>
                  <a:gd name="T2" fmla="*/ 96 w 528"/>
                  <a:gd name="T3" fmla="*/ 695 h 2416"/>
                  <a:gd name="T4" fmla="*/ 96 w 528"/>
                  <a:gd name="T5" fmla="*/ 577 h 2416"/>
                  <a:gd name="T6" fmla="*/ 72 w 528"/>
                  <a:gd name="T7" fmla="*/ 476 h 2416"/>
                  <a:gd name="T8" fmla="*/ 72 w 528"/>
                  <a:gd name="T9" fmla="*/ 359 h 2416"/>
                  <a:gd name="T10" fmla="*/ 72 w 528"/>
                  <a:gd name="T11" fmla="*/ 258 h 2416"/>
                  <a:gd name="T12" fmla="*/ 72 w 528"/>
                  <a:gd name="T13" fmla="*/ 224 h 2416"/>
                  <a:gd name="T14" fmla="*/ 72 w 528"/>
                  <a:gd name="T15" fmla="*/ 174 h 2416"/>
                  <a:gd name="T16" fmla="*/ 48 w 528"/>
                  <a:gd name="T17" fmla="*/ 157 h 2416"/>
                  <a:gd name="T18" fmla="*/ 24 w 528"/>
                  <a:gd name="T19" fmla="*/ 123 h 2416"/>
                  <a:gd name="T20" fmla="*/ 24 w 528"/>
                  <a:gd name="T21" fmla="*/ 106 h 2416"/>
                  <a:gd name="T22" fmla="*/ 0 w 528"/>
                  <a:gd name="T23" fmla="*/ 90 h 2416"/>
                  <a:gd name="T24" fmla="*/ 24 w 528"/>
                  <a:gd name="T25" fmla="*/ 56 h 2416"/>
                  <a:gd name="T26" fmla="*/ 48 w 528"/>
                  <a:gd name="T27" fmla="*/ 39 h 2416"/>
                  <a:gd name="T28" fmla="*/ 120 w 528"/>
                  <a:gd name="T29" fmla="*/ 6 h 2416"/>
                  <a:gd name="T30" fmla="*/ 144 w 528"/>
                  <a:gd name="T31" fmla="*/ 6 h 2416"/>
                  <a:gd name="T32" fmla="*/ 192 w 528"/>
                  <a:gd name="T33" fmla="*/ 39 h 2416"/>
                  <a:gd name="T34" fmla="*/ 192 w 528"/>
                  <a:gd name="T35" fmla="*/ 56 h 2416"/>
                  <a:gd name="T36" fmla="*/ 216 w 528"/>
                  <a:gd name="T37" fmla="*/ 90 h 2416"/>
                  <a:gd name="T38" fmla="*/ 216 w 528"/>
                  <a:gd name="T39" fmla="*/ 123 h 2416"/>
                  <a:gd name="T40" fmla="*/ 216 w 528"/>
                  <a:gd name="T41" fmla="*/ 157 h 2416"/>
                  <a:gd name="T42" fmla="*/ 216 w 528"/>
                  <a:gd name="T43" fmla="*/ 275 h 2416"/>
                  <a:gd name="T44" fmla="*/ 216 w 528"/>
                  <a:gd name="T45" fmla="*/ 392 h 2416"/>
                  <a:gd name="T46" fmla="*/ 240 w 528"/>
                  <a:gd name="T47" fmla="*/ 493 h 2416"/>
                  <a:gd name="T48" fmla="*/ 240 w 528"/>
                  <a:gd name="T49" fmla="*/ 594 h 2416"/>
                  <a:gd name="T50" fmla="*/ 240 w 528"/>
                  <a:gd name="T51" fmla="*/ 661 h 2416"/>
                  <a:gd name="T52" fmla="*/ 264 w 528"/>
                  <a:gd name="T53" fmla="*/ 829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" name="Oval 451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5767" y="3118"/>
                <a:ext cx="72" cy="73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55" name="AutoShape 452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5731" y="2962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56" name="Oval 453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5738" y="3296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57" name="Oval 454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5831" y="3339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58" name="Oval 455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5922" y="3195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59" name="Oval 456" descr="White marble"/>
              <p:cNvSpPr>
                <a:spLocks noChangeAspect="1" noChangeArrowheads="1"/>
              </p:cNvSpPr>
              <p:nvPr/>
            </p:nvSpPr>
            <p:spPr bwMode="auto">
              <a:xfrm rot="19684747" flipV="1">
                <a:off x="5902" y="3284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60" name="AutoShape 457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5736" y="2808"/>
                <a:ext cx="169" cy="144"/>
              </a:xfrm>
              <a:prstGeom prst="hexagon">
                <a:avLst>
                  <a:gd name="adj" fmla="val 29340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61" name="AutoShape 458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5744" y="2654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62" name="AutoShape 459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5752" y="2501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63" name="AutoShape 460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5759" y="2347"/>
                <a:ext cx="169" cy="145"/>
              </a:xfrm>
              <a:prstGeom prst="hexagon">
                <a:avLst>
                  <a:gd name="adj" fmla="val 29138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64" name="AutoShape 461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5872" y="3039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65" name="AutoShape 462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5878" y="2884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66" name="AutoShape 463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5886" y="2730"/>
                <a:ext cx="168" cy="145"/>
              </a:xfrm>
              <a:prstGeom prst="hexagon">
                <a:avLst>
                  <a:gd name="adj" fmla="val 28966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67" name="AutoShape 464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5892" y="2578"/>
                <a:ext cx="169" cy="144"/>
              </a:xfrm>
              <a:prstGeom prst="hexagon">
                <a:avLst>
                  <a:gd name="adj" fmla="val 29340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68" name="AutoShape 465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5901" y="2424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69" name="Oval 466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5719" y="3201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70" name="Freeform 467"/>
              <p:cNvSpPr>
                <a:spLocks/>
              </p:cNvSpPr>
              <p:nvPr/>
            </p:nvSpPr>
            <p:spPr bwMode="auto">
              <a:xfrm flipV="1">
                <a:off x="3164" y="2514"/>
                <a:ext cx="265" cy="846"/>
              </a:xfrm>
              <a:custGeom>
                <a:avLst/>
                <a:gdLst>
                  <a:gd name="T0" fmla="*/ 120 w 528"/>
                  <a:gd name="T1" fmla="*/ 846 h 2416"/>
                  <a:gd name="T2" fmla="*/ 96 w 528"/>
                  <a:gd name="T3" fmla="*/ 695 h 2416"/>
                  <a:gd name="T4" fmla="*/ 96 w 528"/>
                  <a:gd name="T5" fmla="*/ 577 h 2416"/>
                  <a:gd name="T6" fmla="*/ 72 w 528"/>
                  <a:gd name="T7" fmla="*/ 476 h 2416"/>
                  <a:gd name="T8" fmla="*/ 72 w 528"/>
                  <a:gd name="T9" fmla="*/ 359 h 2416"/>
                  <a:gd name="T10" fmla="*/ 72 w 528"/>
                  <a:gd name="T11" fmla="*/ 258 h 2416"/>
                  <a:gd name="T12" fmla="*/ 72 w 528"/>
                  <a:gd name="T13" fmla="*/ 224 h 2416"/>
                  <a:gd name="T14" fmla="*/ 72 w 528"/>
                  <a:gd name="T15" fmla="*/ 174 h 2416"/>
                  <a:gd name="T16" fmla="*/ 48 w 528"/>
                  <a:gd name="T17" fmla="*/ 157 h 2416"/>
                  <a:gd name="T18" fmla="*/ 24 w 528"/>
                  <a:gd name="T19" fmla="*/ 123 h 2416"/>
                  <a:gd name="T20" fmla="*/ 24 w 528"/>
                  <a:gd name="T21" fmla="*/ 106 h 2416"/>
                  <a:gd name="T22" fmla="*/ 0 w 528"/>
                  <a:gd name="T23" fmla="*/ 90 h 2416"/>
                  <a:gd name="T24" fmla="*/ 24 w 528"/>
                  <a:gd name="T25" fmla="*/ 56 h 2416"/>
                  <a:gd name="T26" fmla="*/ 48 w 528"/>
                  <a:gd name="T27" fmla="*/ 39 h 2416"/>
                  <a:gd name="T28" fmla="*/ 120 w 528"/>
                  <a:gd name="T29" fmla="*/ 6 h 2416"/>
                  <a:gd name="T30" fmla="*/ 145 w 528"/>
                  <a:gd name="T31" fmla="*/ 6 h 2416"/>
                  <a:gd name="T32" fmla="*/ 193 w 528"/>
                  <a:gd name="T33" fmla="*/ 39 h 2416"/>
                  <a:gd name="T34" fmla="*/ 193 w 528"/>
                  <a:gd name="T35" fmla="*/ 56 h 2416"/>
                  <a:gd name="T36" fmla="*/ 217 w 528"/>
                  <a:gd name="T37" fmla="*/ 90 h 2416"/>
                  <a:gd name="T38" fmla="*/ 217 w 528"/>
                  <a:gd name="T39" fmla="*/ 123 h 2416"/>
                  <a:gd name="T40" fmla="*/ 217 w 528"/>
                  <a:gd name="T41" fmla="*/ 157 h 2416"/>
                  <a:gd name="T42" fmla="*/ 217 w 528"/>
                  <a:gd name="T43" fmla="*/ 275 h 2416"/>
                  <a:gd name="T44" fmla="*/ 217 w 528"/>
                  <a:gd name="T45" fmla="*/ 392 h 2416"/>
                  <a:gd name="T46" fmla="*/ 241 w 528"/>
                  <a:gd name="T47" fmla="*/ 493 h 2416"/>
                  <a:gd name="T48" fmla="*/ 241 w 528"/>
                  <a:gd name="T49" fmla="*/ 594 h 2416"/>
                  <a:gd name="T50" fmla="*/ 241 w 528"/>
                  <a:gd name="T51" fmla="*/ 661 h 2416"/>
                  <a:gd name="T52" fmla="*/ 265 w 528"/>
                  <a:gd name="T53" fmla="*/ 829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" name="Oval 468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3188" y="3114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72" name="AutoShape 469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3152" y="2958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73" name="Oval 470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3160" y="3291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74" name="Oval 471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3253" y="3335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75" name="Oval 472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3343" y="3191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76" name="Oval 473" descr="White marble"/>
              <p:cNvSpPr>
                <a:spLocks noChangeAspect="1" noChangeArrowheads="1"/>
              </p:cNvSpPr>
              <p:nvPr/>
            </p:nvSpPr>
            <p:spPr bwMode="auto">
              <a:xfrm rot="19684747" flipV="1">
                <a:off x="3323" y="3279"/>
                <a:ext cx="73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77" name="AutoShape 474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3158" y="2803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78" name="AutoShape 475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3165" y="2650"/>
                <a:ext cx="169" cy="144"/>
              </a:xfrm>
              <a:prstGeom prst="hexagon">
                <a:avLst>
                  <a:gd name="adj" fmla="val 29340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79" name="AutoShape 476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3173" y="2496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80" name="AutoShape 477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3181" y="2343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81" name="AutoShape 478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3293" y="3034"/>
                <a:ext cx="169" cy="145"/>
              </a:xfrm>
              <a:prstGeom prst="hexagon">
                <a:avLst>
                  <a:gd name="adj" fmla="val 29138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82" name="AutoShape 479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3299" y="2879"/>
                <a:ext cx="169" cy="145"/>
              </a:xfrm>
              <a:prstGeom prst="hexagon">
                <a:avLst>
                  <a:gd name="adj" fmla="val 29138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83" name="AutoShape 480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3307" y="2726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84" name="AutoShape 481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3315" y="2572"/>
                <a:ext cx="168" cy="145"/>
              </a:xfrm>
              <a:prstGeom prst="hexagon">
                <a:avLst>
                  <a:gd name="adj" fmla="val 28966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85" name="AutoShape 482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3321" y="2420"/>
                <a:ext cx="169" cy="144"/>
              </a:xfrm>
              <a:prstGeom prst="hexagon">
                <a:avLst>
                  <a:gd name="adj" fmla="val 29340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86" name="Oval 483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3140" y="3197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87" name="Freeform 484"/>
              <p:cNvSpPr>
                <a:spLocks/>
              </p:cNvSpPr>
              <p:nvPr/>
            </p:nvSpPr>
            <p:spPr bwMode="auto">
              <a:xfrm flipV="1">
                <a:off x="3448" y="2514"/>
                <a:ext cx="264" cy="846"/>
              </a:xfrm>
              <a:custGeom>
                <a:avLst/>
                <a:gdLst>
                  <a:gd name="T0" fmla="*/ 120 w 528"/>
                  <a:gd name="T1" fmla="*/ 846 h 2416"/>
                  <a:gd name="T2" fmla="*/ 96 w 528"/>
                  <a:gd name="T3" fmla="*/ 695 h 2416"/>
                  <a:gd name="T4" fmla="*/ 96 w 528"/>
                  <a:gd name="T5" fmla="*/ 577 h 2416"/>
                  <a:gd name="T6" fmla="*/ 72 w 528"/>
                  <a:gd name="T7" fmla="*/ 476 h 2416"/>
                  <a:gd name="T8" fmla="*/ 72 w 528"/>
                  <a:gd name="T9" fmla="*/ 359 h 2416"/>
                  <a:gd name="T10" fmla="*/ 72 w 528"/>
                  <a:gd name="T11" fmla="*/ 258 h 2416"/>
                  <a:gd name="T12" fmla="*/ 72 w 528"/>
                  <a:gd name="T13" fmla="*/ 224 h 2416"/>
                  <a:gd name="T14" fmla="*/ 72 w 528"/>
                  <a:gd name="T15" fmla="*/ 174 h 2416"/>
                  <a:gd name="T16" fmla="*/ 48 w 528"/>
                  <a:gd name="T17" fmla="*/ 157 h 2416"/>
                  <a:gd name="T18" fmla="*/ 24 w 528"/>
                  <a:gd name="T19" fmla="*/ 123 h 2416"/>
                  <a:gd name="T20" fmla="*/ 24 w 528"/>
                  <a:gd name="T21" fmla="*/ 106 h 2416"/>
                  <a:gd name="T22" fmla="*/ 0 w 528"/>
                  <a:gd name="T23" fmla="*/ 90 h 2416"/>
                  <a:gd name="T24" fmla="*/ 24 w 528"/>
                  <a:gd name="T25" fmla="*/ 56 h 2416"/>
                  <a:gd name="T26" fmla="*/ 48 w 528"/>
                  <a:gd name="T27" fmla="*/ 39 h 2416"/>
                  <a:gd name="T28" fmla="*/ 120 w 528"/>
                  <a:gd name="T29" fmla="*/ 6 h 2416"/>
                  <a:gd name="T30" fmla="*/ 144 w 528"/>
                  <a:gd name="T31" fmla="*/ 6 h 2416"/>
                  <a:gd name="T32" fmla="*/ 192 w 528"/>
                  <a:gd name="T33" fmla="*/ 39 h 2416"/>
                  <a:gd name="T34" fmla="*/ 192 w 528"/>
                  <a:gd name="T35" fmla="*/ 56 h 2416"/>
                  <a:gd name="T36" fmla="*/ 216 w 528"/>
                  <a:gd name="T37" fmla="*/ 90 h 2416"/>
                  <a:gd name="T38" fmla="*/ 216 w 528"/>
                  <a:gd name="T39" fmla="*/ 123 h 2416"/>
                  <a:gd name="T40" fmla="*/ 216 w 528"/>
                  <a:gd name="T41" fmla="*/ 157 h 2416"/>
                  <a:gd name="T42" fmla="*/ 216 w 528"/>
                  <a:gd name="T43" fmla="*/ 275 h 2416"/>
                  <a:gd name="T44" fmla="*/ 216 w 528"/>
                  <a:gd name="T45" fmla="*/ 392 h 2416"/>
                  <a:gd name="T46" fmla="*/ 240 w 528"/>
                  <a:gd name="T47" fmla="*/ 493 h 2416"/>
                  <a:gd name="T48" fmla="*/ 240 w 528"/>
                  <a:gd name="T49" fmla="*/ 594 h 2416"/>
                  <a:gd name="T50" fmla="*/ 240 w 528"/>
                  <a:gd name="T51" fmla="*/ 661 h 2416"/>
                  <a:gd name="T52" fmla="*/ 264 w 528"/>
                  <a:gd name="T53" fmla="*/ 829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8" name="Oval 485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3472" y="3114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89" name="AutoShape 486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3436" y="2958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90" name="Oval 487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3443" y="3291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91" name="Oval 488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3536" y="3335"/>
                <a:ext cx="73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92" name="Oval 489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3627" y="3191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93" name="Oval 490" descr="White marble"/>
              <p:cNvSpPr>
                <a:spLocks noChangeAspect="1" noChangeArrowheads="1"/>
              </p:cNvSpPr>
              <p:nvPr/>
            </p:nvSpPr>
            <p:spPr bwMode="auto">
              <a:xfrm rot="19684747" flipV="1">
                <a:off x="3607" y="3279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94" name="AutoShape 491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3442" y="2803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95" name="AutoShape 492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3449" y="2649"/>
                <a:ext cx="169" cy="145"/>
              </a:xfrm>
              <a:prstGeom prst="hexagon">
                <a:avLst>
                  <a:gd name="adj" fmla="val 29138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96" name="AutoShape 493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3457" y="2496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97" name="AutoShape 494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3465" y="2342"/>
                <a:ext cx="168" cy="145"/>
              </a:xfrm>
              <a:prstGeom prst="hexagon">
                <a:avLst>
                  <a:gd name="adj" fmla="val 28966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98" name="AutoShape 495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3576" y="3035"/>
                <a:ext cx="169" cy="144"/>
              </a:xfrm>
              <a:prstGeom prst="hexagon">
                <a:avLst>
                  <a:gd name="adj" fmla="val 29340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99" name="AutoShape 496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3582" y="2880"/>
                <a:ext cx="169" cy="144"/>
              </a:xfrm>
              <a:prstGeom prst="hexagon">
                <a:avLst>
                  <a:gd name="adj" fmla="val 29340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00" name="AutoShape 497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3591" y="2726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01" name="AutoShape 498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3598" y="2573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02" name="AutoShape 499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3605" y="2420"/>
                <a:ext cx="169" cy="144"/>
              </a:xfrm>
              <a:prstGeom prst="hexagon">
                <a:avLst>
                  <a:gd name="adj" fmla="val 29340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03" name="Oval 500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3424" y="3197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04" name="Freeform 501"/>
              <p:cNvSpPr>
                <a:spLocks/>
              </p:cNvSpPr>
              <p:nvPr/>
            </p:nvSpPr>
            <p:spPr bwMode="auto">
              <a:xfrm flipV="1">
                <a:off x="3735" y="2514"/>
                <a:ext cx="265" cy="846"/>
              </a:xfrm>
              <a:custGeom>
                <a:avLst/>
                <a:gdLst>
                  <a:gd name="T0" fmla="*/ 120 w 528"/>
                  <a:gd name="T1" fmla="*/ 846 h 2416"/>
                  <a:gd name="T2" fmla="*/ 96 w 528"/>
                  <a:gd name="T3" fmla="*/ 695 h 2416"/>
                  <a:gd name="T4" fmla="*/ 96 w 528"/>
                  <a:gd name="T5" fmla="*/ 577 h 2416"/>
                  <a:gd name="T6" fmla="*/ 72 w 528"/>
                  <a:gd name="T7" fmla="*/ 476 h 2416"/>
                  <a:gd name="T8" fmla="*/ 72 w 528"/>
                  <a:gd name="T9" fmla="*/ 359 h 2416"/>
                  <a:gd name="T10" fmla="*/ 72 w 528"/>
                  <a:gd name="T11" fmla="*/ 258 h 2416"/>
                  <a:gd name="T12" fmla="*/ 72 w 528"/>
                  <a:gd name="T13" fmla="*/ 224 h 2416"/>
                  <a:gd name="T14" fmla="*/ 72 w 528"/>
                  <a:gd name="T15" fmla="*/ 174 h 2416"/>
                  <a:gd name="T16" fmla="*/ 48 w 528"/>
                  <a:gd name="T17" fmla="*/ 157 h 2416"/>
                  <a:gd name="T18" fmla="*/ 24 w 528"/>
                  <a:gd name="T19" fmla="*/ 123 h 2416"/>
                  <a:gd name="T20" fmla="*/ 24 w 528"/>
                  <a:gd name="T21" fmla="*/ 106 h 2416"/>
                  <a:gd name="T22" fmla="*/ 0 w 528"/>
                  <a:gd name="T23" fmla="*/ 90 h 2416"/>
                  <a:gd name="T24" fmla="*/ 24 w 528"/>
                  <a:gd name="T25" fmla="*/ 56 h 2416"/>
                  <a:gd name="T26" fmla="*/ 48 w 528"/>
                  <a:gd name="T27" fmla="*/ 39 h 2416"/>
                  <a:gd name="T28" fmla="*/ 120 w 528"/>
                  <a:gd name="T29" fmla="*/ 6 h 2416"/>
                  <a:gd name="T30" fmla="*/ 145 w 528"/>
                  <a:gd name="T31" fmla="*/ 6 h 2416"/>
                  <a:gd name="T32" fmla="*/ 193 w 528"/>
                  <a:gd name="T33" fmla="*/ 39 h 2416"/>
                  <a:gd name="T34" fmla="*/ 193 w 528"/>
                  <a:gd name="T35" fmla="*/ 56 h 2416"/>
                  <a:gd name="T36" fmla="*/ 217 w 528"/>
                  <a:gd name="T37" fmla="*/ 90 h 2416"/>
                  <a:gd name="T38" fmla="*/ 217 w 528"/>
                  <a:gd name="T39" fmla="*/ 123 h 2416"/>
                  <a:gd name="T40" fmla="*/ 217 w 528"/>
                  <a:gd name="T41" fmla="*/ 157 h 2416"/>
                  <a:gd name="T42" fmla="*/ 217 w 528"/>
                  <a:gd name="T43" fmla="*/ 275 h 2416"/>
                  <a:gd name="T44" fmla="*/ 217 w 528"/>
                  <a:gd name="T45" fmla="*/ 392 h 2416"/>
                  <a:gd name="T46" fmla="*/ 241 w 528"/>
                  <a:gd name="T47" fmla="*/ 493 h 2416"/>
                  <a:gd name="T48" fmla="*/ 241 w 528"/>
                  <a:gd name="T49" fmla="*/ 594 h 2416"/>
                  <a:gd name="T50" fmla="*/ 241 w 528"/>
                  <a:gd name="T51" fmla="*/ 661 h 2416"/>
                  <a:gd name="T52" fmla="*/ 265 w 528"/>
                  <a:gd name="T53" fmla="*/ 829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5" name="Oval 502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3759" y="3114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06" name="AutoShape 503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3723" y="2958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07" name="Oval 504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3730" y="3291"/>
                <a:ext cx="73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08" name="Oval 505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3824" y="3335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09" name="Oval 506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3914" y="3191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10" name="Oval 507" descr="White marble"/>
              <p:cNvSpPr>
                <a:spLocks noChangeAspect="1" noChangeArrowheads="1"/>
              </p:cNvSpPr>
              <p:nvPr/>
            </p:nvSpPr>
            <p:spPr bwMode="auto">
              <a:xfrm rot="19684747" flipV="1">
                <a:off x="3894" y="3279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11" name="AutoShape 508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3729" y="2803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12" name="AutoShape 509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3736" y="2649"/>
                <a:ext cx="169" cy="145"/>
              </a:xfrm>
              <a:prstGeom prst="hexagon">
                <a:avLst>
                  <a:gd name="adj" fmla="val 29138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13" name="AutoShape 510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3744" y="2496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14" name="AutoShape 511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3752" y="2342"/>
                <a:ext cx="168" cy="145"/>
              </a:xfrm>
              <a:prstGeom prst="hexagon">
                <a:avLst>
                  <a:gd name="adj" fmla="val 28966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15" name="AutoShape 512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3864" y="3034"/>
                <a:ext cx="169" cy="145"/>
              </a:xfrm>
              <a:prstGeom prst="hexagon">
                <a:avLst>
                  <a:gd name="adj" fmla="val 29138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16" name="AutoShape 513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3870" y="2879"/>
                <a:ext cx="169" cy="145"/>
              </a:xfrm>
              <a:prstGeom prst="hexagon">
                <a:avLst>
                  <a:gd name="adj" fmla="val 29138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17" name="AutoShape 514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3878" y="2726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18" name="AutoShape 515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3886" y="2572"/>
                <a:ext cx="168" cy="145"/>
              </a:xfrm>
              <a:prstGeom prst="hexagon">
                <a:avLst>
                  <a:gd name="adj" fmla="val 28966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19" name="AutoShape 516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3892" y="2420"/>
                <a:ext cx="169" cy="144"/>
              </a:xfrm>
              <a:prstGeom prst="hexagon">
                <a:avLst>
                  <a:gd name="adj" fmla="val 29340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20" name="Oval 517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3711" y="3197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21" name="Freeform 518"/>
              <p:cNvSpPr>
                <a:spLocks/>
              </p:cNvSpPr>
              <p:nvPr/>
            </p:nvSpPr>
            <p:spPr bwMode="auto">
              <a:xfrm flipV="1">
                <a:off x="4022" y="2514"/>
                <a:ext cx="265" cy="846"/>
              </a:xfrm>
              <a:custGeom>
                <a:avLst/>
                <a:gdLst>
                  <a:gd name="T0" fmla="*/ 120 w 528"/>
                  <a:gd name="T1" fmla="*/ 846 h 2416"/>
                  <a:gd name="T2" fmla="*/ 96 w 528"/>
                  <a:gd name="T3" fmla="*/ 695 h 2416"/>
                  <a:gd name="T4" fmla="*/ 96 w 528"/>
                  <a:gd name="T5" fmla="*/ 577 h 2416"/>
                  <a:gd name="T6" fmla="*/ 72 w 528"/>
                  <a:gd name="T7" fmla="*/ 476 h 2416"/>
                  <a:gd name="T8" fmla="*/ 72 w 528"/>
                  <a:gd name="T9" fmla="*/ 359 h 2416"/>
                  <a:gd name="T10" fmla="*/ 72 w 528"/>
                  <a:gd name="T11" fmla="*/ 258 h 2416"/>
                  <a:gd name="T12" fmla="*/ 72 w 528"/>
                  <a:gd name="T13" fmla="*/ 224 h 2416"/>
                  <a:gd name="T14" fmla="*/ 72 w 528"/>
                  <a:gd name="T15" fmla="*/ 174 h 2416"/>
                  <a:gd name="T16" fmla="*/ 48 w 528"/>
                  <a:gd name="T17" fmla="*/ 157 h 2416"/>
                  <a:gd name="T18" fmla="*/ 24 w 528"/>
                  <a:gd name="T19" fmla="*/ 123 h 2416"/>
                  <a:gd name="T20" fmla="*/ 24 w 528"/>
                  <a:gd name="T21" fmla="*/ 106 h 2416"/>
                  <a:gd name="T22" fmla="*/ 0 w 528"/>
                  <a:gd name="T23" fmla="*/ 90 h 2416"/>
                  <a:gd name="T24" fmla="*/ 24 w 528"/>
                  <a:gd name="T25" fmla="*/ 56 h 2416"/>
                  <a:gd name="T26" fmla="*/ 48 w 528"/>
                  <a:gd name="T27" fmla="*/ 39 h 2416"/>
                  <a:gd name="T28" fmla="*/ 120 w 528"/>
                  <a:gd name="T29" fmla="*/ 6 h 2416"/>
                  <a:gd name="T30" fmla="*/ 145 w 528"/>
                  <a:gd name="T31" fmla="*/ 6 h 2416"/>
                  <a:gd name="T32" fmla="*/ 193 w 528"/>
                  <a:gd name="T33" fmla="*/ 39 h 2416"/>
                  <a:gd name="T34" fmla="*/ 193 w 528"/>
                  <a:gd name="T35" fmla="*/ 56 h 2416"/>
                  <a:gd name="T36" fmla="*/ 217 w 528"/>
                  <a:gd name="T37" fmla="*/ 90 h 2416"/>
                  <a:gd name="T38" fmla="*/ 217 w 528"/>
                  <a:gd name="T39" fmla="*/ 123 h 2416"/>
                  <a:gd name="T40" fmla="*/ 217 w 528"/>
                  <a:gd name="T41" fmla="*/ 157 h 2416"/>
                  <a:gd name="T42" fmla="*/ 217 w 528"/>
                  <a:gd name="T43" fmla="*/ 275 h 2416"/>
                  <a:gd name="T44" fmla="*/ 217 w 528"/>
                  <a:gd name="T45" fmla="*/ 392 h 2416"/>
                  <a:gd name="T46" fmla="*/ 241 w 528"/>
                  <a:gd name="T47" fmla="*/ 493 h 2416"/>
                  <a:gd name="T48" fmla="*/ 241 w 528"/>
                  <a:gd name="T49" fmla="*/ 594 h 2416"/>
                  <a:gd name="T50" fmla="*/ 241 w 528"/>
                  <a:gd name="T51" fmla="*/ 661 h 2416"/>
                  <a:gd name="T52" fmla="*/ 265 w 528"/>
                  <a:gd name="T53" fmla="*/ 829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" name="Oval 519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4046" y="3114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23" name="AutoShape 520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4010" y="2958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24" name="Oval 521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4018" y="3291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25" name="Oval 522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4111" y="3335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26" name="Oval 523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4201" y="3191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27" name="Oval 524" descr="White marble"/>
              <p:cNvSpPr>
                <a:spLocks noChangeAspect="1" noChangeArrowheads="1"/>
              </p:cNvSpPr>
              <p:nvPr/>
            </p:nvSpPr>
            <p:spPr bwMode="auto">
              <a:xfrm rot="19684747" flipV="1">
                <a:off x="4181" y="3279"/>
                <a:ext cx="73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28" name="AutoShape 525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4016" y="2803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29" name="AutoShape 526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4023" y="2650"/>
                <a:ext cx="169" cy="144"/>
              </a:xfrm>
              <a:prstGeom prst="hexagon">
                <a:avLst>
                  <a:gd name="adj" fmla="val 29340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30" name="AutoShape 527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4031" y="2496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31" name="AutoShape 528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4039" y="2343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32" name="AutoShape 529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4151" y="3034"/>
                <a:ext cx="169" cy="145"/>
              </a:xfrm>
              <a:prstGeom prst="hexagon">
                <a:avLst>
                  <a:gd name="adj" fmla="val 29138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33" name="AutoShape 530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4157" y="2879"/>
                <a:ext cx="169" cy="145"/>
              </a:xfrm>
              <a:prstGeom prst="hexagon">
                <a:avLst>
                  <a:gd name="adj" fmla="val 29138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34" name="AutoShape 531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4165" y="2726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35" name="AutoShape 532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4173" y="2572"/>
                <a:ext cx="168" cy="145"/>
              </a:xfrm>
              <a:prstGeom prst="hexagon">
                <a:avLst>
                  <a:gd name="adj" fmla="val 28966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36" name="AutoShape 533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4179" y="2420"/>
                <a:ext cx="169" cy="144"/>
              </a:xfrm>
              <a:prstGeom prst="hexagon">
                <a:avLst>
                  <a:gd name="adj" fmla="val 29340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37" name="Oval 534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3998" y="3197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38" name="Freeform 535"/>
              <p:cNvSpPr>
                <a:spLocks/>
              </p:cNvSpPr>
              <p:nvPr/>
            </p:nvSpPr>
            <p:spPr bwMode="auto">
              <a:xfrm flipV="1">
                <a:off x="4309" y="2514"/>
                <a:ext cx="265" cy="846"/>
              </a:xfrm>
              <a:custGeom>
                <a:avLst/>
                <a:gdLst>
                  <a:gd name="T0" fmla="*/ 120 w 528"/>
                  <a:gd name="T1" fmla="*/ 846 h 2416"/>
                  <a:gd name="T2" fmla="*/ 96 w 528"/>
                  <a:gd name="T3" fmla="*/ 695 h 2416"/>
                  <a:gd name="T4" fmla="*/ 96 w 528"/>
                  <a:gd name="T5" fmla="*/ 577 h 2416"/>
                  <a:gd name="T6" fmla="*/ 72 w 528"/>
                  <a:gd name="T7" fmla="*/ 476 h 2416"/>
                  <a:gd name="T8" fmla="*/ 72 w 528"/>
                  <a:gd name="T9" fmla="*/ 359 h 2416"/>
                  <a:gd name="T10" fmla="*/ 72 w 528"/>
                  <a:gd name="T11" fmla="*/ 258 h 2416"/>
                  <a:gd name="T12" fmla="*/ 72 w 528"/>
                  <a:gd name="T13" fmla="*/ 224 h 2416"/>
                  <a:gd name="T14" fmla="*/ 72 w 528"/>
                  <a:gd name="T15" fmla="*/ 174 h 2416"/>
                  <a:gd name="T16" fmla="*/ 48 w 528"/>
                  <a:gd name="T17" fmla="*/ 157 h 2416"/>
                  <a:gd name="T18" fmla="*/ 24 w 528"/>
                  <a:gd name="T19" fmla="*/ 123 h 2416"/>
                  <a:gd name="T20" fmla="*/ 24 w 528"/>
                  <a:gd name="T21" fmla="*/ 106 h 2416"/>
                  <a:gd name="T22" fmla="*/ 0 w 528"/>
                  <a:gd name="T23" fmla="*/ 90 h 2416"/>
                  <a:gd name="T24" fmla="*/ 24 w 528"/>
                  <a:gd name="T25" fmla="*/ 56 h 2416"/>
                  <a:gd name="T26" fmla="*/ 48 w 528"/>
                  <a:gd name="T27" fmla="*/ 39 h 2416"/>
                  <a:gd name="T28" fmla="*/ 120 w 528"/>
                  <a:gd name="T29" fmla="*/ 6 h 2416"/>
                  <a:gd name="T30" fmla="*/ 145 w 528"/>
                  <a:gd name="T31" fmla="*/ 6 h 2416"/>
                  <a:gd name="T32" fmla="*/ 193 w 528"/>
                  <a:gd name="T33" fmla="*/ 39 h 2416"/>
                  <a:gd name="T34" fmla="*/ 193 w 528"/>
                  <a:gd name="T35" fmla="*/ 56 h 2416"/>
                  <a:gd name="T36" fmla="*/ 217 w 528"/>
                  <a:gd name="T37" fmla="*/ 90 h 2416"/>
                  <a:gd name="T38" fmla="*/ 217 w 528"/>
                  <a:gd name="T39" fmla="*/ 123 h 2416"/>
                  <a:gd name="T40" fmla="*/ 217 w 528"/>
                  <a:gd name="T41" fmla="*/ 157 h 2416"/>
                  <a:gd name="T42" fmla="*/ 217 w 528"/>
                  <a:gd name="T43" fmla="*/ 275 h 2416"/>
                  <a:gd name="T44" fmla="*/ 217 w 528"/>
                  <a:gd name="T45" fmla="*/ 392 h 2416"/>
                  <a:gd name="T46" fmla="*/ 241 w 528"/>
                  <a:gd name="T47" fmla="*/ 493 h 2416"/>
                  <a:gd name="T48" fmla="*/ 241 w 528"/>
                  <a:gd name="T49" fmla="*/ 594 h 2416"/>
                  <a:gd name="T50" fmla="*/ 241 w 528"/>
                  <a:gd name="T51" fmla="*/ 661 h 2416"/>
                  <a:gd name="T52" fmla="*/ 265 w 528"/>
                  <a:gd name="T53" fmla="*/ 829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9" name="Oval 536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4333" y="3114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40" name="AutoShape 537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4298" y="2957"/>
                <a:ext cx="168" cy="145"/>
              </a:xfrm>
              <a:prstGeom prst="hexagon">
                <a:avLst>
                  <a:gd name="adj" fmla="val 28966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41" name="Oval 538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4305" y="3291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42" name="Oval 539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4398" y="3335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43" name="Oval 540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4488" y="3191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44" name="Oval 541" descr="White marble"/>
              <p:cNvSpPr>
                <a:spLocks noChangeAspect="1" noChangeArrowheads="1"/>
              </p:cNvSpPr>
              <p:nvPr/>
            </p:nvSpPr>
            <p:spPr bwMode="auto">
              <a:xfrm rot="19684747" flipV="1">
                <a:off x="4469" y="3279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45" name="AutoShape 542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4304" y="2802"/>
                <a:ext cx="168" cy="145"/>
              </a:xfrm>
              <a:prstGeom prst="hexagon">
                <a:avLst>
                  <a:gd name="adj" fmla="val 28966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46" name="AutoShape 543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4310" y="2650"/>
                <a:ext cx="169" cy="144"/>
              </a:xfrm>
              <a:prstGeom prst="hexagon">
                <a:avLst>
                  <a:gd name="adj" fmla="val 29340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47" name="AutoShape 544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4319" y="2495"/>
                <a:ext cx="168" cy="145"/>
              </a:xfrm>
              <a:prstGeom prst="hexagon">
                <a:avLst>
                  <a:gd name="adj" fmla="val 28966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48" name="AutoShape 545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4326" y="2343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49" name="AutoShape 546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4438" y="3035"/>
                <a:ext cx="169" cy="144"/>
              </a:xfrm>
              <a:prstGeom prst="hexagon">
                <a:avLst>
                  <a:gd name="adj" fmla="val 29340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50" name="AutoShape 547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4444" y="2880"/>
                <a:ext cx="169" cy="144"/>
              </a:xfrm>
              <a:prstGeom prst="hexagon">
                <a:avLst>
                  <a:gd name="adj" fmla="val 29340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51" name="AutoShape 548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4452" y="2726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52" name="AutoShape 549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4460" y="2573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53" name="AutoShape 550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4466" y="2420"/>
                <a:ext cx="169" cy="144"/>
              </a:xfrm>
              <a:prstGeom prst="hexagon">
                <a:avLst>
                  <a:gd name="adj" fmla="val 29340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54" name="Oval 551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4285" y="3197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grpSp>
            <p:nvGrpSpPr>
              <p:cNvPr id="555" name="Group 552"/>
              <p:cNvGrpSpPr>
                <a:grpSpLocks noChangeAspect="1"/>
              </p:cNvGrpSpPr>
              <p:nvPr/>
            </p:nvGrpSpPr>
            <p:grpSpPr bwMode="auto">
              <a:xfrm flipV="1">
                <a:off x="5998" y="2183"/>
                <a:ext cx="338" cy="1231"/>
                <a:chOff x="5297" y="1378"/>
                <a:chExt cx="675" cy="2457"/>
              </a:xfrm>
            </p:grpSpPr>
            <p:sp>
              <p:nvSpPr>
                <p:cNvPr id="556" name="Freeform 553"/>
                <p:cNvSpPr>
                  <a:spLocks noChangeAspect="1"/>
                </p:cNvSpPr>
                <p:nvPr/>
              </p:nvSpPr>
              <p:spPr bwMode="auto">
                <a:xfrm>
                  <a:off x="5345" y="1419"/>
                  <a:ext cx="528" cy="2416"/>
                </a:xfrm>
                <a:custGeom>
                  <a:avLst/>
                  <a:gdLst>
                    <a:gd name="T0" fmla="*/ 240 w 528"/>
                    <a:gd name="T1" fmla="*/ 2416 h 2416"/>
                    <a:gd name="T2" fmla="*/ 192 w 528"/>
                    <a:gd name="T3" fmla="*/ 1984 h 2416"/>
                    <a:gd name="T4" fmla="*/ 192 w 528"/>
                    <a:gd name="T5" fmla="*/ 1648 h 2416"/>
                    <a:gd name="T6" fmla="*/ 144 w 528"/>
                    <a:gd name="T7" fmla="*/ 1360 h 2416"/>
                    <a:gd name="T8" fmla="*/ 144 w 528"/>
                    <a:gd name="T9" fmla="*/ 1024 h 2416"/>
                    <a:gd name="T10" fmla="*/ 144 w 528"/>
                    <a:gd name="T11" fmla="*/ 736 h 2416"/>
                    <a:gd name="T12" fmla="*/ 144 w 528"/>
                    <a:gd name="T13" fmla="*/ 640 h 2416"/>
                    <a:gd name="T14" fmla="*/ 144 w 528"/>
                    <a:gd name="T15" fmla="*/ 496 h 2416"/>
                    <a:gd name="T16" fmla="*/ 96 w 528"/>
                    <a:gd name="T17" fmla="*/ 448 h 2416"/>
                    <a:gd name="T18" fmla="*/ 48 w 528"/>
                    <a:gd name="T19" fmla="*/ 352 h 2416"/>
                    <a:gd name="T20" fmla="*/ 48 w 528"/>
                    <a:gd name="T21" fmla="*/ 304 h 2416"/>
                    <a:gd name="T22" fmla="*/ 0 w 528"/>
                    <a:gd name="T23" fmla="*/ 256 h 2416"/>
                    <a:gd name="T24" fmla="*/ 48 w 528"/>
                    <a:gd name="T25" fmla="*/ 160 h 2416"/>
                    <a:gd name="T26" fmla="*/ 96 w 528"/>
                    <a:gd name="T27" fmla="*/ 112 h 2416"/>
                    <a:gd name="T28" fmla="*/ 240 w 528"/>
                    <a:gd name="T29" fmla="*/ 16 h 2416"/>
                    <a:gd name="T30" fmla="*/ 288 w 528"/>
                    <a:gd name="T31" fmla="*/ 16 h 2416"/>
                    <a:gd name="T32" fmla="*/ 384 w 528"/>
                    <a:gd name="T33" fmla="*/ 112 h 2416"/>
                    <a:gd name="T34" fmla="*/ 384 w 528"/>
                    <a:gd name="T35" fmla="*/ 160 h 2416"/>
                    <a:gd name="T36" fmla="*/ 432 w 528"/>
                    <a:gd name="T37" fmla="*/ 256 h 2416"/>
                    <a:gd name="T38" fmla="*/ 432 w 528"/>
                    <a:gd name="T39" fmla="*/ 352 h 2416"/>
                    <a:gd name="T40" fmla="*/ 432 w 528"/>
                    <a:gd name="T41" fmla="*/ 448 h 2416"/>
                    <a:gd name="T42" fmla="*/ 432 w 528"/>
                    <a:gd name="T43" fmla="*/ 784 h 2416"/>
                    <a:gd name="T44" fmla="*/ 432 w 528"/>
                    <a:gd name="T45" fmla="*/ 1120 h 2416"/>
                    <a:gd name="T46" fmla="*/ 480 w 528"/>
                    <a:gd name="T47" fmla="*/ 1408 h 2416"/>
                    <a:gd name="T48" fmla="*/ 480 w 528"/>
                    <a:gd name="T49" fmla="*/ 1696 h 2416"/>
                    <a:gd name="T50" fmla="*/ 480 w 528"/>
                    <a:gd name="T51" fmla="*/ 1888 h 2416"/>
                    <a:gd name="T52" fmla="*/ 528 w 528"/>
                    <a:gd name="T53" fmla="*/ 2368 h 241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28"/>
                    <a:gd name="T82" fmla="*/ 0 h 2416"/>
                    <a:gd name="T83" fmla="*/ 528 w 528"/>
                    <a:gd name="T84" fmla="*/ 2416 h 241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28" h="2416">
                      <a:moveTo>
                        <a:pt x="240" y="2416"/>
                      </a:moveTo>
                      <a:cubicBezTo>
                        <a:pt x="220" y="2264"/>
                        <a:pt x="200" y="2112"/>
                        <a:pt x="192" y="1984"/>
                      </a:cubicBezTo>
                      <a:cubicBezTo>
                        <a:pt x="184" y="1856"/>
                        <a:pt x="200" y="1752"/>
                        <a:pt x="192" y="1648"/>
                      </a:cubicBezTo>
                      <a:cubicBezTo>
                        <a:pt x="184" y="1544"/>
                        <a:pt x="152" y="1464"/>
                        <a:pt x="144" y="1360"/>
                      </a:cubicBezTo>
                      <a:cubicBezTo>
                        <a:pt x="136" y="1256"/>
                        <a:pt x="144" y="1128"/>
                        <a:pt x="144" y="1024"/>
                      </a:cubicBezTo>
                      <a:cubicBezTo>
                        <a:pt x="144" y="920"/>
                        <a:pt x="144" y="800"/>
                        <a:pt x="144" y="736"/>
                      </a:cubicBezTo>
                      <a:cubicBezTo>
                        <a:pt x="144" y="672"/>
                        <a:pt x="144" y="680"/>
                        <a:pt x="144" y="640"/>
                      </a:cubicBezTo>
                      <a:cubicBezTo>
                        <a:pt x="144" y="600"/>
                        <a:pt x="152" y="528"/>
                        <a:pt x="144" y="496"/>
                      </a:cubicBezTo>
                      <a:cubicBezTo>
                        <a:pt x="136" y="464"/>
                        <a:pt x="112" y="472"/>
                        <a:pt x="96" y="448"/>
                      </a:cubicBezTo>
                      <a:cubicBezTo>
                        <a:pt x="80" y="424"/>
                        <a:pt x="56" y="376"/>
                        <a:pt x="48" y="352"/>
                      </a:cubicBezTo>
                      <a:cubicBezTo>
                        <a:pt x="40" y="328"/>
                        <a:pt x="56" y="320"/>
                        <a:pt x="48" y="304"/>
                      </a:cubicBezTo>
                      <a:cubicBezTo>
                        <a:pt x="40" y="288"/>
                        <a:pt x="0" y="280"/>
                        <a:pt x="0" y="256"/>
                      </a:cubicBezTo>
                      <a:cubicBezTo>
                        <a:pt x="0" y="232"/>
                        <a:pt x="32" y="184"/>
                        <a:pt x="48" y="160"/>
                      </a:cubicBezTo>
                      <a:cubicBezTo>
                        <a:pt x="64" y="136"/>
                        <a:pt x="64" y="136"/>
                        <a:pt x="96" y="112"/>
                      </a:cubicBezTo>
                      <a:cubicBezTo>
                        <a:pt x="128" y="88"/>
                        <a:pt x="208" y="32"/>
                        <a:pt x="240" y="16"/>
                      </a:cubicBezTo>
                      <a:cubicBezTo>
                        <a:pt x="272" y="0"/>
                        <a:pt x="264" y="0"/>
                        <a:pt x="288" y="16"/>
                      </a:cubicBezTo>
                      <a:cubicBezTo>
                        <a:pt x="312" y="32"/>
                        <a:pt x="368" y="88"/>
                        <a:pt x="384" y="112"/>
                      </a:cubicBezTo>
                      <a:cubicBezTo>
                        <a:pt x="400" y="136"/>
                        <a:pt x="376" y="136"/>
                        <a:pt x="384" y="160"/>
                      </a:cubicBezTo>
                      <a:cubicBezTo>
                        <a:pt x="392" y="184"/>
                        <a:pt x="424" y="224"/>
                        <a:pt x="432" y="256"/>
                      </a:cubicBezTo>
                      <a:cubicBezTo>
                        <a:pt x="440" y="288"/>
                        <a:pt x="432" y="320"/>
                        <a:pt x="432" y="352"/>
                      </a:cubicBezTo>
                      <a:cubicBezTo>
                        <a:pt x="432" y="384"/>
                        <a:pt x="432" y="376"/>
                        <a:pt x="432" y="448"/>
                      </a:cubicBezTo>
                      <a:cubicBezTo>
                        <a:pt x="432" y="520"/>
                        <a:pt x="432" y="672"/>
                        <a:pt x="432" y="784"/>
                      </a:cubicBezTo>
                      <a:cubicBezTo>
                        <a:pt x="432" y="896"/>
                        <a:pt x="424" y="1016"/>
                        <a:pt x="432" y="1120"/>
                      </a:cubicBezTo>
                      <a:cubicBezTo>
                        <a:pt x="440" y="1224"/>
                        <a:pt x="472" y="1312"/>
                        <a:pt x="480" y="1408"/>
                      </a:cubicBezTo>
                      <a:cubicBezTo>
                        <a:pt x="488" y="1504"/>
                        <a:pt x="480" y="1616"/>
                        <a:pt x="480" y="1696"/>
                      </a:cubicBezTo>
                      <a:cubicBezTo>
                        <a:pt x="480" y="1776"/>
                        <a:pt x="472" y="1776"/>
                        <a:pt x="480" y="1888"/>
                      </a:cubicBezTo>
                      <a:cubicBezTo>
                        <a:pt x="488" y="2000"/>
                        <a:pt x="508" y="2184"/>
                        <a:pt x="528" y="2368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7" name="Oval 554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5393" y="1819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58" name="AutoShape 555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321" y="1987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59" name="Oval 556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5336" y="1465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60" name="Oval 557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5522" y="1378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61" name="Oval 558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5702" y="1666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62" name="Oval 559" descr="White marble"/>
                <p:cNvSpPr>
                  <a:spLocks noChangeAspect="1" noChangeArrowheads="1"/>
                </p:cNvSpPr>
                <p:nvPr/>
              </p:nvSpPr>
              <p:spPr bwMode="auto">
                <a:xfrm rot="1915253">
                  <a:off x="5663" y="1489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63" name="AutoShape 560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333" y="2296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64" name="AutoShape 561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348" y="2602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65" name="AutoShape 562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363" y="2908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66" name="AutoShape 563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378" y="3214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67" name="AutoShape 564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603" y="1834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68" name="AutoShape 565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615" y="2143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69" name="AutoShape 566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630" y="2449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70" name="AutoShape 567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645" y="2755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71" name="AutoShape 568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660" y="3061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72" name="Oval 569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5297" y="1654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</p:grpSp>
        <p:grpSp>
          <p:nvGrpSpPr>
            <p:cNvPr id="573" name="Group 570"/>
            <p:cNvGrpSpPr>
              <a:grpSpLocks/>
            </p:cNvGrpSpPr>
            <p:nvPr/>
          </p:nvGrpSpPr>
          <p:grpSpPr bwMode="auto">
            <a:xfrm>
              <a:off x="-295275" y="4622800"/>
              <a:ext cx="5073650" cy="1719262"/>
              <a:chOff x="6" y="2329"/>
              <a:chExt cx="3196" cy="1083"/>
            </a:xfrm>
          </p:grpSpPr>
          <p:sp>
            <p:nvSpPr>
              <p:cNvPr id="574" name="Freeform 571"/>
              <p:cNvSpPr>
                <a:spLocks/>
              </p:cNvSpPr>
              <p:nvPr/>
            </p:nvSpPr>
            <p:spPr bwMode="auto">
              <a:xfrm flipV="1">
                <a:off x="1460" y="2560"/>
                <a:ext cx="265" cy="846"/>
              </a:xfrm>
              <a:custGeom>
                <a:avLst/>
                <a:gdLst>
                  <a:gd name="T0" fmla="*/ 120 w 528"/>
                  <a:gd name="T1" fmla="*/ 846 h 2416"/>
                  <a:gd name="T2" fmla="*/ 96 w 528"/>
                  <a:gd name="T3" fmla="*/ 695 h 2416"/>
                  <a:gd name="T4" fmla="*/ 96 w 528"/>
                  <a:gd name="T5" fmla="*/ 577 h 2416"/>
                  <a:gd name="T6" fmla="*/ 72 w 528"/>
                  <a:gd name="T7" fmla="*/ 476 h 2416"/>
                  <a:gd name="T8" fmla="*/ 72 w 528"/>
                  <a:gd name="T9" fmla="*/ 359 h 2416"/>
                  <a:gd name="T10" fmla="*/ 72 w 528"/>
                  <a:gd name="T11" fmla="*/ 258 h 2416"/>
                  <a:gd name="T12" fmla="*/ 72 w 528"/>
                  <a:gd name="T13" fmla="*/ 224 h 2416"/>
                  <a:gd name="T14" fmla="*/ 72 w 528"/>
                  <a:gd name="T15" fmla="*/ 174 h 2416"/>
                  <a:gd name="T16" fmla="*/ 48 w 528"/>
                  <a:gd name="T17" fmla="*/ 157 h 2416"/>
                  <a:gd name="T18" fmla="*/ 24 w 528"/>
                  <a:gd name="T19" fmla="*/ 123 h 2416"/>
                  <a:gd name="T20" fmla="*/ 24 w 528"/>
                  <a:gd name="T21" fmla="*/ 106 h 2416"/>
                  <a:gd name="T22" fmla="*/ 0 w 528"/>
                  <a:gd name="T23" fmla="*/ 90 h 2416"/>
                  <a:gd name="T24" fmla="*/ 24 w 528"/>
                  <a:gd name="T25" fmla="*/ 56 h 2416"/>
                  <a:gd name="T26" fmla="*/ 48 w 528"/>
                  <a:gd name="T27" fmla="*/ 39 h 2416"/>
                  <a:gd name="T28" fmla="*/ 120 w 528"/>
                  <a:gd name="T29" fmla="*/ 6 h 2416"/>
                  <a:gd name="T30" fmla="*/ 145 w 528"/>
                  <a:gd name="T31" fmla="*/ 6 h 2416"/>
                  <a:gd name="T32" fmla="*/ 193 w 528"/>
                  <a:gd name="T33" fmla="*/ 39 h 2416"/>
                  <a:gd name="T34" fmla="*/ 193 w 528"/>
                  <a:gd name="T35" fmla="*/ 56 h 2416"/>
                  <a:gd name="T36" fmla="*/ 217 w 528"/>
                  <a:gd name="T37" fmla="*/ 90 h 2416"/>
                  <a:gd name="T38" fmla="*/ 217 w 528"/>
                  <a:gd name="T39" fmla="*/ 123 h 2416"/>
                  <a:gd name="T40" fmla="*/ 217 w 528"/>
                  <a:gd name="T41" fmla="*/ 157 h 2416"/>
                  <a:gd name="T42" fmla="*/ 217 w 528"/>
                  <a:gd name="T43" fmla="*/ 275 h 2416"/>
                  <a:gd name="T44" fmla="*/ 217 w 528"/>
                  <a:gd name="T45" fmla="*/ 392 h 2416"/>
                  <a:gd name="T46" fmla="*/ 241 w 528"/>
                  <a:gd name="T47" fmla="*/ 493 h 2416"/>
                  <a:gd name="T48" fmla="*/ 241 w 528"/>
                  <a:gd name="T49" fmla="*/ 594 h 2416"/>
                  <a:gd name="T50" fmla="*/ 241 w 528"/>
                  <a:gd name="T51" fmla="*/ 661 h 2416"/>
                  <a:gd name="T52" fmla="*/ 265 w 528"/>
                  <a:gd name="T53" fmla="*/ 829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5" name="Oval 572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1484" y="3116"/>
                <a:ext cx="72" cy="73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76" name="AutoShape 573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1448" y="2960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77" name="Oval 574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1455" y="3294"/>
                <a:ext cx="73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78" name="Oval 575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1549" y="3337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79" name="Oval 576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1639" y="3193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80" name="Oval 577" descr="White marble"/>
              <p:cNvSpPr>
                <a:spLocks noChangeAspect="1" noChangeArrowheads="1"/>
              </p:cNvSpPr>
              <p:nvPr/>
            </p:nvSpPr>
            <p:spPr bwMode="auto">
              <a:xfrm rot="19684747" flipV="1">
                <a:off x="1619" y="3282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81" name="AutoShape 578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1453" y="2806"/>
                <a:ext cx="169" cy="144"/>
              </a:xfrm>
              <a:prstGeom prst="hexagon">
                <a:avLst>
                  <a:gd name="adj" fmla="val 29340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82" name="AutoShape 579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1462" y="2651"/>
                <a:ext cx="168" cy="145"/>
              </a:xfrm>
              <a:prstGeom prst="hexagon">
                <a:avLst>
                  <a:gd name="adj" fmla="val 28966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83" name="AutoShape 580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1469" y="2499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84" name="AutoShape 581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1476" y="2345"/>
                <a:ext cx="169" cy="145"/>
              </a:xfrm>
              <a:prstGeom prst="hexagon">
                <a:avLst>
                  <a:gd name="adj" fmla="val 29138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85" name="AutoShape 582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1590" y="3036"/>
                <a:ext cx="168" cy="145"/>
              </a:xfrm>
              <a:prstGeom prst="hexagon">
                <a:avLst>
                  <a:gd name="adj" fmla="val 28966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86" name="AutoShape 583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1596" y="2881"/>
                <a:ext cx="168" cy="145"/>
              </a:xfrm>
              <a:prstGeom prst="hexagon">
                <a:avLst>
                  <a:gd name="adj" fmla="val 28966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87" name="AutoShape 584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1603" y="2729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88" name="AutoShape 585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1610" y="2575"/>
                <a:ext cx="169" cy="145"/>
              </a:xfrm>
              <a:prstGeom prst="hexagon">
                <a:avLst>
                  <a:gd name="adj" fmla="val 29138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89" name="AutoShape 586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1618" y="2422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90" name="Oval 587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1436" y="3199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91" name="Freeform 588"/>
              <p:cNvSpPr>
                <a:spLocks/>
              </p:cNvSpPr>
              <p:nvPr/>
            </p:nvSpPr>
            <p:spPr bwMode="auto">
              <a:xfrm flipV="1">
                <a:off x="1747" y="2560"/>
                <a:ext cx="265" cy="846"/>
              </a:xfrm>
              <a:custGeom>
                <a:avLst/>
                <a:gdLst>
                  <a:gd name="T0" fmla="*/ 120 w 528"/>
                  <a:gd name="T1" fmla="*/ 846 h 2416"/>
                  <a:gd name="T2" fmla="*/ 96 w 528"/>
                  <a:gd name="T3" fmla="*/ 695 h 2416"/>
                  <a:gd name="T4" fmla="*/ 96 w 528"/>
                  <a:gd name="T5" fmla="*/ 577 h 2416"/>
                  <a:gd name="T6" fmla="*/ 72 w 528"/>
                  <a:gd name="T7" fmla="*/ 476 h 2416"/>
                  <a:gd name="T8" fmla="*/ 72 w 528"/>
                  <a:gd name="T9" fmla="*/ 359 h 2416"/>
                  <a:gd name="T10" fmla="*/ 72 w 528"/>
                  <a:gd name="T11" fmla="*/ 258 h 2416"/>
                  <a:gd name="T12" fmla="*/ 72 w 528"/>
                  <a:gd name="T13" fmla="*/ 224 h 2416"/>
                  <a:gd name="T14" fmla="*/ 72 w 528"/>
                  <a:gd name="T15" fmla="*/ 174 h 2416"/>
                  <a:gd name="T16" fmla="*/ 48 w 528"/>
                  <a:gd name="T17" fmla="*/ 157 h 2416"/>
                  <a:gd name="T18" fmla="*/ 24 w 528"/>
                  <a:gd name="T19" fmla="*/ 123 h 2416"/>
                  <a:gd name="T20" fmla="*/ 24 w 528"/>
                  <a:gd name="T21" fmla="*/ 106 h 2416"/>
                  <a:gd name="T22" fmla="*/ 0 w 528"/>
                  <a:gd name="T23" fmla="*/ 90 h 2416"/>
                  <a:gd name="T24" fmla="*/ 24 w 528"/>
                  <a:gd name="T25" fmla="*/ 56 h 2416"/>
                  <a:gd name="T26" fmla="*/ 48 w 528"/>
                  <a:gd name="T27" fmla="*/ 39 h 2416"/>
                  <a:gd name="T28" fmla="*/ 120 w 528"/>
                  <a:gd name="T29" fmla="*/ 6 h 2416"/>
                  <a:gd name="T30" fmla="*/ 145 w 528"/>
                  <a:gd name="T31" fmla="*/ 6 h 2416"/>
                  <a:gd name="T32" fmla="*/ 193 w 528"/>
                  <a:gd name="T33" fmla="*/ 39 h 2416"/>
                  <a:gd name="T34" fmla="*/ 193 w 528"/>
                  <a:gd name="T35" fmla="*/ 56 h 2416"/>
                  <a:gd name="T36" fmla="*/ 217 w 528"/>
                  <a:gd name="T37" fmla="*/ 90 h 2416"/>
                  <a:gd name="T38" fmla="*/ 217 w 528"/>
                  <a:gd name="T39" fmla="*/ 123 h 2416"/>
                  <a:gd name="T40" fmla="*/ 217 w 528"/>
                  <a:gd name="T41" fmla="*/ 157 h 2416"/>
                  <a:gd name="T42" fmla="*/ 217 w 528"/>
                  <a:gd name="T43" fmla="*/ 275 h 2416"/>
                  <a:gd name="T44" fmla="*/ 217 w 528"/>
                  <a:gd name="T45" fmla="*/ 392 h 2416"/>
                  <a:gd name="T46" fmla="*/ 241 w 528"/>
                  <a:gd name="T47" fmla="*/ 493 h 2416"/>
                  <a:gd name="T48" fmla="*/ 241 w 528"/>
                  <a:gd name="T49" fmla="*/ 594 h 2416"/>
                  <a:gd name="T50" fmla="*/ 241 w 528"/>
                  <a:gd name="T51" fmla="*/ 661 h 2416"/>
                  <a:gd name="T52" fmla="*/ 265 w 528"/>
                  <a:gd name="T53" fmla="*/ 829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2" name="Oval 589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1771" y="3116"/>
                <a:ext cx="72" cy="73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93" name="AutoShape 590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1735" y="2960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94" name="Oval 591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1743" y="3294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95" name="Oval 592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1836" y="3337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96" name="Oval 593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1926" y="3193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97" name="Oval 594" descr="White marble"/>
              <p:cNvSpPr>
                <a:spLocks noChangeAspect="1" noChangeArrowheads="1"/>
              </p:cNvSpPr>
              <p:nvPr/>
            </p:nvSpPr>
            <p:spPr bwMode="auto">
              <a:xfrm rot="19684747" flipV="1">
                <a:off x="1906" y="3282"/>
                <a:ext cx="73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98" name="AutoShape 595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1740" y="2806"/>
                <a:ext cx="169" cy="144"/>
              </a:xfrm>
              <a:prstGeom prst="hexagon">
                <a:avLst>
                  <a:gd name="adj" fmla="val 29340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99" name="AutoShape 596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1749" y="2652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00" name="AutoShape 597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1756" y="2499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01" name="AutoShape 598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1763" y="2346"/>
                <a:ext cx="169" cy="144"/>
              </a:xfrm>
              <a:prstGeom prst="hexagon">
                <a:avLst>
                  <a:gd name="adj" fmla="val 29340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02" name="AutoShape 599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1877" y="3036"/>
                <a:ext cx="168" cy="145"/>
              </a:xfrm>
              <a:prstGeom prst="hexagon">
                <a:avLst>
                  <a:gd name="adj" fmla="val 28966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03" name="AutoShape 600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1883" y="2881"/>
                <a:ext cx="168" cy="145"/>
              </a:xfrm>
              <a:prstGeom prst="hexagon">
                <a:avLst>
                  <a:gd name="adj" fmla="val 28966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04" name="AutoShape 601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1890" y="2729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05" name="AutoShape 602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1897" y="2575"/>
                <a:ext cx="169" cy="145"/>
              </a:xfrm>
              <a:prstGeom prst="hexagon">
                <a:avLst>
                  <a:gd name="adj" fmla="val 29138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06" name="AutoShape 603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1905" y="2422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07" name="Oval 604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1723" y="3199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08" name="Freeform 605"/>
              <p:cNvSpPr>
                <a:spLocks/>
              </p:cNvSpPr>
              <p:nvPr/>
            </p:nvSpPr>
            <p:spPr bwMode="auto">
              <a:xfrm flipV="1">
                <a:off x="2034" y="2560"/>
                <a:ext cx="265" cy="846"/>
              </a:xfrm>
              <a:custGeom>
                <a:avLst/>
                <a:gdLst>
                  <a:gd name="T0" fmla="*/ 120 w 528"/>
                  <a:gd name="T1" fmla="*/ 846 h 2416"/>
                  <a:gd name="T2" fmla="*/ 96 w 528"/>
                  <a:gd name="T3" fmla="*/ 695 h 2416"/>
                  <a:gd name="T4" fmla="*/ 96 w 528"/>
                  <a:gd name="T5" fmla="*/ 577 h 2416"/>
                  <a:gd name="T6" fmla="*/ 72 w 528"/>
                  <a:gd name="T7" fmla="*/ 476 h 2416"/>
                  <a:gd name="T8" fmla="*/ 72 w 528"/>
                  <a:gd name="T9" fmla="*/ 359 h 2416"/>
                  <a:gd name="T10" fmla="*/ 72 w 528"/>
                  <a:gd name="T11" fmla="*/ 258 h 2416"/>
                  <a:gd name="T12" fmla="*/ 72 w 528"/>
                  <a:gd name="T13" fmla="*/ 224 h 2416"/>
                  <a:gd name="T14" fmla="*/ 72 w 528"/>
                  <a:gd name="T15" fmla="*/ 174 h 2416"/>
                  <a:gd name="T16" fmla="*/ 48 w 528"/>
                  <a:gd name="T17" fmla="*/ 157 h 2416"/>
                  <a:gd name="T18" fmla="*/ 24 w 528"/>
                  <a:gd name="T19" fmla="*/ 123 h 2416"/>
                  <a:gd name="T20" fmla="*/ 24 w 528"/>
                  <a:gd name="T21" fmla="*/ 106 h 2416"/>
                  <a:gd name="T22" fmla="*/ 0 w 528"/>
                  <a:gd name="T23" fmla="*/ 90 h 2416"/>
                  <a:gd name="T24" fmla="*/ 24 w 528"/>
                  <a:gd name="T25" fmla="*/ 56 h 2416"/>
                  <a:gd name="T26" fmla="*/ 48 w 528"/>
                  <a:gd name="T27" fmla="*/ 39 h 2416"/>
                  <a:gd name="T28" fmla="*/ 120 w 528"/>
                  <a:gd name="T29" fmla="*/ 6 h 2416"/>
                  <a:gd name="T30" fmla="*/ 145 w 528"/>
                  <a:gd name="T31" fmla="*/ 6 h 2416"/>
                  <a:gd name="T32" fmla="*/ 193 w 528"/>
                  <a:gd name="T33" fmla="*/ 39 h 2416"/>
                  <a:gd name="T34" fmla="*/ 193 w 528"/>
                  <a:gd name="T35" fmla="*/ 56 h 2416"/>
                  <a:gd name="T36" fmla="*/ 217 w 528"/>
                  <a:gd name="T37" fmla="*/ 90 h 2416"/>
                  <a:gd name="T38" fmla="*/ 217 w 528"/>
                  <a:gd name="T39" fmla="*/ 123 h 2416"/>
                  <a:gd name="T40" fmla="*/ 217 w 528"/>
                  <a:gd name="T41" fmla="*/ 157 h 2416"/>
                  <a:gd name="T42" fmla="*/ 217 w 528"/>
                  <a:gd name="T43" fmla="*/ 275 h 2416"/>
                  <a:gd name="T44" fmla="*/ 217 w 528"/>
                  <a:gd name="T45" fmla="*/ 392 h 2416"/>
                  <a:gd name="T46" fmla="*/ 241 w 528"/>
                  <a:gd name="T47" fmla="*/ 493 h 2416"/>
                  <a:gd name="T48" fmla="*/ 241 w 528"/>
                  <a:gd name="T49" fmla="*/ 594 h 2416"/>
                  <a:gd name="T50" fmla="*/ 241 w 528"/>
                  <a:gd name="T51" fmla="*/ 661 h 2416"/>
                  <a:gd name="T52" fmla="*/ 265 w 528"/>
                  <a:gd name="T53" fmla="*/ 829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9" name="Oval 606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2058" y="3116"/>
                <a:ext cx="72" cy="73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10" name="AutoShape 607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2023" y="2959"/>
                <a:ext cx="168" cy="145"/>
              </a:xfrm>
              <a:prstGeom prst="hexagon">
                <a:avLst>
                  <a:gd name="adj" fmla="val 28966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11" name="Oval 608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2030" y="3294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12" name="Oval 609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2123" y="3337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13" name="Oval 610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2213" y="3193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14" name="Oval 611" descr="White marble"/>
              <p:cNvSpPr>
                <a:spLocks noChangeAspect="1" noChangeArrowheads="1"/>
              </p:cNvSpPr>
              <p:nvPr/>
            </p:nvSpPr>
            <p:spPr bwMode="auto">
              <a:xfrm rot="19684747" flipV="1">
                <a:off x="2194" y="3282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15" name="AutoShape 612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2028" y="2805"/>
                <a:ext cx="169" cy="145"/>
              </a:xfrm>
              <a:prstGeom prst="hexagon">
                <a:avLst>
                  <a:gd name="adj" fmla="val 29138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16" name="AutoShape 613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2036" y="2652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17" name="AutoShape 614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2044" y="2498"/>
                <a:ext cx="168" cy="145"/>
              </a:xfrm>
              <a:prstGeom prst="hexagon">
                <a:avLst>
                  <a:gd name="adj" fmla="val 28966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18" name="AutoShape 615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2050" y="2346"/>
                <a:ext cx="169" cy="144"/>
              </a:xfrm>
              <a:prstGeom prst="hexagon">
                <a:avLst>
                  <a:gd name="adj" fmla="val 29340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19" name="AutoShape 616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2164" y="3037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20" name="AutoShape 617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2170" y="2882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21" name="AutoShape 618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2177" y="2729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22" name="AutoShape 619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2184" y="2576"/>
                <a:ext cx="169" cy="144"/>
              </a:xfrm>
              <a:prstGeom prst="hexagon">
                <a:avLst>
                  <a:gd name="adj" fmla="val 29340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23" name="AutoShape 620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2192" y="2422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24" name="Oval 621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2010" y="3199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25" name="Freeform 622"/>
              <p:cNvSpPr>
                <a:spLocks/>
              </p:cNvSpPr>
              <p:nvPr/>
            </p:nvSpPr>
            <p:spPr bwMode="auto">
              <a:xfrm flipV="1">
                <a:off x="2321" y="2560"/>
                <a:ext cx="265" cy="846"/>
              </a:xfrm>
              <a:custGeom>
                <a:avLst/>
                <a:gdLst>
                  <a:gd name="T0" fmla="*/ 120 w 528"/>
                  <a:gd name="T1" fmla="*/ 846 h 2416"/>
                  <a:gd name="T2" fmla="*/ 96 w 528"/>
                  <a:gd name="T3" fmla="*/ 695 h 2416"/>
                  <a:gd name="T4" fmla="*/ 96 w 528"/>
                  <a:gd name="T5" fmla="*/ 577 h 2416"/>
                  <a:gd name="T6" fmla="*/ 72 w 528"/>
                  <a:gd name="T7" fmla="*/ 476 h 2416"/>
                  <a:gd name="T8" fmla="*/ 72 w 528"/>
                  <a:gd name="T9" fmla="*/ 359 h 2416"/>
                  <a:gd name="T10" fmla="*/ 72 w 528"/>
                  <a:gd name="T11" fmla="*/ 258 h 2416"/>
                  <a:gd name="T12" fmla="*/ 72 w 528"/>
                  <a:gd name="T13" fmla="*/ 224 h 2416"/>
                  <a:gd name="T14" fmla="*/ 72 w 528"/>
                  <a:gd name="T15" fmla="*/ 174 h 2416"/>
                  <a:gd name="T16" fmla="*/ 48 w 528"/>
                  <a:gd name="T17" fmla="*/ 157 h 2416"/>
                  <a:gd name="T18" fmla="*/ 24 w 528"/>
                  <a:gd name="T19" fmla="*/ 123 h 2416"/>
                  <a:gd name="T20" fmla="*/ 24 w 528"/>
                  <a:gd name="T21" fmla="*/ 106 h 2416"/>
                  <a:gd name="T22" fmla="*/ 0 w 528"/>
                  <a:gd name="T23" fmla="*/ 90 h 2416"/>
                  <a:gd name="T24" fmla="*/ 24 w 528"/>
                  <a:gd name="T25" fmla="*/ 56 h 2416"/>
                  <a:gd name="T26" fmla="*/ 48 w 528"/>
                  <a:gd name="T27" fmla="*/ 39 h 2416"/>
                  <a:gd name="T28" fmla="*/ 120 w 528"/>
                  <a:gd name="T29" fmla="*/ 6 h 2416"/>
                  <a:gd name="T30" fmla="*/ 145 w 528"/>
                  <a:gd name="T31" fmla="*/ 6 h 2416"/>
                  <a:gd name="T32" fmla="*/ 193 w 528"/>
                  <a:gd name="T33" fmla="*/ 39 h 2416"/>
                  <a:gd name="T34" fmla="*/ 193 w 528"/>
                  <a:gd name="T35" fmla="*/ 56 h 2416"/>
                  <a:gd name="T36" fmla="*/ 217 w 528"/>
                  <a:gd name="T37" fmla="*/ 90 h 2416"/>
                  <a:gd name="T38" fmla="*/ 217 w 528"/>
                  <a:gd name="T39" fmla="*/ 123 h 2416"/>
                  <a:gd name="T40" fmla="*/ 217 w 528"/>
                  <a:gd name="T41" fmla="*/ 157 h 2416"/>
                  <a:gd name="T42" fmla="*/ 217 w 528"/>
                  <a:gd name="T43" fmla="*/ 275 h 2416"/>
                  <a:gd name="T44" fmla="*/ 217 w 528"/>
                  <a:gd name="T45" fmla="*/ 392 h 2416"/>
                  <a:gd name="T46" fmla="*/ 241 w 528"/>
                  <a:gd name="T47" fmla="*/ 493 h 2416"/>
                  <a:gd name="T48" fmla="*/ 241 w 528"/>
                  <a:gd name="T49" fmla="*/ 594 h 2416"/>
                  <a:gd name="T50" fmla="*/ 241 w 528"/>
                  <a:gd name="T51" fmla="*/ 661 h 2416"/>
                  <a:gd name="T52" fmla="*/ 265 w 528"/>
                  <a:gd name="T53" fmla="*/ 829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" name="Oval 623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2345" y="3116"/>
                <a:ext cx="73" cy="73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27" name="AutoShape 624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2310" y="2959"/>
                <a:ext cx="168" cy="145"/>
              </a:xfrm>
              <a:prstGeom prst="hexagon">
                <a:avLst>
                  <a:gd name="adj" fmla="val 28966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28" name="Oval 625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2317" y="3294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29" name="Oval 626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2410" y="3337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30" name="Oval 627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2500" y="3193"/>
                <a:ext cx="73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31" name="Oval 628" descr="White marble"/>
              <p:cNvSpPr>
                <a:spLocks noChangeAspect="1" noChangeArrowheads="1"/>
              </p:cNvSpPr>
              <p:nvPr/>
            </p:nvSpPr>
            <p:spPr bwMode="auto">
              <a:xfrm rot="19684747" flipV="1">
                <a:off x="2481" y="3282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32" name="AutoShape 629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2315" y="2805"/>
                <a:ext cx="169" cy="145"/>
              </a:xfrm>
              <a:prstGeom prst="hexagon">
                <a:avLst>
                  <a:gd name="adj" fmla="val 29138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33" name="AutoShape 630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2323" y="2652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34" name="AutoShape 631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2331" y="2498"/>
                <a:ext cx="168" cy="145"/>
              </a:xfrm>
              <a:prstGeom prst="hexagon">
                <a:avLst>
                  <a:gd name="adj" fmla="val 28966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35" name="AutoShape 632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2337" y="2346"/>
                <a:ext cx="169" cy="144"/>
              </a:xfrm>
              <a:prstGeom prst="hexagon">
                <a:avLst>
                  <a:gd name="adj" fmla="val 29340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36" name="AutoShape 633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2451" y="3037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37" name="AutoShape 634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2457" y="2882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38" name="AutoShape 635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2465" y="2728"/>
                <a:ext cx="168" cy="145"/>
              </a:xfrm>
              <a:prstGeom prst="hexagon">
                <a:avLst>
                  <a:gd name="adj" fmla="val 28966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39" name="AutoShape 636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2471" y="2576"/>
                <a:ext cx="169" cy="144"/>
              </a:xfrm>
              <a:prstGeom prst="hexagon">
                <a:avLst>
                  <a:gd name="adj" fmla="val 29340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40" name="AutoShape 637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2480" y="2421"/>
                <a:ext cx="168" cy="145"/>
              </a:xfrm>
              <a:prstGeom prst="hexagon">
                <a:avLst>
                  <a:gd name="adj" fmla="val 28966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41" name="Oval 638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2297" y="3199"/>
                <a:ext cx="73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42" name="Freeform 639"/>
              <p:cNvSpPr>
                <a:spLocks/>
              </p:cNvSpPr>
              <p:nvPr/>
            </p:nvSpPr>
            <p:spPr bwMode="auto">
              <a:xfrm flipV="1">
                <a:off x="2609" y="2560"/>
                <a:ext cx="264" cy="846"/>
              </a:xfrm>
              <a:custGeom>
                <a:avLst/>
                <a:gdLst>
                  <a:gd name="T0" fmla="*/ 120 w 528"/>
                  <a:gd name="T1" fmla="*/ 846 h 2416"/>
                  <a:gd name="T2" fmla="*/ 96 w 528"/>
                  <a:gd name="T3" fmla="*/ 695 h 2416"/>
                  <a:gd name="T4" fmla="*/ 96 w 528"/>
                  <a:gd name="T5" fmla="*/ 577 h 2416"/>
                  <a:gd name="T6" fmla="*/ 72 w 528"/>
                  <a:gd name="T7" fmla="*/ 476 h 2416"/>
                  <a:gd name="T8" fmla="*/ 72 w 528"/>
                  <a:gd name="T9" fmla="*/ 359 h 2416"/>
                  <a:gd name="T10" fmla="*/ 72 w 528"/>
                  <a:gd name="T11" fmla="*/ 258 h 2416"/>
                  <a:gd name="T12" fmla="*/ 72 w 528"/>
                  <a:gd name="T13" fmla="*/ 224 h 2416"/>
                  <a:gd name="T14" fmla="*/ 72 w 528"/>
                  <a:gd name="T15" fmla="*/ 174 h 2416"/>
                  <a:gd name="T16" fmla="*/ 48 w 528"/>
                  <a:gd name="T17" fmla="*/ 157 h 2416"/>
                  <a:gd name="T18" fmla="*/ 24 w 528"/>
                  <a:gd name="T19" fmla="*/ 123 h 2416"/>
                  <a:gd name="T20" fmla="*/ 24 w 528"/>
                  <a:gd name="T21" fmla="*/ 106 h 2416"/>
                  <a:gd name="T22" fmla="*/ 0 w 528"/>
                  <a:gd name="T23" fmla="*/ 90 h 2416"/>
                  <a:gd name="T24" fmla="*/ 24 w 528"/>
                  <a:gd name="T25" fmla="*/ 56 h 2416"/>
                  <a:gd name="T26" fmla="*/ 48 w 528"/>
                  <a:gd name="T27" fmla="*/ 39 h 2416"/>
                  <a:gd name="T28" fmla="*/ 120 w 528"/>
                  <a:gd name="T29" fmla="*/ 6 h 2416"/>
                  <a:gd name="T30" fmla="*/ 144 w 528"/>
                  <a:gd name="T31" fmla="*/ 6 h 2416"/>
                  <a:gd name="T32" fmla="*/ 192 w 528"/>
                  <a:gd name="T33" fmla="*/ 39 h 2416"/>
                  <a:gd name="T34" fmla="*/ 192 w 528"/>
                  <a:gd name="T35" fmla="*/ 56 h 2416"/>
                  <a:gd name="T36" fmla="*/ 216 w 528"/>
                  <a:gd name="T37" fmla="*/ 90 h 2416"/>
                  <a:gd name="T38" fmla="*/ 216 w 528"/>
                  <a:gd name="T39" fmla="*/ 123 h 2416"/>
                  <a:gd name="T40" fmla="*/ 216 w 528"/>
                  <a:gd name="T41" fmla="*/ 157 h 2416"/>
                  <a:gd name="T42" fmla="*/ 216 w 528"/>
                  <a:gd name="T43" fmla="*/ 275 h 2416"/>
                  <a:gd name="T44" fmla="*/ 216 w 528"/>
                  <a:gd name="T45" fmla="*/ 392 h 2416"/>
                  <a:gd name="T46" fmla="*/ 240 w 528"/>
                  <a:gd name="T47" fmla="*/ 493 h 2416"/>
                  <a:gd name="T48" fmla="*/ 240 w 528"/>
                  <a:gd name="T49" fmla="*/ 594 h 2416"/>
                  <a:gd name="T50" fmla="*/ 240 w 528"/>
                  <a:gd name="T51" fmla="*/ 661 h 2416"/>
                  <a:gd name="T52" fmla="*/ 264 w 528"/>
                  <a:gd name="T53" fmla="*/ 829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3" name="Oval 640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2633" y="3116"/>
                <a:ext cx="72" cy="73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44" name="AutoShape 641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2597" y="2960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45" name="Oval 642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2604" y="3294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46" name="Oval 643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2697" y="3337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47" name="Oval 644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2788" y="3193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48" name="Oval 645" descr="White marble"/>
              <p:cNvSpPr>
                <a:spLocks noChangeAspect="1" noChangeArrowheads="1"/>
              </p:cNvSpPr>
              <p:nvPr/>
            </p:nvSpPr>
            <p:spPr bwMode="auto">
              <a:xfrm rot="19684747" flipV="1">
                <a:off x="2768" y="3282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49" name="AutoShape 646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2602" y="2806"/>
                <a:ext cx="169" cy="144"/>
              </a:xfrm>
              <a:prstGeom prst="hexagon">
                <a:avLst>
                  <a:gd name="adj" fmla="val 29340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50" name="AutoShape 647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2610" y="2652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51" name="AutoShape 648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2618" y="2499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52" name="AutoShape 649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2625" y="2345"/>
                <a:ext cx="169" cy="145"/>
              </a:xfrm>
              <a:prstGeom prst="hexagon">
                <a:avLst>
                  <a:gd name="adj" fmla="val 29138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53" name="AutoShape 650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2738" y="3037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54" name="AutoShape 651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2744" y="2882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55" name="AutoShape 652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2752" y="2728"/>
                <a:ext cx="168" cy="145"/>
              </a:xfrm>
              <a:prstGeom prst="hexagon">
                <a:avLst>
                  <a:gd name="adj" fmla="val 28966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56" name="AutoShape 653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2758" y="2576"/>
                <a:ext cx="169" cy="144"/>
              </a:xfrm>
              <a:prstGeom prst="hexagon">
                <a:avLst>
                  <a:gd name="adj" fmla="val 29340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57" name="AutoShape 654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2767" y="2422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58" name="Oval 655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2585" y="3199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59" name="Freeform 656"/>
              <p:cNvSpPr>
                <a:spLocks/>
              </p:cNvSpPr>
              <p:nvPr/>
            </p:nvSpPr>
            <p:spPr bwMode="auto">
              <a:xfrm flipV="1">
                <a:off x="30" y="2512"/>
                <a:ext cx="265" cy="846"/>
              </a:xfrm>
              <a:custGeom>
                <a:avLst/>
                <a:gdLst>
                  <a:gd name="T0" fmla="*/ 120 w 528"/>
                  <a:gd name="T1" fmla="*/ 846 h 2416"/>
                  <a:gd name="T2" fmla="*/ 96 w 528"/>
                  <a:gd name="T3" fmla="*/ 695 h 2416"/>
                  <a:gd name="T4" fmla="*/ 96 w 528"/>
                  <a:gd name="T5" fmla="*/ 577 h 2416"/>
                  <a:gd name="T6" fmla="*/ 72 w 528"/>
                  <a:gd name="T7" fmla="*/ 476 h 2416"/>
                  <a:gd name="T8" fmla="*/ 72 w 528"/>
                  <a:gd name="T9" fmla="*/ 359 h 2416"/>
                  <a:gd name="T10" fmla="*/ 72 w 528"/>
                  <a:gd name="T11" fmla="*/ 258 h 2416"/>
                  <a:gd name="T12" fmla="*/ 72 w 528"/>
                  <a:gd name="T13" fmla="*/ 224 h 2416"/>
                  <a:gd name="T14" fmla="*/ 72 w 528"/>
                  <a:gd name="T15" fmla="*/ 174 h 2416"/>
                  <a:gd name="T16" fmla="*/ 48 w 528"/>
                  <a:gd name="T17" fmla="*/ 157 h 2416"/>
                  <a:gd name="T18" fmla="*/ 24 w 528"/>
                  <a:gd name="T19" fmla="*/ 123 h 2416"/>
                  <a:gd name="T20" fmla="*/ 24 w 528"/>
                  <a:gd name="T21" fmla="*/ 106 h 2416"/>
                  <a:gd name="T22" fmla="*/ 0 w 528"/>
                  <a:gd name="T23" fmla="*/ 90 h 2416"/>
                  <a:gd name="T24" fmla="*/ 24 w 528"/>
                  <a:gd name="T25" fmla="*/ 56 h 2416"/>
                  <a:gd name="T26" fmla="*/ 48 w 528"/>
                  <a:gd name="T27" fmla="*/ 39 h 2416"/>
                  <a:gd name="T28" fmla="*/ 120 w 528"/>
                  <a:gd name="T29" fmla="*/ 6 h 2416"/>
                  <a:gd name="T30" fmla="*/ 145 w 528"/>
                  <a:gd name="T31" fmla="*/ 6 h 2416"/>
                  <a:gd name="T32" fmla="*/ 193 w 528"/>
                  <a:gd name="T33" fmla="*/ 39 h 2416"/>
                  <a:gd name="T34" fmla="*/ 193 w 528"/>
                  <a:gd name="T35" fmla="*/ 56 h 2416"/>
                  <a:gd name="T36" fmla="*/ 217 w 528"/>
                  <a:gd name="T37" fmla="*/ 90 h 2416"/>
                  <a:gd name="T38" fmla="*/ 217 w 528"/>
                  <a:gd name="T39" fmla="*/ 123 h 2416"/>
                  <a:gd name="T40" fmla="*/ 217 w 528"/>
                  <a:gd name="T41" fmla="*/ 157 h 2416"/>
                  <a:gd name="T42" fmla="*/ 217 w 528"/>
                  <a:gd name="T43" fmla="*/ 275 h 2416"/>
                  <a:gd name="T44" fmla="*/ 217 w 528"/>
                  <a:gd name="T45" fmla="*/ 392 h 2416"/>
                  <a:gd name="T46" fmla="*/ 241 w 528"/>
                  <a:gd name="T47" fmla="*/ 493 h 2416"/>
                  <a:gd name="T48" fmla="*/ 241 w 528"/>
                  <a:gd name="T49" fmla="*/ 594 h 2416"/>
                  <a:gd name="T50" fmla="*/ 241 w 528"/>
                  <a:gd name="T51" fmla="*/ 661 h 2416"/>
                  <a:gd name="T52" fmla="*/ 265 w 528"/>
                  <a:gd name="T53" fmla="*/ 829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" name="Oval 657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54" y="3112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61" name="AutoShape 658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18" y="2956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62" name="Oval 659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26" y="3289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63" name="Oval 660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119" y="3333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64" name="Oval 661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209" y="3189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65" name="Oval 662" descr="White marble"/>
              <p:cNvSpPr>
                <a:spLocks noChangeAspect="1" noChangeArrowheads="1"/>
              </p:cNvSpPr>
              <p:nvPr/>
            </p:nvSpPr>
            <p:spPr bwMode="auto">
              <a:xfrm rot="19684747" flipV="1">
                <a:off x="189" y="3277"/>
                <a:ext cx="73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66" name="AutoShape 663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24" y="2801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67" name="AutoShape 664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31" y="2648"/>
                <a:ext cx="169" cy="144"/>
              </a:xfrm>
              <a:prstGeom prst="hexagon">
                <a:avLst>
                  <a:gd name="adj" fmla="val 29340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68" name="AutoShape 665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39" y="2494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69" name="AutoShape 666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47" y="2341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70" name="AutoShape 667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159" y="3032"/>
                <a:ext cx="169" cy="145"/>
              </a:xfrm>
              <a:prstGeom prst="hexagon">
                <a:avLst>
                  <a:gd name="adj" fmla="val 29138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71" name="AutoShape 668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165" y="2877"/>
                <a:ext cx="169" cy="145"/>
              </a:xfrm>
              <a:prstGeom prst="hexagon">
                <a:avLst>
                  <a:gd name="adj" fmla="val 29138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72" name="AutoShape 669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173" y="2724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73" name="AutoShape 670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181" y="2570"/>
                <a:ext cx="168" cy="145"/>
              </a:xfrm>
              <a:prstGeom prst="hexagon">
                <a:avLst>
                  <a:gd name="adj" fmla="val 28966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74" name="AutoShape 671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187" y="2418"/>
                <a:ext cx="169" cy="144"/>
              </a:xfrm>
              <a:prstGeom prst="hexagon">
                <a:avLst>
                  <a:gd name="adj" fmla="val 29340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75" name="Oval 672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6" y="3195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76" name="Freeform 673"/>
              <p:cNvSpPr>
                <a:spLocks/>
              </p:cNvSpPr>
              <p:nvPr/>
            </p:nvSpPr>
            <p:spPr bwMode="auto">
              <a:xfrm flipV="1">
                <a:off x="314" y="2512"/>
                <a:ext cx="264" cy="846"/>
              </a:xfrm>
              <a:custGeom>
                <a:avLst/>
                <a:gdLst>
                  <a:gd name="T0" fmla="*/ 120 w 528"/>
                  <a:gd name="T1" fmla="*/ 846 h 2416"/>
                  <a:gd name="T2" fmla="*/ 96 w 528"/>
                  <a:gd name="T3" fmla="*/ 695 h 2416"/>
                  <a:gd name="T4" fmla="*/ 96 w 528"/>
                  <a:gd name="T5" fmla="*/ 577 h 2416"/>
                  <a:gd name="T6" fmla="*/ 72 w 528"/>
                  <a:gd name="T7" fmla="*/ 476 h 2416"/>
                  <a:gd name="T8" fmla="*/ 72 w 528"/>
                  <a:gd name="T9" fmla="*/ 359 h 2416"/>
                  <a:gd name="T10" fmla="*/ 72 w 528"/>
                  <a:gd name="T11" fmla="*/ 258 h 2416"/>
                  <a:gd name="T12" fmla="*/ 72 w 528"/>
                  <a:gd name="T13" fmla="*/ 224 h 2416"/>
                  <a:gd name="T14" fmla="*/ 72 w 528"/>
                  <a:gd name="T15" fmla="*/ 174 h 2416"/>
                  <a:gd name="T16" fmla="*/ 48 w 528"/>
                  <a:gd name="T17" fmla="*/ 157 h 2416"/>
                  <a:gd name="T18" fmla="*/ 24 w 528"/>
                  <a:gd name="T19" fmla="*/ 123 h 2416"/>
                  <a:gd name="T20" fmla="*/ 24 w 528"/>
                  <a:gd name="T21" fmla="*/ 106 h 2416"/>
                  <a:gd name="T22" fmla="*/ 0 w 528"/>
                  <a:gd name="T23" fmla="*/ 90 h 2416"/>
                  <a:gd name="T24" fmla="*/ 24 w 528"/>
                  <a:gd name="T25" fmla="*/ 56 h 2416"/>
                  <a:gd name="T26" fmla="*/ 48 w 528"/>
                  <a:gd name="T27" fmla="*/ 39 h 2416"/>
                  <a:gd name="T28" fmla="*/ 120 w 528"/>
                  <a:gd name="T29" fmla="*/ 6 h 2416"/>
                  <a:gd name="T30" fmla="*/ 144 w 528"/>
                  <a:gd name="T31" fmla="*/ 6 h 2416"/>
                  <a:gd name="T32" fmla="*/ 192 w 528"/>
                  <a:gd name="T33" fmla="*/ 39 h 2416"/>
                  <a:gd name="T34" fmla="*/ 192 w 528"/>
                  <a:gd name="T35" fmla="*/ 56 h 2416"/>
                  <a:gd name="T36" fmla="*/ 216 w 528"/>
                  <a:gd name="T37" fmla="*/ 90 h 2416"/>
                  <a:gd name="T38" fmla="*/ 216 w 528"/>
                  <a:gd name="T39" fmla="*/ 123 h 2416"/>
                  <a:gd name="T40" fmla="*/ 216 w 528"/>
                  <a:gd name="T41" fmla="*/ 157 h 2416"/>
                  <a:gd name="T42" fmla="*/ 216 w 528"/>
                  <a:gd name="T43" fmla="*/ 275 h 2416"/>
                  <a:gd name="T44" fmla="*/ 216 w 528"/>
                  <a:gd name="T45" fmla="*/ 392 h 2416"/>
                  <a:gd name="T46" fmla="*/ 240 w 528"/>
                  <a:gd name="T47" fmla="*/ 493 h 2416"/>
                  <a:gd name="T48" fmla="*/ 240 w 528"/>
                  <a:gd name="T49" fmla="*/ 594 h 2416"/>
                  <a:gd name="T50" fmla="*/ 240 w 528"/>
                  <a:gd name="T51" fmla="*/ 661 h 2416"/>
                  <a:gd name="T52" fmla="*/ 264 w 528"/>
                  <a:gd name="T53" fmla="*/ 829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" name="Oval 674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338" y="3112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78" name="AutoShape 675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302" y="2956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79" name="Oval 676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309" y="3289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80" name="Oval 677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402" y="3333"/>
                <a:ext cx="73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81" name="Oval 678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493" y="3189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82" name="Oval 679" descr="White marble"/>
              <p:cNvSpPr>
                <a:spLocks noChangeAspect="1" noChangeArrowheads="1"/>
              </p:cNvSpPr>
              <p:nvPr/>
            </p:nvSpPr>
            <p:spPr bwMode="auto">
              <a:xfrm rot="19684747" flipV="1">
                <a:off x="473" y="3277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83" name="AutoShape 680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308" y="2801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84" name="AutoShape 681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315" y="2647"/>
                <a:ext cx="169" cy="145"/>
              </a:xfrm>
              <a:prstGeom prst="hexagon">
                <a:avLst>
                  <a:gd name="adj" fmla="val 29138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85" name="AutoShape 682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323" y="2494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86" name="AutoShape 683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331" y="2340"/>
                <a:ext cx="168" cy="145"/>
              </a:xfrm>
              <a:prstGeom prst="hexagon">
                <a:avLst>
                  <a:gd name="adj" fmla="val 28966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87" name="AutoShape 684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442" y="3033"/>
                <a:ext cx="169" cy="144"/>
              </a:xfrm>
              <a:prstGeom prst="hexagon">
                <a:avLst>
                  <a:gd name="adj" fmla="val 29340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88" name="AutoShape 685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448" y="2878"/>
                <a:ext cx="169" cy="144"/>
              </a:xfrm>
              <a:prstGeom prst="hexagon">
                <a:avLst>
                  <a:gd name="adj" fmla="val 29340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89" name="AutoShape 686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457" y="2724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90" name="AutoShape 687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464" y="2571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91" name="AutoShape 688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471" y="2418"/>
                <a:ext cx="169" cy="144"/>
              </a:xfrm>
              <a:prstGeom prst="hexagon">
                <a:avLst>
                  <a:gd name="adj" fmla="val 29340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92" name="Oval 689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290" y="3195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93" name="Freeform 690"/>
              <p:cNvSpPr>
                <a:spLocks/>
              </p:cNvSpPr>
              <p:nvPr/>
            </p:nvSpPr>
            <p:spPr bwMode="auto">
              <a:xfrm flipV="1">
                <a:off x="601" y="2512"/>
                <a:ext cx="265" cy="846"/>
              </a:xfrm>
              <a:custGeom>
                <a:avLst/>
                <a:gdLst>
                  <a:gd name="T0" fmla="*/ 120 w 528"/>
                  <a:gd name="T1" fmla="*/ 846 h 2416"/>
                  <a:gd name="T2" fmla="*/ 96 w 528"/>
                  <a:gd name="T3" fmla="*/ 695 h 2416"/>
                  <a:gd name="T4" fmla="*/ 96 w 528"/>
                  <a:gd name="T5" fmla="*/ 577 h 2416"/>
                  <a:gd name="T6" fmla="*/ 72 w 528"/>
                  <a:gd name="T7" fmla="*/ 476 h 2416"/>
                  <a:gd name="T8" fmla="*/ 72 w 528"/>
                  <a:gd name="T9" fmla="*/ 359 h 2416"/>
                  <a:gd name="T10" fmla="*/ 72 w 528"/>
                  <a:gd name="T11" fmla="*/ 258 h 2416"/>
                  <a:gd name="T12" fmla="*/ 72 w 528"/>
                  <a:gd name="T13" fmla="*/ 224 h 2416"/>
                  <a:gd name="T14" fmla="*/ 72 w 528"/>
                  <a:gd name="T15" fmla="*/ 174 h 2416"/>
                  <a:gd name="T16" fmla="*/ 48 w 528"/>
                  <a:gd name="T17" fmla="*/ 157 h 2416"/>
                  <a:gd name="T18" fmla="*/ 24 w 528"/>
                  <a:gd name="T19" fmla="*/ 123 h 2416"/>
                  <a:gd name="T20" fmla="*/ 24 w 528"/>
                  <a:gd name="T21" fmla="*/ 106 h 2416"/>
                  <a:gd name="T22" fmla="*/ 0 w 528"/>
                  <a:gd name="T23" fmla="*/ 90 h 2416"/>
                  <a:gd name="T24" fmla="*/ 24 w 528"/>
                  <a:gd name="T25" fmla="*/ 56 h 2416"/>
                  <a:gd name="T26" fmla="*/ 48 w 528"/>
                  <a:gd name="T27" fmla="*/ 39 h 2416"/>
                  <a:gd name="T28" fmla="*/ 120 w 528"/>
                  <a:gd name="T29" fmla="*/ 6 h 2416"/>
                  <a:gd name="T30" fmla="*/ 145 w 528"/>
                  <a:gd name="T31" fmla="*/ 6 h 2416"/>
                  <a:gd name="T32" fmla="*/ 193 w 528"/>
                  <a:gd name="T33" fmla="*/ 39 h 2416"/>
                  <a:gd name="T34" fmla="*/ 193 w 528"/>
                  <a:gd name="T35" fmla="*/ 56 h 2416"/>
                  <a:gd name="T36" fmla="*/ 217 w 528"/>
                  <a:gd name="T37" fmla="*/ 90 h 2416"/>
                  <a:gd name="T38" fmla="*/ 217 w 528"/>
                  <a:gd name="T39" fmla="*/ 123 h 2416"/>
                  <a:gd name="T40" fmla="*/ 217 w 528"/>
                  <a:gd name="T41" fmla="*/ 157 h 2416"/>
                  <a:gd name="T42" fmla="*/ 217 w 528"/>
                  <a:gd name="T43" fmla="*/ 275 h 2416"/>
                  <a:gd name="T44" fmla="*/ 217 w 528"/>
                  <a:gd name="T45" fmla="*/ 392 h 2416"/>
                  <a:gd name="T46" fmla="*/ 241 w 528"/>
                  <a:gd name="T47" fmla="*/ 493 h 2416"/>
                  <a:gd name="T48" fmla="*/ 241 w 528"/>
                  <a:gd name="T49" fmla="*/ 594 h 2416"/>
                  <a:gd name="T50" fmla="*/ 241 w 528"/>
                  <a:gd name="T51" fmla="*/ 661 h 2416"/>
                  <a:gd name="T52" fmla="*/ 265 w 528"/>
                  <a:gd name="T53" fmla="*/ 829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" name="Oval 691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625" y="3112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95" name="AutoShape 692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589" y="2956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96" name="Oval 693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596" y="3289"/>
                <a:ext cx="73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97" name="Oval 694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690" y="3333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98" name="Oval 695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780" y="3189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99" name="Oval 696" descr="White marble"/>
              <p:cNvSpPr>
                <a:spLocks noChangeAspect="1" noChangeArrowheads="1"/>
              </p:cNvSpPr>
              <p:nvPr/>
            </p:nvSpPr>
            <p:spPr bwMode="auto">
              <a:xfrm rot="19684747" flipV="1">
                <a:off x="760" y="3277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00" name="AutoShape 697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595" y="2801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01" name="AutoShape 698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602" y="2647"/>
                <a:ext cx="169" cy="145"/>
              </a:xfrm>
              <a:prstGeom prst="hexagon">
                <a:avLst>
                  <a:gd name="adj" fmla="val 29138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02" name="AutoShape 699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610" y="2494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03" name="AutoShape 700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618" y="2340"/>
                <a:ext cx="168" cy="145"/>
              </a:xfrm>
              <a:prstGeom prst="hexagon">
                <a:avLst>
                  <a:gd name="adj" fmla="val 28966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04" name="AutoShape 701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730" y="3032"/>
                <a:ext cx="169" cy="145"/>
              </a:xfrm>
              <a:prstGeom prst="hexagon">
                <a:avLst>
                  <a:gd name="adj" fmla="val 29138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05" name="AutoShape 702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736" y="2877"/>
                <a:ext cx="169" cy="145"/>
              </a:xfrm>
              <a:prstGeom prst="hexagon">
                <a:avLst>
                  <a:gd name="adj" fmla="val 29138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06" name="AutoShape 703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744" y="2724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07" name="AutoShape 704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752" y="2570"/>
                <a:ext cx="168" cy="145"/>
              </a:xfrm>
              <a:prstGeom prst="hexagon">
                <a:avLst>
                  <a:gd name="adj" fmla="val 28966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08" name="AutoShape 705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758" y="2418"/>
                <a:ext cx="169" cy="144"/>
              </a:xfrm>
              <a:prstGeom prst="hexagon">
                <a:avLst>
                  <a:gd name="adj" fmla="val 29340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09" name="Oval 706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577" y="3195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10" name="Freeform 707"/>
              <p:cNvSpPr>
                <a:spLocks/>
              </p:cNvSpPr>
              <p:nvPr/>
            </p:nvSpPr>
            <p:spPr bwMode="auto">
              <a:xfrm flipV="1">
                <a:off x="888" y="2512"/>
                <a:ext cx="265" cy="846"/>
              </a:xfrm>
              <a:custGeom>
                <a:avLst/>
                <a:gdLst>
                  <a:gd name="T0" fmla="*/ 120 w 528"/>
                  <a:gd name="T1" fmla="*/ 846 h 2416"/>
                  <a:gd name="T2" fmla="*/ 96 w 528"/>
                  <a:gd name="T3" fmla="*/ 695 h 2416"/>
                  <a:gd name="T4" fmla="*/ 96 w 528"/>
                  <a:gd name="T5" fmla="*/ 577 h 2416"/>
                  <a:gd name="T6" fmla="*/ 72 w 528"/>
                  <a:gd name="T7" fmla="*/ 476 h 2416"/>
                  <a:gd name="T8" fmla="*/ 72 w 528"/>
                  <a:gd name="T9" fmla="*/ 359 h 2416"/>
                  <a:gd name="T10" fmla="*/ 72 w 528"/>
                  <a:gd name="T11" fmla="*/ 258 h 2416"/>
                  <a:gd name="T12" fmla="*/ 72 w 528"/>
                  <a:gd name="T13" fmla="*/ 224 h 2416"/>
                  <a:gd name="T14" fmla="*/ 72 w 528"/>
                  <a:gd name="T15" fmla="*/ 174 h 2416"/>
                  <a:gd name="T16" fmla="*/ 48 w 528"/>
                  <a:gd name="T17" fmla="*/ 157 h 2416"/>
                  <a:gd name="T18" fmla="*/ 24 w 528"/>
                  <a:gd name="T19" fmla="*/ 123 h 2416"/>
                  <a:gd name="T20" fmla="*/ 24 w 528"/>
                  <a:gd name="T21" fmla="*/ 106 h 2416"/>
                  <a:gd name="T22" fmla="*/ 0 w 528"/>
                  <a:gd name="T23" fmla="*/ 90 h 2416"/>
                  <a:gd name="T24" fmla="*/ 24 w 528"/>
                  <a:gd name="T25" fmla="*/ 56 h 2416"/>
                  <a:gd name="T26" fmla="*/ 48 w 528"/>
                  <a:gd name="T27" fmla="*/ 39 h 2416"/>
                  <a:gd name="T28" fmla="*/ 120 w 528"/>
                  <a:gd name="T29" fmla="*/ 6 h 2416"/>
                  <a:gd name="T30" fmla="*/ 145 w 528"/>
                  <a:gd name="T31" fmla="*/ 6 h 2416"/>
                  <a:gd name="T32" fmla="*/ 193 w 528"/>
                  <a:gd name="T33" fmla="*/ 39 h 2416"/>
                  <a:gd name="T34" fmla="*/ 193 w 528"/>
                  <a:gd name="T35" fmla="*/ 56 h 2416"/>
                  <a:gd name="T36" fmla="*/ 217 w 528"/>
                  <a:gd name="T37" fmla="*/ 90 h 2416"/>
                  <a:gd name="T38" fmla="*/ 217 w 528"/>
                  <a:gd name="T39" fmla="*/ 123 h 2416"/>
                  <a:gd name="T40" fmla="*/ 217 w 528"/>
                  <a:gd name="T41" fmla="*/ 157 h 2416"/>
                  <a:gd name="T42" fmla="*/ 217 w 528"/>
                  <a:gd name="T43" fmla="*/ 275 h 2416"/>
                  <a:gd name="T44" fmla="*/ 217 w 528"/>
                  <a:gd name="T45" fmla="*/ 392 h 2416"/>
                  <a:gd name="T46" fmla="*/ 241 w 528"/>
                  <a:gd name="T47" fmla="*/ 493 h 2416"/>
                  <a:gd name="T48" fmla="*/ 241 w 528"/>
                  <a:gd name="T49" fmla="*/ 594 h 2416"/>
                  <a:gd name="T50" fmla="*/ 241 w 528"/>
                  <a:gd name="T51" fmla="*/ 661 h 2416"/>
                  <a:gd name="T52" fmla="*/ 265 w 528"/>
                  <a:gd name="T53" fmla="*/ 829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1" name="Oval 708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912" y="3112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12" name="AutoShape 709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876" y="2956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13" name="Oval 710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884" y="3289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14" name="Oval 711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977" y="3333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15" name="Oval 712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1067" y="3189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16" name="Oval 713" descr="White marble"/>
              <p:cNvSpPr>
                <a:spLocks noChangeAspect="1" noChangeArrowheads="1"/>
              </p:cNvSpPr>
              <p:nvPr/>
            </p:nvSpPr>
            <p:spPr bwMode="auto">
              <a:xfrm rot="19684747" flipV="1">
                <a:off x="1047" y="3277"/>
                <a:ext cx="73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17" name="AutoShape 714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882" y="2801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18" name="AutoShape 715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889" y="2648"/>
                <a:ext cx="169" cy="144"/>
              </a:xfrm>
              <a:prstGeom prst="hexagon">
                <a:avLst>
                  <a:gd name="adj" fmla="val 29340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19" name="AutoShape 716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897" y="2494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20" name="AutoShape 717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905" y="2341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21" name="AutoShape 718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1017" y="3032"/>
                <a:ext cx="169" cy="145"/>
              </a:xfrm>
              <a:prstGeom prst="hexagon">
                <a:avLst>
                  <a:gd name="adj" fmla="val 29138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22" name="AutoShape 719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1023" y="2877"/>
                <a:ext cx="169" cy="145"/>
              </a:xfrm>
              <a:prstGeom prst="hexagon">
                <a:avLst>
                  <a:gd name="adj" fmla="val 29138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23" name="AutoShape 720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1031" y="2724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24" name="AutoShape 721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1039" y="2570"/>
                <a:ext cx="168" cy="145"/>
              </a:xfrm>
              <a:prstGeom prst="hexagon">
                <a:avLst>
                  <a:gd name="adj" fmla="val 28966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25" name="AutoShape 722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1045" y="2418"/>
                <a:ext cx="169" cy="144"/>
              </a:xfrm>
              <a:prstGeom prst="hexagon">
                <a:avLst>
                  <a:gd name="adj" fmla="val 29340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26" name="Oval 723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864" y="3195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27" name="Freeform 724"/>
              <p:cNvSpPr>
                <a:spLocks/>
              </p:cNvSpPr>
              <p:nvPr/>
            </p:nvSpPr>
            <p:spPr bwMode="auto">
              <a:xfrm flipV="1">
                <a:off x="1175" y="2512"/>
                <a:ext cx="265" cy="846"/>
              </a:xfrm>
              <a:custGeom>
                <a:avLst/>
                <a:gdLst>
                  <a:gd name="T0" fmla="*/ 120 w 528"/>
                  <a:gd name="T1" fmla="*/ 846 h 2416"/>
                  <a:gd name="T2" fmla="*/ 96 w 528"/>
                  <a:gd name="T3" fmla="*/ 695 h 2416"/>
                  <a:gd name="T4" fmla="*/ 96 w 528"/>
                  <a:gd name="T5" fmla="*/ 577 h 2416"/>
                  <a:gd name="T6" fmla="*/ 72 w 528"/>
                  <a:gd name="T7" fmla="*/ 476 h 2416"/>
                  <a:gd name="T8" fmla="*/ 72 w 528"/>
                  <a:gd name="T9" fmla="*/ 359 h 2416"/>
                  <a:gd name="T10" fmla="*/ 72 w 528"/>
                  <a:gd name="T11" fmla="*/ 258 h 2416"/>
                  <a:gd name="T12" fmla="*/ 72 w 528"/>
                  <a:gd name="T13" fmla="*/ 224 h 2416"/>
                  <a:gd name="T14" fmla="*/ 72 w 528"/>
                  <a:gd name="T15" fmla="*/ 174 h 2416"/>
                  <a:gd name="T16" fmla="*/ 48 w 528"/>
                  <a:gd name="T17" fmla="*/ 157 h 2416"/>
                  <a:gd name="T18" fmla="*/ 24 w 528"/>
                  <a:gd name="T19" fmla="*/ 123 h 2416"/>
                  <a:gd name="T20" fmla="*/ 24 w 528"/>
                  <a:gd name="T21" fmla="*/ 106 h 2416"/>
                  <a:gd name="T22" fmla="*/ 0 w 528"/>
                  <a:gd name="T23" fmla="*/ 90 h 2416"/>
                  <a:gd name="T24" fmla="*/ 24 w 528"/>
                  <a:gd name="T25" fmla="*/ 56 h 2416"/>
                  <a:gd name="T26" fmla="*/ 48 w 528"/>
                  <a:gd name="T27" fmla="*/ 39 h 2416"/>
                  <a:gd name="T28" fmla="*/ 120 w 528"/>
                  <a:gd name="T29" fmla="*/ 6 h 2416"/>
                  <a:gd name="T30" fmla="*/ 145 w 528"/>
                  <a:gd name="T31" fmla="*/ 6 h 2416"/>
                  <a:gd name="T32" fmla="*/ 193 w 528"/>
                  <a:gd name="T33" fmla="*/ 39 h 2416"/>
                  <a:gd name="T34" fmla="*/ 193 w 528"/>
                  <a:gd name="T35" fmla="*/ 56 h 2416"/>
                  <a:gd name="T36" fmla="*/ 217 w 528"/>
                  <a:gd name="T37" fmla="*/ 90 h 2416"/>
                  <a:gd name="T38" fmla="*/ 217 w 528"/>
                  <a:gd name="T39" fmla="*/ 123 h 2416"/>
                  <a:gd name="T40" fmla="*/ 217 w 528"/>
                  <a:gd name="T41" fmla="*/ 157 h 2416"/>
                  <a:gd name="T42" fmla="*/ 217 w 528"/>
                  <a:gd name="T43" fmla="*/ 275 h 2416"/>
                  <a:gd name="T44" fmla="*/ 217 w 528"/>
                  <a:gd name="T45" fmla="*/ 392 h 2416"/>
                  <a:gd name="T46" fmla="*/ 241 w 528"/>
                  <a:gd name="T47" fmla="*/ 493 h 2416"/>
                  <a:gd name="T48" fmla="*/ 241 w 528"/>
                  <a:gd name="T49" fmla="*/ 594 h 2416"/>
                  <a:gd name="T50" fmla="*/ 241 w 528"/>
                  <a:gd name="T51" fmla="*/ 661 h 2416"/>
                  <a:gd name="T52" fmla="*/ 265 w 528"/>
                  <a:gd name="T53" fmla="*/ 829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" name="Oval 725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1199" y="3112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29" name="AutoShape 726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1164" y="2955"/>
                <a:ext cx="168" cy="145"/>
              </a:xfrm>
              <a:prstGeom prst="hexagon">
                <a:avLst>
                  <a:gd name="adj" fmla="val 28966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30" name="Oval 727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1171" y="3289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31" name="Oval 728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1264" y="3333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32" name="Oval 729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1354" y="3189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33" name="Oval 730" descr="White marble"/>
              <p:cNvSpPr>
                <a:spLocks noChangeAspect="1" noChangeArrowheads="1"/>
              </p:cNvSpPr>
              <p:nvPr/>
            </p:nvSpPr>
            <p:spPr bwMode="auto">
              <a:xfrm rot="19684747" flipV="1">
                <a:off x="1335" y="3277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34" name="AutoShape 731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1170" y="2800"/>
                <a:ext cx="168" cy="145"/>
              </a:xfrm>
              <a:prstGeom prst="hexagon">
                <a:avLst>
                  <a:gd name="adj" fmla="val 28966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35" name="AutoShape 732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1176" y="2648"/>
                <a:ext cx="169" cy="144"/>
              </a:xfrm>
              <a:prstGeom prst="hexagon">
                <a:avLst>
                  <a:gd name="adj" fmla="val 29340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36" name="AutoShape 733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1185" y="2493"/>
                <a:ext cx="168" cy="145"/>
              </a:xfrm>
              <a:prstGeom prst="hexagon">
                <a:avLst>
                  <a:gd name="adj" fmla="val 28966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37" name="AutoShape 734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1192" y="2341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38" name="AutoShape 735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1304" y="3033"/>
                <a:ext cx="169" cy="144"/>
              </a:xfrm>
              <a:prstGeom prst="hexagon">
                <a:avLst>
                  <a:gd name="adj" fmla="val 29340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39" name="AutoShape 736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1310" y="2878"/>
                <a:ext cx="169" cy="144"/>
              </a:xfrm>
              <a:prstGeom prst="hexagon">
                <a:avLst>
                  <a:gd name="adj" fmla="val 29340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40" name="AutoShape 737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1318" y="2724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41" name="AutoShape 738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1326" y="2571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42" name="AutoShape 739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1332" y="2418"/>
                <a:ext cx="169" cy="144"/>
              </a:xfrm>
              <a:prstGeom prst="hexagon">
                <a:avLst>
                  <a:gd name="adj" fmla="val 29340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43" name="Oval 740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1151" y="3195"/>
                <a:ext cx="72" cy="72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grpSp>
            <p:nvGrpSpPr>
              <p:cNvPr id="744" name="Group 741"/>
              <p:cNvGrpSpPr>
                <a:grpSpLocks/>
              </p:cNvGrpSpPr>
              <p:nvPr/>
            </p:nvGrpSpPr>
            <p:grpSpPr bwMode="auto">
              <a:xfrm>
                <a:off x="2864" y="2336"/>
                <a:ext cx="338" cy="1076"/>
                <a:chOff x="2864" y="2336"/>
                <a:chExt cx="338" cy="1076"/>
              </a:xfrm>
            </p:grpSpPr>
            <p:sp>
              <p:nvSpPr>
                <p:cNvPr id="745" name="Freeform 742"/>
                <p:cNvSpPr>
                  <a:spLocks/>
                </p:cNvSpPr>
                <p:nvPr/>
              </p:nvSpPr>
              <p:spPr bwMode="auto">
                <a:xfrm flipV="1">
                  <a:off x="2888" y="2562"/>
                  <a:ext cx="264" cy="846"/>
                </a:xfrm>
                <a:custGeom>
                  <a:avLst/>
                  <a:gdLst>
                    <a:gd name="T0" fmla="*/ 120 w 528"/>
                    <a:gd name="T1" fmla="*/ 846 h 2416"/>
                    <a:gd name="T2" fmla="*/ 96 w 528"/>
                    <a:gd name="T3" fmla="*/ 695 h 2416"/>
                    <a:gd name="T4" fmla="*/ 96 w 528"/>
                    <a:gd name="T5" fmla="*/ 577 h 2416"/>
                    <a:gd name="T6" fmla="*/ 72 w 528"/>
                    <a:gd name="T7" fmla="*/ 476 h 2416"/>
                    <a:gd name="T8" fmla="*/ 72 w 528"/>
                    <a:gd name="T9" fmla="*/ 359 h 2416"/>
                    <a:gd name="T10" fmla="*/ 72 w 528"/>
                    <a:gd name="T11" fmla="*/ 258 h 2416"/>
                    <a:gd name="T12" fmla="*/ 72 w 528"/>
                    <a:gd name="T13" fmla="*/ 224 h 2416"/>
                    <a:gd name="T14" fmla="*/ 72 w 528"/>
                    <a:gd name="T15" fmla="*/ 174 h 2416"/>
                    <a:gd name="T16" fmla="*/ 48 w 528"/>
                    <a:gd name="T17" fmla="*/ 157 h 2416"/>
                    <a:gd name="T18" fmla="*/ 24 w 528"/>
                    <a:gd name="T19" fmla="*/ 123 h 2416"/>
                    <a:gd name="T20" fmla="*/ 24 w 528"/>
                    <a:gd name="T21" fmla="*/ 106 h 2416"/>
                    <a:gd name="T22" fmla="*/ 0 w 528"/>
                    <a:gd name="T23" fmla="*/ 90 h 2416"/>
                    <a:gd name="T24" fmla="*/ 24 w 528"/>
                    <a:gd name="T25" fmla="*/ 56 h 2416"/>
                    <a:gd name="T26" fmla="*/ 48 w 528"/>
                    <a:gd name="T27" fmla="*/ 39 h 2416"/>
                    <a:gd name="T28" fmla="*/ 120 w 528"/>
                    <a:gd name="T29" fmla="*/ 6 h 2416"/>
                    <a:gd name="T30" fmla="*/ 144 w 528"/>
                    <a:gd name="T31" fmla="*/ 6 h 2416"/>
                    <a:gd name="T32" fmla="*/ 192 w 528"/>
                    <a:gd name="T33" fmla="*/ 39 h 2416"/>
                    <a:gd name="T34" fmla="*/ 192 w 528"/>
                    <a:gd name="T35" fmla="*/ 56 h 2416"/>
                    <a:gd name="T36" fmla="*/ 216 w 528"/>
                    <a:gd name="T37" fmla="*/ 90 h 2416"/>
                    <a:gd name="T38" fmla="*/ 216 w 528"/>
                    <a:gd name="T39" fmla="*/ 123 h 2416"/>
                    <a:gd name="T40" fmla="*/ 216 w 528"/>
                    <a:gd name="T41" fmla="*/ 157 h 2416"/>
                    <a:gd name="T42" fmla="*/ 216 w 528"/>
                    <a:gd name="T43" fmla="*/ 275 h 2416"/>
                    <a:gd name="T44" fmla="*/ 216 w 528"/>
                    <a:gd name="T45" fmla="*/ 392 h 2416"/>
                    <a:gd name="T46" fmla="*/ 240 w 528"/>
                    <a:gd name="T47" fmla="*/ 493 h 2416"/>
                    <a:gd name="T48" fmla="*/ 240 w 528"/>
                    <a:gd name="T49" fmla="*/ 594 h 2416"/>
                    <a:gd name="T50" fmla="*/ 240 w 528"/>
                    <a:gd name="T51" fmla="*/ 661 h 2416"/>
                    <a:gd name="T52" fmla="*/ 264 w 528"/>
                    <a:gd name="T53" fmla="*/ 829 h 241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28"/>
                    <a:gd name="T82" fmla="*/ 0 h 2416"/>
                    <a:gd name="T83" fmla="*/ 528 w 528"/>
                    <a:gd name="T84" fmla="*/ 2416 h 241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28" h="2416">
                      <a:moveTo>
                        <a:pt x="240" y="2416"/>
                      </a:moveTo>
                      <a:cubicBezTo>
                        <a:pt x="220" y="2264"/>
                        <a:pt x="200" y="2112"/>
                        <a:pt x="192" y="1984"/>
                      </a:cubicBezTo>
                      <a:cubicBezTo>
                        <a:pt x="184" y="1856"/>
                        <a:pt x="200" y="1752"/>
                        <a:pt x="192" y="1648"/>
                      </a:cubicBezTo>
                      <a:cubicBezTo>
                        <a:pt x="184" y="1544"/>
                        <a:pt x="152" y="1464"/>
                        <a:pt x="144" y="1360"/>
                      </a:cubicBezTo>
                      <a:cubicBezTo>
                        <a:pt x="136" y="1256"/>
                        <a:pt x="144" y="1128"/>
                        <a:pt x="144" y="1024"/>
                      </a:cubicBezTo>
                      <a:cubicBezTo>
                        <a:pt x="144" y="920"/>
                        <a:pt x="144" y="800"/>
                        <a:pt x="144" y="736"/>
                      </a:cubicBezTo>
                      <a:cubicBezTo>
                        <a:pt x="144" y="672"/>
                        <a:pt x="144" y="680"/>
                        <a:pt x="144" y="640"/>
                      </a:cubicBezTo>
                      <a:cubicBezTo>
                        <a:pt x="144" y="600"/>
                        <a:pt x="152" y="528"/>
                        <a:pt x="144" y="496"/>
                      </a:cubicBezTo>
                      <a:cubicBezTo>
                        <a:pt x="136" y="464"/>
                        <a:pt x="112" y="472"/>
                        <a:pt x="96" y="448"/>
                      </a:cubicBezTo>
                      <a:cubicBezTo>
                        <a:pt x="80" y="424"/>
                        <a:pt x="56" y="376"/>
                        <a:pt x="48" y="352"/>
                      </a:cubicBezTo>
                      <a:cubicBezTo>
                        <a:pt x="40" y="328"/>
                        <a:pt x="56" y="320"/>
                        <a:pt x="48" y="304"/>
                      </a:cubicBezTo>
                      <a:cubicBezTo>
                        <a:pt x="40" y="288"/>
                        <a:pt x="0" y="280"/>
                        <a:pt x="0" y="256"/>
                      </a:cubicBezTo>
                      <a:cubicBezTo>
                        <a:pt x="0" y="232"/>
                        <a:pt x="32" y="184"/>
                        <a:pt x="48" y="160"/>
                      </a:cubicBezTo>
                      <a:cubicBezTo>
                        <a:pt x="64" y="136"/>
                        <a:pt x="64" y="136"/>
                        <a:pt x="96" y="112"/>
                      </a:cubicBezTo>
                      <a:cubicBezTo>
                        <a:pt x="128" y="88"/>
                        <a:pt x="208" y="32"/>
                        <a:pt x="240" y="16"/>
                      </a:cubicBezTo>
                      <a:cubicBezTo>
                        <a:pt x="272" y="0"/>
                        <a:pt x="264" y="0"/>
                        <a:pt x="288" y="16"/>
                      </a:cubicBezTo>
                      <a:cubicBezTo>
                        <a:pt x="312" y="32"/>
                        <a:pt x="368" y="88"/>
                        <a:pt x="384" y="112"/>
                      </a:cubicBezTo>
                      <a:cubicBezTo>
                        <a:pt x="400" y="136"/>
                        <a:pt x="376" y="136"/>
                        <a:pt x="384" y="160"/>
                      </a:cubicBezTo>
                      <a:cubicBezTo>
                        <a:pt x="392" y="184"/>
                        <a:pt x="424" y="224"/>
                        <a:pt x="432" y="256"/>
                      </a:cubicBezTo>
                      <a:cubicBezTo>
                        <a:pt x="440" y="288"/>
                        <a:pt x="432" y="320"/>
                        <a:pt x="432" y="352"/>
                      </a:cubicBezTo>
                      <a:cubicBezTo>
                        <a:pt x="432" y="384"/>
                        <a:pt x="432" y="376"/>
                        <a:pt x="432" y="448"/>
                      </a:cubicBezTo>
                      <a:cubicBezTo>
                        <a:pt x="432" y="520"/>
                        <a:pt x="432" y="672"/>
                        <a:pt x="432" y="784"/>
                      </a:cubicBezTo>
                      <a:cubicBezTo>
                        <a:pt x="432" y="896"/>
                        <a:pt x="424" y="1016"/>
                        <a:pt x="432" y="1120"/>
                      </a:cubicBezTo>
                      <a:cubicBezTo>
                        <a:pt x="440" y="1224"/>
                        <a:pt x="472" y="1312"/>
                        <a:pt x="480" y="1408"/>
                      </a:cubicBezTo>
                      <a:cubicBezTo>
                        <a:pt x="488" y="1504"/>
                        <a:pt x="480" y="1616"/>
                        <a:pt x="480" y="1696"/>
                      </a:cubicBezTo>
                      <a:cubicBezTo>
                        <a:pt x="480" y="1776"/>
                        <a:pt x="472" y="1776"/>
                        <a:pt x="480" y="1888"/>
                      </a:cubicBezTo>
                      <a:cubicBezTo>
                        <a:pt x="488" y="2000"/>
                        <a:pt x="508" y="2184"/>
                        <a:pt x="528" y="2368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6" name="Oval 743" descr="White marble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12" y="3119"/>
                  <a:ext cx="72" cy="72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747" name="AutoShape 744" descr="Stationery"/>
                <p:cNvSpPr>
                  <a:spLocks noChangeAspect="1" noChangeArrowheads="1"/>
                </p:cNvSpPr>
                <p:nvPr/>
              </p:nvSpPr>
              <p:spPr bwMode="auto">
                <a:xfrm rot="3734147" flipV="1">
                  <a:off x="2876" y="2963"/>
                  <a:ext cx="168" cy="144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748" name="Oval 745" descr="White marble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884" y="3296"/>
                  <a:ext cx="72" cy="72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749" name="Oval 746" descr="White marble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7" y="3340"/>
                  <a:ext cx="72" cy="72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750" name="Oval 747" descr="White marble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67" y="3196"/>
                  <a:ext cx="72" cy="72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751" name="Oval 748" descr="White marble"/>
                <p:cNvSpPr>
                  <a:spLocks noChangeAspect="1" noChangeArrowheads="1"/>
                </p:cNvSpPr>
                <p:nvPr/>
              </p:nvSpPr>
              <p:spPr bwMode="auto">
                <a:xfrm rot="19684747" flipV="1">
                  <a:off x="3047" y="3284"/>
                  <a:ext cx="72" cy="72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752" name="AutoShape 749" descr="Stationery"/>
                <p:cNvSpPr>
                  <a:spLocks noChangeAspect="1" noChangeArrowheads="1"/>
                </p:cNvSpPr>
                <p:nvPr/>
              </p:nvSpPr>
              <p:spPr bwMode="auto">
                <a:xfrm rot="3734147" flipV="1">
                  <a:off x="2882" y="2808"/>
                  <a:ext cx="168" cy="144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753" name="AutoShape 750" descr="Stationery"/>
                <p:cNvSpPr>
                  <a:spLocks noChangeAspect="1" noChangeArrowheads="1"/>
                </p:cNvSpPr>
                <p:nvPr/>
              </p:nvSpPr>
              <p:spPr bwMode="auto">
                <a:xfrm rot="3734147" flipV="1">
                  <a:off x="2889" y="2655"/>
                  <a:ext cx="169" cy="144"/>
                </a:xfrm>
                <a:prstGeom prst="hexagon">
                  <a:avLst>
                    <a:gd name="adj" fmla="val 29340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754" name="AutoShape 751" descr="Stationery"/>
                <p:cNvSpPr>
                  <a:spLocks noChangeAspect="1" noChangeArrowheads="1"/>
                </p:cNvSpPr>
                <p:nvPr/>
              </p:nvSpPr>
              <p:spPr bwMode="auto">
                <a:xfrm rot="3734147" flipV="1">
                  <a:off x="2897" y="2501"/>
                  <a:ext cx="168" cy="144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755" name="AutoShape 752" descr="Stationery"/>
                <p:cNvSpPr>
                  <a:spLocks noChangeAspect="1" noChangeArrowheads="1"/>
                </p:cNvSpPr>
                <p:nvPr/>
              </p:nvSpPr>
              <p:spPr bwMode="auto">
                <a:xfrm rot="3734147" flipV="1">
                  <a:off x="2905" y="2348"/>
                  <a:ext cx="168" cy="144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756" name="AutoShape 753" descr="Stationery"/>
                <p:cNvSpPr>
                  <a:spLocks noChangeAspect="1" noChangeArrowheads="1"/>
                </p:cNvSpPr>
                <p:nvPr/>
              </p:nvSpPr>
              <p:spPr bwMode="auto">
                <a:xfrm rot="3734147" flipV="1">
                  <a:off x="3016" y="3040"/>
                  <a:ext cx="169" cy="144"/>
                </a:xfrm>
                <a:prstGeom prst="hexagon">
                  <a:avLst>
                    <a:gd name="adj" fmla="val 29340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757" name="AutoShape 754" descr="Stationery"/>
                <p:cNvSpPr>
                  <a:spLocks noChangeAspect="1" noChangeArrowheads="1"/>
                </p:cNvSpPr>
                <p:nvPr/>
              </p:nvSpPr>
              <p:spPr bwMode="auto">
                <a:xfrm rot="3734147" flipV="1">
                  <a:off x="3022" y="2885"/>
                  <a:ext cx="169" cy="144"/>
                </a:xfrm>
                <a:prstGeom prst="hexagon">
                  <a:avLst>
                    <a:gd name="adj" fmla="val 29340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758" name="AutoShape 755" descr="Stationery"/>
                <p:cNvSpPr>
                  <a:spLocks noChangeAspect="1" noChangeArrowheads="1"/>
                </p:cNvSpPr>
                <p:nvPr/>
              </p:nvSpPr>
              <p:spPr bwMode="auto">
                <a:xfrm rot="3734147" flipV="1">
                  <a:off x="3031" y="2731"/>
                  <a:ext cx="168" cy="144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759" name="AutoShape 756" descr="Stationery"/>
                <p:cNvSpPr>
                  <a:spLocks noChangeAspect="1" noChangeArrowheads="1"/>
                </p:cNvSpPr>
                <p:nvPr/>
              </p:nvSpPr>
              <p:spPr bwMode="auto">
                <a:xfrm rot="3734147" flipV="1">
                  <a:off x="3038" y="2578"/>
                  <a:ext cx="168" cy="144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760" name="AutoShape 757" descr="Stationery"/>
                <p:cNvSpPr>
                  <a:spLocks noChangeAspect="1" noChangeArrowheads="1"/>
                </p:cNvSpPr>
                <p:nvPr/>
              </p:nvSpPr>
              <p:spPr bwMode="auto">
                <a:xfrm rot="3734147" flipV="1">
                  <a:off x="3045" y="2425"/>
                  <a:ext cx="169" cy="144"/>
                </a:xfrm>
                <a:prstGeom prst="hexagon">
                  <a:avLst>
                    <a:gd name="adj" fmla="val 29340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761" name="Oval 758" descr="White marble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864" y="3202"/>
                  <a:ext cx="72" cy="72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9679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8" y="991466"/>
            <a:ext cx="8934450" cy="12183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6881078" y="3641725"/>
            <a:ext cx="762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Val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766278" y="2209800"/>
            <a:ext cx="3352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>
                <a:latin typeface="Arial" charset="0"/>
                <a:cs typeface="Arial" charset="0"/>
              </a:rPr>
              <a:t>Phenol-0.3% NH</a:t>
            </a:r>
            <a:r>
              <a:rPr lang="en-US" sz="1800" b="0" baseline="-25000">
                <a:latin typeface="Arial" charset="0"/>
                <a:cs typeface="Arial" charset="0"/>
              </a:rPr>
              <a:t>3</a:t>
            </a:r>
            <a:endParaRPr lang="en-US" sz="1800" b="0">
              <a:latin typeface="Arial" charset="0"/>
              <a:cs typeface="Arial" charset="0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 rot="-5400000">
            <a:off x="1465322" y="3499643"/>
            <a:ext cx="2209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0" dirty="0" err="1">
                <a:latin typeface="Arial" charset="0"/>
                <a:cs typeface="Arial" charset="0"/>
              </a:rPr>
              <a:t>Butanol</a:t>
            </a:r>
            <a:r>
              <a:rPr lang="en-US" sz="1800" b="0" dirty="0">
                <a:latin typeface="Arial" charset="0"/>
                <a:cs typeface="Arial" charset="0"/>
              </a:rPr>
              <a:t>-acetic acid</a:t>
            </a: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2569428" y="4789487"/>
            <a:ext cx="794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>
            <a:off x="4987191" y="2165350"/>
            <a:ext cx="0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6500078" y="2579687"/>
            <a:ext cx="76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Lys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" b="309"/>
          <a:stretch/>
        </p:blipFill>
        <p:spPr bwMode="auto">
          <a:xfrm>
            <a:off x="2831592" y="2665031"/>
            <a:ext cx="5321808" cy="2450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/>
          <p:cNvSpPr/>
          <p:nvPr/>
        </p:nvSpPr>
        <p:spPr>
          <a:xfrm>
            <a:off x="6728678" y="3951287"/>
            <a:ext cx="381000" cy="376238"/>
          </a:xfrm>
          <a:prstGeom prst="ellipse">
            <a:avLst/>
          </a:prstGeom>
          <a:solidFill>
            <a:srgbClr val="FF0000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634789" y="3069545"/>
            <a:ext cx="381000" cy="376237"/>
          </a:xfrm>
          <a:prstGeom prst="ellipse">
            <a:avLst/>
          </a:prstGeom>
          <a:solidFill>
            <a:srgbClr val="FF0000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115" y="3352800"/>
            <a:ext cx="22691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 smtClean="0"/>
              <a:t>Amino Acids of Insulin</a:t>
            </a:r>
            <a:endParaRPr lang="en-US" sz="2800" b="1" i="0" dirty="0"/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i="0" dirty="0"/>
              <a:t>Sanger and </a:t>
            </a:r>
            <a:r>
              <a:rPr lang="en-US" sz="4800" b="0" i="0" dirty="0" err="1"/>
              <a:t>Tuppy</a:t>
            </a:r>
            <a:r>
              <a:rPr lang="en-US" sz="4800" b="0" i="0" dirty="0"/>
              <a:t> (1951)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36810" y="5162551"/>
            <a:ext cx="5303520" cy="16708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6629400" y="4267200"/>
            <a:ext cx="76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0" dirty="0" smtClean="0">
                <a:latin typeface="Arial" pitchFamily="34" charset="0"/>
                <a:cs typeface="Arial" pitchFamily="34" charset="0"/>
              </a:rPr>
              <a:t>Val</a:t>
            </a:r>
            <a:endParaRPr lang="en-US" b="1" i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6553200" y="3369230"/>
            <a:ext cx="76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0" dirty="0">
                <a:latin typeface="Arial" pitchFamily="34" charset="0"/>
                <a:cs typeface="Arial" pitchFamily="34" charset="0"/>
              </a:rPr>
              <a:t>Lys</a:t>
            </a:r>
          </a:p>
        </p:txBody>
      </p:sp>
    </p:spTree>
    <p:extLst>
      <p:ext uri="{BB962C8B-B14F-4D97-AF65-F5344CB8AC3E}">
        <p14:creationId xmlns:p14="http://schemas.microsoft.com/office/powerpoint/2010/main" val="20280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04" y="21771"/>
            <a:ext cx="7848600" cy="17047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8" y="1763922"/>
            <a:ext cx="8934450" cy="12183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5867400" y="4948238"/>
            <a:ext cx="762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Val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752600" y="3516313"/>
            <a:ext cx="3352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>
                <a:latin typeface="Arial" charset="0"/>
                <a:cs typeface="Arial" charset="0"/>
              </a:rPr>
              <a:t>Phenol-0.3% NH</a:t>
            </a:r>
            <a:r>
              <a:rPr lang="en-US" sz="1800" b="0" baseline="-25000">
                <a:latin typeface="Arial" charset="0"/>
                <a:cs typeface="Arial" charset="0"/>
              </a:rPr>
              <a:t>3</a:t>
            </a:r>
            <a:endParaRPr lang="en-US" sz="1800" b="0">
              <a:latin typeface="Arial" charset="0"/>
              <a:cs typeface="Arial" charset="0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 rot="-5400000">
            <a:off x="451644" y="4806156"/>
            <a:ext cx="2209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0" dirty="0" err="1">
                <a:latin typeface="Arial" charset="0"/>
                <a:cs typeface="Arial" charset="0"/>
              </a:rPr>
              <a:t>Butanol</a:t>
            </a:r>
            <a:r>
              <a:rPr lang="en-US" sz="1800" b="0" dirty="0">
                <a:latin typeface="Arial" charset="0"/>
                <a:cs typeface="Arial" charset="0"/>
              </a:rPr>
              <a:t>-acetic acid</a:t>
            </a: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1555750" y="6096000"/>
            <a:ext cx="794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>
            <a:off x="3973513" y="3471863"/>
            <a:ext cx="0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5486400" y="3886200"/>
            <a:ext cx="76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Lys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" b="309"/>
          <a:stretch/>
        </p:blipFill>
        <p:spPr bwMode="auto">
          <a:xfrm>
            <a:off x="1817914" y="3971544"/>
            <a:ext cx="5321808" cy="2450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/>
          <p:cNvSpPr/>
          <p:nvPr/>
        </p:nvSpPr>
        <p:spPr>
          <a:xfrm>
            <a:off x="5715000" y="5257800"/>
            <a:ext cx="381000" cy="376238"/>
          </a:xfrm>
          <a:prstGeom prst="ellipse">
            <a:avLst/>
          </a:prstGeom>
          <a:solidFill>
            <a:srgbClr val="FF0000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621111" y="4376058"/>
            <a:ext cx="381000" cy="376237"/>
          </a:xfrm>
          <a:prstGeom prst="ellipse">
            <a:avLst/>
          </a:prstGeom>
          <a:solidFill>
            <a:srgbClr val="FF0000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28320" y="3043666"/>
            <a:ext cx="5583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 smtClean="0"/>
              <a:t>Amino Acids of Insulin</a:t>
            </a:r>
            <a:endParaRPr lang="en-US" sz="2800" b="1" i="0" dirty="0"/>
          </a:p>
        </p:txBody>
      </p:sp>
    </p:spTree>
    <p:extLst>
      <p:ext uri="{BB962C8B-B14F-4D97-AF65-F5344CB8AC3E}">
        <p14:creationId xmlns:p14="http://schemas.microsoft.com/office/powerpoint/2010/main" val="174698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86" y="1066800"/>
            <a:ext cx="8686800" cy="12094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747" y="105228"/>
            <a:ext cx="3552825" cy="77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0" y="2514600"/>
            <a:ext cx="9144000" cy="4343400"/>
          </a:xfrm>
          <a:prstGeom prst="rect">
            <a:avLst/>
          </a:prstGeom>
          <a:solidFill>
            <a:srgbClr val="0000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-533400" y="3048000"/>
            <a:ext cx="10069513" cy="1992312"/>
            <a:chOff x="-144" y="1337"/>
            <a:chExt cx="6343" cy="1255"/>
          </a:xfrm>
        </p:grpSpPr>
        <p:grpSp>
          <p:nvGrpSpPr>
            <p:cNvPr id="6" name="Group 3"/>
            <p:cNvGrpSpPr>
              <a:grpSpLocks noChangeAspect="1"/>
            </p:cNvGrpSpPr>
            <p:nvPr/>
          </p:nvGrpSpPr>
          <p:grpSpPr bwMode="auto">
            <a:xfrm>
              <a:off x="-144" y="1354"/>
              <a:ext cx="3196" cy="1238"/>
              <a:chOff x="-405" y="1378"/>
              <a:chExt cx="6377" cy="2471"/>
            </a:xfrm>
          </p:grpSpPr>
          <p:sp>
            <p:nvSpPr>
              <p:cNvPr id="196" name="Freeform 4"/>
              <p:cNvSpPr>
                <a:spLocks noChangeAspect="1"/>
              </p:cNvSpPr>
              <p:nvPr/>
            </p:nvSpPr>
            <p:spPr bwMode="auto">
              <a:xfrm>
                <a:off x="2496" y="1424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Oval 5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544" y="1824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98" name="AutoShape 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472" y="199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99" name="Oval 7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487" y="1470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0" name="Oval 8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673" y="138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1" name="Oval 9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853" y="1671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2" name="Oval 10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2814" y="1494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3" name="AutoShape 1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484" y="23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4" name="AutoShape 1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499" y="260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5" name="AutoShape 1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514" y="291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6" name="AutoShape 1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529" y="321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7" name="AutoShape 1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754" y="183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8" name="AutoShape 1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766" y="21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9" name="AutoShape 1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781" y="2454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10" name="AutoShape 1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796" y="276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11" name="AutoShape 1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811" y="306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12" name="Oval 20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448" y="1659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13" name="Freeform 21"/>
              <p:cNvSpPr>
                <a:spLocks noChangeAspect="1"/>
              </p:cNvSpPr>
              <p:nvPr/>
            </p:nvSpPr>
            <p:spPr bwMode="auto">
              <a:xfrm>
                <a:off x="3069" y="1424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Oval 22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117" y="1824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15" name="AutoShape 2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045" y="199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16" name="Oval 24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060" y="1470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17" name="Oval 25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246" y="138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18" name="Oval 26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426" y="1671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19" name="Oval 27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3387" y="1494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0" name="AutoShape 2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057" y="23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1" name="AutoShape 2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072" y="260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2" name="AutoShape 3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087" y="291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3" name="AutoShape 3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102" y="321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4" name="AutoShape 3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327" y="183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5" name="AutoShape 3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339" y="21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6" name="AutoShape 3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354" y="2454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7" name="AutoShape 3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369" y="276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8" name="AutoShape 3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384" y="306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9" name="Oval 37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021" y="1659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30" name="Freeform 38"/>
              <p:cNvSpPr>
                <a:spLocks noChangeAspect="1"/>
              </p:cNvSpPr>
              <p:nvPr/>
            </p:nvSpPr>
            <p:spPr bwMode="auto">
              <a:xfrm>
                <a:off x="3642" y="1424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Oval 39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690" y="1824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32" name="AutoShape 4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618" y="199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33" name="Oval 41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633" y="1470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34" name="Oval 42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819" y="138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35" name="Oval 43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999" y="1671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36" name="Oval 44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3960" y="1494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37" name="AutoShape 4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630" y="23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38" name="AutoShape 4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645" y="260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39" name="AutoShape 4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660" y="291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40" name="AutoShape 4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675" y="321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41" name="AutoShape 4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900" y="183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42" name="AutoShape 5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912" y="21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43" name="AutoShape 5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927" y="2454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44" name="AutoShape 5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942" y="276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45" name="AutoShape 5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957" y="306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46" name="Oval 54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594" y="1659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47" name="Freeform 55"/>
              <p:cNvSpPr>
                <a:spLocks noChangeAspect="1"/>
              </p:cNvSpPr>
              <p:nvPr/>
            </p:nvSpPr>
            <p:spPr bwMode="auto">
              <a:xfrm>
                <a:off x="4215" y="1424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Oval 56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263" y="1824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49" name="AutoShape 5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191" y="199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50" name="Oval 58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206" y="1470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51" name="Oval 59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392" y="138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52" name="Oval 60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572" y="1671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53" name="Oval 61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4533" y="1494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54" name="AutoShape 6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203" y="23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55" name="AutoShape 6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218" y="260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56" name="AutoShape 6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233" y="291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57" name="AutoShape 6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248" y="321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58" name="AutoShape 6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473" y="183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59" name="AutoShape 6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485" y="21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60" name="AutoShape 6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500" y="2454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61" name="AutoShape 6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515" y="276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62" name="AutoShape 7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530" y="306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63" name="Oval 71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167" y="1659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64" name="Freeform 72"/>
              <p:cNvSpPr>
                <a:spLocks noChangeAspect="1"/>
              </p:cNvSpPr>
              <p:nvPr/>
            </p:nvSpPr>
            <p:spPr bwMode="auto">
              <a:xfrm>
                <a:off x="4788" y="1424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Oval 73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836" y="1824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66" name="AutoShape 7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764" y="199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67" name="Oval 75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779" y="1470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68" name="Oval 76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965" y="138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69" name="Oval 77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5145" y="1671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70" name="Oval 78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5106" y="1494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71" name="AutoShape 7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776" y="23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72" name="AutoShape 8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791" y="260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73" name="AutoShape 8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806" y="291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74" name="AutoShape 8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821" y="321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75" name="AutoShape 8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046" y="183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76" name="AutoShape 8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058" y="21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77" name="AutoShape 8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073" y="2454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78" name="AutoShape 8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088" y="276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79" name="AutoShape 8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103" y="306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80" name="Oval 88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740" y="1659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81" name="Freeform 89"/>
              <p:cNvSpPr>
                <a:spLocks noChangeAspect="1"/>
              </p:cNvSpPr>
              <p:nvPr/>
            </p:nvSpPr>
            <p:spPr bwMode="auto">
              <a:xfrm>
                <a:off x="-357" y="1433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Oval 90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-309" y="183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83" name="AutoShape 9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381" y="20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84" name="Oval 92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-366" y="1479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85" name="Oval 93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-180" y="1392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86" name="Oval 94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0" y="1680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87" name="Oval 95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-39" y="150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88" name="AutoShape 9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369" y="231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89" name="AutoShape 9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354" y="261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90" name="AutoShape 9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339" y="292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91" name="AutoShape 9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324" y="322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92" name="AutoShape 10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99" y="18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93" name="AutoShape 10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87" y="215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94" name="AutoShape 10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72" y="246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95" name="AutoShape 10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57" y="276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96" name="AutoShape 10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42" y="3075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97" name="Oval 105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-405" y="1668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98" name="Freeform 106"/>
              <p:cNvSpPr>
                <a:spLocks noChangeAspect="1"/>
              </p:cNvSpPr>
              <p:nvPr/>
            </p:nvSpPr>
            <p:spPr bwMode="auto">
              <a:xfrm>
                <a:off x="209" y="1433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" name="Oval 107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57" y="183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00" name="AutoShape 10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85" y="20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01" name="Oval 109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00" y="1479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02" name="Oval 110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86" y="1392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03" name="Oval 111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566" y="1680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04" name="Oval 112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527" y="150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05" name="AutoShape 11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97" y="231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06" name="AutoShape 11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12" y="261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07" name="AutoShape 11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27" y="292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08" name="AutoShape 11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42" y="322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09" name="AutoShape 11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67" y="18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0" name="AutoShape 11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79" y="215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1" name="AutoShape 11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94" y="246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2" name="AutoShape 12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09" y="276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3" name="AutoShape 12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24" y="3075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4" name="Oval 122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61" y="1668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5" name="Freeform 123"/>
              <p:cNvSpPr>
                <a:spLocks noChangeAspect="1"/>
              </p:cNvSpPr>
              <p:nvPr/>
            </p:nvSpPr>
            <p:spPr bwMode="auto">
              <a:xfrm>
                <a:off x="782" y="1433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" name="Oval 124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830" y="183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7" name="AutoShape 12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758" y="20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8" name="Oval 126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773" y="1479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9" name="Oval 127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959" y="1392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0" name="Oval 128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139" y="1680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" name="Oval 129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1100" y="150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" name="AutoShape 13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770" y="231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" name="AutoShape 13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785" y="261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" name="AutoShape 13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800" y="292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5" name="AutoShape 13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815" y="322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6" name="AutoShape 13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040" y="18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7" name="AutoShape 13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052" y="215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8" name="AutoShape 13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067" y="246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9" name="AutoShape 13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082" y="276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30" name="AutoShape 13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097" y="3075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31" name="Oval 139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734" y="1668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32" name="Freeform 140"/>
              <p:cNvSpPr>
                <a:spLocks noChangeAspect="1"/>
              </p:cNvSpPr>
              <p:nvPr/>
            </p:nvSpPr>
            <p:spPr bwMode="auto">
              <a:xfrm>
                <a:off x="1355" y="1433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" name="Oval 141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403" y="183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34" name="AutoShape 14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331" y="20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35" name="Oval 143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346" y="1479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36" name="Oval 144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532" y="1392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37" name="Oval 145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712" y="1680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38" name="Oval 146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1673" y="150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39" name="AutoShape 14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343" y="231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40" name="AutoShape 14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358" y="261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41" name="AutoShape 14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373" y="292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42" name="AutoShape 15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388" y="322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43" name="AutoShape 15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613" y="18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44" name="AutoShape 15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625" y="215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45" name="AutoShape 15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640" y="246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46" name="AutoShape 15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655" y="276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47" name="AutoShape 15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670" y="3075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48" name="Oval 156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307" y="1668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49" name="Freeform 157"/>
              <p:cNvSpPr>
                <a:spLocks noChangeAspect="1"/>
              </p:cNvSpPr>
              <p:nvPr/>
            </p:nvSpPr>
            <p:spPr bwMode="auto">
              <a:xfrm>
                <a:off x="1928" y="1433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" name="Oval 158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976" y="183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51" name="AutoShape 15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904" y="20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52" name="Oval 160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919" y="1479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53" name="Oval 161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105" y="1392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54" name="Oval 162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285" y="1680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55" name="Oval 163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2246" y="150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56" name="AutoShape 16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916" y="231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57" name="AutoShape 16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931" y="261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58" name="AutoShape 16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946" y="292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59" name="AutoShape 16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961" y="322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60" name="AutoShape 16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186" y="18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61" name="AutoShape 16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198" y="215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62" name="AutoShape 17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213" y="246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63" name="AutoShape 17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228" y="276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64" name="AutoShape 17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243" y="3075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65" name="Oval 173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880" y="1668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grpSp>
            <p:nvGrpSpPr>
              <p:cNvPr id="366" name="Group 174"/>
              <p:cNvGrpSpPr>
                <a:grpSpLocks noChangeAspect="1"/>
              </p:cNvGrpSpPr>
              <p:nvPr/>
            </p:nvGrpSpPr>
            <p:grpSpPr bwMode="auto">
              <a:xfrm>
                <a:off x="5297" y="1378"/>
                <a:ext cx="675" cy="2457"/>
                <a:chOff x="5297" y="1378"/>
                <a:chExt cx="675" cy="2457"/>
              </a:xfrm>
            </p:grpSpPr>
            <p:sp>
              <p:nvSpPr>
                <p:cNvPr id="367" name="Freeform 175"/>
                <p:cNvSpPr>
                  <a:spLocks noChangeAspect="1"/>
                </p:cNvSpPr>
                <p:nvPr/>
              </p:nvSpPr>
              <p:spPr bwMode="auto">
                <a:xfrm>
                  <a:off x="5345" y="1419"/>
                  <a:ext cx="528" cy="2416"/>
                </a:xfrm>
                <a:custGeom>
                  <a:avLst/>
                  <a:gdLst>
                    <a:gd name="T0" fmla="*/ 240 w 528"/>
                    <a:gd name="T1" fmla="*/ 2416 h 2416"/>
                    <a:gd name="T2" fmla="*/ 192 w 528"/>
                    <a:gd name="T3" fmla="*/ 1984 h 2416"/>
                    <a:gd name="T4" fmla="*/ 192 w 528"/>
                    <a:gd name="T5" fmla="*/ 1648 h 2416"/>
                    <a:gd name="T6" fmla="*/ 144 w 528"/>
                    <a:gd name="T7" fmla="*/ 1360 h 2416"/>
                    <a:gd name="T8" fmla="*/ 144 w 528"/>
                    <a:gd name="T9" fmla="*/ 1024 h 2416"/>
                    <a:gd name="T10" fmla="*/ 144 w 528"/>
                    <a:gd name="T11" fmla="*/ 736 h 2416"/>
                    <a:gd name="T12" fmla="*/ 144 w 528"/>
                    <a:gd name="T13" fmla="*/ 640 h 2416"/>
                    <a:gd name="T14" fmla="*/ 144 w 528"/>
                    <a:gd name="T15" fmla="*/ 496 h 2416"/>
                    <a:gd name="T16" fmla="*/ 96 w 528"/>
                    <a:gd name="T17" fmla="*/ 448 h 2416"/>
                    <a:gd name="T18" fmla="*/ 48 w 528"/>
                    <a:gd name="T19" fmla="*/ 352 h 2416"/>
                    <a:gd name="T20" fmla="*/ 48 w 528"/>
                    <a:gd name="T21" fmla="*/ 304 h 2416"/>
                    <a:gd name="T22" fmla="*/ 0 w 528"/>
                    <a:gd name="T23" fmla="*/ 256 h 2416"/>
                    <a:gd name="T24" fmla="*/ 48 w 528"/>
                    <a:gd name="T25" fmla="*/ 160 h 2416"/>
                    <a:gd name="T26" fmla="*/ 96 w 528"/>
                    <a:gd name="T27" fmla="*/ 112 h 2416"/>
                    <a:gd name="T28" fmla="*/ 240 w 528"/>
                    <a:gd name="T29" fmla="*/ 16 h 2416"/>
                    <a:gd name="T30" fmla="*/ 288 w 528"/>
                    <a:gd name="T31" fmla="*/ 16 h 2416"/>
                    <a:gd name="T32" fmla="*/ 384 w 528"/>
                    <a:gd name="T33" fmla="*/ 112 h 2416"/>
                    <a:gd name="T34" fmla="*/ 384 w 528"/>
                    <a:gd name="T35" fmla="*/ 160 h 2416"/>
                    <a:gd name="T36" fmla="*/ 432 w 528"/>
                    <a:gd name="T37" fmla="*/ 256 h 2416"/>
                    <a:gd name="T38" fmla="*/ 432 w 528"/>
                    <a:gd name="T39" fmla="*/ 352 h 2416"/>
                    <a:gd name="T40" fmla="*/ 432 w 528"/>
                    <a:gd name="T41" fmla="*/ 448 h 2416"/>
                    <a:gd name="T42" fmla="*/ 432 w 528"/>
                    <a:gd name="T43" fmla="*/ 784 h 2416"/>
                    <a:gd name="T44" fmla="*/ 432 w 528"/>
                    <a:gd name="T45" fmla="*/ 1120 h 2416"/>
                    <a:gd name="T46" fmla="*/ 480 w 528"/>
                    <a:gd name="T47" fmla="*/ 1408 h 2416"/>
                    <a:gd name="T48" fmla="*/ 480 w 528"/>
                    <a:gd name="T49" fmla="*/ 1696 h 2416"/>
                    <a:gd name="T50" fmla="*/ 480 w 528"/>
                    <a:gd name="T51" fmla="*/ 1888 h 2416"/>
                    <a:gd name="T52" fmla="*/ 528 w 528"/>
                    <a:gd name="T53" fmla="*/ 2368 h 241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28"/>
                    <a:gd name="T82" fmla="*/ 0 h 2416"/>
                    <a:gd name="T83" fmla="*/ 528 w 528"/>
                    <a:gd name="T84" fmla="*/ 2416 h 241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28" h="2416">
                      <a:moveTo>
                        <a:pt x="240" y="2416"/>
                      </a:moveTo>
                      <a:cubicBezTo>
                        <a:pt x="220" y="2264"/>
                        <a:pt x="200" y="2112"/>
                        <a:pt x="192" y="1984"/>
                      </a:cubicBezTo>
                      <a:cubicBezTo>
                        <a:pt x="184" y="1856"/>
                        <a:pt x="200" y="1752"/>
                        <a:pt x="192" y="1648"/>
                      </a:cubicBezTo>
                      <a:cubicBezTo>
                        <a:pt x="184" y="1544"/>
                        <a:pt x="152" y="1464"/>
                        <a:pt x="144" y="1360"/>
                      </a:cubicBezTo>
                      <a:cubicBezTo>
                        <a:pt x="136" y="1256"/>
                        <a:pt x="144" y="1128"/>
                        <a:pt x="144" y="1024"/>
                      </a:cubicBezTo>
                      <a:cubicBezTo>
                        <a:pt x="144" y="920"/>
                        <a:pt x="144" y="800"/>
                        <a:pt x="144" y="736"/>
                      </a:cubicBezTo>
                      <a:cubicBezTo>
                        <a:pt x="144" y="672"/>
                        <a:pt x="144" y="680"/>
                        <a:pt x="144" y="640"/>
                      </a:cubicBezTo>
                      <a:cubicBezTo>
                        <a:pt x="144" y="600"/>
                        <a:pt x="152" y="528"/>
                        <a:pt x="144" y="496"/>
                      </a:cubicBezTo>
                      <a:cubicBezTo>
                        <a:pt x="136" y="464"/>
                        <a:pt x="112" y="472"/>
                        <a:pt x="96" y="448"/>
                      </a:cubicBezTo>
                      <a:cubicBezTo>
                        <a:pt x="80" y="424"/>
                        <a:pt x="56" y="376"/>
                        <a:pt x="48" y="352"/>
                      </a:cubicBezTo>
                      <a:cubicBezTo>
                        <a:pt x="40" y="328"/>
                        <a:pt x="56" y="320"/>
                        <a:pt x="48" y="304"/>
                      </a:cubicBezTo>
                      <a:cubicBezTo>
                        <a:pt x="40" y="288"/>
                        <a:pt x="0" y="280"/>
                        <a:pt x="0" y="256"/>
                      </a:cubicBezTo>
                      <a:cubicBezTo>
                        <a:pt x="0" y="232"/>
                        <a:pt x="32" y="184"/>
                        <a:pt x="48" y="160"/>
                      </a:cubicBezTo>
                      <a:cubicBezTo>
                        <a:pt x="64" y="136"/>
                        <a:pt x="64" y="136"/>
                        <a:pt x="96" y="112"/>
                      </a:cubicBezTo>
                      <a:cubicBezTo>
                        <a:pt x="128" y="88"/>
                        <a:pt x="208" y="32"/>
                        <a:pt x="240" y="16"/>
                      </a:cubicBezTo>
                      <a:cubicBezTo>
                        <a:pt x="272" y="0"/>
                        <a:pt x="264" y="0"/>
                        <a:pt x="288" y="16"/>
                      </a:cubicBezTo>
                      <a:cubicBezTo>
                        <a:pt x="312" y="32"/>
                        <a:pt x="368" y="88"/>
                        <a:pt x="384" y="112"/>
                      </a:cubicBezTo>
                      <a:cubicBezTo>
                        <a:pt x="400" y="136"/>
                        <a:pt x="376" y="136"/>
                        <a:pt x="384" y="160"/>
                      </a:cubicBezTo>
                      <a:cubicBezTo>
                        <a:pt x="392" y="184"/>
                        <a:pt x="424" y="224"/>
                        <a:pt x="432" y="256"/>
                      </a:cubicBezTo>
                      <a:cubicBezTo>
                        <a:pt x="440" y="288"/>
                        <a:pt x="432" y="320"/>
                        <a:pt x="432" y="352"/>
                      </a:cubicBezTo>
                      <a:cubicBezTo>
                        <a:pt x="432" y="384"/>
                        <a:pt x="432" y="376"/>
                        <a:pt x="432" y="448"/>
                      </a:cubicBezTo>
                      <a:cubicBezTo>
                        <a:pt x="432" y="520"/>
                        <a:pt x="432" y="672"/>
                        <a:pt x="432" y="784"/>
                      </a:cubicBezTo>
                      <a:cubicBezTo>
                        <a:pt x="432" y="896"/>
                        <a:pt x="424" y="1016"/>
                        <a:pt x="432" y="1120"/>
                      </a:cubicBezTo>
                      <a:cubicBezTo>
                        <a:pt x="440" y="1224"/>
                        <a:pt x="472" y="1312"/>
                        <a:pt x="480" y="1408"/>
                      </a:cubicBezTo>
                      <a:cubicBezTo>
                        <a:pt x="488" y="1504"/>
                        <a:pt x="480" y="1616"/>
                        <a:pt x="480" y="1696"/>
                      </a:cubicBezTo>
                      <a:cubicBezTo>
                        <a:pt x="480" y="1776"/>
                        <a:pt x="472" y="1776"/>
                        <a:pt x="480" y="1888"/>
                      </a:cubicBezTo>
                      <a:cubicBezTo>
                        <a:pt x="488" y="2000"/>
                        <a:pt x="508" y="2184"/>
                        <a:pt x="528" y="2368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" name="Oval 176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5393" y="1819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69" name="AutoShape 177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321" y="1987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70" name="Oval 178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5336" y="1465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71" name="Oval 179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5522" y="1378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72" name="Oval 180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5702" y="1666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73" name="Oval 181" descr="White marble"/>
                <p:cNvSpPr>
                  <a:spLocks noChangeAspect="1" noChangeArrowheads="1"/>
                </p:cNvSpPr>
                <p:nvPr/>
              </p:nvSpPr>
              <p:spPr bwMode="auto">
                <a:xfrm rot="1915253">
                  <a:off x="5663" y="1489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74" name="AutoShape 182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333" y="2296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75" name="AutoShape 183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348" y="2602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76" name="AutoShape 184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363" y="2908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77" name="AutoShape 185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378" y="3214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78" name="AutoShape 186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603" y="1834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79" name="AutoShape 187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615" y="2143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80" name="AutoShape 188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630" y="2449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81" name="AutoShape 189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645" y="2755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82" name="AutoShape 190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660" y="3061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83" name="Oval 191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5297" y="1654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</p:grpSp>
        <p:grpSp>
          <p:nvGrpSpPr>
            <p:cNvPr id="7" name="Group 192"/>
            <p:cNvGrpSpPr>
              <a:grpSpLocks noChangeAspect="1"/>
            </p:cNvGrpSpPr>
            <p:nvPr/>
          </p:nvGrpSpPr>
          <p:grpSpPr bwMode="auto">
            <a:xfrm>
              <a:off x="3003" y="1337"/>
              <a:ext cx="3196" cy="1238"/>
              <a:chOff x="-405" y="1378"/>
              <a:chExt cx="6377" cy="2471"/>
            </a:xfrm>
          </p:grpSpPr>
          <p:sp>
            <p:nvSpPr>
              <p:cNvPr id="8" name="Freeform 193"/>
              <p:cNvSpPr>
                <a:spLocks noChangeAspect="1"/>
              </p:cNvSpPr>
              <p:nvPr/>
            </p:nvSpPr>
            <p:spPr bwMode="auto">
              <a:xfrm>
                <a:off x="2496" y="1424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Oval 194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544" y="1824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" name="AutoShape 19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472" y="199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" name="Oval 196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487" y="1470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2" name="Oval 197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673" y="138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3" name="Oval 198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853" y="1671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4" name="Oval 199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2814" y="1494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5" name="AutoShape 20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484" y="23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6" name="AutoShape 20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499" y="260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" name="AutoShape 20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514" y="291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8" name="AutoShape 20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529" y="321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9" name="AutoShape 20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754" y="183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" name="AutoShape 20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766" y="21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1" name="AutoShape 20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781" y="2454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2" name="AutoShape 20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796" y="276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3" name="AutoShape 20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811" y="306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4" name="Oval 209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448" y="1659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5" name="Freeform 210"/>
              <p:cNvSpPr>
                <a:spLocks noChangeAspect="1"/>
              </p:cNvSpPr>
              <p:nvPr/>
            </p:nvSpPr>
            <p:spPr bwMode="auto">
              <a:xfrm>
                <a:off x="3069" y="1424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Oval 211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117" y="1824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7" name="AutoShape 21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045" y="199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8" name="Oval 213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060" y="1470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9" name="Oval 214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246" y="138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0" name="Oval 215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426" y="1671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" name="Oval 216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3387" y="1494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" name="AutoShape 21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057" y="23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3" name="AutoShape 21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072" y="260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4" name="AutoShape 21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087" y="291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5" name="AutoShape 22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102" y="321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6" name="AutoShape 22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327" y="183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7" name="AutoShape 22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339" y="21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8" name="AutoShape 22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354" y="2454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9" name="AutoShape 22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369" y="276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0" name="AutoShape 22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384" y="306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1" name="Oval 226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021" y="1659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2" name="Freeform 227"/>
              <p:cNvSpPr>
                <a:spLocks noChangeAspect="1"/>
              </p:cNvSpPr>
              <p:nvPr/>
            </p:nvSpPr>
            <p:spPr bwMode="auto">
              <a:xfrm>
                <a:off x="3642" y="1424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Oval 228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690" y="1824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4" name="AutoShape 22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618" y="199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5" name="Oval 230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633" y="1470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6" name="Oval 231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819" y="138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7" name="Oval 232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999" y="1671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8" name="Oval 233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3960" y="1494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9" name="AutoShape 23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630" y="23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0" name="AutoShape 23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645" y="260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1" name="AutoShape 23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660" y="291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2" name="AutoShape 23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675" y="321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3" name="AutoShape 23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900" y="183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4" name="AutoShape 23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912" y="21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5" name="AutoShape 24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927" y="2454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6" name="AutoShape 24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942" y="276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7" name="AutoShape 24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957" y="306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8" name="Oval 243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594" y="1659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9" name="Freeform 244"/>
              <p:cNvSpPr>
                <a:spLocks noChangeAspect="1"/>
              </p:cNvSpPr>
              <p:nvPr/>
            </p:nvSpPr>
            <p:spPr bwMode="auto">
              <a:xfrm>
                <a:off x="4215" y="1424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Oval 245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263" y="1824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1" name="AutoShape 24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191" y="199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2" name="Oval 247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206" y="1470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3" name="Oval 248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392" y="138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4" name="Oval 249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572" y="1671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5" name="Oval 250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4533" y="1494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6" name="AutoShape 25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203" y="23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7" name="AutoShape 25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218" y="260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8" name="AutoShape 25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233" y="291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9" name="AutoShape 25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248" y="321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0" name="AutoShape 25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473" y="183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1" name="AutoShape 25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485" y="21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2" name="AutoShape 25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500" y="2454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3" name="AutoShape 25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515" y="276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4" name="AutoShape 25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530" y="306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5" name="Oval 260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167" y="1659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6" name="Freeform 261"/>
              <p:cNvSpPr>
                <a:spLocks noChangeAspect="1"/>
              </p:cNvSpPr>
              <p:nvPr/>
            </p:nvSpPr>
            <p:spPr bwMode="auto">
              <a:xfrm>
                <a:off x="4788" y="1424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Oval 262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836" y="1824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8" name="AutoShape 26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764" y="199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9" name="Oval 264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779" y="1470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80" name="Oval 265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965" y="138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81" name="Oval 266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5145" y="1671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82" name="Oval 267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5106" y="1494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83" name="AutoShape 26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776" y="23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84" name="AutoShape 26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791" y="260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85" name="AutoShape 27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806" y="291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86" name="AutoShape 27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821" y="321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87" name="AutoShape 27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046" y="183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88" name="AutoShape 27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058" y="21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89" name="AutoShape 27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073" y="2454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90" name="AutoShape 27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088" y="276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91" name="AutoShape 27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103" y="306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92" name="Oval 277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740" y="1659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93" name="Freeform 278"/>
              <p:cNvSpPr>
                <a:spLocks noChangeAspect="1"/>
              </p:cNvSpPr>
              <p:nvPr/>
            </p:nvSpPr>
            <p:spPr bwMode="auto">
              <a:xfrm>
                <a:off x="-357" y="1433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Oval 279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-309" y="183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95" name="AutoShape 28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381" y="20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96" name="Oval 281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-366" y="1479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97" name="Oval 282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-180" y="1392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98" name="Oval 283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0" y="1680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99" name="Oval 284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-39" y="150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0" name="AutoShape 28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369" y="231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1" name="AutoShape 28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354" y="261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2" name="AutoShape 28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339" y="292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3" name="AutoShape 28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324" y="322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4" name="AutoShape 28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99" y="18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5" name="AutoShape 29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87" y="215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6" name="AutoShape 29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72" y="246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7" name="AutoShape 29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57" y="276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8" name="AutoShape 29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42" y="3075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9" name="Oval 294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-405" y="1668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0" name="Freeform 295"/>
              <p:cNvSpPr>
                <a:spLocks noChangeAspect="1"/>
              </p:cNvSpPr>
              <p:nvPr/>
            </p:nvSpPr>
            <p:spPr bwMode="auto">
              <a:xfrm>
                <a:off x="209" y="1433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Oval 296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57" y="183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2" name="AutoShape 29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85" y="20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3" name="Oval 298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00" y="1479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4" name="Oval 299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86" y="1392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5" name="Oval 300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566" y="1680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6" name="Oval 301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527" y="150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7" name="AutoShape 30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97" y="231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8" name="AutoShape 30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12" y="261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9" name="AutoShape 30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27" y="292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20" name="AutoShape 30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42" y="322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21" name="AutoShape 30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67" y="18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22" name="AutoShape 30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79" y="215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23" name="AutoShape 30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94" y="246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24" name="AutoShape 30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09" y="276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25" name="AutoShape 31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24" y="3075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26" name="Oval 311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61" y="1668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27" name="Freeform 312"/>
              <p:cNvSpPr>
                <a:spLocks noChangeAspect="1"/>
              </p:cNvSpPr>
              <p:nvPr/>
            </p:nvSpPr>
            <p:spPr bwMode="auto">
              <a:xfrm>
                <a:off x="782" y="1433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Oval 313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830" y="183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29" name="AutoShape 31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758" y="20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30" name="Oval 315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773" y="1479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31" name="Oval 316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959" y="1392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32" name="Oval 317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139" y="1680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33" name="Oval 318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1100" y="150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34" name="AutoShape 31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770" y="231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35" name="AutoShape 32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785" y="261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36" name="AutoShape 32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800" y="292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37" name="AutoShape 32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815" y="322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38" name="AutoShape 32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040" y="18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39" name="AutoShape 32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052" y="215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40" name="AutoShape 32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067" y="246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41" name="AutoShape 32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082" y="276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42" name="AutoShape 32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097" y="3075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43" name="Oval 328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734" y="1668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44" name="Freeform 329"/>
              <p:cNvSpPr>
                <a:spLocks noChangeAspect="1"/>
              </p:cNvSpPr>
              <p:nvPr/>
            </p:nvSpPr>
            <p:spPr bwMode="auto">
              <a:xfrm>
                <a:off x="1355" y="1433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Oval 330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403" y="183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46" name="AutoShape 33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331" y="20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47" name="Oval 332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346" y="1479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48" name="Oval 333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532" y="1392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49" name="Oval 334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712" y="1680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50" name="Oval 335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1673" y="150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51" name="AutoShape 33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343" y="231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52" name="AutoShape 33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358" y="261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53" name="AutoShape 33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373" y="292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54" name="AutoShape 33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388" y="322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55" name="AutoShape 34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613" y="18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56" name="AutoShape 34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625" y="215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57" name="AutoShape 34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640" y="246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58" name="AutoShape 34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655" y="276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59" name="AutoShape 34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670" y="3075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60" name="Oval 345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307" y="1668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61" name="Freeform 346"/>
              <p:cNvSpPr>
                <a:spLocks noChangeAspect="1"/>
              </p:cNvSpPr>
              <p:nvPr/>
            </p:nvSpPr>
            <p:spPr bwMode="auto">
              <a:xfrm>
                <a:off x="1928" y="1433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Oval 347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976" y="183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63" name="AutoShape 34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904" y="20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64" name="Oval 349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919" y="1479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65" name="Oval 350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105" y="1392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66" name="Oval 351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285" y="1680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67" name="Oval 352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2246" y="1503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68" name="AutoShape 35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916" y="231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69" name="AutoShape 35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931" y="261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0" name="AutoShape 35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946" y="292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1" name="AutoShape 35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961" y="322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2" name="AutoShape 35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186" y="18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3" name="AutoShape 35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198" y="215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" name="AutoShape 35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213" y="246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" name="AutoShape 36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228" y="276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6" name="AutoShape 36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243" y="3075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7" name="Oval 362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880" y="1668"/>
                <a:ext cx="144" cy="144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grpSp>
            <p:nvGrpSpPr>
              <p:cNvPr id="178" name="Group 363"/>
              <p:cNvGrpSpPr>
                <a:grpSpLocks noChangeAspect="1"/>
              </p:cNvGrpSpPr>
              <p:nvPr/>
            </p:nvGrpSpPr>
            <p:grpSpPr bwMode="auto">
              <a:xfrm>
                <a:off x="5297" y="1378"/>
                <a:ext cx="675" cy="2457"/>
                <a:chOff x="5297" y="1378"/>
                <a:chExt cx="675" cy="2457"/>
              </a:xfrm>
            </p:grpSpPr>
            <p:sp>
              <p:nvSpPr>
                <p:cNvPr id="179" name="Freeform 364"/>
                <p:cNvSpPr>
                  <a:spLocks noChangeAspect="1"/>
                </p:cNvSpPr>
                <p:nvPr/>
              </p:nvSpPr>
              <p:spPr bwMode="auto">
                <a:xfrm>
                  <a:off x="5345" y="1419"/>
                  <a:ext cx="528" cy="2416"/>
                </a:xfrm>
                <a:custGeom>
                  <a:avLst/>
                  <a:gdLst>
                    <a:gd name="T0" fmla="*/ 240 w 528"/>
                    <a:gd name="T1" fmla="*/ 2416 h 2416"/>
                    <a:gd name="T2" fmla="*/ 192 w 528"/>
                    <a:gd name="T3" fmla="*/ 1984 h 2416"/>
                    <a:gd name="T4" fmla="*/ 192 w 528"/>
                    <a:gd name="T5" fmla="*/ 1648 h 2416"/>
                    <a:gd name="T6" fmla="*/ 144 w 528"/>
                    <a:gd name="T7" fmla="*/ 1360 h 2416"/>
                    <a:gd name="T8" fmla="*/ 144 w 528"/>
                    <a:gd name="T9" fmla="*/ 1024 h 2416"/>
                    <a:gd name="T10" fmla="*/ 144 w 528"/>
                    <a:gd name="T11" fmla="*/ 736 h 2416"/>
                    <a:gd name="T12" fmla="*/ 144 w 528"/>
                    <a:gd name="T13" fmla="*/ 640 h 2416"/>
                    <a:gd name="T14" fmla="*/ 144 w 528"/>
                    <a:gd name="T15" fmla="*/ 496 h 2416"/>
                    <a:gd name="T16" fmla="*/ 96 w 528"/>
                    <a:gd name="T17" fmla="*/ 448 h 2416"/>
                    <a:gd name="T18" fmla="*/ 48 w 528"/>
                    <a:gd name="T19" fmla="*/ 352 h 2416"/>
                    <a:gd name="T20" fmla="*/ 48 w 528"/>
                    <a:gd name="T21" fmla="*/ 304 h 2416"/>
                    <a:gd name="T22" fmla="*/ 0 w 528"/>
                    <a:gd name="T23" fmla="*/ 256 h 2416"/>
                    <a:gd name="T24" fmla="*/ 48 w 528"/>
                    <a:gd name="T25" fmla="*/ 160 h 2416"/>
                    <a:gd name="T26" fmla="*/ 96 w 528"/>
                    <a:gd name="T27" fmla="*/ 112 h 2416"/>
                    <a:gd name="T28" fmla="*/ 240 w 528"/>
                    <a:gd name="T29" fmla="*/ 16 h 2416"/>
                    <a:gd name="T30" fmla="*/ 288 w 528"/>
                    <a:gd name="T31" fmla="*/ 16 h 2416"/>
                    <a:gd name="T32" fmla="*/ 384 w 528"/>
                    <a:gd name="T33" fmla="*/ 112 h 2416"/>
                    <a:gd name="T34" fmla="*/ 384 w 528"/>
                    <a:gd name="T35" fmla="*/ 160 h 2416"/>
                    <a:gd name="T36" fmla="*/ 432 w 528"/>
                    <a:gd name="T37" fmla="*/ 256 h 2416"/>
                    <a:gd name="T38" fmla="*/ 432 w 528"/>
                    <a:gd name="T39" fmla="*/ 352 h 2416"/>
                    <a:gd name="T40" fmla="*/ 432 w 528"/>
                    <a:gd name="T41" fmla="*/ 448 h 2416"/>
                    <a:gd name="T42" fmla="*/ 432 w 528"/>
                    <a:gd name="T43" fmla="*/ 784 h 2416"/>
                    <a:gd name="T44" fmla="*/ 432 w 528"/>
                    <a:gd name="T45" fmla="*/ 1120 h 2416"/>
                    <a:gd name="T46" fmla="*/ 480 w 528"/>
                    <a:gd name="T47" fmla="*/ 1408 h 2416"/>
                    <a:gd name="T48" fmla="*/ 480 w 528"/>
                    <a:gd name="T49" fmla="*/ 1696 h 2416"/>
                    <a:gd name="T50" fmla="*/ 480 w 528"/>
                    <a:gd name="T51" fmla="*/ 1888 h 2416"/>
                    <a:gd name="T52" fmla="*/ 528 w 528"/>
                    <a:gd name="T53" fmla="*/ 2368 h 241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28"/>
                    <a:gd name="T82" fmla="*/ 0 h 2416"/>
                    <a:gd name="T83" fmla="*/ 528 w 528"/>
                    <a:gd name="T84" fmla="*/ 2416 h 241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28" h="2416">
                      <a:moveTo>
                        <a:pt x="240" y="2416"/>
                      </a:moveTo>
                      <a:cubicBezTo>
                        <a:pt x="220" y="2264"/>
                        <a:pt x="200" y="2112"/>
                        <a:pt x="192" y="1984"/>
                      </a:cubicBezTo>
                      <a:cubicBezTo>
                        <a:pt x="184" y="1856"/>
                        <a:pt x="200" y="1752"/>
                        <a:pt x="192" y="1648"/>
                      </a:cubicBezTo>
                      <a:cubicBezTo>
                        <a:pt x="184" y="1544"/>
                        <a:pt x="152" y="1464"/>
                        <a:pt x="144" y="1360"/>
                      </a:cubicBezTo>
                      <a:cubicBezTo>
                        <a:pt x="136" y="1256"/>
                        <a:pt x="144" y="1128"/>
                        <a:pt x="144" y="1024"/>
                      </a:cubicBezTo>
                      <a:cubicBezTo>
                        <a:pt x="144" y="920"/>
                        <a:pt x="144" y="800"/>
                        <a:pt x="144" y="736"/>
                      </a:cubicBezTo>
                      <a:cubicBezTo>
                        <a:pt x="144" y="672"/>
                        <a:pt x="144" y="680"/>
                        <a:pt x="144" y="640"/>
                      </a:cubicBezTo>
                      <a:cubicBezTo>
                        <a:pt x="144" y="600"/>
                        <a:pt x="152" y="528"/>
                        <a:pt x="144" y="496"/>
                      </a:cubicBezTo>
                      <a:cubicBezTo>
                        <a:pt x="136" y="464"/>
                        <a:pt x="112" y="472"/>
                        <a:pt x="96" y="448"/>
                      </a:cubicBezTo>
                      <a:cubicBezTo>
                        <a:pt x="80" y="424"/>
                        <a:pt x="56" y="376"/>
                        <a:pt x="48" y="352"/>
                      </a:cubicBezTo>
                      <a:cubicBezTo>
                        <a:pt x="40" y="328"/>
                        <a:pt x="56" y="320"/>
                        <a:pt x="48" y="304"/>
                      </a:cubicBezTo>
                      <a:cubicBezTo>
                        <a:pt x="40" y="288"/>
                        <a:pt x="0" y="280"/>
                        <a:pt x="0" y="256"/>
                      </a:cubicBezTo>
                      <a:cubicBezTo>
                        <a:pt x="0" y="232"/>
                        <a:pt x="32" y="184"/>
                        <a:pt x="48" y="160"/>
                      </a:cubicBezTo>
                      <a:cubicBezTo>
                        <a:pt x="64" y="136"/>
                        <a:pt x="64" y="136"/>
                        <a:pt x="96" y="112"/>
                      </a:cubicBezTo>
                      <a:cubicBezTo>
                        <a:pt x="128" y="88"/>
                        <a:pt x="208" y="32"/>
                        <a:pt x="240" y="16"/>
                      </a:cubicBezTo>
                      <a:cubicBezTo>
                        <a:pt x="272" y="0"/>
                        <a:pt x="264" y="0"/>
                        <a:pt x="288" y="16"/>
                      </a:cubicBezTo>
                      <a:cubicBezTo>
                        <a:pt x="312" y="32"/>
                        <a:pt x="368" y="88"/>
                        <a:pt x="384" y="112"/>
                      </a:cubicBezTo>
                      <a:cubicBezTo>
                        <a:pt x="400" y="136"/>
                        <a:pt x="376" y="136"/>
                        <a:pt x="384" y="160"/>
                      </a:cubicBezTo>
                      <a:cubicBezTo>
                        <a:pt x="392" y="184"/>
                        <a:pt x="424" y="224"/>
                        <a:pt x="432" y="256"/>
                      </a:cubicBezTo>
                      <a:cubicBezTo>
                        <a:pt x="440" y="288"/>
                        <a:pt x="432" y="320"/>
                        <a:pt x="432" y="352"/>
                      </a:cubicBezTo>
                      <a:cubicBezTo>
                        <a:pt x="432" y="384"/>
                        <a:pt x="432" y="376"/>
                        <a:pt x="432" y="448"/>
                      </a:cubicBezTo>
                      <a:cubicBezTo>
                        <a:pt x="432" y="520"/>
                        <a:pt x="432" y="672"/>
                        <a:pt x="432" y="784"/>
                      </a:cubicBezTo>
                      <a:cubicBezTo>
                        <a:pt x="432" y="896"/>
                        <a:pt x="424" y="1016"/>
                        <a:pt x="432" y="1120"/>
                      </a:cubicBezTo>
                      <a:cubicBezTo>
                        <a:pt x="440" y="1224"/>
                        <a:pt x="472" y="1312"/>
                        <a:pt x="480" y="1408"/>
                      </a:cubicBezTo>
                      <a:cubicBezTo>
                        <a:pt x="488" y="1504"/>
                        <a:pt x="480" y="1616"/>
                        <a:pt x="480" y="1696"/>
                      </a:cubicBezTo>
                      <a:cubicBezTo>
                        <a:pt x="480" y="1776"/>
                        <a:pt x="472" y="1776"/>
                        <a:pt x="480" y="1888"/>
                      </a:cubicBezTo>
                      <a:cubicBezTo>
                        <a:pt x="488" y="2000"/>
                        <a:pt x="508" y="2184"/>
                        <a:pt x="528" y="2368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Oval 365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5393" y="1819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1" name="AutoShape 366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321" y="1987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2" name="Oval 367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5336" y="1465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3" name="Oval 368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5522" y="1378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4" name="Oval 369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5702" y="1666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5" name="Oval 370" descr="White marble"/>
                <p:cNvSpPr>
                  <a:spLocks noChangeAspect="1" noChangeArrowheads="1"/>
                </p:cNvSpPr>
                <p:nvPr/>
              </p:nvSpPr>
              <p:spPr bwMode="auto">
                <a:xfrm rot="1915253">
                  <a:off x="5663" y="1489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6" name="AutoShape 371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333" y="2296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7" name="AutoShape 372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348" y="2602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8" name="AutoShape 373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363" y="2908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9" name="AutoShape 374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378" y="3214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90" name="AutoShape 375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603" y="1834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91" name="AutoShape 376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615" y="2143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92" name="AutoShape 377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630" y="2449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93" name="AutoShape 378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645" y="2755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94" name="AutoShape 379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660" y="3061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95" name="Oval 380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5297" y="1654"/>
                  <a:ext cx="144" cy="144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240" y="5240931"/>
            <a:ext cx="1323370" cy="13941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4549" y="5683713"/>
            <a:ext cx="2096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Phospholipase A2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34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5635</TotalTime>
  <Words>1020</Words>
  <Application>Microsoft Office PowerPoint</Application>
  <PresentationFormat>On-screen Show (4:3)</PresentationFormat>
  <Paragraphs>283</Paragraphs>
  <Slides>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9" baseType="lpstr">
      <vt:lpstr>ＭＳ Ｐゴシック</vt:lpstr>
      <vt:lpstr>Arial</vt:lpstr>
      <vt:lpstr>Calibri</vt:lpstr>
      <vt:lpstr>Lucida Handwriting</vt:lpstr>
      <vt:lpstr>Palatino Linotype</vt:lpstr>
      <vt:lpstr>Tahoma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Virginia Commwealth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Elhai</dc:creator>
  <cp:lastModifiedBy>jelhai</cp:lastModifiedBy>
  <cp:revision>276</cp:revision>
  <dcterms:created xsi:type="dcterms:W3CDTF">2011-01-17T21:08:00Z</dcterms:created>
  <dcterms:modified xsi:type="dcterms:W3CDTF">2017-01-31T14:16:21Z</dcterms:modified>
</cp:coreProperties>
</file>