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7" r:id="rId2"/>
    <p:sldId id="638" r:id="rId3"/>
    <p:sldId id="919" r:id="rId4"/>
    <p:sldId id="898" r:id="rId5"/>
    <p:sldId id="855" r:id="rId6"/>
    <p:sldId id="905" r:id="rId7"/>
    <p:sldId id="893" r:id="rId8"/>
    <p:sldId id="906" r:id="rId9"/>
    <p:sldId id="907" r:id="rId10"/>
    <p:sldId id="879" r:id="rId11"/>
    <p:sldId id="885" r:id="rId12"/>
    <p:sldId id="886" r:id="rId13"/>
    <p:sldId id="910" r:id="rId14"/>
    <p:sldId id="887" r:id="rId15"/>
    <p:sldId id="888" r:id="rId16"/>
    <p:sldId id="908" r:id="rId17"/>
    <p:sldId id="909" r:id="rId18"/>
    <p:sldId id="889" r:id="rId19"/>
    <p:sldId id="890" r:id="rId20"/>
    <p:sldId id="891" r:id="rId21"/>
    <p:sldId id="911" r:id="rId22"/>
    <p:sldId id="912" r:id="rId23"/>
    <p:sldId id="913" r:id="rId24"/>
    <p:sldId id="869" r:id="rId25"/>
    <p:sldId id="914" r:id="rId26"/>
    <p:sldId id="916" r:id="rId27"/>
    <p:sldId id="915" r:id="rId28"/>
    <p:sldId id="918" r:id="rId29"/>
    <p:sldId id="917" r:id="rId30"/>
    <p:sldId id="813" r:id="rId31"/>
    <p:sldId id="870" r:id="rId32"/>
    <p:sldId id="871" r:id="rId33"/>
    <p:sldId id="897" r:id="rId34"/>
    <p:sldId id="89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000CC"/>
    <a:srgbClr val="FFEE99"/>
    <a:srgbClr val="EEDDFF"/>
    <a:srgbClr val="FFDDBB"/>
    <a:srgbClr val="FFDD99"/>
    <a:srgbClr val="BBFFDD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1143000"/>
            <a:ext cx="7816850" cy="5053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 b="11594"/>
          <a:stretch>
            <a:fillRect/>
          </a:stretch>
        </p:blipFill>
        <p:spPr bwMode="auto">
          <a:xfrm>
            <a:off x="2400300" y="2681883"/>
            <a:ext cx="4991100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00314" y="1637013"/>
            <a:ext cx="624548" cy="5909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18858" y="3733800"/>
            <a:ext cx="469233" cy="4439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914400" y="2590800"/>
            <a:ext cx="65836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66652" y="1847469"/>
            <a:ext cx="1157948" cy="743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71172" y="2195286"/>
            <a:ext cx="800100" cy="381000"/>
          </a:xfrm>
          <a:prstGeom prst="ellipse">
            <a:avLst/>
          </a:prstGeom>
          <a:solidFill>
            <a:srgbClr val="FF0000">
              <a:alpha val="2509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77000" y="2256972"/>
            <a:ext cx="1021080" cy="381000"/>
          </a:xfrm>
          <a:prstGeom prst="ellipse">
            <a:avLst/>
          </a:prstGeom>
          <a:solidFill>
            <a:srgbClr val="FF0000">
              <a:alpha val="2509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9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6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752600" y="1992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 rot="-5400000">
            <a:off x="-119856" y="2710656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5" name="Straight Arrow Connector 4"/>
          <p:cNvCxnSpPr>
            <a:stCxn id="21512" idx="1"/>
          </p:cNvCxnSpPr>
          <p:nvPr/>
        </p:nvCxnSpPr>
        <p:spPr>
          <a:xfrm>
            <a:off x="1555750" y="45720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165600" y="2641600"/>
            <a:ext cx="2757714" cy="2293257"/>
          </a:xfrm>
          <a:custGeom>
            <a:avLst/>
            <a:gdLst>
              <a:gd name="connsiteX0" fmla="*/ 377371 w 2757714"/>
              <a:gd name="connsiteY0" fmla="*/ 159657 h 2293257"/>
              <a:gd name="connsiteX1" fmla="*/ 145143 w 2757714"/>
              <a:gd name="connsiteY1" fmla="*/ 856343 h 2293257"/>
              <a:gd name="connsiteX2" fmla="*/ 0 w 2757714"/>
              <a:gd name="connsiteY2" fmla="*/ 2293257 h 2293257"/>
              <a:gd name="connsiteX3" fmla="*/ 493486 w 2757714"/>
              <a:gd name="connsiteY3" fmla="*/ 2249714 h 2293257"/>
              <a:gd name="connsiteX4" fmla="*/ 2757714 w 2757714"/>
              <a:gd name="connsiteY4" fmla="*/ 1872343 h 2293257"/>
              <a:gd name="connsiteX5" fmla="*/ 2481943 w 2757714"/>
              <a:gd name="connsiteY5" fmla="*/ 0 h 2293257"/>
              <a:gd name="connsiteX6" fmla="*/ 478971 w 2757714"/>
              <a:gd name="connsiteY6" fmla="*/ 14514 h 2293257"/>
              <a:gd name="connsiteX7" fmla="*/ 377371 w 2757714"/>
              <a:gd name="connsiteY7" fmla="*/ 159657 h 2293257"/>
              <a:gd name="connsiteX0" fmla="*/ 377371 w 2757714"/>
              <a:gd name="connsiteY0" fmla="*/ 159657 h 2293257"/>
              <a:gd name="connsiteX1" fmla="*/ 290286 w 2757714"/>
              <a:gd name="connsiteY1" fmla="*/ 435429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  <a:gd name="connsiteX0" fmla="*/ 377371 w 2757714"/>
              <a:gd name="connsiteY0" fmla="*/ 159657 h 2293257"/>
              <a:gd name="connsiteX1" fmla="*/ 254000 w 2757714"/>
              <a:gd name="connsiteY1" fmla="*/ 406400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4" h="2293257">
                <a:moveTo>
                  <a:pt x="377371" y="159657"/>
                </a:moveTo>
                <a:lnTo>
                  <a:pt x="254000" y="406400"/>
                </a:lnTo>
                <a:lnTo>
                  <a:pt x="145143" y="856343"/>
                </a:lnTo>
                <a:lnTo>
                  <a:pt x="0" y="2293257"/>
                </a:lnTo>
                <a:lnTo>
                  <a:pt x="493486" y="2249714"/>
                </a:lnTo>
                <a:lnTo>
                  <a:pt x="2757714" y="1872343"/>
                </a:lnTo>
                <a:lnTo>
                  <a:pt x="2481943" y="0"/>
                </a:lnTo>
                <a:lnTo>
                  <a:pt x="478971" y="14514"/>
                </a:lnTo>
                <a:lnTo>
                  <a:pt x="377371" y="159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52914" y="2757714"/>
            <a:ext cx="1524000" cy="870857"/>
          </a:xfrm>
          <a:custGeom>
            <a:avLst/>
            <a:gdLst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4078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3570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0" h="870857">
                <a:moveTo>
                  <a:pt x="0" y="275772"/>
                </a:moveTo>
                <a:lnTo>
                  <a:pt x="1524000" y="0"/>
                </a:lnTo>
                <a:lnTo>
                  <a:pt x="1524000" y="319315"/>
                </a:lnTo>
                <a:lnTo>
                  <a:pt x="1357086" y="595086"/>
                </a:lnTo>
                <a:lnTo>
                  <a:pt x="725715" y="870857"/>
                </a:lnTo>
                <a:lnTo>
                  <a:pt x="58057" y="595086"/>
                </a:lnTo>
                <a:lnTo>
                  <a:pt x="0" y="2757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66458" y="3218544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652486" y="2670628"/>
            <a:ext cx="381000" cy="25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38600" y="3098800"/>
            <a:ext cx="182880" cy="1828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724400" y="1447800"/>
            <a:ext cx="1554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20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How to determine the identity and </a:t>
            </a:r>
            <a:br>
              <a:rPr lang="en-US" sz="2800" dirty="0"/>
            </a:br>
            <a:r>
              <a:rPr lang="en-US" sz="2800" dirty="0"/>
              <a:t>order of the amino acids in each spot?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6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3777342" y="3305628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0" dirty="0" err="1" smtClean="0"/>
              <a:t>Gly</a:t>
            </a:r>
            <a:endParaRPr lang="en-US" sz="2400" b="1" i="0" dirty="0"/>
          </a:p>
        </p:txBody>
      </p:sp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752600" y="1992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 rot="-5400000">
            <a:off x="-119856" y="2710656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5" name="Straight Arrow Connector 4"/>
          <p:cNvCxnSpPr>
            <a:stCxn id="21512" idx="1"/>
          </p:cNvCxnSpPr>
          <p:nvPr/>
        </p:nvCxnSpPr>
        <p:spPr>
          <a:xfrm>
            <a:off x="1555750" y="45720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1905000" y="2848428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0" dirty="0" err="1" smtClean="0"/>
              <a:t>Cys</a:t>
            </a:r>
            <a:endParaRPr lang="en-US" sz="2400" b="1" i="0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1188" y="5162550"/>
            <a:ext cx="53816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4724400" y="1447800"/>
            <a:ext cx="1554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83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6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752600" y="1992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 rot="-5400000">
            <a:off x="-119856" y="2710656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5" name="Straight Arrow Connector 4"/>
          <p:cNvCxnSpPr>
            <a:stCxn id="21512" idx="1"/>
          </p:cNvCxnSpPr>
          <p:nvPr/>
        </p:nvCxnSpPr>
        <p:spPr>
          <a:xfrm>
            <a:off x="1555750" y="45720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165600" y="2641600"/>
            <a:ext cx="2757714" cy="2293257"/>
          </a:xfrm>
          <a:custGeom>
            <a:avLst/>
            <a:gdLst>
              <a:gd name="connsiteX0" fmla="*/ 377371 w 2757714"/>
              <a:gd name="connsiteY0" fmla="*/ 159657 h 2293257"/>
              <a:gd name="connsiteX1" fmla="*/ 145143 w 2757714"/>
              <a:gd name="connsiteY1" fmla="*/ 856343 h 2293257"/>
              <a:gd name="connsiteX2" fmla="*/ 0 w 2757714"/>
              <a:gd name="connsiteY2" fmla="*/ 2293257 h 2293257"/>
              <a:gd name="connsiteX3" fmla="*/ 493486 w 2757714"/>
              <a:gd name="connsiteY3" fmla="*/ 2249714 h 2293257"/>
              <a:gd name="connsiteX4" fmla="*/ 2757714 w 2757714"/>
              <a:gd name="connsiteY4" fmla="*/ 1872343 h 2293257"/>
              <a:gd name="connsiteX5" fmla="*/ 2481943 w 2757714"/>
              <a:gd name="connsiteY5" fmla="*/ 0 h 2293257"/>
              <a:gd name="connsiteX6" fmla="*/ 478971 w 2757714"/>
              <a:gd name="connsiteY6" fmla="*/ 14514 h 2293257"/>
              <a:gd name="connsiteX7" fmla="*/ 377371 w 2757714"/>
              <a:gd name="connsiteY7" fmla="*/ 159657 h 2293257"/>
              <a:gd name="connsiteX0" fmla="*/ 377371 w 2757714"/>
              <a:gd name="connsiteY0" fmla="*/ 159657 h 2293257"/>
              <a:gd name="connsiteX1" fmla="*/ 290286 w 2757714"/>
              <a:gd name="connsiteY1" fmla="*/ 435429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  <a:gd name="connsiteX0" fmla="*/ 377371 w 2757714"/>
              <a:gd name="connsiteY0" fmla="*/ 159657 h 2293257"/>
              <a:gd name="connsiteX1" fmla="*/ 254000 w 2757714"/>
              <a:gd name="connsiteY1" fmla="*/ 406400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4" h="2293257">
                <a:moveTo>
                  <a:pt x="377371" y="159657"/>
                </a:moveTo>
                <a:lnTo>
                  <a:pt x="254000" y="406400"/>
                </a:lnTo>
                <a:lnTo>
                  <a:pt x="145143" y="856343"/>
                </a:lnTo>
                <a:lnTo>
                  <a:pt x="0" y="2293257"/>
                </a:lnTo>
                <a:lnTo>
                  <a:pt x="493486" y="2249714"/>
                </a:lnTo>
                <a:lnTo>
                  <a:pt x="2757714" y="1872343"/>
                </a:lnTo>
                <a:lnTo>
                  <a:pt x="2481943" y="0"/>
                </a:lnTo>
                <a:lnTo>
                  <a:pt x="478971" y="14514"/>
                </a:lnTo>
                <a:lnTo>
                  <a:pt x="377371" y="159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52914" y="2757714"/>
            <a:ext cx="1524000" cy="870857"/>
          </a:xfrm>
          <a:custGeom>
            <a:avLst/>
            <a:gdLst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4078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3570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0" h="870857">
                <a:moveTo>
                  <a:pt x="0" y="275772"/>
                </a:moveTo>
                <a:lnTo>
                  <a:pt x="1524000" y="0"/>
                </a:lnTo>
                <a:lnTo>
                  <a:pt x="1524000" y="319315"/>
                </a:lnTo>
                <a:lnTo>
                  <a:pt x="1357086" y="595086"/>
                </a:lnTo>
                <a:lnTo>
                  <a:pt x="725715" y="870857"/>
                </a:lnTo>
                <a:lnTo>
                  <a:pt x="58057" y="595086"/>
                </a:lnTo>
                <a:lnTo>
                  <a:pt x="0" y="2757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66458" y="3218544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724400" y="1447800"/>
            <a:ext cx="15544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6458" y="3218544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2652486" y="2670628"/>
            <a:ext cx="381000" cy="25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38600" y="3098800"/>
            <a:ext cx="182880" cy="1828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3777342" y="3305628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0" dirty="0" err="1" smtClean="0"/>
              <a:t>Gly</a:t>
            </a:r>
            <a:endParaRPr lang="en-US" sz="2400" b="1" i="0" dirty="0"/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1905000" y="2848428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0" dirty="0" err="1" smtClean="0"/>
              <a:t>Cys</a:t>
            </a:r>
            <a:endParaRPr lang="en-US" sz="2400" b="1" i="0" dirty="0"/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722120" y="1843314"/>
            <a:ext cx="822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35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1981200"/>
            <a:ext cx="5867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5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104450" name="Picture 2" descr="http://domin.dom.edu/faculty/jbfriesen/chem361/13_Sequence_Dipeptide_files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133600"/>
            <a:ext cx="5524500" cy="41433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76800" y="3505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7432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495800"/>
            <a:ext cx="5562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91000" y="3581400"/>
            <a:ext cx="533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52600" y="2057400"/>
            <a:ext cx="2667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58000" y="22860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b="1" dirty="0" smtClean="0"/>
              <a:t>O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19600" y="22668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 smtClean="0"/>
              <a:t>3</a:t>
            </a:r>
            <a:r>
              <a:rPr lang="en-US" sz="2000" b="1" dirty="0" smtClean="0"/>
              <a:t>H</a:t>
            </a:r>
            <a:r>
              <a:rPr lang="en-US" sz="2000" b="1" dirty="0" smtClean="0">
                <a:solidFill>
                  <a:srgbClr val="00B050"/>
                </a:solidFill>
              </a:rPr>
              <a:t>N</a:t>
            </a:r>
            <a:endParaRPr lang="en-US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22120" y="1843314"/>
            <a:ext cx="822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721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1981200"/>
            <a:ext cx="5867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5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104450" name="Picture 2" descr="http://domin.dom.edu/faculty/jbfriesen/chem361/13_Sequence_Dipeptide_files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133600"/>
            <a:ext cx="5524500" cy="41433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76800" y="3505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7432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495800"/>
            <a:ext cx="5562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91000" y="3581400"/>
            <a:ext cx="533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sp>
        <p:nvSpPr>
          <p:cNvPr id="12" name="Oval 11"/>
          <p:cNvSpPr/>
          <p:nvPr/>
        </p:nvSpPr>
        <p:spPr>
          <a:xfrm>
            <a:off x="1857828" y="2772228"/>
            <a:ext cx="365760" cy="365760"/>
          </a:xfrm>
          <a:prstGeom prst="ellipse">
            <a:avLst/>
          </a:prstGeom>
          <a:solidFill>
            <a:srgbClr val="FFFF00">
              <a:alpha val="4902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4498" y="2053770"/>
            <a:ext cx="365760" cy="365760"/>
          </a:xfrm>
          <a:prstGeom prst="ellipse">
            <a:avLst/>
          </a:prstGeom>
          <a:solidFill>
            <a:srgbClr val="FFFF00">
              <a:alpha val="4902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40708" y="3581400"/>
            <a:ext cx="2150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/>
              <a:t>Di-nitro</a:t>
            </a:r>
            <a:endParaRPr lang="en-US" sz="2800" b="1" i="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090058" y="3643086"/>
            <a:ext cx="1371600" cy="457200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722120" y="1843314"/>
            <a:ext cx="822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966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1981200"/>
            <a:ext cx="5867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5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104450" name="Picture 2" descr="http://domin.dom.edu/faculty/jbfriesen/chem361/13_Sequence_Dipeptide_files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133600"/>
            <a:ext cx="5524500" cy="41433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76800" y="3505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7432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495800"/>
            <a:ext cx="5562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91000" y="3581400"/>
            <a:ext cx="533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sp>
        <p:nvSpPr>
          <p:cNvPr id="12" name="Oval 11"/>
          <p:cNvSpPr/>
          <p:nvPr/>
        </p:nvSpPr>
        <p:spPr>
          <a:xfrm>
            <a:off x="2467428" y="2456544"/>
            <a:ext cx="1005840" cy="1005840"/>
          </a:xfrm>
          <a:prstGeom prst="ellipse">
            <a:avLst/>
          </a:prstGeom>
          <a:solidFill>
            <a:srgbClr val="FFFF00">
              <a:alpha val="4902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40708" y="3581400"/>
            <a:ext cx="275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/>
              <a:t>Di-</a:t>
            </a:r>
            <a:r>
              <a:rPr lang="en-US" sz="2800" b="1" i="0" dirty="0" err="1" smtClean="0"/>
              <a:t>nitrophenyl</a:t>
            </a:r>
            <a:endParaRPr lang="en-US" sz="2800" b="1" i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352800" y="3643086"/>
            <a:ext cx="1075146" cy="457200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22120" y="1843314"/>
            <a:ext cx="822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1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1981200"/>
            <a:ext cx="5867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5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104450" name="Picture 2" descr="http://domin.dom.edu/faculty/jbfriesen/chem361/13_Sequence_Dipeptide_files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133600"/>
            <a:ext cx="5524500" cy="41433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76800" y="3505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7432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495800"/>
            <a:ext cx="5562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91000" y="3581400"/>
            <a:ext cx="533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0708" y="3581400"/>
            <a:ext cx="275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/>
              <a:t>Di-</a:t>
            </a:r>
            <a:r>
              <a:rPr lang="en-US" sz="2800" b="1" i="0" dirty="0" err="1" smtClean="0"/>
              <a:t>nitrophenyl</a:t>
            </a:r>
            <a:endParaRPr lang="en-US" sz="2800" b="1" i="0" dirty="0"/>
          </a:p>
        </p:txBody>
      </p:sp>
      <p:sp>
        <p:nvSpPr>
          <p:cNvPr id="13" name="Oval 12"/>
          <p:cNvSpPr/>
          <p:nvPr/>
        </p:nvSpPr>
        <p:spPr>
          <a:xfrm>
            <a:off x="3624942" y="2758440"/>
            <a:ext cx="365760" cy="365760"/>
          </a:xfrm>
          <a:prstGeom prst="ellipse">
            <a:avLst/>
          </a:prstGeom>
          <a:solidFill>
            <a:srgbClr val="FFFF00">
              <a:alpha val="4902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2090058" y="4114800"/>
            <a:ext cx="1371600" cy="457200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7400" y="4048780"/>
            <a:ext cx="175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/>
              <a:t>fluoride</a:t>
            </a:r>
            <a:endParaRPr lang="en-US" sz="2800" b="1" i="0" dirty="0"/>
          </a:p>
        </p:txBody>
      </p:sp>
      <p:sp>
        <p:nvSpPr>
          <p:cNvPr id="16" name="TextBox 15"/>
          <p:cNvSpPr txBox="1"/>
          <p:nvPr/>
        </p:nvSpPr>
        <p:spPr>
          <a:xfrm>
            <a:off x="2745378" y="4724400"/>
            <a:ext cx="175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/>
              <a:t>DNPF</a:t>
            </a:r>
            <a:endParaRPr lang="en-US" sz="2800" b="1" i="0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722120" y="1843314"/>
            <a:ext cx="822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83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1981200"/>
            <a:ext cx="58674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5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104450" name="Picture 2" descr="http://domin.dom.edu/faculty/jbfriesen/chem361/13_Sequence_Dipeptide_files/image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133600"/>
            <a:ext cx="5524500" cy="41433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76800" y="3505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59436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DNP-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Cys</a:t>
            </a:r>
            <a:r>
              <a:rPr lang="en-US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-  </a:t>
            </a:r>
            <a:r>
              <a:rPr lang="en-US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Gly</a:t>
            </a:r>
            <a:endParaRPr 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95800" y="27432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4539342" y="5544456"/>
            <a:ext cx="5334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4378" y="3429000"/>
            <a:ext cx="175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 smtClean="0"/>
              <a:t>DNPF</a:t>
            </a:r>
            <a:endParaRPr lang="en-US" sz="2800" b="1" i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722120" y="1843314"/>
            <a:ext cx="822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54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6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7620000" y="3424238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752600" y="1992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 rot="-5400000">
            <a:off x="-119856" y="2710656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5" name="Straight Arrow Connector 4"/>
          <p:cNvCxnSpPr>
            <a:stCxn id="21512" idx="1"/>
          </p:cNvCxnSpPr>
          <p:nvPr/>
        </p:nvCxnSpPr>
        <p:spPr>
          <a:xfrm>
            <a:off x="1555750" y="45720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7239000" y="23622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Lys</a:t>
            </a:r>
          </a:p>
        </p:txBody>
      </p:sp>
      <p:sp>
        <p:nvSpPr>
          <p:cNvPr id="15" name="Freeform 14"/>
          <p:cNvSpPr/>
          <p:nvPr/>
        </p:nvSpPr>
        <p:spPr>
          <a:xfrm>
            <a:off x="4165600" y="2641600"/>
            <a:ext cx="2757714" cy="2293257"/>
          </a:xfrm>
          <a:custGeom>
            <a:avLst/>
            <a:gdLst>
              <a:gd name="connsiteX0" fmla="*/ 377371 w 2757714"/>
              <a:gd name="connsiteY0" fmla="*/ 159657 h 2293257"/>
              <a:gd name="connsiteX1" fmla="*/ 145143 w 2757714"/>
              <a:gd name="connsiteY1" fmla="*/ 856343 h 2293257"/>
              <a:gd name="connsiteX2" fmla="*/ 0 w 2757714"/>
              <a:gd name="connsiteY2" fmla="*/ 2293257 h 2293257"/>
              <a:gd name="connsiteX3" fmla="*/ 493486 w 2757714"/>
              <a:gd name="connsiteY3" fmla="*/ 2249714 h 2293257"/>
              <a:gd name="connsiteX4" fmla="*/ 2757714 w 2757714"/>
              <a:gd name="connsiteY4" fmla="*/ 1872343 h 2293257"/>
              <a:gd name="connsiteX5" fmla="*/ 2481943 w 2757714"/>
              <a:gd name="connsiteY5" fmla="*/ 0 h 2293257"/>
              <a:gd name="connsiteX6" fmla="*/ 478971 w 2757714"/>
              <a:gd name="connsiteY6" fmla="*/ 14514 h 2293257"/>
              <a:gd name="connsiteX7" fmla="*/ 377371 w 2757714"/>
              <a:gd name="connsiteY7" fmla="*/ 159657 h 2293257"/>
              <a:gd name="connsiteX0" fmla="*/ 377371 w 2757714"/>
              <a:gd name="connsiteY0" fmla="*/ 159657 h 2293257"/>
              <a:gd name="connsiteX1" fmla="*/ 290286 w 2757714"/>
              <a:gd name="connsiteY1" fmla="*/ 435429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  <a:gd name="connsiteX0" fmla="*/ 377371 w 2757714"/>
              <a:gd name="connsiteY0" fmla="*/ 159657 h 2293257"/>
              <a:gd name="connsiteX1" fmla="*/ 254000 w 2757714"/>
              <a:gd name="connsiteY1" fmla="*/ 406400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4" h="2293257">
                <a:moveTo>
                  <a:pt x="377371" y="159657"/>
                </a:moveTo>
                <a:lnTo>
                  <a:pt x="254000" y="406400"/>
                </a:lnTo>
                <a:lnTo>
                  <a:pt x="145143" y="856343"/>
                </a:lnTo>
                <a:lnTo>
                  <a:pt x="0" y="2293257"/>
                </a:lnTo>
                <a:lnTo>
                  <a:pt x="493486" y="2249714"/>
                </a:lnTo>
                <a:lnTo>
                  <a:pt x="2757714" y="1872343"/>
                </a:lnTo>
                <a:lnTo>
                  <a:pt x="2481943" y="0"/>
                </a:lnTo>
                <a:lnTo>
                  <a:pt x="478971" y="14514"/>
                </a:lnTo>
                <a:lnTo>
                  <a:pt x="377371" y="159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52914" y="2757714"/>
            <a:ext cx="1524000" cy="870857"/>
          </a:xfrm>
          <a:custGeom>
            <a:avLst/>
            <a:gdLst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4078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3570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0" h="870857">
                <a:moveTo>
                  <a:pt x="0" y="275772"/>
                </a:moveTo>
                <a:lnTo>
                  <a:pt x="1524000" y="0"/>
                </a:lnTo>
                <a:lnTo>
                  <a:pt x="1524000" y="319315"/>
                </a:lnTo>
                <a:lnTo>
                  <a:pt x="1357086" y="595086"/>
                </a:lnTo>
                <a:lnTo>
                  <a:pt x="725715" y="870857"/>
                </a:lnTo>
                <a:lnTo>
                  <a:pt x="58057" y="595086"/>
                </a:lnTo>
                <a:lnTo>
                  <a:pt x="0" y="2757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66458" y="3218544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25908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8126" y="3090859"/>
            <a:ext cx="152400" cy="1737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722120" y="1843314"/>
            <a:ext cx="822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777342" y="3305628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0" dirty="0" err="1" smtClean="0"/>
              <a:t>Gly</a:t>
            </a:r>
            <a:endParaRPr lang="en-US" sz="2400" b="1" i="0" dirty="0"/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2057400" y="2848428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0" dirty="0" err="1" smtClean="0"/>
              <a:t>Cys</a:t>
            </a:r>
            <a:endParaRPr lang="en-US" sz="2400" b="1" i="0" dirty="0"/>
          </a:p>
        </p:txBody>
      </p:sp>
      <p:sp>
        <p:nvSpPr>
          <p:cNvPr id="2" name="TextBox 1"/>
          <p:cNvSpPr txBox="1"/>
          <p:nvPr/>
        </p:nvSpPr>
        <p:spPr>
          <a:xfrm>
            <a:off x="1676400" y="5105400"/>
            <a:ext cx="560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Without DNPF pretreatment</a:t>
            </a:r>
            <a:endParaRPr 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5948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 February 2017</a:t>
            </a:r>
            <a:endParaRPr lang="en-US" altLang="en-US" sz="3200" b="1" dirty="0"/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7924800" y="2590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6865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405086" y="2224314"/>
            <a:ext cx="2986314" cy="8236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750457"/>
            <a:ext cx="5505450" cy="1371600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1462314" y="2946399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447800" y="322704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433286" y="3477717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418772" y="375836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25"/>
          <p:cNvSpPr txBox="1">
            <a:spLocks noChangeArrowheads="1"/>
          </p:cNvSpPr>
          <p:nvPr/>
        </p:nvSpPr>
        <p:spPr bwMode="auto">
          <a:xfrm>
            <a:off x="990600" y="950913"/>
            <a:ext cx="693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How to determine the identity and </a:t>
            </a:r>
            <a:br>
              <a:rPr lang="en-US" sz="2800"/>
            </a:br>
            <a:r>
              <a:rPr lang="en-US" sz="2800"/>
              <a:t>order of the amino acids in each spot?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362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7620000" y="3424238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Val</a:t>
            </a:r>
            <a:endParaRPr lang="en-US" dirty="0"/>
          </a:p>
        </p:txBody>
      </p:sp>
      <p:sp>
        <p:nvSpPr>
          <p:cNvPr id="21511" name="TextBox 2"/>
          <p:cNvSpPr txBox="1">
            <a:spLocks noChangeArrowheads="1"/>
          </p:cNvSpPr>
          <p:nvPr/>
        </p:nvSpPr>
        <p:spPr bwMode="auto">
          <a:xfrm>
            <a:off x="1752600" y="1992313"/>
            <a:ext cx="3352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latin typeface="Arial" charset="0"/>
                <a:cs typeface="Arial" charset="0"/>
              </a:rPr>
              <a:t>Phenol-0.3% NH</a:t>
            </a:r>
            <a:r>
              <a:rPr lang="en-US" sz="1800" b="0" baseline="-25000">
                <a:latin typeface="Arial" charset="0"/>
                <a:cs typeface="Arial" charset="0"/>
              </a:rPr>
              <a:t>3</a:t>
            </a:r>
            <a:endParaRPr lang="en-US" sz="1800" b="0">
              <a:latin typeface="Arial" charset="0"/>
              <a:cs typeface="Arial" charset="0"/>
            </a:endParaRP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 rot="-5400000">
            <a:off x="-119856" y="2710656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 err="1">
                <a:latin typeface="Arial" charset="0"/>
                <a:cs typeface="Arial" charset="0"/>
              </a:rPr>
              <a:t>Butanol</a:t>
            </a:r>
            <a:r>
              <a:rPr lang="en-US" sz="1800" b="0" dirty="0">
                <a:latin typeface="Arial" charset="0"/>
                <a:cs typeface="Arial" charset="0"/>
              </a:rPr>
              <a:t>-acetic acid</a:t>
            </a:r>
          </a:p>
        </p:txBody>
      </p:sp>
      <p:cxnSp>
        <p:nvCxnSpPr>
          <p:cNvPr id="5" name="Straight Arrow Connector 4"/>
          <p:cNvCxnSpPr>
            <a:stCxn id="21512" idx="1"/>
          </p:cNvCxnSpPr>
          <p:nvPr/>
        </p:nvCxnSpPr>
        <p:spPr>
          <a:xfrm>
            <a:off x="1555750" y="45720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3973513" y="1947863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7239000" y="23622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Lys</a:t>
            </a:r>
          </a:p>
        </p:txBody>
      </p:sp>
      <p:sp>
        <p:nvSpPr>
          <p:cNvPr id="15" name="Freeform 14"/>
          <p:cNvSpPr/>
          <p:nvPr/>
        </p:nvSpPr>
        <p:spPr>
          <a:xfrm>
            <a:off x="4165600" y="2641600"/>
            <a:ext cx="2757714" cy="2293257"/>
          </a:xfrm>
          <a:custGeom>
            <a:avLst/>
            <a:gdLst>
              <a:gd name="connsiteX0" fmla="*/ 377371 w 2757714"/>
              <a:gd name="connsiteY0" fmla="*/ 159657 h 2293257"/>
              <a:gd name="connsiteX1" fmla="*/ 145143 w 2757714"/>
              <a:gd name="connsiteY1" fmla="*/ 856343 h 2293257"/>
              <a:gd name="connsiteX2" fmla="*/ 0 w 2757714"/>
              <a:gd name="connsiteY2" fmla="*/ 2293257 h 2293257"/>
              <a:gd name="connsiteX3" fmla="*/ 493486 w 2757714"/>
              <a:gd name="connsiteY3" fmla="*/ 2249714 h 2293257"/>
              <a:gd name="connsiteX4" fmla="*/ 2757714 w 2757714"/>
              <a:gd name="connsiteY4" fmla="*/ 1872343 h 2293257"/>
              <a:gd name="connsiteX5" fmla="*/ 2481943 w 2757714"/>
              <a:gd name="connsiteY5" fmla="*/ 0 h 2293257"/>
              <a:gd name="connsiteX6" fmla="*/ 478971 w 2757714"/>
              <a:gd name="connsiteY6" fmla="*/ 14514 h 2293257"/>
              <a:gd name="connsiteX7" fmla="*/ 377371 w 2757714"/>
              <a:gd name="connsiteY7" fmla="*/ 159657 h 2293257"/>
              <a:gd name="connsiteX0" fmla="*/ 377371 w 2757714"/>
              <a:gd name="connsiteY0" fmla="*/ 159657 h 2293257"/>
              <a:gd name="connsiteX1" fmla="*/ 290286 w 2757714"/>
              <a:gd name="connsiteY1" fmla="*/ 435429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  <a:gd name="connsiteX0" fmla="*/ 377371 w 2757714"/>
              <a:gd name="connsiteY0" fmla="*/ 159657 h 2293257"/>
              <a:gd name="connsiteX1" fmla="*/ 254000 w 2757714"/>
              <a:gd name="connsiteY1" fmla="*/ 406400 h 2293257"/>
              <a:gd name="connsiteX2" fmla="*/ 145143 w 2757714"/>
              <a:gd name="connsiteY2" fmla="*/ 856343 h 2293257"/>
              <a:gd name="connsiteX3" fmla="*/ 0 w 2757714"/>
              <a:gd name="connsiteY3" fmla="*/ 2293257 h 2293257"/>
              <a:gd name="connsiteX4" fmla="*/ 493486 w 2757714"/>
              <a:gd name="connsiteY4" fmla="*/ 2249714 h 2293257"/>
              <a:gd name="connsiteX5" fmla="*/ 2757714 w 2757714"/>
              <a:gd name="connsiteY5" fmla="*/ 1872343 h 2293257"/>
              <a:gd name="connsiteX6" fmla="*/ 2481943 w 2757714"/>
              <a:gd name="connsiteY6" fmla="*/ 0 h 2293257"/>
              <a:gd name="connsiteX7" fmla="*/ 478971 w 2757714"/>
              <a:gd name="connsiteY7" fmla="*/ 14514 h 2293257"/>
              <a:gd name="connsiteX8" fmla="*/ 377371 w 2757714"/>
              <a:gd name="connsiteY8" fmla="*/ 159657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4" h="2293257">
                <a:moveTo>
                  <a:pt x="377371" y="159657"/>
                </a:moveTo>
                <a:lnTo>
                  <a:pt x="254000" y="406400"/>
                </a:lnTo>
                <a:lnTo>
                  <a:pt x="145143" y="856343"/>
                </a:lnTo>
                <a:lnTo>
                  <a:pt x="0" y="2293257"/>
                </a:lnTo>
                <a:lnTo>
                  <a:pt x="493486" y="2249714"/>
                </a:lnTo>
                <a:lnTo>
                  <a:pt x="2757714" y="1872343"/>
                </a:lnTo>
                <a:lnTo>
                  <a:pt x="2481943" y="0"/>
                </a:lnTo>
                <a:lnTo>
                  <a:pt x="478971" y="14514"/>
                </a:lnTo>
                <a:lnTo>
                  <a:pt x="377371" y="159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52914" y="2757714"/>
            <a:ext cx="1524000" cy="870857"/>
          </a:xfrm>
          <a:custGeom>
            <a:avLst/>
            <a:gdLst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4078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  <a:gd name="connsiteX0" fmla="*/ 0 w 1524000"/>
              <a:gd name="connsiteY0" fmla="*/ 275772 h 870857"/>
              <a:gd name="connsiteX1" fmla="*/ 1524000 w 1524000"/>
              <a:gd name="connsiteY1" fmla="*/ 0 h 870857"/>
              <a:gd name="connsiteX2" fmla="*/ 1524000 w 1524000"/>
              <a:gd name="connsiteY2" fmla="*/ 319315 h 870857"/>
              <a:gd name="connsiteX3" fmla="*/ 1357086 w 1524000"/>
              <a:gd name="connsiteY3" fmla="*/ 595086 h 870857"/>
              <a:gd name="connsiteX4" fmla="*/ 725715 w 1524000"/>
              <a:gd name="connsiteY4" fmla="*/ 870857 h 870857"/>
              <a:gd name="connsiteX5" fmla="*/ 58057 w 1524000"/>
              <a:gd name="connsiteY5" fmla="*/ 595086 h 870857"/>
              <a:gd name="connsiteX6" fmla="*/ 0 w 1524000"/>
              <a:gd name="connsiteY6" fmla="*/ 275772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4000" h="870857">
                <a:moveTo>
                  <a:pt x="0" y="275772"/>
                </a:moveTo>
                <a:lnTo>
                  <a:pt x="1524000" y="0"/>
                </a:lnTo>
                <a:lnTo>
                  <a:pt x="1524000" y="319315"/>
                </a:lnTo>
                <a:lnTo>
                  <a:pt x="1357086" y="595086"/>
                </a:lnTo>
                <a:lnTo>
                  <a:pt x="725715" y="870857"/>
                </a:lnTo>
                <a:lnTo>
                  <a:pt x="58057" y="595086"/>
                </a:lnTo>
                <a:lnTo>
                  <a:pt x="0" y="2757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66458" y="3218544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0" y="2590800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8126" y="3090859"/>
            <a:ext cx="152400" cy="1737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 l="7105" t="8571" r="84370" b="77143"/>
          <a:stretch>
            <a:fillRect/>
          </a:stretch>
        </p:blipFill>
        <p:spPr bwMode="auto">
          <a:xfrm>
            <a:off x="1919514" y="251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5105400"/>
            <a:ext cx="560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With DNPF pretreatment</a:t>
            </a:r>
            <a:endParaRPr lang="en-US" sz="3600" i="0" dirty="0"/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3777342" y="3305628"/>
            <a:ext cx="76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0" dirty="0" err="1" smtClean="0"/>
              <a:t>Gly</a:t>
            </a:r>
            <a:endParaRPr lang="en-US" sz="2400" b="1" i="0" dirty="0"/>
          </a:p>
        </p:txBody>
      </p:sp>
    </p:spTree>
    <p:extLst>
      <p:ext uri="{BB962C8B-B14F-4D97-AF65-F5344CB8AC3E}">
        <p14:creationId xmlns:p14="http://schemas.microsoft.com/office/powerpoint/2010/main" val="3770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1143000"/>
            <a:ext cx="7816850" cy="5053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 b="11594"/>
          <a:stretch>
            <a:fillRect/>
          </a:stretch>
        </p:blipFill>
        <p:spPr bwMode="auto">
          <a:xfrm>
            <a:off x="2400300" y="2681883"/>
            <a:ext cx="4991100" cy="406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700314" y="1637013"/>
            <a:ext cx="624548" cy="5909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18858" y="3733800"/>
            <a:ext cx="469233" cy="4439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914400" y="2590800"/>
            <a:ext cx="65836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(1951)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66652" y="1847469"/>
            <a:ext cx="1157948" cy="743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71172" y="2195286"/>
            <a:ext cx="800100" cy="381000"/>
          </a:xfrm>
          <a:prstGeom prst="ellipse">
            <a:avLst/>
          </a:prstGeom>
          <a:solidFill>
            <a:srgbClr val="FF0000">
              <a:alpha val="2509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77000" y="2256972"/>
            <a:ext cx="1021080" cy="381000"/>
          </a:xfrm>
          <a:prstGeom prst="ellipse">
            <a:avLst/>
          </a:prstGeom>
          <a:solidFill>
            <a:srgbClr val="FF0000">
              <a:alpha val="2509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/>
              <a:t>Sanger and Tuppy (1951)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05138"/>
            <a:ext cx="6486525" cy="20240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 b="69270"/>
          <a:stretch>
            <a:fillRect/>
          </a:stretch>
        </p:blipFill>
        <p:spPr bwMode="auto">
          <a:xfrm>
            <a:off x="638175" y="1109663"/>
            <a:ext cx="790892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2362200" y="4322763"/>
            <a:ext cx="304800" cy="47783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71800" y="4475163"/>
            <a:ext cx="0" cy="47783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38800" y="4038600"/>
            <a:ext cx="0" cy="477838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0" y="3886200"/>
            <a:ext cx="0" cy="477838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4017962"/>
            <a:ext cx="228600" cy="477838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29425" y="3538538"/>
            <a:ext cx="228600" cy="47783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14800" y="4300538"/>
            <a:ext cx="228600" cy="477837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76600" y="4495800"/>
            <a:ext cx="381000" cy="42863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56138" y="4495800"/>
            <a:ext cx="381000" cy="42863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Group 31"/>
          <p:cNvGrpSpPr/>
          <p:nvPr/>
        </p:nvGrpSpPr>
        <p:grpSpPr>
          <a:xfrm>
            <a:off x="1905000" y="5486400"/>
            <a:ext cx="6019800" cy="0"/>
            <a:chOff x="1905000" y="5486400"/>
            <a:chExt cx="6019800" cy="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050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908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766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624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482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3340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198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056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91400" y="54864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reeform 29"/>
          <p:cNvSpPr/>
          <p:nvPr/>
        </p:nvSpPr>
        <p:spPr>
          <a:xfrm>
            <a:off x="1843314" y="3033486"/>
            <a:ext cx="4746172" cy="1088571"/>
          </a:xfrm>
          <a:custGeom>
            <a:avLst/>
            <a:gdLst>
              <a:gd name="connsiteX0" fmla="*/ 0 w 4746172"/>
              <a:gd name="connsiteY0" fmla="*/ 0 h 1088571"/>
              <a:gd name="connsiteX1" fmla="*/ 4746172 w 4746172"/>
              <a:gd name="connsiteY1" fmla="*/ 29028 h 1088571"/>
              <a:gd name="connsiteX2" fmla="*/ 4426857 w 4746172"/>
              <a:gd name="connsiteY2" fmla="*/ 841828 h 1088571"/>
              <a:gd name="connsiteX3" fmla="*/ 3381829 w 4746172"/>
              <a:gd name="connsiteY3" fmla="*/ 1016000 h 1088571"/>
              <a:gd name="connsiteX4" fmla="*/ 3048000 w 4746172"/>
              <a:gd name="connsiteY4" fmla="*/ 1030514 h 1088571"/>
              <a:gd name="connsiteX5" fmla="*/ 2409372 w 4746172"/>
              <a:gd name="connsiteY5" fmla="*/ 972457 h 1088571"/>
              <a:gd name="connsiteX6" fmla="*/ 1828800 w 4746172"/>
              <a:gd name="connsiteY6" fmla="*/ 986971 h 1088571"/>
              <a:gd name="connsiteX7" fmla="*/ 1494972 w 4746172"/>
              <a:gd name="connsiteY7" fmla="*/ 1088571 h 1088571"/>
              <a:gd name="connsiteX8" fmla="*/ 1161143 w 4746172"/>
              <a:gd name="connsiteY8" fmla="*/ 1088571 h 1088571"/>
              <a:gd name="connsiteX9" fmla="*/ 899886 w 4746172"/>
              <a:gd name="connsiteY9" fmla="*/ 1045028 h 1088571"/>
              <a:gd name="connsiteX10" fmla="*/ 14515 w 4746172"/>
              <a:gd name="connsiteY10" fmla="*/ 798285 h 1088571"/>
              <a:gd name="connsiteX11" fmla="*/ 0 w 4746172"/>
              <a:gd name="connsiteY11" fmla="*/ 0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6172" h="1088571">
                <a:moveTo>
                  <a:pt x="0" y="0"/>
                </a:moveTo>
                <a:lnTo>
                  <a:pt x="4746172" y="29028"/>
                </a:lnTo>
                <a:lnTo>
                  <a:pt x="4426857" y="841828"/>
                </a:lnTo>
                <a:lnTo>
                  <a:pt x="3381829" y="1016000"/>
                </a:lnTo>
                <a:lnTo>
                  <a:pt x="3048000" y="1030514"/>
                </a:lnTo>
                <a:lnTo>
                  <a:pt x="2409372" y="972457"/>
                </a:lnTo>
                <a:lnTo>
                  <a:pt x="1828800" y="986971"/>
                </a:lnTo>
                <a:lnTo>
                  <a:pt x="1494972" y="1088571"/>
                </a:lnTo>
                <a:lnTo>
                  <a:pt x="1161143" y="1088571"/>
                </a:lnTo>
                <a:lnTo>
                  <a:pt x="899886" y="1045028"/>
                </a:lnTo>
                <a:lnTo>
                  <a:pt x="14515" y="7982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67000" y="31242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Break at random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1905000" y="5715000"/>
            <a:ext cx="6019800" cy="0"/>
            <a:chOff x="1905000" y="5715000"/>
            <a:chExt cx="6019800" cy="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05000" y="5715000"/>
              <a:ext cx="36576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362200" y="5715000"/>
              <a:ext cx="7620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57600" y="57150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48200" y="57150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34000" y="5715000"/>
              <a:ext cx="8382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400800" y="57150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391400" y="5715000"/>
              <a:ext cx="533400" cy="0"/>
            </a:xfrm>
            <a:prstGeom prst="line">
              <a:avLst/>
            </a:prstGeom>
            <a:ln w="7620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76400" y="1219200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 smtClean="0">
                <a:solidFill>
                  <a:srgbClr val="FF0000"/>
                </a:solidFill>
              </a:rPr>
              <a:t>How to determine structure?</a:t>
            </a:r>
            <a:endParaRPr lang="en-US" sz="3600" b="1" i="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905000" y="6019800"/>
            <a:ext cx="12192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3276600" y="6019800"/>
            <a:ext cx="128016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>
            <a:off x="4663440" y="6019800"/>
            <a:ext cx="25603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>
            <a:off x="7391400" y="6019800"/>
            <a:ext cx="5029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28" descr="Newsprint"/>
          <p:cNvSpPr txBox="1">
            <a:spLocks noChangeArrowheads="1"/>
          </p:cNvSpPr>
          <p:nvPr/>
        </p:nvSpPr>
        <p:spPr bwMode="auto">
          <a:xfrm>
            <a:off x="2435732" y="1524000"/>
            <a:ext cx="4038600" cy="95410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800" dirty="0"/>
              <a:t>I believe it may be 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time </a:t>
            </a:r>
            <a:r>
              <a:rPr lang="en-US" sz="2800" dirty="0"/>
              <a:t>consuming task</a:t>
            </a:r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464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pi.usra.edu/meetings/lpsc2013/slideShow/im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11917" cy="48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i="0" dirty="0" smtClean="0">
                <a:solidFill>
                  <a:srgbClr val="FFFF00"/>
                </a:solidFill>
              </a:rPr>
              <a:t>Culture of Science</a:t>
            </a:r>
            <a:endParaRPr lang="en-US" sz="3200" b="1" i="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45150"/>
            <a:ext cx="9144000" cy="490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905000" y="4971143"/>
            <a:ext cx="4874132" cy="13849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800" dirty="0">
                <a:latin typeface="Calibri" pitchFamily="34" charset="0"/>
              </a:rPr>
              <a:t>I have very little confidence in my ability to parse the Sanger &amp; </a:t>
            </a:r>
            <a:r>
              <a:rPr lang="en-US" sz="2800" dirty="0" err="1">
                <a:latin typeface="Calibri" pitchFamily="34" charset="0"/>
              </a:rPr>
              <a:t>Tuppy</a:t>
            </a:r>
            <a:r>
              <a:rPr lang="en-US" sz="2800" dirty="0">
                <a:latin typeface="Calibri" pitchFamily="34" charset="0"/>
              </a:rPr>
              <a:t> paper without instruction.</a:t>
            </a:r>
          </a:p>
        </p:txBody>
      </p:sp>
    </p:spTree>
    <p:extLst>
      <p:ext uri="{BB962C8B-B14F-4D97-AF65-F5344CB8AC3E}">
        <p14:creationId xmlns:p14="http://schemas.microsoft.com/office/powerpoint/2010/main" val="36615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7"/>
          <a:stretch/>
        </p:blipFill>
        <p:spPr bwMode="auto">
          <a:xfrm>
            <a:off x="228600" y="152400"/>
            <a:ext cx="8686800" cy="31568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 bwMode="auto">
          <a:xfrm>
            <a:off x="0" y="4257020"/>
            <a:ext cx="4267200" cy="2296180"/>
          </a:xfrm>
          <a:prstGeom prst="cloudCallout">
            <a:avLst>
              <a:gd name="adj1" fmla="val -43622"/>
              <a:gd name="adj2" fmla="val 56179"/>
            </a:avLst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345543"/>
            <a:ext cx="3581400" cy="34218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3733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err="1" smtClean="0"/>
              <a:t>Thr</a:t>
            </a:r>
            <a:r>
              <a:rPr lang="en-US" sz="2800" i="0" dirty="0" smtClean="0"/>
              <a:t>-Pro-(</a:t>
            </a:r>
            <a:r>
              <a:rPr lang="en-US" sz="2800" i="0" dirty="0" err="1" smtClean="0"/>
              <a:t>Ala,Lys</a:t>
            </a:r>
            <a:r>
              <a:rPr lang="en-US" sz="2800" i="0" dirty="0" smtClean="0"/>
              <a:t>)</a:t>
            </a:r>
            <a:endParaRPr lang="en-US" sz="2800" i="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5821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err="1" smtClean="0"/>
              <a:t>Thr</a:t>
            </a:r>
            <a:r>
              <a:rPr lang="en-US" sz="2800" i="0" dirty="0" smtClean="0"/>
              <a:t>-Lys-</a:t>
            </a:r>
            <a:r>
              <a:rPr lang="en-US" sz="2800" i="0" dirty="0" err="1" smtClean="0"/>
              <a:t>Ala</a:t>
            </a:r>
            <a:r>
              <a:rPr lang="en-US" sz="2800" i="0" dirty="0" smtClean="0"/>
              <a:t>-Pro</a:t>
            </a:r>
            <a:endParaRPr lang="en-US" sz="2800" i="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989493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/>
              <a:t>+</a:t>
            </a:r>
            <a:br>
              <a:rPr lang="en-US" sz="2800" i="0" dirty="0" smtClean="0"/>
            </a:br>
            <a:r>
              <a:rPr lang="en-US" sz="2800" i="0" dirty="0" err="1" smtClean="0"/>
              <a:t>Thr</a:t>
            </a:r>
            <a:r>
              <a:rPr lang="en-US" sz="2800" i="0" dirty="0" smtClean="0"/>
              <a:t>-Pro-</a:t>
            </a:r>
            <a:r>
              <a:rPr lang="en-US" sz="2800" i="0" dirty="0" err="1" smtClean="0"/>
              <a:t>Glu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194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67"/>
          <a:stretch/>
        </p:blipFill>
        <p:spPr bwMode="auto">
          <a:xfrm>
            <a:off x="228600" y="152400"/>
            <a:ext cx="8686800" cy="31568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loud Callout 2"/>
          <p:cNvSpPr/>
          <p:nvPr/>
        </p:nvSpPr>
        <p:spPr bwMode="auto">
          <a:xfrm>
            <a:off x="0" y="4257020"/>
            <a:ext cx="4267200" cy="2296180"/>
          </a:xfrm>
          <a:prstGeom prst="cloudCallout">
            <a:avLst>
              <a:gd name="adj1" fmla="val -43622"/>
              <a:gd name="adj2" fmla="val 56179"/>
            </a:avLst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3733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err="1" smtClean="0"/>
              <a:t>Thr</a:t>
            </a:r>
            <a:r>
              <a:rPr lang="en-US" sz="2800" i="0" dirty="0" smtClean="0"/>
              <a:t>-Pro-(</a:t>
            </a:r>
            <a:r>
              <a:rPr lang="en-US" sz="2800" i="0" dirty="0" err="1" smtClean="0"/>
              <a:t>Ala,Lys</a:t>
            </a:r>
            <a:r>
              <a:rPr lang="en-US" sz="2800" i="0" dirty="0" smtClean="0"/>
              <a:t>)</a:t>
            </a:r>
            <a:endParaRPr lang="en-US" sz="2800" i="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58218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err="1" smtClean="0"/>
              <a:t>Thr</a:t>
            </a:r>
            <a:r>
              <a:rPr lang="en-US" sz="2800" i="0" dirty="0" smtClean="0"/>
              <a:t>-Lys-</a:t>
            </a:r>
            <a:r>
              <a:rPr lang="en-US" sz="2800" i="0" dirty="0" err="1" smtClean="0"/>
              <a:t>Ala</a:t>
            </a:r>
            <a:r>
              <a:rPr lang="en-US" sz="2800" i="0" dirty="0" smtClean="0"/>
              <a:t>-Pro</a:t>
            </a:r>
            <a:endParaRPr lang="en-US" sz="2800" i="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989493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/>
              <a:t>+</a:t>
            </a:r>
            <a:br>
              <a:rPr lang="en-US" sz="2800" i="0" dirty="0" smtClean="0"/>
            </a:br>
            <a:r>
              <a:rPr lang="en-US" sz="2800" i="0" dirty="0" err="1" smtClean="0"/>
              <a:t>Thr</a:t>
            </a:r>
            <a:r>
              <a:rPr lang="en-US" sz="2800" i="0" dirty="0" smtClean="0"/>
              <a:t>-Pro-</a:t>
            </a:r>
            <a:r>
              <a:rPr lang="en-US" sz="2800" i="0" dirty="0" err="1" smtClean="0"/>
              <a:t>Glu</a:t>
            </a:r>
            <a:endParaRPr lang="en-US" sz="2800" i="0" dirty="0"/>
          </a:p>
        </p:txBody>
      </p:sp>
      <p:sp>
        <p:nvSpPr>
          <p:cNvPr id="9" name="Text Box 28" descr="Newsprint"/>
          <p:cNvSpPr txBox="1">
            <a:spLocks noChangeArrowheads="1"/>
          </p:cNvSpPr>
          <p:nvPr/>
        </p:nvSpPr>
        <p:spPr bwMode="auto">
          <a:xfrm>
            <a:off x="4847771" y="4661118"/>
            <a:ext cx="3839029" cy="181588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800" dirty="0"/>
              <a:t>Regarding SQ17/18,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 </a:t>
            </a:r>
            <a:r>
              <a:rPr lang="en-US" sz="2800" dirty="0"/>
              <a:t>am having trouble figuring out exactly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what </a:t>
            </a:r>
            <a:r>
              <a:rPr lang="en-US" sz="2800" dirty="0"/>
              <a:t>table 14 means</a:t>
            </a:r>
            <a:r>
              <a:rPr lang="en-US" sz="2800" dirty="0" smtClean="0"/>
              <a:t>...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79" y="133350"/>
            <a:ext cx="4476750" cy="4362450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369513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90379"/>
            <a:ext cx="8686800" cy="138351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 bwMode="auto">
          <a:xfrm rot="5400000" flipH="1">
            <a:off x="7086600" y="5486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6" y="0"/>
            <a:ext cx="9144000" cy="81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 February 2017</a:t>
            </a:r>
            <a:endParaRPr lang="en-US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6865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405086" y="2224314"/>
            <a:ext cx="2986314" cy="5486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750457"/>
            <a:ext cx="5505450" cy="1371600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>
            <a:off x="1433286" y="3477717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85" y="0"/>
            <a:ext cx="4873752" cy="6613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r="14912"/>
          <a:stretch/>
        </p:blipFill>
        <p:spPr bwMode="auto">
          <a:xfrm>
            <a:off x="921329" y="4419600"/>
            <a:ext cx="7232071" cy="2286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b="11594"/>
          <a:stretch>
            <a:fillRect/>
          </a:stretch>
        </p:blipFill>
        <p:spPr bwMode="auto">
          <a:xfrm>
            <a:off x="5562600" y="1676400"/>
            <a:ext cx="3276600" cy="2670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683488"/>
            <a:ext cx="4114800" cy="265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9" y="1032721"/>
            <a:ext cx="8791575" cy="5672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4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4800"/>
            <a:ext cx="49339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6" y="1295400"/>
            <a:ext cx="8686800" cy="22860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3182520" cy="128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30040"/>
            <a:ext cx="3214465" cy="2651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5" y="3883479"/>
            <a:ext cx="478155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9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1763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13756" y="397618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36342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45150"/>
            <a:ext cx="9144000" cy="490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2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66800"/>
            <a:ext cx="73818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2362200" y="3439886"/>
            <a:ext cx="3784226" cy="15696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I </a:t>
            </a:r>
            <a:r>
              <a:rPr lang="en-US" dirty="0"/>
              <a:t>didn't quite catch on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there were </a:t>
            </a:r>
            <a:r>
              <a:rPr lang="en-US" dirty="0" smtClean="0"/>
              <a:t>differences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amino acids between insulin and the fraction B. </a:t>
            </a:r>
          </a:p>
        </p:txBody>
      </p:sp>
    </p:spTree>
    <p:extLst>
      <p:ext uri="{BB962C8B-B14F-4D97-AF65-F5344CB8AC3E}">
        <p14:creationId xmlns:p14="http://schemas.microsoft.com/office/powerpoint/2010/main" val="3352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933450"/>
            <a:ext cx="5400675" cy="584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28" descr="Newsprint"/>
          <p:cNvSpPr txBox="1">
            <a:spLocks noChangeArrowheads="1"/>
          </p:cNvSpPr>
          <p:nvPr/>
        </p:nvSpPr>
        <p:spPr bwMode="auto">
          <a:xfrm>
            <a:off x="101974" y="2286000"/>
            <a:ext cx="3784226" cy="156966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I </a:t>
            </a:r>
            <a:r>
              <a:rPr lang="en-US" dirty="0"/>
              <a:t>didn't quite catch on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there were </a:t>
            </a:r>
            <a:r>
              <a:rPr lang="en-US" dirty="0" smtClean="0"/>
              <a:t>differences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amino acids between insulin and the fraction B.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  <p:sp>
        <p:nvSpPr>
          <p:cNvPr id="2" name="Oval 1"/>
          <p:cNvSpPr/>
          <p:nvPr/>
        </p:nvSpPr>
        <p:spPr bwMode="auto">
          <a:xfrm>
            <a:off x="5791200" y="1447800"/>
            <a:ext cx="576262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953000" y="3185886"/>
            <a:ext cx="576262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2519" y="2155539"/>
            <a:ext cx="141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 err="1" smtClean="0">
                <a:solidFill>
                  <a:srgbClr val="FF0000"/>
                </a:solidFill>
                <a:latin typeface="+mn-lt"/>
              </a:rPr>
              <a:t>cystine</a:t>
            </a:r>
            <a:endParaRPr lang="en-US" sz="2000" b="1" i="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628744" y="5809344"/>
            <a:ext cx="38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013202" y="6034314"/>
            <a:ext cx="64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4757630" y="6034790"/>
            <a:ext cx="12801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00599" y="3962400"/>
            <a:ext cx="189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 err="1" smtClean="0">
                <a:solidFill>
                  <a:srgbClr val="FF0000"/>
                </a:solidFill>
                <a:latin typeface="+mn-lt"/>
              </a:rPr>
              <a:t>cysteic</a:t>
            </a:r>
            <a:r>
              <a:rPr lang="en-US" sz="2000" b="1" i="0" dirty="0" smtClean="0">
                <a:solidFill>
                  <a:srgbClr val="FF0000"/>
                </a:solidFill>
                <a:latin typeface="+mn-lt"/>
              </a:rPr>
              <a:t> acid</a:t>
            </a:r>
            <a:endParaRPr lang="en-US" sz="2000" b="1" i="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074" name="Picture 2" descr="Cysteic Ac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9" b="38269"/>
          <a:stretch/>
        </p:blipFill>
        <p:spPr bwMode="auto">
          <a:xfrm>
            <a:off x="407035" y="1794443"/>
            <a:ext cx="8508365" cy="2568067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1785938" y="2819400"/>
            <a:ext cx="881062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095999" y="2834390"/>
            <a:ext cx="1261609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67125" y="1935480"/>
            <a:ext cx="1438275" cy="1188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0" y="1066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 smtClean="0"/>
              <a:t>Insulin</a:t>
            </a:r>
            <a:endParaRPr lang="en-US" b="1" i="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0" y="48223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 smtClean="0"/>
              <a:t>Fraction B</a:t>
            </a:r>
            <a:endParaRPr lang="en-US" b="1" i="0" dirty="0"/>
          </a:p>
        </p:txBody>
      </p:sp>
    </p:spTree>
    <p:extLst>
      <p:ext uri="{BB962C8B-B14F-4D97-AF65-F5344CB8AC3E}">
        <p14:creationId xmlns:p14="http://schemas.microsoft.com/office/powerpoint/2010/main" val="29613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/>
      <p:bldP spid="14" grpId="0"/>
      <p:bldP spid="17" grpId="0" animBg="1"/>
      <p:bldP spid="18" grpId="0" animBg="1"/>
      <p:bldP spid="10" grpId="0" animBg="1"/>
      <p:bldP spid="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933450"/>
            <a:ext cx="5400675" cy="584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28" descr="Newsprint"/>
          <p:cNvSpPr txBox="1">
            <a:spLocks noChangeArrowheads="1"/>
          </p:cNvSpPr>
          <p:nvPr/>
        </p:nvSpPr>
        <p:spPr bwMode="auto">
          <a:xfrm>
            <a:off x="101974" y="2286000"/>
            <a:ext cx="3784226" cy="156966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I </a:t>
            </a:r>
            <a:r>
              <a:rPr lang="en-US" dirty="0"/>
              <a:t>didn't quite catch on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there were </a:t>
            </a:r>
            <a:r>
              <a:rPr lang="en-US" dirty="0" smtClean="0"/>
              <a:t>differences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amino acids between insulin and the fraction B. 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  <p:sp>
        <p:nvSpPr>
          <p:cNvPr id="2" name="Oval 1"/>
          <p:cNvSpPr/>
          <p:nvPr/>
        </p:nvSpPr>
        <p:spPr bwMode="auto">
          <a:xfrm>
            <a:off x="5791200" y="1447800"/>
            <a:ext cx="576262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953000" y="3185886"/>
            <a:ext cx="576262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76588" y="4209144"/>
            <a:ext cx="4572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2519" y="2155539"/>
            <a:ext cx="141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 err="1" smtClean="0">
                <a:solidFill>
                  <a:srgbClr val="FF0000"/>
                </a:solidFill>
                <a:latin typeface="+mn-lt"/>
              </a:rPr>
              <a:t>cystine</a:t>
            </a:r>
            <a:endParaRPr lang="en-US" sz="2000" b="1" i="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7193030" y="6720590"/>
            <a:ext cx="7315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00599" y="3962400"/>
            <a:ext cx="189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 err="1" smtClean="0">
                <a:solidFill>
                  <a:srgbClr val="FF0000"/>
                </a:solidFill>
                <a:latin typeface="+mn-lt"/>
              </a:rPr>
              <a:t>cysteic</a:t>
            </a:r>
            <a:r>
              <a:rPr lang="en-US" sz="2000" b="1" i="0" dirty="0" smtClean="0">
                <a:solidFill>
                  <a:srgbClr val="FF0000"/>
                </a:solidFill>
                <a:latin typeface="+mn-lt"/>
              </a:rPr>
              <a:t> acid</a:t>
            </a:r>
            <a:endParaRPr lang="en-US" sz="2000" b="1" i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9419" y="4537900"/>
            <a:ext cx="189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 err="1" smtClean="0">
                <a:solidFill>
                  <a:srgbClr val="FF0000"/>
                </a:solidFill>
                <a:latin typeface="+mn-lt"/>
              </a:rPr>
              <a:t>TyrX</a:t>
            </a:r>
            <a:endParaRPr lang="en-US" sz="2000" b="1" i="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5" y="2119313"/>
            <a:ext cx="7040273" cy="3367087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 bwMode="auto">
          <a:xfrm>
            <a:off x="932544" y="4310742"/>
            <a:ext cx="63093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609600" y="4601980"/>
            <a:ext cx="65836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580370" y="4908208"/>
            <a:ext cx="5486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58000" y="1066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 smtClean="0"/>
              <a:t>Insulin</a:t>
            </a:r>
            <a:endParaRPr lang="en-US" b="1" i="0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48223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 smtClean="0"/>
              <a:t>Fraction B</a:t>
            </a:r>
            <a:endParaRPr lang="en-US" b="1" i="0" dirty="0"/>
          </a:p>
        </p:txBody>
      </p:sp>
    </p:spTree>
    <p:extLst>
      <p:ext uri="{BB962C8B-B14F-4D97-AF65-F5344CB8AC3E}">
        <p14:creationId xmlns:p14="http://schemas.microsoft.com/office/powerpoint/2010/main" val="21885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5"/>
          <p:cNvSpPr txBox="1">
            <a:spLocks noChangeArrowheads="1"/>
          </p:cNvSpPr>
          <p:nvPr/>
        </p:nvSpPr>
        <p:spPr bwMode="auto">
          <a:xfrm>
            <a:off x="1095828" y="1981200"/>
            <a:ext cx="693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Strategy to determine protein sequence</a:t>
            </a:r>
            <a:endParaRPr lang="en-US" sz="2800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147" y="2590800"/>
            <a:ext cx="63722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591175" y="2514600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722" y="5634335"/>
            <a:ext cx="202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r="14912"/>
          <a:stretch/>
        </p:blipFill>
        <p:spPr bwMode="auto">
          <a:xfrm>
            <a:off x="1603828" y="152400"/>
            <a:ext cx="5892800" cy="18626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2859312" y="3472542"/>
            <a:ext cx="775834" cy="56605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2856" y="2745432"/>
            <a:ext cx="113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/>
              <a:t>Insulin</a:t>
            </a:r>
            <a:endParaRPr lang="en-US" sz="2400" b="1" i="0" dirty="0"/>
          </a:p>
        </p:txBody>
      </p:sp>
      <p:sp>
        <p:nvSpPr>
          <p:cNvPr id="11" name="TextBox 10"/>
          <p:cNvSpPr txBox="1"/>
          <p:nvPr/>
        </p:nvSpPr>
        <p:spPr>
          <a:xfrm>
            <a:off x="4270828" y="2743200"/>
            <a:ext cx="129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smtClean="0"/>
              <a:t>B chain</a:t>
            </a:r>
            <a:endParaRPr lang="en-US" sz="2400" b="1" i="0" dirty="0"/>
          </a:p>
        </p:txBody>
      </p:sp>
    </p:spTree>
    <p:extLst>
      <p:ext uri="{BB962C8B-B14F-4D97-AF65-F5344CB8AC3E}">
        <p14:creationId xmlns:p14="http://schemas.microsoft.com/office/powerpoint/2010/main" val="617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933450"/>
            <a:ext cx="5400675" cy="584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  <p:sp>
        <p:nvSpPr>
          <p:cNvPr id="2" name="Oval 1"/>
          <p:cNvSpPr/>
          <p:nvPr/>
        </p:nvSpPr>
        <p:spPr bwMode="auto">
          <a:xfrm>
            <a:off x="5791200" y="1447800"/>
            <a:ext cx="576262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953000" y="3185886"/>
            <a:ext cx="576262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76588" y="4209144"/>
            <a:ext cx="4572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2519" y="2155539"/>
            <a:ext cx="141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 err="1" smtClean="0">
                <a:solidFill>
                  <a:srgbClr val="FF0000"/>
                </a:solidFill>
                <a:latin typeface="+mn-lt"/>
              </a:rPr>
              <a:t>cystine</a:t>
            </a:r>
            <a:endParaRPr lang="en-US" sz="2000" b="1" i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599" y="3962400"/>
            <a:ext cx="189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 err="1" smtClean="0">
                <a:solidFill>
                  <a:srgbClr val="FF0000"/>
                </a:solidFill>
                <a:latin typeface="+mn-lt"/>
              </a:rPr>
              <a:t>cysteic</a:t>
            </a:r>
            <a:r>
              <a:rPr lang="en-US" sz="2000" b="1" i="0" dirty="0" smtClean="0">
                <a:solidFill>
                  <a:srgbClr val="FF0000"/>
                </a:solidFill>
                <a:latin typeface="+mn-lt"/>
              </a:rPr>
              <a:t> acid</a:t>
            </a:r>
            <a:endParaRPr lang="en-US" sz="2000" b="1" i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9419" y="4537900"/>
            <a:ext cx="189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 err="1" smtClean="0">
                <a:solidFill>
                  <a:srgbClr val="FF0000"/>
                </a:solidFill>
                <a:latin typeface="+mn-lt"/>
              </a:rPr>
              <a:t>TyrX</a:t>
            </a:r>
            <a:endParaRPr lang="en-US" sz="2000" b="1" i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 Box 28" descr="Newsprint"/>
          <p:cNvSpPr txBox="1">
            <a:spLocks noChangeArrowheads="1"/>
          </p:cNvSpPr>
          <p:nvPr/>
        </p:nvSpPr>
        <p:spPr bwMode="auto">
          <a:xfrm>
            <a:off x="101974" y="2286000"/>
            <a:ext cx="3784226" cy="156966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I </a:t>
            </a:r>
            <a:r>
              <a:rPr lang="en-US" dirty="0"/>
              <a:t>didn't quite catch on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there were </a:t>
            </a:r>
            <a:r>
              <a:rPr lang="en-US" dirty="0" smtClean="0"/>
              <a:t>differences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amino acids between insulin and the fraction B.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1066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 smtClean="0"/>
              <a:t>Insulin</a:t>
            </a:r>
            <a:endParaRPr lang="en-US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0" y="48223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 smtClean="0"/>
              <a:t>Fraction B</a:t>
            </a:r>
            <a:endParaRPr lang="en-US" b="1" i="0" dirty="0"/>
          </a:p>
        </p:txBody>
      </p:sp>
    </p:spTree>
    <p:extLst>
      <p:ext uri="{BB962C8B-B14F-4D97-AF65-F5344CB8AC3E}">
        <p14:creationId xmlns:p14="http://schemas.microsoft.com/office/powerpoint/2010/main" val="40107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066800"/>
            <a:ext cx="73818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752600" y="3439886"/>
            <a:ext cx="4495800" cy="193899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I'm still unsure how to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interpret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charts with the hydrolysis and DNP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treatment… </a:t>
            </a:r>
          </a:p>
          <a:p>
            <a:pPr algn="ctr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can't figure out how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they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decide the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order…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387</Words>
  <Application>Microsoft Office PowerPoint</Application>
  <PresentationFormat>On-screen Show (4:3)</PresentationFormat>
  <Paragraphs>142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Arial</vt:lpstr>
      <vt:lpstr>Calibri</vt:lpstr>
      <vt:lpstr>Lucida Handwriting</vt:lpstr>
      <vt:lpstr>Tahoma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292</cp:revision>
  <dcterms:created xsi:type="dcterms:W3CDTF">2011-01-17T21:08:00Z</dcterms:created>
  <dcterms:modified xsi:type="dcterms:W3CDTF">2017-02-02T14:16:43Z</dcterms:modified>
</cp:coreProperties>
</file>