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896" r:id="rId4"/>
    <p:sldId id="902" r:id="rId5"/>
    <p:sldId id="901" r:id="rId6"/>
    <p:sldId id="897" r:id="rId7"/>
    <p:sldId id="903" r:id="rId8"/>
    <p:sldId id="904" r:id="rId9"/>
    <p:sldId id="946" r:id="rId10"/>
    <p:sldId id="907" r:id="rId11"/>
    <p:sldId id="898" r:id="rId12"/>
    <p:sldId id="905" r:id="rId13"/>
    <p:sldId id="906" r:id="rId14"/>
    <p:sldId id="908" r:id="rId15"/>
    <p:sldId id="910" r:id="rId16"/>
    <p:sldId id="911" r:id="rId17"/>
    <p:sldId id="912" r:id="rId18"/>
    <p:sldId id="913" r:id="rId19"/>
    <p:sldId id="914" r:id="rId20"/>
    <p:sldId id="915" r:id="rId21"/>
    <p:sldId id="916" r:id="rId22"/>
    <p:sldId id="917" r:id="rId23"/>
    <p:sldId id="918" r:id="rId24"/>
    <p:sldId id="919" r:id="rId25"/>
    <p:sldId id="920" r:id="rId26"/>
    <p:sldId id="921" r:id="rId27"/>
    <p:sldId id="922" r:id="rId28"/>
    <p:sldId id="923" r:id="rId29"/>
    <p:sldId id="947" r:id="rId30"/>
    <p:sldId id="924" r:id="rId31"/>
    <p:sldId id="925" r:id="rId32"/>
    <p:sldId id="926" r:id="rId33"/>
    <p:sldId id="927" r:id="rId34"/>
    <p:sldId id="932" r:id="rId35"/>
    <p:sldId id="933" r:id="rId36"/>
    <p:sldId id="934" r:id="rId37"/>
    <p:sldId id="936" r:id="rId38"/>
    <p:sldId id="937" r:id="rId39"/>
    <p:sldId id="939" r:id="rId40"/>
    <p:sldId id="940" r:id="rId41"/>
    <p:sldId id="941" r:id="rId42"/>
    <p:sldId id="942" r:id="rId43"/>
    <p:sldId id="943" r:id="rId44"/>
    <p:sldId id="944" r:id="rId45"/>
    <p:sldId id="909" r:id="rId46"/>
    <p:sldId id="899" r:id="rId47"/>
    <p:sldId id="900" r:id="rId48"/>
    <p:sldId id="870" r:id="rId49"/>
    <p:sldId id="948" r:id="rId50"/>
    <p:sldId id="895" r:id="rId51"/>
    <p:sldId id="928" r:id="rId52"/>
    <p:sldId id="929" r:id="rId53"/>
    <p:sldId id="930" r:id="rId54"/>
    <p:sldId id="931" r:id="rId55"/>
    <p:sldId id="945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FF00"/>
    <a:srgbClr val="0000CC"/>
    <a:srgbClr val="FFEE99"/>
    <a:srgbClr val="EEDDFF"/>
    <a:srgbClr val="FFDDBB"/>
    <a:srgbClr val="FFDD99"/>
    <a:srgbClr val="BBFFDD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66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9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4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zobuild.com/images/news/NewsImage_2077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583841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hamptoninn3.hilton.com/resources/media/hp/FAYCCHX/en_US/img/shared/full_page_image_gallery/main/HX_reception3_3_425x303_FitToBoxSmallDimension_Center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9" r="19976"/>
          <a:stretch/>
        </p:blipFill>
        <p:spPr bwMode="auto">
          <a:xfrm>
            <a:off x="5867448" y="1905000"/>
            <a:ext cx="324794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i="0" dirty="0" smtClean="0">
                <a:solidFill>
                  <a:srgbClr val="FFFF00"/>
                </a:solidFill>
              </a:rPr>
              <a:t>VCU Cabell Library</a:t>
            </a:r>
            <a:br>
              <a:rPr lang="en-US" altLang="en-US" sz="4800" i="0" dirty="0" smtClean="0">
                <a:solidFill>
                  <a:srgbClr val="FFFF00"/>
                </a:solidFill>
              </a:rPr>
            </a:br>
            <a:r>
              <a:rPr lang="en-US" altLang="en-US" sz="4800" i="0" dirty="0" smtClean="0">
                <a:solidFill>
                  <a:srgbClr val="FFFF00"/>
                </a:solidFill>
              </a:rPr>
              <a:t>Help Desk</a:t>
            </a:r>
            <a:endParaRPr lang="en-US" alt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53132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816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9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1" y="1676400"/>
            <a:ext cx="696259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7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53028" y="2833914"/>
            <a:ext cx="2679192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12" y="3140890"/>
            <a:ext cx="5760720" cy="159770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1483312" y="342661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0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8" y="1981200"/>
            <a:ext cx="3090862" cy="26844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 l="13414" t="23566" r="13414"/>
          <a:stretch>
            <a:fillRect/>
          </a:stretch>
        </p:blipFill>
        <p:spPr bwMode="auto">
          <a:xfrm>
            <a:off x="152400" y="1143000"/>
            <a:ext cx="5562600" cy="4648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53528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Perutz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et al (1965), what question is central to the work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reported 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sp>
        <p:nvSpPr>
          <p:cNvPr id="2" name="Cloud Callout 1"/>
          <p:cNvSpPr/>
          <p:nvPr/>
        </p:nvSpPr>
        <p:spPr bwMode="auto">
          <a:xfrm>
            <a:off x="6324600" y="457200"/>
            <a:ext cx="2743200" cy="1289050"/>
          </a:xfrm>
          <a:prstGeom prst="cloudCallout">
            <a:avLst>
              <a:gd name="adj1" fmla="val 3506"/>
              <a:gd name="adj2" fmla="val 6813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584994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Why does yours have marshmallows and mine’s just sticks?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017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2667000"/>
            <a:ext cx="8686800" cy="25603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362200"/>
            <a:ext cx="4695372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2667000"/>
            <a:ext cx="8686800" cy="25603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2362200"/>
            <a:ext cx="4695372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456" y="2286000"/>
            <a:ext cx="405674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299614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3505200"/>
            <a:ext cx="8686800" cy="17221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9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10456" y="2286000"/>
            <a:ext cx="405674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898" y="3810000"/>
            <a:ext cx="5242502" cy="273367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657600"/>
            <a:ext cx="2819400" cy="30480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2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Perutz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et al (1965), what question is central to the work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reported 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3505200"/>
            <a:ext cx="8686800" cy="17221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363512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1" y="1676400"/>
            <a:ext cx="696259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7 February 2017</a:t>
            </a:r>
            <a:endParaRPr lang="en-US" altLang="en-US" sz="3200" b="1" i="0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8106228" y="292224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553028" y="2833914"/>
            <a:ext cx="2679192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12" y="3140890"/>
            <a:ext cx="5760720" cy="159770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1483312" y="378734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483312" y="342661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468798" y="409214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4419600"/>
            <a:ext cx="8686800" cy="80772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0" name="Rectangle 9"/>
          <p:cNvSpPr/>
          <p:nvPr/>
        </p:nvSpPr>
        <p:spPr>
          <a:xfrm>
            <a:off x="185058" y="3429000"/>
            <a:ext cx="1491342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57800" y="4114800"/>
            <a:ext cx="3581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Secondary/Tertiary Structure</a:t>
            </a:r>
            <a:endParaRPr lang="en-US" altLang="en-US" sz="4800" b="0" i="0" dirty="0"/>
          </a:p>
        </p:txBody>
      </p:sp>
      <p:pic>
        <p:nvPicPr>
          <p:cNvPr id="13" name="Picture 12" descr="protein_structure__Maria-Vannucci.jpg"/>
          <p:cNvPicPr>
            <a:picLocks noChangeAspect="1"/>
          </p:cNvPicPr>
          <p:nvPr/>
        </p:nvPicPr>
        <p:blipFill rotWithShape="1">
          <a:blip r:embed="rId2" cstate="print"/>
          <a:srcRect r="37863" b="73889"/>
          <a:stretch/>
        </p:blipFill>
        <p:spPr>
          <a:xfrm>
            <a:off x="609600" y="1676400"/>
            <a:ext cx="4934857" cy="855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2362200" y="2148114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1626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 pitchFamily="34" charset="0"/>
                <a:cs typeface="Arial" pitchFamily="34" charset="0"/>
              </a:rPr>
              <a:t>Primary structure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533781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1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Secondary/Tertiary Structure</a:t>
            </a:r>
            <a:endParaRPr lang="en-US" altLang="en-US" sz="4800" b="0" i="0" dirty="0"/>
          </a:p>
        </p:txBody>
      </p:sp>
      <p:pic>
        <p:nvPicPr>
          <p:cNvPr id="13" name="Picture 12" descr="protein_structure__Maria-Vannucc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941898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696684" y="4633686"/>
            <a:ext cx="7772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572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 pitchFamily="34" charset="0"/>
                <a:cs typeface="Arial" pitchFamily="34" charset="0"/>
              </a:rPr>
              <a:t>Secondary structure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5400" y="464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 pitchFamily="34" charset="0"/>
                <a:cs typeface="Arial" pitchFamily="34" charset="0"/>
              </a:rPr>
              <a:t>Tertiary structure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2148114"/>
            <a:ext cx="1524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16262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" pitchFamily="34" charset="0"/>
                <a:cs typeface="Arial" pitchFamily="34" charset="0"/>
              </a:rPr>
              <a:t>Primary structure</a:t>
            </a:r>
            <a:endParaRPr lang="en-US" b="1" i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2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Secondary/Tertiary Structure</a:t>
            </a:r>
            <a:endParaRPr lang="en-US" altLang="en-US" sz="4800" b="0" i="0" dirty="0"/>
          </a:p>
        </p:txBody>
      </p:sp>
      <p:pic>
        <p:nvPicPr>
          <p:cNvPr id="14" name="Picture 13" descr="protein-secondary-structure__figure-03-04-07__boundless__com.jpe"/>
          <p:cNvPicPr>
            <a:picLocks noChangeAspect="1"/>
          </p:cNvPicPr>
          <p:nvPr/>
        </p:nvPicPr>
        <p:blipFill rotWithShape="1">
          <a:blip r:embed="rId2" cstate="print"/>
          <a:srcRect l="43902" t="8642"/>
          <a:stretch/>
        </p:blipFill>
        <p:spPr>
          <a:xfrm>
            <a:off x="1371600" y="1698171"/>
            <a:ext cx="3505200" cy="42578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 bwMode="auto">
          <a:xfrm>
            <a:off x="1375230" y="4129314"/>
            <a:ext cx="2209800" cy="1737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 descr="protein_structure__Maria-Vannucci.jpg"/>
          <p:cNvPicPr>
            <a:picLocks noChangeAspect="1"/>
          </p:cNvPicPr>
          <p:nvPr/>
        </p:nvPicPr>
        <p:blipFill rotWithShape="1">
          <a:blip r:embed="rId3" cstate="print"/>
          <a:srcRect l="64695"/>
          <a:stretch/>
        </p:blipFill>
        <p:spPr>
          <a:xfrm>
            <a:off x="5747656" y="1676400"/>
            <a:ext cx="2803841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val 8"/>
          <p:cNvSpPr>
            <a:spLocks/>
          </p:cNvSpPr>
          <p:nvPr/>
        </p:nvSpPr>
        <p:spPr>
          <a:xfrm>
            <a:off x="3915954" y="3139440"/>
            <a:ext cx="365760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130040" y="3855720"/>
            <a:ext cx="365760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344126" y="4572000"/>
            <a:ext cx="365760" cy="6400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4405086"/>
            <a:ext cx="8686800" cy="81381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2103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0" name="Rectangle 9"/>
          <p:cNvSpPr/>
          <p:nvPr/>
        </p:nvSpPr>
        <p:spPr>
          <a:xfrm>
            <a:off x="185058" y="3429000"/>
            <a:ext cx="1491342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4405086"/>
            <a:ext cx="8686800" cy="89611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2907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348342" y="31197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Look for common features in sequences</a:t>
            </a:r>
            <a:endParaRPr lang="en-US" sz="2400" b="1" i="0" dirty="0"/>
          </a:p>
        </p:txBody>
      </p:sp>
    </p:spTree>
    <p:extLst>
      <p:ext uri="{BB962C8B-B14F-4D97-AF65-F5344CB8AC3E}">
        <p14:creationId xmlns:p14="http://schemas.microsoft.com/office/powerpoint/2010/main" val="417429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</a:t>
            </a:r>
            <a:r>
              <a:rPr lang="en-US" sz="2400" b="1" i="0" smtClean="0">
                <a:solidFill>
                  <a:schemeClr val="accent2"/>
                </a:solidFill>
              </a:rPr>
              <a:t>Perutz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et </a:t>
            </a:r>
            <a:r>
              <a:rPr lang="en-US" sz="2400" b="1" i="0" dirty="0" smtClean="0">
                <a:solidFill>
                  <a:schemeClr val="accent2"/>
                </a:solidFill>
              </a:rPr>
              <a:t>al (1965), what question is central to the </a:t>
            </a:r>
            <a:r>
              <a:rPr lang="en-US" sz="2400" b="1" i="0" smtClean="0">
                <a:solidFill>
                  <a:schemeClr val="accent2"/>
                </a:solidFill>
              </a:rPr>
              <a:t>work </a:t>
            </a:r>
            <a:br>
              <a:rPr lang="en-US" sz="2400" b="1" i="0" smtClean="0">
                <a:solidFill>
                  <a:schemeClr val="accent2"/>
                </a:solidFill>
              </a:rPr>
            </a:br>
            <a:r>
              <a:rPr lang="en-US" sz="2400" b="1" i="0" smtClean="0">
                <a:solidFill>
                  <a:schemeClr val="accent2"/>
                </a:solidFill>
              </a:rPr>
              <a:t>         reported </a:t>
            </a:r>
            <a:r>
              <a:rPr lang="en-US" sz="2400" b="1" i="0" dirty="0" smtClean="0">
                <a:solidFill>
                  <a:schemeClr val="accent2"/>
                </a:solidFill>
              </a:rPr>
              <a:t>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181428" y="4953000"/>
            <a:ext cx="8686800" cy="348198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5942" y="1447800"/>
            <a:ext cx="8686800" cy="290779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348342" y="31197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Look for common features in sequences</a:t>
            </a:r>
            <a:endParaRPr lang="en-US" sz="2400" b="1" i="0" dirty="0"/>
          </a:p>
        </p:txBody>
      </p:sp>
      <p:sp>
        <p:nvSpPr>
          <p:cNvPr id="15" name="Rectangle 14"/>
          <p:cNvSpPr/>
          <p:nvPr/>
        </p:nvSpPr>
        <p:spPr>
          <a:xfrm>
            <a:off x="7133772" y="4648200"/>
            <a:ext cx="1723572" cy="3048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5429071"/>
            <a:ext cx="800100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i="0" dirty="0" smtClean="0">
                <a:solidFill>
                  <a:schemeClr val="accent2"/>
                </a:solidFill>
              </a:rPr>
              <a:t>SQ1. From the first paragraph of the Introduction of Perutz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et al (1965), what question is central to the work </a:t>
            </a:r>
            <a:br>
              <a:rPr lang="en-US" sz="2400" b="1" i="0" dirty="0" smtClean="0">
                <a:solidFill>
                  <a:schemeClr val="accent2"/>
                </a:solidFill>
              </a:rPr>
            </a:br>
            <a:r>
              <a:rPr lang="en-US" sz="2400" b="1" i="0" dirty="0" smtClean="0">
                <a:solidFill>
                  <a:schemeClr val="accent2"/>
                </a:solidFill>
              </a:rPr>
              <a:t>         reported in this article? What motivated the question?</a:t>
            </a:r>
            <a:endParaRPr lang="en-US" sz="2400" i="0" dirty="0">
              <a:solidFill>
                <a:schemeClr val="accent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95942" y="1491342"/>
            <a:ext cx="8686800" cy="3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348342" y="31197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Look for common features in sequences</a:t>
            </a:r>
            <a:endParaRPr lang="en-US" sz="2400" b="1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37458" y="38055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Invariant amino acids are rare</a:t>
            </a:r>
            <a:endParaRPr lang="en-US" sz="2400" b="1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3828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</a:rPr>
              <a:t>Then what makes </a:t>
            </a:r>
            <a:r>
              <a:rPr lang="en-US" sz="3600" b="1" i="0" dirty="0" err="1" smtClean="0">
                <a:solidFill>
                  <a:srgbClr val="FF0000"/>
                </a:solidFill>
              </a:rPr>
              <a:t>globin</a:t>
            </a:r>
            <a:r>
              <a:rPr lang="en-US" sz="3600" b="1" i="0" dirty="0" smtClean="0">
                <a:solidFill>
                  <a:srgbClr val="FF0000"/>
                </a:solidFill>
              </a:rPr>
              <a:t> </a:t>
            </a:r>
            <a:r>
              <a:rPr lang="en-US" sz="3600" b="1" i="0" dirty="0" err="1" smtClean="0">
                <a:solidFill>
                  <a:srgbClr val="FF0000"/>
                </a:solidFill>
              </a:rPr>
              <a:t>globin</a:t>
            </a:r>
            <a:r>
              <a:rPr lang="en-US" sz="3600" b="1" i="0" dirty="0" smtClean="0">
                <a:solidFill>
                  <a:srgbClr val="FF0000"/>
                </a:solidFill>
              </a:rPr>
              <a:t>?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5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763000" cy="418832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195942" y="1491342"/>
            <a:ext cx="8686800" cy="373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1000" y="16719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Globin structures all the same</a:t>
            </a:r>
            <a:endParaRPr lang="en-US" sz="2400" b="1" i="0" dirty="0"/>
          </a:p>
        </p:txBody>
      </p:sp>
      <p:sp>
        <p:nvSpPr>
          <p:cNvPr id="12" name="TextBox 11"/>
          <p:cNvSpPr txBox="1"/>
          <p:nvPr/>
        </p:nvSpPr>
        <p:spPr>
          <a:xfrm>
            <a:off x="348342" y="24339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Structures come from amino acid sequences</a:t>
            </a:r>
            <a:endParaRPr lang="en-US" sz="2400" b="1" i="0" dirty="0"/>
          </a:p>
        </p:txBody>
      </p:sp>
      <p:sp>
        <p:nvSpPr>
          <p:cNvPr id="13" name="TextBox 12"/>
          <p:cNvSpPr txBox="1"/>
          <p:nvPr/>
        </p:nvSpPr>
        <p:spPr>
          <a:xfrm>
            <a:off x="348342" y="31197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Look for common features in sequences</a:t>
            </a:r>
            <a:endParaRPr lang="en-US" sz="2400" b="1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337458" y="3805535"/>
            <a:ext cx="7500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- Invariant amino acids are rare</a:t>
            </a:r>
            <a:endParaRPr lang="en-US" sz="2400" b="1" i="0" dirty="0"/>
          </a:p>
        </p:txBody>
      </p:sp>
      <p:sp>
        <p:nvSpPr>
          <p:cNvPr id="16" name="TextBox 15"/>
          <p:cNvSpPr txBox="1"/>
          <p:nvPr/>
        </p:nvSpPr>
        <p:spPr>
          <a:xfrm>
            <a:off x="1295400" y="4382869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 smtClean="0">
                <a:solidFill>
                  <a:srgbClr val="FF0000"/>
                </a:solidFill>
              </a:rPr>
              <a:t>Then what makes </a:t>
            </a:r>
            <a:r>
              <a:rPr lang="en-US" sz="3600" b="1" i="0" dirty="0" err="1" smtClean="0">
                <a:solidFill>
                  <a:srgbClr val="FF0000"/>
                </a:solidFill>
              </a:rPr>
              <a:t>globin</a:t>
            </a:r>
            <a:r>
              <a:rPr lang="en-US" sz="3600" b="1" i="0" dirty="0" smtClean="0">
                <a:solidFill>
                  <a:srgbClr val="FF0000"/>
                </a:solidFill>
              </a:rPr>
              <a:t> </a:t>
            </a:r>
            <a:r>
              <a:rPr lang="en-US" sz="3600" b="1" i="0" dirty="0" err="1" smtClean="0">
                <a:solidFill>
                  <a:srgbClr val="FF0000"/>
                </a:solidFill>
              </a:rPr>
              <a:t>globin</a:t>
            </a:r>
            <a:r>
              <a:rPr lang="en-US" sz="3600" b="1" i="0" dirty="0" smtClean="0">
                <a:solidFill>
                  <a:srgbClr val="FF0000"/>
                </a:solidFill>
              </a:rPr>
              <a:t>?</a:t>
            </a:r>
            <a:endParaRPr lang="en-US" sz="3600" b="1" i="0" dirty="0">
              <a:solidFill>
                <a:srgbClr val="FF0000"/>
              </a:solidFill>
            </a:endParaRPr>
          </a:p>
        </p:txBody>
      </p:sp>
      <p:sp>
        <p:nvSpPr>
          <p:cNvPr id="17" name="Text Box 28" descr="Newsprint"/>
          <p:cNvSpPr txBox="1">
            <a:spLocks noChangeArrowheads="1"/>
          </p:cNvSpPr>
          <p:nvPr/>
        </p:nvSpPr>
        <p:spPr bwMode="auto">
          <a:xfrm>
            <a:off x="1928533" y="5513457"/>
            <a:ext cx="5234267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I think class time would be best to go over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 smtClean="0">
                <a:latin typeface="Arial" pitchFamily="34" charset="0"/>
                <a:cs typeface="Arial" pitchFamily="34" charset="0"/>
              </a:rPr>
            </a:b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connection between Fig. 1 and Table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4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143000"/>
            <a:ext cx="7667625" cy="5105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 rotWithShape="1">
          <a:blip r:embed="rId3" cstate="print"/>
          <a:srcRect l="18425" t="37349" r="16421" b="47615"/>
          <a:stretch/>
        </p:blipFill>
        <p:spPr bwMode="auto">
          <a:xfrm>
            <a:off x="3962400" y="82550"/>
            <a:ext cx="4953000" cy="91440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07851" y="2324100"/>
            <a:ext cx="3107549" cy="293370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ight Arrow 18"/>
          <p:cNvSpPr/>
          <p:nvPr/>
        </p:nvSpPr>
        <p:spPr bwMode="auto">
          <a:xfrm>
            <a:off x="2356336" y="21034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362200" y="2590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18"/>
          <a:stretch/>
        </p:blipFill>
        <p:spPr bwMode="auto">
          <a:xfrm>
            <a:off x="47625" y="2286000"/>
            <a:ext cx="9048750" cy="1255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81000"/>
            <a:ext cx="89439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rot="16200000">
            <a:off x="4343400" y="3276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9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915307"/>
            <a:ext cx="6949440" cy="442013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362200" y="1905000"/>
            <a:ext cx="4800600" cy="1600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1905000"/>
            <a:ext cx="533400" cy="1600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" y="3616605"/>
            <a:ext cx="8534400" cy="171739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Fig. 1</a:t>
            </a:r>
            <a:endParaRPr lang="en-US" b="1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404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915307"/>
            <a:ext cx="6949440" cy="442013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1828800" y="2057400"/>
            <a:ext cx="9144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" y="3616605"/>
            <a:ext cx="8534400" cy="171739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Fig. 1</a:t>
            </a:r>
            <a:endParaRPr lang="en-US" b="1" i="0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66800" y="3962400"/>
            <a:ext cx="266700" cy="1099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2209800" y="3627120"/>
            <a:ext cx="36576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915307"/>
            <a:ext cx="6949440" cy="442013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 bwMode="auto">
          <a:xfrm>
            <a:off x="1828800" y="2057400"/>
            <a:ext cx="9144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" y="3616605"/>
            <a:ext cx="8534400" cy="171739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Fig. 1</a:t>
            </a:r>
            <a:endParaRPr lang="en-US" b="1" i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315200" y="3962400"/>
            <a:ext cx="266700" cy="1099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7667172" y="3628572"/>
            <a:ext cx="36576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915307"/>
            <a:ext cx="6949440" cy="442013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" y="3616605"/>
            <a:ext cx="8534400" cy="171739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Fig. 1</a:t>
            </a:r>
            <a:endParaRPr lang="en-US" b="1" i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1905000"/>
            <a:ext cx="9144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05614" y="3962400"/>
            <a:ext cx="266700" cy="1099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471886" y="3628572"/>
            <a:ext cx="36576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2400"/>
            <a:ext cx="85153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20953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rot="16200000">
            <a:off x="2286000" y="3200401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8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6200" y="1752600"/>
            <a:ext cx="32004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95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152400"/>
            <a:ext cx="851535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8686800" cy="29998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928533" y="5181600"/>
            <a:ext cx="5234267" cy="1015663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 could not figure out how to bring in whale myoglobin. I looked in the index for the code, but could not find it.</a:t>
            </a:r>
          </a:p>
        </p:txBody>
      </p:sp>
      <p:sp>
        <p:nvSpPr>
          <p:cNvPr id="7" name="Right Arrow 6"/>
          <p:cNvSpPr/>
          <p:nvPr/>
        </p:nvSpPr>
        <p:spPr bwMode="auto">
          <a:xfrm rot="16200000">
            <a:off x="6629400" y="45598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3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0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4495800" y="533400"/>
            <a:ext cx="370332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8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6938" y="1981200"/>
            <a:ext cx="3090862" cy="26844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3" cstate="print"/>
          <a:srcRect l="13414" t="23566" r="13414"/>
          <a:stretch>
            <a:fillRect/>
          </a:stretch>
        </p:blipFill>
        <p:spPr bwMode="auto">
          <a:xfrm>
            <a:off x="152400" y="1143000"/>
            <a:ext cx="5562600" cy="46482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928533" y="5181600"/>
            <a:ext cx="5234267" cy="156966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 find it hard to navigate through the article to find what I'm looking for. Is there any method of reading the article in  a general way to understand it better. </a:t>
            </a:r>
            <a:endParaRPr lang="en-US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5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8" t="3689" b="6250"/>
          <a:stretch/>
        </p:blipFill>
        <p:spPr bwMode="auto">
          <a:xfrm>
            <a:off x="0" y="0"/>
            <a:ext cx="9144000" cy="500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16200000">
            <a:off x="5943600" y="509053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rot="10800000">
            <a:off x="2104573" y="2475739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1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447800" y="0"/>
            <a:ext cx="2590800" cy="265927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869270" y="4038600"/>
            <a:ext cx="4572000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i="0" dirty="0">
                <a:latin typeface="Arial" pitchFamily="34" charset="0"/>
                <a:cs typeface="Arial" pitchFamily="34" charset="0"/>
              </a:rPr>
              <a:t>I haven't been able to make it work, </a:t>
            </a:r>
            <a:r>
              <a:rPr lang="en-US" sz="2000" i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000" i="0" dirty="0" smtClean="0">
                <a:latin typeface="Arial" pitchFamily="34" charset="0"/>
                <a:cs typeface="Arial" pitchFamily="34" charset="0"/>
              </a:rPr>
            </a:br>
            <a:r>
              <a:rPr lang="en-US" sz="2000" i="0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en-US" sz="2000" i="0" dirty="0">
                <a:latin typeface="Arial" pitchFamily="34" charset="0"/>
                <a:cs typeface="Arial" pitchFamily="34" charset="0"/>
              </a:rPr>
              <a:t>will try other computer</a:t>
            </a:r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838200" y="4890348"/>
            <a:ext cx="4572000" cy="40011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i="0" dirty="0">
                <a:latin typeface="Palatino Linotype" pitchFamily="18" charset="0"/>
              </a:rPr>
              <a:t>Will try with other browsers</a:t>
            </a: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838200" y="3200400"/>
            <a:ext cx="4572000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It keep telling me that my device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doesn't </a:t>
            </a:r>
            <a:r>
              <a:rPr lang="en-US" sz="2000" dirty="0"/>
              <a:t>meet the requirements. </a:t>
            </a:r>
            <a:r>
              <a:rPr lang="en-US" sz="2000" dirty="0" smtClean="0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9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542" y="0"/>
            <a:ext cx="9144000" cy="5051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1071563"/>
            <a:ext cx="51720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0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276600" y="2548345"/>
            <a:ext cx="4724400" cy="3160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5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6200" y="1752600"/>
            <a:ext cx="32004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5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30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18" y="915307"/>
            <a:ext cx="6949440" cy="442013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06" y="3616605"/>
            <a:ext cx="8534400" cy="1717395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4876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smtClean="0">
                <a:latin typeface="+mn-lt"/>
              </a:rPr>
              <a:t>Fig. 1</a:t>
            </a:r>
            <a:endParaRPr lang="en-US" b="1" i="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1905000"/>
            <a:ext cx="914400" cy="190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05614" y="3962400"/>
            <a:ext cx="266700" cy="10990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471886" y="3628572"/>
            <a:ext cx="365760" cy="335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6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1" y="1676400"/>
            <a:ext cx="6962597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7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553028" y="2833914"/>
            <a:ext cx="2679192" cy="7132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12" y="3140890"/>
            <a:ext cx="5760720" cy="1597701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>
            <a:off x="1483312" y="40676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18" y="1066800"/>
            <a:ext cx="7181850" cy="5505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35" y="76200"/>
            <a:ext cx="6262865" cy="8229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83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1113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628" y="228599"/>
            <a:ext cx="4811150" cy="8229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08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/>
              <a:t>Sanger and </a:t>
            </a:r>
            <a:r>
              <a:rPr lang="en-US" sz="4800" b="0" i="0" dirty="0" err="1"/>
              <a:t>Tuppy</a:t>
            </a:r>
            <a:r>
              <a:rPr lang="en-US" sz="4800" b="0" i="0" dirty="0"/>
              <a:t> (</a:t>
            </a:r>
            <a:r>
              <a:rPr lang="en-US" sz="4800" b="0" i="0" dirty="0" smtClean="0"/>
              <a:t>1951)</a:t>
            </a:r>
            <a:endParaRPr lang="en-US" sz="4800" b="0" i="0" dirty="0"/>
          </a:p>
        </p:txBody>
      </p: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18"/>
          <a:stretch/>
        </p:blipFill>
        <p:spPr bwMode="auto">
          <a:xfrm>
            <a:off x="47625" y="2286000"/>
            <a:ext cx="9048750" cy="1255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81000"/>
            <a:ext cx="894397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ight Arrow 12"/>
          <p:cNvSpPr/>
          <p:nvPr/>
        </p:nvSpPr>
        <p:spPr bwMode="auto">
          <a:xfrm rot="16200000">
            <a:off x="6019800" y="3505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/>
              <a:t>Perutz et al (1965)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109" y="914400"/>
            <a:ext cx="4883291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2514600" y="38862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95600" y="12192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62" y="5486400"/>
            <a:ext cx="6816010" cy="137160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155962" y="5515428"/>
            <a:ext cx="533400" cy="6567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73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109" y="914400"/>
            <a:ext cx="4883291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2667000" y="47244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57800" y="3810000"/>
            <a:ext cx="762000" cy="7620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62" y="5486400"/>
            <a:ext cx="6816010" cy="137160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1674697" y="5515428"/>
            <a:ext cx="2469131" cy="65677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7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109" y="914400"/>
            <a:ext cx="4883291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3" b="65214"/>
          <a:stretch/>
        </p:blipFill>
        <p:spPr bwMode="auto">
          <a:xfrm>
            <a:off x="1084218" y="5715000"/>
            <a:ext cx="6949440" cy="768804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1828800" y="5914572"/>
            <a:ext cx="914400" cy="2103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00914" y="3198222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792163" y="173038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Perutz et al (1965)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7109" y="914400"/>
            <a:ext cx="4883291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6096000" y="2057400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7852" y="2930616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3" b="65214"/>
          <a:stretch/>
        </p:blipFill>
        <p:spPr bwMode="auto">
          <a:xfrm>
            <a:off x="1084218" y="5715000"/>
            <a:ext cx="6949440" cy="768804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1828800" y="5914572"/>
            <a:ext cx="3459480" cy="2103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500914" y="3198222"/>
            <a:ext cx="274320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7172"/>
            <a:ext cx="7181850" cy="5505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5533572"/>
            <a:ext cx="7134225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26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7" y="304800"/>
            <a:ext cx="8355807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3200400" y="2819400"/>
            <a:ext cx="4572000" cy="40011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will need to download Java first.</a:t>
            </a:r>
            <a:endParaRPr lang="en-US" sz="2000" b="1" dirty="0"/>
          </a:p>
        </p:txBody>
      </p:sp>
      <p:sp>
        <p:nvSpPr>
          <p:cNvPr id="5" name="Right Arrow 4"/>
          <p:cNvSpPr/>
          <p:nvPr/>
        </p:nvSpPr>
        <p:spPr bwMode="auto">
          <a:xfrm>
            <a:off x="304800" y="2180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05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948542" y="3208129"/>
            <a:ext cx="6585857" cy="151627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438400" y="2209800"/>
            <a:ext cx="5410200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tried reinstalling Java, and I got no web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browser </a:t>
            </a:r>
            <a:r>
              <a:rPr lang="en-US" sz="2000" dirty="0"/>
              <a:t>plugin listed in Firefox's plugins menu.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77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97" y="304800"/>
            <a:ext cx="8355807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07270" y="4797623"/>
            <a:ext cx="4299233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Took a while to fix browser security for </a:t>
            </a:r>
            <a:r>
              <a:rPr lang="en-US" sz="2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Hgb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Structure but I got it. </a:t>
            </a:r>
          </a:p>
        </p:txBody>
      </p:sp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76200" y="5613737"/>
            <a:ext cx="4330303" cy="10156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>
                <a:latin typeface="Calibri" pitchFamily="34" charset="0"/>
              </a:rPr>
              <a:t>I had to add the website in my preferences in the java control panel, but after that it worked fine.</a:t>
            </a: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52400" y="4239161"/>
            <a:ext cx="4254103" cy="40011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Accessed after some troubleshooting. </a:t>
            </a:r>
            <a:endParaRPr lang="en-US" sz="2000" b="1" dirty="0"/>
          </a:p>
        </p:txBody>
      </p:sp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4572000" y="5080337"/>
            <a:ext cx="4141618" cy="10156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</a:rPr>
              <a:t>I tried using the possible solution and I could not get it to work.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2446129"/>
            <a:ext cx="7543800" cy="166867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716</Words>
  <Application>Microsoft Office PowerPoint</Application>
  <PresentationFormat>On-screen Show (4:3)</PresentationFormat>
  <Paragraphs>165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ＭＳ Ｐゴシック</vt:lpstr>
      <vt:lpstr>Arial</vt:lpstr>
      <vt:lpstr>Calibri</vt:lpstr>
      <vt:lpstr>Courier New</vt:lpstr>
      <vt:lpstr>Lucida Handwriting</vt:lpstr>
      <vt:lpstr>Palatino Linotype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309</cp:revision>
  <dcterms:created xsi:type="dcterms:W3CDTF">2011-01-17T21:08:00Z</dcterms:created>
  <dcterms:modified xsi:type="dcterms:W3CDTF">2017-02-07T14:13:39Z</dcterms:modified>
</cp:coreProperties>
</file>