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37" r:id="rId2"/>
    <p:sldId id="638" r:id="rId3"/>
    <p:sldId id="1193" r:id="rId4"/>
    <p:sldId id="1194" r:id="rId5"/>
    <p:sldId id="1195" r:id="rId6"/>
    <p:sldId id="1196" r:id="rId7"/>
    <p:sldId id="1197" r:id="rId8"/>
    <p:sldId id="1198" r:id="rId9"/>
    <p:sldId id="1199" r:id="rId10"/>
    <p:sldId id="1200" r:id="rId11"/>
    <p:sldId id="1201" r:id="rId12"/>
    <p:sldId id="1202" r:id="rId13"/>
    <p:sldId id="1203" r:id="rId14"/>
    <p:sldId id="1204" r:id="rId15"/>
    <p:sldId id="1205" r:id="rId16"/>
    <p:sldId id="1206" r:id="rId17"/>
    <p:sldId id="1207" r:id="rId18"/>
    <p:sldId id="1209" r:id="rId19"/>
    <p:sldId id="1210" r:id="rId20"/>
    <p:sldId id="1211" r:id="rId21"/>
    <p:sldId id="1171" r:id="rId22"/>
    <p:sldId id="1212" r:id="rId23"/>
    <p:sldId id="1214" r:id="rId24"/>
    <p:sldId id="1213" r:id="rId25"/>
    <p:sldId id="1215" r:id="rId26"/>
    <p:sldId id="1218" r:id="rId27"/>
    <p:sldId id="1217" r:id="rId28"/>
    <p:sldId id="1216" r:id="rId29"/>
    <p:sldId id="1186" r:id="rId30"/>
    <p:sldId id="118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00"/>
    <a:srgbClr val="000099"/>
    <a:srgbClr val="0033CC"/>
    <a:srgbClr val="FFC0C0"/>
    <a:srgbClr val="FF8080"/>
    <a:srgbClr val="BBFFDD"/>
    <a:srgbClr val="66FF33"/>
    <a:srgbClr val="D0DFFF"/>
    <a:srgbClr val="EC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1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3/28/2017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62ACC-BD12-4D11-8F58-775A777E79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0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hyperlink" Target="http://www.people.vcu.edu/~elhaij/bnfo300/17/Units/Proposal/How-to-write-a-proposal-description.html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438400"/>
            <a:ext cx="4340338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447192"/>
            <a:ext cx="418554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01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53086"/>
          <a:stretch/>
        </p:blipFill>
        <p:spPr>
          <a:xfrm>
            <a:off x="333828" y="2286000"/>
            <a:ext cx="8458200" cy="3761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1524000" y="2023408"/>
            <a:ext cx="5867400" cy="1200329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I'm having trouble calculating G + C / A + T. The best I could figure is that ratio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the same as </a:t>
            </a:r>
            <a:r>
              <a:rPr lang="en-US" dirty="0" err="1"/>
              <a:t>a/g</a:t>
            </a:r>
            <a:r>
              <a:rPr lang="en-US" dirty="0"/>
              <a:t> and c/t alone.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 bwMode="auto">
          <a:xfrm>
            <a:off x="7620001" y="3170646"/>
            <a:ext cx="838200" cy="2834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53086"/>
          <a:stretch/>
        </p:blipFill>
        <p:spPr>
          <a:xfrm>
            <a:off x="333828" y="2286000"/>
            <a:ext cx="8458200" cy="3761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7620001" y="3170646"/>
            <a:ext cx="838200" cy="2834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413830" y="2648856"/>
            <a:ext cx="3108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688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75" t="1181" r="1160" b="54832"/>
          <a:stretch/>
        </p:blipFill>
        <p:spPr>
          <a:xfrm>
            <a:off x="324896" y="2286000"/>
            <a:ext cx="8458200" cy="37261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7678057" y="3091542"/>
            <a:ext cx="838200" cy="28346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791200" y="2590800"/>
            <a:ext cx="2438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07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75" t="1181" r="1160" b="54832"/>
          <a:stretch/>
        </p:blipFill>
        <p:spPr>
          <a:xfrm>
            <a:off x="324896" y="2286000"/>
            <a:ext cx="8458200" cy="37261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3548742" y="2819399"/>
            <a:ext cx="2667000" cy="31927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791200" y="2590800"/>
            <a:ext cx="2438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924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53086"/>
          <a:stretch/>
        </p:blipFill>
        <p:spPr>
          <a:xfrm>
            <a:off x="333828" y="2286000"/>
            <a:ext cx="8458200" cy="37618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3429000" y="2971800"/>
            <a:ext cx="2743200" cy="30760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413830" y="2648856"/>
            <a:ext cx="3108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65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2289175"/>
            <a:ext cx="7067550" cy="44465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4267200" y="2362200"/>
            <a:ext cx="3581400" cy="2362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832" y="2719752"/>
            <a:ext cx="2971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99040" y="2930768"/>
            <a:ext cx="2423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130175"/>
            <a:ext cx="7970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i="0" dirty="0" smtClean="0"/>
              <a:t>DO IT YOURSELF</a:t>
            </a:r>
            <a:endParaRPr lang="en-US" altLang="en-US" sz="4000" i="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686800" cy="546534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419600" y="1181100"/>
            <a:ext cx="4495800" cy="293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23352" y="1600200"/>
            <a:ext cx="3566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4560" y="1831312"/>
            <a:ext cx="2926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0" y="1828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0" y="4114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395902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686800" cy="3150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92163" y="130175"/>
            <a:ext cx="7970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b="0" i="0" dirty="0" smtClean="0"/>
              <a:t>Help in Doing Scenario #1</a:t>
            </a:r>
            <a:endParaRPr lang="en-US" altLang="en-US" sz="4000" b="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4958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(</a:t>
            </a:r>
            <a:r>
              <a:rPr lang="en-US" sz="3600" i="0" dirty="0" err="1" smtClean="0"/>
              <a:t>CyanoBIKE</a:t>
            </a:r>
            <a:r>
              <a:rPr lang="en-US" sz="3600" i="0" dirty="0" smtClean="0"/>
              <a:t>)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261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8686800" cy="546534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419600" y="1181100"/>
            <a:ext cx="4495800" cy="2933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523352" y="1600200"/>
            <a:ext cx="35661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4560" y="1831312"/>
            <a:ext cx="2926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130175"/>
            <a:ext cx="7970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i="0" dirty="0" smtClean="0"/>
              <a:t>DO IT YOURSELF</a:t>
            </a:r>
            <a:endParaRPr lang="en-US" altLang="en-US" sz="4000" i="0" dirty="0"/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0" y="1828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0" y="4114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233294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28 </a:t>
            </a:r>
            <a:r>
              <a:rPr lang="en-US" altLang="en-US" sz="2800" b="1" i="0" dirty="0" smtClean="0"/>
              <a:t>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6019800"/>
            <a:ext cx="3447288" cy="713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 flipV="1">
            <a:off x="8124372" y="5791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1990726" y="3934361"/>
            <a:ext cx="5172074" cy="15696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When we are critiquing, should we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comment </a:t>
            </a:r>
            <a:r>
              <a:rPr lang="en-US" dirty="0"/>
              <a:t>on their post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/>
              <a:t>send </a:t>
            </a:r>
            <a:r>
              <a:rPr lang="en-US" dirty="0"/>
              <a:t>them an email with the </a:t>
            </a:r>
            <a:r>
              <a:rPr lang="en-US" dirty="0" smtClean="0"/>
              <a:t>critique…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/>
          <p:cNvSpPr txBox="1">
            <a:spLocks noChangeArrowheads="1"/>
          </p:cNvSpPr>
          <p:nvPr/>
        </p:nvSpPr>
        <p:spPr bwMode="auto">
          <a:xfrm>
            <a:off x="990600" y="1179513"/>
            <a:ext cx="1143000" cy="457200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Me</a:t>
            </a:r>
          </a:p>
        </p:txBody>
      </p:sp>
      <p:sp>
        <p:nvSpPr>
          <p:cNvPr id="5123" name="Rectangle 1"/>
          <p:cNvSpPr>
            <a:spLocks noChangeArrowheads="1"/>
          </p:cNvSpPr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27" name="Rectangle 11"/>
          <p:cNvSpPr>
            <a:spLocks noChangeArrowheads="1"/>
          </p:cNvSpPr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28" name="Rectangle 12"/>
          <p:cNvSpPr>
            <a:spLocks noChangeArrowheads="1"/>
          </p:cNvSpPr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29" name="Rectangle 14"/>
          <p:cNvSpPr>
            <a:spLocks noChangeArrowheads="1"/>
          </p:cNvSpPr>
          <p:nvPr/>
        </p:nvSpPr>
        <p:spPr bwMode="auto">
          <a:xfrm>
            <a:off x="4953000" y="1995488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30" name="Rectangle 15"/>
          <p:cNvSpPr>
            <a:spLocks noChangeArrowheads="1"/>
          </p:cNvSpPr>
          <p:nvPr/>
        </p:nvSpPr>
        <p:spPr bwMode="auto">
          <a:xfrm>
            <a:off x="4953000" y="2681288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31" name="Rectangle 16"/>
          <p:cNvSpPr>
            <a:spLocks noChangeArrowheads="1"/>
          </p:cNvSpPr>
          <p:nvPr/>
        </p:nvSpPr>
        <p:spPr bwMode="auto">
          <a:xfrm>
            <a:off x="4953000" y="3367088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32" name="Rectangle 17"/>
          <p:cNvSpPr>
            <a:spLocks noChangeArrowheads="1"/>
          </p:cNvSpPr>
          <p:nvPr/>
        </p:nvSpPr>
        <p:spPr bwMode="auto">
          <a:xfrm>
            <a:off x="4953000" y="4052888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33" name="Rectangle 18"/>
          <p:cNvSpPr>
            <a:spLocks noChangeArrowheads="1"/>
          </p:cNvSpPr>
          <p:nvPr/>
        </p:nvSpPr>
        <p:spPr bwMode="auto">
          <a:xfrm>
            <a:off x="4953000" y="4738688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34" name="Rectangle 19"/>
          <p:cNvSpPr>
            <a:spLocks noChangeArrowheads="1"/>
          </p:cNvSpPr>
          <p:nvPr/>
        </p:nvSpPr>
        <p:spPr bwMode="auto">
          <a:xfrm>
            <a:off x="4953000" y="5424488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35" name="Rectangle 20"/>
          <p:cNvSpPr>
            <a:spLocks noChangeArrowheads="1"/>
          </p:cNvSpPr>
          <p:nvPr/>
        </p:nvSpPr>
        <p:spPr bwMode="auto">
          <a:xfrm>
            <a:off x="4953000" y="6110288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136" name="TextBox 21"/>
          <p:cNvSpPr txBox="1">
            <a:spLocks noChangeArrowheads="1"/>
          </p:cNvSpPr>
          <p:nvPr/>
        </p:nvSpPr>
        <p:spPr bwMode="auto">
          <a:xfrm>
            <a:off x="228600" y="19812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1N</a:t>
            </a:r>
          </a:p>
        </p:txBody>
      </p:sp>
      <p:sp>
        <p:nvSpPr>
          <p:cNvPr id="5137" name="TextBox 22"/>
          <p:cNvSpPr txBox="1">
            <a:spLocks noChangeArrowheads="1"/>
          </p:cNvSpPr>
          <p:nvPr/>
        </p:nvSpPr>
        <p:spPr bwMode="auto">
          <a:xfrm>
            <a:off x="228600" y="26670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2N</a:t>
            </a:r>
          </a:p>
        </p:txBody>
      </p:sp>
      <p:sp>
        <p:nvSpPr>
          <p:cNvPr id="5138" name="TextBox 23"/>
          <p:cNvSpPr txBox="1">
            <a:spLocks noChangeArrowheads="1"/>
          </p:cNvSpPr>
          <p:nvPr/>
        </p:nvSpPr>
        <p:spPr bwMode="auto">
          <a:xfrm>
            <a:off x="228600" y="3352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3N</a:t>
            </a:r>
          </a:p>
        </p:txBody>
      </p:sp>
      <p:sp>
        <p:nvSpPr>
          <p:cNvPr id="5139" name="TextBox 24"/>
          <p:cNvSpPr txBox="1">
            <a:spLocks noChangeArrowheads="1"/>
          </p:cNvSpPr>
          <p:nvPr/>
        </p:nvSpPr>
        <p:spPr bwMode="auto">
          <a:xfrm>
            <a:off x="228600" y="4038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4N</a:t>
            </a:r>
          </a:p>
        </p:txBody>
      </p:sp>
      <p:sp>
        <p:nvSpPr>
          <p:cNvPr id="5140" name="TextBox 25"/>
          <p:cNvSpPr txBox="1">
            <a:spLocks noChangeArrowheads="1"/>
          </p:cNvSpPr>
          <p:nvPr/>
        </p:nvSpPr>
        <p:spPr bwMode="auto">
          <a:xfrm>
            <a:off x="228600" y="4724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5N</a:t>
            </a:r>
          </a:p>
        </p:txBody>
      </p:sp>
      <p:sp>
        <p:nvSpPr>
          <p:cNvPr id="5141" name="TextBox 26"/>
          <p:cNvSpPr txBox="1">
            <a:spLocks noChangeArrowheads="1"/>
          </p:cNvSpPr>
          <p:nvPr/>
        </p:nvSpPr>
        <p:spPr bwMode="auto">
          <a:xfrm>
            <a:off x="228600" y="54102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6N</a:t>
            </a:r>
          </a:p>
        </p:txBody>
      </p:sp>
      <p:sp>
        <p:nvSpPr>
          <p:cNvPr id="5142" name="TextBox 28"/>
          <p:cNvSpPr txBox="1">
            <a:spLocks noChangeArrowheads="1"/>
          </p:cNvSpPr>
          <p:nvPr/>
        </p:nvSpPr>
        <p:spPr bwMode="auto">
          <a:xfrm>
            <a:off x="8153400" y="19812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1S</a:t>
            </a:r>
          </a:p>
        </p:txBody>
      </p:sp>
      <p:sp>
        <p:nvSpPr>
          <p:cNvPr id="5143" name="TextBox 29"/>
          <p:cNvSpPr txBox="1">
            <a:spLocks noChangeArrowheads="1"/>
          </p:cNvSpPr>
          <p:nvPr/>
        </p:nvSpPr>
        <p:spPr bwMode="auto">
          <a:xfrm>
            <a:off x="8153400" y="26670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2S</a:t>
            </a:r>
          </a:p>
        </p:txBody>
      </p:sp>
      <p:sp>
        <p:nvSpPr>
          <p:cNvPr id="5144" name="TextBox 30"/>
          <p:cNvSpPr txBox="1">
            <a:spLocks noChangeArrowheads="1"/>
          </p:cNvSpPr>
          <p:nvPr/>
        </p:nvSpPr>
        <p:spPr bwMode="auto">
          <a:xfrm>
            <a:off x="8153400" y="3352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3S</a:t>
            </a:r>
          </a:p>
        </p:txBody>
      </p:sp>
      <p:sp>
        <p:nvSpPr>
          <p:cNvPr id="5145" name="TextBox 31"/>
          <p:cNvSpPr txBox="1">
            <a:spLocks noChangeArrowheads="1"/>
          </p:cNvSpPr>
          <p:nvPr/>
        </p:nvSpPr>
        <p:spPr bwMode="auto">
          <a:xfrm>
            <a:off x="8153400" y="40386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4S</a:t>
            </a:r>
          </a:p>
        </p:txBody>
      </p:sp>
      <p:sp>
        <p:nvSpPr>
          <p:cNvPr id="5146" name="TextBox 32"/>
          <p:cNvSpPr txBox="1">
            <a:spLocks noChangeArrowheads="1"/>
          </p:cNvSpPr>
          <p:nvPr/>
        </p:nvSpPr>
        <p:spPr bwMode="auto">
          <a:xfrm>
            <a:off x="8153400" y="4724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5S</a:t>
            </a:r>
          </a:p>
        </p:txBody>
      </p:sp>
      <p:sp>
        <p:nvSpPr>
          <p:cNvPr id="5147" name="TextBox 33"/>
          <p:cNvSpPr txBox="1">
            <a:spLocks noChangeArrowheads="1"/>
          </p:cNvSpPr>
          <p:nvPr/>
        </p:nvSpPr>
        <p:spPr bwMode="auto">
          <a:xfrm>
            <a:off x="8153400" y="54102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6S</a:t>
            </a:r>
          </a:p>
        </p:txBody>
      </p:sp>
      <p:sp>
        <p:nvSpPr>
          <p:cNvPr id="5148" name="TextBox 34"/>
          <p:cNvSpPr txBox="1">
            <a:spLocks noChangeArrowheads="1"/>
          </p:cNvSpPr>
          <p:nvPr/>
        </p:nvSpPr>
        <p:spPr bwMode="auto">
          <a:xfrm>
            <a:off x="8153400" y="60960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7S</a:t>
            </a:r>
          </a:p>
        </p:txBody>
      </p:sp>
      <p:grpSp>
        <p:nvGrpSpPr>
          <p:cNvPr id="5149" name="Group 42"/>
          <p:cNvGrpSpPr>
            <a:grpSpLocks/>
          </p:cNvGrpSpPr>
          <p:nvPr/>
        </p:nvGrpSpPr>
        <p:grpSpPr bwMode="auto">
          <a:xfrm>
            <a:off x="1295400" y="2376488"/>
            <a:ext cx="2344738" cy="187325"/>
            <a:chOff x="1295400" y="2376948"/>
            <a:chExt cx="2344992" cy="186816"/>
          </a:xfrm>
        </p:grpSpPr>
        <p:sp>
          <p:nvSpPr>
            <p:cNvPr id="5210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11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12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13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0" name="Group 43"/>
          <p:cNvGrpSpPr>
            <a:grpSpLocks/>
          </p:cNvGrpSpPr>
          <p:nvPr/>
        </p:nvGrpSpPr>
        <p:grpSpPr bwMode="auto">
          <a:xfrm>
            <a:off x="1295400" y="3062288"/>
            <a:ext cx="2344738" cy="187325"/>
            <a:chOff x="1295400" y="2376948"/>
            <a:chExt cx="2344992" cy="186816"/>
          </a:xfrm>
        </p:grpSpPr>
        <p:sp>
          <p:nvSpPr>
            <p:cNvPr id="5206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07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08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09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1" name="Group 48"/>
          <p:cNvGrpSpPr>
            <a:grpSpLocks/>
          </p:cNvGrpSpPr>
          <p:nvPr/>
        </p:nvGrpSpPr>
        <p:grpSpPr bwMode="auto">
          <a:xfrm>
            <a:off x="1295400" y="3748088"/>
            <a:ext cx="2344738" cy="187325"/>
            <a:chOff x="1295400" y="2376948"/>
            <a:chExt cx="2344992" cy="186816"/>
          </a:xfrm>
        </p:grpSpPr>
        <p:sp>
          <p:nvSpPr>
            <p:cNvPr id="5202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03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04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05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2" name="Group 53"/>
          <p:cNvGrpSpPr>
            <a:grpSpLocks/>
          </p:cNvGrpSpPr>
          <p:nvPr/>
        </p:nvGrpSpPr>
        <p:grpSpPr bwMode="auto">
          <a:xfrm>
            <a:off x="1295400" y="4433888"/>
            <a:ext cx="2344738" cy="187325"/>
            <a:chOff x="1295400" y="2376948"/>
            <a:chExt cx="2344992" cy="186816"/>
          </a:xfrm>
        </p:grpSpPr>
        <p:sp>
          <p:nvSpPr>
            <p:cNvPr id="5198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99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00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201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3" name="Group 58"/>
          <p:cNvGrpSpPr>
            <a:grpSpLocks/>
          </p:cNvGrpSpPr>
          <p:nvPr/>
        </p:nvGrpSpPr>
        <p:grpSpPr bwMode="auto">
          <a:xfrm>
            <a:off x="1295400" y="5119688"/>
            <a:ext cx="2344738" cy="187325"/>
            <a:chOff x="1295400" y="2376948"/>
            <a:chExt cx="2344992" cy="186816"/>
          </a:xfrm>
        </p:grpSpPr>
        <p:sp>
          <p:nvSpPr>
            <p:cNvPr id="5194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95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96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97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4" name="Group 63"/>
          <p:cNvGrpSpPr>
            <a:grpSpLocks/>
          </p:cNvGrpSpPr>
          <p:nvPr/>
        </p:nvGrpSpPr>
        <p:grpSpPr bwMode="auto">
          <a:xfrm>
            <a:off x="1295400" y="5805488"/>
            <a:ext cx="2344738" cy="187325"/>
            <a:chOff x="1295400" y="2376948"/>
            <a:chExt cx="2344992" cy="186816"/>
          </a:xfrm>
        </p:grpSpPr>
        <p:sp>
          <p:nvSpPr>
            <p:cNvPr id="5190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91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92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93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5" name="Group 68"/>
          <p:cNvGrpSpPr>
            <a:grpSpLocks/>
          </p:cNvGrpSpPr>
          <p:nvPr/>
        </p:nvGrpSpPr>
        <p:grpSpPr bwMode="auto">
          <a:xfrm>
            <a:off x="5321300" y="2376488"/>
            <a:ext cx="2344738" cy="187325"/>
            <a:chOff x="1295400" y="2376948"/>
            <a:chExt cx="2344992" cy="186816"/>
          </a:xfrm>
        </p:grpSpPr>
        <p:sp>
          <p:nvSpPr>
            <p:cNvPr id="5186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87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88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89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6" name="Group 73"/>
          <p:cNvGrpSpPr>
            <a:grpSpLocks/>
          </p:cNvGrpSpPr>
          <p:nvPr/>
        </p:nvGrpSpPr>
        <p:grpSpPr bwMode="auto">
          <a:xfrm>
            <a:off x="5321300" y="3062288"/>
            <a:ext cx="2344738" cy="187325"/>
            <a:chOff x="1295400" y="2376948"/>
            <a:chExt cx="2344992" cy="186816"/>
          </a:xfrm>
        </p:grpSpPr>
        <p:sp>
          <p:nvSpPr>
            <p:cNvPr id="5182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83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84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85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7" name="Group 78"/>
          <p:cNvGrpSpPr>
            <a:grpSpLocks/>
          </p:cNvGrpSpPr>
          <p:nvPr/>
        </p:nvGrpSpPr>
        <p:grpSpPr bwMode="auto">
          <a:xfrm>
            <a:off x="5321300" y="3748088"/>
            <a:ext cx="2344738" cy="187325"/>
            <a:chOff x="1295400" y="2376948"/>
            <a:chExt cx="2344992" cy="186816"/>
          </a:xfrm>
        </p:grpSpPr>
        <p:sp>
          <p:nvSpPr>
            <p:cNvPr id="5178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79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80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81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8" name="Group 83"/>
          <p:cNvGrpSpPr>
            <a:grpSpLocks/>
          </p:cNvGrpSpPr>
          <p:nvPr/>
        </p:nvGrpSpPr>
        <p:grpSpPr bwMode="auto">
          <a:xfrm>
            <a:off x="5321300" y="4433888"/>
            <a:ext cx="2344738" cy="187325"/>
            <a:chOff x="1295400" y="2376948"/>
            <a:chExt cx="2344992" cy="186816"/>
          </a:xfrm>
        </p:grpSpPr>
        <p:sp>
          <p:nvSpPr>
            <p:cNvPr id="5174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75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76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77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59" name="Group 88"/>
          <p:cNvGrpSpPr>
            <a:grpSpLocks/>
          </p:cNvGrpSpPr>
          <p:nvPr/>
        </p:nvGrpSpPr>
        <p:grpSpPr bwMode="auto">
          <a:xfrm>
            <a:off x="5321300" y="5119688"/>
            <a:ext cx="2344738" cy="187325"/>
            <a:chOff x="1295400" y="2376948"/>
            <a:chExt cx="2344992" cy="186816"/>
          </a:xfrm>
        </p:grpSpPr>
        <p:sp>
          <p:nvSpPr>
            <p:cNvPr id="517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7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7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7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grpSp>
        <p:nvGrpSpPr>
          <p:cNvPr id="5160" name="Group 93"/>
          <p:cNvGrpSpPr>
            <a:grpSpLocks/>
          </p:cNvGrpSpPr>
          <p:nvPr/>
        </p:nvGrpSpPr>
        <p:grpSpPr bwMode="auto">
          <a:xfrm>
            <a:off x="5321300" y="5805488"/>
            <a:ext cx="2344738" cy="187325"/>
            <a:chOff x="1295400" y="2376948"/>
            <a:chExt cx="2344992" cy="186816"/>
          </a:xfrm>
        </p:grpSpPr>
        <p:sp>
          <p:nvSpPr>
            <p:cNvPr id="5166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67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68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  <p:sp>
          <p:nvSpPr>
            <p:cNvPr id="5169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 sz="1800" b="0" i="1"/>
            </a:p>
          </p:txBody>
        </p:sp>
      </p:grpSp>
      <p:sp>
        <p:nvSpPr>
          <p:cNvPr id="5161" name="Text Box 2"/>
          <p:cNvSpPr txBox="1">
            <a:spLocks noChangeArrowheads="1"/>
          </p:cNvSpPr>
          <p:nvPr/>
        </p:nvSpPr>
        <p:spPr bwMode="auto">
          <a:xfrm>
            <a:off x="792163" y="130175"/>
            <a:ext cx="79708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000" b="0" i="0" dirty="0" err="1" smtClean="0"/>
              <a:t>Belozersky</a:t>
            </a:r>
            <a:r>
              <a:rPr lang="en-US" altLang="en-US" sz="4000" b="0" i="0" dirty="0" smtClean="0"/>
              <a:t> Scenario 1</a:t>
            </a:r>
            <a:endParaRPr lang="en-US" altLang="en-US" sz="4000" b="0" i="0" dirty="0"/>
          </a:p>
        </p:txBody>
      </p:sp>
    </p:spTree>
    <p:extLst>
      <p:ext uri="{BB962C8B-B14F-4D97-AF65-F5344CB8AC3E}">
        <p14:creationId xmlns:p14="http://schemas.microsoft.com/office/powerpoint/2010/main" val="42010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20140" y="2153774"/>
            <a:ext cx="5791200" cy="120032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2857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I'm having a hard time understanding the relationship between their results and the 1-gene 1-ribosome 1-protein model. </a:t>
            </a:r>
            <a:endParaRPr lang="en-US" sz="2400" b="0" i="1" dirty="0"/>
          </a:p>
        </p:txBody>
      </p:sp>
      <p:grpSp>
        <p:nvGrpSpPr>
          <p:cNvPr id="789" name="Group 788"/>
          <p:cNvGrpSpPr/>
          <p:nvPr/>
        </p:nvGrpSpPr>
        <p:grpSpPr>
          <a:xfrm>
            <a:off x="1676400" y="3429000"/>
            <a:ext cx="5943600" cy="3124200"/>
            <a:chOff x="990600" y="2667000"/>
            <a:chExt cx="3581400" cy="175260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990600" y="2667000"/>
              <a:ext cx="3581400" cy="175260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46199" y="3160718"/>
              <a:ext cx="673227" cy="571417"/>
            </a:xfrm>
            <a:custGeom>
              <a:avLst/>
              <a:gdLst>
                <a:gd name="T0" fmla="*/ 587364 w 10930"/>
                <a:gd name="T1" fmla="*/ 279423 h 10000"/>
                <a:gd name="T2" fmla="*/ 673104 w 10930"/>
                <a:gd name="T3" fmla="*/ 211139 h 10000"/>
                <a:gd name="T4" fmla="*/ 587364 w 10930"/>
                <a:gd name="T5" fmla="*/ 96855 h 10000"/>
                <a:gd name="T6" fmla="*/ 392110 w 10930"/>
                <a:gd name="T7" fmla="*/ 0 h 10000"/>
                <a:gd name="T8" fmla="*/ 90544 w 10930"/>
                <a:gd name="T9" fmla="*/ 11085 h 10000"/>
                <a:gd name="T10" fmla="*/ 80935 w 10930"/>
                <a:gd name="T11" fmla="*/ 41256 h 10000"/>
                <a:gd name="T12" fmla="*/ 50815 w 10930"/>
                <a:gd name="T13" fmla="*/ 60284 h 10000"/>
                <a:gd name="T14" fmla="*/ 60363 w 10930"/>
                <a:gd name="T15" fmla="*/ 141254 h 10000"/>
                <a:gd name="T16" fmla="*/ 0 w 10930"/>
                <a:gd name="T17" fmla="*/ 160340 h 10000"/>
                <a:gd name="T18" fmla="*/ 11149 w 10930"/>
                <a:gd name="T19" fmla="*/ 231767 h 10000"/>
                <a:gd name="T20" fmla="*/ 30181 w 10930"/>
                <a:gd name="T21" fmla="*/ 261938 h 10000"/>
                <a:gd name="T22" fmla="*/ 80935 w 10930"/>
                <a:gd name="T23" fmla="*/ 382564 h 10000"/>
                <a:gd name="T24" fmla="*/ 111116 w 10930"/>
                <a:gd name="T25" fmla="*/ 503190 h 10000"/>
                <a:gd name="T26" fmla="*/ 141298 w 10930"/>
                <a:gd name="T27" fmla="*/ 552446 h 10000"/>
                <a:gd name="T28" fmla="*/ 252352 w 10930"/>
                <a:gd name="T29" fmla="*/ 552446 h 10000"/>
                <a:gd name="T30" fmla="*/ 211146 w 10930"/>
                <a:gd name="T31" fmla="*/ 452448 h 10000"/>
                <a:gd name="T32" fmla="*/ 180964 w 10930"/>
                <a:gd name="T33" fmla="*/ 461934 h 10000"/>
                <a:gd name="T34" fmla="*/ 211146 w 10930"/>
                <a:gd name="T35" fmla="*/ 473076 h 10000"/>
                <a:gd name="T36" fmla="*/ 222294 w 10930"/>
                <a:gd name="T37" fmla="*/ 382564 h 10000"/>
                <a:gd name="T38" fmla="*/ 301628 w 10930"/>
                <a:gd name="T39" fmla="*/ 352450 h 10000"/>
                <a:gd name="T40" fmla="*/ 331748 w 10930"/>
                <a:gd name="T41" fmla="*/ 371478 h 10000"/>
                <a:gd name="T42" fmla="*/ 361929 w 10930"/>
                <a:gd name="T43" fmla="*/ 352450 h 10000"/>
                <a:gd name="T44" fmla="*/ 392110 w 10930"/>
                <a:gd name="T45" fmla="*/ 341307 h 10000"/>
                <a:gd name="T46" fmla="*/ 392110 w 10930"/>
                <a:gd name="T47" fmla="*/ 322279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930" h="10000">
                  <a:moveTo>
                    <a:pt x="9536" y="4890"/>
                  </a:moveTo>
                  <a:cubicBezTo>
                    <a:pt x="9536" y="4580"/>
                    <a:pt x="11005" y="4283"/>
                    <a:pt x="10928" y="3695"/>
                  </a:cubicBezTo>
                  <a:cubicBezTo>
                    <a:pt x="10851" y="3107"/>
                    <a:pt x="10142" y="2255"/>
                    <a:pt x="9536" y="1695"/>
                  </a:cubicBezTo>
                  <a:cubicBezTo>
                    <a:pt x="8930" y="1135"/>
                    <a:pt x="7555" y="417"/>
                    <a:pt x="6366" y="0"/>
                  </a:cubicBezTo>
                  <a:cubicBezTo>
                    <a:pt x="4742" y="56"/>
                    <a:pt x="3092" y="-28"/>
                    <a:pt x="1470" y="194"/>
                  </a:cubicBezTo>
                  <a:cubicBezTo>
                    <a:pt x="1289" y="222"/>
                    <a:pt x="1417" y="583"/>
                    <a:pt x="1314" y="722"/>
                  </a:cubicBezTo>
                  <a:cubicBezTo>
                    <a:pt x="1186" y="889"/>
                    <a:pt x="980" y="945"/>
                    <a:pt x="825" y="1055"/>
                  </a:cubicBezTo>
                  <a:cubicBezTo>
                    <a:pt x="1083" y="1473"/>
                    <a:pt x="1521" y="1889"/>
                    <a:pt x="980" y="2472"/>
                  </a:cubicBezTo>
                  <a:cubicBezTo>
                    <a:pt x="747" y="2722"/>
                    <a:pt x="0" y="2806"/>
                    <a:pt x="0" y="2806"/>
                  </a:cubicBezTo>
                  <a:cubicBezTo>
                    <a:pt x="52" y="3222"/>
                    <a:pt x="78" y="3639"/>
                    <a:pt x="181" y="4056"/>
                  </a:cubicBezTo>
                  <a:cubicBezTo>
                    <a:pt x="232" y="4251"/>
                    <a:pt x="438" y="4389"/>
                    <a:pt x="490" y="4584"/>
                  </a:cubicBezTo>
                  <a:cubicBezTo>
                    <a:pt x="747" y="5640"/>
                    <a:pt x="361" y="6306"/>
                    <a:pt x="1314" y="6695"/>
                  </a:cubicBezTo>
                  <a:cubicBezTo>
                    <a:pt x="1521" y="7389"/>
                    <a:pt x="1597" y="8112"/>
                    <a:pt x="1804" y="8806"/>
                  </a:cubicBezTo>
                  <a:cubicBezTo>
                    <a:pt x="1597" y="9529"/>
                    <a:pt x="1365" y="10029"/>
                    <a:pt x="2294" y="9668"/>
                  </a:cubicBezTo>
                  <a:cubicBezTo>
                    <a:pt x="2784" y="9863"/>
                    <a:pt x="3686" y="10307"/>
                    <a:pt x="4097" y="9668"/>
                  </a:cubicBezTo>
                  <a:cubicBezTo>
                    <a:pt x="5001" y="8279"/>
                    <a:pt x="4021" y="8112"/>
                    <a:pt x="3428" y="7918"/>
                  </a:cubicBezTo>
                  <a:cubicBezTo>
                    <a:pt x="3274" y="7973"/>
                    <a:pt x="2938" y="7890"/>
                    <a:pt x="2938" y="8084"/>
                  </a:cubicBezTo>
                  <a:cubicBezTo>
                    <a:pt x="2938" y="8279"/>
                    <a:pt x="3350" y="8446"/>
                    <a:pt x="3428" y="8279"/>
                  </a:cubicBezTo>
                  <a:cubicBezTo>
                    <a:pt x="3660" y="7807"/>
                    <a:pt x="3556" y="7223"/>
                    <a:pt x="3609" y="6695"/>
                  </a:cubicBezTo>
                  <a:cubicBezTo>
                    <a:pt x="4536" y="7001"/>
                    <a:pt x="3995" y="6473"/>
                    <a:pt x="4897" y="6168"/>
                  </a:cubicBezTo>
                  <a:cubicBezTo>
                    <a:pt x="5052" y="6278"/>
                    <a:pt x="5207" y="6501"/>
                    <a:pt x="5386" y="6501"/>
                  </a:cubicBezTo>
                  <a:cubicBezTo>
                    <a:pt x="5567" y="6501"/>
                    <a:pt x="5697" y="6251"/>
                    <a:pt x="5876" y="6168"/>
                  </a:cubicBezTo>
                  <a:cubicBezTo>
                    <a:pt x="6030" y="6084"/>
                    <a:pt x="6237" y="6112"/>
                    <a:pt x="6366" y="5973"/>
                  </a:cubicBezTo>
                  <a:cubicBezTo>
                    <a:pt x="6444" y="5890"/>
                    <a:pt x="6366" y="5750"/>
                    <a:pt x="6366" y="56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38275" y="3124200"/>
              <a:ext cx="228600" cy="762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 rot="15077278">
              <a:off x="1295400" y="3505200"/>
              <a:ext cx="228600" cy="762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 rot="10095850">
              <a:off x="1676400" y="3429000"/>
              <a:ext cx="2286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 rot="16200000">
              <a:off x="2233670" y="3152777"/>
              <a:ext cx="328613" cy="73027"/>
              <a:chOff x="432" y="3252"/>
              <a:chExt cx="1878" cy="120"/>
            </a:xfrm>
          </p:grpSpPr>
          <p:grpSp>
            <p:nvGrpSpPr>
              <p:cNvPr id="777" name="Group 26"/>
              <p:cNvGrpSpPr>
                <a:grpSpLocks/>
              </p:cNvGrpSpPr>
              <p:nvPr/>
            </p:nvGrpSpPr>
            <p:grpSpPr bwMode="auto">
              <a:xfrm>
                <a:off x="432" y="3253"/>
                <a:ext cx="474" cy="118"/>
                <a:chOff x="432" y="3253"/>
                <a:chExt cx="474" cy="118"/>
              </a:xfrm>
            </p:grpSpPr>
            <p:sp>
              <p:nvSpPr>
                <p:cNvPr id="787" name="Freeform 27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8" name="Freeform 28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8" name="Group 29"/>
              <p:cNvGrpSpPr>
                <a:grpSpLocks/>
              </p:cNvGrpSpPr>
              <p:nvPr/>
            </p:nvGrpSpPr>
            <p:grpSpPr bwMode="auto">
              <a:xfrm>
                <a:off x="900" y="3252"/>
                <a:ext cx="474" cy="118"/>
                <a:chOff x="432" y="3253"/>
                <a:chExt cx="474" cy="118"/>
              </a:xfrm>
            </p:grpSpPr>
            <p:sp>
              <p:nvSpPr>
                <p:cNvPr id="785" name="Freeform 30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6" name="Freeform 31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9" name="Group 32"/>
              <p:cNvGrpSpPr>
                <a:grpSpLocks/>
              </p:cNvGrpSpPr>
              <p:nvPr/>
            </p:nvGrpSpPr>
            <p:grpSpPr bwMode="auto">
              <a:xfrm>
                <a:off x="1368" y="3254"/>
                <a:ext cx="474" cy="118"/>
                <a:chOff x="432" y="3253"/>
                <a:chExt cx="474" cy="118"/>
              </a:xfrm>
            </p:grpSpPr>
            <p:sp>
              <p:nvSpPr>
                <p:cNvPr id="783" name="Freeform 33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4" name="Freeform 34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80" name="Group 35"/>
              <p:cNvGrpSpPr>
                <a:grpSpLocks/>
              </p:cNvGrpSpPr>
              <p:nvPr/>
            </p:nvGrpSpPr>
            <p:grpSpPr bwMode="auto">
              <a:xfrm>
                <a:off x="1836" y="3253"/>
                <a:ext cx="474" cy="118"/>
                <a:chOff x="432" y="3253"/>
                <a:chExt cx="474" cy="118"/>
              </a:xfrm>
            </p:grpSpPr>
            <p:sp>
              <p:nvSpPr>
                <p:cNvPr id="781" name="Freeform 36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2" name="Freeform 37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"/>
            <p:cNvGrpSpPr>
              <a:grpSpLocks/>
            </p:cNvGrpSpPr>
            <p:nvPr/>
          </p:nvGrpSpPr>
          <p:grpSpPr bwMode="auto">
            <a:xfrm>
              <a:off x="2657475" y="2900363"/>
              <a:ext cx="422275" cy="608013"/>
              <a:chOff x="2657475" y="1909763"/>
              <a:chExt cx="422275" cy="608013"/>
            </a:xfrm>
          </p:grpSpPr>
          <p:grpSp>
            <p:nvGrpSpPr>
              <p:cNvPr id="743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765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775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6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6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773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4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7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771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2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8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769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44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5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6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7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8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9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0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1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2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3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4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5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6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7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8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9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0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1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2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3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4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3600450" y="2990850"/>
              <a:ext cx="357188" cy="82550"/>
              <a:chOff x="3600451" y="2000250"/>
              <a:chExt cx="357188" cy="82550"/>
            </a:xfrm>
          </p:grpSpPr>
          <p:sp>
            <p:nvSpPr>
              <p:cNvPr id="733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4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5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6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7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8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9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0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1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2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" name="Group 316"/>
            <p:cNvGrpSpPr>
              <a:grpSpLocks/>
            </p:cNvGrpSpPr>
            <p:nvPr/>
          </p:nvGrpSpPr>
          <p:grpSpPr bwMode="auto">
            <a:xfrm rot="16200000">
              <a:off x="2220970" y="3965577"/>
              <a:ext cx="328613" cy="73027"/>
              <a:chOff x="432" y="3252"/>
              <a:chExt cx="1878" cy="120"/>
            </a:xfrm>
          </p:grpSpPr>
          <p:grpSp>
            <p:nvGrpSpPr>
              <p:cNvPr id="721" name="Group 317"/>
              <p:cNvGrpSpPr>
                <a:grpSpLocks/>
              </p:cNvGrpSpPr>
              <p:nvPr/>
            </p:nvGrpSpPr>
            <p:grpSpPr bwMode="auto">
              <a:xfrm>
                <a:off x="432" y="3253"/>
                <a:ext cx="474" cy="118"/>
                <a:chOff x="432" y="3253"/>
                <a:chExt cx="474" cy="118"/>
              </a:xfrm>
            </p:grpSpPr>
            <p:sp>
              <p:nvSpPr>
                <p:cNvPr id="731" name="Freeform 318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2" name="Freeform 319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2" name="Group 320"/>
              <p:cNvGrpSpPr>
                <a:grpSpLocks/>
              </p:cNvGrpSpPr>
              <p:nvPr/>
            </p:nvGrpSpPr>
            <p:grpSpPr bwMode="auto">
              <a:xfrm>
                <a:off x="900" y="3252"/>
                <a:ext cx="474" cy="118"/>
                <a:chOff x="432" y="3253"/>
                <a:chExt cx="474" cy="118"/>
              </a:xfrm>
            </p:grpSpPr>
            <p:sp>
              <p:nvSpPr>
                <p:cNvPr id="729" name="Freeform 321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" name="Freeform 322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3" name="Group 323"/>
              <p:cNvGrpSpPr>
                <a:grpSpLocks/>
              </p:cNvGrpSpPr>
              <p:nvPr/>
            </p:nvGrpSpPr>
            <p:grpSpPr bwMode="auto">
              <a:xfrm>
                <a:off x="1368" y="3254"/>
                <a:ext cx="474" cy="118"/>
                <a:chOff x="432" y="3253"/>
                <a:chExt cx="474" cy="118"/>
              </a:xfrm>
            </p:grpSpPr>
            <p:sp>
              <p:nvSpPr>
                <p:cNvPr id="727" name="Freeform 324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" name="Freeform 325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4" name="Group 326"/>
              <p:cNvGrpSpPr>
                <a:grpSpLocks/>
              </p:cNvGrpSpPr>
              <p:nvPr/>
            </p:nvGrpSpPr>
            <p:grpSpPr bwMode="auto">
              <a:xfrm>
                <a:off x="1836" y="3253"/>
                <a:ext cx="474" cy="118"/>
                <a:chOff x="432" y="3253"/>
                <a:chExt cx="474" cy="118"/>
              </a:xfrm>
            </p:grpSpPr>
            <p:sp>
              <p:nvSpPr>
                <p:cNvPr id="725" name="Freeform 327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" name="Freeform 328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2644775" y="3713163"/>
              <a:ext cx="422275" cy="608013"/>
              <a:chOff x="2644775" y="2722563"/>
              <a:chExt cx="422275" cy="608013"/>
            </a:xfrm>
          </p:grpSpPr>
          <p:grpSp>
            <p:nvGrpSpPr>
              <p:cNvPr id="687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709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9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20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0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7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8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1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5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6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2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3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4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688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9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0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1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2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3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4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5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6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7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8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9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0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1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2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3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4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5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6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7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8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20" name="Group 4"/>
            <p:cNvGrpSpPr>
              <a:grpSpLocks/>
            </p:cNvGrpSpPr>
            <p:nvPr/>
          </p:nvGrpSpPr>
          <p:grpSpPr bwMode="auto">
            <a:xfrm>
              <a:off x="3492500" y="4295775"/>
              <a:ext cx="347663" cy="73026"/>
              <a:chOff x="3492501" y="3305175"/>
              <a:chExt cx="347663" cy="73026"/>
            </a:xfrm>
          </p:grpSpPr>
          <p:sp>
            <p:nvSpPr>
              <p:cNvPr id="676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7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8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9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0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1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2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3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4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5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6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21" name="Freeform 551"/>
            <p:cNvSpPr>
              <a:spLocks/>
            </p:cNvSpPr>
            <p:nvPr/>
          </p:nvSpPr>
          <p:spPr bwMode="auto">
            <a:xfrm>
              <a:off x="1600200" y="2895600"/>
              <a:ext cx="685800" cy="152400"/>
            </a:xfrm>
            <a:custGeom>
              <a:avLst/>
              <a:gdLst>
                <a:gd name="T0" fmla="*/ 0 w 432"/>
                <a:gd name="T1" fmla="*/ 241935000 h 96"/>
                <a:gd name="T2" fmla="*/ 120967500 w 432"/>
                <a:gd name="T3" fmla="*/ 120967500 h 96"/>
                <a:gd name="T4" fmla="*/ 483870000 w 432"/>
                <a:gd name="T5" fmla="*/ 0 h 96"/>
                <a:gd name="T6" fmla="*/ 846772500 w 432"/>
                <a:gd name="T7" fmla="*/ 120967500 h 96"/>
                <a:gd name="T8" fmla="*/ 1088707500 w 432"/>
                <a:gd name="T9" fmla="*/ 24193500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96">
                  <a:moveTo>
                    <a:pt x="0" y="96"/>
                  </a:moveTo>
                  <a:cubicBezTo>
                    <a:pt x="8" y="80"/>
                    <a:pt x="16" y="64"/>
                    <a:pt x="48" y="48"/>
                  </a:cubicBezTo>
                  <a:cubicBezTo>
                    <a:pt x="80" y="32"/>
                    <a:pt x="144" y="0"/>
                    <a:pt x="192" y="0"/>
                  </a:cubicBezTo>
                  <a:cubicBezTo>
                    <a:pt x="240" y="0"/>
                    <a:pt x="296" y="32"/>
                    <a:pt x="336" y="48"/>
                  </a:cubicBezTo>
                  <a:cubicBezTo>
                    <a:pt x="376" y="64"/>
                    <a:pt x="404" y="80"/>
                    <a:pt x="43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2"/>
            <p:cNvSpPr>
              <a:spLocks/>
            </p:cNvSpPr>
            <p:nvPr/>
          </p:nvSpPr>
          <p:spPr bwMode="auto">
            <a:xfrm>
              <a:off x="1816100" y="3581400"/>
              <a:ext cx="457200" cy="385763"/>
            </a:xfrm>
            <a:custGeom>
              <a:avLst/>
              <a:gdLst>
                <a:gd name="T0" fmla="*/ 20161250 w 288"/>
                <a:gd name="T1" fmla="*/ 0 h 243"/>
                <a:gd name="T2" fmla="*/ 20161250 w 288"/>
                <a:gd name="T3" fmla="*/ 120967657 h 243"/>
                <a:gd name="T4" fmla="*/ 141128750 w 288"/>
                <a:gd name="T5" fmla="*/ 362902970 h 243"/>
                <a:gd name="T6" fmla="*/ 524192500 w 288"/>
                <a:gd name="T7" fmla="*/ 574596370 h 243"/>
                <a:gd name="T8" fmla="*/ 725805000 w 288"/>
                <a:gd name="T9" fmla="*/ 594757646 h 2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43">
                  <a:moveTo>
                    <a:pt x="8" y="0"/>
                  </a:moveTo>
                  <a:cubicBezTo>
                    <a:pt x="4" y="12"/>
                    <a:pt x="0" y="24"/>
                    <a:pt x="8" y="48"/>
                  </a:cubicBezTo>
                  <a:cubicBezTo>
                    <a:pt x="16" y="72"/>
                    <a:pt x="23" y="114"/>
                    <a:pt x="56" y="144"/>
                  </a:cubicBezTo>
                  <a:cubicBezTo>
                    <a:pt x="89" y="174"/>
                    <a:pt x="169" y="213"/>
                    <a:pt x="208" y="228"/>
                  </a:cubicBezTo>
                  <a:cubicBezTo>
                    <a:pt x="247" y="243"/>
                    <a:pt x="271" y="234"/>
                    <a:pt x="288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53"/>
            <p:cNvSpPr>
              <a:spLocks noChangeShapeType="1"/>
            </p:cNvSpPr>
            <p:nvPr/>
          </p:nvSpPr>
          <p:spPr bwMode="auto">
            <a:xfrm>
              <a:off x="2476500" y="40322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54"/>
            <p:cNvSpPr>
              <a:spLocks noChangeShapeType="1"/>
            </p:cNvSpPr>
            <p:nvPr/>
          </p:nvSpPr>
          <p:spPr bwMode="auto">
            <a:xfrm>
              <a:off x="2489200" y="32067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55"/>
            <p:cNvSpPr>
              <a:spLocks noChangeShapeType="1"/>
            </p:cNvSpPr>
            <p:nvPr/>
          </p:nvSpPr>
          <p:spPr bwMode="auto">
            <a:xfrm flipV="1">
              <a:off x="3124200" y="29718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56"/>
            <p:cNvSpPr>
              <a:spLocks noChangeShapeType="1"/>
            </p:cNvSpPr>
            <p:nvPr/>
          </p:nvSpPr>
          <p:spPr bwMode="auto">
            <a:xfrm>
              <a:off x="3124200" y="3200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57"/>
            <p:cNvSpPr>
              <a:spLocks noChangeShapeType="1"/>
            </p:cNvSpPr>
            <p:nvPr/>
          </p:nvSpPr>
          <p:spPr bwMode="auto">
            <a:xfrm>
              <a:off x="3124200" y="32766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58"/>
            <p:cNvSpPr>
              <a:spLocks noChangeShapeType="1"/>
            </p:cNvSpPr>
            <p:nvPr/>
          </p:nvSpPr>
          <p:spPr bwMode="auto">
            <a:xfrm flipV="1">
              <a:off x="3086100" y="3733800"/>
              <a:ext cx="72390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9"/>
            <p:cNvSpPr>
              <a:spLocks noChangeShapeType="1"/>
            </p:cNvSpPr>
            <p:nvPr/>
          </p:nvSpPr>
          <p:spPr bwMode="auto">
            <a:xfrm>
              <a:off x="3086100" y="40005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0"/>
            <p:cNvSpPr>
              <a:spLocks noChangeShapeType="1"/>
            </p:cNvSpPr>
            <p:nvPr/>
          </p:nvSpPr>
          <p:spPr bwMode="auto">
            <a:xfrm>
              <a:off x="3086100" y="40767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395"/>
            <p:cNvGrpSpPr>
              <a:grpSpLocks noChangeAspect="1"/>
            </p:cNvGrpSpPr>
            <p:nvPr/>
          </p:nvGrpSpPr>
          <p:grpSpPr bwMode="auto">
            <a:xfrm>
              <a:off x="3421418" y="2744006"/>
              <a:ext cx="211144" cy="304011"/>
              <a:chOff x="2657475" y="1909763"/>
              <a:chExt cx="422275" cy="608013"/>
            </a:xfrm>
          </p:grpSpPr>
          <p:grpSp>
            <p:nvGrpSpPr>
              <p:cNvPr id="642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664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74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5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5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72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3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6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70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1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7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68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3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4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5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6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7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8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9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0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1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2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3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4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5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6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7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8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9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0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1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2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3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2" name="Group 430"/>
            <p:cNvGrpSpPr>
              <a:grpSpLocks noChangeAspect="1"/>
            </p:cNvGrpSpPr>
            <p:nvPr/>
          </p:nvGrpSpPr>
          <p:grpSpPr bwMode="auto">
            <a:xfrm>
              <a:off x="3284258" y="3272803"/>
              <a:ext cx="211144" cy="304011"/>
              <a:chOff x="2657475" y="1909763"/>
              <a:chExt cx="422275" cy="608013"/>
            </a:xfrm>
          </p:grpSpPr>
          <p:grpSp>
            <p:nvGrpSpPr>
              <p:cNvPr id="608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630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40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1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1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38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9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2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36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7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3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34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09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0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1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2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3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4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5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6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7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8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9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0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1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2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3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4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5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6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7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8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9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3" name="Group 465"/>
            <p:cNvGrpSpPr>
              <a:grpSpLocks noChangeAspect="1"/>
            </p:cNvGrpSpPr>
            <p:nvPr/>
          </p:nvGrpSpPr>
          <p:grpSpPr bwMode="auto">
            <a:xfrm>
              <a:off x="3722408" y="3096865"/>
              <a:ext cx="211144" cy="304011"/>
              <a:chOff x="2657475" y="1909763"/>
              <a:chExt cx="422275" cy="608013"/>
            </a:xfrm>
          </p:grpSpPr>
          <p:grpSp>
            <p:nvGrpSpPr>
              <p:cNvPr id="574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596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06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7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7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04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8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02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3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9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00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1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75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6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7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8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9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0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1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2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3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4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5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6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7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8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9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0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1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2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3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4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5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4" name="Group 501"/>
            <p:cNvGrpSpPr>
              <a:grpSpLocks noChangeAspect="1"/>
            </p:cNvGrpSpPr>
            <p:nvPr/>
          </p:nvGrpSpPr>
          <p:grpSpPr bwMode="auto">
            <a:xfrm>
              <a:off x="3902431" y="3504900"/>
              <a:ext cx="211144" cy="304011"/>
              <a:chOff x="2644775" y="2722563"/>
              <a:chExt cx="422275" cy="608013"/>
            </a:xfrm>
          </p:grpSpPr>
          <p:grpSp>
            <p:nvGrpSpPr>
              <p:cNvPr id="540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562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72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3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3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70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1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4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68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9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5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66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7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541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2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3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4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5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6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7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8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9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0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1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2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3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4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5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6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7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8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9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60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61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5" name="Group 536"/>
            <p:cNvGrpSpPr>
              <a:grpSpLocks noChangeAspect="1"/>
            </p:cNvGrpSpPr>
            <p:nvPr/>
          </p:nvGrpSpPr>
          <p:grpSpPr bwMode="auto">
            <a:xfrm>
              <a:off x="3664030" y="3856056"/>
              <a:ext cx="211144" cy="304011"/>
              <a:chOff x="2644775" y="2722563"/>
              <a:chExt cx="422275" cy="608013"/>
            </a:xfrm>
          </p:grpSpPr>
          <p:grpSp>
            <p:nvGrpSpPr>
              <p:cNvPr id="506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528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8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9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29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6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7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30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4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5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31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2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3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507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8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9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0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1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2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3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4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5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6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7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8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9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0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1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2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3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4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5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6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7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6" name="Group 571"/>
            <p:cNvGrpSpPr>
              <a:grpSpLocks noChangeAspect="1"/>
            </p:cNvGrpSpPr>
            <p:nvPr/>
          </p:nvGrpSpPr>
          <p:grpSpPr bwMode="auto">
            <a:xfrm>
              <a:off x="3288073" y="4062572"/>
              <a:ext cx="211144" cy="304011"/>
              <a:chOff x="2644775" y="2722563"/>
              <a:chExt cx="422275" cy="608013"/>
            </a:xfrm>
          </p:grpSpPr>
          <p:grpSp>
            <p:nvGrpSpPr>
              <p:cNvPr id="472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494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4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5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5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2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3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6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0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1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7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498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9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473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4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5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6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7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8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9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0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1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2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3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4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5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6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7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8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9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0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1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2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3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7" name="Group 607"/>
            <p:cNvGrpSpPr>
              <a:grpSpLocks/>
            </p:cNvGrpSpPr>
            <p:nvPr/>
          </p:nvGrpSpPr>
          <p:grpSpPr bwMode="auto">
            <a:xfrm>
              <a:off x="3471557" y="3524030"/>
              <a:ext cx="357188" cy="82550"/>
              <a:chOff x="3600451" y="2000250"/>
              <a:chExt cx="357188" cy="82550"/>
            </a:xfrm>
          </p:grpSpPr>
          <p:sp>
            <p:nvSpPr>
              <p:cNvPr id="462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3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4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5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6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7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8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9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0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1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8" name="Group 618"/>
            <p:cNvGrpSpPr>
              <a:grpSpLocks/>
            </p:cNvGrpSpPr>
            <p:nvPr/>
          </p:nvGrpSpPr>
          <p:grpSpPr bwMode="auto">
            <a:xfrm>
              <a:off x="3915796" y="3341467"/>
              <a:ext cx="357188" cy="82550"/>
              <a:chOff x="3600451" y="2000250"/>
              <a:chExt cx="357188" cy="82550"/>
            </a:xfrm>
          </p:grpSpPr>
          <p:sp>
            <p:nvSpPr>
              <p:cNvPr id="452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3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4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5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6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7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8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9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0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1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9" name="Group 630"/>
            <p:cNvGrpSpPr>
              <a:grpSpLocks/>
            </p:cNvGrpSpPr>
            <p:nvPr/>
          </p:nvGrpSpPr>
          <p:grpSpPr bwMode="auto">
            <a:xfrm>
              <a:off x="3864610" y="4094005"/>
              <a:ext cx="347663" cy="73026"/>
              <a:chOff x="3492501" y="3305175"/>
              <a:chExt cx="347663" cy="73026"/>
            </a:xfrm>
          </p:grpSpPr>
          <p:sp>
            <p:nvSpPr>
              <p:cNvPr id="441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2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3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4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5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6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7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8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9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0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1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40" name="Group 642"/>
            <p:cNvGrpSpPr>
              <a:grpSpLocks/>
            </p:cNvGrpSpPr>
            <p:nvPr/>
          </p:nvGrpSpPr>
          <p:grpSpPr bwMode="auto">
            <a:xfrm>
              <a:off x="4098606" y="3749040"/>
              <a:ext cx="347663" cy="73026"/>
              <a:chOff x="3492501" y="3305175"/>
              <a:chExt cx="347663" cy="73026"/>
            </a:xfrm>
          </p:grpSpPr>
          <p:sp>
            <p:nvSpPr>
              <p:cNvPr id="430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1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2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3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4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5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6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7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8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9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0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2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53086"/>
          <a:stretch/>
        </p:blipFill>
        <p:spPr>
          <a:xfrm>
            <a:off x="333828" y="2286000"/>
            <a:ext cx="8458200" cy="376185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/>
          <p:cNvCxnSpPr/>
          <p:nvPr/>
        </p:nvCxnSpPr>
        <p:spPr bwMode="auto">
          <a:xfrm>
            <a:off x="5413830" y="2648856"/>
            <a:ext cx="31089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56" t="76025" r="-356" b="18273"/>
          <a:stretch/>
        </p:blipFill>
        <p:spPr>
          <a:xfrm>
            <a:off x="360904" y="5953648"/>
            <a:ext cx="8458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3429000" y="2971800"/>
            <a:ext cx="2743200" cy="34389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152400" y="38862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>
            <a:off x="152400" y="5923504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35751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675" t="1181" r="1160" b="54832"/>
          <a:stretch/>
        </p:blipFill>
        <p:spPr>
          <a:xfrm>
            <a:off x="324896" y="2286000"/>
            <a:ext cx="8458200" cy="372610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 bwMode="auto">
          <a:xfrm>
            <a:off x="5791200" y="2590800"/>
            <a:ext cx="2438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884" t="74666" r="949" b="19937"/>
          <a:stretch/>
        </p:blipFill>
        <p:spPr>
          <a:xfrm>
            <a:off x="324896" y="5891680"/>
            <a:ext cx="84582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 bwMode="auto">
          <a:xfrm>
            <a:off x="3505200" y="2819399"/>
            <a:ext cx="2667000" cy="3529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152400" y="3840144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152400" y="5877448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36678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20140" y="2153774"/>
            <a:ext cx="5791200" cy="120032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2857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I'm having a hard time understanding the relationship between their results and the 1-gene 1-ribosome 1-protein model. </a:t>
            </a:r>
            <a:endParaRPr lang="en-US" sz="2400" b="0" i="1" dirty="0"/>
          </a:p>
        </p:txBody>
      </p:sp>
      <p:grpSp>
        <p:nvGrpSpPr>
          <p:cNvPr id="789" name="Group 788"/>
          <p:cNvGrpSpPr/>
          <p:nvPr/>
        </p:nvGrpSpPr>
        <p:grpSpPr>
          <a:xfrm>
            <a:off x="1676400" y="3429000"/>
            <a:ext cx="5943600" cy="3124200"/>
            <a:chOff x="990600" y="2667000"/>
            <a:chExt cx="3581400" cy="175260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990600" y="2667000"/>
              <a:ext cx="3581400" cy="175260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46199" y="3160718"/>
              <a:ext cx="673227" cy="571417"/>
            </a:xfrm>
            <a:custGeom>
              <a:avLst/>
              <a:gdLst>
                <a:gd name="T0" fmla="*/ 587364 w 10930"/>
                <a:gd name="T1" fmla="*/ 279423 h 10000"/>
                <a:gd name="T2" fmla="*/ 673104 w 10930"/>
                <a:gd name="T3" fmla="*/ 211139 h 10000"/>
                <a:gd name="T4" fmla="*/ 587364 w 10930"/>
                <a:gd name="T5" fmla="*/ 96855 h 10000"/>
                <a:gd name="T6" fmla="*/ 392110 w 10930"/>
                <a:gd name="T7" fmla="*/ 0 h 10000"/>
                <a:gd name="T8" fmla="*/ 90544 w 10930"/>
                <a:gd name="T9" fmla="*/ 11085 h 10000"/>
                <a:gd name="T10" fmla="*/ 80935 w 10930"/>
                <a:gd name="T11" fmla="*/ 41256 h 10000"/>
                <a:gd name="T12" fmla="*/ 50815 w 10930"/>
                <a:gd name="T13" fmla="*/ 60284 h 10000"/>
                <a:gd name="T14" fmla="*/ 60363 w 10930"/>
                <a:gd name="T15" fmla="*/ 141254 h 10000"/>
                <a:gd name="T16" fmla="*/ 0 w 10930"/>
                <a:gd name="T17" fmla="*/ 160340 h 10000"/>
                <a:gd name="T18" fmla="*/ 11149 w 10930"/>
                <a:gd name="T19" fmla="*/ 231767 h 10000"/>
                <a:gd name="T20" fmla="*/ 30181 w 10930"/>
                <a:gd name="T21" fmla="*/ 261938 h 10000"/>
                <a:gd name="T22" fmla="*/ 80935 w 10930"/>
                <a:gd name="T23" fmla="*/ 382564 h 10000"/>
                <a:gd name="T24" fmla="*/ 111116 w 10930"/>
                <a:gd name="T25" fmla="*/ 503190 h 10000"/>
                <a:gd name="T26" fmla="*/ 141298 w 10930"/>
                <a:gd name="T27" fmla="*/ 552446 h 10000"/>
                <a:gd name="T28" fmla="*/ 252352 w 10930"/>
                <a:gd name="T29" fmla="*/ 552446 h 10000"/>
                <a:gd name="T30" fmla="*/ 211146 w 10930"/>
                <a:gd name="T31" fmla="*/ 452448 h 10000"/>
                <a:gd name="T32" fmla="*/ 180964 w 10930"/>
                <a:gd name="T33" fmla="*/ 461934 h 10000"/>
                <a:gd name="T34" fmla="*/ 211146 w 10930"/>
                <a:gd name="T35" fmla="*/ 473076 h 10000"/>
                <a:gd name="T36" fmla="*/ 222294 w 10930"/>
                <a:gd name="T37" fmla="*/ 382564 h 10000"/>
                <a:gd name="T38" fmla="*/ 301628 w 10930"/>
                <a:gd name="T39" fmla="*/ 352450 h 10000"/>
                <a:gd name="T40" fmla="*/ 331748 w 10930"/>
                <a:gd name="T41" fmla="*/ 371478 h 10000"/>
                <a:gd name="T42" fmla="*/ 361929 w 10930"/>
                <a:gd name="T43" fmla="*/ 352450 h 10000"/>
                <a:gd name="T44" fmla="*/ 392110 w 10930"/>
                <a:gd name="T45" fmla="*/ 341307 h 10000"/>
                <a:gd name="T46" fmla="*/ 392110 w 10930"/>
                <a:gd name="T47" fmla="*/ 322279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930" h="10000">
                  <a:moveTo>
                    <a:pt x="9536" y="4890"/>
                  </a:moveTo>
                  <a:cubicBezTo>
                    <a:pt x="9536" y="4580"/>
                    <a:pt x="11005" y="4283"/>
                    <a:pt x="10928" y="3695"/>
                  </a:cubicBezTo>
                  <a:cubicBezTo>
                    <a:pt x="10851" y="3107"/>
                    <a:pt x="10142" y="2255"/>
                    <a:pt x="9536" y="1695"/>
                  </a:cubicBezTo>
                  <a:cubicBezTo>
                    <a:pt x="8930" y="1135"/>
                    <a:pt x="7555" y="417"/>
                    <a:pt x="6366" y="0"/>
                  </a:cubicBezTo>
                  <a:cubicBezTo>
                    <a:pt x="4742" y="56"/>
                    <a:pt x="3092" y="-28"/>
                    <a:pt x="1470" y="194"/>
                  </a:cubicBezTo>
                  <a:cubicBezTo>
                    <a:pt x="1289" y="222"/>
                    <a:pt x="1417" y="583"/>
                    <a:pt x="1314" y="722"/>
                  </a:cubicBezTo>
                  <a:cubicBezTo>
                    <a:pt x="1186" y="889"/>
                    <a:pt x="980" y="945"/>
                    <a:pt x="825" y="1055"/>
                  </a:cubicBezTo>
                  <a:cubicBezTo>
                    <a:pt x="1083" y="1473"/>
                    <a:pt x="1521" y="1889"/>
                    <a:pt x="980" y="2472"/>
                  </a:cubicBezTo>
                  <a:cubicBezTo>
                    <a:pt x="747" y="2722"/>
                    <a:pt x="0" y="2806"/>
                    <a:pt x="0" y="2806"/>
                  </a:cubicBezTo>
                  <a:cubicBezTo>
                    <a:pt x="52" y="3222"/>
                    <a:pt x="78" y="3639"/>
                    <a:pt x="181" y="4056"/>
                  </a:cubicBezTo>
                  <a:cubicBezTo>
                    <a:pt x="232" y="4251"/>
                    <a:pt x="438" y="4389"/>
                    <a:pt x="490" y="4584"/>
                  </a:cubicBezTo>
                  <a:cubicBezTo>
                    <a:pt x="747" y="5640"/>
                    <a:pt x="361" y="6306"/>
                    <a:pt x="1314" y="6695"/>
                  </a:cubicBezTo>
                  <a:cubicBezTo>
                    <a:pt x="1521" y="7389"/>
                    <a:pt x="1597" y="8112"/>
                    <a:pt x="1804" y="8806"/>
                  </a:cubicBezTo>
                  <a:cubicBezTo>
                    <a:pt x="1597" y="9529"/>
                    <a:pt x="1365" y="10029"/>
                    <a:pt x="2294" y="9668"/>
                  </a:cubicBezTo>
                  <a:cubicBezTo>
                    <a:pt x="2784" y="9863"/>
                    <a:pt x="3686" y="10307"/>
                    <a:pt x="4097" y="9668"/>
                  </a:cubicBezTo>
                  <a:cubicBezTo>
                    <a:pt x="5001" y="8279"/>
                    <a:pt x="4021" y="8112"/>
                    <a:pt x="3428" y="7918"/>
                  </a:cubicBezTo>
                  <a:cubicBezTo>
                    <a:pt x="3274" y="7973"/>
                    <a:pt x="2938" y="7890"/>
                    <a:pt x="2938" y="8084"/>
                  </a:cubicBezTo>
                  <a:cubicBezTo>
                    <a:pt x="2938" y="8279"/>
                    <a:pt x="3350" y="8446"/>
                    <a:pt x="3428" y="8279"/>
                  </a:cubicBezTo>
                  <a:cubicBezTo>
                    <a:pt x="3660" y="7807"/>
                    <a:pt x="3556" y="7223"/>
                    <a:pt x="3609" y="6695"/>
                  </a:cubicBezTo>
                  <a:cubicBezTo>
                    <a:pt x="4536" y="7001"/>
                    <a:pt x="3995" y="6473"/>
                    <a:pt x="4897" y="6168"/>
                  </a:cubicBezTo>
                  <a:cubicBezTo>
                    <a:pt x="5052" y="6278"/>
                    <a:pt x="5207" y="6501"/>
                    <a:pt x="5386" y="6501"/>
                  </a:cubicBezTo>
                  <a:cubicBezTo>
                    <a:pt x="5567" y="6501"/>
                    <a:pt x="5697" y="6251"/>
                    <a:pt x="5876" y="6168"/>
                  </a:cubicBezTo>
                  <a:cubicBezTo>
                    <a:pt x="6030" y="6084"/>
                    <a:pt x="6237" y="6112"/>
                    <a:pt x="6366" y="5973"/>
                  </a:cubicBezTo>
                  <a:cubicBezTo>
                    <a:pt x="6444" y="5890"/>
                    <a:pt x="6366" y="5750"/>
                    <a:pt x="6366" y="56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38275" y="3124200"/>
              <a:ext cx="228600" cy="762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 rot="15077278">
              <a:off x="1295400" y="3505200"/>
              <a:ext cx="228600" cy="762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 rot="10095850">
              <a:off x="1676400" y="3429000"/>
              <a:ext cx="2286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 rot="16200000">
              <a:off x="2233670" y="3152777"/>
              <a:ext cx="328613" cy="73027"/>
              <a:chOff x="432" y="3252"/>
              <a:chExt cx="1878" cy="120"/>
            </a:xfrm>
          </p:grpSpPr>
          <p:grpSp>
            <p:nvGrpSpPr>
              <p:cNvPr id="777" name="Group 26"/>
              <p:cNvGrpSpPr>
                <a:grpSpLocks/>
              </p:cNvGrpSpPr>
              <p:nvPr/>
            </p:nvGrpSpPr>
            <p:grpSpPr bwMode="auto">
              <a:xfrm>
                <a:off x="432" y="3253"/>
                <a:ext cx="474" cy="118"/>
                <a:chOff x="432" y="3253"/>
                <a:chExt cx="474" cy="118"/>
              </a:xfrm>
            </p:grpSpPr>
            <p:sp>
              <p:nvSpPr>
                <p:cNvPr id="787" name="Freeform 27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8" name="Freeform 28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8" name="Group 29"/>
              <p:cNvGrpSpPr>
                <a:grpSpLocks/>
              </p:cNvGrpSpPr>
              <p:nvPr/>
            </p:nvGrpSpPr>
            <p:grpSpPr bwMode="auto">
              <a:xfrm>
                <a:off x="900" y="3252"/>
                <a:ext cx="474" cy="118"/>
                <a:chOff x="432" y="3253"/>
                <a:chExt cx="474" cy="118"/>
              </a:xfrm>
            </p:grpSpPr>
            <p:sp>
              <p:nvSpPr>
                <p:cNvPr id="785" name="Freeform 30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6" name="Freeform 31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9" name="Group 32"/>
              <p:cNvGrpSpPr>
                <a:grpSpLocks/>
              </p:cNvGrpSpPr>
              <p:nvPr/>
            </p:nvGrpSpPr>
            <p:grpSpPr bwMode="auto">
              <a:xfrm>
                <a:off x="1368" y="3254"/>
                <a:ext cx="474" cy="118"/>
                <a:chOff x="432" y="3253"/>
                <a:chExt cx="474" cy="118"/>
              </a:xfrm>
            </p:grpSpPr>
            <p:sp>
              <p:nvSpPr>
                <p:cNvPr id="783" name="Freeform 33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4" name="Freeform 34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80" name="Group 35"/>
              <p:cNvGrpSpPr>
                <a:grpSpLocks/>
              </p:cNvGrpSpPr>
              <p:nvPr/>
            </p:nvGrpSpPr>
            <p:grpSpPr bwMode="auto">
              <a:xfrm>
                <a:off x="1836" y="3253"/>
                <a:ext cx="474" cy="118"/>
                <a:chOff x="432" y="3253"/>
                <a:chExt cx="474" cy="118"/>
              </a:xfrm>
            </p:grpSpPr>
            <p:sp>
              <p:nvSpPr>
                <p:cNvPr id="781" name="Freeform 36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2" name="Freeform 37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"/>
            <p:cNvGrpSpPr>
              <a:grpSpLocks/>
            </p:cNvGrpSpPr>
            <p:nvPr/>
          </p:nvGrpSpPr>
          <p:grpSpPr bwMode="auto">
            <a:xfrm>
              <a:off x="2657475" y="2900363"/>
              <a:ext cx="422275" cy="608013"/>
              <a:chOff x="2657475" y="1909763"/>
              <a:chExt cx="422275" cy="608013"/>
            </a:xfrm>
          </p:grpSpPr>
          <p:grpSp>
            <p:nvGrpSpPr>
              <p:cNvPr id="743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765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775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6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6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773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4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7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771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2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8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769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44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5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6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7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8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9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0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1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2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3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4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5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6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7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8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9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0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1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2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3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4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3600450" y="2990850"/>
              <a:ext cx="357188" cy="82550"/>
              <a:chOff x="3600451" y="2000250"/>
              <a:chExt cx="357188" cy="82550"/>
            </a:xfrm>
          </p:grpSpPr>
          <p:sp>
            <p:nvSpPr>
              <p:cNvPr id="733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4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5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6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7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8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9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0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1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2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" name="Group 316"/>
            <p:cNvGrpSpPr>
              <a:grpSpLocks/>
            </p:cNvGrpSpPr>
            <p:nvPr/>
          </p:nvGrpSpPr>
          <p:grpSpPr bwMode="auto">
            <a:xfrm rot="16200000">
              <a:off x="2220970" y="3965577"/>
              <a:ext cx="328613" cy="73027"/>
              <a:chOff x="432" y="3252"/>
              <a:chExt cx="1878" cy="120"/>
            </a:xfrm>
          </p:grpSpPr>
          <p:grpSp>
            <p:nvGrpSpPr>
              <p:cNvPr id="721" name="Group 317"/>
              <p:cNvGrpSpPr>
                <a:grpSpLocks/>
              </p:cNvGrpSpPr>
              <p:nvPr/>
            </p:nvGrpSpPr>
            <p:grpSpPr bwMode="auto">
              <a:xfrm>
                <a:off x="432" y="3253"/>
                <a:ext cx="474" cy="118"/>
                <a:chOff x="432" y="3253"/>
                <a:chExt cx="474" cy="118"/>
              </a:xfrm>
            </p:grpSpPr>
            <p:sp>
              <p:nvSpPr>
                <p:cNvPr id="731" name="Freeform 318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2" name="Freeform 319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2" name="Group 320"/>
              <p:cNvGrpSpPr>
                <a:grpSpLocks/>
              </p:cNvGrpSpPr>
              <p:nvPr/>
            </p:nvGrpSpPr>
            <p:grpSpPr bwMode="auto">
              <a:xfrm>
                <a:off x="900" y="3252"/>
                <a:ext cx="474" cy="118"/>
                <a:chOff x="432" y="3253"/>
                <a:chExt cx="474" cy="118"/>
              </a:xfrm>
            </p:grpSpPr>
            <p:sp>
              <p:nvSpPr>
                <p:cNvPr id="729" name="Freeform 321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" name="Freeform 322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3" name="Group 323"/>
              <p:cNvGrpSpPr>
                <a:grpSpLocks/>
              </p:cNvGrpSpPr>
              <p:nvPr/>
            </p:nvGrpSpPr>
            <p:grpSpPr bwMode="auto">
              <a:xfrm>
                <a:off x="1368" y="3254"/>
                <a:ext cx="474" cy="118"/>
                <a:chOff x="432" y="3253"/>
                <a:chExt cx="474" cy="118"/>
              </a:xfrm>
            </p:grpSpPr>
            <p:sp>
              <p:nvSpPr>
                <p:cNvPr id="727" name="Freeform 324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" name="Freeform 325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4" name="Group 326"/>
              <p:cNvGrpSpPr>
                <a:grpSpLocks/>
              </p:cNvGrpSpPr>
              <p:nvPr/>
            </p:nvGrpSpPr>
            <p:grpSpPr bwMode="auto">
              <a:xfrm>
                <a:off x="1836" y="3253"/>
                <a:ext cx="474" cy="118"/>
                <a:chOff x="432" y="3253"/>
                <a:chExt cx="474" cy="118"/>
              </a:xfrm>
            </p:grpSpPr>
            <p:sp>
              <p:nvSpPr>
                <p:cNvPr id="725" name="Freeform 327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" name="Freeform 328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2644775" y="3713163"/>
              <a:ext cx="422275" cy="608013"/>
              <a:chOff x="2644775" y="2722563"/>
              <a:chExt cx="422275" cy="608013"/>
            </a:xfrm>
          </p:grpSpPr>
          <p:grpSp>
            <p:nvGrpSpPr>
              <p:cNvPr id="687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709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9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20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0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7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8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1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5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6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2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3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4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688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9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0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1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2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3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4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5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6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7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8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9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0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1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2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3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4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5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6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7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8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20" name="Group 4"/>
            <p:cNvGrpSpPr>
              <a:grpSpLocks/>
            </p:cNvGrpSpPr>
            <p:nvPr/>
          </p:nvGrpSpPr>
          <p:grpSpPr bwMode="auto">
            <a:xfrm>
              <a:off x="3492500" y="4295775"/>
              <a:ext cx="347663" cy="73026"/>
              <a:chOff x="3492501" y="3305175"/>
              <a:chExt cx="347663" cy="73026"/>
            </a:xfrm>
          </p:grpSpPr>
          <p:sp>
            <p:nvSpPr>
              <p:cNvPr id="676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7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8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9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0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1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2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3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4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5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6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21" name="Freeform 551"/>
            <p:cNvSpPr>
              <a:spLocks/>
            </p:cNvSpPr>
            <p:nvPr/>
          </p:nvSpPr>
          <p:spPr bwMode="auto">
            <a:xfrm>
              <a:off x="1600200" y="2895600"/>
              <a:ext cx="685800" cy="152400"/>
            </a:xfrm>
            <a:custGeom>
              <a:avLst/>
              <a:gdLst>
                <a:gd name="T0" fmla="*/ 0 w 432"/>
                <a:gd name="T1" fmla="*/ 241935000 h 96"/>
                <a:gd name="T2" fmla="*/ 120967500 w 432"/>
                <a:gd name="T3" fmla="*/ 120967500 h 96"/>
                <a:gd name="T4" fmla="*/ 483870000 w 432"/>
                <a:gd name="T5" fmla="*/ 0 h 96"/>
                <a:gd name="T6" fmla="*/ 846772500 w 432"/>
                <a:gd name="T7" fmla="*/ 120967500 h 96"/>
                <a:gd name="T8" fmla="*/ 1088707500 w 432"/>
                <a:gd name="T9" fmla="*/ 24193500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96">
                  <a:moveTo>
                    <a:pt x="0" y="96"/>
                  </a:moveTo>
                  <a:cubicBezTo>
                    <a:pt x="8" y="80"/>
                    <a:pt x="16" y="64"/>
                    <a:pt x="48" y="48"/>
                  </a:cubicBezTo>
                  <a:cubicBezTo>
                    <a:pt x="80" y="32"/>
                    <a:pt x="144" y="0"/>
                    <a:pt x="192" y="0"/>
                  </a:cubicBezTo>
                  <a:cubicBezTo>
                    <a:pt x="240" y="0"/>
                    <a:pt x="296" y="32"/>
                    <a:pt x="336" y="48"/>
                  </a:cubicBezTo>
                  <a:cubicBezTo>
                    <a:pt x="376" y="64"/>
                    <a:pt x="404" y="80"/>
                    <a:pt x="43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2"/>
            <p:cNvSpPr>
              <a:spLocks/>
            </p:cNvSpPr>
            <p:nvPr/>
          </p:nvSpPr>
          <p:spPr bwMode="auto">
            <a:xfrm>
              <a:off x="1816100" y="3581400"/>
              <a:ext cx="457200" cy="385763"/>
            </a:xfrm>
            <a:custGeom>
              <a:avLst/>
              <a:gdLst>
                <a:gd name="T0" fmla="*/ 20161250 w 288"/>
                <a:gd name="T1" fmla="*/ 0 h 243"/>
                <a:gd name="T2" fmla="*/ 20161250 w 288"/>
                <a:gd name="T3" fmla="*/ 120967657 h 243"/>
                <a:gd name="T4" fmla="*/ 141128750 w 288"/>
                <a:gd name="T5" fmla="*/ 362902970 h 243"/>
                <a:gd name="T6" fmla="*/ 524192500 w 288"/>
                <a:gd name="T7" fmla="*/ 574596370 h 243"/>
                <a:gd name="T8" fmla="*/ 725805000 w 288"/>
                <a:gd name="T9" fmla="*/ 594757646 h 2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43">
                  <a:moveTo>
                    <a:pt x="8" y="0"/>
                  </a:moveTo>
                  <a:cubicBezTo>
                    <a:pt x="4" y="12"/>
                    <a:pt x="0" y="24"/>
                    <a:pt x="8" y="48"/>
                  </a:cubicBezTo>
                  <a:cubicBezTo>
                    <a:pt x="16" y="72"/>
                    <a:pt x="23" y="114"/>
                    <a:pt x="56" y="144"/>
                  </a:cubicBezTo>
                  <a:cubicBezTo>
                    <a:pt x="89" y="174"/>
                    <a:pt x="169" y="213"/>
                    <a:pt x="208" y="228"/>
                  </a:cubicBezTo>
                  <a:cubicBezTo>
                    <a:pt x="247" y="243"/>
                    <a:pt x="271" y="234"/>
                    <a:pt x="288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53"/>
            <p:cNvSpPr>
              <a:spLocks noChangeShapeType="1"/>
            </p:cNvSpPr>
            <p:nvPr/>
          </p:nvSpPr>
          <p:spPr bwMode="auto">
            <a:xfrm>
              <a:off x="2476500" y="40322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54"/>
            <p:cNvSpPr>
              <a:spLocks noChangeShapeType="1"/>
            </p:cNvSpPr>
            <p:nvPr/>
          </p:nvSpPr>
          <p:spPr bwMode="auto">
            <a:xfrm>
              <a:off x="2489200" y="32067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55"/>
            <p:cNvSpPr>
              <a:spLocks noChangeShapeType="1"/>
            </p:cNvSpPr>
            <p:nvPr/>
          </p:nvSpPr>
          <p:spPr bwMode="auto">
            <a:xfrm flipV="1">
              <a:off x="3124200" y="29718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56"/>
            <p:cNvSpPr>
              <a:spLocks noChangeShapeType="1"/>
            </p:cNvSpPr>
            <p:nvPr/>
          </p:nvSpPr>
          <p:spPr bwMode="auto">
            <a:xfrm>
              <a:off x="3124200" y="3200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57"/>
            <p:cNvSpPr>
              <a:spLocks noChangeShapeType="1"/>
            </p:cNvSpPr>
            <p:nvPr/>
          </p:nvSpPr>
          <p:spPr bwMode="auto">
            <a:xfrm>
              <a:off x="3124200" y="32766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58"/>
            <p:cNvSpPr>
              <a:spLocks noChangeShapeType="1"/>
            </p:cNvSpPr>
            <p:nvPr/>
          </p:nvSpPr>
          <p:spPr bwMode="auto">
            <a:xfrm flipV="1">
              <a:off x="3086100" y="3733800"/>
              <a:ext cx="72390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9"/>
            <p:cNvSpPr>
              <a:spLocks noChangeShapeType="1"/>
            </p:cNvSpPr>
            <p:nvPr/>
          </p:nvSpPr>
          <p:spPr bwMode="auto">
            <a:xfrm>
              <a:off x="3086100" y="40005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0"/>
            <p:cNvSpPr>
              <a:spLocks noChangeShapeType="1"/>
            </p:cNvSpPr>
            <p:nvPr/>
          </p:nvSpPr>
          <p:spPr bwMode="auto">
            <a:xfrm>
              <a:off x="3086100" y="40767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395"/>
            <p:cNvGrpSpPr>
              <a:grpSpLocks noChangeAspect="1"/>
            </p:cNvGrpSpPr>
            <p:nvPr/>
          </p:nvGrpSpPr>
          <p:grpSpPr bwMode="auto">
            <a:xfrm>
              <a:off x="3421418" y="2744006"/>
              <a:ext cx="211144" cy="304011"/>
              <a:chOff x="2657475" y="1909763"/>
              <a:chExt cx="422275" cy="608013"/>
            </a:xfrm>
          </p:grpSpPr>
          <p:grpSp>
            <p:nvGrpSpPr>
              <p:cNvPr id="642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664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74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5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5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72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3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6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70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1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7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68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3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4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5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6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7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8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9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0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1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2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3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4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5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6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7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8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9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0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1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2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3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2" name="Group 430"/>
            <p:cNvGrpSpPr>
              <a:grpSpLocks noChangeAspect="1"/>
            </p:cNvGrpSpPr>
            <p:nvPr/>
          </p:nvGrpSpPr>
          <p:grpSpPr bwMode="auto">
            <a:xfrm>
              <a:off x="3284258" y="3272803"/>
              <a:ext cx="211144" cy="304011"/>
              <a:chOff x="2657475" y="1909763"/>
              <a:chExt cx="422275" cy="608013"/>
            </a:xfrm>
          </p:grpSpPr>
          <p:grpSp>
            <p:nvGrpSpPr>
              <p:cNvPr id="608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630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40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1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1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38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9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2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36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7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3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34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09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0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1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2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3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4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5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6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7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8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9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0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1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2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3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4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5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6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7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8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9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3" name="Group 465"/>
            <p:cNvGrpSpPr>
              <a:grpSpLocks noChangeAspect="1"/>
            </p:cNvGrpSpPr>
            <p:nvPr/>
          </p:nvGrpSpPr>
          <p:grpSpPr bwMode="auto">
            <a:xfrm>
              <a:off x="3722408" y="3096865"/>
              <a:ext cx="211144" cy="304011"/>
              <a:chOff x="2657475" y="1909763"/>
              <a:chExt cx="422275" cy="608013"/>
            </a:xfrm>
          </p:grpSpPr>
          <p:grpSp>
            <p:nvGrpSpPr>
              <p:cNvPr id="574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596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06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7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7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04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8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02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3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9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00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1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75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6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7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8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9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0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1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2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3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4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5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6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7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8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9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0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1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2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3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4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5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4" name="Group 501"/>
            <p:cNvGrpSpPr>
              <a:grpSpLocks noChangeAspect="1"/>
            </p:cNvGrpSpPr>
            <p:nvPr/>
          </p:nvGrpSpPr>
          <p:grpSpPr bwMode="auto">
            <a:xfrm>
              <a:off x="3902431" y="3504900"/>
              <a:ext cx="211144" cy="304011"/>
              <a:chOff x="2644775" y="2722563"/>
              <a:chExt cx="422275" cy="608013"/>
            </a:xfrm>
          </p:grpSpPr>
          <p:grpSp>
            <p:nvGrpSpPr>
              <p:cNvPr id="540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562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72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3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3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70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1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4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68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9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5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66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7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541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2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3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4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5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6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7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8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9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0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1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2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3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4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5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6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7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8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9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60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61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5" name="Group 536"/>
            <p:cNvGrpSpPr>
              <a:grpSpLocks noChangeAspect="1"/>
            </p:cNvGrpSpPr>
            <p:nvPr/>
          </p:nvGrpSpPr>
          <p:grpSpPr bwMode="auto">
            <a:xfrm>
              <a:off x="3664030" y="3856056"/>
              <a:ext cx="211144" cy="304011"/>
              <a:chOff x="2644775" y="2722563"/>
              <a:chExt cx="422275" cy="608013"/>
            </a:xfrm>
          </p:grpSpPr>
          <p:grpSp>
            <p:nvGrpSpPr>
              <p:cNvPr id="506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528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8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9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29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6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7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30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4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5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31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2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3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507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8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9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0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1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2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3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4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5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6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7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8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9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0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1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2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3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4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5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6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7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6" name="Group 571"/>
            <p:cNvGrpSpPr>
              <a:grpSpLocks noChangeAspect="1"/>
            </p:cNvGrpSpPr>
            <p:nvPr/>
          </p:nvGrpSpPr>
          <p:grpSpPr bwMode="auto">
            <a:xfrm>
              <a:off x="3288073" y="4062572"/>
              <a:ext cx="211144" cy="304011"/>
              <a:chOff x="2644775" y="2722563"/>
              <a:chExt cx="422275" cy="608013"/>
            </a:xfrm>
          </p:grpSpPr>
          <p:grpSp>
            <p:nvGrpSpPr>
              <p:cNvPr id="472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494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4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5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5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2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3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6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0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1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7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498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9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473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4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5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6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7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8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9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0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1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2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3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4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5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6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7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8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9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0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1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2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3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7" name="Group 607"/>
            <p:cNvGrpSpPr>
              <a:grpSpLocks/>
            </p:cNvGrpSpPr>
            <p:nvPr/>
          </p:nvGrpSpPr>
          <p:grpSpPr bwMode="auto">
            <a:xfrm>
              <a:off x="3471557" y="3524030"/>
              <a:ext cx="357188" cy="82550"/>
              <a:chOff x="3600451" y="2000250"/>
              <a:chExt cx="357188" cy="82550"/>
            </a:xfrm>
          </p:grpSpPr>
          <p:sp>
            <p:nvSpPr>
              <p:cNvPr id="462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3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4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5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6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7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8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9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0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1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8" name="Group 618"/>
            <p:cNvGrpSpPr>
              <a:grpSpLocks/>
            </p:cNvGrpSpPr>
            <p:nvPr/>
          </p:nvGrpSpPr>
          <p:grpSpPr bwMode="auto">
            <a:xfrm>
              <a:off x="3915796" y="3341467"/>
              <a:ext cx="357188" cy="82550"/>
              <a:chOff x="3600451" y="2000250"/>
              <a:chExt cx="357188" cy="82550"/>
            </a:xfrm>
          </p:grpSpPr>
          <p:sp>
            <p:nvSpPr>
              <p:cNvPr id="452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3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4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5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6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7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8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9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0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1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9" name="Group 630"/>
            <p:cNvGrpSpPr>
              <a:grpSpLocks/>
            </p:cNvGrpSpPr>
            <p:nvPr/>
          </p:nvGrpSpPr>
          <p:grpSpPr bwMode="auto">
            <a:xfrm>
              <a:off x="3864610" y="4094005"/>
              <a:ext cx="347663" cy="73026"/>
              <a:chOff x="3492501" y="3305175"/>
              <a:chExt cx="347663" cy="73026"/>
            </a:xfrm>
          </p:grpSpPr>
          <p:sp>
            <p:nvSpPr>
              <p:cNvPr id="441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2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3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4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5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6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7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8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9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0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1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40" name="Group 642"/>
            <p:cNvGrpSpPr>
              <a:grpSpLocks/>
            </p:cNvGrpSpPr>
            <p:nvPr/>
          </p:nvGrpSpPr>
          <p:grpSpPr bwMode="auto">
            <a:xfrm>
              <a:off x="4098606" y="3749040"/>
              <a:ext cx="347663" cy="73026"/>
              <a:chOff x="3492501" y="3305175"/>
              <a:chExt cx="347663" cy="73026"/>
            </a:xfrm>
          </p:grpSpPr>
          <p:sp>
            <p:nvSpPr>
              <p:cNvPr id="430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1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2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3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4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5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6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7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8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9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0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5936" y="4397514"/>
            <a:ext cx="1500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G </a:t>
            </a:r>
            <a:r>
              <a:rPr lang="en-US" sz="4000" i="0" dirty="0" smtClean="0"/>
              <a:t>A</a:t>
            </a:r>
            <a:r>
              <a:rPr lang="en-US" i="0" dirty="0" smtClean="0"/>
              <a:t> C </a:t>
            </a:r>
            <a:r>
              <a:rPr lang="en-US" sz="4000" i="0" dirty="0" smtClean="0"/>
              <a:t>T</a:t>
            </a:r>
            <a:endParaRPr lang="en-US" sz="4000" i="0" dirty="0"/>
          </a:p>
        </p:txBody>
      </p:sp>
      <p:sp>
        <p:nvSpPr>
          <p:cNvPr id="397" name="TextBox 396"/>
          <p:cNvSpPr txBox="1"/>
          <p:nvPr/>
        </p:nvSpPr>
        <p:spPr>
          <a:xfrm>
            <a:off x="7643536" y="4419600"/>
            <a:ext cx="1500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/>
              <a:t>G</a:t>
            </a:r>
            <a:r>
              <a:rPr lang="en-US" i="0" dirty="0" smtClean="0"/>
              <a:t> </a:t>
            </a:r>
            <a:r>
              <a:rPr lang="en-US" sz="2800" i="0" dirty="0" smtClean="0"/>
              <a:t>A</a:t>
            </a:r>
            <a:r>
              <a:rPr lang="en-US" i="0" dirty="0" smtClean="0"/>
              <a:t> </a:t>
            </a:r>
            <a:r>
              <a:rPr lang="en-US" sz="2400" i="0" dirty="0" smtClean="0"/>
              <a:t>C T</a:t>
            </a:r>
            <a:endParaRPr lang="en-US" sz="2400" i="0" dirty="0"/>
          </a:p>
        </p:txBody>
      </p:sp>
      <p:sp>
        <p:nvSpPr>
          <p:cNvPr id="398" name="TextBox 397"/>
          <p:cNvSpPr txBox="1"/>
          <p:nvPr/>
        </p:nvSpPr>
        <p:spPr>
          <a:xfrm>
            <a:off x="3040102" y="6440992"/>
            <a:ext cx="3460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Clostridium perfringens</a:t>
            </a:r>
            <a:endParaRPr lang="en-US" sz="2400" i="0" dirty="0"/>
          </a:p>
        </p:txBody>
      </p:sp>
      <p:sp>
        <p:nvSpPr>
          <p:cNvPr id="399" name="TextBox 398"/>
          <p:cNvSpPr txBox="1"/>
          <p:nvPr/>
        </p:nvSpPr>
        <p:spPr>
          <a:xfrm>
            <a:off x="40837" y="3723752"/>
            <a:ext cx="169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DNA </a:t>
            </a:r>
            <a:r>
              <a:rPr lang="en-US" sz="2400" i="0" u="sng" dirty="0" smtClean="0"/>
              <a:t>nucleotides</a:t>
            </a:r>
            <a:endParaRPr lang="en-US" sz="2400" i="0" u="sng" dirty="0"/>
          </a:p>
        </p:txBody>
      </p:sp>
      <p:sp>
        <p:nvSpPr>
          <p:cNvPr id="400" name="TextBox 399"/>
          <p:cNvSpPr txBox="1"/>
          <p:nvPr/>
        </p:nvSpPr>
        <p:spPr>
          <a:xfrm>
            <a:off x="7549463" y="3733293"/>
            <a:ext cx="169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RNA </a:t>
            </a:r>
            <a:r>
              <a:rPr lang="en-US" sz="2400" i="0" u="sng" dirty="0" smtClean="0"/>
              <a:t>nucleotides</a:t>
            </a:r>
            <a:endParaRPr lang="en-US" sz="2400" i="0" u="sng" dirty="0"/>
          </a:p>
        </p:txBody>
      </p:sp>
    </p:spTree>
    <p:extLst>
      <p:ext uri="{BB962C8B-B14F-4D97-AF65-F5344CB8AC3E}">
        <p14:creationId xmlns:p14="http://schemas.microsoft.com/office/powerpoint/2010/main" val="17527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7" grpId="0"/>
      <p:bldP spid="398" grpId="0"/>
      <p:bldP spid="399" grpId="0"/>
      <p:bldP spid="4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" y="228600"/>
            <a:ext cx="6276975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368409" y="205740"/>
            <a:ext cx="27284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20140" y="2153774"/>
            <a:ext cx="5791200" cy="120032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28575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I'm having a hard time understanding the relationship between their results and the 1-gene 1-ribosome 1-protein model. </a:t>
            </a:r>
            <a:endParaRPr lang="en-US" sz="2400" b="0" i="1" dirty="0"/>
          </a:p>
        </p:txBody>
      </p:sp>
      <p:grpSp>
        <p:nvGrpSpPr>
          <p:cNvPr id="789" name="Group 788"/>
          <p:cNvGrpSpPr/>
          <p:nvPr/>
        </p:nvGrpSpPr>
        <p:grpSpPr>
          <a:xfrm>
            <a:off x="1676400" y="3429000"/>
            <a:ext cx="5943600" cy="3124200"/>
            <a:chOff x="990600" y="2667000"/>
            <a:chExt cx="3581400" cy="175260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990600" y="2667000"/>
              <a:ext cx="3581400" cy="1752600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1346199" y="3160718"/>
              <a:ext cx="673227" cy="571417"/>
            </a:xfrm>
            <a:custGeom>
              <a:avLst/>
              <a:gdLst>
                <a:gd name="T0" fmla="*/ 587364 w 10930"/>
                <a:gd name="T1" fmla="*/ 279423 h 10000"/>
                <a:gd name="T2" fmla="*/ 673104 w 10930"/>
                <a:gd name="T3" fmla="*/ 211139 h 10000"/>
                <a:gd name="T4" fmla="*/ 587364 w 10930"/>
                <a:gd name="T5" fmla="*/ 96855 h 10000"/>
                <a:gd name="T6" fmla="*/ 392110 w 10930"/>
                <a:gd name="T7" fmla="*/ 0 h 10000"/>
                <a:gd name="T8" fmla="*/ 90544 w 10930"/>
                <a:gd name="T9" fmla="*/ 11085 h 10000"/>
                <a:gd name="T10" fmla="*/ 80935 w 10930"/>
                <a:gd name="T11" fmla="*/ 41256 h 10000"/>
                <a:gd name="T12" fmla="*/ 50815 w 10930"/>
                <a:gd name="T13" fmla="*/ 60284 h 10000"/>
                <a:gd name="T14" fmla="*/ 60363 w 10930"/>
                <a:gd name="T15" fmla="*/ 141254 h 10000"/>
                <a:gd name="T16" fmla="*/ 0 w 10930"/>
                <a:gd name="T17" fmla="*/ 160340 h 10000"/>
                <a:gd name="T18" fmla="*/ 11149 w 10930"/>
                <a:gd name="T19" fmla="*/ 231767 h 10000"/>
                <a:gd name="T20" fmla="*/ 30181 w 10930"/>
                <a:gd name="T21" fmla="*/ 261938 h 10000"/>
                <a:gd name="T22" fmla="*/ 80935 w 10930"/>
                <a:gd name="T23" fmla="*/ 382564 h 10000"/>
                <a:gd name="T24" fmla="*/ 111116 w 10930"/>
                <a:gd name="T25" fmla="*/ 503190 h 10000"/>
                <a:gd name="T26" fmla="*/ 141298 w 10930"/>
                <a:gd name="T27" fmla="*/ 552446 h 10000"/>
                <a:gd name="T28" fmla="*/ 252352 w 10930"/>
                <a:gd name="T29" fmla="*/ 552446 h 10000"/>
                <a:gd name="T30" fmla="*/ 211146 w 10930"/>
                <a:gd name="T31" fmla="*/ 452448 h 10000"/>
                <a:gd name="T32" fmla="*/ 180964 w 10930"/>
                <a:gd name="T33" fmla="*/ 461934 h 10000"/>
                <a:gd name="T34" fmla="*/ 211146 w 10930"/>
                <a:gd name="T35" fmla="*/ 473076 h 10000"/>
                <a:gd name="T36" fmla="*/ 222294 w 10930"/>
                <a:gd name="T37" fmla="*/ 382564 h 10000"/>
                <a:gd name="T38" fmla="*/ 301628 w 10930"/>
                <a:gd name="T39" fmla="*/ 352450 h 10000"/>
                <a:gd name="T40" fmla="*/ 331748 w 10930"/>
                <a:gd name="T41" fmla="*/ 371478 h 10000"/>
                <a:gd name="T42" fmla="*/ 361929 w 10930"/>
                <a:gd name="T43" fmla="*/ 352450 h 10000"/>
                <a:gd name="T44" fmla="*/ 392110 w 10930"/>
                <a:gd name="T45" fmla="*/ 341307 h 10000"/>
                <a:gd name="T46" fmla="*/ 392110 w 10930"/>
                <a:gd name="T47" fmla="*/ 322279 h 100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930" h="10000">
                  <a:moveTo>
                    <a:pt x="9536" y="4890"/>
                  </a:moveTo>
                  <a:cubicBezTo>
                    <a:pt x="9536" y="4580"/>
                    <a:pt x="11005" y="4283"/>
                    <a:pt x="10928" y="3695"/>
                  </a:cubicBezTo>
                  <a:cubicBezTo>
                    <a:pt x="10851" y="3107"/>
                    <a:pt x="10142" y="2255"/>
                    <a:pt x="9536" y="1695"/>
                  </a:cubicBezTo>
                  <a:cubicBezTo>
                    <a:pt x="8930" y="1135"/>
                    <a:pt x="7555" y="417"/>
                    <a:pt x="6366" y="0"/>
                  </a:cubicBezTo>
                  <a:cubicBezTo>
                    <a:pt x="4742" y="56"/>
                    <a:pt x="3092" y="-28"/>
                    <a:pt x="1470" y="194"/>
                  </a:cubicBezTo>
                  <a:cubicBezTo>
                    <a:pt x="1289" y="222"/>
                    <a:pt x="1417" y="583"/>
                    <a:pt x="1314" y="722"/>
                  </a:cubicBezTo>
                  <a:cubicBezTo>
                    <a:pt x="1186" y="889"/>
                    <a:pt x="980" y="945"/>
                    <a:pt x="825" y="1055"/>
                  </a:cubicBezTo>
                  <a:cubicBezTo>
                    <a:pt x="1083" y="1473"/>
                    <a:pt x="1521" y="1889"/>
                    <a:pt x="980" y="2472"/>
                  </a:cubicBezTo>
                  <a:cubicBezTo>
                    <a:pt x="747" y="2722"/>
                    <a:pt x="0" y="2806"/>
                    <a:pt x="0" y="2806"/>
                  </a:cubicBezTo>
                  <a:cubicBezTo>
                    <a:pt x="52" y="3222"/>
                    <a:pt x="78" y="3639"/>
                    <a:pt x="181" y="4056"/>
                  </a:cubicBezTo>
                  <a:cubicBezTo>
                    <a:pt x="232" y="4251"/>
                    <a:pt x="438" y="4389"/>
                    <a:pt x="490" y="4584"/>
                  </a:cubicBezTo>
                  <a:cubicBezTo>
                    <a:pt x="747" y="5640"/>
                    <a:pt x="361" y="6306"/>
                    <a:pt x="1314" y="6695"/>
                  </a:cubicBezTo>
                  <a:cubicBezTo>
                    <a:pt x="1521" y="7389"/>
                    <a:pt x="1597" y="8112"/>
                    <a:pt x="1804" y="8806"/>
                  </a:cubicBezTo>
                  <a:cubicBezTo>
                    <a:pt x="1597" y="9529"/>
                    <a:pt x="1365" y="10029"/>
                    <a:pt x="2294" y="9668"/>
                  </a:cubicBezTo>
                  <a:cubicBezTo>
                    <a:pt x="2784" y="9863"/>
                    <a:pt x="3686" y="10307"/>
                    <a:pt x="4097" y="9668"/>
                  </a:cubicBezTo>
                  <a:cubicBezTo>
                    <a:pt x="5001" y="8279"/>
                    <a:pt x="4021" y="8112"/>
                    <a:pt x="3428" y="7918"/>
                  </a:cubicBezTo>
                  <a:cubicBezTo>
                    <a:pt x="3274" y="7973"/>
                    <a:pt x="2938" y="7890"/>
                    <a:pt x="2938" y="8084"/>
                  </a:cubicBezTo>
                  <a:cubicBezTo>
                    <a:pt x="2938" y="8279"/>
                    <a:pt x="3350" y="8446"/>
                    <a:pt x="3428" y="8279"/>
                  </a:cubicBezTo>
                  <a:cubicBezTo>
                    <a:pt x="3660" y="7807"/>
                    <a:pt x="3556" y="7223"/>
                    <a:pt x="3609" y="6695"/>
                  </a:cubicBezTo>
                  <a:cubicBezTo>
                    <a:pt x="4536" y="7001"/>
                    <a:pt x="3995" y="6473"/>
                    <a:pt x="4897" y="6168"/>
                  </a:cubicBezTo>
                  <a:cubicBezTo>
                    <a:pt x="5052" y="6278"/>
                    <a:pt x="5207" y="6501"/>
                    <a:pt x="5386" y="6501"/>
                  </a:cubicBezTo>
                  <a:cubicBezTo>
                    <a:pt x="5567" y="6501"/>
                    <a:pt x="5697" y="6251"/>
                    <a:pt x="5876" y="6168"/>
                  </a:cubicBezTo>
                  <a:cubicBezTo>
                    <a:pt x="6030" y="6084"/>
                    <a:pt x="6237" y="6112"/>
                    <a:pt x="6366" y="5973"/>
                  </a:cubicBezTo>
                  <a:cubicBezTo>
                    <a:pt x="6444" y="5890"/>
                    <a:pt x="6366" y="5750"/>
                    <a:pt x="6366" y="56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38275" y="3124200"/>
              <a:ext cx="228600" cy="762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 rot="15077278">
              <a:off x="1295400" y="3505200"/>
              <a:ext cx="228600" cy="762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 rot="10095850">
              <a:off x="1676400" y="3429000"/>
              <a:ext cx="228600" cy="762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en-US"/>
            </a:p>
          </p:txBody>
        </p:sp>
        <p:grpSp>
          <p:nvGrpSpPr>
            <p:cNvPr id="15" name="Group 25"/>
            <p:cNvGrpSpPr>
              <a:grpSpLocks/>
            </p:cNvGrpSpPr>
            <p:nvPr/>
          </p:nvGrpSpPr>
          <p:grpSpPr bwMode="auto">
            <a:xfrm rot="16200000">
              <a:off x="2233670" y="3152777"/>
              <a:ext cx="328613" cy="73027"/>
              <a:chOff x="432" y="3252"/>
              <a:chExt cx="1878" cy="120"/>
            </a:xfrm>
          </p:grpSpPr>
          <p:grpSp>
            <p:nvGrpSpPr>
              <p:cNvPr id="777" name="Group 26"/>
              <p:cNvGrpSpPr>
                <a:grpSpLocks/>
              </p:cNvGrpSpPr>
              <p:nvPr/>
            </p:nvGrpSpPr>
            <p:grpSpPr bwMode="auto">
              <a:xfrm>
                <a:off x="432" y="3253"/>
                <a:ext cx="474" cy="118"/>
                <a:chOff x="432" y="3253"/>
                <a:chExt cx="474" cy="118"/>
              </a:xfrm>
            </p:grpSpPr>
            <p:sp>
              <p:nvSpPr>
                <p:cNvPr id="787" name="Freeform 27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8" name="Freeform 28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8" name="Group 29"/>
              <p:cNvGrpSpPr>
                <a:grpSpLocks/>
              </p:cNvGrpSpPr>
              <p:nvPr/>
            </p:nvGrpSpPr>
            <p:grpSpPr bwMode="auto">
              <a:xfrm>
                <a:off x="900" y="3252"/>
                <a:ext cx="474" cy="118"/>
                <a:chOff x="432" y="3253"/>
                <a:chExt cx="474" cy="118"/>
              </a:xfrm>
            </p:grpSpPr>
            <p:sp>
              <p:nvSpPr>
                <p:cNvPr id="785" name="Freeform 30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6" name="Freeform 31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9" name="Group 32"/>
              <p:cNvGrpSpPr>
                <a:grpSpLocks/>
              </p:cNvGrpSpPr>
              <p:nvPr/>
            </p:nvGrpSpPr>
            <p:grpSpPr bwMode="auto">
              <a:xfrm>
                <a:off x="1368" y="3254"/>
                <a:ext cx="474" cy="118"/>
                <a:chOff x="432" y="3253"/>
                <a:chExt cx="474" cy="118"/>
              </a:xfrm>
            </p:grpSpPr>
            <p:sp>
              <p:nvSpPr>
                <p:cNvPr id="783" name="Freeform 33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4" name="Freeform 34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80" name="Group 35"/>
              <p:cNvGrpSpPr>
                <a:grpSpLocks/>
              </p:cNvGrpSpPr>
              <p:nvPr/>
            </p:nvGrpSpPr>
            <p:grpSpPr bwMode="auto">
              <a:xfrm>
                <a:off x="1836" y="3253"/>
                <a:ext cx="474" cy="118"/>
                <a:chOff x="432" y="3253"/>
                <a:chExt cx="474" cy="118"/>
              </a:xfrm>
            </p:grpSpPr>
            <p:sp>
              <p:nvSpPr>
                <p:cNvPr id="781" name="Freeform 36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2" name="Freeform 37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FF0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oup 1"/>
            <p:cNvGrpSpPr>
              <a:grpSpLocks/>
            </p:cNvGrpSpPr>
            <p:nvPr/>
          </p:nvGrpSpPr>
          <p:grpSpPr bwMode="auto">
            <a:xfrm>
              <a:off x="2657475" y="2900363"/>
              <a:ext cx="422275" cy="608013"/>
              <a:chOff x="2657475" y="1909763"/>
              <a:chExt cx="422275" cy="608013"/>
            </a:xfrm>
          </p:grpSpPr>
          <p:grpSp>
            <p:nvGrpSpPr>
              <p:cNvPr id="743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765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775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6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6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773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4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7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771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2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8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769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70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44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5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6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7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8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9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0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1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2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3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4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5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6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7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8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59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0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1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2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3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64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7" name="Group 3"/>
            <p:cNvGrpSpPr>
              <a:grpSpLocks/>
            </p:cNvGrpSpPr>
            <p:nvPr/>
          </p:nvGrpSpPr>
          <p:grpSpPr bwMode="auto">
            <a:xfrm>
              <a:off x="3600450" y="2990850"/>
              <a:ext cx="357188" cy="82550"/>
              <a:chOff x="3600451" y="2000250"/>
              <a:chExt cx="357188" cy="82550"/>
            </a:xfrm>
          </p:grpSpPr>
          <p:sp>
            <p:nvSpPr>
              <p:cNvPr id="733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4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5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6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7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8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39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0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1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42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18" name="Group 316"/>
            <p:cNvGrpSpPr>
              <a:grpSpLocks/>
            </p:cNvGrpSpPr>
            <p:nvPr/>
          </p:nvGrpSpPr>
          <p:grpSpPr bwMode="auto">
            <a:xfrm rot="16200000">
              <a:off x="2220970" y="3965577"/>
              <a:ext cx="328613" cy="73027"/>
              <a:chOff x="432" y="3252"/>
              <a:chExt cx="1878" cy="120"/>
            </a:xfrm>
          </p:grpSpPr>
          <p:grpSp>
            <p:nvGrpSpPr>
              <p:cNvPr id="721" name="Group 317"/>
              <p:cNvGrpSpPr>
                <a:grpSpLocks/>
              </p:cNvGrpSpPr>
              <p:nvPr/>
            </p:nvGrpSpPr>
            <p:grpSpPr bwMode="auto">
              <a:xfrm>
                <a:off x="432" y="3253"/>
                <a:ext cx="474" cy="118"/>
                <a:chOff x="432" y="3253"/>
                <a:chExt cx="474" cy="118"/>
              </a:xfrm>
            </p:grpSpPr>
            <p:sp>
              <p:nvSpPr>
                <p:cNvPr id="731" name="Freeform 318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2" name="Freeform 319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2" name="Group 320"/>
              <p:cNvGrpSpPr>
                <a:grpSpLocks/>
              </p:cNvGrpSpPr>
              <p:nvPr/>
            </p:nvGrpSpPr>
            <p:grpSpPr bwMode="auto">
              <a:xfrm>
                <a:off x="900" y="3252"/>
                <a:ext cx="474" cy="118"/>
                <a:chOff x="432" y="3253"/>
                <a:chExt cx="474" cy="118"/>
              </a:xfrm>
            </p:grpSpPr>
            <p:sp>
              <p:nvSpPr>
                <p:cNvPr id="729" name="Freeform 321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" name="Freeform 322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3" name="Group 323"/>
              <p:cNvGrpSpPr>
                <a:grpSpLocks/>
              </p:cNvGrpSpPr>
              <p:nvPr/>
            </p:nvGrpSpPr>
            <p:grpSpPr bwMode="auto">
              <a:xfrm>
                <a:off x="1368" y="3254"/>
                <a:ext cx="474" cy="118"/>
                <a:chOff x="432" y="3253"/>
                <a:chExt cx="474" cy="118"/>
              </a:xfrm>
            </p:grpSpPr>
            <p:sp>
              <p:nvSpPr>
                <p:cNvPr id="727" name="Freeform 324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" name="Freeform 325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4" name="Group 326"/>
              <p:cNvGrpSpPr>
                <a:grpSpLocks/>
              </p:cNvGrpSpPr>
              <p:nvPr/>
            </p:nvGrpSpPr>
            <p:grpSpPr bwMode="auto">
              <a:xfrm>
                <a:off x="1836" y="3253"/>
                <a:ext cx="474" cy="118"/>
                <a:chOff x="432" y="3253"/>
                <a:chExt cx="474" cy="118"/>
              </a:xfrm>
            </p:grpSpPr>
            <p:sp>
              <p:nvSpPr>
                <p:cNvPr id="725" name="Freeform 327"/>
                <p:cNvSpPr>
                  <a:spLocks/>
                </p:cNvSpPr>
                <p:nvPr/>
              </p:nvSpPr>
              <p:spPr bwMode="auto">
                <a:xfrm>
                  <a:off x="432" y="3253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" name="Freeform 328"/>
                <p:cNvSpPr>
                  <a:spLocks/>
                </p:cNvSpPr>
                <p:nvPr/>
              </p:nvSpPr>
              <p:spPr bwMode="auto">
                <a:xfrm flipV="1">
                  <a:off x="666" y="3312"/>
                  <a:ext cx="240" cy="59"/>
                </a:xfrm>
                <a:custGeom>
                  <a:avLst/>
                  <a:gdLst>
                    <a:gd name="T0" fmla="*/ 0 w 240"/>
                    <a:gd name="T1" fmla="*/ 59 h 59"/>
                    <a:gd name="T2" fmla="*/ 112 w 240"/>
                    <a:gd name="T3" fmla="*/ 0 h 59"/>
                    <a:gd name="T4" fmla="*/ 240 w 240"/>
                    <a:gd name="T5" fmla="*/ 59 h 5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40" h="59">
                      <a:moveTo>
                        <a:pt x="0" y="59"/>
                      </a:moveTo>
                      <a:cubicBezTo>
                        <a:pt x="19" y="49"/>
                        <a:pt x="72" y="0"/>
                        <a:pt x="112" y="0"/>
                      </a:cubicBezTo>
                      <a:cubicBezTo>
                        <a:pt x="152" y="0"/>
                        <a:pt x="213" y="47"/>
                        <a:pt x="240" y="59"/>
                      </a:cubicBezTo>
                    </a:path>
                  </a:pathLst>
                </a:custGeom>
                <a:noFill/>
                <a:ln w="28575" cmpd="sng">
                  <a:solidFill>
                    <a:srgbClr val="0000FF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2644775" y="3713163"/>
              <a:ext cx="422275" cy="608013"/>
              <a:chOff x="2644775" y="2722563"/>
              <a:chExt cx="422275" cy="608013"/>
            </a:xfrm>
          </p:grpSpPr>
          <p:grpSp>
            <p:nvGrpSpPr>
              <p:cNvPr id="687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709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9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20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0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7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8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1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5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6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712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713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714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688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9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0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1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2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3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4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5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6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7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8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99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0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1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2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3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4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5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6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7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708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20" name="Group 4"/>
            <p:cNvGrpSpPr>
              <a:grpSpLocks/>
            </p:cNvGrpSpPr>
            <p:nvPr/>
          </p:nvGrpSpPr>
          <p:grpSpPr bwMode="auto">
            <a:xfrm>
              <a:off x="3492500" y="4295775"/>
              <a:ext cx="347663" cy="73026"/>
              <a:chOff x="3492501" y="3305175"/>
              <a:chExt cx="347663" cy="73026"/>
            </a:xfrm>
          </p:grpSpPr>
          <p:sp>
            <p:nvSpPr>
              <p:cNvPr id="676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7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8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79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0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1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2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3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4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5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86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sp>
          <p:nvSpPr>
            <p:cNvPr id="21" name="Freeform 551"/>
            <p:cNvSpPr>
              <a:spLocks/>
            </p:cNvSpPr>
            <p:nvPr/>
          </p:nvSpPr>
          <p:spPr bwMode="auto">
            <a:xfrm>
              <a:off x="1600200" y="2895600"/>
              <a:ext cx="685800" cy="152400"/>
            </a:xfrm>
            <a:custGeom>
              <a:avLst/>
              <a:gdLst>
                <a:gd name="T0" fmla="*/ 0 w 432"/>
                <a:gd name="T1" fmla="*/ 241935000 h 96"/>
                <a:gd name="T2" fmla="*/ 120967500 w 432"/>
                <a:gd name="T3" fmla="*/ 120967500 h 96"/>
                <a:gd name="T4" fmla="*/ 483870000 w 432"/>
                <a:gd name="T5" fmla="*/ 0 h 96"/>
                <a:gd name="T6" fmla="*/ 846772500 w 432"/>
                <a:gd name="T7" fmla="*/ 120967500 h 96"/>
                <a:gd name="T8" fmla="*/ 1088707500 w 432"/>
                <a:gd name="T9" fmla="*/ 24193500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2" h="96">
                  <a:moveTo>
                    <a:pt x="0" y="96"/>
                  </a:moveTo>
                  <a:cubicBezTo>
                    <a:pt x="8" y="80"/>
                    <a:pt x="16" y="64"/>
                    <a:pt x="48" y="48"/>
                  </a:cubicBezTo>
                  <a:cubicBezTo>
                    <a:pt x="80" y="32"/>
                    <a:pt x="144" y="0"/>
                    <a:pt x="192" y="0"/>
                  </a:cubicBezTo>
                  <a:cubicBezTo>
                    <a:pt x="240" y="0"/>
                    <a:pt x="296" y="32"/>
                    <a:pt x="336" y="48"/>
                  </a:cubicBezTo>
                  <a:cubicBezTo>
                    <a:pt x="376" y="64"/>
                    <a:pt x="404" y="80"/>
                    <a:pt x="43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2"/>
            <p:cNvSpPr>
              <a:spLocks/>
            </p:cNvSpPr>
            <p:nvPr/>
          </p:nvSpPr>
          <p:spPr bwMode="auto">
            <a:xfrm>
              <a:off x="1816100" y="3581400"/>
              <a:ext cx="457200" cy="385763"/>
            </a:xfrm>
            <a:custGeom>
              <a:avLst/>
              <a:gdLst>
                <a:gd name="T0" fmla="*/ 20161250 w 288"/>
                <a:gd name="T1" fmla="*/ 0 h 243"/>
                <a:gd name="T2" fmla="*/ 20161250 w 288"/>
                <a:gd name="T3" fmla="*/ 120967657 h 243"/>
                <a:gd name="T4" fmla="*/ 141128750 w 288"/>
                <a:gd name="T5" fmla="*/ 362902970 h 243"/>
                <a:gd name="T6" fmla="*/ 524192500 w 288"/>
                <a:gd name="T7" fmla="*/ 574596370 h 243"/>
                <a:gd name="T8" fmla="*/ 725805000 w 288"/>
                <a:gd name="T9" fmla="*/ 594757646 h 2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8" h="243">
                  <a:moveTo>
                    <a:pt x="8" y="0"/>
                  </a:moveTo>
                  <a:cubicBezTo>
                    <a:pt x="4" y="12"/>
                    <a:pt x="0" y="24"/>
                    <a:pt x="8" y="48"/>
                  </a:cubicBezTo>
                  <a:cubicBezTo>
                    <a:pt x="16" y="72"/>
                    <a:pt x="23" y="114"/>
                    <a:pt x="56" y="144"/>
                  </a:cubicBezTo>
                  <a:cubicBezTo>
                    <a:pt x="89" y="174"/>
                    <a:pt x="169" y="213"/>
                    <a:pt x="208" y="228"/>
                  </a:cubicBezTo>
                  <a:cubicBezTo>
                    <a:pt x="247" y="243"/>
                    <a:pt x="271" y="234"/>
                    <a:pt x="288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53"/>
            <p:cNvSpPr>
              <a:spLocks noChangeShapeType="1"/>
            </p:cNvSpPr>
            <p:nvPr/>
          </p:nvSpPr>
          <p:spPr bwMode="auto">
            <a:xfrm>
              <a:off x="2476500" y="40322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54"/>
            <p:cNvSpPr>
              <a:spLocks noChangeShapeType="1"/>
            </p:cNvSpPr>
            <p:nvPr/>
          </p:nvSpPr>
          <p:spPr bwMode="auto">
            <a:xfrm>
              <a:off x="2489200" y="32067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55"/>
            <p:cNvSpPr>
              <a:spLocks noChangeShapeType="1"/>
            </p:cNvSpPr>
            <p:nvPr/>
          </p:nvSpPr>
          <p:spPr bwMode="auto">
            <a:xfrm flipV="1">
              <a:off x="3124200" y="2971800"/>
              <a:ext cx="2286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56"/>
            <p:cNvSpPr>
              <a:spLocks noChangeShapeType="1"/>
            </p:cNvSpPr>
            <p:nvPr/>
          </p:nvSpPr>
          <p:spPr bwMode="auto">
            <a:xfrm>
              <a:off x="3124200" y="3200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57"/>
            <p:cNvSpPr>
              <a:spLocks noChangeShapeType="1"/>
            </p:cNvSpPr>
            <p:nvPr/>
          </p:nvSpPr>
          <p:spPr bwMode="auto">
            <a:xfrm>
              <a:off x="3124200" y="32766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58"/>
            <p:cNvSpPr>
              <a:spLocks noChangeShapeType="1"/>
            </p:cNvSpPr>
            <p:nvPr/>
          </p:nvSpPr>
          <p:spPr bwMode="auto">
            <a:xfrm flipV="1">
              <a:off x="3086100" y="3733800"/>
              <a:ext cx="72390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9"/>
            <p:cNvSpPr>
              <a:spLocks noChangeShapeType="1"/>
            </p:cNvSpPr>
            <p:nvPr/>
          </p:nvSpPr>
          <p:spPr bwMode="auto">
            <a:xfrm>
              <a:off x="3086100" y="40005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0"/>
            <p:cNvSpPr>
              <a:spLocks noChangeShapeType="1"/>
            </p:cNvSpPr>
            <p:nvPr/>
          </p:nvSpPr>
          <p:spPr bwMode="auto">
            <a:xfrm>
              <a:off x="3086100" y="4076700"/>
              <a:ext cx="1524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395"/>
            <p:cNvGrpSpPr>
              <a:grpSpLocks noChangeAspect="1"/>
            </p:cNvGrpSpPr>
            <p:nvPr/>
          </p:nvGrpSpPr>
          <p:grpSpPr bwMode="auto">
            <a:xfrm>
              <a:off x="3421418" y="2744006"/>
              <a:ext cx="211144" cy="304011"/>
              <a:chOff x="2657475" y="1909763"/>
              <a:chExt cx="422275" cy="608013"/>
            </a:xfrm>
          </p:grpSpPr>
          <p:grpSp>
            <p:nvGrpSpPr>
              <p:cNvPr id="642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664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74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5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5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72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3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6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70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1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67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68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9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43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4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5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6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7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8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49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0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1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2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3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4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5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6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7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8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59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0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1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2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63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2" name="Group 430"/>
            <p:cNvGrpSpPr>
              <a:grpSpLocks noChangeAspect="1"/>
            </p:cNvGrpSpPr>
            <p:nvPr/>
          </p:nvGrpSpPr>
          <p:grpSpPr bwMode="auto">
            <a:xfrm>
              <a:off x="3284258" y="3272803"/>
              <a:ext cx="211144" cy="304011"/>
              <a:chOff x="2657475" y="1909763"/>
              <a:chExt cx="422275" cy="608013"/>
            </a:xfrm>
          </p:grpSpPr>
          <p:grpSp>
            <p:nvGrpSpPr>
              <p:cNvPr id="608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630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40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1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1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38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9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2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36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7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3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34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09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0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1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2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3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4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5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6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7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8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19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0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1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2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3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4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5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6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7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8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629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3" name="Group 465"/>
            <p:cNvGrpSpPr>
              <a:grpSpLocks noChangeAspect="1"/>
            </p:cNvGrpSpPr>
            <p:nvPr/>
          </p:nvGrpSpPr>
          <p:grpSpPr bwMode="auto">
            <a:xfrm>
              <a:off x="3722408" y="3096865"/>
              <a:ext cx="211144" cy="304011"/>
              <a:chOff x="2657475" y="1909763"/>
              <a:chExt cx="422275" cy="608013"/>
            </a:xfrm>
          </p:grpSpPr>
          <p:grpSp>
            <p:nvGrpSpPr>
              <p:cNvPr id="574" name="Group 38"/>
              <p:cNvGrpSpPr>
                <a:grpSpLocks/>
              </p:cNvGrpSpPr>
              <p:nvPr/>
            </p:nvGrpSpPr>
            <p:grpSpPr bwMode="auto">
              <a:xfrm rot="-5400000">
                <a:off x="2694044" y="2157415"/>
                <a:ext cx="328613" cy="73027"/>
                <a:chOff x="432" y="3252"/>
                <a:chExt cx="1878" cy="120"/>
              </a:xfrm>
            </p:grpSpPr>
            <p:grpSp>
              <p:nvGrpSpPr>
                <p:cNvPr id="596" name="Group 39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06" name="Freeform 40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7" name="Freeform 41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7" name="Group 42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</p:grpSpPr>
              <p:sp>
                <p:nvSpPr>
                  <p:cNvPr id="604" name="Freeform 43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5" name="Freeform 44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8" name="Group 45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</p:grpSpPr>
              <p:sp>
                <p:nvSpPr>
                  <p:cNvPr id="602" name="Freeform 46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3" name="Freeform 47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99" name="Group 48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</p:grpSpPr>
              <p:sp>
                <p:nvSpPr>
                  <p:cNvPr id="600" name="Freeform 49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01" name="Freeform 50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00FF00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75" name="Oval 94" descr="5%"/>
              <p:cNvSpPr>
                <a:spLocks noChangeArrowheads="1"/>
              </p:cNvSpPr>
              <p:nvPr/>
            </p:nvSpPr>
            <p:spPr bwMode="auto">
              <a:xfrm rot="-1545830">
                <a:off x="2663825" y="19097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6" name="Oval 95" descr="5%"/>
              <p:cNvSpPr>
                <a:spLocks noChangeArrowheads="1"/>
              </p:cNvSpPr>
              <p:nvPr/>
            </p:nvSpPr>
            <p:spPr bwMode="auto">
              <a:xfrm rot="-1545830">
                <a:off x="2795588" y="1919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7" name="Oval 96" descr="5%"/>
              <p:cNvSpPr>
                <a:spLocks noChangeArrowheads="1"/>
              </p:cNvSpPr>
              <p:nvPr/>
            </p:nvSpPr>
            <p:spPr bwMode="auto">
              <a:xfrm rot="-1545830">
                <a:off x="2927350" y="1930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8" name="Oval 98" descr="5%"/>
              <p:cNvSpPr>
                <a:spLocks noChangeArrowheads="1"/>
              </p:cNvSpPr>
              <p:nvPr/>
            </p:nvSpPr>
            <p:spPr bwMode="auto">
              <a:xfrm rot="-1545830">
                <a:off x="2662238" y="19939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79" name="Oval 99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05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0" name="Oval 100" descr="5%"/>
              <p:cNvSpPr>
                <a:spLocks noChangeArrowheads="1"/>
              </p:cNvSpPr>
              <p:nvPr/>
            </p:nvSpPr>
            <p:spPr bwMode="auto">
              <a:xfrm rot="-1545830">
                <a:off x="2927350" y="2014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1" name="Oval 102" descr="5%"/>
              <p:cNvSpPr>
                <a:spLocks noChangeArrowheads="1"/>
              </p:cNvSpPr>
              <p:nvPr/>
            </p:nvSpPr>
            <p:spPr bwMode="auto">
              <a:xfrm rot="-1545830">
                <a:off x="2662238" y="20796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2" name="Oval 103" descr="5%"/>
              <p:cNvSpPr>
                <a:spLocks noChangeArrowheads="1"/>
              </p:cNvSpPr>
              <p:nvPr/>
            </p:nvSpPr>
            <p:spPr bwMode="auto">
              <a:xfrm rot="-1545830">
                <a:off x="2794000" y="2089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3" name="Oval 104" descr="5%"/>
              <p:cNvSpPr>
                <a:spLocks noChangeArrowheads="1"/>
              </p:cNvSpPr>
              <p:nvPr/>
            </p:nvSpPr>
            <p:spPr bwMode="auto">
              <a:xfrm rot="-1545830">
                <a:off x="2925763" y="2100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4" name="Oval 106" descr="5%"/>
              <p:cNvSpPr>
                <a:spLocks noChangeArrowheads="1"/>
              </p:cNvSpPr>
              <p:nvPr/>
            </p:nvSpPr>
            <p:spPr bwMode="auto">
              <a:xfrm rot="-1545830">
                <a:off x="2660650" y="21653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5" name="Oval 107" descr="5%"/>
              <p:cNvSpPr>
                <a:spLocks noChangeArrowheads="1"/>
              </p:cNvSpPr>
              <p:nvPr/>
            </p:nvSpPr>
            <p:spPr bwMode="auto">
              <a:xfrm rot="-1545830">
                <a:off x="2792413" y="21748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6" name="Oval 108" descr="5%"/>
              <p:cNvSpPr>
                <a:spLocks noChangeArrowheads="1"/>
              </p:cNvSpPr>
              <p:nvPr/>
            </p:nvSpPr>
            <p:spPr bwMode="auto">
              <a:xfrm rot="-1545830">
                <a:off x="2924175" y="21859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7" name="Oval 110" descr="5%"/>
              <p:cNvSpPr>
                <a:spLocks noChangeArrowheads="1"/>
              </p:cNvSpPr>
              <p:nvPr/>
            </p:nvSpPr>
            <p:spPr bwMode="auto">
              <a:xfrm rot="-1545830">
                <a:off x="2659063" y="22494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8" name="Oval 111" descr="5%"/>
              <p:cNvSpPr>
                <a:spLocks noChangeArrowheads="1"/>
              </p:cNvSpPr>
              <p:nvPr/>
            </p:nvSpPr>
            <p:spPr bwMode="auto">
              <a:xfrm rot="-1545830">
                <a:off x="2790825" y="22606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89" name="Oval 112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2701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0" name="Oval 114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3352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1" name="Oval 115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344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2" name="Oval 116" descr="5%"/>
              <p:cNvSpPr>
                <a:spLocks noChangeArrowheads="1"/>
              </p:cNvSpPr>
              <p:nvPr/>
            </p:nvSpPr>
            <p:spPr bwMode="auto">
              <a:xfrm rot="-1545830">
                <a:off x="2922588" y="23558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3" name="Oval 118" descr="5%"/>
              <p:cNvSpPr>
                <a:spLocks noChangeArrowheads="1"/>
              </p:cNvSpPr>
              <p:nvPr/>
            </p:nvSpPr>
            <p:spPr bwMode="auto">
              <a:xfrm rot="-1545830">
                <a:off x="2657475" y="24209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4" name="Oval 119" descr="5%"/>
              <p:cNvSpPr>
                <a:spLocks noChangeArrowheads="1"/>
              </p:cNvSpPr>
              <p:nvPr/>
            </p:nvSpPr>
            <p:spPr bwMode="auto">
              <a:xfrm rot="-1545830">
                <a:off x="2789238" y="24304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95" name="Oval 120" descr="5%"/>
              <p:cNvSpPr>
                <a:spLocks noChangeArrowheads="1"/>
              </p:cNvSpPr>
              <p:nvPr/>
            </p:nvSpPr>
            <p:spPr bwMode="auto">
              <a:xfrm rot="-1545830">
                <a:off x="2921000" y="24415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4" name="Group 501"/>
            <p:cNvGrpSpPr>
              <a:grpSpLocks noChangeAspect="1"/>
            </p:cNvGrpSpPr>
            <p:nvPr/>
          </p:nvGrpSpPr>
          <p:grpSpPr bwMode="auto">
            <a:xfrm>
              <a:off x="3902431" y="3504900"/>
              <a:ext cx="211144" cy="304011"/>
              <a:chOff x="2644775" y="2722563"/>
              <a:chExt cx="422275" cy="608013"/>
            </a:xfrm>
          </p:grpSpPr>
          <p:grpSp>
            <p:nvGrpSpPr>
              <p:cNvPr id="540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562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72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3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3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70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71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4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68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9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65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66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67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541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2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3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4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5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6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7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8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49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0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1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2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3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4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5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6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7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8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59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60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61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5" name="Group 536"/>
            <p:cNvGrpSpPr>
              <a:grpSpLocks noChangeAspect="1"/>
            </p:cNvGrpSpPr>
            <p:nvPr/>
          </p:nvGrpSpPr>
          <p:grpSpPr bwMode="auto">
            <a:xfrm>
              <a:off x="3664030" y="3856056"/>
              <a:ext cx="211144" cy="304011"/>
              <a:chOff x="2644775" y="2722563"/>
              <a:chExt cx="422275" cy="608013"/>
            </a:xfrm>
          </p:grpSpPr>
          <p:grpSp>
            <p:nvGrpSpPr>
              <p:cNvPr id="506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528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8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9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29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6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7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30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4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5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531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32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33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507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8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09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0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1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2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3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4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5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6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7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8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19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0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1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2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3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4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5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6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527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6" name="Group 571"/>
            <p:cNvGrpSpPr>
              <a:grpSpLocks noChangeAspect="1"/>
            </p:cNvGrpSpPr>
            <p:nvPr/>
          </p:nvGrpSpPr>
          <p:grpSpPr bwMode="auto">
            <a:xfrm>
              <a:off x="3288073" y="4062572"/>
              <a:ext cx="211144" cy="304011"/>
              <a:chOff x="2644775" y="2722563"/>
              <a:chExt cx="422275" cy="608013"/>
            </a:xfrm>
          </p:grpSpPr>
          <p:grpSp>
            <p:nvGrpSpPr>
              <p:cNvPr id="472" name="Group 330"/>
              <p:cNvGrpSpPr>
                <a:grpSpLocks/>
              </p:cNvGrpSpPr>
              <p:nvPr/>
            </p:nvGrpSpPr>
            <p:grpSpPr bwMode="auto">
              <a:xfrm rot="16200000">
                <a:off x="2681344" y="2970215"/>
                <a:ext cx="328613" cy="73027"/>
                <a:chOff x="432" y="3252"/>
                <a:chExt cx="1878" cy="120"/>
              </a:xfrm>
              <a:solidFill>
                <a:srgbClr val="0000FF"/>
              </a:solidFill>
            </p:grpSpPr>
            <p:grpSp>
              <p:nvGrpSpPr>
                <p:cNvPr id="494" name="Group 331"/>
                <p:cNvGrpSpPr>
                  <a:grpSpLocks/>
                </p:cNvGrpSpPr>
                <p:nvPr/>
              </p:nvGrpSpPr>
              <p:grpSpPr bwMode="auto">
                <a:xfrm>
                  <a:off x="432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4" name="Freeform 332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5" name="Freeform 333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5" name="Group 334"/>
                <p:cNvGrpSpPr>
                  <a:grpSpLocks/>
                </p:cNvGrpSpPr>
                <p:nvPr/>
              </p:nvGrpSpPr>
              <p:grpSpPr bwMode="auto">
                <a:xfrm>
                  <a:off x="900" y="3252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2" name="Freeform 335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3" name="Freeform 336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6" name="Group 337"/>
                <p:cNvGrpSpPr>
                  <a:grpSpLocks/>
                </p:cNvGrpSpPr>
                <p:nvPr/>
              </p:nvGrpSpPr>
              <p:grpSpPr bwMode="auto">
                <a:xfrm>
                  <a:off x="1368" y="3254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500" name="Freeform 338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501" name="Freeform 339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grpSp>
              <p:nvGrpSpPr>
                <p:cNvPr id="497" name="Group 340"/>
                <p:cNvGrpSpPr>
                  <a:grpSpLocks/>
                </p:cNvGrpSpPr>
                <p:nvPr/>
              </p:nvGrpSpPr>
              <p:grpSpPr bwMode="auto">
                <a:xfrm>
                  <a:off x="1836" y="3253"/>
                  <a:ext cx="474" cy="118"/>
                  <a:chOff x="432" y="3253"/>
                  <a:chExt cx="474" cy="118"/>
                </a:xfrm>
                <a:grpFill/>
              </p:grpSpPr>
              <p:sp>
                <p:nvSpPr>
                  <p:cNvPr id="498" name="Freeform 341"/>
                  <p:cNvSpPr>
                    <a:spLocks/>
                  </p:cNvSpPr>
                  <p:nvPr/>
                </p:nvSpPr>
                <p:spPr bwMode="auto">
                  <a:xfrm>
                    <a:off x="432" y="3253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499" name="Freeform 342"/>
                  <p:cNvSpPr>
                    <a:spLocks/>
                  </p:cNvSpPr>
                  <p:nvPr/>
                </p:nvSpPr>
                <p:spPr bwMode="auto">
                  <a:xfrm flipV="1">
                    <a:off x="666" y="3312"/>
                    <a:ext cx="240" cy="59"/>
                  </a:xfrm>
                  <a:custGeom>
                    <a:avLst/>
                    <a:gdLst>
                      <a:gd name="T0" fmla="*/ 0 w 240"/>
                      <a:gd name="T1" fmla="*/ 59 h 59"/>
                      <a:gd name="T2" fmla="*/ 112 w 240"/>
                      <a:gd name="T3" fmla="*/ 0 h 59"/>
                      <a:gd name="T4" fmla="*/ 240 w 240"/>
                      <a:gd name="T5" fmla="*/ 59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0" h="59">
                        <a:moveTo>
                          <a:pt x="0" y="59"/>
                        </a:moveTo>
                        <a:cubicBezTo>
                          <a:pt x="19" y="49"/>
                          <a:pt x="72" y="0"/>
                          <a:pt x="112" y="0"/>
                        </a:cubicBezTo>
                        <a:cubicBezTo>
                          <a:pt x="152" y="0"/>
                          <a:pt x="213" y="47"/>
                          <a:pt x="240" y="59"/>
                        </a:cubicBezTo>
                      </a:path>
                    </a:pathLst>
                  </a:custGeom>
                  <a:grpFill/>
                  <a:ln w="28575" cmpd="sng">
                    <a:solidFill>
                      <a:srgbClr val="0000FF"/>
                    </a:solidFill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  <p:sp>
            <p:nvSpPr>
              <p:cNvPr id="473" name="Oval 343" descr="5%"/>
              <p:cNvSpPr>
                <a:spLocks noChangeArrowheads="1"/>
              </p:cNvSpPr>
              <p:nvPr/>
            </p:nvSpPr>
            <p:spPr bwMode="auto">
              <a:xfrm rot="-1545830">
                <a:off x="2651125" y="27225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4" name="Oval 344" descr="5%"/>
              <p:cNvSpPr>
                <a:spLocks noChangeArrowheads="1"/>
              </p:cNvSpPr>
              <p:nvPr/>
            </p:nvSpPr>
            <p:spPr bwMode="auto">
              <a:xfrm rot="-1545830">
                <a:off x="2782888" y="27320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5" name="Oval 345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7432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6" name="Oval 346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067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7" name="Oval 347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8178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8" name="Oval 348" descr="5%"/>
              <p:cNvSpPr>
                <a:spLocks noChangeArrowheads="1"/>
              </p:cNvSpPr>
              <p:nvPr/>
            </p:nvSpPr>
            <p:spPr bwMode="auto">
              <a:xfrm rot="-1545830">
                <a:off x="2914650" y="28273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9" name="Oval 349" descr="5%"/>
              <p:cNvSpPr>
                <a:spLocks noChangeArrowheads="1"/>
              </p:cNvSpPr>
              <p:nvPr/>
            </p:nvSpPr>
            <p:spPr bwMode="auto">
              <a:xfrm rot="-1545830">
                <a:off x="2649538" y="28924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0" name="Oval 350" descr="5%"/>
              <p:cNvSpPr>
                <a:spLocks noChangeArrowheads="1"/>
              </p:cNvSpPr>
              <p:nvPr/>
            </p:nvSpPr>
            <p:spPr bwMode="auto">
              <a:xfrm rot="-1545830">
                <a:off x="2781300" y="29019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1" name="Oval 351" descr="5%"/>
              <p:cNvSpPr>
                <a:spLocks noChangeArrowheads="1"/>
              </p:cNvSpPr>
              <p:nvPr/>
            </p:nvSpPr>
            <p:spPr bwMode="auto">
              <a:xfrm rot="-1545830">
                <a:off x="2913063" y="29130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2" name="Oval 352" descr="5%"/>
              <p:cNvSpPr>
                <a:spLocks noChangeArrowheads="1"/>
              </p:cNvSpPr>
              <p:nvPr/>
            </p:nvSpPr>
            <p:spPr bwMode="auto">
              <a:xfrm rot="-1545830">
                <a:off x="2647950" y="29781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3" name="Oval 353" descr="5%"/>
              <p:cNvSpPr>
                <a:spLocks noChangeArrowheads="1"/>
              </p:cNvSpPr>
              <p:nvPr/>
            </p:nvSpPr>
            <p:spPr bwMode="auto">
              <a:xfrm rot="-1545830">
                <a:off x="2779713" y="29876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4" name="Oval 354" descr="5%"/>
              <p:cNvSpPr>
                <a:spLocks noChangeArrowheads="1"/>
              </p:cNvSpPr>
              <p:nvPr/>
            </p:nvSpPr>
            <p:spPr bwMode="auto">
              <a:xfrm rot="-1545830">
                <a:off x="2911475" y="29987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5" name="Oval 355" descr="5%"/>
              <p:cNvSpPr>
                <a:spLocks noChangeArrowheads="1"/>
              </p:cNvSpPr>
              <p:nvPr/>
            </p:nvSpPr>
            <p:spPr bwMode="auto">
              <a:xfrm rot="-1545830">
                <a:off x="2646363" y="306228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6" name="Oval 356" descr="5%"/>
              <p:cNvSpPr>
                <a:spLocks noChangeArrowheads="1"/>
              </p:cNvSpPr>
              <p:nvPr/>
            </p:nvSpPr>
            <p:spPr bwMode="auto">
              <a:xfrm rot="-1545830">
                <a:off x="2778125" y="307340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7" name="Oval 357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08292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8" name="Oval 358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14801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89" name="Oval 359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1575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0" name="Oval 360" descr="5%"/>
              <p:cNvSpPr>
                <a:spLocks noChangeArrowheads="1"/>
              </p:cNvSpPr>
              <p:nvPr/>
            </p:nvSpPr>
            <p:spPr bwMode="auto">
              <a:xfrm rot="-1545830">
                <a:off x="2909888" y="3168651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1" name="Oval 361" descr="5%"/>
              <p:cNvSpPr>
                <a:spLocks noChangeArrowheads="1"/>
              </p:cNvSpPr>
              <p:nvPr/>
            </p:nvSpPr>
            <p:spPr bwMode="auto">
              <a:xfrm rot="-1545830">
                <a:off x="2644775" y="3233738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2" name="Oval 362" descr="5%"/>
              <p:cNvSpPr>
                <a:spLocks noChangeArrowheads="1"/>
              </p:cNvSpPr>
              <p:nvPr/>
            </p:nvSpPr>
            <p:spPr bwMode="auto">
              <a:xfrm rot="-1545830">
                <a:off x="2776538" y="3243263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93" name="Oval 363" descr="5%"/>
              <p:cNvSpPr>
                <a:spLocks noChangeArrowheads="1"/>
              </p:cNvSpPr>
              <p:nvPr/>
            </p:nvSpPr>
            <p:spPr bwMode="auto">
              <a:xfrm rot="-1545830">
                <a:off x="2908300" y="3254376"/>
                <a:ext cx="152400" cy="76200"/>
              </a:xfrm>
              <a:prstGeom prst="ellipse">
                <a:avLst/>
              </a:prstGeom>
              <a:pattFill prst="pct5">
                <a:fgClr>
                  <a:srgbClr val="000000">
                    <a:alpha val="50195"/>
                  </a:srgbClr>
                </a:fgClr>
                <a:bgClr>
                  <a:schemeClr val="bg1">
                    <a:alpha val="50195"/>
                  </a:schemeClr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7" name="Group 607"/>
            <p:cNvGrpSpPr>
              <a:grpSpLocks/>
            </p:cNvGrpSpPr>
            <p:nvPr/>
          </p:nvGrpSpPr>
          <p:grpSpPr bwMode="auto">
            <a:xfrm>
              <a:off x="3471557" y="3524030"/>
              <a:ext cx="357188" cy="82550"/>
              <a:chOff x="3600451" y="2000250"/>
              <a:chExt cx="357188" cy="82550"/>
            </a:xfrm>
          </p:grpSpPr>
          <p:sp>
            <p:nvSpPr>
              <p:cNvPr id="462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3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4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5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6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7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8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9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0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71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8" name="Group 618"/>
            <p:cNvGrpSpPr>
              <a:grpSpLocks/>
            </p:cNvGrpSpPr>
            <p:nvPr/>
          </p:nvGrpSpPr>
          <p:grpSpPr bwMode="auto">
            <a:xfrm>
              <a:off x="3915796" y="3341467"/>
              <a:ext cx="357188" cy="82550"/>
              <a:chOff x="3600451" y="2000250"/>
              <a:chExt cx="357188" cy="82550"/>
            </a:xfrm>
          </p:grpSpPr>
          <p:sp>
            <p:nvSpPr>
              <p:cNvPr id="452" name="Oval 306"/>
              <p:cNvSpPr>
                <a:spLocks noChangeAspect="1" noChangeArrowheads="1"/>
              </p:cNvSpPr>
              <p:nvPr/>
            </p:nvSpPr>
            <p:spPr bwMode="auto">
              <a:xfrm>
                <a:off x="3680568" y="2026666"/>
                <a:ext cx="40058" cy="3962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3" name="Oval 307"/>
              <p:cNvSpPr>
                <a:spLocks noChangeAspect="1" noChangeArrowheads="1"/>
              </p:cNvSpPr>
              <p:nvPr/>
            </p:nvSpPr>
            <p:spPr bwMode="auto">
              <a:xfrm>
                <a:off x="3640509" y="2043176"/>
                <a:ext cx="40058" cy="39624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4" name="Oval 308"/>
              <p:cNvSpPr>
                <a:spLocks noChangeAspect="1" noChangeArrowheads="1"/>
              </p:cNvSpPr>
              <p:nvPr/>
            </p:nvSpPr>
            <p:spPr bwMode="auto">
              <a:xfrm>
                <a:off x="3600451" y="204317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5" name="Oval 309"/>
              <p:cNvSpPr>
                <a:spLocks noChangeAspect="1" noChangeArrowheads="1"/>
              </p:cNvSpPr>
              <p:nvPr/>
            </p:nvSpPr>
            <p:spPr bwMode="auto">
              <a:xfrm>
                <a:off x="3750670" y="2003552"/>
                <a:ext cx="40058" cy="39624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6" name="Oval 310"/>
              <p:cNvSpPr>
                <a:spLocks noChangeAspect="1" noChangeArrowheads="1"/>
              </p:cNvSpPr>
              <p:nvPr/>
            </p:nvSpPr>
            <p:spPr bwMode="auto">
              <a:xfrm>
                <a:off x="3713950" y="2006854"/>
                <a:ext cx="40058" cy="39624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7" name="Oval 311"/>
              <p:cNvSpPr>
                <a:spLocks noChangeAspect="1" noChangeArrowheads="1"/>
              </p:cNvSpPr>
              <p:nvPr/>
            </p:nvSpPr>
            <p:spPr bwMode="auto">
              <a:xfrm>
                <a:off x="3857493" y="2033270"/>
                <a:ext cx="40058" cy="39624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8" name="Oval 312"/>
              <p:cNvSpPr>
                <a:spLocks noChangeAspect="1" noChangeArrowheads="1"/>
              </p:cNvSpPr>
              <p:nvPr/>
            </p:nvSpPr>
            <p:spPr bwMode="auto">
              <a:xfrm>
                <a:off x="3824111" y="2029968"/>
                <a:ext cx="40058" cy="39624"/>
              </a:xfrm>
              <a:prstGeom prst="ellipse">
                <a:avLst/>
              </a:prstGeom>
              <a:solidFill>
                <a:srgbClr val="CC00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9" name="Oval 313"/>
              <p:cNvSpPr>
                <a:spLocks noChangeAspect="1" noChangeArrowheads="1"/>
              </p:cNvSpPr>
              <p:nvPr/>
            </p:nvSpPr>
            <p:spPr bwMode="auto">
              <a:xfrm>
                <a:off x="3790729" y="2010156"/>
                <a:ext cx="40058" cy="3962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0" name="Oval 314"/>
              <p:cNvSpPr>
                <a:spLocks noChangeAspect="1" noChangeArrowheads="1"/>
              </p:cNvSpPr>
              <p:nvPr/>
            </p:nvSpPr>
            <p:spPr bwMode="auto">
              <a:xfrm>
                <a:off x="3917581" y="2000250"/>
                <a:ext cx="40058" cy="39624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61" name="Oval 315"/>
              <p:cNvSpPr>
                <a:spLocks noChangeAspect="1" noChangeArrowheads="1"/>
              </p:cNvSpPr>
              <p:nvPr/>
            </p:nvSpPr>
            <p:spPr bwMode="auto">
              <a:xfrm>
                <a:off x="3880860" y="2010156"/>
                <a:ext cx="40058" cy="3962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39" name="Group 630"/>
            <p:cNvGrpSpPr>
              <a:grpSpLocks/>
            </p:cNvGrpSpPr>
            <p:nvPr/>
          </p:nvGrpSpPr>
          <p:grpSpPr bwMode="auto">
            <a:xfrm>
              <a:off x="3864610" y="4094005"/>
              <a:ext cx="347663" cy="73026"/>
              <a:chOff x="3492501" y="3305175"/>
              <a:chExt cx="347663" cy="73026"/>
            </a:xfrm>
          </p:grpSpPr>
          <p:sp>
            <p:nvSpPr>
              <p:cNvPr id="441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2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3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4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5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6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7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8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9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0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51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  <p:grpSp>
          <p:nvGrpSpPr>
            <p:cNvPr id="40" name="Group 642"/>
            <p:cNvGrpSpPr>
              <a:grpSpLocks/>
            </p:cNvGrpSpPr>
            <p:nvPr/>
          </p:nvGrpSpPr>
          <p:grpSpPr bwMode="auto">
            <a:xfrm>
              <a:off x="4098606" y="3749040"/>
              <a:ext cx="347663" cy="73026"/>
              <a:chOff x="3492501" y="3305175"/>
              <a:chExt cx="347663" cy="73026"/>
            </a:xfrm>
          </p:grpSpPr>
          <p:sp>
            <p:nvSpPr>
              <p:cNvPr id="430" name="Oval 540"/>
              <p:cNvSpPr>
                <a:spLocks noChangeAspect="1" noChangeArrowheads="1"/>
              </p:cNvSpPr>
              <p:nvPr/>
            </p:nvSpPr>
            <p:spPr bwMode="auto">
              <a:xfrm>
                <a:off x="3607381" y="3341688"/>
                <a:ext cx="36278" cy="36513"/>
              </a:xfrm>
              <a:prstGeom prst="ellipse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1" name="Oval 541"/>
              <p:cNvSpPr>
                <a:spLocks noChangeAspect="1" noChangeArrowheads="1"/>
              </p:cNvSpPr>
              <p:nvPr/>
            </p:nvSpPr>
            <p:spPr bwMode="auto">
              <a:xfrm>
                <a:off x="3637613" y="3341688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2" name="Oval 542"/>
              <p:cNvSpPr>
                <a:spLocks noChangeAspect="1" noChangeArrowheads="1"/>
              </p:cNvSpPr>
              <p:nvPr/>
            </p:nvSpPr>
            <p:spPr bwMode="auto">
              <a:xfrm>
                <a:off x="3661798" y="3314303"/>
                <a:ext cx="36278" cy="36513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3" name="Oval 543"/>
              <p:cNvSpPr>
                <a:spLocks noChangeAspect="1" noChangeArrowheads="1"/>
              </p:cNvSpPr>
              <p:nvPr/>
            </p:nvSpPr>
            <p:spPr bwMode="auto">
              <a:xfrm>
                <a:off x="3803886" y="3317346"/>
                <a:ext cx="36278" cy="36513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4" name="Oval 544"/>
              <p:cNvSpPr>
                <a:spLocks noChangeAspect="1" noChangeArrowheads="1"/>
              </p:cNvSpPr>
              <p:nvPr/>
            </p:nvSpPr>
            <p:spPr bwMode="auto">
              <a:xfrm>
                <a:off x="3701099" y="3320389"/>
                <a:ext cx="36278" cy="365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5" name="Oval 545"/>
              <p:cNvSpPr>
                <a:spLocks noChangeAspect="1" noChangeArrowheads="1"/>
              </p:cNvSpPr>
              <p:nvPr/>
            </p:nvSpPr>
            <p:spPr bwMode="auto">
              <a:xfrm>
                <a:off x="3574126" y="3335602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6" name="Oval 546"/>
              <p:cNvSpPr>
                <a:spLocks noChangeAspect="1" noChangeArrowheads="1"/>
              </p:cNvSpPr>
              <p:nvPr/>
            </p:nvSpPr>
            <p:spPr bwMode="auto">
              <a:xfrm>
                <a:off x="3546918" y="3308218"/>
                <a:ext cx="36278" cy="36513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7" name="Oval 547"/>
              <p:cNvSpPr>
                <a:spLocks noChangeAspect="1" noChangeArrowheads="1"/>
              </p:cNvSpPr>
              <p:nvPr/>
            </p:nvSpPr>
            <p:spPr bwMode="auto">
              <a:xfrm>
                <a:off x="3492501" y="3341688"/>
                <a:ext cx="36278" cy="365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8" name="Oval 548"/>
              <p:cNvSpPr>
                <a:spLocks noChangeAspect="1" noChangeArrowheads="1"/>
              </p:cNvSpPr>
              <p:nvPr/>
            </p:nvSpPr>
            <p:spPr bwMode="auto">
              <a:xfrm>
                <a:off x="3767608" y="3305175"/>
                <a:ext cx="36278" cy="36513"/>
              </a:xfrm>
              <a:prstGeom prst="ellipse">
                <a:avLst/>
              </a:prstGeom>
              <a:solidFill>
                <a:srgbClr val="99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39" name="Oval 549"/>
              <p:cNvSpPr>
                <a:spLocks noChangeAspect="1" noChangeArrowheads="1"/>
              </p:cNvSpPr>
              <p:nvPr/>
            </p:nvSpPr>
            <p:spPr bwMode="auto">
              <a:xfrm>
                <a:off x="3731330" y="3305175"/>
                <a:ext cx="36278" cy="36513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  <p:sp>
            <p:nvSpPr>
              <p:cNvPr id="440" name="Oval 550"/>
              <p:cNvSpPr>
                <a:spLocks noChangeAspect="1" noChangeArrowheads="1"/>
              </p:cNvSpPr>
              <p:nvPr/>
            </p:nvSpPr>
            <p:spPr bwMode="auto">
              <a:xfrm>
                <a:off x="3510640" y="3311260"/>
                <a:ext cx="36278" cy="36513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5936" y="4397514"/>
            <a:ext cx="1500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0" dirty="0" smtClean="0"/>
              <a:t>G</a:t>
            </a:r>
            <a:r>
              <a:rPr lang="en-US" i="0" dirty="0" smtClean="0"/>
              <a:t> A </a:t>
            </a:r>
            <a:r>
              <a:rPr lang="en-US" sz="4000" i="0" dirty="0" smtClean="0"/>
              <a:t>C</a:t>
            </a:r>
            <a:r>
              <a:rPr lang="en-US" i="0" dirty="0" smtClean="0"/>
              <a:t> T</a:t>
            </a:r>
            <a:endParaRPr lang="en-US" i="0" dirty="0"/>
          </a:p>
        </p:txBody>
      </p:sp>
      <p:sp>
        <p:nvSpPr>
          <p:cNvPr id="397" name="TextBox 396"/>
          <p:cNvSpPr txBox="1"/>
          <p:nvPr/>
        </p:nvSpPr>
        <p:spPr>
          <a:xfrm>
            <a:off x="7643536" y="4419600"/>
            <a:ext cx="1500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0" dirty="0" smtClean="0"/>
              <a:t>G</a:t>
            </a:r>
            <a:r>
              <a:rPr lang="en-US" i="0" dirty="0" smtClean="0"/>
              <a:t> </a:t>
            </a:r>
            <a:r>
              <a:rPr lang="en-US" sz="2400" i="0" dirty="0" smtClean="0"/>
              <a:t>A</a:t>
            </a:r>
            <a:r>
              <a:rPr lang="en-US" i="0" dirty="0" smtClean="0"/>
              <a:t> </a:t>
            </a:r>
            <a:r>
              <a:rPr lang="en-US" sz="2400" i="0" dirty="0" smtClean="0"/>
              <a:t>C </a:t>
            </a:r>
            <a:r>
              <a:rPr lang="en-US" sz="2000" i="0" dirty="0" smtClean="0"/>
              <a:t>T</a:t>
            </a:r>
            <a:endParaRPr lang="en-US" sz="2000" i="0" dirty="0"/>
          </a:p>
        </p:txBody>
      </p:sp>
      <p:sp>
        <p:nvSpPr>
          <p:cNvPr id="398" name="TextBox 397"/>
          <p:cNvSpPr txBox="1"/>
          <p:nvPr/>
        </p:nvSpPr>
        <p:spPr>
          <a:xfrm>
            <a:off x="2819400" y="6440992"/>
            <a:ext cx="413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>
                <a:solidFill>
                  <a:srgbClr val="CC3300"/>
                </a:solidFill>
              </a:rPr>
              <a:t>Mycobacterium tuberculosis</a:t>
            </a:r>
            <a:endParaRPr lang="en-US" sz="2400" i="0" dirty="0">
              <a:solidFill>
                <a:srgbClr val="CC3300"/>
              </a:solidFill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40837" y="3723752"/>
            <a:ext cx="169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DNA </a:t>
            </a:r>
            <a:r>
              <a:rPr lang="en-US" sz="2400" i="0" u="sng" dirty="0" smtClean="0"/>
              <a:t>nucleotides</a:t>
            </a:r>
            <a:endParaRPr lang="en-US" sz="2400" i="0" u="sng" dirty="0"/>
          </a:p>
        </p:txBody>
      </p:sp>
      <p:sp>
        <p:nvSpPr>
          <p:cNvPr id="400" name="TextBox 399"/>
          <p:cNvSpPr txBox="1"/>
          <p:nvPr/>
        </p:nvSpPr>
        <p:spPr>
          <a:xfrm>
            <a:off x="7549463" y="3733293"/>
            <a:ext cx="169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 smtClean="0"/>
              <a:t>RNA </a:t>
            </a:r>
            <a:r>
              <a:rPr lang="en-US" sz="2400" i="0" u="sng" dirty="0" smtClean="0"/>
              <a:t>nucleotides</a:t>
            </a:r>
            <a:endParaRPr lang="en-US" sz="2400" i="0" u="sng" dirty="0"/>
          </a:p>
        </p:txBody>
      </p:sp>
    </p:spTree>
    <p:extLst>
      <p:ext uri="{BB962C8B-B14F-4D97-AF65-F5344CB8AC3E}">
        <p14:creationId xmlns:p14="http://schemas.microsoft.com/office/powerpoint/2010/main" val="32080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6019800"/>
            <a:ext cx="3513909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37337"/>
            <a:ext cx="5427291" cy="119363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 flipV="1">
            <a:off x="1371600" y="44812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8" y="304800"/>
            <a:ext cx="8633312" cy="4262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8" y="4826246"/>
            <a:ext cx="8633312" cy="14221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4062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4701"/>
          <a:stretch/>
        </p:blipFill>
        <p:spPr>
          <a:xfrm>
            <a:off x="228600" y="152401"/>
            <a:ext cx="86868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981200" y="2971800"/>
            <a:ext cx="3962400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…regarding </a:t>
            </a:r>
            <a:r>
              <a:rPr lang="en-US" sz="2400" dirty="0"/>
              <a:t>SQ13, I cant see why the numbers might be regarded as suspicious. 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4334470"/>
            <a:ext cx="4800600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99"/>
                </a:solidFill>
              </a:rPr>
              <a:t>SQ13. Reinterpret the numbers for </a:t>
            </a:r>
            <a:r>
              <a:rPr lang="en-US" b="1" i="0" dirty="0" smtClean="0">
                <a:solidFill>
                  <a:srgbClr val="000099"/>
                </a:solidFill>
              </a:rPr>
              <a:t>experiment</a:t>
            </a:r>
            <a:br>
              <a:rPr lang="en-US" b="1" i="0" dirty="0" smtClean="0">
                <a:solidFill>
                  <a:srgbClr val="000099"/>
                </a:solidFill>
              </a:rPr>
            </a:br>
            <a:r>
              <a:rPr lang="en-US" b="1" i="0" dirty="0" smtClean="0">
                <a:solidFill>
                  <a:srgbClr val="000099"/>
                </a:solidFill>
              </a:rPr>
              <a:t>          </a:t>
            </a:r>
            <a:r>
              <a:rPr lang="en-US" b="1" i="0" dirty="0">
                <a:solidFill>
                  <a:srgbClr val="000099"/>
                </a:solidFill>
              </a:rPr>
              <a:t>J108, in light of the minus </a:t>
            </a:r>
            <a:r>
              <a:rPr lang="en-US" b="1" i="0" dirty="0" smtClean="0">
                <a:solidFill>
                  <a:srgbClr val="000099"/>
                </a:solidFill>
              </a:rPr>
              <a:t>polynucleotide</a:t>
            </a:r>
            <a:br>
              <a:rPr lang="en-US" b="1" i="0" dirty="0" smtClean="0">
                <a:solidFill>
                  <a:srgbClr val="000099"/>
                </a:solidFill>
              </a:rPr>
            </a:br>
            <a:r>
              <a:rPr lang="en-US" b="1" i="0" dirty="0" smtClean="0">
                <a:solidFill>
                  <a:srgbClr val="000099"/>
                </a:solidFill>
              </a:rPr>
              <a:t>          control… What </a:t>
            </a:r>
            <a:r>
              <a:rPr lang="en-US" b="1" i="0" dirty="0">
                <a:solidFill>
                  <a:srgbClr val="000099"/>
                </a:solidFill>
              </a:rPr>
              <a:t>makes them suspicious? 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1828800"/>
            <a:ext cx="762000" cy="434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1828800"/>
            <a:ext cx="1219200" cy="434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4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6019800"/>
            <a:ext cx="3513909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 flipV="1">
            <a:off x="8124372" y="5791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1990726" y="3934361"/>
            <a:ext cx="5172074" cy="1631216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When we are critiquing, should we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comment </a:t>
            </a:r>
            <a:r>
              <a:rPr lang="en-US" sz="2800" b="1" dirty="0">
                <a:solidFill>
                  <a:srgbClr val="C00000"/>
                </a:solidFill>
              </a:rPr>
              <a:t>on their post </a:t>
            </a:r>
            <a:r>
              <a:rPr lang="en-US" sz="2800" b="1" dirty="0" smtClean="0">
                <a:solidFill>
                  <a:srgbClr val="C00000"/>
                </a:solidFill>
              </a:rPr>
              <a:t/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dirty="0" smtClean="0"/>
              <a:t>or </a:t>
            </a:r>
            <a:br>
              <a:rPr lang="en-US" dirty="0" smtClean="0"/>
            </a:br>
            <a:r>
              <a:rPr lang="en-US" dirty="0" smtClean="0"/>
              <a:t>send </a:t>
            </a:r>
            <a:r>
              <a:rPr lang="en-US" dirty="0"/>
              <a:t>them an email with the </a:t>
            </a:r>
            <a:r>
              <a:rPr lang="en-US" dirty="0" smtClean="0"/>
              <a:t>critique…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</a:t>
            </a:r>
            <a:r>
              <a:rPr lang="en-US" sz="4800" b="1" i="0" dirty="0" smtClean="0"/>
              <a:t>7, #1, #2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39453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6019800"/>
            <a:ext cx="3513909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37337"/>
            <a:ext cx="5427291" cy="119363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 flipV="1">
            <a:off x="1371600" y="4800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0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838200" y="4419600"/>
            <a:ext cx="73152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838326" y="2721562"/>
            <a:ext cx="5476874" cy="156966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…it </a:t>
            </a:r>
            <a:r>
              <a:rPr lang="en-US" dirty="0"/>
              <a:t>was very difficult to find any sort of pattern with the alien genetic code.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</a:t>
            </a:r>
            <a:r>
              <a:rPr lang="en-US" dirty="0"/>
              <a:t>would the two samples give different amino acids for the same RNA sequence?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0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3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838200" y="4419600"/>
            <a:ext cx="73152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1752600" y="2023408"/>
            <a:ext cx="5638800" cy="193899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 had trouble understanding how to determine if the alien code was degenerate or not? </a:t>
            </a:r>
            <a:r>
              <a:rPr lang="en-US" dirty="0" smtClean="0"/>
              <a:t>…I </a:t>
            </a:r>
            <a:r>
              <a:rPr lang="en-US" dirty="0"/>
              <a:t>did not know how to interpret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my </a:t>
            </a:r>
            <a:r>
              <a:rPr lang="en-US" dirty="0"/>
              <a:t>data when I translated a random mRNA of nucleotide frequency 80%U 20</a:t>
            </a:r>
            <a:r>
              <a:rPr lang="en-US" dirty="0" smtClean="0"/>
              <a:t>%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074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6019800"/>
            <a:ext cx="3513909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37337"/>
            <a:ext cx="5427291" cy="119363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 flipV="1">
            <a:off x="1457848" y="424710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264</Words>
  <Application>Microsoft Office PowerPoint</Application>
  <PresentationFormat>On-screen Show (4:3)</PresentationFormat>
  <Paragraphs>71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ＭＳ Ｐゴシック</vt:lpstr>
      <vt:lpstr>Arial</vt:lpstr>
      <vt:lpstr>Calibri</vt:lpstr>
      <vt:lpstr>Lucida Handwriting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486</cp:revision>
  <dcterms:created xsi:type="dcterms:W3CDTF">2011-01-17T21:08:00Z</dcterms:created>
  <dcterms:modified xsi:type="dcterms:W3CDTF">2017-03-28T13:17:55Z</dcterms:modified>
</cp:coreProperties>
</file>