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637" r:id="rId2"/>
    <p:sldId id="638" r:id="rId3"/>
    <p:sldId id="1269" r:id="rId4"/>
    <p:sldId id="1268" r:id="rId5"/>
    <p:sldId id="1270" r:id="rId6"/>
    <p:sldId id="1271" r:id="rId7"/>
    <p:sldId id="1272" r:id="rId8"/>
    <p:sldId id="1273" r:id="rId9"/>
    <p:sldId id="1275" r:id="rId10"/>
    <p:sldId id="1276" r:id="rId11"/>
    <p:sldId id="1274" r:id="rId12"/>
    <p:sldId id="1277" r:id="rId13"/>
    <p:sldId id="1292" r:id="rId14"/>
    <p:sldId id="1293" r:id="rId15"/>
    <p:sldId id="1219" r:id="rId16"/>
    <p:sldId id="1282" r:id="rId17"/>
    <p:sldId id="1294" r:id="rId18"/>
    <p:sldId id="1295" r:id="rId19"/>
    <p:sldId id="1281" r:id="rId20"/>
    <p:sldId id="1283" r:id="rId21"/>
    <p:sldId id="1284" r:id="rId22"/>
    <p:sldId id="1285" r:id="rId23"/>
    <p:sldId id="1286" r:id="rId24"/>
    <p:sldId id="1287" r:id="rId25"/>
    <p:sldId id="1288" r:id="rId26"/>
    <p:sldId id="1289" r:id="rId27"/>
    <p:sldId id="1290" r:id="rId28"/>
    <p:sldId id="1291" r:id="rId29"/>
    <p:sldId id="1171" r:id="rId30"/>
    <p:sldId id="1189" r:id="rId31"/>
    <p:sldId id="1262" r:id="rId32"/>
    <p:sldId id="1263" r:id="rId33"/>
    <p:sldId id="1264" r:id="rId34"/>
    <p:sldId id="1251" r:id="rId35"/>
    <p:sldId id="1252" r:id="rId36"/>
    <p:sldId id="1253" r:id="rId37"/>
    <p:sldId id="1254" r:id="rId38"/>
    <p:sldId id="1255" r:id="rId39"/>
    <p:sldId id="1256" r:id="rId40"/>
    <p:sldId id="1257" r:id="rId41"/>
    <p:sldId id="1258" r:id="rId42"/>
    <p:sldId id="1259" r:id="rId43"/>
    <p:sldId id="1260" r:id="rId4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648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4176">
          <p15:clr>
            <a:srgbClr val="A4A3A4"/>
          </p15:clr>
        </p15:guide>
        <p15:guide id="5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33CC"/>
    <a:srgbClr val="66FF33"/>
    <a:srgbClr val="BBFFDD"/>
    <a:srgbClr val="CC3300"/>
    <a:srgbClr val="000099"/>
    <a:srgbClr val="FFC0C0"/>
    <a:srgbClr val="FF8080"/>
    <a:srgbClr val="D0DFFF"/>
    <a:srgbClr val="EC3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56" autoAdjust="0"/>
    <p:restoredTop sz="94672" autoAdjust="0"/>
  </p:normalViewPr>
  <p:slideViewPr>
    <p:cSldViewPr>
      <p:cViewPr varScale="1">
        <p:scale>
          <a:sx n="95" d="100"/>
          <a:sy n="95" d="100"/>
        </p:scale>
        <p:origin x="90" y="180"/>
      </p:cViewPr>
      <p:guideLst>
        <p:guide orient="horz" pos="2160"/>
        <p:guide pos="3648"/>
        <p:guide orient="horz" pos="3696"/>
        <p:guide orient="horz" pos="417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B8892-A622-4235-B238-8B6F36140256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62ACC-BD12-4D11-8F58-775A777E7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17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A19C8-CCCE-4953-A561-6EE71E169B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5253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B2E6AE-82F4-495B-9C1B-0795ADC2A9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2989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D36DB-6B1C-4363-9049-3059ED01D0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7800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66C3FD-3F00-475A-A127-AA31988477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8357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F7FB3-6F05-4F0C-8553-8AE99F66C4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9903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9D3746-189F-4C0C-B673-EDEC285851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488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A0E8AF-1545-4817-B025-5126892A1D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2704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AFD69-C024-41D5-A069-67E133B1E7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3971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53565D-A5E4-4998-BE11-66FBE22449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639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59704C-9FE3-450E-A290-FBC8243D7E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2319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41DB49-8943-4AA8-AEF3-F4387174CC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1993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FF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 smtClean="0">
                <a:latin typeface="Arial" charset="0"/>
              </a:defRPr>
            </a:lvl1pPr>
          </a:lstStyle>
          <a:p>
            <a:pPr>
              <a:defRPr/>
            </a:pPr>
            <a:fld id="{E0592081-F691-4511-80BD-F15355DFB6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ople.vcu.edu/~elhaij/bnfo300/17/Units/Proposal/How-to-write-a-proposal-description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ople.vcu.edu/~elhaij/bnfo300/17/Units/Proposal/How-to-write-a-proposal-description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people.vcu.edu/~elhaij/bnfo300/17/Units/BNFO300-presentation-availability.xlsx" TargetMode="Externa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ople.vcu.edu/~elhaij/bnfo300/17/Units/Proposal/How-to-write-a-proposal-description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hyperlink" Target="http://www.people.vcu.edu/~elhaij/bnfo300/17/Units/BNFO300-presentation-availability.xlsx" TargetMode="Externa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hyperlink" Target="http://www.people.vcu.edu/~elhaij/bnfo300/17/Units/BNFO300-presentation-availability.xlsx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hyperlink" Target="http://www.people.vcu.edu/~elhaij/bnfo300/17/Units/Proposal/How-to-write-a-proposal-description.html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ople.vcu.edu/~elhaij/bnfo300/17/Units/Proposal/How-to-write-a-proposal-description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people.vcu.edu/~elhaij/bnfo300/17/Units/BNFO300-presentation-availability.xlsx" TargetMode="External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people.vcu.edu/~elhaij/bnfo300/17/Units/BNFO300-presentation-availability.xlsx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ople.vcu.edu/~elhaij/bnfo300/17/Units/Proposal/How-to-write-a-proposal-description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ople.vcu.edu/~elhaij/bnfo300/17/Units/Proposal/How-to-write-a-proposal-description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jpe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ople.vcu.edu/~elhaij/bnfo300/17/Units/Proposal/proposal-outline-example.pdf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ople.vcu.edu/~elhaij/bnfo300/17/Units/Proposal/proposal-outline-example.pdf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ople.vcu.edu/~elhaij/bnfo300/17/Units/Proposal/How-to-write-a-proposal-description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684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13" y="190500"/>
            <a:ext cx="4297680" cy="3836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299" y="4007813"/>
            <a:ext cx="4297680" cy="273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1738086" y="3541087"/>
            <a:ext cx="4308566" cy="3240713"/>
          </a:xfrm>
          <a:prstGeom prst="rect">
            <a:avLst/>
          </a:prstGeom>
          <a:noFill/>
          <a:ln w="38100" cap="flat" cmpd="sng" algn="ctr">
            <a:solidFill>
              <a:srgbClr val="66FF3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738086" y="3124200"/>
            <a:ext cx="4308566" cy="365760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738086" y="181428"/>
            <a:ext cx="4308566" cy="287121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ight Arrow 6"/>
          <p:cNvSpPr/>
          <p:nvPr/>
        </p:nvSpPr>
        <p:spPr bwMode="auto">
          <a:xfrm rot="10800000" flipV="1">
            <a:off x="4730264" y="5313903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ight Arrow 7"/>
          <p:cNvSpPr/>
          <p:nvPr/>
        </p:nvSpPr>
        <p:spPr bwMode="auto">
          <a:xfrm rot="10800000" flipV="1">
            <a:off x="3647552" y="2362200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3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74004"/>
            <a:ext cx="8686800" cy="4855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>
            <a:hlinkClick r:id="rId3"/>
          </p:cNvPr>
          <p:cNvSpPr/>
          <p:nvPr/>
        </p:nvSpPr>
        <p:spPr bwMode="auto">
          <a:xfrm>
            <a:off x="7924800" y="3937337"/>
            <a:ext cx="970368" cy="3804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81000" y="76200"/>
            <a:ext cx="82296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latin typeface="Lucida Handwriting" pitchFamily="-65" charset="0"/>
              </a:rPr>
              <a:t>Welcome to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3600" b="1" i="0" dirty="0"/>
              <a:t>Molecular Biology Through Discovery</a:t>
            </a:r>
            <a:br>
              <a:rPr lang="en-US" altLang="en-US" sz="3600" b="1" i="0" dirty="0"/>
            </a:br>
            <a:r>
              <a:rPr lang="en-US" altLang="en-US" sz="2800" b="1" i="0" dirty="0" smtClean="0"/>
              <a:t>Tuesday</a:t>
            </a:r>
            <a:r>
              <a:rPr lang="en-US" altLang="en-US" sz="2800" b="1" i="0" dirty="0"/>
              <a:t>, </a:t>
            </a:r>
            <a:r>
              <a:rPr lang="en-US" altLang="en-US" sz="2800" b="1" i="0" dirty="0" smtClean="0"/>
              <a:t>4 April 2017</a:t>
            </a:r>
            <a:endParaRPr lang="en-US" altLang="en-US" sz="3200" b="1" i="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580572" y="2057400"/>
            <a:ext cx="3721608" cy="1066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832" y="3255264"/>
            <a:ext cx="5074920" cy="1964482"/>
          </a:xfrm>
          <a:prstGeom prst="rect">
            <a:avLst/>
          </a:prstGeom>
          <a:ln w="38100">
            <a:solidFill>
              <a:srgbClr val="FF000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" name="Text Box 28" descr="Newsprint"/>
          <p:cNvSpPr txBox="1">
            <a:spLocks noChangeArrowheads="1"/>
          </p:cNvSpPr>
          <p:nvPr/>
        </p:nvSpPr>
        <p:spPr bwMode="auto">
          <a:xfrm>
            <a:off x="3657600" y="4953000"/>
            <a:ext cx="5029200" cy="1200329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dirty="0" smtClean="0"/>
              <a:t>May </a:t>
            </a:r>
            <a:r>
              <a:rPr lang="en-US" dirty="0"/>
              <a:t>we seek outside sources for critiques before the upcoming submission of the revised version? </a:t>
            </a:r>
            <a:endParaRPr lang="en-US" b="1" dirty="0"/>
          </a:p>
        </p:txBody>
      </p:sp>
      <p:sp>
        <p:nvSpPr>
          <p:cNvPr id="9" name="Right Arrow 8"/>
          <p:cNvSpPr/>
          <p:nvPr/>
        </p:nvSpPr>
        <p:spPr bwMode="auto">
          <a:xfrm rot="16200000" flipV="1">
            <a:off x="8259744" y="2713056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66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74004"/>
            <a:ext cx="8686800" cy="4855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>
            <a:hlinkClick r:id="rId3"/>
          </p:cNvPr>
          <p:cNvSpPr/>
          <p:nvPr/>
        </p:nvSpPr>
        <p:spPr bwMode="auto">
          <a:xfrm>
            <a:off x="7924800" y="3937337"/>
            <a:ext cx="970368" cy="3804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81000" y="76200"/>
            <a:ext cx="82296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latin typeface="Lucida Handwriting" pitchFamily="-65" charset="0"/>
              </a:rPr>
              <a:t>Welcome to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3600" b="1" i="0" dirty="0"/>
              <a:t>Molecular Biology Through Discovery</a:t>
            </a:r>
            <a:br>
              <a:rPr lang="en-US" altLang="en-US" sz="3600" b="1" i="0" dirty="0"/>
            </a:br>
            <a:r>
              <a:rPr lang="en-US" altLang="en-US" sz="2800" b="1" i="0" dirty="0" smtClean="0"/>
              <a:t>Tuesday</a:t>
            </a:r>
            <a:r>
              <a:rPr lang="en-US" altLang="en-US" sz="2800" b="1" i="0" dirty="0"/>
              <a:t>, </a:t>
            </a:r>
            <a:r>
              <a:rPr lang="en-US" altLang="en-US" sz="2800" b="1" i="0" dirty="0" smtClean="0"/>
              <a:t>4 April 2017</a:t>
            </a:r>
            <a:endParaRPr lang="en-US" altLang="en-US" sz="3200" b="1" i="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580572" y="2057400"/>
            <a:ext cx="3721608" cy="1066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832" y="3255264"/>
            <a:ext cx="5074920" cy="1964482"/>
          </a:xfrm>
          <a:prstGeom prst="rect">
            <a:avLst/>
          </a:prstGeom>
          <a:ln w="38100">
            <a:solidFill>
              <a:srgbClr val="FF000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Right Arrow 9">
            <a:hlinkClick r:id="rId5"/>
          </p:cNvPr>
          <p:cNvSpPr/>
          <p:nvPr/>
        </p:nvSpPr>
        <p:spPr bwMode="auto">
          <a:xfrm flipV="1">
            <a:off x="1828800" y="4572000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421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46"/>
            <a:ext cx="9144000" cy="448711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2229896" y="1371600"/>
            <a:ext cx="5760720" cy="4846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2011344" y="1858944"/>
            <a:ext cx="6217920" cy="73152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97809"/>
            <a:ext cx="9144000" cy="159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70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74004"/>
            <a:ext cx="8686800" cy="4855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>
            <a:hlinkClick r:id="rId3"/>
          </p:cNvPr>
          <p:cNvSpPr/>
          <p:nvPr/>
        </p:nvSpPr>
        <p:spPr bwMode="auto">
          <a:xfrm>
            <a:off x="7924800" y="3937337"/>
            <a:ext cx="970368" cy="3804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81000" y="76200"/>
            <a:ext cx="82296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latin typeface="Lucida Handwriting" pitchFamily="-65" charset="0"/>
              </a:rPr>
              <a:t>Welcome to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3600" b="1" i="0" dirty="0"/>
              <a:t>Molecular Biology Through Discovery</a:t>
            </a:r>
            <a:br>
              <a:rPr lang="en-US" altLang="en-US" sz="3600" b="1" i="0" dirty="0"/>
            </a:br>
            <a:r>
              <a:rPr lang="en-US" altLang="en-US" sz="2800" b="1" i="0" dirty="0" smtClean="0"/>
              <a:t>Tuesday</a:t>
            </a:r>
            <a:r>
              <a:rPr lang="en-US" altLang="en-US" sz="2800" b="1" i="0" dirty="0"/>
              <a:t>, </a:t>
            </a:r>
            <a:r>
              <a:rPr lang="en-US" altLang="en-US" sz="2800" b="1" i="0" dirty="0" smtClean="0"/>
              <a:t>4 April 2017</a:t>
            </a:r>
            <a:endParaRPr lang="en-US" altLang="en-US" sz="3200" b="1" i="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580572" y="2057400"/>
            <a:ext cx="3721608" cy="1066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832" y="3255264"/>
            <a:ext cx="5074920" cy="1964482"/>
          </a:xfrm>
          <a:prstGeom prst="rect">
            <a:avLst/>
          </a:prstGeom>
          <a:ln w="38100">
            <a:solidFill>
              <a:srgbClr val="FF000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Right Arrow 8">
            <a:hlinkClick r:id="rId5"/>
          </p:cNvPr>
          <p:cNvSpPr/>
          <p:nvPr/>
        </p:nvSpPr>
        <p:spPr bwMode="auto">
          <a:xfrm flipV="1">
            <a:off x="1857828" y="3599544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Text Box 28" descr="Newsprint"/>
          <p:cNvSpPr txBox="1">
            <a:spLocks noChangeArrowheads="1"/>
          </p:cNvSpPr>
          <p:nvPr/>
        </p:nvSpPr>
        <p:spPr bwMode="auto">
          <a:xfrm>
            <a:off x="2371726" y="1981200"/>
            <a:ext cx="4562474" cy="1200329"/>
          </a:xfrm>
          <a:prstGeom prst="rect">
            <a:avLst/>
          </a:prstGeom>
          <a:blipFill dpi="0" rotWithShape="1">
            <a:blip r:embed="rId6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dirty="0"/>
              <a:t>I am having trouble calculating the absorbance for heavy band A (Question 26 in the notes).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1781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21719"/>
            <a:ext cx="8686800" cy="415528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 bwMode="auto">
          <a:xfrm>
            <a:off x="613230" y="4389120"/>
            <a:ext cx="8138160" cy="64008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Text Box 28" descr="Newsprint"/>
          <p:cNvSpPr txBox="1">
            <a:spLocks noChangeArrowheads="1"/>
          </p:cNvSpPr>
          <p:nvPr/>
        </p:nvSpPr>
        <p:spPr bwMode="auto">
          <a:xfrm>
            <a:off x="1838326" y="2721562"/>
            <a:ext cx="4562474" cy="1200329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dirty="0"/>
              <a:t>I am having trouble calculating the absorbance for heavy band A (Question 26 in the notes). 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95" t="1165" r="23928" b="66468"/>
          <a:stretch/>
        </p:blipFill>
        <p:spPr>
          <a:xfrm>
            <a:off x="6731541" y="0"/>
            <a:ext cx="1146087" cy="15544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8" r="31675" b="37422"/>
          <a:stretch/>
        </p:blipFill>
        <p:spPr>
          <a:xfrm>
            <a:off x="7901492" y="0"/>
            <a:ext cx="1227994" cy="15544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643914" y="15240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Francoise</a:t>
            </a:r>
            <a:br>
              <a:rPr lang="en-US" sz="1800" dirty="0" smtClean="0">
                <a:latin typeface="Calibri" pitchFamily="34" charset="0"/>
              </a:rPr>
            </a:br>
            <a:r>
              <a:rPr lang="en-US" sz="1800" dirty="0" smtClean="0">
                <a:latin typeface="Calibri" pitchFamily="34" charset="0"/>
              </a:rPr>
              <a:t>Jacob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95772" y="15240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Sydney</a:t>
            </a:r>
            <a:br>
              <a:rPr lang="en-US" sz="1800" dirty="0" smtClean="0">
                <a:latin typeface="Calibri" pitchFamily="34" charset="0"/>
              </a:rPr>
            </a:br>
            <a:r>
              <a:rPr lang="en-US" sz="1800" dirty="0" smtClean="0">
                <a:latin typeface="Calibri" pitchFamily="34" charset="0"/>
              </a:rPr>
              <a:t>Brenner</a:t>
            </a:r>
            <a:endParaRPr lang="en-US" sz="1800" dirty="0">
              <a:latin typeface="Calibri" pitchFamily="34" charset="0"/>
            </a:endParaRP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86" y="446363"/>
            <a:ext cx="6492240" cy="925237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Right Arrow 9">
            <a:hlinkClick r:id="rId7"/>
          </p:cNvPr>
          <p:cNvSpPr/>
          <p:nvPr/>
        </p:nvSpPr>
        <p:spPr bwMode="auto">
          <a:xfrm flipH="1" flipV="1">
            <a:off x="4648200" y="2352152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7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304925"/>
            <a:ext cx="4711700" cy="5400675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609600" y="4953000"/>
            <a:ext cx="4343400" cy="685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altLang="en-US"/>
          </a:p>
        </p:txBody>
      </p:sp>
      <p:pic>
        <p:nvPicPr>
          <p:cNvPr id="3687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63850" y="5097463"/>
            <a:ext cx="5975350" cy="922337"/>
          </a:xfrm>
          <a:prstGeom prst="rect">
            <a:avLst/>
          </a:prstGeom>
          <a:noFill/>
          <a:ln w="57150" cmpd="thickThin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33797" name="TextBox 4"/>
          <p:cNvSpPr txBox="1">
            <a:spLocks noChangeArrowheads="1"/>
          </p:cNvSpPr>
          <p:nvPr/>
        </p:nvSpPr>
        <p:spPr bwMode="auto">
          <a:xfrm>
            <a:off x="1089025" y="0"/>
            <a:ext cx="69659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4000" b="1" i="0" dirty="0"/>
              <a:t>Brenner et al (1961)</a:t>
            </a:r>
            <a:br>
              <a:rPr lang="en-US" altLang="en-US" sz="4000" b="1" i="0" dirty="0"/>
            </a:br>
            <a:r>
              <a:rPr lang="en-US" altLang="en-US" sz="3200" i="0" dirty="0"/>
              <a:t>Figure 2</a:t>
            </a:r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5257800" y="1144588"/>
            <a:ext cx="3810000" cy="1368425"/>
          </a:xfrm>
          <a:prstGeom prst="rect">
            <a:avLst/>
          </a:prstGeom>
          <a:solidFill>
            <a:srgbClr val="FFFF00"/>
          </a:solidFill>
          <a:ln w="57150" cmpd="thickThin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>
                <a:solidFill>
                  <a:srgbClr val="FF0000"/>
                </a:solidFill>
              </a:rPr>
              <a:t>What was the experiment?</a:t>
            </a: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5257800" y="3311525"/>
            <a:ext cx="3733800" cy="830997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i="0">
                <a:solidFill>
                  <a:srgbClr val="0000FF"/>
                </a:solidFill>
                <a:latin typeface="Times New Roman" pitchFamily="18" charset="0"/>
              </a:rPr>
              <a:t>SQ25. Label the four peaks shown in Fig. 2.</a:t>
            </a:r>
          </a:p>
        </p:txBody>
      </p:sp>
    </p:spTree>
    <p:extLst>
      <p:ext uri="{BB962C8B-B14F-4D97-AF65-F5344CB8AC3E}">
        <p14:creationId xmlns:p14="http://schemas.microsoft.com/office/powerpoint/2010/main" val="282693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 animBg="1"/>
      <p:bldP spid="8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304925"/>
            <a:ext cx="4711700" cy="5400675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609600" y="4953000"/>
            <a:ext cx="4343400" cy="685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altLang="en-US"/>
          </a:p>
        </p:txBody>
      </p:sp>
      <p:pic>
        <p:nvPicPr>
          <p:cNvPr id="3687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63850" y="5097463"/>
            <a:ext cx="5975350" cy="922337"/>
          </a:xfrm>
          <a:prstGeom prst="rect">
            <a:avLst/>
          </a:prstGeom>
          <a:noFill/>
          <a:ln w="57150" cmpd="thickThin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33797" name="TextBox 4"/>
          <p:cNvSpPr txBox="1">
            <a:spLocks noChangeArrowheads="1"/>
          </p:cNvSpPr>
          <p:nvPr/>
        </p:nvSpPr>
        <p:spPr bwMode="auto">
          <a:xfrm>
            <a:off x="1089025" y="0"/>
            <a:ext cx="69659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4000" b="1" i="0" dirty="0"/>
              <a:t>Brenner et al (1961)</a:t>
            </a:r>
            <a:br>
              <a:rPr lang="en-US" altLang="en-US" sz="4000" b="1" i="0" dirty="0"/>
            </a:br>
            <a:r>
              <a:rPr lang="en-US" altLang="en-US" sz="3200" i="0" dirty="0"/>
              <a:t>Figure 2</a:t>
            </a:r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5257800" y="1144588"/>
            <a:ext cx="3810000" cy="1368425"/>
          </a:xfrm>
          <a:prstGeom prst="rect">
            <a:avLst/>
          </a:prstGeom>
          <a:solidFill>
            <a:srgbClr val="FFFF00"/>
          </a:solidFill>
          <a:ln w="57150" cmpd="thickThin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>
                <a:solidFill>
                  <a:srgbClr val="FF0000"/>
                </a:solidFill>
              </a:rPr>
              <a:t>What was the experiment?</a:t>
            </a: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914400" y="2209800"/>
            <a:ext cx="381000" cy="152400"/>
            <a:chOff x="576" y="1392"/>
            <a:chExt cx="240" cy="96"/>
          </a:xfrm>
        </p:grpSpPr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576" y="144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652" y="1392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</p:grp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5257800" y="3311525"/>
            <a:ext cx="3733800" cy="830997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i="0">
                <a:solidFill>
                  <a:srgbClr val="0000FF"/>
                </a:solidFill>
                <a:latin typeface="Times New Roman" pitchFamily="18" charset="0"/>
              </a:rPr>
              <a:t>SQ25. Label the four peaks shown in Fig. 2.</a:t>
            </a:r>
          </a:p>
        </p:txBody>
      </p:sp>
    </p:spTree>
    <p:extLst>
      <p:ext uri="{BB962C8B-B14F-4D97-AF65-F5344CB8AC3E}">
        <p14:creationId xmlns:p14="http://schemas.microsoft.com/office/powerpoint/2010/main" val="177681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667 -4.97687E-6 L 0 -4.9768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304925"/>
            <a:ext cx="4711700" cy="5400675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609600" y="4953000"/>
            <a:ext cx="4343400" cy="685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altLang="en-US"/>
          </a:p>
        </p:txBody>
      </p:sp>
      <p:pic>
        <p:nvPicPr>
          <p:cNvPr id="3687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63850" y="5097463"/>
            <a:ext cx="5975350" cy="922337"/>
          </a:xfrm>
          <a:prstGeom prst="rect">
            <a:avLst/>
          </a:prstGeom>
          <a:noFill/>
          <a:ln w="57150" cmpd="thickThin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33797" name="TextBox 4"/>
          <p:cNvSpPr txBox="1">
            <a:spLocks noChangeArrowheads="1"/>
          </p:cNvSpPr>
          <p:nvPr/>
        </p:nvSpPr>
        <p:spPr bwMode="auto">
          <a:xfrm>
            <a:off x="1089025" y="0"/>
            <a:ext cx="69659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4000" b="1" i="0" dirty="0"/>
              <a:t>Brenner et al (1961)</a:t>
            </a:r>
            <a:br>
              <a:rPr lang="en-US" altLang="en-US" sz="4000" b="1" i="0" dirty="0"/>
            </a:br>
            <a:r>
              <a:rPr lang="en-US" altLang="en-US" sz="3200" i="0" dirty="0"/>
              <a:t>Figure 2</a:t>
            </a:r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5257800" y="1144588"/>
            <a:ext cx="3810000" cy="1368425"/>
          </a:xfrm>
          <a:prstGeom prst="rect">
            <a:avLst/>
          </a:prstGeom>
          <a:solidFill>
            <a:srgbClr val="FFFF00"/>
          </a:solidFill>
          <a:ln w="57150" cmpd="thickThin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>
                <a:solidFill>
                  <a:srgbClr val="FF0000"/>
                </a:solidFill>
              </a:rPr>
              <a:t>What was the experiment?</a:t>
            </a: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914400" y="2209800"/>
            <a:ext cx="381000" cy="152400"/>
            <a:chOff x="576" y="1392"/>
            <a:chExt cx="240" cy="96"/>
          </a:xfrm>
        </p:grpSpPr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576" y="144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652" y="1392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4114800" y="2209800"/>
            <a:ext cx="381000" cy="152400"/>
            <a:chOff x="2592" y="1392"/>
            <a:chExt cx="240" cy="96"/>
          </a:xfrm>
        </p:grpSpPr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2592" y="144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2668" y="139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</p:grp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5257800" y="3311525"/>
            <a:ext cx="3733800" cy="830997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i="0">
                <a:solidFill>
                  <a:srgbClr val="0000FF"/>
                </a:solidFill>
                <a:latin typeface="Times New Roman" pitchFamily="18" charset="0"/>
              </a:rPr>
              <a:t>SQ25. Label the four peaks shown in Fig. 2.</a:t>
            </a:r>
          </a:p>
        </p:txBody>
      </p:sp>
    </p:spTree>
    <p:extLst>
      <p:ext uri="{BB962C8B-B14F-4D97-AF65-F5344CB8AC3E}">
        <p14:creationId xmlns:p14="http://schemas.microsoft.com/office/powerpoint/2010/main" val="384545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083 0.14432 L -3.33333E-6 -4.9768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42" y="-72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304925"/>
            <a:ext cx="4711700" cy="5400675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609600" y="4953000"/>
            <a:ext cx="4343400" cy="685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altLang="en-US"/>
          </a:p>
        </p:txBody>
      </p:sp>
      <p:pic>
        <p:nvPicPr>
          <p:cNvPr id="3687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63850" y="5097463"/>
            <a:ext cx="5975350" cy="922337"/>
          </a:xfrm>
          <a:prstGeom prst="rect">
            <a:avLst/>
          </a:prstGeom>
          <a:noFill/>
          <a:ln w="57150" cmpd="thickThin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33797" name="TextBox 4"/>
          <p:cNvSpPr txBox="1">
            <a:spLocks noChangeArrowheads="1"/>
          </p:cNvSpPr>
          <p:nvPr/>
        </p:nvSpPr>
        <p:spPr bwMode="auto">
          <a:xfrm>
            <a:off x="1089025" y="0"/>
            <a:ext cx="69659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4000" b="1" i="0" dirty="0"/>
              <a:t>Brenner et al (1961)</a:t>
            </a:r>
            <a:br>
              <a:rPr lang="en-US" altLang="en-US" sz="4000" b="1" i="0" dirty="0"/>
            </a:br>
            <a:r>
              <a:rPr lang="en-US" altLang="en-US" sz="3200" i="0" dirty="0"/>
              <a:t>Figure 2</a:t>
            </a:r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5257800" y="1144588"/>
            <a:ext cx="3810000" cy="1368425"/>
          </a:xfrm>
          <a:prstGeom prst="rect">
            <a:avLst/>
          </a:prstGeom>
          <a:solidFill>
            <a:srgbClr val="FFFF00"/>
          </a:solidFill>
          <a:ln w="57150" cmpd="thickThin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>
                <a:solidFill>
                  <a:srgbClr val="FF0000"/>
                </a:solidFill>
              </a:rPr>
              <a:t>What was the experiment?</a:t>
            </a: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914400" y="2209800"/>
            <a:ext cx="381000" cy="152400"/>
            <a:chOff x="576" y="1392"/>
            <a:chExt cx="240" cy="96"/>
          </a:xfrm>
        </p:grpSpPr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576" y="144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652" y="1392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4114800" y="2209800"/>
            <a:ext cx="381000" cy="152400"/>
            <a:chOff x="2592" y="1392"/>
            <a:chExt cx="240" cy="96"/>
          </a:xfrm>
        </p:grpSpPr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2592" y="144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2668" y="139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</p:grp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5334000" y="2809875"/>
            <a:ext cx="3733800" cy="1609725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i="0">
                <a:solidFill>
                  <a:srgbClr val="0000FF"/>
                </a:solidFill>
                <a:latin typeface="Times New Roman" pitchFamily="18" charset="0"/>
              </a:rPr>
              <a:t>SQ24. The legend says that the two cultures were mixed in the ratio of 1:50. Why not 1:1?</a:t>
            </a:r>
          </a:p>
        </p:txBody>
      </p:sp>
    </p:spTree>
    <p:extLst>
      <p:ext uri="{BB962C8B-B14F-4D97-AF65-F5344CB8AC3E}">
        <p14:creationId xmlns:p14="http://schemas.microsoft.com/office/powerpoint/2010/main" val="143969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52600"/>
            <a:ext cx="8686800" cy="4850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81000" y="76200"/>
            <a:ext cx="82296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latin typeface="Lucida Handwriting" pitchFamily="-65" charset="0"/>
              </a:rPr>
              <a:t>Welcome to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3600" b="1" i="0" dirty="0"/>
              <a:t>Molecular Biology Through Discovery</a:t>
            </a:r>
            <a:br>
              <a:rPr lang="en-US" altLang="en-US" sz="3600" b="1" i="0" dirty="0"/>
            </a:br>
            <a:r>
              <a:rPr lang="en-US" altLang="en-US" sz="2800" b="1" i="0" dirty="0" smtClean="0"/>
              <a:t>Tuesday</a:t>
            </a:r>
            <a:r>
              <a:rPr lang="en-US" altLang="en-US" sz="2800" b="1" i="0" dirty="0"/>
              <a:t>, </a:t>
            </a:r>
            <a:r>
              <a:rPr lang="en-US" altLang="en-US" sz="2800" b="1" i="0" dirty="0" smtClean="0"/>
              <a:t>4 April 2017</a:t>
            </a:r>
            <a:endParaRPr lang="en-US" altLang="en-US" sz="3200" b="1" i="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580572" y="2057400"/>
            <a:ext cx="3721608" cy="1066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244" y="3252788"/>
            <a:ext cx="5077556" cy="1928812"/>
          </a:xfrm>
          <a:prstGeom prst="rect">
            <a:avLst/>
          </a:prstGeom>
          <a:ln w="38100">
            <a:solidFill>
              <a:srgbClr val="FF000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Right Arrow 9"/>
          <p:cNvSpPr/>
          <p:nvPr/>
        </p:nvSpPr>
        <p:spPr bwMode="auto">
          <a:xfrm flipV="1">
            <a:off x="1828800" y="4572000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362200" y="1880755"/>
            <a:ext cx="6532968" cy="2691245"/>
            <a:chOff x="2362200" y="1880755"/>
            <a:chExt cx="6532968" cy="2691245"/>
          </a:xfrm>
        </p:grpSpPr>
        <p:sp>
          <p:nvSpPr>
            <p:cNvPr id="3" name="Rectangle 2">
              <a:hlinkClick r:id="rId4"/>
            </p:cNvPr>
            <p:cNvSpPr/>
            <p:nvPr/>
          </p:nvSpPr>
          <p:spPr bwMode="auto">
            <a:xfrm>
              <a:off x="7924800" y="3937337"/>
              <a:ext cx="970368" cy="38049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2200" y="1880755"/>
              <a:ext cx="4572000" cy="2691245"/>
            </a:xfrm>
            <a:prstGeom prst="rect">
              <a:avLst/>
            </a:prstGeom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2362200" y="1880755"/>
              <a:ext cx="457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i="0" dirty="0" smtClean="0">
                  <a:latin typeface="+mn-lt"/>
                </a:rPr>
                <a:t>Questionnaire Responses</a:t>
              </a:r>
              <a:endParaRPr lang="en-US" sz="2400" b="1" i="0" dirty="0">
                <a:latin typeface="+mn-lt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14600" y="24384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 smtClean="0">
                <a:solidFill>
                  <a:srgbClr val="FF0000"/>
                </a:solidFill>
                <a:latin typeface="+mn-lt"/>
              </a:rPr>
              <a:t>Exam I</a:t>
            </a:r>
            <a:endParaRPr lang="en-US" b="1" i="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24400" y="28194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 smtClean="0">
                <a:solidFill>
                  <a:srgbClr val="FF0000"/>
                </a:solidFill>
                <a:latin typeface="+mn-lt"/>
              </a:rPr>
              <a:t>Exam II</a:t>
            </a:r>
            <a:endParaRPr lang="en-US" b="1" i="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2895600" y="3733800"/>
            <a:ext cx="3733800" cy="762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7036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13" grpId="0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304925"/>
            <a:ext cx="4711700" cy="5400675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609600" y="4953000"/>
            <a:ext cx="4343400" cy="685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altLang="en-US"/>
          </a:p>
        </p:txBody>
      </p:sp>
      <p:pic>
        <p:nvPicPr>
          <p:cNvPr id="3687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63850" y="5097463"/>
            <a:ext cx="5975350" cy="922337"/>
          </a:xfrm>
          <a:prstGeom prst="rect">
            <a:avLst/>
          </a:prstGeom>
          <a:noFill/>
          <a:ln w="57150" cmpd="thickThin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33797" name="TextBox 4"/>
          <p:cNvSpPr txBox="1">
            <a:spLocks noChangeArrowheads="1"/>
          </p:cNvSpPr>
          <p:nvPr/>
        </p:nvSpPr>
        <p:spPr bwMode="auto">
          <a:xfrm>
            <a:off x="1089025" y="0"/>
            <a:ext cx="69659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4000" b="1" i="0" dirty="0"/>
              <a:t>Brenner et al (1961)</a:t>
            </a:r>
            <a:br>
              <a:rPr lang="en-US" altLang="en-US" sz="4000" b="1" i="0" dirty="0"/>
            </a:br>
            <a:r>
              <a:rPr lang="en-US" altLang="en-US" sz="3200" i="0" dirty="0"/>
              <a:t>Figure 2</a:t>
            </a:r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5257800" y="1144588"/>
            <a:ext cx="3810000" cy="1368425"/>
          </a:xfrm>
          <a:prstGeom prst="rect">
            <a:avLst/>
          </a:prstGeom>
          <a:solidFill>
            <a:srgbClr val="FFFF00"/>
          </a:solidFill>
          <a:ln w="57150" cmpd="thickThin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>
                <a:solidFill>
                  <a:srgbClr val="FF0000"/>
                </a:solidFill>
              </a:rPr>
              <a:t>What was the experiment?</a:t>
            </a: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914400" y="2209800"/>
            <a:ext cx="381000" cy="152400"/>
            <a:chOff x="576" y="1392"/>
            <a:chExt cx="240" cy="96"/>
          </a:xfrm>
        </p:grpSpPr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576" y="144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652" y="1392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4114800" y="2209800"/>
            <a:ext cx="381000" cy="152400"/>
            <a:chOff x="2592" y="1392"/>
            <a:chExt cx="240" cy="96"/>
          </a:xfrm>
        </p:grpSpPr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2592" y="144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2668" y="139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</p:grp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5334000" y="2809875"/>
            <a:ext cx="3733800" cy="1938992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i="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SQ26. From the actual ratios of the two cultures, calculate how much absorbance (in E254 units) you'd expect for heavy band A. </a:t>
            </a:r>
            <a:endParaRPr lang="en-US" altLang="en-US" sz="2400" i="0" dirty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35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21719"/>
            <a:ext cx="8686800" cy="415528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 bwMode="auto">
          <a:xfrm>
            <a:off x="613230" y="5780816"/>
            <a:ext cx="8138160" cy="64008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Text Box 28" descr="Newsprint"/>
          <p:cNvSpPr txBox="1">
            <a:spLocks noChangeArrowheads="1"/>
          </p:cNvSpPr>
          <p:nvPr/>
        </p:nvSpPr>
        <p:spPr bwMode="auto">
          <a:xfrm>
            <a:off x="1838326" y="2721562"/>
            <a:ext cx="4562474" cy="156966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dirty="0" smtClean="0"/>
              <a:t>I… </a:t>
            </a:r>
            <a:r>
              <a:rPr lang="en-US" dirty="0"/>
              <a:t>don't understand why absorption and radioactivity would change in ribosomes if they could dissemble and reassemble 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95" t="1165" r="23928" b="66468"/>
          <a:stretch/>
        </p:blipFill>
        <p:spPr>
          <a:xfrm>
            <a:off x="6731541" y="0"/>
            <a:ext cx="1146087" cy="15544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8" r="31675" b="37422"/>
          <a:stretch/>
        </p:blipFill>
        <p:spPr>
          <a:xfrm>
            <a:off x="7901492" y="0"/>
            <a:ext cx="1227994" cy="15544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643914" y="15240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Francoise</a:t>
            </a:r>
            <a:br>
              <a:rPr lang="en-US" sz="1800" dirty="0" smtClean="0">
                <a:latin typeface="Calibri" pitchFamily="34" charset="0"/>
              </a:rPr>
            </a:br>
            <a:r>
              <a:rPr lang="en-US" sz="1800" dirty="0" smtClean="0">
                <a:latin typeface="Calibri" pitchFamily="34" charset="0"/>
              </a:rPr>
              <a:t>Jacob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95772" y="15240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Sydney</a:t>
            </a:r>
            <a:br>
              <a:rPr lang="en-US" sz="1800" dirty="0" smtClean="0">
                <a:latin typeface="Calibri" pitchFamily="34" charset="0"/>
              </a:rPr>
            </a:br>
            <a:r>
              <a:rPr lang="en-US" sz="1800" dirty="0" smtClean="0">
                <a:latin typeface="Calibri" pitchFamily="34" charset="0"/>
              </a:rPr>
              <a:t>Brenner</a:t>
            </a:r>
            <a:endParaRPr lang="en-US" sz="1800" dirty="0">
              <a:latin typeface="Calibri" pitchFamily="34" charset="0"/>
            </a:endParaRP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86" y="446363"/>
            <a:ext cx="6492240" cy="925237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349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514600"/>
            <a:ext cx="4191000" cy="3733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ribosomes1__Eric-Arnoys.png"/>
          <p:cNvPicPr>
            <a:picLocks noChangeAspect="1"/>
          </p:cNvPicPr>
          <p:nvPr/>
        </p:nvPicPr>
        <p:blipFill>
          <a:blip r:embed="rId2" cstate="print"/>
          <a:srcRect l="14336" r="6731"/>
          <a:stretch>
            <a:fillRect/>
          </a:stretch>
        </p:blipFill>
        <p:spPr>
          <a:xfrm>
            <a:off x="589618" y="2608944"/>
            <a:ext cx="3677582" cy="34943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667"/>
          <a:stretch/>
        </p:blipFill>
        <p:spPr>
          <a:xfrm>
            <a:off x="4724400" y="137160"/>
            <a:ext cx="4273296" cy="10094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4800600" y="164068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0" dirty="0" smtClean="0">
                <a:latin typeface="+mn-lt"/>
              </a:rPr>
              <a:t>30S</a:t>
            </a:r>
            <a:endParaRPr lang="en-US" sz="2400" b="1" i="0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95600" y="297180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0" dirty="0" smtClean="0">
                <a:solidFill>
                  <a:schemeClr val="bg1"/>
                </a:solidFill>
                <a:latin typeface="+mn-lt"/>
              </a:rPr>
              <a:t>30S</a:t>
            </a:r>
            <a:endParaRPr lang="en-US" sz="2400" b="1" i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81400" y="5024735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0" dirty="0" smtClean="0">
                <a:solidFill>
                  <a:schemeClr val="bg1"/>
                </a:solidFill>
                <a:latin typeface="+mn-lt"/>
              </a:rPr>
              <a:t>50S</a:t>
            </a:r>
            <a:endParaRPr lang="en-US" sz="2400" b="1" i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152401" y="0"/>
            <a:ext cx="4572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4000" b="1" i="0" dirty="0" smtClean="0"/>
              <a:t>Structure of Ribosomes</a:t>
            </a:r>
            <a:endParaRPr lang="en-US" altLang="en-US" sz="3200" i="0" dirty="0"/>
          </a:p>
        </p:txBody>
      </p:sp>
    </p:spTree>
    <p:extLst>
      <p:ext uri="{BB962C8B-B14F-4D97-AF65-F5344CB8AC3E}">
        <p14:creationId xmlns:p14="http://schemas.microsoft.com/office/powerpoint/2010/main" val="343314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514600"/>
            <a:ext cx="4191000" cy="3733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ribosomes1__Eric-Arnoys.png"/>
          <p:cNvPicPr>
            <a:picLocks noChangeAspect="1"/>
          </p:cNvPicPr>
          <p:nvPr/>
        </p:nvPicPr>
        <p:blipFill>
          <a:blip r:embed="rId2" cstate="print"/>
          <a:srcRect l="14336" r="6731"/>
          <a:stretch>
            <a:fillRect/>
          </a:stretch>
        </p:blipFill>
        <p:spPr>
          <a:xfrm>
            <a:off x="589618" y="2608944"/>
            <a:ext cx="3677582" cy="34943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944"/>
          <a:stretch/>
        </p:blipFill>
        <p:spPr>
          <a:xfrm>
            <a:off x="4724400" y="137160"/>
            <a:ext cx="4273296" cy="28346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4800600" y="164068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0" dirty="0" smtClean="0">
                <a:latin typeface="+mn-lt"/>
              </a:rPr>
              <a:t>30S</a:t>
            </a:r>
            <a:endParaRPr lang="en-US" sz="2400" b="1" i="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15200" y="1443334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0" dirty="0" smtClean="0">
                <a:latin typeface="+mn-lt"/>
              </a:rPr>
              <a:t>mRNA</a:t>
            </a:r>
            <a:endParaRPr lang="en-US" sz="2400" b="1" i="0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53429" y="2283767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0" dirty="0" err="1" smtClean="0">
                <a:latin typeface="+mn-lt"/>
              </a:rPr>
              <a:t>tRNA</a:t>
            </a:r>
            <a:endParaRPr lang="en-US" sz="2400" b="1" i="0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95600" y="297180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0" dirty="0" smtClean="0">
                <a:solidFill>
                  <a:schemeClr val="bg1"/>
                </a:solidFill>
                <a:latin typeface="+mn-lt"/>
              </a:rPr>
              <a:t>30S</a:t>
            </a:r>
            <a:endParaRPr lang="en-US" sz="2400" b="1" i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81400" y="5024735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0" dirty="0" smtClean="0">
                <a:solidFill>
                  <a:schemeClr val="bg1"/>
                </a:solidFill>
                <a:latin typeface="+mn-lt"/>
              </a:rPr>
              <a:t>50S</a:t>
            </a:r>
            <a:endParaRPr lang="en-US" sz="2400" b="1" i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152401" y="0"/>
            <a:ext cx="4572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4000" b="1" i="0" dirty="0" smtClean="0"/>
              <a:t>Structure of Ribosomes</a:t>
            </a:r>
            <a:endParaRPr lang="en-US" altLang="en-US" sz="3200" i="0" dirty="0"/>
          </a:p>
        </p:txBody>
      </p:sp>
    </p:spTree>
    <p:extLst>
      <p:ext uri="{BB962C8B-B14F-4D97-AF65-F5344CB8AC3E}">
        <p14:creationId xmlns:p14="http://schemas.microsoft.com/office/powerpoint/2010/main" val="121772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514600"/>
            <a:ext cx="4191000" cy="3733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ribosomes1__Eric-Arnoys.png"/>
          <p:cNvPicPr>
            <a:picLocks noChangeAspect="1"/>
          </p:cNvPicPr>
          <p:nvPr/>
        </p:nvPicPr>
        <p:blipFill>
          <a:blip r:embed="rId2" cstate="print"/>
          <a:srcRect l="14336" r="6731"/>
          <a:stretch>
            <a:fillRect/>
          </a:stretch>
        </p:blipFill>
        <p:spPr>
          <a:xfrm>
            <a:off x="589618" y="2608944"/>
            <a:ext cx="3677582" cy="34943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709"/>
          <a:stretch/>
        </p:blipFill>
        <p:spPr>
          <a:xfrm>
            <a:off x="4724400" y="137160"/>
            <a:ext cx="4273296" cy="41010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4800600" y="164068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0" dirty="0" smtClean="0">
                <a:latin typeface="+mn-lt"/>
              </a:rPr>
              <a:t>30S</a:t>
            </a:r>
            <a:endParaRPr lang="en-US" sz="2400" b="1" i="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15200" y="1443334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0" dirty="0" smtClean="0">
                <a:latin typeface="+mn-lt"/>
              </a:rPr>
              <a:t>mRNA</a:t>
            </a:r>
            <a:endParaRPr lang="en-US" sz="2400" b="1" i="0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53429" y="2283767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0" dirty="0" err="1" smtClean="0">
                <a:latin typeface="+mn-lt"/>
              </a:rPr>
              <a:t>tRNA</a:t>
            </a:r>
            <a:endParaRPr lang="en-US" sz="2400" b="1" i="0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95600" y="297180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0" dirty="0" smtClean="0">
                <a:solidFill>
                  <a:schemeClr val="bg1"/>
                </a:solidFill>
                <a:latin typeface="+mn-lt"/>
              </a:rPr>
              <a:t>30S</a:t>
            </a:r>
            <a:endParaRPr lang="en-US" sz="2400" b="1" i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81400" y="5024735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0" dirty="0" smtClean="0">
                <a:solidFill>
                  <a:schemeClr val="bg1"/>
                </a:solidFill>
                <a:latin typeface="+mn-lt"/>
              </a:rPr>
              <a:t>50S</a:t>
            </a:r>
            <a:endParaRPr lang="en-US" sz="2400" b="1" i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152401" y="0"/>
            <a:ext cx="4572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4000" b="1" i="0" dirty="0" smtClean="0"/>
              <a:t>Structure of Ribosomes</a:t>
            </a:r>
            <a:endParaRPr lang="en-US" altLang="en-US" sz="3200" i="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7620000" y="3886200"/>
            <a:ext cx="1066800" cy="35197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91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514600"/>
            <a:ext cx="4191000" cy="3733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ribosomes1__Eric-Arnoys.png"/>
          <p:cNvPicPr>
            <a:picLocks noChangeAspect="1"/>
          </p:cNvPicPr>
          <p:nvPr/>
        </p:nvPicPr>
        <p:blipFill>
          <a:blip r:embed="rId2" cstate="print"/>
          <a:srcRect l="14336" r="6731"/>
          <a:stretch>
            <a:fillRect/>
          </a:stretch>
        </p:blipFill>
        <p:spPr>
          <a:xfrm>
            <a:off x="589618" y="2608944"/>
            <a:ext cx="3677582" cy="34943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56"/>
          <a:stretch/>
        </p:blipFill>
        <p:spPr>
          <a:xfrm>
            <a:off x="4724400" y="137160"/>
            <a:ext cx="4273296" cy="51184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4800600" y="164068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0" dirty="0" smtClean="0">
                <a:latin typeface="+mn-lt"/>
              </a:rPr>
              <a:t>30S</a:t>
            </a:r>
            <a:endParaRPr lang="en-US" sz="2400" b="1" i="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0" y="4643735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0" dirty="0" smtClean="0">
                <a:latin typeface="+mn-lt"/>
              </a:rPr>
              <a:t>50S</a:t>
            </a:r>
            <a:endParaRPr lang="en-US" sz="2400" b="1" i="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15200" y="1443334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0" dirty="0" smtClean="0">
                <a:latin typeface="+mn-lt"/>
              </a:rPr>
              <a:t>mRNA</a:t>
            </a:r>
            <a:endParaRPr lang="en-US" sz="2400" b="1" i="0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53429" y="2283767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0" dirty="0" err="1" smtClean="0">
                <a:latin typeface="+mn-lt"/>
              </a:rPr>
              <a:t>tRNA</a:t>
            </a:r>
            <a:endParaRPr lang="en-US" sz="2400" b="1" i="0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95600" y="297180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0" dirty="0" smtClean="0">
                <a:solidFill>
                  <a:schemeClr val="bg1"/>
                </a:solidFill>
                <a:latin typeface="+mn-lt"/>
              </a:rPr>
              <a:t>30S</a:t>
            </a:r>
            <a:endParaRPr lang="en-US" sz="2400" b="1" i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81400" y="5024735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0" dirty="0" smtClean="0">
                <a:solidFill>
                  <a:schemeClr val="bg1"/>
                </a:solidFill>
                <a:latin typeface="+mn-lt"/>
              </a:rPr>
              <a:t>50S</a:t>
            </a:r>
            <a:endParaRPr lang="en-US" sz="2400" b="1" i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152401" y="0"/>
            <a:ext cx="4572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4000" b="1" i="0" dirty="0" smtClean="0"/>
              <a:t>Structure of Ribosomes</a:t>
            </a:r>
            <a:endParaRPr lang="en-US" altLang="en-US" sz="3200" i="0" dirty="0"/>
          </a:p>
        </p:txBody>
      </p:sp>
    </p:spTree>
    <p:extLst>
      <p:ext uri="{BB962C8B-B14F-4D97-AF65-F5344CB8AC3E}">
        <p14:creationId xmlns:p14="http://schemas.microsoft.com/office/powerpoint/2010/main" val="126326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514600"/>
            <a:ext cx="4191000" cy="3733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ribosomes1__Eric-Arnoys.png"/>
          <p:cNvPicPr>
            <a:picLocks noChangeAspect="1"/>
          </p:cNvPicPr>
          <p:nvPr/>
        </p:nvPicPr>
        <p:blipFill>
          <a:blip r:embed="rId2" cstate="print"/>
          <a:srcRect l="14336" r="6731"/>
          <a:stretch>
            <a:fillRect/>
          </a:stretch>
        </p:blipFill>
        <p:spPr>
          <a:xfrm>
            <a:off x="589618" y="2608944"/>
            <a:ext cx="3677582" cy="34943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37160"/>
            <a:ext cx="4273296" cy="65836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4800600" y="164068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0" dirty="0" smtClean="0">
                <a:latin typeface="+mn-lt"/>
              </a:rPr>
              <a:t>30S</a:t>
            </a:r>
            <a:endParaRPr lang="en-US" sz="2400" b="1" i="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0" y="4643735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0" dirty="0" smtClean="0">
                <a:latin typeface="+mn-lt"/>
              </a:rPr>
              <a:t>50S</a:t>
            </a:r>
            <a:endParaRPr lang="en-US" sz="2400" b="1" i="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15200" y="1443334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0" dirty="0" smtClean="0">
                <a:latin typeface="+mn-lt"/>
              </a:rPr>
              <a:t>mRNA</a:t>
            </a:r>
            <a:endParaRPr lang="en-US" sz="2400" b="1" i="0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53429" y="2283767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0" dirty="0" err="1" smtClean="0">
                <a:latin typeface="+mn-lt"/>
              </a:rPr>
              <a:t>tRNA</a:t>
            </a:r>
            <a:endParaRPr lang="en-US" sz="2400" b="1" i="0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95600" y="297180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0" dirty="0" smtClean="0">
                <a:solidFill>
                  <a:schemeClr val="bg1"/>
                </a:solidFill>
                <a:latin typeface="+mn-lt"/>
              </a:rPr>
              <a:t>30S</a:t>
            </a:r>
            <a:endParaRPr lang="en-US" sz="2400" b="1" i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81400" y="5024735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0" dirty="0" smtClean="0">
                <a:solidFill>
                  <a:schemeClr val="bg1"/>
                </a:solidFill>
                <a:latin typeface="+mn-lt"/>
              </a:rPr>
              <a:t>50S</a:t>
            </a:r>
            <a:endParaRPr lang="en-US" sz="2400" b="1" i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152401" y="0"/>
            <a:ext cx="4572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4000" b="1" i="0" dirty="0" smtClean="0"/>
              <a:t>Structure of Ribosomes</a:t>
            </a:r>
            <a:endParaRPr lang="en-US" altLang="en-US" sz="3200" i="0" dirty="0"/>
          </a:p>
        </p:txBody>
      </p:sp>
    </p:spTree>
    <p:extLst>
      <p:ext uri="{BB962C8B-B14F-4D97-AF65-F5344CB8AC3E}">
        <p14:creationId xmlns:p14="http://schemas.microsoft.com/office/powerpoint/2010/main" val="120200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37160"/>
            <a:ext cx="4273296" cy="65836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4800600" y="164068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0" dirty="0" smtClean="0">
                <a:latin typeface="+mn-lt"/>
              </a:rPr>
              <a:t>30S</a:t>
            </a:r>
            <a:endParaRPr lang="en-US" sz="2400" b="1" i="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0" y="4643735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0" dirty="0" smtClean="0">
                <a:latin typeface="+mn-lt"/>
              </a:rPr>
              <a:t>50S</a:t>
            </a:r>
            <a:endParaRPr lang="en-US" sz="2400" b="1" i="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15200" y="1443334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0" dirty="0" smtClean="0">
                <a:latin typeface="+mn-lt"/>
              </a:rPr>
              <a:t>mRNA</a:t>
            </a:r>
            <a:endParaRPr lang="en-US" sz="2400" b="1" i="0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53429" y="2283767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0" dirty="0" err="1" smtClean="0">
                <a:latin typeface="+mn-lt"/>
              </a:rPr>
              <a:t>tRNA</a:t>
            </a:r>
            <a:endParaRPr lang="en-US" sz="2400" b="1" i="0" dirty="0">
              <a:latin typeface="+mn-lt"/>
            </a:endParaRPr>
          </a:p>
        </p:txBody>
      </p:sp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152401" y="0"/>
            <a:ext cx="4572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4000" b="1" i="0" dirty="0" smtClean="0"/>
              <a:t>Structure of Ribosomes</a:t>
            </a:r>
            <a:endParaRPr lang="en-US" altLang="en-US" sz="3200" i="0" dirty="0"/>
          </a:p>
        </p:txBody>
      </p:sp>
      <p:sp>
        <p:nvSpPr>
          <p:cNvPr id="14" name="TextBox 13"/>
          <p:cNvSpPr txBox="1"/>
          <p:nvPr/>
        </p:nvSpPr>
        <p:spPr>
          <a:xfrm>
            <a:off x="838200" y="3286642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0" dirty="0" smtClean="0">
                <a:latin typeface="+mn-lt"/>
              </a:rPr>
              <a:t>30S</a:t>
            </a:r>
            <a:endParaRPr lang="en-US" sz="2400" b="1" i="0" dirty="0">
              <a:latin typeface="+mn-lt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1676400" y="2057400"/>
            <a:ext cx="1219200" cy="1143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1828800" y="3048000"/>
            <a:ext cx="914400" cy="9144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200" y="243840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0" dirty="0" smtClean="0">
                <a:latin typeface="+mn-lt"/>
              </a:rPr>
              <a:t>50S</a:t>
            </a:r>
            <a:endParaRPr lang="en-US" sz="2400" b="1" i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5538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74004"/>
            <a:ext cx="8686800" cy="4855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>
            <a:hlinkClick r:id="rId3"/>
          </p:cNvPr>
          <p:cNvSpPr/>
          <p:nvPr/>
        </p:nvSpPr>
        <p:spPr bwMode="auto">
          <a:xfrm>
            <a:off x="7924800" y="3937337"/>
            <a:ext cx="970368" cy="3804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81000" y="76200"/>
            <a:ext cx="82296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latin typeface="Lucida Handwriting" pitchFamily="-65" charset="0"/>
              </a:rPr>
              <a:t>Welcome to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3600" b="1" i="0" dirty="0"/>
              <a:t>Molecular Biology Through Discovery</a:t>
            </a:r>
            <a:br>
              <a:rPr lang="en-US" altLang="en-US" sz="3600" b="1" i="0" dirty="0"/>
            </a:br>
            <a:r>
              <a:rPr lang="en-US" altLang="en-US" sz="2800" b="1" i="0" dirty="0" smtClean="0"/>
              <a:t>Tuesday</a:t>
            </a:r>
            <a:r>
              <a:rPr lang="en-US" altLang="en-US" sz="2800" b="1" i="0" dirty="0"/>
              <a:t>, </a:t>
            </a:r>
            <a:r>
              <a:rPr lang="en-US" altLang="en-US" sz="2800" b="1" i="0" dirty="0" smtClean="0"/>
              <a:t>4 April 2017</a:t>
            </a:r>
            <a:endParaRPr lang="en-US" altLang="en-US" sz="3200" b="1" i="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580572" y="2057400"/>
            <a:ext cx="3721608" cy="1066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832" y="3255264"/>
            <a:ext cx="5074920" cy="1964482"/>
          </a:xfrm>
          <a:prstGeom prst="rect">
            <a:avLst/>
          </a:prstGeom>
          <a:ln w="38100">
            <a:solidFill>
              <a:srgbClr val="FF000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Right Arrow 8">
            <a:hlinkClick r:id="rId5"/>
          </p:cNvPr>
          <p:cNvSpPr/>
          <p:nvPr/>
        </p:nvSpPr>
        <p:spPr bwMode="auto">
          <a:xfrm flipV="1">
            <a:off x="1857828" y="3886200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8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88" y="152400"/>
            <a:ext cx="4695825" cy="93345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8686800" cy="188439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Right Arrow 3">
            <a:hlinkClick r:id="rId4"/>
          </p:cNvPr>
          <p:cNvSpPr/>
          <p:nvPr/>
        </p:nvSpPr>
        <p:spPr bwMode="auto">
          <a:xfrm flipV="1">
            <a:off x="152400" y="1752600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742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52600"/>
            <a:ext cx="8686800" cy="4850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>
            <a:hlinkClick r:id="rId3"/>
          </p:cNvPr>
          <p:cNvSpPr/>
          <p:nvPr/>
        </p:nvSpPr>
        <p:spPr bwMode="auto">
          <a:xfrm>
            <a:off x="7924800" y="3937337"/>
            <a:ext cx="970368" cy="3804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81000" y="76200"/>
            <a:ext cx="82296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latin typeface="Lucida Handwriting" pitchFamily="-65" charset="0"/>
              </a:rPr>
              <a:t>Welcome to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3600" b="1" i="0" dirty="0"/>
              <a:t>Molecular Biology Through Discovery</a:t>
            </a:r>
            <a:br>
              <a:rPr lang="en-US" altLang="en-US" sz="3600" b="1" i="0" dirty="0"/>
            </a:br>
            <a:r>
              <a:rPr lang="en-US" altLang="en-US" sz="2800" b="1" i="0" dirty="0" smtClean="0"/>
              <a:t>Tuesday</a:t>
            </a:r>
            <a:r>
              <a:rPr lang="en-US" altLang="en-US" sz="2800" b="1" i="0" dirty="0"/>
              <a:t>, </a:t>
            </a:r>
            <a:r>
              <a:rPr lang="en-US" altLang="en-US" sz="2800" b="1" i="0" dirty="0" smtClean="0"/>
              <a:t>4 April 2017</a:t>
            </a:r>
            <a:endParaRPr lang="en-US" altLang="en-US" sz="3200" b="1" i="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580572" y="2057400"/>
            <a:ext cx="3721608" cy="1066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244" y="3252788"/>
            <a:ext cx="5077556" cy="1928812"/>
          </a:xfrm>
          <a:prstGeom prst="rect">
            <a:avLst/>
          </a:prstGeom>
          <a:ln w="38100">
            <a:solidFill>
              <a:srgbClr val="FF000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Right Arrow 9"/>
          <p:cNvSpPr/>
          <p:nvPr/>
        </p:nvSpPr>
        <p:spPr bwMode="auto">
          <a:xfrm rot="16200000" flipV="1">
            <a:off x="8305800" y="3810000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ext Box 28" descr="Newsprint"/>
          <p:cNvSpPr txBox="1">
            <a:spLocks noChangeArrowheads="1"/>
          </p:cNvSpPr>
          <p:nvPr/>
        </p:nvSpPr>
        <p:spPr bwMode="auto">
          <a:xfrm>
            <a:off x="3657600" y="4953000"/>
            <a:ext cx="5029200" cy="1200329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dirty="0"/>
              <a:t>This is a little advance, but could you speak about the proposal outline coming up in a couple weeks?</a:t>
            </a:r>
            <a:endParaRPr lang="en-US" b="1" dirty="0"/>
          </a:p>
        </p:txBody>
      </p:sp>
      <p:sp>
        <p:nvSpPr>
          <p:cNvPr id="16" name="Right Arrow 15"/>
          <p:cNvSpPr/>
          <p:nvPr/>
        </p:nvSpPr>
        <p:spPr bwMode="auto">
          <a:xfrm rot="10800000" flipV="1">
            <a:off x="6342744" y="2391228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44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  <p:bldP spid="1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Oval 123"/>
          <p:cNvSpPr/>
          <p:nvPr/>
        </p:nvSpPr>
        <p:spPr bwMode="auto">
          <a:xfrm>
            <a:off x="228600" y="3994332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5" name="Oval 124"/>
          <p:cNvSpPr/>
          <p:nvPr/>
        </p:nvSpPr>
        <p:spPr bwMode="auto">
          <a:xfrm>
            <a:off x="229326" y="5368836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6" name="Oval 125"/>
          <p:cNvSpPr/>
          <p:nvPr/>
        </p:nvSpPr>
        <p:spPr bwMode="auto">
          <a:xfrm>
            <a:off x="8122194" y="2631438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7" name="Oval 126"/>
          <p:cNvSpPr/>
          <p:nvPr/>
        </p:nvSpPr>
        <p:spPr bwMode="auto">
          <a:xfrm>
            <a:off x="8122920" y="4005942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8" name="Oval 127"/>
          <p:cNvSpPr/>
          <p:nvPr/>
        </p:nvSpPr>
        <p:spPr bwMode="auto">
          <a:xfrm>
            <a:off x="8123646" y="5380446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9" name="Oval 128"/>
          <p:cNvSpPr/>
          <p:nvPr/>
        </p:nvSpPr>
        <p:spPr bwMode="auto">
          <a:xfrm>
            <a:off x="227874" y="2634342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1138535"/>
            <a:ext cx="1143000" cy="369332"/>
          </a:xfrm>
          <a:prstGeom prst="rect">
            <a:avLst/>
          </a:prstGeom>
          <a:solidFill>
            <a:srgbClr val="FFDD99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990600" y="19812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990600" y="26670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990600" y="33528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40386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90600" y="47244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990600" y="54102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953000" y="19959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953000" y="26817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953000" y="33675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953000" y="40533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953000" y="47391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953000" y="54249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953000" y="61107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8600" y="1981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1N</a:t>
            </a:r>
            <a:endParaRPr lang="en-US" sz="2400" i="0" dirty="0"/>
          </a:p>
        </p:txBody>
      </p:sp>
      <p:sp>
        <p:nvSpPr>
          <p:cNvPr id="23" name="TextBox 22"/>
          <p:cNvSpPr txBox="1"/>
          <p:nvPr/>
        </p:nvSpPr>
        <p:spPr>
          <a:xfrm>
            <a:off x="228600" y="2667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2N</a:t>
            </a:r>
            <a:endParaRPr lang="en-US" sz="2400" i="0" dirty="0"/>
          </a:p>
        </p:txBody>
      </p:sp>
      <p:sp>
        <p:nvSpPr>
          <p:cNvPr id="24" name="TextBox 23"/>
          <p:cNvSpPr txBox="1"/>
          <p:nvPr/>
        </p:nvSpPr>
        <p:spPr>
          <a:xfrm>
            <a:off x="228600" y="3352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3N</a:t>
            </a:r>
            <a:endParaRPr lang="en-US" sz="2400" i="0" dirty="0"/>
          </a:p>
        </p:txBody>
      </p:sp>
      <p:sp>
        <p:nvSpPr>
          <p:cNvPr id="25" name="TextBox 24"/>
          <p:cNvSpPr txBox="1"/>
          <p:nvPr/>
        </p:nvSpPr>
        <p:spPr>
          <a:xfrm>
            <a:off x="228600" y="4038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4N</a:t>
            </a:r>
            <a:endParaRPr lang="en-US" sz="2400" i="0" dirty="0"/>
          </a:p>
        </p:txBody>
      </p:sp>
      <p:sp>
        <p:nvSpPr>
          <p:cNvPr id="26" name="TextBox 25"/>
          <p:cNvSpPr txBox="1"/>
          <p:nvPr/>
        </p:nvSpPr>
        <p:spPr>
          <a:xfrm>
            <a:off x="228600" y="4724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5N</a:t>
            </a:r>
            <a:endParaRPr lang="en-US" sz="2400" i="0" dirty="0"/>
          </a:p>
        </p:txBody>
      </p:sp>
      <p:sp>
        <p:nvSpPr>
          <p:cNvPr id="27" name="TextBox 26"/>
          <p:cNvSpPr txBox="1"/>
          <p:nvPr/>
        </p:nvSpPr>
        <p:spPr>
          <a:xfrm>
            <a:off x="228600" y="5410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6N</a:t>
            </a:r>
            <a:endParaRPr lang="en-US" sz="2400" i="0" dirty="0"/>
          </a:p>
        </p:txBody>
      </p:sp>
      <p:sp>
        <p:nvSpPr>
          <p:cNvPr id="29" name="TextBox 28"/>
          <p:cNvSpPr txBox="1"/>
          <p:nvPr/>
        </p:nvSpPr>
        <p:spPr>
          <a:xfrm>
            <a:off x="8153400" y="1981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1S</a:t>
            </a:r>
            <a:endParaRPr lang="en-US" sz="2400" i="0" dirty="0"/>
          </a:p>
        </p:txBody>
      </p:sp>
      <p:sp>
        <p:nvSpPr>
          <p:cNvPr id="30" name="TextBox 29"/>
          <p:cNvSpPr txBox="1"/>
          <p:nvPr/>
        </p:nvSpPr>
        <p:spPr>
          <a:xfrm>
            <a:off x="8153400" y="2667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2S</a:t>
            </a:r>
            <a:endParaRPr lang="en-US" sz="2400" i="0" dirty="0"/>
          </a:p>
        </p:txBody>
      </p:sp>
      <p:sp>
        <p:nvSpPr>
          <p:cNvPr id="31" name="TextBox 30"/>
          <p:cNvSpPr txBox="1"/>
          <p:nvPr/>
        </p:nvSpPr>
        <p:spPr>
          <a:xfrm>
            <a:off x="8153400" y="3352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3S</a:t>
            </a:r>
            <a:endParaRPr lang="en-US" sz="2400" i="0" dirty="0"/>
          </a:p>
        </p:txBody>
      </p:sp>
      <p:sp>
        <p:nvSpPr>
          <p:cNvPr id="32" name="TextBox 31"/>
          <p:cNvSpPr txBox="1"/>
          <p:nvPr/>
        </p:nvSpPr>
        <p:spPr>
          <a:xfrm>
            <a:off x="8153400" y="4038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4S</a:t>
            </a:r>
            <a:endParaRPr lang="en-US" sz="2400" i="0" dirty="0"/>
          </a:p>
        </p:txBody>
      </p:sp>
      <p:sp>
        <p:nvSpPr>
          <p:cNvPr id="33" name="TextBox 32"/>
          <p:cNvSpPr txBox="1"/>
          <p:nvPr/>
        </p:nvSpPr>
        <p:spPr>
          <a:xfrm>
            <a:off x="8153400" y="4724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5S</a:t>
            </a:r>
            <a:endParaRPr lang="en-US" sz="2400" i="0" dirty="0"/>
          </a:p>
        </p:txBody>
      </p:sp>
      <p:sp>
        <p:nvSpPr>
          <p:cNvPr id="34" name="TextBox 33"/>
          <p:cNvSpPr txBox="1"/>
          <p:nvPr/>
        </p:nvSpPr>
        <p:spPr>
          <a:xfrm>
            <a:off x="8153400" y="5410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6S</a:t>
            </a:r>
            <a:endParaRPr lang="en-US" sz="2400" i="0" dirty="0"/>
          </a:p>
        </p:txBody>
      </p:sp>
      <p:sp>
        <p:nvSpPr>
          <p:cNvPr id="35" name="TextBox 34"/>
          <p:cNvSpPr txBox="1"/>
          <p:nvPr/>
        </p:nvSpPr>
        <p:spPr>
          <a:xfrm>
            <a:off x="8153400" y="6096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7S</a:t>
            </a:r>
            <a:endParaRPr lang="en-US" sz="2400" i="0" dirty="0"/>
          </a:p>
        </p:txBody>
      </p:sp>
      <p:grpSp>
        <p:nvGrpSpPr>
          <p:cNvPr id="43" name="Group 42"/>
          <p:cNvGrpSpPr/>
          <p:nvPr/>
        </p:nvGrpSpPr>
        <p:grpSpPr>
          <a:xfrm>
            <a:off x="1295400" y="2553924"/>
            <a:ext cx="2344992" cy="186816"/>
            <a:chOff x="1295400" y="2376948"/>
            <a:chExt cx="2344992" cy="186816"/>
          </a:xfrm>
        </p:grpSpPr>
        <p:sp>
          <p:nvSpPr>
            <p:cNvPr id="37" name="Oval 36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Oval 37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1" name="Oval 40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295400" y="3062748"/>
            <a:ext cx="2344992" cy="186816"/>
            <a:chOff x="1295400" y="2376948"/>
            <a:chExt cx="2344992" cy="186816"/>
          </a:xfrm>
        </p:grpSpPr>
        <p:sp>
          <p:nvSpPr>
            <p:cNvPr id="45" name="Oval 4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6" name="Oval 4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7" name="Oval 4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295400" y="3940272"/>
            <a:ext cx="2344992" cy="186816"/>
            <a:chOff x="1295400" y="2376948"/>
            <a:chExt cx="2344992" cy="186816"/>
          </a:xfrm>
        </p:grpSpPr>
        <p:sp>
          <p:nvSpPr>
            <p:cNvPr id="50" name="Oval 4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1" name="Oval 5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3" name="Oval 5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295400" y="4434348"/>
            <a:ext cx="2344992" cy="186816"/>
            <a:chOff x="1295400" y="2376948"/>
            <a:chExt cx="2344992" cy="186816"/>
          </a:xfrm>
        </p:grpSpPr>
        <p:sp>
          <p:nvSpPr>
            <p:cNvPr id="55" name="Oval 5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6" name="Oval 5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8" name="Oval 5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295400" y="5311872"/>
            <a:ext cx="2344992" cy="186816"/>
            <a:chOff x="1295400" y="2376948"/>
            <a:chExt cx="2344992" cy="186816"/>
          </a:xfrm>
        </p:grpSpPr>
        <p:sp>
          <p:nvSpPr>
            <p:cNvPr id="60" name="Oval 5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1" name="Oval 6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2" name="Oval 6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295400" y="5805948"/>
            <a:ext cx="2344992" cy="186816"/>
            <a:chOff x="1295400" y="2376948"/>
            <a:chExt cx="2344992" cy="186816"/>
          </a:xfrm>
        </p:grpSpPr>
        <p:sp>
          <p:nvSpPr>
            <p:cNvPr id="65" name="Oval 6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6" name="Oval 6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7" name="Oval 6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8" name="Oval 6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321712" y="2553924"/>
            <a:ext cx="2344992" cy="186816"/>
            <a:chOff x="1295400" y="2376948"/>
            <a:chExt cx="2344992" cy="186816"/>
          </a:xfrm>
        </p:grpSpPr>
        <p:sp>
          <p:nvSpPr>
            <p:cNvPr id="70" name="Oval 6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1" name="Oval 7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2" name="Oval 7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3" name="Oval 7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321712" y="3062748"/>
            <a:ext cx="2344992" cy="186816"/>
            <a:chOff x="1295400" y="2376948"/>
            <a:chExt cx="2344992" cy="186816"/>
          </a:xfrm>
        </p:grpSpPr>
        <p:sp>
          <p:nvSpPr>
            <p:cNvPr id="75" name="Oval 7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6" name="Oval 7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7" name="Oval 7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8" name="Oval 7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321712" y="3940272"/>
            <a:ext cx="2344992" cy="186816"/>
            <a:chOff x="1295400" y="2376948"/>
            <a:chExt cx="2344992" cy="186816"/>
          </a:xfrm>
        </p:grpSpPr>
        <p:sp>
          <p:nvSpPr>
            <p:cNvPr id="80" name="Oval 7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1" name="Oval 8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2" name="Oval 8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3" name="Oval 8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5321712" y="4434348"/>
            <a:ext cx="2344992" cy="186816"/>
            <a:chOff x="1295400" y="2376948"/>
            <a:chExt cx="2344992" cy="186816"/>
          </a:xfrm>
        </p:grpSpPr>
        <p:sp>
          <p:nvSpPr>
            <p:cNvPr id="85" name="Oval 8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6" name="Oval 8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7" name="Oval 8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8" name="Oval 8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321712" y="5311872"/>
            <a:ext cx="2344992" cy="186816"/>
            <a:chOff x="1295400" y="2376948"/>
            <a:chExt cx="2344992" cy="186816"/>
          </a:xfrm>
        </p:grpSpPr>
        <p:sp>
          <p:nvSpPr>
            <p:cNvPr id="90" name="Oval 8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1" name="Oval 9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2" name="Oval 9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3" name="Oval 9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5321712" y="5805948"/>
            <a:ext cx="2344992" cy="186816"/>
            <a:chOff x="1295400" y="2376948"/>
            <a:chExt cx="2344992" cy="186816"/>
          </a:xfrm>
        </p:grpSpPr>
        <p:sp>
          <p:nvSpPr>
            <p:cNvPr id="95" name="Oval 9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6" name="Oval 9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7" name="Oval 9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8" name="Oval 9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99" name="Oval 98"/>
          <p:cNvSpPr/>
          <p:nvPr/>
        </p:nvSpPr>
        <p:spPr bwMode="auto">
          <a:xfrm>
            <a:off x="1143000" y="2327784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0" name="Oval 99"/>
          <p:cNvSpPr/>
          <p:nvPr/>
        </p:nvSpPr>
        <p:spPr bwMode="auto">
          <a:xfrm>
            <a:off x="1143000" y="3748548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1" name="Oval 100"/>
          <p:cNvSpPr/>
          <p:nvPr/>
        </p:nvSpPr>
        <p:spPr bwMode="auto">
          <a:xfrm>
            <a:off x="1143000" y="5110320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" name="Oval 101"/>
          <p:cNvSpPr/>
          <p:nvPr/>
        </p:nvSpPr>
        <p:spPr bwMode="auto">
          <a:xfrm>
            <a:off x="2576052" y="2332704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" name="Oval 102"/>
          <p:cNvSpPr/>
          <p:nvPr/>
        </p:nvSpPr>
        <p:spPr bwMode="auto">
          <a:xfrm>
            <a:off x="2576052" y="3753468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5" name="Oval 104"/>
          <p:cNvSpPr/>
          <p:nvPr/>
        </p:nvSpPr>
        <p:spPr bwMode="auto">
          <a:xfrm>
            <a:off x="5152104" y="2337624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7" name="Oval 106"/>
          <p:cNvSpPr/>
          <p:nvPr/>
        </p:nvSpPr>
        <p:spPr bwMode="auto">
          <a:xfrm>
            <a:off x="5152104" y="5120160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8" name="Oval 107"/>
          <p:cNvSpPr/>
          <p:nvPr/>
        </p:nvSpPr>
        <p:spPr bwMode="auto">
          <a:xfrm>
            <a:off x="6594984" y="2342544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9" name="Oval 108"/>
          <p:cNvSpPr/>
          <p:nvPr/>
        </p:nvSpPr>
        <p:spPr bwMode="auto">
          <a:xfrm>
            <a:off x="6594984" y="3763308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0" name="Oval 109"/>
          <p:cNvSpPr/>
          <p:nvPr/>
        </p:nvSpPr>
        <p:spPr bwMode="auto">
          <a:xfrm>
            <a:off x="6594984" y="5125080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354392" y="2576538"/>
            <a:ext cx="6272988" cy="3374193"/>
            <a:chOff x="1354392" y="2576538"/>
            <a:chExt cx="6272988" cy="3374193"/>
          </a:xfrm>
        </p:grpSpPr>
        <p:sp>
          <p:nvSpPr>
            <p:cNvPr id="4" name="TextBox 3"/>
            <p:cNvSpPr txBox="1"/>
            <p:nvPr/>
          </p:nvSpPr>
          <p:spPr>
            <a:xfrm>
              <a:off x="6796548" y="5354919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>
                  <a:latin typeface="Arial" pitchFamily="34" charset="0"/>
                  <a:cs typeface="Arial" pitchFamily="34" charset="0"/>
                </a:rPr>
                <a:t>L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397912" y="5334000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K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354392" y="5365956"/>
              <a:ext cx="2286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I           J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5380704" y="3976188"/>
              <a:ext cx="22442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G          H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809572" y="3963846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F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371600" y="3987225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E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816216" y="2597457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D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417580" y="2576538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C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812032" y="2585115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B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374060" y="2608494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A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3" name="Oval 122"/>
          <p:cNvSpPr/>
          <p:nvPr/>
        </p:nvSpPr>
        <p:spPr bwMode="auto">
          <a:xfrm>
            <a:off x="5181600" y="3748548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0" name="Oval 129"/>
          <p:cNvSpPr/>
          <p:nvPr/>
        </p:nvSpPr>
        <p:spPr bwMode="auto">
          <a:xfrm>
            <a:off x="2561925" y="5053573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2362200" y="1447800"/>
            <a:ext cx="655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>
                <a:latin typeface="Arial" pitchFamily="34" charset="0"/>
                <a:cs typeface="Arial" pitchFamily="34" charset="0"/>
              </a:rPr>
              <a:t>Connect to: https</a:t>
            </a:r>
            <a:r>
              <a:rPr lang="en-US" sz="2400" i="0" dirty="0">
                <a:latin typeface="Arial" pitchFamily="34" charset="0"/>
                <a:cs typeface="Arial" pitchFamily="34" charset="0"/>
              </a:rPr>
              <a:t>://vcu.zoom.us/j/2504526209</a:t>
            </a:r>
          </a:p>
        </p:txBody>
      </p:sp>
      <p:sp>
        <p:nvSpPr>
          <p:cNvPr id="122" name="Text Box 2"/>
          <p:cNvSpPr txBox="1">
            <a:spLocks noChangeArrowheads="1"/>
          </p:cNvSpPr>
          <p:nvPr/>
        </p:nvSpPr>
        <p:spPr bwMode="auto">
          <a:xfrm>
            <a:off x="792163" y="0"/>
            <a:ext cx="7543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800" b="1" i="0" dirty="0" smtClean="0"/>
              <a:t>Problem Set 7, #3</a:t>
            </a:r>
            <a:endParaRPr lang="en-US" sz="4800" b="1" i="0" dirty="0"/>
          </a:p>
        </p:txBody>
      </p:sp>
    </p:spTree>
    <p:extLst>
      <p:ext uri="{BB962C8B-B14F-4D97-AF65-F5344CB8AC3E}">
        <p14:creationId xmlns:p14="http://schemas.microsoft.com/office/powerpoint/2010/main" val="394532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295400"/>
            <a:ext cx="4724400" cy="4186238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1749" name="TextBox 4"/>
          <p:cNvSpPr txBox="1">
            <a:spLocks noChangeArrowheads="1"/>
          </p:cNvSpPr>
          <p:nvPr/>
        </p:nvSpPr>
        <p:spPr bwMode="auto">
          <a:xfrm>
            <a:off x="1089025" y="0"/>
            <a:ext cx="6965950" cy="11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4000" b="0" i="0" dirty="0"/>
              <a:t>Brenner et al (1961)</a:t>
            </a:r>
            <a:br>
              <a:rPr lang="en-US" altLang="en-US" sz="4000" b="0" i="0" dirty="0"/>
            </a:br>
            <a:r>
              <a:rPr lang="en-US" altLang="en-US" sz="3200" i="0" dirty="0"/>
              <a:t>Figure 4</a:t>
            </a:r>
            <a:endParaRPr lang="en-US" altLang="en-US" sz="4000" i="0" dirty="0"/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5257800" y="1144588"/>
            <a:ext cx="3810000" cy="1368425"/>
          </a:xfrm>
          <a:prstGeom prst="rect">
            <a:avLst/>
          </a:prstGeom>
          <a:solidFill>
            <a:srgbClr val="FFFF00"/>
          </a:solidFill>
          <a:ln w="57150" cmpd="thickThin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>
                <a:solidFill>
                  <a:srgbClr val="FF0000"/>
                </a:solidFill>
              </a:rPr>
              <a:t>What was the experiment?</a:t>
            </a: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5257800" y="5181600"/>
            <a:ext cx="3733800" cy="646331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en-US" i="0">
                <a:solidFill>
                  <a:srgbClr val="0000FF"/>
                </a:solidFill>
              </a:rPr>
              <a:t>SQ32. Label the four peaks shown in Fig. 4.</a:t>
            </a:r>
          </a:p>
        </p:txBody>
      </p:sp>
    </p:spTree>
    <p:extLst>
      <p:ext uri="{BB962C8B-B14F-4D97-AF65-F5344CB8AC3E}">
        <p14:creationId xmlns:p14="http://schemas.microsoft.com/office/powerpoint/2010/main" val="1547416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5257800" y="5181600"/>
            <a:ext cx="3733800" cy="646331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en-US" i="0" dirty="0">
                <a:solidFill>
                  <a:srgbClr val="0000FF"/>
                </a:solidFill>
              </a:rPr>
              <a:t>SQ32. Label the four peaks shown in Fig. 4.</a:t>
            </a:r>
          </a:p>
        </p:txBody>
      </p:sp>
      <p:pic>
        <p:nvPicPr>
          <p:cNvPr id="31746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295400"/>
            <a:ext cx="4724400" cy="4186238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39951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8863" y="5591175"/>
            <a:ext cx="3513137" cy="1604963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39952" name="Picture 16"/>
          <p:cNvPicPr>
            <a:picLocks noChangeAspect="1" noChangeArrowheads="1"/>
          </p:cNvPicPr>
          <p:nvPr/>
        </p:nvPicPr>
        <p:blipFill>
          <a:blip r:embed="rId3" cstate="print"/>
          <a:srcRect b="58408"/>
          <a:stretch>
            <a:fillRect/>
          </a:stretch>
        </p:blipFill>
        <p:spPr bwMode="auto">
          <a:xfrm>
            <a:off x="149225" y="5753100"/>
            <a:ext cx="5413375" cy="1028700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1749" name="TextBox 4"/>
          <p:cNvSpPr txBox="1">
            <a:spLocks noChangeArrowheads="1"/>
          </p:cNvSpPr>
          <p:nvPr/>
        </p:nvSpPr>
        <p:spPr bwMode="auto">
          <a:xfrm>
            <a:off x="1089025" y="0"/>
            <a:ext cx="6965950" cy="11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4000" b="0" i="0" dirty="0"/>
              <a:t>Brenner et al (1961)</a:t>
            </a:r>
            <a:br>
              <a:rPr lang="en-US" altLang="en-US" sz="4000" b="0" i="0" dirty="0"/>
            </a:br>
            <a:r>
              <a:rPr lang="en-US" altLang="en-US" sz="3200" i="0" dirty="0"/>
              <a:t>Figure 4</a:t>
            </a:r>
            <a:endParaRPr lang="en-US" altLang="en-US" sz="4000" i="0" dirty="0"/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5257800" y="1144588"/>
            <a:ext cx="3810000" cy="1368425"/>
          </a:xfrm>
          <a:prstGeom prst="rect">
            <a:avLst/>
          </a:prstGeom>
          <a:solidFill>
            <a:srgbClr val="FFFF00"/>
          </a:solidFill>
          <a:ln w="57150" cmpd="thickThin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>
                <a:solidFill>
                  <a:srgbClr val="FF0000"/>
                </a:solidFill>
              </a:rPr>
              <a:t>What was the experiment?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5029200" y="2643188"/>
            <a:ext cx="4105275" cy="1471612"/>
            <a:chOff x="5029200" y="2643187"/>
            <a:chExt cx="4105275" cy="1471613"/>
          </a:xfrm>
        </p:grpSpPr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5029200" y="2643187"/>
              <a:ext cx="4105275" cy="1471613"/>
              <a:chOff x="1371600" y="600075"/>
              <a:chExt cx="4105275" cy="1471613"/>
            </a:xfrm>
          </p:grpSpPr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3429000" y="1143000"/>
                <a:ext cx="2047875" cy="609600"/>
              </a:xfrm>
              <a:prstGeom prst="rect">
                <a:avLst/>
              </a:prstGeom>
              <a:solidFill>
                <a:srgbClr val="CC6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371600" y="1143000"/>
                <a:ext cx="2047875" cy="6096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sz="1800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31763" name="TextBox 1"/>
              <p:cNvSpPr txBox="1">
                <a:spLocks noChangeArrowheads="1"/>
              </p:cNvSpPr>
              <p:nvPr/>
            </p:nvSpPr>
            <p:spPr bwMode="auto">
              <a:xfrm>
                <a:off x="2286000" y="1143000"/>
                <a:ext cx="114300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en-US" sz="1800" baseline="30000">
                    <a:solidFill>
                      <a:srgbClr val="CCECFF"/>
                    </a:solidFill>
                    <a:latin typeface="Arial" charset="0"/>
                  </a:rPr>
                  <a:t>15</a:t>
                </a:r>
                <a:r>
                  <a:rPr lang="en-US" altLang="en-US" sz="1800">
                    <a:latin typeface="Arial" charset="0"/>
                  </a:rPr>
                  <a:t>N + </a:t>
                </a:r>
                <a:r>
                  <a:rPr lang="en-US" altLang="en-US" sz="1800" baseline="30000">
                    <a:solidFill>
                      <a:srgbClr val="CCECFF"/>
                    </a:solidFill>
                    <a:latin typeface="Arial" charset="0"/>
                  </a:rPr>
                  <a:t>13</a:t>
                </a:r>
                <a:r>
                  <a:rPr lang="en-US" altLang="en-US" sz="1800">
                    <a:latin typeface="Arial" charset="0"/>
                  </a:rPr>
                  <a:t>C</a:t>
                </a:r>
              </a:p>
            </p:txBody>
          </p:sp>
          <p:sp>
            <p:nvSpPr>
              <p:cNvPr id="31764" name="TextBox 2"/>
              <p:cNvSpPr txBox="1">
                <a:spLocks noChangeArrowheads="1"/>
              </p:cNvSpPr>
              <p:nvPr/>
            </p:nvSpPr>
            <p:spPr bwMode="auto">
              <a:xfrm>
                <a:off x="3352800" y="1143000"/>
                <a:ext cx="114300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en-US" sz="1800" baseline="30000">
                    <a:solidFill>
                      <a:srgbClr val="CC66FF"/>
                    </a:solidFill>
                    <a:latin typeface="Arial" charset="0"/>
                  </a:rPr>
                  <a:t>14</a:t>
                </a:r>
                <a:r>
                  <a:rPr lang="en-US" altLang="en-US" sz="1800">
                    <a:latin typeface="Arial" charset="0"/>
                  </a:rPr>
                  <a:t>N + </a:t>
                </a:r>
                <a:r>
                  <a:rPr lang="en-US" altLang="en-US" sz="1800" baseline="30000">
                    <a:solidFill>
                      <a:srgbClr val="CC66FF"/>
                    </a:solidFill>
                    <a:latin typeface="Arial" charset="0"/>
                  </a:rPr>
                  <a:t>12</a:t>
                </a:r>
                <a:r>
                  <a:rPr lang="en-US" altLang="en-US" sz="1800">
                    <a:latin typeface="Arial" charset="0"/>
                  </a:rPr>
                  <a:t>C</a:t>
                </a:r>
              </a:p>
            </p:txBody>
          </p:sp>
          <p:pic>
            <p:nvPicPr>
              <p:cNvPr id="31765" name="Picture 8"/>
              <p:cNvPicPr>
                <a:picLocks noChangeAspect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200400" y="600075"/>
                <a:ext cx="438150" cy="5429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6" name="Straight Connector 15"/>
              <p:cNvCxnSpPr/>
              <p:nvPr/>
            </p:nvCxnSpPr>
            <p:spPr>
              <a:xfrm>
                <a:off x="3419475" y="1143000"/>
                <a:ext cx="0" cy="6096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371600" y="1512888"/>
                <a:ext cx="40386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3590925" y="1447801"/>
                <a:ext cx="0" cy="152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3762375" y="1447801"/>
                <a:ext cx="0" cy="152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933825" y="1447801"/>
                <a:ext cx="0" cy="152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105275" y="1447801"/>
                <a:ext cx="0" cy="152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4276725" y="1447801"/>
                <a:ext cx="0" cy="152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4448175" y="1447801"/>
                <a:ext cx="0" cy="152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4619625" y="1447801"/>
                <a:ext cx="0" cy="152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791075" y="1447801"/>
                <a:ext cx="0" cy="152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962525" y="1447801"/>
                <a:ext cx="0" cy="152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5133975" y="1447801"/>
                <a:ext cx="0" cy="152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5305425" y="1447801"/>
                <a:ext cx="0" cy="152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3762375" y="1676401"/>
                <a:ext cx="1028700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780" name="TextBox 74"/>
              <p:cNvSpPr txBox="1">
                <a:spLocks noChangeArrowheads="1"/>
              </p:cNvSpPr>
              <p:nvPr/>
            </p:nvSpPr>
            <p:spPr bwMode="auto">
              <a:xfrm>
                <a:off x="3324225" y="1704975"/>
                <a:ext cx="22860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en-US" sz="1800">
                    <a:latin typeface="Arial" charset="0"/>
                  </a:rPr>
                  <a:t>0</a:t>
                </a:r>
              </a:p>
            </p:txBody>
          </p:sp>
        </p:grpSp>
        <p:sp>
          <p:nvSpPr>
            <p:cNvPr id="2" name="Rectangle 1"/>
            <p:cNvSpPr/>
            <p:nvPr/>
          </p:nvSpPr>
          <p:spPr>
            <a:xfrm>
              <a:off x="5969000" y="3251199"/>
              <a:ext cx="228600" cy="203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578600" y="3251199"/>
              <a:ext cx="228600" cy="203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969000" y="3251199"/>
              <a:ext cx="228600" cy="203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cs typeface="Arial" charset="0"/>
              </a:endParaRPr>
            </a:p>
          </p:txBody>
        </p:sp>
      </p:grp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5905500" y="3143250"/>
            <a:ext cx="4572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1400"/>
              <a:t>14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7010400" y="3167063"/>
            <a:ext cx="4572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1400"/>
              <a:t>14</a:t>
            </a: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7620000" y="3143250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1400"/>
              <a:t>12</a:t>
            </a: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6540500" y="31591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1400"/>
              <a:t>12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867400" y="4267200"/>
            <a:ext cx="24384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/>
              <a:t>Heavy medium?</a:t>
            </a:r>
            <a:br>
              <a:rPr lang="en-US" altLang="en-US"/>
            </a:br>
            <a:r>
              <a:rPr lang="en-US" altLang="en-US"/>
              <a:t>Light medium?</a:t>
            </a:r>
          </a:p>
        </p:txBody>
      </p:sp>
    </p:spTree>
    <p:extLst>
      <p:ext uri="{BB962C8B-B14F-4D97-AF65-F5344CB8AC3E}">
        <p14:creationId xmlns:p14="http://schemas.microsoft.com/office/powerpoint/2010/main" val="3285343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5" grpId="0"/>
      <p:bldP spid="36" grpId="0"/>
      <p:bldP spid="37" grpId="0"/>
      <p:bldP spid="38" grpId="0"/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295400"/>
            <a:ext cx="4724400" cy="4186238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32771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8863" y="5591175"/>
            <a:ext cx="3513137" cy="1604963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32772" name="Picture 16"/>
          <p:cNvPicPr>
            <a:picLocks noChangeAspect="1" noChangeArrowheads="1"/>
          </p:cNvPicPr>
          <p:nvPr/>
        </p:nvPicPr>
        <p:blipFill>
          <a:blip r:embed="rId3" cstate="print"/>
          <a:srcRect b="58408"/>
          <a:stretch>
            <a:fillRect/>
          </a:stretch>
        </p:blipFill>
        <p:spPr bwMode="auto">
          <a:xfrm>
            <a:off x="149225" y="5753100"/>
            <a:ext cx="5413375" cy="1028700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2773" name="TextBox 4"/>
          <p:cNvSpPr txBox="1">
            <a:spLocks noChangeArrowheads="1"/>
          </p:cNvSpPr>
          <p:nvPr/>
        </p:nvSpPr>
        <p:spPr bwMode="auto">
          <a:xfrm>
            <a:off x="1089025" y="0"/>
            <a:ext cx="6965950" cy="11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4000" b="0" i="0" dirty="0"/>
              <a:t>Brenner et al (1961)</a:t>
            </a:r>
            <a:br>
              <a:rPr lang="en-US" altLang="en-US" sz="4000" b="0" i="0" dirty="0"/>
            </a:br>
            <a:r>
              <a:rPr lang="en-US" altLang="en-US" sz="3200" i="0" dirty="0"/>
              <a:t>Figure 4</a:t>
            </a:r>
            <a:endParaRPr lang="en-US" altLang="en-US" sz="4000" i="0" dirty="0"/>
          </a:p>
        </p:txBody>
      </p:sp>
      <p:sp>
        <p:nvSpPr>
          <p:cNvPr id="32774" name="Text Box 16"/>
          <p:cNvSpPr txBox="1">
            <a:spLocks noChangeArrowheads="1"/>
          </p:cNvSpPr>
          <p:nvPr/>
        </p:nvSpPr>
        <p:spPr bwMode="auto">
          <a:xfrm>
            <a:off x="5257800" y="1144588"/>
            <a:ext cx="3810000" cy="1368425"/>
          </a:xfrm>
          <a:prstGeom prst="rect">
            <a:avLst/>
          </a:prstGeom>
          <a:solidFill>
            <a:srgbClr val="FFFF00"/>
          </a:solidFill>
          <a:ln w="57150" cmpd="thickThin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>
                <a:solidFill>
                  <a:srgbClr val="FF0000"/>
                </a:solidFill>
              </a:rPr>
              <a:t>What was the experiment?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150100" y="3797300"/>
            <a:ext cx="15430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baseline="30000"/>
              <a:t>14</a:t>
            </a:r>
            <a:r>
              <a:rPr lang="en-US" altLang="en-US"/>
              <a:t>C-uracil</a:t>
            </a:r>
            <a:endParaRPr lang="en-US" altLang="en-US" baseline="30000"/>
          </a:p>
        </p:txBody>
      </p:sp>
      <p:sp>
        <p:nvSpPr>
          <p:cNvPr id="32776" name="TextBox 34"/>
          <p:cNvSpPr txBox="1">
            <a:spLocks noChangeArrowheads="1"/>
          </p:cNvSpPr>
          <p:nvPr/>
        </p:nvSpPr>
        <p:spPr bwMode="auto">
          <a:xfrm>
            <a:off x="5867400" y="4267200"/>
            <a:ext cx="29241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/>
              <a:t>Radioactive label?</a:t>
            </a:r>
          </a:p>
        </p:txBody>
      </p:sp>
      <p:sp>
        <p:nvSpPr>
          <p:cNvPr id="36" name="Text Box 4"/>
          <p:cNvSpPr txBox="1">
            <a:spLocks noChangeArrowheads="1"/>
          </p:cNvSpPr>
          <p:nvPr/>
        </p:nvSpPr>
        <p:spPr bwMode="auto">
          <a:xfrm>
            <a:off x="5715000" y="4867275"/>
            <a:ext cx="3200400" cy="92333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en-US" i="0">
                <a:solidFill>
                  <a:srgbClr val="0000FF"/>
                </a:solidFill>
              </a:rPr>
              <a:t>SQ31. What macro-molecule(s) would radioactive 14C-uracil </a:t>
            </a:r>
            <a:br>
              <a:rPr lang="en-US" altLang="en-US" i="0">
                <a:solidFill>
                  <a:srgbClr val="0000FF"/>
                </a:solidFill>
              </a:rPr>
            </a:br>
            <a:r>
              <a:rPr lang="en-US" altLang="en-US" i="0">
                <a:solidFill>
                  <a:srgbClr val="0000FF"/>
                </a:solidFill>
              </a:rPr>
              <a:t>be expected to label?</a:t>
            </a: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5029200" y="2643188"/>
            <a:ext cx="4105275" cy="1471612"/>
            <a:chOff x="5029200" y="2643187"/>
            <a:chExt cx="4105275" cy="1471613"/>
          </a:xfrm>
        </p:grpSpPr>
        <p:grpSp>
          <p:nvGrpSpPr>
            <p:cNvPr id="3" name="Group 37"/>
            <p:cNvGrpSpPr>
              <a:grpSpLocks/>
            </p:cNvGrpSpPr>
            <p:nvPr/>
          </p:nvGrpSpPr>
          <p:grpSpPr bwMode="auto">
            <a:xfrm>
              <a:off x="5029200" y="2643187"/>
              <a:ext cx="4105275" cy="1471613"/>
              <a:chOff x="1371600" y="600075"/>
              <a:chExt cx="4105275" cy="1471613"/>
            </a:xfrm>
          </p:grpSpPr>
          <p:sp>
            <p:nvSpPr>
              <p:cNvPr id="42" name="Rectangle 41"/>
              <p:cNvSpPr>
                <a:spLocks noChangeArrowheads="1"/>
              </p:cNvSpPr>
              <p:nvPr/>
            </p:nvSpPr>
            <p:spPr bwMode="auto">
              <a:xfrm>
                <a:off x="3429000" y="1143000"/>
                <a:ext cx="2047875" cy="609600"/>
              </a:xfrm>
              <a:prstGeom prst="rect">
                <a:avLst/>
              </a:prstGeom>
              <a:solidFill>
                <a:srgbClr val="CC6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1371600" y="1143000"/>
                <a:ext cx="2047875" cy="6096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sz="1800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32789" name="TextBox 1"/>
              <p:cNvSpPr txBox="1">
                <a:spLocks noChangeArrowheads="1"/>
              </p:cNvSpPr>
              <p:nvPr/>
            </p:nvSpPr>
            <p:spPr bwMode="auto">
              <a:xfrm>
                <a:off x="2286000" y="1143000"/>
                <a:ext cx="114300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en-US" sz="1800" baseline="30000">
                    <a:solidFill>
                      <a:srgbClr val="CCECFF"/>
                    </a:solidFill>
                    <a:latin typeface="Arial" charset="0"/>
                  </a:rPr>
                  <a:t>15</a:t>
                </a:r>
                <a:r>
                  <a:rPr lang="en-US" altLang="en-US" sz="1800">
                    <a:latin typeface="Arial" charset="0"/>
                  </a:rPr>
                  <a:t>N + </a:t>
                </a:r>
                <a:r>
                  <a:rPr lang="en-US" altLang="en-US" sz="1800" baseline="30000">
                    <a:solidFill>
                      <a:srgbClr val="CCECFF"/>
                    </a:solidFill>
                    <a:latin typeface="Arial" charset="0"/>
                  </a:rPr>
                  <a:t>13</a:t>
                </a:r>
                <a:r>
                  <a:rPr lang="en-US" altLang="en-US" sz="1800">
                    <a:latin typeface="Arial" charset="0"/>
                  </a:rPr>
                  <a:t>C</a:t>
                </a:r>
              </a:p>
            </p:txBody>
          </p:sp>
          <p:sp>
            <p:nvSpPr>
              <p:cNvPr id="32790" name="TextBox 2"/>
              <p:cNvSpPr txBox="1">
                <a:spLocks noChangeArrowheads="1"/>
              </p:cNvSpPr>
              <p:nvPr/>
            </p:nvSpPr>
            <p:spPr bwMode="auto">
              <a:xfrm>
                <a:off x="3352800" y="1143000"/>
                <a:ext cx="114300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en-US" sz="1800" baseline="30000">
                    <a:solidFill>
                      <a:srgbClr val="CC66FF"/>
                    </a:solidFill>
                    <a:latin typeface="Arial" charset="0"/>
                  </a:rPr>
                  <a:t>14</a:t>
                </a:r>
                <a:r>
                  <a:rPr lang="en-US" altLang="en-US" sz="1800">
                    <a:latin typeface="Arial" charset="0"/>
                  </a:rPr>
                  <a:t>N + </a:t>
                </a:r>
                <a:r>
                  <a:rPr lang="en-US" altLang="en-US" sz="1800" baseline="30000">
                    <a:solidFill>
                      <a:srgbClr val="CC66FF"/>
                    </a:solidFill>
                    <a:latin typeface="Arial" charset="0"/>
                  </a:rPr>
                  <a:t>12</a:t>
                </a:r>
                <a:r>
                  <a:rPr lang="en-US" altLang="en-US" sz="1800">
                    <a:latin typeface="Arial" charset="0"/>
                  </a:rPr>
                  <a:t>C</a:t>
                </a:r>
              </a:p>
            </p:txBody>
          </p:sp>
          <p:pic>
            <p:nvPicPr>
              <p:cNvPr id="32791" name="Picture 8"/>
              <p:cNvPicPr>
                <a:picLocks noChangeAspect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200400" y="600075"/>
                <a:ext cx="438150" cy="5429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47" name="Straight Connector 46"/>
              <p:cNvCxnSpPr/>
              <p:nvPr/>
            </p:nvCxnSpPr>
            <p:spPr>
              <a:xfrm>
                <a:off x="3419475" y="1143000"/>
                <a:ext cx="0" cy="6096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1371600" y="1512888"/>
                <a:ext cx="40386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3590925" y="1447801"/>
                <a:ext cx="0" cy="152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3762375" y="1447801"/>
                <a:ext cx="0" cy="152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3933825" y="1447801"/>
                <a:ext cx="0" cy="152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4105275" y="1447801"/>
                <a:ext cx="0" cy="152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4276725" y="1447801"/>
                <a:ext cx="0" cy="152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4448175" y="1447801"/>
                <a:ext cx="0" cy="152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4619625" y="1447801"/>
                <a:ext cx="0" cy="152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4791075" y="1447801"/>
                <a:ext cx="0" cy="152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4962525" y="1447801"/>
                <a:ext cx="0" cy="152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5133975" y="1447801"/>
                <a:ext cx="0" cy="152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5305425" y="1447801"/>
                <a:ext cx="0" cy="152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762375" y="1676401"/>
                <a:ext cx="1028700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806" name="TextBox 74"/>
              <p:cNvSpPr txBox="1">
                <a:spLocks noChangeArrowheads="1"/>
              </p:cNvSpPr>
              <p:nvPr/>
            </p:nvSpPr>
            <p:spPr bwMode="auto">
              <a:xfrm>
                <a:off x="3324225" y="1704975"/>
                <a:ext cx="22860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en-US" sz="1800">
                    <a:latin typeface="Arial" charset="0"/>
                  </a:rPr>
                  <a:t>0</a:t>
                </a:r>
              </a:p>
            </p:txBody>
          </p:sp>
        </p:grpSp>
        <p:sp>
          <p:nvSpPr>
            <p:cNvPr id="39" name="Rectangle 38"/>
            <p:cNvSpPr/>
            <p:nvPr/>
          </p:nvSpPr>
          <p:spPr>
            <a:xfrm>
              <a:off x="5969000" y="3251199"/>
              <a:ext cx="228600" cy="203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578600" y="3251199"/>
              <a:ext cx="228600" cy="203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969000" y="3251199"/>
              <a:ext cx="228600" cy="203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cs typeface="Arial" charset="0"/>
              </a:endParaRPr>
            </a:p>
          </p:txBody>
        </p:sp>
      </p:grpSp>
      <p:sp>
        <p:nvSpPr>
          <p:cNvPr id="32779" name="TextBox 61"/>
          <p:cNvSpPr txBox="1">
            <a:spLocks noChangeArrowheads="1"/>
          </p:cNvSpPr>
          <p:nvPr/>
        </p:nvSpPr>
        <p:spPr bwMode="auto">
          <a:xfrm>
            <a:off x="5905500" y="3143250"/>
            <a:ext cx="4572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1400"/>
              <a:t>14</a:t>
            </a:r>
          </a:p>
        </p:txBody>
      </p:sp>
      <p:sp>
        <p:nvSpPr>
          <p:cNvPr id="32780" name="TextBox 62"/>
          <p:cNvSpPr txBox="1">
            <a:spLocks noChangeArrowheads="1"/>
          </p:cNvSpPr>
          <p:nvPr/>
        </p:nvSpPr>
        <p:spPr bwMode="auto">
          <a:xfrm>
            <a:off x="7010400" y="3167063"/>
            <a:ext cx="4572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1400"/>
              <a:t>14</a:t>
            </a:r>
          </a:p>
        </p:txBody>
      </p:sp>
      <p:sp>
        <p:nvSpPr>
          <p:cNvPr id="32781" name="TextBox 63"/>
          <p:cNvSpPr txBox="1">
            <a:spLocks noChangeArrowheads="1"/>
          </p:cNvSpPr>
          <p:nvPr/>
        </p:nvSpPr>
        <p:spPr bwMode="auto">
          <a:xfrm>
            <a:off x="7620000" y="3143250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1400"/>
              <a:t>12</a:t>
            </a:r>
          </a:p>
        </p:txBody>
      </p:sp>
      <p:sp>
        <p:nvSpPr>
          <p:cNvPr id="32782" name="TextBox 64"/>
          <p:cNvSpPr txBox="1">
            <a:spLocks noChangeArrowheads="1"/>
          </p:cNvSpPr>
          <p:nvPr/>
        </p:nvSpPr>
        <p:spPr bwMode="auto">
          <a:xfrm>
            <a:off x="6540500" y="31591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140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11388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2381250"/>
            <a:ext cx="4210050" cy="40957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9699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323975"/>
            <a:ext cx="8686800" cy="885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9700" name="TextBox 4"/>
          <p:cNvSpPr txBox="1">
            <a:spLocks noChangeArrowheads="1"/>
          </p:cNvSpPr>
          <p:nvPr/>
        </p:nvSpPr>
        <p:spPr bwMode="auto">
          <a:xfrm>
            <a:off x="1089025" y="0"/>
            <a:ext cx="69659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4000" b="0" i="0"/>
              <a:t>Brenner et al (1961)</a:t>
            </a:r>
            <a:br>
              <a:rPr lang="en-US" altLang="en-US" sz="4000" b="0" i="0"/>
            </a:br>
            <a:r>
              <a:rPr lang="en-US" altLang="en-US" sz="3200" i="0"/>
              <a:t>Density Gradient Centrifugation</a:t>
            </a:r>
            <a:endParaRPr lang="en-US" altLang="en-US" sz="4000" i="0"/>
          </a:p>
        </p:txBody>
      </p:sp>
    </p:spTree>
    <p:extLst>
      <p:ext uri="{BB962C8B-B14F-4D97-AF65-F5344CB8AC3E}">
        <p14:creationId xmlns:p14="http://schemas.microsoft.com/office/powerpoint/2010/main" val="63431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323975"/>
            <a:ext cx="8686800" cy="885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0723" name="TextBox 4"/>
          <p:cNvSpPr txBox="1">
            <a:spLocks noChangeArrowheads="1"/>
          </p:cNvSpPr>
          <p:nvPr/>
        </p:nvSpPr>
        <p:spPr bwMode="auto">
          <a:xfrm>
            <a:off x="1089025" y="0"/>
            <a:ext cx="69659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4000" b="0" i="0"/>
              <a:t>Brenner et al (1961)</a:t>
            </a:r>
            <a:br>
              <a:rPr lang="en-US" altLang="en-US" sz="4000" b="0" i="0"/>
            </a:br>
            <a:r>
              <a:rPr lang="en-US" altLang="en-US" sz="3200" i="0"/>
              <a:t>Density Gradient Centrifugation</a:t>
            </a:r>
            <a:endParaRPr lang="en-US" altLang="en-US" sz="4000" i="0"/>
          </a:p>
        </p:txBody>
      </p:sp>
      <p:pic>
        <p:nvPicPr>
          <p:cNvPr id="30724" name="Picture 2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2362200"/>
            <a:ext cx="56388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62438" y="2514600"/>
            <a:ext cx="2747962" cy="147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01771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323975"/>
            <a:ext cx="8686800" cy="885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1747" name="TextBox 4"/>
          <p:cNvSpPr txBox="1">
            <a:spLocks noChangeArrowheads="1"/>
          </p:cNvSpPr>
          <p:nvPr/>
        </p:nvSpPr>
        <p:spPr bwMode="auto">
          <a:xfrm>
            <a:off x="1089025" y="0"/>
            <a:ext cx="69659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4000" b="0" i="0"/>
              <a:t>Brenner et al (1961)</a:t>
            </a:r>
            <a:br>
              <a:rPr lang="en-US" altLang="en-US" sz="4000" b="0" i="0"/>
            </a:br>
            <a:r>
              <a:rPr lang="en-US" altLang="en-US" sz="3200" i="0"/>
              <a:t>Density Gradient Centrifugation</a:t>
            </a:r>
            <a:endParaRPr lang="en-US" altLang="en-US" sz="4000" i="0"/>
          </a:p>
        </p:txBody>
      </p:sp>
      <p:pic>
        <p:nvPicPr>
          <p:cNvPr id="31748" name="Picture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2762250"/>
            <a:ext cx="4572000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5931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323975"/>
            <a:ext cx="8686800" cy="885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2771" name="TextBox 4"/>
          <p:cNvSpPr txBox="1">
            <a:spLocks noChangeArrowheads="1"/>
          </p:cNvSpPr>
          <p:nvPr/>
        </p:nvSpPr>
        <p:spPr bwMode="auto">
          <a:xfrm>
            <a:off x="1089025" y="0"/>
            <a:ext cx="69659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4000" b="0" i="0"/>
              <a:t>Brenner et al (1961)</a:t>
            </a:r>
            <a:br>
              <a:rPr lang="en-US" altLang="en-US" sz="4000" b="0" i="0"/>
            </a:br>
            <a:r>
              <a:rPr lang="en-US" altLang="en-US" sz="3200" i="0"/>
              <a:t>Density Gradient Centrifugation</a:t>
            </a:r>
            <a:endParaRPr lang="en-US" altLang="en-US" sz="4000" i="0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46063" y="2514600"/>
            <a:ext cx="2311400" cy="3744913"/>
            <a:chOff x="522513" y="2728686"/>
            <a:chExt cx="2311401" cy="3744685"/>
          </a:xfrm>
        </p:grpSpPr>
        <p:pic>
          <p:nvPicPr>
            <p:cNvPr id="32776" name="Picture 2"/>
            <p:cNvPicPr>
              <a:picLocks noChangeAspect="1"/>
            </p:cNvPicPr>
            <p:nvPr/>
          </p:nvPicPr>
          <p:blipFill>
            <a:blip r:embed="rId3" cstate="print"/>
            <a:srcRect l="8923" t="5408" r="21001"/>
            <a:stretch>
              <a:fillRect/>
            </a:stretch>
          </p:blipFill>
          <p:spPr bwMode="auto">
            <a:xfrm>
              <a:off x="522513" y="2728686"/>
              <a:ext cx="2307773" cy="374468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4" name="Rectangle 3"/>
            <p:cNvSpPr/>
            <p:nvPr/>
          </p:nvSpPr>
          <p:spPr>
            <a:xfrm>
              <a:off x="522513" y="5409811"/>
              <a:ext cx="773112" cy="4571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48151" y="3352536"/>
              <a:ext cx="385763" cy="11429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2779" name="TextBox 4"/>
            <p:cNvSpPr txBox="1">
              <a:spLocks noChangeArrowheads="1"/>
            </p:cNvSpPr>
            <p:nvPr/>
          </p:nvSpPr>
          <p:spPr bwMode="auto">
            <a:xfrm>
              <a:off x="849084" y="3741054"/>
              <a:ext cx="35469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1200">
                  <a:solidFill>
                    <a:srgbClr val="C00000"/>
                  </a:solidFill>
                  <a:latin typeface="Arial" charset="0"/>
                  <a:cs typeface="Arial" charset="0"/>
                </a:rPr>
                <a:t>O</a:t>
              </a:r>
            </a:p>
          </p:txBody>
        </p:sp>
        <p:sp>
          <p:nvSpPr>
            <p:cNvPr id="32780" name="TextBox 8"/>
            <p:cNvSpPr txBox="1">
              <a:spLocks noChangeArrowheads="1"/>
            </p:cNvSpPr>
            <p:nvPr/>
          </p:nvSpPr>
          <p:spPr bwMode="auto">
            <a:xfrm>
              <a:off x="609600" y="3748314"/>
              <a:ext cx="35469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1200">
                  <a:solidFill>
                    <a:srgbClr val="C00000"/>
                  </a:solidFill>
                  <a:latin typeface="Arial" charset="0"/>
                  <a:cs typeface="Arial" charset="0"/>
                </a:rPr>
                <a:t>O</a:t>
              </a:r>
            </a:p>
          </p:txBody>
        </p:sp>
        <p:sp>
          <p:nvSpPr>
            <p:cNvPr id="32781" name="TextBox 9"/>
            <p:cNvSpPr txBox="1">
              <a:spLocks noChangeArrowheads="1"/>
            </p:cNvSpPr>
            <p:nvPr/>
          </p:nvSpPr>
          <p:spPr bwMode="auto">
            <a:xfrm>
              <a:off x="972456" y="4665111"/>
              <a:ext cx="35469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1200">
                  <a:solidFill>
                    <a:srgbClr val="C00000"/>
                  </a:solidFill>
                  <a:latin typeface="Arial" charset="0"/>
                  <a:cs typeface="Arial" charset="0"/>
                </a:rPr>
                <a:t>O</a:t>
              </a:r>
            </a:p>
          </p:txBody>
        </p:sp>
        <p:sp>
          <p:nvSpPr>
            <p:cNvPr id="32782" name="TextBox 11"/>
            <p:cNvSpPr txBox="1">
              <a:spLocks noChangeArrowheads="1"/>
            </p:cNvSpPr>
            <p:nvPr/>
          </p:nvSpPr>
          <p:spPr bwMode="auto">
            <a:xfrm>
              <a:off x="732972" y="4672371"/>
              <a:ext cx="35469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1200">
                  <a:solidFill>
                    <a:srgbClr val="C00000"/>
                  </a:solidFill>
                  <a:latin typeface="Arial" charset="0"/>
                  <a:cs typeface="Arial" charset="0"/>
                </a:rPr>
                <a:t>O</a:t>
              </a:r>
            </a:p>
          </p:txBody>
        </p:sp>
        <p:sp>
          <p:nvSpPr>
            <p:cNvPr id="32783" name="TextBox 12"/>
            <p:cNvSpPr txBox="1">
              <a:spLocks noChangeArrowheads="1"/>
            </p:cNvSpPr>
            <p:nvPr/>
          </p:nvSpPr>
          <p:spPr bwMode="auto">
            <a:xfrm>
              <a:off x="1350736" y="5589168"/>
              <a:ext cx="35469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1200">
                  <a:solidFill>
                    <a:srgbClr val="C00000"/>
                  </a:solidFill>
                  <a:latin typeface="Arial" charset="0"/>
                  <a:cs typeface="Arial" charset="0"/>
                </a:rPr>
                <a:t>O</a:t>
              </a:r>
            </a:p>
          </p:txBody>
        </p:sp>
        <p:sp>
          <p:nvSpPr>
            <p:cNvPr id="32784" name="TextBox 13"/>
            <p:cNvSpPr txBox="1">
              <a:spLocks noChangeArrowheads="1"/>
            </p:cNvSpPr>
            <p:nvPr/>
          </p:nvSpPr>
          <p:spPr bwMode="auto">
            <a:xfrm>
              <a:off x="1111252" y="5596428"/>
              <a:ext cx="35469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1200">
                  <a:solidFill>
                    <a:srgbClr val="C00000"/>
                  </a:solidFill>
                  <a:latin typeface="Arial" charset="0"/>
                  <a:cs typeface="Arial" charset="0"/>
                </a:rPr>
                <a:t>O</a:t>
              </a:r>
            </a:p>
          </p:txBody>
        </p:sp>
        <p:sp>
          <p:nvSpPr>
            <p:cNvPr id="32785" name="TextBox 5"/>
            <p:cNvSpPr txBox="1">
              <a:spLocks noChangeArrowheads="1"/>
            </p:cNvSpPr>
            <p:nvPr/>
          </p:nvSpPr>
          <p:spPr bwMode="auto">
            <a:xfrm>
              <a:off x="1828800" y="3352800"/>
              <a:ext cx="100148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RNA</a:t>
              </a:r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89238" y="2514600"/>
            <a:ext cx="4449762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Connector 16"/>
          <p:cNvCxnSpPr/>
          <p:nvPr/>
        </p:nvCxnSpPr>
        <p:spPr>
          <a:xfrm>
            <a:off x="4848225" y="1628775"/>
            <a:ext cx="457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272338" y="1628775"/>
            <a:ext cx="9715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02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323975"/>
            <a:ext cx="8686800" cy="885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3795" name="TextBox 4"/>
          <p:cNvSpPr txBox="1">
            <a:spLocks noChangeArrowheads="1"/>
          </p:cNvSpPr>
          <p:nvPr/>
        </p:nvSpPr>
        <p:spPr bwMode="auto">
          <a:xfrm>
            <a:off x="1089025" y="0"/>
            <a:ext cx="69659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4000" b="0" i="0"/>
              <a:t>Brenner et al (1961)</a:t>
            </a:r>
            <a:br>
              <a:rPr lang="en-US" altLang="en-US" sz="4000" b="0" i="0"/>
            </a:br>
            <a:r>
              <a:rPr lang="en-US" altLang="en-US" sz="3200" i="0"/>
              <a:t>Density Gradient Centrifugation</a:t>
            </a:r>
            <a:endParaRPr lang="en-US" altLang="en-US" sz="4000" i="0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46063" y="2514600"/>
            <a:ext cx="2311400" cy="3744913"/>
            <a:chOff x="522513" y="2728686"/>
            <a:chExt cx="2311401" cy="3744685"/>
          </a:xfrm>
        </p:grpSpPr>
        <p:pic>
          <p:nvPicPr>
            <p:cNvPr id="33807" name="Picture 2"/>
            <p:cNvPicPr>
              <a:picLocks noChangeAspect="1"/>
            </p:cNvPicPr>
            <p:nvPr/>
          </p:nvPicPr>
          <p:blipFill>
            <a:blip r:embed="rId3" cstate="print"/>
            <a:srcRect l="8923" t="5408" r="21001"/>
            <a:stretch>
              <a:fillRect/>
            </a:stretch>
          </p:blipFill>
          <p:spPr bwMode="auto">
            <a:xfrm>
              <a:off x="522513" y="2728686"/>
              <a:ext cx="2307773" cy="374468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4" name="Rectangle 3"/>
            <p:cNvSpPr/>
            <p:nvPr/>
          </p:nvSpPr>
          <p:spPr>
            <a:xfrm>
              <a:off x="522513" y="5409811"/>
              <a:ext cx="773112" cy="4571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48151" y="3352536"/>
              <a:ext cx="385763" cy="11429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3810" name="TextBox 4"/>
            <p:cNvSpPr txBox="1">
              <a:spLocks noChangeArrowheads="1"/>
            </p:cNvSpPr>
            <p:nvPr/>
          </p:nvSpPr>
          <p:spPr bwMode="auto">
            <a:xfrm>
              <a:off x="849084" y="3741054"/>
              <a:ext cx="35469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1200">
                  <a:solidFill>
                    <a:srgbClr val="C00000"/>
                  </a:solidFill>
                  <a:latin typeface="Arial" charset="0"/>
                  <a:cs typeface="Arial" charset="0"/>
                </a:rPr>
                <a:t>O</a:t>
              </a:r>
            </a:p>
          </p:txBody>
        </p:sp>
        <p:sp>
          <p:nvSpPr>
            <p:cNvPr id="33811" name="TextBox 8"/>
            <p:cNvSpPr txBox="1">
              <a:spLocks noChangeArrowheads="1"/>
            </p:cNvSpPr>
            <p:nvPr/>
          </p:nvSpPr>
          <p:spPr bwMode="auto">
            <a:xfrm>
              <a:off x="609600" y="3748314"/>
              <a:ext cx="35469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1200">
                  <a:solidFill>
                    <a:srgbClr val="C00000"/>
                  </a:solidFill>
                  <a:latin typeface="Arial" charset="0"/>
                  <a:cs typeface="Arial" charset="0"/>
                </a:rPr>
                <a:t>O</a:t>
              </a:r>
            </a:p>
          </p:txBody>
        </p:sp>
        <p:sp>
          <p:nvSpPr>
            <p:cNvPr id="33812" name="TextBox 9"/>
            <p:cNvSpPr txBox="1">
              <a:spLocks noChangeArrowheads="1"/>
            </p:cNvSpPr>
            <p:nvPr/>
          </p:nvSpPr>
          <p:spPr bwMode="auto">
            <a:xfrm>
              <a:off x="972456" y="4665111"/>
              <a:ext cx="35469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1200">
                  <a:solidFill>
                    <a:srgbClr val="C00000"/>
                  </a:solidFill>
                  <a:latin typeface="Arial" charset="0"/>
                  <a:cs typeface="Arial" charset="0"/>
                </a:rPr>
                <a:t>O</a:t>
              </a:r>
            </a:p>
          </p:txBody>
        </p:sp>
        <p:sp>
          <p:nvSpPr>
            <p:cNvPr id="33813" name="TextBox 11"/>
            <p:cNvSpPr txBox="1">
              <a:spLocks noChangeArrowheads="1"/>
            </p:cNvSpPr>
            <p:nvPr/>
          </p:nvSpPr>
          <p:spPr bwMode="auto">
            <a:xfrm>
              <a:off x="732972" y="4672371"/>
              <a:ext cx="35469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1200">
                  <a:solidFill>
                    <a:srgbClr val="C00000"/>
                  </a:solidFill>
                  <a:latin typeface="Arial" charset="0"/>
                  <a:cs typeface="Arial" charset="0"/>
                </a:rPr>
                <a:t>O</a:t>
              </a:r>
            </a:p>
          </p:txBody>
        </p:sp>
        <p:sp>
          <p:nvSpPr>
            <p:cNvPr id="33814" name="TextBox 12"/>
            <p:cNvSpPr txBox="1">
              <a:spLocks noChangeArrowheads="1"/>
            </p:cNvSpPr>
            <p:nvPr/>
          </p:nvSpPr>
          <p:spPr bwMode="auto">
            <a:xfrm>
              <a:off x="1350736" y="5589168"/>
              <a:ext cx="35469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1200">
                  <a:solidFill>
                    <a:srgbClr val="C00000"/>
                  </a:solidFill>
                  <a:latin typeface="Arial" charset="0"/>
                  <a:cs typeface="Arial" charset="0"/>
                </a:rPr>
                <a:t>O</a:t>
              </a:r>
            </a:p>
          </p:txBody>
        </p:sp>
        <p:sp>
          <p:nvSpPr>
            <p:cNvPr id="33815" name="TextBox 13"/>
            <p:cNvSpPr txBox="1">
              <a:spLocks noChangeArrowheads="1"/>
            </p:cNvSpPr>
            <p:nvPr/>
          </p:nvSpPr>
          <p:spPr bwMode="auto">
            <a:xfrm>
              <a:off x="1111252" y="5596428"/>
              <a:ext cx="35469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1200">
                  <a:solidFill>
                    <a:srgbClr val="C00000"/>
                  </a:solidFill>
                  <a:latin typeface="Arial" charset="0"/>
                  <a:cs typeface="Arial" charset="0"/>
                </a:rPr>
                <a:t>O</a:t>
              </a:r>
            </a:p>
          </p:txBody>
        </p:sp>
        <p:sp>
          <p:nvSpPr>
            <p:cNvPr id="33816" name="TextBox 5"/>
            <p:cNvSpPr txBox="1">
              <a:spLocks noChangeArrowheads="1"/>
            </p:cNvSpPr>
            <p:nvPr/>
          </p:nvSpPr>
          <p:spPr bwMode="auto">
            <a:xfrm>
              <a:off x="1828800" y="3352800"/>
              <a:ext cx="100148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RNA</a:t>
              </a:r>
            </a:p>
          </p:txBody>
        </p:sp>
      </p:grpSp>
      <p:cxnSp>
        <p:nvCxnSpPr>
          <p:cNvPr id="17" name="Straight Connector 16"/>
          <p:cNvCxnSpPr/>
          <p:nvPr/>
        </p:nvCxnSpPr>
        <p:spPr>
          <a:xfrm>
            <a:off x="4848225" y="1628775"/>
            <a:ext cx="457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272338" y="1628775"/>
            <a:ext cx="9715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799" name="Picture 17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43200" y="2486025"/>
            <a:ext cx="4143375" cy="378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Oval 20"/>
          <p:cNvSpPr/>
          <p:nvPr/>
        </p:nvSpPr>
        <p:spPr>
          <a:xfrm>
            <a:off x="457200" y="3533775"/>
            <a:ext cx="293688" cy="269875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76263" y="4457700"/>
            <a:ext cx="293687" cy="269875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939800" y="5381625"/>
            <a:ext cx="293688" cy="269875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51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  <p:bldP spid="2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2743200" y="2514600"/>
            <a:ext cx="4191000" cy="3733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794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323975"/>
            <a:ext cx="8686800" cy="885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3795" name="TextBox 4"/>
          <p:cNvSpPr txBox="1">
            <a:spLocks noChangeArrowheads="1"/>
          </p:cNvSpPr>
          <p:nvPr/>
        </p:nvSpPr>
        <p:spPr bwMode="auto">
          <a:xfrm>
            <a:off x="1089025" y="0"/>
            <a:ext cx="69659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4000" b="0" i="0"/>
              <a:t>Brenner et al (1961)</a:t>
            </a:r>
            <a:br>
              <a:rPr lang="en-US" altLang="en-US" sz="4000" b="0" i="0"/>
            </a:br>
            <a:r>
              <a:rPr lang="en-US" altLang="en-US" sz="3200" i="0"/>
              <a:t>Density Gradient Centrifugation</a:t>
            </a:r>
            <a:endParaRPr lang="en-US" altLang="en-US" sz="4000" i="0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46063" y="2514600"/>
            <a:ext cx="2311400" cy="3744913"/>
            <a:chOff x="522513" y="2728686"/>
            <a:chExt cx="2311401" cy="3744685"/>
          </a:xfrm>
        </p:grpSpPr>
        <p:pic>
          <p:nvPicPr>
            <p:cNvPr id="33807" name="Picture 2"/>
            <p:cNvPicPr>
              <a:picLocks noChangeAspect="1"/>
            </p:cNvPicPr>
            <p:nvPr/>
          </p:nvPicPr>
          <p:blipFill>
            <a:blip r:embed="rId3" cstate="print"/>
            <a:srcRect l="8923" t="5408" r="21001"/>
            <a:stretch>
              <a:fillRect/>
            </a:stretch>
          </p:blipFill>
          <p:spPr bwMode="auto">
            <a:xfrm>
              <a:off x="522513" y="2728686"/>
              <a:ext cx="2307773" cy="374468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4" name="Rectangle 3"/>
            <p:cNvSpPr/>
            <p:nvPr/>
          </p:nvSpPr>
          <p:spPr>
            <a:xfrm>
              <a:off x="522513" y="5409811"/>
              <a:ext cx="773112" cy="4571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48151" y="3352536"/>
              <a:ext cx="385763" cy="11429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3810" name="TextBox 4"/>
            <p:cNvSpPr txBox="1">
              <a:spLocks noChangeArrowheads="1"/>
            </p:cNvSpPr>
            <p:nvPr/>
          </p:nvSpPr>
          <p:spPr bwMode="auto">
            <a:xfrm>
              <a:off x="849084" y="3741054"/>
              <a:ext cx="35469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1200">
                  <a:solidFill>
                    <a:srgbClr val="C00000"/>
                  </a:solidFill>
                  <a:latin typeface="Arial" charset="0"/>
                  <a:cs typeface="Arial" charset="0"/>
                </a:rPr>
                <a:t>O</a:t>
              </a:r>
            </a:p>
          </p:txBody>
        </p:sp>
        <p:sp>
          <p:nvSpPr>
            <p:cNvPr id="33811" name="TextBox 8"/>
            <p:cNvSpPr txBox="1">
              <a:spLocks noChangeArrowheads="1"/>
            </p:cNvSpPr>
            <p:nvPr/>
          </p:nvSpPr>
          <p:spPr bwMode="auto">
            <a:xfrm>
              <a:off x="609600" y="3748314"/>
              <a:ext cx="35469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1200">
                  <a:solidFill>
                    <a:srgbClr val="C00000"/>
                  </a:solidFill>
                  <a:latin typeface="Arial" charset="0"/>
                  <a:cs typeface="Arial" charset="0"/>
                </a:rPr>
                <a:t>O</a:t>
              </a:r>
            </a:p>
          </p:txBody>
        </p:sp>
        <p:sp>
          <p:nvSpPr>
            <p:cNvPr id="33812" name="TextBox 9"/>
            <p:cNvSpPr txBox="1">
              <a:spLocks noChangeArrowheads="1"/>
            </p:cNvSpPr>
            <p:nvPr/>
          </p:nvSpPr>
          <p:spPr bwMode="auto">
            <a:xfrm>
              <a:off x="972456" y="4665111"/>
              <a:ext cx="35469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1200">
                  <a:solidFill>
                    <a:srgbClr val="C00000"/>
                  </a:solidFill>
                  <a:latin typeface="Arial" charset="0"/>
                  <a:cs typeface="Arial" charset="0"/>
                </a:rPr>
                <a:t>O</a:t>
              </a:r>
            </a:p>
          </p:txBody>
        </p:sp>
        <p:sp>
          <p:nvSpPr>
            <p:cNvPr id="33813" name="TextBox 11"/>
            <p:cNvSpPr txBox="1">
              <a:spLocks noChangeArrowheads="1"/>
            </p:cNvSpPr>
            <p:nvPr/>
          </p:nvSpPr>
          <p:spPr bwMode="auto">
            <a:xfrm>
              <a:off x="732972" y="4672371"/>
              <a:ext cx="35469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1200">
                  <a:solidFill>
                    <a:srgbClr val="C00000"/>
                  </a:solidFill>
                  <a:latin typeface="Arial" charset="0"/>
                  <a:cs typeface="Arial" charset="0"/>
                </a:rPr>
                <a:t>O</a:t>
              </a:r>
            </a:p>
          </p:txBody>
        </p:sp>
        <p:sp>
          <p:nvSpPr>
            <p:cNvPr id="33814" name="TextBox 12"/>
            <p:cNvSpPr txBox="1">
              <a:spLocks noChangeArrowheads="1"/>
            </p:cNvSpPr>
            <p:nvPr/>
          </p:nvSpPr>
          <p:spPr bwMode="auto">
            <a:xfrm>
              <a:off x="1350736" y="5589168"/>
              <a:ext cx="35469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1200">
                  <a:solidFill>
                    <a:srgbClr val="C00000"/>
                  </a:solidFill>
                  <a:latin typeface="Arial" charset="0"/>
                  <a:cs typeface="Arial" charset="0"/>
                </a:rPr>
                <a:t>O</a:t>
              </a:r>
            </a:p>
          </p:txBody>
        </p:sp>
        <p:sp>
          <p:nvSpPr>
            <p:cNvPr id="33815" name="TextBox 13"/>
            <p:cNvSpPr txBox="1">
              <a:spLocks noChangeArrowheads="1"/>
            </p:cNvSpPr>
            <p:nvPr/>
          </p:nvSpPr>
          <p:spPr bwMode="auto">
            <a:xfrm>
              <a:off x="1111252" y="5596428"/>
              <a:ext cx="35469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1200">
                  <a:solidFill>
                    <a:srgbClr val="C00000"/>
                  </a:solidFill>
                  <a:latin typeface="Arial" charset="0"/>
                  <a:cs typeface="Arial" charset="0"/>
                </a:rPr>
                <a:t>O</a:t>
              </a:r>
            </a:p>
          </p:txBody>
        </p:sp>
        <p:sp>
          <p:nvSpPr>
            <p:cNvPr id="33816" name="TextBox 5"/>
            <p:cNvSpPr txBox="1">
              <a:spLocks noChangeArrowheads="1"/>
            </p:cNvSpPr>
            <p:nvPr/>
          </p:nvSpPr>
          <p:spPr bwMode="auto">
            <a:xfrm>
              <a:off x="1828800" y="3352800"/>
              <a:ext cx="100148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RNA</a:t>
              </a:r>
            </a:p>
          </p:txBody>
        </p:sp>
      </p:grpSp>
      <p:cxnSp>
        <p:nvCxnSpPr>
          <p:cNvPr id="17" name="Straight Connector 16"/>
          <p:cNvCxnSpPr/>
          <p:nvPr/>
        </p:nvCxnSpPr>
        <p:spPr>
          <a:xfrm>
            <a:off x="4848225" y="1628775"/>
            <a:ext cx="457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272338" y="1628775"/>
            <a:ext cx="9715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57200" y="3533775"/>
            <a:ext cx="293688" cy="269875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76263" y="4457700"/>
            <a:ext cx="293687" cy="269875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939800" y="5381625"/>
            <a:ext cx="293688" cy="269875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23" name="Picture 22" descr="ribosomes1__Eric-Arnoys.png"/>
          <p:cNvPicPr>
            <a:picLocks noChangeAspect="1"/>
          </p:cNvPicPr>
          <p:nvPr/>
        </p:nvPicPr>
        <p:blipFill>
          <a:blip r:embed="rId4" cstate="print"/>
          <a:srcRect l="14336" r="6731"/>
          <a:stretch>
            <a:fillRect/>
          </a:stretch>
        </p:blipFill>
        <p:spPr>
          <a:xfrm>
            <a:off x="3028018" y="2608944"/>
            <a:ext cx="3677582" cy="349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24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74004"/>
            <a:ext cx="8686800" cy="4855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>
            <a:hlinkClick r:id="rId3"/>
          </p:cNvPr>
          <p:cNvSpPr/>
          <p:nvPr/>
        </p:nvSpPr>
        <p:spPr bwMode="auto">
          <a:xfrm>
            <a:off x="7924800" y="3937337"/>
            <a:ext cx="970368" cy="3804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81000" y="76200"/>
            <a:ext cx="82296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latin typeface="Lucida Handwriting" pitchFamily="-65" charset="0"/>
              </a:rPr>
              <a:t>Welcome to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3600" b="1" i="0" dirty="0"/>
              <a:t>Molecular Biology Through Discovery</a:t>
            </a:r>
            <a:br>
              <a:rPr lang="en-US" altLang="en-US" sz="3600" b="1" i="0" dirty="0"/>
            </a:br>
            <a:r>
              <a:rPr lang="en-US" altLang="en-US" sz="2800" b="1" i="0" dirty="0" smtClean="0"/>
              <a:t>Tuesday</a:t>
            </a:r>
            <a:r>
              <a:rPr lang="en-US" altLang="en-US" sz="2800" b="1" i="0" dirty="0"/>
              <a:t>, </a:t>
            </a:r>
            <a:r>
              <a:rPr lang="en-US" altLang="en-US" sz="2800" b="1" i="0" dirty="0" smtClean="0"/>
              <a:t>4 April 2017</a:t>
            </a:r>
            <a:endParaRPr lang="en-US" altLang="en-US" sz="3200" b="1" i="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580572" y="2057400"/>
            <a:ext cx="3721608" cy="1066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832" y="3255264"/>
            <a:ext cx="5074920" cy="1964482"/>
          </a:xfrm>
          <a:prstGeom prst="rect">
            <a:avLst/>
          </a:prstGeom>
          <a:ln w="38100">
            <a:solidFill>
              <a:srgbClr val="FF000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" name="Text Box 28" descr="Newsprint"/>
          <p:cNvSpPr txBox="1">
            <a:spLocks noChangeArrowheads="1"/>
          </p:cNvSpPr>
          <p:nvPr/>
        </p:nvSpPr>
        <p:spPr bwMode="auto">
          <a:xfrm>
            <a:off x="3657600" y="4953000"/>
            <a:ext cx="5029200" cy="1200329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dirty="0"/>
              <a:t>This is a little advance, but could you speak about the proposal outline coming up in a couple weeks?</a:t>
            </a:r>
            <a:endParaRPr lang="en-US" b="1" dirty="0"/>
          </a:p>
        </p:txBody>
      </p:sp>
      <p:sp>
        <p:nvSpPr>
          <p:cNvPr id="9" name="Right Arrow 8"/>
          <p:cNvSpPr/>
          <p:nvPr/>
        </p:nvSpPr>
        <p:spPr bwMode="auto">
          <a:xfrm rot="10800000" flipV="1">
            <a:off x="4633968" y="2544744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 rot="16200000" flipV="1">
            <a:off x="8305800" y="3810000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553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96296E-6 L -0.25 2.96296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2743200" y="2514600"/>
            <a:ext cx="4191000" cy="3733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794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323975"/>
            <a:ext cx="8686800" cy="885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3795" name="TextBox 4"/>
          <p:cNvSpPr txBox="1">
            <a:spLocks noChangeArrowheads="1"/>
          </p:cNvSpPr>
          <p:nvPr/>
        </p:nvSpPr>
        <p:spPr bwMode="auto">
          <a:xfrm>
            <a:off x="1089025" y="0"/>
            <a:ext cx="69659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4000" b="0" i="0" dirty="0"/>
              <a:t>Brenner et al (1961)</a:t>
            </a:r>
            <a:br>
              <a:rPr lang="en-US" altLang="en-US" sz="4000" b="0" i="0" dirty="0"/>
            </a:br>
            <a:r>
              <a:rPr lang="en-US" altLang="en-US" sz="3200" i="0" dirty="0"/>
              <a:t>Density Gradient Centrifugation</a:t>
            </a:r>
            <a:endParaRPr lang="en-US" altLang="en-US" sz="4000" i="0" dirty="0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46063" y="2514600"/>
            <a:ext cx="2311400" cy="3744913"/>
            <a:chOff x="522513" y="2728686"/>
            <a:chExt cx="2311401" cy="3744685"/>
          </a:xfrm>
        </p:grpSpPr>
        <p:pic>
          <p:nvPicPr>
            <p:cNvPr id="33807" name="Picture 2"/>
            <p:cNvPicPr>
              <a:picLocks noChangeAspect="1"/>
            </p:cNvPicPr>
            <p:nvPr/>
          </p:nvPicPr>
          <p:blipFill>
            <a:blip r:embed="rId3" cstate="print"/>
            <a:srcRect l="8923" t="5408" r="21001"/>
            <a:stretch>
              <a:fillRect/>
            </a:stretch>
          </p:blipFill>
          <p:spPr bwMode="auto">
            <a:xfrm>
              <a:off x="522513" y="2728686"/>
              <a:ext cx="2307773" cy="374468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4" name="Rectangle 3"/>
            <p:cNvSpPr/>
            <p:nvPr/>
          </p:nvSpPr>
          <p:spPr>
            <a:xfrm>
              <a:off x="522513" y="5409811"/>
              <a:ext cx="773112" cy="4571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48151" y="3352536"/>
              <a:ext cx="385763" cy="11429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3810" name="TextBox 4"/>
            <p:cNvSpPr txBox="1">
              <a:spLocks noChangeArrowheads="1"/>
            </p:cNvSpPr>
            <p:nvPr/>
          </p:nvSpPr>
          <p:spPr bwMode="auto">
            <a:xfrm>
              <a:off x="849084" y="3741054"/>
              <a:ext cx="35469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1200">
                  <a:solidFill>
                    <a:srgbClr val="C00000"/>
                  </a:solidFill>
                  <a:latin typeface="Arial" charset="0"/>
                  <a:cs typeface="Arial" charset="0"/>
                </a:rPr>
                <a:t>O</a:t>
              </a:r>
            </a:p>
          </p:txBody>
        </p:sp>
        <p:sp>
          <p:nvSpPr>
            <p:cNvPr id="33811" name="TextBox 8"/>
            <p:cNvSpPr txBox="1">
              <a:spLocks noChangeArrowheads="1"/>
            </p:cNvSpPr>
            <p:nvPr/>
          </p:nvSpPr>
          <p:spPr bwMode="auto">
            <a:xfrm>
              <a:off x="609600" y="3748314"/>
              <a:ext cx="35469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1200">
                  <a:solidFill>
                    <a:srgbClr val="C00000"/>
                  </a:solidFill>
                  <a:latin typeface="Arial" charset="0"/>
                  <a:cs typeface="Arial" charset="0"/>
                </a:rPr>
                <a:t>O</a:t>
              </a:r>
            </a:p>
          </p:txBody>
        </p:sp>
        <p:sp>
          <p:nvSpPr>
            <p:cNvPr id="33812" name="TextBox 9"/>
            <p:cNvSpPr txBox="1">
              <a:spLocks noChangeArrowheads="1"/>
            </p:cNvSpPr>
            <p:nvPr/>
          </p:nvSpPr>
          <p:spPr bwMode="auto">
            <a:xfrm>
              <a:off x="972456" y="4665111"/>
              <a:ext cx="35469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1200">
                  <a:solidFill>
                    <a:srgbClr val="C00000"/>
                  </a:solidFill>
                  <a:latin typeface="Arial" charset="0"/>
                  <a:cs typeface="Arial" charset="0"/>
                </a:rPr>
                <a:t>O</a:t>
              </a:r>
            </a:p>
          </p:txBody>
        </p:sp>
        <p:sp>
          <p:nvSpPr>
            <p:cNvPr id="33813" name="TextBox 11"/>
            <p:cNvSpPr txBox="1">
              <a:spLocks noChangeArrowheads="1"/>
            </p:cNvSpPr>
            <p:nvPr/>
          </p:nvSpPr>
          <p:spPr bwMode="auto">
            <a:xfrm>
              <a:off x="732972" y="4672371"/>
              <a:ext cx="35469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1200">
                  <a:solidFill>
                    <a:srgbClr val="C00000"/>
                  </a:solidFill>
                  <a:latin typeface="Arial" charset="0"/>
                  <a:cs typeface="Arial" charset="0"/>
                </a:rPr>
                <a:t>O</a:t>
              </a:r>
            </a:p>
          </p:txBody>
        </p:sp>
        <p:sp>
          <p:nvSpPr>
            <p:cNvPr id="33814" name="TextBox 12"/>
            <p:cNvSpPr txBox="1">
              <a:spLocks noChangeArrowheads="1"/>
            </p:cNvSpPr>
            <p:nvPr/>
          </p:nvSpPr>
          <p:spPr bwMode="auto">
            <a:xfrm>
              <a:off x="1350736" y="5589168"/>
              <a:ext cx="35469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1200">
                  <a:solidFill>
                    <a:srgbClr val="C00000"/>
                  </a:solidFill>
                  <a:latin typeface="Arial" charset="0"/>
                  <a:cs typeface="Arial" charset="0"/>
                </a:rPr>
                <a:t>O</a:t>
              </a:r>
            </a:p>
          </p:txBody>
        </p:sp>
        <p:sp>
          <p:nvSpPr>
            <p:cNvPr id="33815" name="TextBox 13"/>
            <p:cNvSpPr txBox="1">
              <a:spLocks noChangeArrowheads="1"/>
            </p:cNvSpPr>
            <p:nvPr/>
          </p:nvSpPr>
          <p:spPr bwMode="auto">
            <a:xfrm>
              <a:off x="1111252" y="5596428"/>
              <a:ext cx="35469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1200">
                  <a:solidFill>
                    <a:srgbClr val="C00000"/>
                  </a:solidFill>
                  <a:latin typeface="Arial" charset="0"/>
                  <a:cs typeface="Arial" charset="0"/>
                </a:rPr>
                <a:t>O</a:t>
              </a:r>
            </a:p>
          </p:txBody>
        </p:sp>
        <p:sp>
          <p:nvSpPr>
            <p:cNvPr id="33816" name="TextBox 5"/>
            <p:cNvSpPr txBox="1">
              <a:spLocks noChangeArrowheads="1"/>
            </p:cNvSpPr>
            <p:nvPr/>
          </p:nvSpPr>
          <p:spPr bwMode="auto">
            <a:xfrm>
              <a:off x="1828800" y="3352800"/>
              <a:ext cx="100148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RNA</a:t>
              </a:r>
            </a:p>
          </p:txBody>
        </p:sp>
      </p:grpSp>
      <p:cxnSp>
        <p:nvCxnSpPr>
          <p:cNvPr id="17" name="Straight Connector 16"/>
          <p:cNvCxnSpPr/>
          <p:nvPr/>
        </p:nvCxnSpPr>
        <p:spPr>
          <a:xfrm>
            <a:off x="4848225" y="1628775"/>
            <a:ext cx="457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272338" y="1628775"/>
            <a:ext cx="9715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57200" y="3533775"/>
            <a:ext cx="293688" cy="269875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76263" y="4457700"/>
            <a:ext cx="293687" cy="269875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939800" y="5381625"/>
            <a:ext cx="293688" cy="269875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22" name="Picture 21" descr="ribosome__1-ribosome__cellsvscities.jpg"/>
          <p:cNvPicPr>
            <a:picLocks noChangeAspect="1"/>
          </p:cNvPicPr>
          <p:nvPr/>
        </p:nvPicPr>
        <p:blipFill>
          <a:blip r:embed="rId4" cstate="print"/>
          <a:srcRect l="8460" t="1487" r="1333" b="1487"/>
          <a:stretch>
            <a:fillRect/>
          </a:stretch>
        </p:blipFill>
        <p:spPr>
          <a:xfrm rot="5400000">
            <a:off x="2993723" y="2561576"/>
            <a:ext cx="3679401" cy="35491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8" name="Picture 27" descr="peptide__p1.png"/>
          <p:cNvPicPr>
            <a:picLocks noChangeAspect="1"/>
          </p:cNvPicPr>
          <p:nvPr/>
        </p:nvPicPr>
        <p:blipFill>
          <a:blip r:embed="rId5" cstate="print"/>
          <a:srcRect l="6667" r="21667" b="25532"/>
          <a:stretch>
            <a:fillRect/>
          </a:stretch>
        </p:blipFill>
        <p:spPr>
          <a:xfrm rot="5400000">
            <a:off x="6045382" y="3568880"/>
            <a:ext cx="4025538" cy="163830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1427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  <p:bldP spid="2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http://helios.augustana.edu/physics/301/periodic-table-fi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196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Oval 1"/>
          <p:cNvSpPr/>
          <p:nvPr/>
        </p:nvSpPr>
        <p:spPr>
          <a:xfrm>
            <a:off x="7053263" y="2071688"/>
            <a:ext cx="5334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529513" y="1611313"/>
            <a:ext cx="5334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567488" y="1600200"/>
            <a:ext cx="5334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035800" y="1589088"/>
            <a:ext cx="5334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14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2381250"/>
            <a:ext cx="4210050" cy="40957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6867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323975"/>
            <a:ext cx="8686800" cy="885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6868" name="TextBox 4"/>
          <p:cNvSpPr txBox="1">
            <a:spLocks noChangeArrowheads="1"/>
          </p:cNvSpPr>
          <p:nvPr/>
        </p:nvSpPr>
        <p:spPr bwMode="auto">
          <a:xfrm>
            <a:off x="1089025" y="0"/>
            <a:ext cx="69659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4000" b="0" i="0"/>
              <a:t>Brenner et al (1961)</a:t>
            </a:r>
            <a:br>
              <a:rPr lang="en-US" altLang="en-US" sz="4000" b="0" i="0"/>
            </a:br>
            <a:r>
              <a:rPr lang="en-US" altLang="en-US" sz="3200" i="0"/>
              <a:t>Density Gradient Centrifugation</a:t>
            </a:r>
            <a:endParaRPr lang="en-US" altLang="en-US" sz="4000" i="0"/>
          </a:p>
        </p:txBody>
      </p:sp>
    </p:spTree>
    <p:extLst>
      <p:ext uri="{BB962C8B-B14F-4D97-AF65-F5344CB8AC3E}">
        <p14:creationId xmlns:p14="http://schemas.microsoft.com/office/powerpoint/2010/main" val="133702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2381250"/>
            <a:ext cx="4210050" cy="40957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7891" name="TextBox 4"/>
          <p:cNvSpPr txBox="1">
            <a:spLocks noChangeArrowheads="1"/>
          </p:cNvSpPr>
          <p:nvPr/>
        </p:nvSpPr>
        <p:spPr bwMode="auto">
          <a:xfrm>
            <a:off x="1089025" y="0"/>
            <a:ext cx="69659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4000" b="0" i="0" dirty="0"/>
              <a:t>Brenner et al (1961)</a:t>
            </a:r>
            <a:br>
              <a:rPr lang="en-US" altLang="en-US" sz="4000" b="0" i="0" dirty="0"/>
            </a:br>
            <a:r>
              <a:rPr lang="en-US" altLang="en-US" sz="3200" i="0" dirty="0"/>
              <a:t>Density Gradient Centrifugation</a:t>
            </a:r>
            <a:endParaRPr lang="en-US" altLang="en-US" sz="4000" i="0" dirty="0"/>
          </a:p>
        </p:txBody>
      </p:sp>
      <p:pic>
        <p:nvPicPr>
          <p:cNvPr id="3789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9550" y="1185863"/>
            <a:ext cx="8724900" cy="1114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6828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80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697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815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ight Arrow 2">
            <a:hlinkClick r:id="rId3"/>
          </p:cNvPr>
          <p:cNvSpPr/>
          <p:nvPr/>
        </p:nvSpPr>
        <p:spPr bwMode="auto">
          <a:xfrm rot="10800000" flipV="1">
            <a:off x="2819401" y="2819399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10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815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ight Arrow 2">
            <a:hlinkClick r:id="rId3"/>
          </p:cNvPr>
          <p:cNvSpPr/>
          <p:nvPr/>
        </p:nvSpPr>
        <p:spPr bwMode="auto">
          <a:xfrm rot="10800000" flipV="1">
            <a:off x="3429000" y="4343400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92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74004"/>
            <a:ext cx="8686800" cy="4855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>
            <a:hlinkClick r:id="rId3"/>
          </p:cNvPr>
          <p:cNvSpPr/>
          <p:nvPr/>
        </p:nvSpPr>
        <p:spPr bwMode="auto">
          <a:xfrm>
            <a:off x="7924800" y="3937337"/>
            <a:ext cx="970368" cy="3804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81000" y="76200"/>
            <a:ext cx="82296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latin typeface="Lucida Handwriting" pitchFamily="-65" charset="0"/>
              </a:rPr>
              <a:t>Welcome to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3600" b="1" i="0" dirty="0"/>
              <a:t>Molecular Biology Through Discovery</a:t>
            </a:r>
            <a:br>
              <a:rPr lang="en-US" altLang="en-US" sz="3600" b="1" i="0" dirty="0"/>
            </a:br>
            <a:r>
              <a:rPr lang="en-US" altLang="en-US" sz="2800" b="1" i="0" dirty="0" smtClean="0"/>
              <a:t>Tuesday</a:t>
            </a:r>
            <a:r>
              <a:rPr lang="en-US" altLang="en-US" sz="2800" b="1" i="0" dirty="0"/>
              <a:t>, </a:t>
            </a:r>
            <a:r>
              <a:rPr lang="en-US" altLang="en-US" sz="2800" b="1" i="0" dirty="0" smtClean="0"/>
              <a:t>4 April 2017</a:t>
            </a:r>
            <a:endParaRPr lang="en-US" altLang="en-US" sz="3200" b="1" i="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580572" y="2057400"/>
            <a:ext cx="3721608" cy="1066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 rot="16200000" flipV="1">
            <a:off x="8259744" y="2713056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832" y="3255264"/>
            <a:ext cx="5074920" cy="1964482"/>
          </a:xfrm>
          <a:prstGeom prst="rect">
            <a:avLst/>
          </a:prstGeom>
          <a:ln w="38100">
            <a:solidFill>
              <a:srgbClr val="FF000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" name="Text Box 28" descr="Newsprint"/>
          <p:cNvSpPr txBox="1">
            <a:spLocks noChangeArrowheads="1"/>
          </p:cNvSpPr>
          <p:nvPr/>
        </p:nvSpPr>
        <p:spPr bwMode="auto">
          <a:xfrm>
            <a:off x="3657600" y="4953000"/>
            <a:ext cx="5029200" cy="830997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dirty="0"/>
              <a:t>What is our next step if nobody critiqued our experiment summaries</a:t>
            </a:r>
            <a:r>
              <a:rPr lang="en-US" dirty="0" smtClean="0"/>
              <a:t>?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691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8188"/>
            <a:ext cx="10915650" cy="538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650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9137</TotalTime>
  <Words>552</Words>
  <Application>Microsoft Office PowerPoint</Application>
  <PresentationFormat>On-screen Show (4:3)</PresentationFormat>
  <Paragraphs>163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ＭＳ Ｐゴシック</vt:lpstr>
      <vt:lpstr>Arial</vt:lpstr>
      <vt:lpstr>Calibri</vt:lpstr>
      <vt:lpstr>Lucida Handwriting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Virginia Commwealth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 Elhai</dc:creator>
  <cp:lastModifiedBy>jelhai</cp:lastModifiedBy>
  <cp:revision>519</cp:revision>
  <dcterms:created xsi:type="dcterms:W3CDTF">2011-01-17T21:08:00Z</dcterms:created>
  <dcterms:modified xsi:type="dcterms:W3CDTF">2017-04-04T13:16:11Z</dcterms:modified>
</cp:coreProperties>
</file>