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637" r:id="rId2"/>
    <p:sldId id="638" r:id="rId3"/>
    <p:sldId id="1292" r:id="rId4"/>
    <p:sldId id="1317" r:id="rId5"/>
    <p:sldId id="1319" r:id="rId6"/>
    <p:sldId id="1320" r:id="rId7"/>
    <p:sldId id="1321" r:id="rId8"/>
    <p:sldId id="1296" r:id="rId9"/>
    <p:sldId id="1297" r:id="rId10"/>
    <p:sldId id="1298" r:id="rId11"/>
    <p:sldId id="1299" r:id="rId12"/>
    <p:sldId id="1301" r:id="rId13"/>
    <p:sldId id="1303" r:id="rId14"/>
    <p:sldId id="1302" r:id="rId15"/>
    <p:sldId id="1304" r:id="rId16"/>
    <p:sldId id="1305" r:id="rId17"/>
    <p:sldId id="1306" r:id="rId18"/>
    <p:sldId id="1307" r:id="rId19"/>
    <p:sldId id="1308" r:id="rId20"/>
    <p:sldId id="1309" r:id="rId21"/>
    <p:sldId id="1310" r:id="rId22"/>
    <p:sldId id="1311" r:id="rId23"/>
    <p:sldId id="1312" r:id="rId24"/>
    <p:sldId id="1313" r:id="rId25"/>
    <p:sldId id="1314" r:id="rId26"/>
    <p:sldId id="1315" r:id="rId27"/>
    <p:sldId id="1171" r:id="rId28"/>
    <p:sldId id="1316" r:id="rId29"/>
    <p:sldId id="1318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i="1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648">
          <p15:clr>
            <a:srgbClr val="A4A3A4"/>
          </p15:clr>
        </p15:guide>
        <p15:guide id="3" orient="horz" pos="3696">
          <p15:clr>
            <a:srgbClr val="A4A3A4"/>
          </p15:clr>
        </p15:guide>
        <p15:guide id="4" orient="horz" pos="4176">
          <p15:clr>
            <a:srgbClr val="A4A3A4"/>
          </p15:clr>
        </p15:guide>
        <p15:guide id="5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33CC"/>
    <a:srgbClr val="66FF33"/>
    <a:srgbClr val="BBFFDD"/>
    <a:srgbClr val="CC3300"/>
    <a:srgbClr val="000099"/>
    <a:srgbClr val="FFC0C0"/>
    <a:srgbClr val="FF8080"/>
    <a:srgbClr val="D0DFFF"/>
    <a:srgbClr val="EC3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356" autoAdjust="0"/>
    <p:restoredTop sz="94672" autoAdjust="0"/>
  </p:normalViewPr>
  <p:slideViewPr>
    <p:cSldViewPr>
      <p:cViewPr varScale="1">
        <p:scale>
          <a:sx n="95" d="100"/>
          <a:sy n="95" d="100"/>
        </p:scale>
        <p:origin x="90" y="180"/>
      </p:cViewPr>
      <p:guideLst>
        <p:guide orient="horz" pos="2160"/>
        <p:guide pos="3648"/>
        <p:guide orient="horz" pos="3696"/>
        <p:guide orient="horz" pos="417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12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5B8892-A622-4235-B238-8B6F36140256}" type="datetimeFigureOut">
              <a:rPr lang="en-US" smtClean="0"/>
              <a:t>4/6/2017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C62ACC-BD12-4D11-8F58-775A777E79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17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BBA19C8-CCCE-4953-A561-6EE71E169BC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85253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1B2E6AE-82F4-495B-9C1B-0795ADC2A93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729890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4D36DB-6B1C-4363-9049-3059ED01D0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57800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966C3FD-3F00-475A-A127-AA31988477F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38357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3CF7FB3-6F05-4F0C-8553-8AE99F66C47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99903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A9D3746-189F-4C0C-B673-EDEC285851E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48830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0E8AF-1545-4817-B025-5126892A1D4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4270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AFD69-C024-41D5-A069-67E133B1E7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3971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53565D-A5E4-4998-BE11-66FBE224498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3902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59704C-9FE3-450E-A290-FBC8243D7E1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12319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41DB49-8943-4AA8-AEF3-F4387174CC4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419932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BFF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i="0" smtClean="0">
                <a:latin typeface="Arial" charset="0"/>
              </a:defRPr>
            </a:lvl1pPr>
          </a:lstStyle>
          <a:p>
            <a:pPr>
              <a:defRPr/>
            </a:pPr>
            <a:fld id="{E0592081-F691-4511-80BD-F15355DFB61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6846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474" y="152400"/>
            <a:ext cx="4853053" cy="85068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42" y="1792770"/>
            <a:ext cx="7072313" cy="476043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371600" y="1868970"/>
            <a:ext cx="2438400" cy="4170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439886" y="4027714"/>
            <a:ext cx="2032000" cy="667657"/>
          </a:xfrm>
          <a:custGeom>
            <a:avLst/>
            <a:gdLst>
              <a:gd name="connsiteX0" fmla="*/ 43543 w 2032000"/>
              <a:gd name="connsiteY0" fmla="*/ 72572 h 667657"/>
              <a:gd name="connsiteX1" fmla="*/ 72571 w 2032000"/>
              <a:gd name="connsiteY1" fmla="*/ 667657 h 667657"/>
              <a:gd name="connsiteX2" fmla="*/ 2032000 w 2032000"/>
              <a:gd name="connsiteY2" fmla="*/ 566057 h 667657"/>
              <a:gd name="connsiteX3" fmla="*/ 2002971 w 2032000"/>
              <a:gd name="connsiteY3" fmla="*/ 159657 h 667657"/>
              <a:gd name="connsiteX4" fmla="*/ 1567543 w 2032000"/>
              <a:gd name="connsiteY4" fmla="*/ 43543 h 667657"/>
              <a:gd name="connsiteX5" fmla="*/ 174171 w 2032000"/>
              <a:gd name="connsiteY5" fmla="*/ 0 h 667657"/>
              <a:gd name="connsiteX6" fmla="*/ 0 w 2032000"/>
              <a:gd name="connsiteY6" fmla="*/ 130629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2000" h="667657">
                <a:moveTo>
                  <a:pt x="43543" y="72572"/>
                </a:moveTo>
                <a:lnTo>
                  <a:pt x="72571" y="667657"/>
                </a:lnTo>
                <a:lnTo>
                  <a:pt x="2032000" y="566057"/>
                </a:lnTo>
                <a:lnTo>
                  <a:pt x="2002971" y="159657"/>
                </a:lnTo>
                <a:lnTo>
                  <a:pt x="1567543" y="43543"/>
                </a:lnTo>
                <a:lnTo>
                  <a:pt x="174171" y="0"/>
                </a:lnTo>
                <a:lnTo>
                  <a:pt x="0" y="130629"/>
                </a:lnTo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673600" y="3374571"/>
            <a:ext cx="3309257" cy="3033486"/>
          </a:xfrm>
          <a:custGeom>
            <a:avLst/>
            <a:gdLst>
              <a:gd name="connsiteX0" fmla="*/ 609600 w 3309257"/>
              <a:gd name="connsiteY0" fmla="*/ 101600 h 3033486"/>
              <a:gd name="connsiteX1" fmla="*/ 391886 w 3309257"/>
              <a:gd name="connsiteY1" fmla="*/ 319315 h 3033486"/>
              <a:gd name="connsiteX2" fmla="*/ 0 w 3309257"/>
              <a:gd name="connsiteY2" fmla="*/ 1596572 h 3033486"/>
              <a:gd name="connsiteX3" fmla="*/ 174171 w 3309257"/>
              <a:gd name="connsiteY3" fmla="*/ 2772229 h 3033486"/>
              <a:gd name="connsiteX4" fmla="*/ 203200 w 3309257"/>
              <a:gd name="connsiteY4" fmla="*/ 3033486 h 3033486"/>
              <a:gd name="connsiteX5" fmla="*/ 3309257 w 3309257"/>
              <a:gd name="connsiteY5" fmla="*/ 3033486 h 3033486"/>
              <a:gd name="connsiteX6" fmla="*/ 3236686 w 3309257"/>
              <a:gd name="connsiteY6" fmla="*/ 0 h 3033486"/>
              <a:gd name="connsiteX7" fmla="*/ 609600 w 3309257"/>
              <a:gd name="connsiteY7" fmla="*/ 174172 h 3033486"/>
              <a:gd name="connsiteX8" fmla="*/ 609600 w 3309257"/>
              <a:gd name="connsiteY8" fmla="*/ 174172 h 3033486"/>
              <a:gd name="connsiteX0" fmla="*/ 609600 w 3309257"/>
              <a:gd name="connsiteY0" fmla="*/ 101600 h 3033486"/>
              <a:gd name="connsiteX1" fmla="*/ 391886 w 3309257"/>
              <a:gd name="connsiteY1" fmla="*/ 319315 h 3033486"/>
              <a:gd name="connsiteX2" fmla="*/ 260141 w 3309257"/>
              <a:gd name="connsiteY2" fmla="*/ 765350 h 3033486"/>
              <a:gd name="connsiteX3" fmla="*/ 0 w 3309257"/>
              <a:gd name="connsiteY3" fmla="*/ 1596572 h 3033486"/>
              <a:gd name="connsiteX4" fmla="*/ 174171 w 3309257"/>
              <a:gd name="connsiteY4" fmla="*/ 2772229 h 3033486"/>
              <a:gd name="connsiteX5" fmla="*/ 203200 w 3309257"/>
              <a:gd name="connsiteY5" fmla="*/ 3033486 h 3033486"/>
              <a:gd name="connsiteX6" fmla="*/ 3309257 w 3309257"/>
              <a:gd name="connsiteY6" fmla="*/ 3033486 h 3033486"/>
              <a:gd name="connsiteX7" fmla="*/ 3236686 w 3309257"/>
              <a:gd name="connsiteY7" fmla="*/ 0 h 3033486"/>
              <a:gd name="connsiteX8" fmla="*/ 609600 w 3309257"/>
              <a:gd name="connsiteY8" fmla="*/ 174172 h 3033486"/>
              <a:gd name="connsiteX9" fmla="*/ 609600 w 3309257"/>
              <a:gd name="connsiteY9" fmla="*/ 174172 h 3033486"/>
              <a:gd name="connsiteX0" fmla="*/ 609600 w 3309257"/>
              <a:gd name="connsiteY0" fmla="*/ 101600 h 3033486"/>
              <a:gd name="connsiteX1" fmla="*/ 391886 w 3309257"/>
              <a:gd name="connsiteY1" fmla="*/ 319315 h 3033486"/>
              <a:gd name="connsiteX2" fmla="*/ 561592 w 3309257"/>
              <a:gd name="connsiteY2" fmla="*/ 906027 h 3033486"/>
              <a:gd name="connsiteX3" fmla="*/ 0 w 3309257"/>
              <a:gd name="connsiteY3" fmla="*/ 1596572 h 3033486"/>
              <a:gd name="connsiteX4" fmla="*/ 174171 w 3309257"/>
              <a:gd name="connsiteY4" fmla="*/ 2772229 h 3033486"/>
              <a:gd name="connsiteX5" fmla="*/ 203200 w 3309257"/>
              <a:gd name="connsiteY5" fmla="*/ 3033486 h 3033486"/>
              <a:gd name="connsiteX6" fmla="*/ 3309257 w 3309257"/>
              <a:gd name="connsiteY6" fmla="*/ 3033486 h 3033486"/>
              <a:gd name="connsiteX7" fmla="*/ 3236686 w 3309257"/>
              <a:gd name="connsiteY7" fmla="*/ 0 h 3033486"/>
              <a:gd name="connsiteX8" fmla="*/ 609600 w 3309257"/>
              <a:gd name="connsiteY8" fmla="*/ 174172 h 3033486"/>
              <a:gd name="connsiteX9" fmla="*/ 609600 w 3309257"/>
              <a:gd name="connsiteY9" fmla="*/ 174172 h 3033486"/>
              <a:gd name="connsiteX0" fmla="*/ 609600 w 3309257"/>
              <a:gd name="connsiteY0" fmla="*/ 101600 h 3033486"/>
              <a:gd name="connsiteX1" fmla="*/ 391886 w 3309257"/>
              <a:gd name="connsiteY1" fmla="*/ 319315 h 3033486"/>
              <a:gd name="connsiteX2" fmla="*/ 561592 w 3309257"/>
              <a:gd name="connsiteY2" fmla="*/ 906027 h 3033486"/>
              <a:gd name="connsiteX3" fmla="*/ 280237 w 3309257"/>
              <a:gd name="connsiteY3" fmla="*/ 1227574 h 3033486"/>
              <a:gd name="connsiteX4" fmla="*/ 0 w 3309257"/>
              <a:gd name="connsiteY4" fmla="*/ 1596572 h 3033486"/>
              <a:gd name="connsiteX5" fmla="*/ 174171 w 3309257"/>
              <a:gd name="connsiteY5" fmla="*/ 2772229 h 3033486"/>
              <a:gd name="connsiteX6" fmla="*/ 203200 w 3309257"/>
              <a:gd name="connsiteY6" fmla="*/ 3033486 h 3033486"/>
              <a:gd name="connsiteX7" fmla="*/ 3309257 w 3309257"/>
              <a:gd name="connsiteY7" fmla="*/ 3033486 h 3033486"/>
              <a:gd name="connsiteX8" fmla="*/ 3236686 w 3309257"/>
              <a:gd name="connsiteY8" fmla="*/ 0 h 3033486"/>
              <a:gd name="connsiteX9" fmla="*/ 609600 w 3309257"/>
              <a:gd name="connsiteY9" fmla="*/ 174172 h 3033486"/>
              <a:gd name="connsiteX10" fmla="*/ 609600 w 3309257"/>
              <a:gd name="connsiteY10" fmla="*/ 174172 h 3033486"/>
              <a:gd name="connsiteX0" fmla="*/ 609600 w 3309257"/>
              <a:gd name="connsiteY0" fmla="*/ 101600 h 3033486"/>
              <a:gd name="connsiteX1" fmla="*/ 391886 w 3309257"/>
              <a:gd name="connsiteY1" fmla="*/ 319315 h 3033486"/>
              <a:gd name="connsiteX2" fmla="*/ 561592 w 3309257"/>
              <a:gd name="connsiteY2" fmla="*/ 906027 h 3033486"/>
              <a:gd name="connsiteX3" fmla="*/ 521398 w 3309257"/>
              <a:gd name="connsiteY3" fmla="*/ 1348154 h 3033486"/>
              <a:gd name="connsiteX4" fmla="*/ 0 w 3309257"/>
              <a:gd name="connsiteY4" fmla="*/ 1596572 h 3033486"/>
              <a:gd name="connsiteX5" fmla="*/ 174171 w 3309257"/>
              <a:gd name="connsiteY5" fmla="*/ 2772229 h 3033486"/>
              <a:gd name="connsiteX6" fmla="*/ 203200 w 3309257"/>
              <a:gd name="connsiteY6" fmla="*/ 3033486 h 3033486"/>
              <a:gd name="connsiteX7" fmla="*/ 3309257 w 3309257"/>
              <a:gd name="connsiteY7" fmla="*/ 3033486 h 3033486"/>
              <a:gd name="connsiteX8" fmla="*/ 3236686 w 3309257"/>
              <a:gd name="connsiteY8" fmla="*/ 0 h 3033486"/>
              <a:gd name="connsiteX9" fmla="*/ 609600 w 3309257"/>
              <a:gd name="connsiteY9" fmla="*/ 174172 h 3033486"/>
              <a:gd name="connsiteX10" fmla="*/ 609600 w 3309257"/>
              <a:gd name="connsiteY10" fmla="*/ 174172 h 3033486"/>
              <a:gd name="connsiteX0" fmla="*/ 609600 w 3309257"/>
              <a:gd name="connsiteY0" fmla="*/ 101600 h 3033486"/>
              <a:gd name="connsiteX1" fmla="*/ 391886 w 3309257"/>
              <a:gd name="connsiteY1" fmla="*/ 319315 h 3033486"/>
              <a:gd name="connsiteX2" fmla="*/ 742463 w 3309257"/>
              <a:gd name="connsiteY2" fmla="*/ 1056752 h 3033486"/>
              <a:gd name="connsiteX3" fmla="*/ 521398 w 3309257"/>
              <a:gd name="connsiteY3" fmla="*/ 1348154 h 3033486"/>
              <a:gd name="connsiteX4" fmla="*/ 0 w 3309257"/>
              <a:gd name="connsiteY4" fmla="*/ 1596572 h 3033486"/>
              <a:gd name="connsiteX5" fmla="*/ 174171 w 3309257"/>
              <a:gd name="connsiteY5" fmla="*/ 2772229 h 3033486"/>
              <a:gd name="connsiteX6" fmla="*/ 203200 w 3309257"/>
              <a:gd name="connsiteY6" fmla="*/ 3033486 h 3033486"/>
              <a:gd name="connsiteX7" fmla="*/ 3309257 w 3309257"/>
              <a:gd name="connsiteY7" fmla="*/ 3033486 h 3033486"/>
              <a:gd name="connsiteX8" fmla="*/ 3236686 w 3309257"/>
              <a:gd name="connsiteY8" fmla="*/ 0 h 3033486"/>
              <a:gd name="connsiteX9" fmla="*/ 609600 w 3309257"/>
              <a:gd name="connsiteY9" fmla="*/ 174172 h 3033486"/>
              <a:gd name="connsiteX10" fmla="*/ 609600 w 3309257"/>
              <a:gd name="connsiteY10" fmla="*/ 174172 h 303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09257" h="3033486">
                <a:moveTo>
                  <a:pt x="609600" y="101600"/>
                </a:moveTo>
                <a:lnTo>
                  <a:pt x="391886" y="319315"/>
                </a:lnTo>
                <a:lnTo>
                  <a:pt x="742463" y="1056752"/>
                </a:lnTo>
                <a:lnTo>
                  <a:pt x="521398" y="1348154"/>
                </a:lnTo>
                <a:lnTo>
                  <a:pt x="0" y="1596572"/>
                </a:lnTo>
                <a:lnTo>
                  <a:pt x="174171" y="2772229"/>
                </a:lnTo>
                <a:lnTo>
                  <a:pt x="203200" y="3033486"/>
                </a:lnTo>
                <a:lnTo>
                  <a:pt x="3309257" y="3033486"/>
                </a:lnTo>
                <a:lnTo>
                  <a:pt x="3236686" y="0"/>
                </a:lnTo>
                <a:lnTo>
                  <a:pt x="609600" y="174172"/>
                </a:lnTo>
                <a:lnTo>
                  <a:pt x="609600" y="174172"/>
                </a:lnTo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895600" y="5791200"/>
            <a:ext cx="2057400" cy="6168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747658" y="1832430"/>
            <a:ext cx="2057400" cy="6168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9716" y="12192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Infection by phage Lambda</a:t>
            </a:r>
            <a:endParaRPr lang="en-US" sz="2800" b="1" i="0" dirty="0"/>
          </a:p>
        </p:txBody>
      </p:sp>
      <p:sp>
        <p:nvSpPr>
          <p:cNvPr id="4" name="Freeform 3"/>
          <p:cNvSpPr/>
          <p:nvPr/>
        </p:nvSpPr>
        <p:spPr bwMode="auto">
          <a:xfrm>
            <a:off x="1135464" y="3225521"/>
            <a:ext cx="2723103" cy="1507253"/>
          </a:xfrm>
          <a:custGeom>
            <a:avLst/>
            <a:gdLst>
              <a:gd name="connsiteX0" fmla="*/ 2723103 w 2723103"/>
              <a:gd name="connsiteY0" fmla="*/ 602901 h 1507253"/>
              <a:gd name="connsiteX1" fmla="*/ 2230734 w 2723103"/>
              <a:gd name="connsiteY1" fmla="*/ 0 h 1507253"/>
              <a:gd name="connsiteX2" fmla="*/ 0 w 2723103"/>
              <a:gd name="connsiteY2" fmla="*/ 70338 h 1507253"/>
              <a:gd name="connsiteX3" fmla="*/ 602901 w 2723103"/>
              <a:gd name="connsiteY3" fmla="*/ 1416817 h 1507253"/>
              <a:gd name="connsiteX4" fmla="*/ 1637881 w 2723103"/>
              <a:gd name="connsiteY4" fmla="*/ 1507253 h 1507253"/>
              <a:gd name="connsiteX5" fmla="*/ 2351314 w 2723103"/>
              <a:gd name="connsiteY5" fmla="*/ 1205802 h 1507253"/>
              <a:gd name="connsiteX6" fmla="*/ 2723103 w 2723103"/>
              <a:gd name="connsiteY6" fmla="*/ 602901 h 15072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3103" h="1507253">
                <a:moveTo>
                  <a:pt x="2723103" y="602901"/>
                </a:moveTo>
                <a:lnTo>
                  <a:pt x="2230734" y="0"/>
                </a:lnTo>
                <a:lnTo>
                  <a:pt x="0" y="70338"/>
                </a:lnTo>
                <a:lnTo>
                  <a:pt x="602901" y="1416817"/>
                </a:lnTo>
                <a:lnTo>
                  <a:pt x="1637881" y="1507253"/>
                </a:lnTo>
                <a:lnTo>
                  <a:pt x="2351314" y="1205802"/>
                </a:lnTo>
                <a:lnTo>
                  <a:pt x="2723103" y="602901"/>
                </a:lnTo>
                <a:close/>
              </a:path>
            </a:pathLst>
          </a:cu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371600" y="4695371"/>
            <a:ext cx="1676400" cy="791029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048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11" grpId="0" animBg="1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474" y="152400"/>
            <a:ext cx="4853053" cy="85068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42" y="1792770"/>
            <a:ext cx="7072313" cy="476043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979716" y="12192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Infection by phage Lambda</a:t>
            </a:r>
            <a:endParaRPr lang="en-US" sz="2800" b="1" i="0" dirty="0"/>
          </a:p>
        </p:txBody>
      </p:sp>
    </p:spTree>
    <p:extLst>
      <p:ext uri="{BB962C8B-B14F-4D97-AF65-F5344CB8AC3E}">
        <p14:creationId xmlns:p14="http://schemas.microsoft.com/office/powerpoint/2010/main" val="9067848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i="0" dirty="0">
                <a:solidFill>
                  <a:schemeClr val="tx2"/>
                </a:solidFill>
              </a:rPr>
              <a:t>Mechanisms of Regulating Gene Expression</a:t>
            </a:r>
          </a:p>
        </p:txBody>
      </p:sp>
      <p:pic>
        <p:nvPicPr>
          <p:cNvPr id="14336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9762"/>
          <a:stretch>
            <a:fillRect/>
          </a:stretch>
        </p:blipFill>
        <p:spPr bwMode="auto">
          <a:xfrm>
            <a:off x="442686" y="1019623"/>
            <a:ext cx="8229600" cy="209745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3366" name="Rectangle 6"/>
          <p:cNvSpPr>
            <a:spLocks noChangeArrowheads="1"/>
          </p:cNvSpPr>
          <p:nvPr/>
        </p:nvSpPr>
        <p:spPr bwMode="auto">
          <a:xfrm>
            <a:off x="4191000" y="2971800"/>
            <a:ext cx="16764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 bwMode="auto">
          <a:xfrm>
            <a:off x="1981200" y="2014345"/>
            <a:ext cx="4114800" cy="1062683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2131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i="0" dirty="0">
                <a:solidFill>
                  <a:schemeClr val="tx2"/>
                </a:solidFill>
              </a:rPr>
              <a:t>Mechanisms of Regulating Gene </a:t>
            </a:r>
            <a:r>
              <a:rPr lang="en-US" sz="3600" b="1" i="0" dirty="0" smtClean="0">
                <a:solidFill>
                  <a:schemeClr val="tx2"/>
                </a:solidFill>
              </a:rPr>
              <a:t>Expression</a:t>
            </a:r>
            <a:endParaRPr lang="en-US" sz="3600" b="1" i="0" dirty="0">
              <a:solidFill>
                <a:schemeClr val="tx2"/>
              </a:solidFill>
            </a:endParaRPr>
          </a:p>
        </p:txBody>
      </p:sp>
      <p:pic>
        <p:nvPicPr>
          <p:cNvPr id="14438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6" t="8432" r="32567" b="79762"/>
          <a:stretch>
            <a:fillRect/>
          </a:stretch>
        </p:blipFill>
        <p:spPr bwMode="auto">
          <a:xfrm>
            <a:off x="457200" y="1097676"/>
            <a:ext cx="8229600" cy="2559924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4394" name="Rectangle 10"/>
          <p:cNvSpPr>
            <a:spLocks noChangeArrowheads="1"/>
          </p:cNvSpPr>
          <p:nvPr/>
        </p:nvSpPr>
        <p:spPr bwMode="auto">
          <a:xfrm>
            <a:off x="4876800" y="3342854"/>
            <a:ext cx="3733800" cy="304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866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i="0" dirty="0">
                <a:solidFill>
                  <a:schemeClr val="tx2"/>
                </a:solidFill>
              </a:rPr>
              <a:t>Mechanisms of Regulating Gene Expression</a:t>
            </a:r>
          </a:p>
        </p:txBody>
      </p:sp>
      <p:pic>
        <p:nvPicPr>
          <p:cNvPr id="1638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070"/>
          <a:stretch>
            <a:fillRect/>
          </a:stretch>
        </p:blipFill>
        <p:spPr bwMode="auto">
          <a:xfrm>
            <a:off x="457200" y="1070710"/>
            <a:ext cx="8229600" cy="403469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650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i="0" dirty="0">
                <a:solidFill>
                  <a:schemeClr val="tx2"/>
                </a:solidFill>
              </a:rPr>
              <a:t>Mechanisms of Regulating Gene Expression</a:t>
            </a:r>
          </a:p>
        </p:txBody>
      </p:sp>
      <p:pic>
        <p:nvPicPr>
          <p:cNvPr id="145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54"/>
          <a:stretch>
            <a:fillRect/>
          </a:stretch>
        </p:blipFill>
        <p:spPr bwMode="auto">
          <a:xfrm>
            <a:off x="442686" y="1142999"/>
            <a:ext cx="8229600" cy="220120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45414" name="Rectangle 6"/>
          <p:cNvSpPr>
            <a:spLocks noChangeArrowheads="1"/>
          </p:cNvSpPr>
          <p:nvPr/>
        </p:nvSpPr>
        <p:spPr bwMode="auto">
          <a:xfrm>
            <a:off x="4965700" y="1143000"/>
            <a:ext cx="381000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15" name="Freeform 7"/>
          <p:cNvSpPr>
            <a:spLocks/>
          </p:cNvSpPr>
          <p:nvPr/>
        </p:nvSpPr>
        <p:spPr bwMode="auto">
          <a:xfrm>
            <a:off x="3237700" y="2514600"/>
            <a:ext cx="4447661" cy="1374008"/>
          </a:xfrm>
          <a:custGeom>
            <a:avLst/>
            <a:gdLst>
              <a:gd name="T0" fmla="*/ 2760 w 2760"/>
              <a:gd name="T1" fmla="*/ 240 h 883"/>
              <a:gd name="T2" fmla="*/ 2504 w 2760"/>
              <a:gd name="T3" fmla="*/ 640 h 883"/>
              <a:gd name="T4" fmla="*/ 1320 w 2760"/>
              <a:gd name="T5" fmla="*/ 864 h 883"/>
              <a:gd name="T6" fmla="*/ 168 w 2760"/>
              <a:gd name="T7" fmla="*/ 528 h 883"/>
              <a:gd name="T8" fmla="*/ 312 w 2760"/>
              <a:gd name="T9" fmla="*/ 0 h 883"/>
              <a:gd name="connsiteX0" fmla="*/ 10151 w 10151"/>
              <a:gd name="connsiteY0" fmla="*/ 4064 h 9802"/>
              <a:gd name="connsiteX1" fmla="*/ 8726 w 10151"/>
              <a:gd name="connsiteY1" fmla="*/ 7248 h 9802"/>
              <a:gd name="connsiteX2" fmla="*/ 4437 w 10151"/>
              <a:gd name="connsiteY2" fmla="*/ 9785 h 9802"/>
              <a:gd name="connsiteX3" fmla="*/ 263 w 10151"/>
              <a:gd name="connsiteY3" fmla="*/ 5980 h 9802"/>
              <a:gd name="connsiteX4" fmla="*/ 784 w 10151"/>
              <a:gd name="connsiteY4" fmla="*/ 0 h 98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151" h="9802">
                <a:moveTo>
                  <a:pt x="10151" y="4064"/>
                </a:moveTo>
                <a:cubicBezTo>
                  <a:pt x="9995" y="4823"/>
                  <a:pt x="9678" y="6295"/>
                  <a:pt x="8726" y="7248"/>
                </a:cubicBezTo>
                <a:cubicBezTo>
                  <a:pt x="7774" y="8201"/>
                  <a:pt x="5846" y="10000"/>
                  <a:pt x="4437" y="9785"/>
                </a:cubicBezTo>
                <a:cubicBezTo>
                  <a:pt x="3027" y="9570"/>
                  <a:pt x="871" y="7610"/>
                  <a:pt x="263" y="5980"/>
                </a:cubicBezTo>
                <a:cubicBezTo>
                  <a:pt x="-346" y="4349"/>
                  <a:pt x="219" y="2174"/>
                  <a:pt x="784" y="0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6" name="Text Box 8"/>
          <p:cNvSpPr txBox="1">
            <a:spLocks noChangeArrowheads="1"/>
          </p:cNvSpPr>
          <p:nvPr/>
        </p:nvSpPr>
        <p:spPr bwMode="auto">
          <a:xfrm>
            <a:off x="2286000" y="4038600"/>
            <a:ext cx="640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Positive feedback loop</a:t>
            </a:r>
          </a:p>
        </p:txBody>
      </p:sp>
      <p:sp>
        <p:nvSpPr>
          <p:cNvPr id="145417" name="Line 9"/>
          <p:cNvSpPr>
            <a:spLocks noChangeShapeType="1"/>
          </p:cNvSpPr>
          <p:nvPr/>
        </p:nvSpPr>
        <p:spPr bwMode="auto">
          <a:xfrm flipH="1">
            <a:off x="2362200" y="2743200"/>
            <a:ext cx="304800" cy="2133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45418" name="Text Box 10"/>
          <p:cNvSpPr txBox="1">
            <a:spLocks noChangeArrowheads="1"/>
          </p:cNvSpPr>
          <p:nvPr/>
        </p:nvSpPr>
        <p:spPr bwMode="auto">
          <a:xfrm>
            <a:off x="304800" y="48006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Negative regulation</a:t>
            </a:r>
          </a:p>
        </p:txBody>
      </p:sp>
      <p:sp>
        <p:nvSpPr>
          <p:cNvPr id="145420" name="Text Box 12"/>
          <p:cNvSpPr txBox="1">
            <a:spLocks noChangeArrowheads="1"/>
          </p:cNvSpPr>
          <p:nvPr/>
        </p:nvSpPr>
        <p:spPr bwMode="auto">
          <a:xfrm>
            <a:off x="1574800" y="5334000"/>
            <a:ext cx="5943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0" dirty="0">
                <a:solidFill>
                  <a:srgbClr val="CC0000"/>
                </a:solidFill>
              </a:rPr>
              <a:t>Moderate</a:t>
            </a:r>
            <a:r>
              <a:rPr lang="en-US" sz="3200" b="1" i="0" dirty="0"/>
              <a:t> level of </a:t>
            </a:r>
            <a:r>
              <a:rPr lang="en-US" sz="3200" b="1" i="0" dirty="0" err="1">
                <a:solidFill>
                  <a:srgbClr val="CC0000"/>
                </a:solidFill>
              </a:rPr>
              <a:t>Cro</a:t>
            </a:r>
            <a:r>
              <a:rPr lang="en-US" sz="3200" b="1" i="0" dirty="0"/>
              <a:t> protein</a:t>
            </a:r>
            <a:br>
              <a:rPr lang="en-US" sz="3200" b="1" i="0" dirty="0"/>
            </a:br>
            <a:r>
              <a:rPr lang="en-US" sz="3200" b="1" i="0" dirty="0"/>
              <a:t>Low level of </a:t>
            </a:r>
            <a:r>
              <a:rPr lang="en-US" sz="3200" b="1" i="0" dirty="0" err="1" smtClean="0"/>
              <a:t>cI</a:t>
            </a:r>
            <a:r>
              <a:rPr lang="en-US" sz="3200" b="1" i="0" dirty="0" smtClean="0"/>
              <a:t> </a:t>
            </a:r>
            <a:r>
              <a:rPr lang="en-US" sz="3200" b="1" i="0" dirty="0"/>
              <a:t>Repressor</a:t>
            </a:r>
          </a:p>
        </p:txBody>
      </p:sp>
    </p:spTree>
    <p:extLst>
      <p:ext uri="{BB962C8B-B14F-4D97-AF65-F5344CB8AC3E}">
        <p14:creationId xmlns:p14="http://schemas.microsoft.com/office/powerpoint/2010/main" val="3463071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7" grpId="0" animBg="1"/>
      <p:bldP spid="1454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i="0" dirty="0">
                <a:solidFill>
                  <a:schemeClr val="tx2"/>
                </a:solidFill>
              </a:rPr>
              <a:t>Mechanisms of Regulating Gene Expression</a:t>
            </a:r>
          </a:p>
        </p:txBody>
      </p:sp>
      <p:pic>
        <p:nvPicPr>
          <p:cNvPr id="16486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170" b="37669"/>
          <a:stretch>
            <a:fillRect/>
          </a:stretch>
        </p:blipFill>
        <p:spPr bwMode="auto">
          <a:xfrm>
            <a:off x="460830" y="1138238"/>
            <a:ext cx="8229600" cy="250594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4870" name="Rectangle 6"/>
          <p:cNvSpPr>
            <a:spLocks noChangeArrowheads="1"/>
          </p:cNvSpPr>
          <p:nvPr/>
        </p:nvSpPr>
        <p:spPr bwMode="auto">
          <a:xfrm>
            <a:off x="4038600" y="1143000"/>
            <a:ext cx="1905000" cy="1524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4871" name="Text Box 7"/>
          <p:cNvSpPr txBox="1">
            <a:spLocks noChangeArrowheads="1"/>
          </p:cNvSpPr>
          <p:nvPr/>
        </p:nvSpPr>
        <p:spPr bwMode="auto">
          <a:xfrm>
            <a:off x="3733800" y="1023258"/>
            <a:ext cx="3556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 dirty="0"/>
              <a:t>Positive feedback loop</a:t>
            </a:r>
          </a:p>
        </p:txBody>
      </p:sp>
      <p:sp>
        <p:nvSpPr>
          <p:cNvPr id="164872" name="Freeform 8"/>
          <p:cNvSpPr>
            <a:spLocks/>
          </p:cNvSpPr>
          <p:nvPr/>
        </p:nvSpPr>
        <p:spPr bwMode="auto">
          <a:xfrm>
            <a:off x="1663700" y="952500"/>
            <a:ext cx="2374900" cy="266700"/>
          </a:xfrm>
          <a:custGeom>
            <a:avLst/>
            <a:gdLst>
              <a:gd name="T0" fmla="*/ 8 w 1496"/>
              <a:gd name="T1" fmla="*/ 168 h 168"/>
              <a:gd name="T2" fmla="*/ 200 w 1496"/>
              <a:gd name="T3" fmla="*/ 24 h 168"/>
              <a:gd name="T4" fmla="*/ 1208 w 1496"/>
              <a:gd name="T5" fmla="*/ 24 h 168"/>
              <a:gd name="T6" fmla="*/ 1496 w 1496"/>
              <a:gd name="T7" fmla="*/ 168 h 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96" h="168">
                <a:moveTo>
                  <a:pt x="8" y="168"/>
                </a:moveTo>
                <a:cubicBezTo>
                  <a:pt x="4" y="108"/>
                  <a:pt x="0" y="48"/>
                  <a:pt x="200" y="24"/>
                </a:cubicBezTo>
                <a:cubicBezTo>
                  <a:pt x="400" y="0"/>
                  <a:pt x="992" y="0"/>
                  <a:pt x="1208" y="24"/>
                </a:cubicBezTo>
                <a:cubicBezTo>
                  <a:pt x="1424" y="48"/>
                  <a:pt x="1460" y="108"/>
                  <a:pt x="1496" y="168"/>
                </a:cubicBezTo>
              </a:path>
            </a:pathLst>
          </a:custGeom>
          <a:noFill/>
          <a:ln w="57150" cmpd="sng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3" name="Line 9"/>
          <p:cNvSpPr>
            <a:spLocks noChangeShapeType="1"/>
          </p:cNvSpPr>
          <p:nvPr/>
        </p:nvSpPr>
        <p:spPr bwMode="auto">
          <a:xfrm flipH="1">
            <a:off x="4953000" y="2971800"/>
            <a:ext cx="152400" cy="11430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64874" name="Text Box 10"/>
          <p:cNvSpPr txBox="1">
            <a:spLocks noChangeArrowheads="1"/>
          </p:cNvSpPr>
          <p:nvPr/>
        </p:nvSpPr>
        <p:spPr bwMode="auto">
          <a:xfrm>
            <a:off x="3429000" y="4191000"/>
            <a:ext cx="4343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b="1"/>
              <a:t>Negative regulation</a:t>
            </a:r>
          </a:p>
        </p:txBody>
      </p:sp>
      <p:sp>
        <p:nvSpPr>
          <p:cNvPr id="164875" name="Text Box 11"/>
          <p:cNvSpPr txBox="1">
            <a:spLocks noChangeArrowheads="1"/>
          </p:cNvSpPr>
          <p:nvPr/>
        </p:nvSpPr>
        <p:spPr bwMode="auto">
          <a:xfrm>
            <a:off x="1574800" y="5334000"/>
            <a:ext cx="5943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 i="0" dirty="0"/>
              <a:t>Low level of </a:t>
            </a:r>
            <a:r>
              <a:rPr lang="en-US" sz="3200" b="1" i="0" dirty="0" err="1"/>
              <a:t>Cro</a:t>
            </a:r>
            <a:r>
              <a:rPr lang="en-US" sz="3200" b="1" i="0" dirty="0"/>
              <a:t> protein</a:t>
            </a:r>
            <a:br>
              <a:rPr lang="en-US" sz="3200" b="1" i="0" dirty="0"/>
            </a:br>
            <a:r>
              <a:rPr lang="en-US" sz="3200" b="1" i="0" dirty="0">
                <a:solidFill>
                  <a:srgbClr val="CC0000"/>
                </a:solidFill>
              </a:rPr>
              <a:t>Moderate</a:t>
            </a:r>
            <a:r>
              <a:rPr lang="en-US" sz="3200" b="1" i="0" dirty="0"/>
              <a:t> level of </a:t>
            </a:r>
            <a:r>
              <a:rPr lang="en-US" sz="3200" b="1" i="0" dirty="0" err="1" smtClean="0">
                <a:solidFill>
                  <a:srgbClr val="CC0000"/>
                </a:solidFill>
              </a:rPr>
              <a:t>cI</a:t>
            </a:r>
            <a:r>
              <a:rPr lang="en-US" sz="3200" b="1" i="0" dirty="0" smtClean="0"/>
              <a:t> </a:t>
            </a:r>
            <a:r>
              <a:rPr lang="en-US" sz="3200" b="1" i="0" dirty="0"/>
              <a:t>Repressor</a:t>
            </a:r>
          </a:p>
        </p:txBody>
      </p:sp>
    </p:spTree>
    <p:extLst>
      <p:ext uri="{BB962C8B-B14F-4D97-AF65-F5344CB8AC3E}">
        <p14:creationId xmlns:p14="http://schemas.microsoft.com/office/powerpoint/2010/main" val="2387112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873" grpId="0" animBg="1"/>
      <p:bldP spid="164874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i="0" dirty="0">
                <a:solidFill>
                  <a:schemeClr val="tx2"/>
                </a:solidFill>
              </a:rPr>
              <a:t>Mechanisms of Regulating Gene Expression</a:t>
            </a:r>
          </a:p>
        </p:txBody>
      </p:sp>
      <p:pic>
        <p:nvPicPr>
          <p:cNvPr id="1669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823" b="20023"/>
          <a:stretch>
            <a:fillRect/>
          </a:stretch>
        </p:blipFill>
        <p:spPr bwMode="auto">
          <a:xfrm>
            <a:off x="762000" y="1052513"/>
            <a:ext cx="7589520" cy="1735376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6919" name="Rectangle 7"/>
          <p:cNvSpPr>
            <a:spLocks noChangeArrowheads="1"/>
          </p:cNvSpPr>
          <p:nvPr/>
        </p:nvSpPr>
        <p:spPr bwMode="auto">
          <a:xfrm>
            <a:off x="4114800" y="2712358"/>
            <a:ext cx="1981200" cy="635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2" name="Text Box 10"/>
          <p:cNvSpPr txBox="1">
            <a:spLocks noChangeArrowheads="1"/>
          </p:cNvSpPr>
          <p:nvPr/>
        </p:nvSpPr>
        <p:spPr bwMode="auto">
          <a:xfrm>
            <a:off x="1574800" y="5334000"/>
            <a:ext cx="5943600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3200" b="1">
                <a:solidFill>
                  <a:srgbClr val="CC0000"/>
                </a:solidFill>
              </a:rPr>
              <a:t>High</a:t>
            </a:r>
            <a:r>
              <a:rPr lang="en-US" sz="3200" b="1"/>
              <a:t> level of Cro protein</a:t>
            </a:r>
            <a:br>
              <a:rPr lang="en-US" sz="3200" b="1"/>
            </a:br>
            <a:r>
              <a:rPr lang="en-US" sz="3200" b="1">
                <a:solidFill>
                  <a:srgbClr val="CC0000"/>
                </a:solidFill>
              </a:rPr>
              <a:t>High</a:t>
            </a:r>
            <a:r>
              <a:rPr lang="en-US" sz="3200" b="1"/>
              <a:t> level of </a:t>
            </a:r>
            <a:r>
              <a:rPr lang="en-US" sz="3200" b="1">
                <a:solidFill>
                  <a:srgbClr val="CC0000"/>
                </a:solidFill>
              </a:rPr>
              <a:t>Lac</a:t>
            </a:r>
            <a:r>
              <a:rPr lang="en-US" sz="3200" b="1"/>
              <a:t> Repressor</a:t>
            </a:r>
          </a:p>
        </p:txBody>
      </p:sp>
      <p:pic>
        <p:nvPicPr>
          <p:cNvPr id="166923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754"/>
          <a:stretch>
            <a:fillRect/>
          </a:stretch>
        </p:blipFill>
        <p:spPr bwMode="auto">
          <a:xfrm>
            <a:off x="762000" y="3075406"/>
            <a:ext cx="7589520" cy="2029994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66924" name="Rectangle 12"/>
          <p:cNvSpPr>
            <a:spLocks noChangeArrowheads="1"/>
          </p:cNvSpPr>
          <p:nvPr/>
        </p:nvSpPr>
        <p:spPr bwMode="auto">
          <a:xfrm>
            <a:off x="4965700" y="3095172"/>
            <a:ext cx="381000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6925" name="Text Box 13"/>
          <p:cNvSpPr txBox="1">
            <a:spLocks noChangeArrowheads="1"/>
          </p:cNvSpPr>
          <p:nvPr/>
        </p:nvSpPr>
        <p:spPr bwMode="auto">
          <a:xfrm>
            <a:off x="7010400" y="5394325"/>
            <a:ext cx="1371600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6000" b="1">
                <a:solidFill>
                  <a:srgbClr val="CC0000"/>
                </a:solidFill>
              </a:rPr>
              <a:t>???</a:t>
            </a:r>
          </a:p>
        </p:txBody>
      </p:sp>
    </p:spTree>
    <p:extLst>
      <p:ext uri="{BB962C8B-B14F-4D97-AF65-F5344CB8AC3E}">
        <p14:creationId xmlns:p14="http://schemas.microsoft.com/office/powerpoint/2010/main" val="3320976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i="0" dirty="0">
                <a:solidFill>
                  <a:schemeClr val="tx2"/>
                </a:solidFill>
              </a:rPr>
              <a:t>Mechanisms of Regulating Gene Expression</a:t>
            </a:r>
          </a:p>
        </p:txBody>
      </p:sp>
      <p:pic>
        <p:nvPicPr>
          <p:cNvPr id="165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25500"/>
            <a:ext cx="4776788" cy="601503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838200"/>
            <a:ext cx="3371850" cy="22669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 Box 6" descr="Newsprint"/>
          <p:cNvSpPr txBox="1">
            <a:spLocks noChangeArrowheads="1"/>
          </p:cNvSpPr>
          <p:nvPr/>
        </p:nvSpPr>
        <p:spPr bwMode="auto">
          <a:xfrm>
            <a:off x="5410200" y="3565773"/>
            <a:ext cx="3581400" cy="161582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/>
              <a:t>Is CI a gene that leads to lytic growth and the </a:t>
            </a:r>
            <a:r>
              <a:rPr lang="en-US" dirty="0" err="1"/>
              <a:t>cro</a:t>
            </a:r>
            <a:r>
              <a:rPr lang="en-US" dirty="0"/>
              <a:t> protein is a repressor which binds to the CI gene and therefore, leads to </a:t>
            </a:r>
            <a:r>
              <a:rPr lang="en-US" dirty="0" err="1"/>
              <a:t>lysogeny</a:t>
            </a:r>
            <a:r>
              <a:rPr lang="en-US" dirty="0"/>
              <a:t>? </a:t>
            </a:r>
            <a:endParaRPr lang="en-US" dirty="0" smtClean="0"/>
          </a:p>
          <a:p>
            <a:pPr algn="ctr">
              <a:spcBef>
                <a:spcPct val="50000"/>
              </a:spcBef>
            </a:pPr>
            <a:r>
              <a:rPr lang="en-US" dirty="0" smtClean="0"/>
              <a:t>Or </a:t>
            </a:r>
            <a:r>
              <a:rPr lang="en-US" dirty="0"/>
              <a:t>is it the other way around??</a:t>
            </a:r>
          </a:p>
        </p:txBody>
      </p:sp>
    </p:spTree>
    <p:extLst>
      <p:ext uri="{BB962C8B-B14F-4D97-AF65-F5344CB8AC3E}">
        <p14:creationId xmlns:p14="http://schemas.microsoft.com/office/powerpoint/2010/main" val="222019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i="0" dirty="0">
                <a:solidFill>
                  <a:schemeClr val="tx2"/>
                </a:solidFill>
              </a:rPr>
              <a:t>Mechanisms of Regulating Gene Expression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993" y="1088571"/>
            <a:ext cx="6819379" cy="5486400"/>
          </a:xfrm>
          <a:prstGeom prst="rect">
            <a:avLst/>
          </a:prstGeom>
          <a:noFill/>
          <a:ln w="5715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Oval 2"/>
          <p:cNvSpPr/>
          <p:nvPr/>
        </p:nvSpPr>
        <p:spPr bwMode="auto">
          <a:xfrm>
            <a:off x="1600200" y="3109686"/>
            <a:ext cx="1905000" cy="1143000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7811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6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40650" y="2067448"/>
            <a:ext cx="3657600" cy="106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98" y="2667000"/>
            <a:ext cx="5750902" cy="1790700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 bwMode="auto">
          <a:xfrm flipV="1">
            <a:off x="1078070" y="3675744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0367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i="0" dirty="0">
                <a:solidFill>
                  <a:schemeClr val="tx2"/>
                </a:solidFill>
              </a:rPr>
              <a:t>Mechanisms of Regulating Gene Expression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63056" y="1143000"/>
            <a:ext cx="5224514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63056" y="6582228"/>
            <a:ext cx="512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Richard Wheeler (Zephyrus)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 rot="17460000">
            <a:off x="2028093" y="2678212"/>
            <a:ext cx="1542144" cy="670616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191000" y="2743200"/>
            <a:ext cx="914400" cy="2133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3505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 smtClean="0">
                <a:latin typeface="Arial Black" pitchFamily="34" charset="0"/>
              </a:rPr>
              <a:t>Bacteriophage</a:t>
            </a:r>
            <a:br>
              <a:rPr lang="en-US" b="1" i="0" dirty="0" smtClean="0">
                <a:latin typeface="Arial Black" pitchFamily="34" charset="0"/>
              </a:rPr>
            </a:br>
            <a:r>
              <a:rPr lang="en-US" b="1" i="0" dirty="0" smtClean="0">
                <a:latin typeface="Arial Black" pitchFamily="34" charset="0"/>
              </a:rPr>
              <a:t>Lambda</a:t>
            </a:r>
            <a:endParaRPr lang="en-US" b="1" i="0" dirty="0"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3288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33CC"/>
                </a:solidFill>
                <a:latin typeface="Arial Black" pitchFamily="34" charset="0"/>
              </a:rPr>
              <a:t>cI</a:t>
            </a:r>
            <a:endParaRPr lang="en-US" b="1" dirty="0">
              <a:solidFill>
                <a:srgbClr val="0033CC"/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5600" y="2667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 Black" pitchFamily="34" charset="0"/>
              </a:rPr>
              <a:t>cro</a:t>
            </a:r>
            <a:endParaRPr lang="en-US" b="1" dirty="0">
              <a:solidFill>
                <a:srgbClr val="FF0000"/>
              </a:solidFill>
              <a:latin typeface="Arial Black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33706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i="0" dirty="0">
                <a:solidFill>
                  <a:schemeClr val="tx2"/>
                </a:solidFill>
              </a:rPr>
              <a:t>Mechanisms of Regulating Gene Expression</a:t>
            </a:r>
          </a:p>
        </p:txBody>
      </p:sp>
      <p:pic>
        <p:nvPicPr>
          <p:cNvPr id="165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25500"/>
            <a:ext cx="4776788" cy="601503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838200"/>
            <a:ext cx="3371850" cy="22669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 Box 6" descr="Newsprint"/>
          <p:cNvSpPr txBox="1">
            <a:spLocks noChangeArrowheads="1"/>
          </p:cNvSpPr>
          <p:nvPr/>
        </p:nvSpPr>
        <p:spPr bwMode="auto">
          <a:xfrm>
            <a:off x="5410200" y="3565773"/>
            <a:ext cx="3581400" cy="161582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…when </a:t>
            </a:r>
            <a:r>
              <a:rPr lang="en-US" dirty="0" err="1"/>
              <a:t>cro</a:t>
            </a:r>
            <a:r>
              <a:rPr lang="en-US" dirty="0"/>
              <a:t> and CI proteins are absent, the </a:t>
            </a:r>
            <a:r>
              <a:rPr lang="en-US" dirty="0" err="1"/>
              <a:t>cro</a:t>
            </a:r>
            <a:r>
              <a:rPr lang="en-US" dirty="0"/>
              <a:t> gene is transcribed and not the CI gene. </a:t>
            </a:r>
            <a:endParaRPr lang="en-US" dirty="0" smtClean="0"/>
          </a:p>
          <a:p>
            <a:pPr algn="ctr">
              <a:spcBef>
                <a:spcPct val="50000"/>
              </a:spcBef>
            </a:pPr>
            <a:r>
              <a:rPr lang="en-US" dirty="0" smtClean="0"/>
              <a:t>Why </a:t>
            </a:r>
            <a:r>
              <a:rPr lang="en-US" dirty="0"/>
              <a:t>does the </a:t>
            </a:r>
            <a:r>
              <a:rPr lang="en-US" dirty="0" err="1"/>
              <a:t>cro</a:t>
            </a:r>
            <a:r>
              <a:rPr lang="en-US" dirty="0"/>
              <a:t> gene have the higher priority?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04372" y="1990754"/>
            <a:ext cx="4297680" cy="11887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285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i="0" dirty="0">
                <a:solidFill>
                  <a:schemeClr val="tx2"/>
                </a:solidFill>
              </a:rPr>
              <a:t>Mechanisms of Regulating Gene Expression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1963056" y="1143000"/>
            <a:ext cx="5224514" cy="54864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963056" y="6582228"/>
            <a:ext cx="512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Richard Wheeler (Zephyrus)</a:t>
            </a:r>
            <a:endParaRPr lang="en-US" dirty="0"/>
          </a:p>
        </p:txBody>
      </p:sp>
      <p:sp>
        <p:nvSpPr>
          <p:cNvPr id="6" name="Oval 5"/>
          <p:cNvSpPr/>
          <p:nvPr/>
        </p:nvSpPr>
        <p:spPr bwMode="auto">
          <a:xfrm rot="17460000">
            <a:off x="2028093" y="2678212"/>
            <a:ext cx="1542144" cy="670616"/>
          </a:xfrm>
          <a:prstGeom prst="ellipse">
            <a:avLst/>
          </a:prstGeom>
          <a:noFill/>
          <a:ln w="38100" cap="flat" cmpd="sng" algn="ctr">
            <a:solidFill>
              <a:srgbClr val="00B05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4191000" y="2743200"/>
            <a:ext cx="914400" cy="2133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276600" y="3505200"/>
            <a:ext cx="259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0" dirty="0" smtClean="0">
                <a:latin typeface="Arial Black" pitchFamily="34" charset="0"/>
              </a:rPr>
              <a:t>Bacteriophage</a:t>
            </a:r>
            <a:br>
              <a:rPr lang="en-US" b="1" i="0" dirty="0" smtClean="0">
                <a:latin typeface="Arial Black" pitchFamily="34" charset="0"/>
              </a:rPr>
            </a:br>
            <a:r>
              <a:rPr lang="en-US" b="1" i="0" dirty="0" smtClean="0">
                <a:latin typeface="Arial Black" pitchFamily="34" charset="0"/>
              </a:rPr>
              <a:t>Lambda</a:t>
            </a:r>
            <a:endParaRPr lang="en-US" b="1" i="0" dirty="0">
              <a:latin typeface="Arial Black" pitchFamily="34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43200" y="3288268"/>
            <a:ext cx="609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0033CC"/>
                </a:solidFill>
                <a:latin typeface="Arial Black" pitchFamily="34" charset="0"/>
              </a:rPr>
              <a:t>cI</a:t>
            </a:r>
            <a:endParaRPr lang="en-US" b="1" dirty="0">
              <a:solidFill>
                <a:srgbClr val="0033CC"/>
              </a:solidFill>
              <a:latin typeface="Arial Black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95600" y="266700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err="1" smtClean="0">
                <a:solidFill>
                  <a:srgbClr val="FF0000"/>
                </a:solidFill>
                <a:latin typeface="Arial Black" pitchFamily="34" charset="0"/>
              </a:rPr>
              <a:t>cro</a:t>
            </a:r>
            <a:endParaRPr lang="en-US" b="1" dirty="0">
              <a:solidFill>
                <a:srgbClr val="FF0000"/>
              </a:solidFill>
              <a:latin typeface="Arial Black" pitchFamily="34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 rot="2160000">
            <a:off x="2683978" y="2203965"/>
            <a:ext cx="248835" cy="731520"/>
          </a:xfrm>
          <a:prstGeom prst="rect">
            <a:avLst/>
          </a:prstGeom>
          <a:solidFill>
            <a:srgbClr val="FF0000">
              <a:alpha val="3882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 rot="2160000">
            <a:off x="2629627" y="1755877"/>
            <a:ext cx="248835" cy="731520"/>
          </a:xfrm>
          <a:prstGeom prst="rect">
            <a:avLst/>
          </a:prstGeom>
          <a:solidFill>
            <a:srgbClr val="0033CC">
              <a:alpha val="3882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 rot="660000">
            <a:off x="2373317" y="2999003"/>
            <a:ext cx="248835" cy="731520"/>
          </a:xfrm>
          <a:prstGeom prst="rect">
            <a:avLst/>
          </a:prstGeom>
          <a:solidFill>
            <a:srgbClr val="0033CC">
              <a:alpha val="38824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3420000" flipH="1" flipV="1">
            <a:off x="3528918" y="228600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90942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1" grpId="0" animBg="1"/>
      <p:bldP spid="12" grpId="0" animBg="1"/>
      <p:bldP spid="1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i="0" dirty="0">
                <a:solidFill>
                  <a:schemeClr val="tx2"/>
                </a:solidFill>
              </a:rPr>
              <a:t>Mechanisms of Regulating Gene Expression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47800" y="5117068"/>
            <a:ext cx="512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Joh</a:t>
            </a:r>
            <a:r>
              <a:rPr lang="en-US" dirty="0" smtClean="0"/>
              <a:t> &amp; </a:t>
            </a:r>
            <a:r>
              <a:rPr lang="en-US" dirty="0" err="1" smtClean="0"/>
              <a:t>Weitz</a:t>
            </a:r>
            <a:r>
              <a:rPr lang="en-US" dirty="0" smtClean="0"/>
              <a:t> (2011) </a:t>
            </a:r>
            <a:r>
              <a:rPr lang="en-US" dirty="0" err="1" smtClean="0"/>
              <a:t>PLoS</a:t>
            </a:r>
            <a:r>
              <a:rPr lang="en-US" dirty="0" smtClean="0"/>
              <a:t> Comp </a:t>
            </a:r>
            <a:r>
              <a:rPr lang="en-US" dirty="0" err="1" smtClean="0"/>
              <a:t>Biol</a:t>
            </a:r>
            <a:r>
              <a:rPr lang="en-US" dirty="0" smtClean="0"/>
              <a:t> 7:1002006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398" y="1219200"/>
            <a:ext cx="6230802" cy="374904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30736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i="0" dirty="0">
                <a:solidFill>
                  <a:schemeClr val="tx2"/>
                </a:solidFill>
              </a:rPr>
              <a:t>Mechanisms of Regulating Gene Expression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909045"/>
            <a:ext cx="8686800" cy="564415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152400" y="6564868"/>
            <a:ext cx="5123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Casjens</a:t>
            </a:r>
            <a:r>
              <a:rPr lang="en-US" dirty="0" smtClean="0"/>
              <a:t> &amp; Hendrix (2015) </a:t>
            </a:r>
            <a:r>
              <a:rPr lang="en-US" dirty="0" err="1" smtClean="0"/>
              <a:t>Virol</a:t>
            </a:r>
            <a:r>
              <a:rPr lang="en-US" dirty="0" smtClean="0"/>
              <a:t> 479-480:310-330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5999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ChangeArrowheads="1"/>
          </p:cNvSpPr>
          <p:nvPr/>
        </p:nvSpPr>
        <p:spPr bwMode="auto">
          <a:xfrm>
            <a:off x="0" y="-76200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/>
            <a:r>
              <a:rPr lang="en-US" sz="3600" b="1" i="0" dirty="0">
                <a:solidFill>
                  <a:schemeClr val="tx2"/>
                </a:solidFill>
              </a:rPr>
              <a:t>Mechanisms of Regulating Gene Expression</a:t>
            </a:r>
          </a:p>
        </p:txBody>
      </p:sp>
      <p:pic>
        <p:nvPicPr>
          <p:cNvPr id="1658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825500"/>
            <a:ext cx="4776788" cy="6015038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1658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0200" y="838200"/>
            <a:ext cx="3371850" cy="22669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6" name="Text Box 6" descr="Newsprint"/>
          <p:cNvSpPr txBox="1">
            <a:spLocks noChangeArrowheads="1"/>
          </p:cNvSpPr>
          <p:nvPr/>
        </p:nvSpPr>
        <p:spPr bwMode="auto">
          <a:xfrm>
            <a:off x="5410200" y="3565773"/>
            <a:ext cx="3581400" cy="1615827"/>
          </a:xfrm>
          <a:prstGeom prst="rect">
            <a:avLst/>
          </a:prstGeom>
          <a:blipFill dpi="0" rotWithShape="1">
            <a:blip r:embed="rId4"/>
            <a:srcRect/>
            <a:tile tx="0" ty="0" sx="100000" sy="100000" flip="none" algn="tl"/>
          </a:blipFill>
          <a:ln w="57150" cmpd="thickThin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dirty="0" smtClean="0"/>
              <a:t>…when </a:t>
            </a:r>
            <a:r>
              <a:rPr lang="en-US" dirty="0" err="1"/>
              <a:t>cro</a:t>
            </a:r>
            <a:r>
              <a:rPr lang="en-US" dirty="0"/>
              <a:t> and CI proteins are absent, the </a:t>
            </a:r>
            <a:r>
              <a:rPr lang="en-US" dirty="0" err="1"/>
              <a:t>cro</a:t>
            </a:r>
            <a:r>
              <a:rPr lang="en-US" dirty="0"/>
              <a:t> gene is transcribed and not the CI gene. </a:t>
            </a:r>
            <a:endParaRPr lang="en-US" dirty="0" smtClean="0"/>
          </a:p>
          <a:p>
            <a:pPr algn="ctr">
              <a:spcBef>
                <a:spcPct val="50000"/>
              </a:spcBef>
            </a:pPr>
            <a:r>
              <a:rPr lang="en-US" dirty="0" smtClean="0"/>
              <a:t>Why </a:t>
            </a:r>
            <a:r>
              <a:rPr lang="en-US" dirty="0"/>
              <a:t>does the </a:t>
            </a:r>
            <a:r>
              <a:rPr lang="en-US" dirty="0" err="1"/>
              <a:t>cro</a:t>
            </a:r>
            <a:r>
              <a:rPr lang="en-US" dirty="0"/>
              <a:t> gene have the higher priority?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04372" y="1990754"/>
            <a:ext cx="4297680" cy="118872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1208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6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40650" y="2057400"/>
            <a:ext cx="3657600" cy="106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98" y="2667000"/>
            <a:ext cx="5750902" cy="1790700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 bwMode="auto">
          <a:xfrm flipV="1">
            <a:off x="1078070" y="334582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966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52400"/>
            <a:ext cx="4695825" cy="9334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055"/>
            <a:ext cx="8686800" cy="3963145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3" name="Straight Connector 2"/>
          <p:cNvCxnSpPr/>
          <p:nvPr/>
        </p:nvCxnSpPr>
        <p:spPr bwMode="auto">
          <a:xfrm>
            <a:off x="3599544" y="1767114"/>
            <a:ext cx="190500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/>
          <p:cNvCxnSpPr/>
          <p:nvPr/>
        </p:nvCxnSpPr>
        <p:spPr bwMode="auto">
          <a:xfrm>
            <a:off x="1008744" y="3748314"/>
            <a:ext cx="402336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50742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4088" y="152400"/>
            <a:ext cx="4695825" cy="93345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120" y="1228111"/>
            <a:ext cx="7955280" cy="5553689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979716" y="1476828"/>
            <a:ext cx="347472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" name="Straight Connector 5"/>
          <p:cNvCxnSpPr/>
          <p:nvPr/>
        </p:nvCxnSpPr>
        <p:spPr bwMode="auto">
          <a:xfrm>
            <a:off x="1146630" y="1705428"/>
            <a:ext cx="2011680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02928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Oval 123"/>
          <p:cNvSpPr/>
          <p:nvPr/>
        </p:nvSpPr>
        <p:spPr bwMode="auto">
          <a:xfrm>
            <a:off x="228600" y="399433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5" name="Oval 124"/>
          <p:cNvSpPr/>
          <p:nvPr/>
        </p:nvSpPr>
        <p:spPr bwMode="auto">
          <a:xfrm>
            <a:off x="229326" y="536883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6" name="Oval 125"/>
          <p:cNvSpPr/>
          <p:nvPr/>
        </p:nvSpPr>
        <p:spPr bwMode="auto">
          <a:xfrm>
            <a:off x="8122194" y="2631438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7" name="Oval 126"/>
          <p:cNvSpPr/>
          <p:nvPr/>
        </p:nvSpPr>
        <p:spPr bwMode="auto">
          <a:xfrm>
            <a:off x="8122920" y="40059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8" name="Oval 127"/>
          <p:cNvSpPr/>
          <p:nvPr/>
        </p:nvSpPr>
        <p:spPr bwMode="auto">
          <a:xfrm>
            <a:off x="8123646" y="5380446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9" name="Oval 128"/>
          <p:cNvSpPr/>
          <p:nvPr/>
        </p:nvSpPr>
        <p:spPr bwMode="auto">
          <a:xfrm>
            <a:off x="227874" y="2634342"/>
            <a:ext cx="548640" cy="548640"/>
          </a:xfrm>
          <a:prstGeom prst="ellipse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990600" y="1138535"/>
            <a:ext cx="1143000" cy="369332"/>
          </a:xfrm>
          <a:prstGeom prst="rect">
            <a:avLst/>
          </a:prstGeom>
          <a:solidFill>
            <a:srgbClr val="FFDD99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smtClean="0"/>
              <a:t>Me</a:t>
            </a:r>
            <a:endParaRPr lang="en-US" dirty="0"/>
          </a:p>
        </p:txBody>
      </p:sp>
      <p:sp>
        <p:nvSpPr>
          <p:cNvPr id="2" name="Rectangle 1"/>
          <p:cNvSpPr/>
          <p:nvPr/>
        </p:nvSpPr>
        <p:spPr bwMode="auto">
          <a:xfrm>
            <a:off x="990600" y="1981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990600" y="26670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990600" y="33528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990600" y="40386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990600" y="47244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990600" y="5410200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4953000" y="1995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4953000" y="2681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4953000" y="33675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4953000" y="40533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9" name="Rectangle 18"/>
          <p:cNvSpPr/>
          <p:nvPr/>
        </p:nvSpPr>
        <p:spPr bwMode="auto">
          <a:xfrm>
            <a:off x="4953000" y="47391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4953000" y="54249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4953000" y="6110748"/>
            <a:ext cx="3048000" cy="457200"/>
          </a:xfrm>
          <a:prstGeom prst="rect">
            <a:avLst/>
          </a:prstGeom>
          <a:blipFill>
            <a:blip r:embed="rId2"/>
            <a:tile tx="0" ty="0" sx="100000" sy="100000" flip="none" algn="tl"/>
          </a:blip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2286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1N</a:t>
            </a:r>
            <a:endParaRPr lang="en-US" sz="2400" i="0" dirty="0"/>
          </a:p>
        </p:txBody>
      </p:sp>
      <p:sp>
        <p:nvSpPr>
          <p:cNvPr id="23" name="TextBox 22"/>
          <p:cNvSpPr txBox="1"/>
          <p:nvPr/>
        </p:nvSpPr>
        <p:spPr>
          <a:xfrm>
            <a:off x="2286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2N</a:t>
            </a:r>
            <a:endParaRPr lang="en-US" sz="2400" i="0" dirty="0"/>
          </a:p>
        </p:txBody>
      </p:sp>
      <p:sp>
        <p:nvSpPr>
          <p:cNvPr id="24" name="TextBox 23"/>
          <p:cNvSpPr txBox="1"/>
          <p:nvPr/>
        </p:nvSpPr>
        <p:spPr>
          <a:xfrm>
            <a:off x="2286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3N</a:t>
            </a:r>
            <a:endParaRPr lang="en-US" sz="2400" i="0" dirty="0"/>
          </a:p>
        </p:txBody>
      </p:sp>
      <p:sp>
        <p:nvSpPr>
          <p:cNvPr id="25" name="TextBox 24"/>
          <p:cNvSpPr txBox="1"/>
          <p:nvPr/>
        </p:nvSpPr>
        <p:spPr>
          <a:xfrm>
            <a:off x="2286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4N</a:t>
            </a:r>
            <a:endParaRPr lang="en-US" sz="2400" i="0" dirty="0"/>
          </a:p>
        </p:txBody>
      </p:sp>
      <p:sp>
        <p:nvSpPr>
          <p:cNvPr id="26" name="TextBox 25"/>
          <p:cNvSpPr txBox="1"/>
          <p:nvPr/>
        </p:nvSpPr>
        <p:spPr>
          <a:xfrm>
            <a:off x="2286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5N</a:t>
            </a:r>
            <a:endParaRPr lang="en-US" sz="2400" i="0" dirty="0"/>
          </a:p>
        </p:txBody>
      </p:sp>
      <p:sp>
        <p:nvSpPr>
          <p:cNvPr id="27" name="TextBox 26"/>
          <p:cNvSpPr txBox="1"/>
          <p:nvPr/>
        </p:nvSpPr>
        <p:spPr>
          <a:xfrm>
            <a:off x="2286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6N</a:t>
            </a:r>
            <a:endParaRPr lang="en-US" sz="2400" i="0" dirty="0"/>
          </a:p>
        </p:txBody>
      </p:sp>
      <p:sp>
        <p:nvSpPr>
          <p:cNvPr id="29" name="TextBox 28"/>
          <p:cNvSpPr txBox="1"/>
          <p:nvPr/>
        </p:nvSpPr>
        <p:spPr>
          <a:xfrm>
            <a:off x="8153400" y="1981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1S</a:t>
            </a:r>
            <a:endParaRPr lang="en-US" sz="2400" i="0" dirty="0"/>
          </a:p>
        </p:txBody>
      </p:sp>
      <p:sp>
        <p:nvSpPr>
          <p:cNvPr id="30" name="TextBox 29"/>
          <p:cNvSpPr txBox="1"/>
          <p:nvPr/>
        </p:nvSpPr>
        <p:spPr>
          <a:xfrm>
            <a:off x="8153400" y="2667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2S</a:t>
            </a:r>
            <a:endParaRPr lang="en-US" sz="2400" i="0" dirty="0"/>
          </a:p>
        </p:txBody>
      </p:sp>
      <p:sp>
        <p:nvSpPr>
          <p:cNvPr id="31" name="TextBox 30"/>
          <p:cNvSpPr txBox="1"/>
          <p:nvPr/>
        </p:nvSpPr>
        <p:spPr>
          <a:xfrm>
            <a:off x="8153400" y="33528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3S</a:t>
            </a:r>
            <a:endParaRPr lang="en-US" sz="2400" i="0" dirty="0"/>
          </a:p>
        </p:txBody>
      </p:sp>
      <p:sp>
        <p:nvSpPr>
          <p:cNvPr id="32" name="TextBox 31"/>
          <p:cNvSpPr txBox="1"/>
          <p:nvPr/>
        </p:nvSpPr>
        <p:spPr>
          <a:xfrm>
            <a:off x="8153400" y="40386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4S</a:t>
            </a:r>
            <a:endParaRPr lang="en-US" sz="2400" i="0" dirty="0"/>
          </a:p>
        </p:txBody>
      </p:sp>
      <p:sp>
        <p:nvSpPr>
          <p:cNvPr id="33" name="TextBox 32"/>
          <p:cNvSpPr txBox="1"/>
          <p:nvPr/>
        </p:nvSpPr>
        <p:spPr>
          <a:xfrm>
            <a:off x="8153400" y="47244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5S</a:t>
            </a:r>
            <a:endParaRPr lang="en-US" sz="2400" i="0" dirty="0"/>
          </a:p>
        </p:txBody>
      </p:sp>
      <p:sp>
        <p:nvSpPr>
          <p:cNvPr id="34" name="TextBox 33"/>
          <p:cNvSpPr txBox="1"/>
          <p:nvPr/>
        </p:nvSpPr>
        <p:spPr>
          <a:xfrm>
            <a:off x="8153400" y="54102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6S</a:t>
            </a:r>
            <a:endParaRPr lang="en-US" sz="2400" i="0" dirty="0"/>
          </a:p>
        </p:txBody>
      </p:sp>
      <p:sp>
        <p:nvSpPr>
          <p:cNvPr id="35" name="TextBox 34"/>
          <p:cNvSpPr txBox="1"/>
          <p:nvPr/>
        </p:nvSpPr>
        <p:spPr>
          <a:xfrm>
            <a:off x="8153400" y="6096000"/>
            <a:ext cx="60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/>
              <a:t>7S</a:t>
            </a:r>
            <a:endParaRPr lang="en-US" sz="2400" i="0" dirty="0"/>
          </a:p>
        </p:txBody>
      </p:sp>
      <p:grpSp>
        <p:nvGrpSpPr>
          <p:cNvPr id="43" name="Group 42"/>
          <p:cNvGrpSpPr/>
          <p:nvPr/>
        </p:nvGrpSpPr>
        <p:grpSpPr>
          <a:xfrm>
            <a:off x="1295400" y="2553924"/>
            <a:ext cx="2344992" cy="186816"/>
            <a:chOff x="1295400" y="2376948"/>
            <a:chExt cx="2344992" cy="186816"/>
          </a:xfrm>
        </p:grpSpPr>
        <p:sp>
          <p:nvSpPr>
            <p:cNvPr id="37" name="Oval 36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38" name="Oval 37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1" name="Oval 40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2" name="Oval 41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295400" y="3062748"/>
            <a:ext cx="2344992" cy="186816"/>
            <a:chOff x="1295400" y="2376948"/>
            <a:chExt cx="2344992" cy="186816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1295400" y="3940272"/>
            <a:ext cx="2344992" cy="186816"/>
            <a:chOff x="1295400" y="2376948"/>
            <a:chExt cx="2344992" cy="186816"/>
          </a:xfrm>
        </p:grpSpPr>
        <p:sp>
          <p:nvSpPr>
            <p:cNvPr id="50" name="Oval 4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3" name="Oval 5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1295400" y="4434348"/>
            <a:ext cx="2344992" cy="186816"/>
            <a:chOff x="1295400" y="2376948"/>
            <a:chExt cx="2344992" cy="18681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1295400" y="5311872"/>
            <a:ext cx="2344992" cy="186816"/>
            <a:chOff x="1295400" y="2376948"/>
            <a:chExt cx="2344992" cy="186816"/>
          </a:xfrm>
        </p:grpSpPr>
        <p:sp>
          <p:nvSpPr>
            <p:cNvPr id="60" name="Oval 5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3" name="Oval 6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4" name="Group 63"/>
          <p:cNvGrpSpPr/>
          <p:nvPr/>
        </p:nvGrpSpPr>
        <p:grpSpPr>
          <a:xfrm>
            <a:off x="1295400" y="5805948"/>
            <a:ext cx="2344992" cy="186816"/>
            <a:chOff x="1295400" y="2376948"/>
            <a:chExt cx="2344992" cy="186816"/>
          </a:xfrm>
        </p:grpSpPr>
        <p:sp>
          <p:nvSpPr>
            <p:cNvPr id="65" name="Oval 6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7" name="Oval 6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68" name="Oval 6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321712" y="2553924"/>
            <a:ext cx="2344992" cy="186816"/>
            <a:chOff x="1295400" y="2376948"/>
            <a:chExt cx="2344992" cy="186816"/>
          </a:xfrm>
        </p:grpSpPr>
        <p:sp>
          <p:nvSpPr>
            <p:cNvPr id="70" name="Oval 6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1" name="Oval 7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4" name="Group 73"/>
          <p:cNvGrpSpPr/>
          <p:nvPr/>
        </p:nvGrpSpPr>
        <p:grpSpPr>
          <a:xfrm>
            <a:off x="5321712" y="3062748"/>
            <a:ext cx="2344992" cy="186816"/>
            <a:chOff x="1295400" y="2376948"/>
            <a:chExt cx="2344992" cy="186816"/>
          </a:xfrm>
        </p:grpSpPr>
        <p:sp>
          <p:nvSpPr>
            <p:cNvPr id="75" name="Oval 7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78" name="Oval 7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79" name="Group 78"/>
          <p:cNvGrpSpPr/>
          <p:nvPr/>
        </p:nvGrpSpPr>
        <p:grpSpPr>
          <a:xfrm>
            <a:off x="5321712" y="3940272"/>
            <a:ext cx="2344992" cy="186816"/>
            <a:chOff x="1295400" y="2376948"/>
            <a:chExt cx="2344992" cy="186816"/>
          </a:xfrm>
        </p:grpSpPr>
        <p:sp>
          <p:nvSpPr>
            <p:cNvPr id="80" name="Oval 7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4" name="Group 83"/>
          <p:cNvGrpSpPr/>
          <p:nvPr/>
        </p:nvGrpSpPr>
        <p:grpSpPr>
          <a:xfrm>
            <a:off x="5321712" y="4434348"/>
            <a:ext cx="2344992" cy="186816"/>
            <a:chOff x="1295400" y="2376948"/>
            <a:chExt cx="2344992" cy="186816"/>
          </a:xfrm>
        </p:grpSpPr>
        <p:sp>
          <p:nvSpPr>
            <p:cNvPr id="85" name="Oval 8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6" name="Oval 8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89" name="Group 88"/>
          <p:cNvGrpSpPr/>
          <p:nvPr/>
        </p:nvGrpSpPr>
        <p:grpSpPr>
          <a:xfrm>
            <a:off x="5321712" y="5311872"/>
            <a:ext cx="2344992" cy="186816"/>
            <a:chOff x="1295400" y="2376948"/>
            <a:chExt cx="2344992" cy="186816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grpSp>
        <p:nvGrpSpPr>
          <p:cNvPr id="94" name="Group 93"/>
          <p:cNvGrpSpPr/>
          <p:nvPr/>
        </p:nvGrpSpPr>
        <p:grpSpPr>
          <a:xfrm>
            <a:off x="5321712" y="5805948"/>
            <a:ext cx="2344992" cy="186816"/>
            <a:chOff x="1295400" y="2376948"/>
            <a:chExt cx="2344992" cy="186816"/>
          </a:xfrm>
        </p:grpSpPr>
        <p:sp>
          <p:nvSpPr>
            <p:cNvPr id="95" name="Oval 94"/>
            <p:cNvSpPr>
              <a:spLocks noChangeAspect="1"/>
            </p:cNvSpPr>
            <p:nvPr/>
          </p:nvSpPr>
          <p:spPr bwMode="auto">
            <a:xfrm>
              <a:off x="1295400" y="238088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 bwMode="auto">
            <a:xfrm>
              <a:off x="2026920" y="237940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7" name="Oval 96"/>
            <p:cNvSpPr>
              <a:spLocks noChangeAspect="1"/>
            </p:cNvSpPr>
            <p:nvPr/>
          </p:nvSpPr>
          <p:spPr bwMode="auto">
            <a:xfrm>
              <a:off x="2725992" y="2378424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  <p:sp>
          <p:nvSpPr>
            <p:cNvPr id="98" name="Oval 97"/>
            <p:cNvSpPr>
              <a:spLocks noChangeAspect="1"/>
            </p:cNvSpPr>
            <p:nvPr/>
          </p:nvSpPr>
          <p:spPr bwMode="auto">
            <a:xfrm>
              <a:off x="3457512" y="2376948"/>
              <a:ext cx="182880" cy="182880"/>
            </a:xfrm>
            <a:prstGeom prst="ellipse">
              <a:avLst/>
            </a:prstGeom>
            <a:solidFill>
              <a:schemeClr val="tx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1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</a:endParaRPr>
            </a:p>
          </p:txBody>
        </p:sp>
      </p:grpSp>
      <p:sp>
        <p:nvSpPr>
          <p:cNvPr id="99" name="Oval 98"/>
          <p:cNvSpPr/>
          <p:nvPr/>
        </p:nvSpPr>
        <p:spPr bwMode="auto">
          <a:xfrm>
            <a:off x="1143000" y="232778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0" name="Oval 99"/>
          <p:cNvSpPr/>
          <p:nvPr/>
        </p:nvSpPr>
        <p:spPr bwMode="auto">
          <a:xfrm>
            <a:off x="11430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1" name="Oval 100"/>
          <p:cNvSpPr/>
          <p:nvPr/>
        </p:nvSpPr>
        <p:spPr bwMode="auto">
          <a:xfrm>
            <a:off x="1143000" y="511032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2" name="Oval 101"/>
          <p:cNvSpPr/>
          <p:nvPr/>
        </p:nvSpPr>
        <p:spPr bwMode="auto">
          <a:xfrm>
            <a:off x="2576052" y="233270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3" name="Oval 102"/>
          <p:cNvSpPr/>
          <p:nvPr/>
        </p:nvSpPr>
        <p:spPr bwMode="auto">
          <a:xfrm>
            <a:off x="2576052" y="375346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5" name="Oval 104"/>
          <p:cNvSpPr/>
          <p:nvPr/>
        </p:nvSpPr>
        <p:spPr bwMode="auto">
          <a:xfrm>
            <a:off x="5152104" y="233762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7" name="Oval 106"/>
          <p:cNvSpPr/>
          <p:nvPr/>
        </p:nvSpPr>
        <p:spPr bwMode="auto">
          <a:xfrm>
            <a:off x="5152104" y="512016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8" name="Oval 107"/>
          <p:cNvSpPr/>
          <p:nvPr/>
        </p:nvSpPr>
        <p:spPr bwMode="auto">
          <a:xfrm>
            <a:off x="6594984" y="2342544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9" name="Oval 108"/>
          <p:cNvSpPr/>
          <p:nvPr/>
        </p:nvSpPr>
        <p:spPr bwMode="auto">
          <a:xfrm>
            <a:off x="6594984" y="376330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0" name="Oval 109"/>
          <p:cNvSpPr/>
          <p:nvPr/>
        </p:nvSpPr>
        <p:spPr bwMode="auto">
          <a:xfrm>
            <a:off x="6594984" y="5125080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354392" y="2576538"/>
            <a:ext cx="6272988" cy="3374193"/>
            <a:chOff x="1354392" y="2576538"/>
            <a:chExt cx="6272988" cy="3374193"/>
          </a:xfrm>
        </p:grpSpPr>
        <p:sp>
          <p:nvSpPr>
            <p:cNvPr id="4" name="TextBox 3"/>
            <p:cNvSpPr txBox="1"/>
            <p:nvPr/>
          </p:nvSpPr>
          <p:spPr>
            <a:xfrm>
              <a:off x="6796548" y="5354919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>
                  <a:latin typeface="Arial" pitchFamily="34" charset="0"/>
                  <a:cs typeface="Arial" pitchFamily="34" charset="0"/>
                </a:rPr>
                <a:t>L</a:t>
              </a: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5397912" y="5334000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K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3" name="TextBox 112"/>
            <p:cNvSpPr txBox="1"/>
            <p:nvPr/>
          </p:nvSpPr>
          <p:spPr>
            <a:xfrm>
              <a:off x="1354392" y="5365956"/>
              <a:ext cx="22860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I           J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5380704" y="3976188"/>
              <a:ext cx="224421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G          H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2809572" y="3963846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F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7" name="TextBox 116"/>
            <p:cNvSpPr txBox="1"/>
            <p:nvPr/>
          </p:nvSpPr>
          <p:spPr>
            <a:xfrm>
              <a:off x="1371600" y="398722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E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8" name="TextBox 117"/>
            <p:cNvSpPr txBox="1"/>
            <p:nvPr/>
          </p:nvSpPr>
          <p:spPr>
            <a:xfrm>
              <a:off x="6816216" y="2597457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D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19" name="TextBox 118"/>
            <p:cNvSpPr txBox="1"/>
            <p:nvPr/>
          </p:nvSpPr>
          <p:spPr>
            <a:xfrm>
              <a:off x="5417580" y="2576538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C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0" name="TextBox 119"/>
            <p:cNvSpPr txBox="1"/>
            <p:nvPr/>
          </p:nvSpPr>
          <p:spPr>
            <a:xfrm>
              <a:off x="2812032" y="2585115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B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1" name="TextBox 120"/>
            <p:cNvSpPr txBox="1"/>
            <p:nvPr/>
          </p:nvSpPr>
          <p:spPr>
            <a:xfrm>
              <a:off x="1374060" y="2608494"/>
              <a:ext cx="8111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i="0" dirty="0" smtClean="0">
                  <a:latin typeface="Arial" pitchFamily="34" charset="0"/>
                  <a:cs typeface="Arial" pitchFamily="34" charset="0"/>
                </a:rPr>
                <a:t>A</a:t>
              </a:r>
              <a:endParaRPr lang="en-US" sz="3200" b="1" i="0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123" name="Oval 122"/>
          <p:cNvSpPr/>
          <p:nvPr/>
        </p:nvSpPr>
        <p:spPr bwMode="auto">
          <a:xfrm>
            <a:off x="5181600" y="3748548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0" name="Oval 129"/>
          <p:cNvSpPr/>
          <p:nvPr/>
        </p:nvSpPr>
        <p:spPr bwMode="auto">
          <a:xfrm>
            <a:off x="2561925" y="5053573"/>
            <a:ext cx="1219200" cy="1128252"/>
          </a:xfrm>
          <a:prstGeom prst="ellipse">
            <a:avLst/>
          </a:prstGeom>
          <a:solidFill>
            <a:srgbClr val="FF0000">
              <a:alpha val="50196"/>
            </a:srgbClr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2" name="TextBox 131"/>
          <p:cNvSpPr txBox="1"/>
          <p:nvPr/>
        </p:nvSpPr>
        <p:spPr>
          <a:xfrm>
            <a:off x="2362200" y="1447800"/>
            <a:ext cx="6553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i="0" dirty="0" smtClean="0">
                <a:latin typeface="Arial" pitchFamily="34" charset="0"/>
                <a:cs typeface="Arial" pitchFamily="34" charset="0"/>
              </a:rPr>
              <a:t>Connect to: https</a:t>
            </a:r>
            <a:r>
              <a:rPr lang="en-US" sz="2400" i="0" dirty="0">
                <a:latin typeface="Arial" pitchFamily="34" charset="0"/>
                <a:cs typeface="Arial" pitchFamily="34" charset="0"/>
              </a:rPr>
              <a:t>://vcu.zoom.us/j/2504526209</a:t>
            </a:r>
          </a:p>
        </p:txBody>
      </p:sp>
      <p:sp>
        <p:nvSpPr>
          <p:cNvPr id="122" name="Text Box 2"/>
          <p:cNvSpPr txBox="1">
            <a:spLocks noChangeArrowheads="1"/>
          </p:cNvSpPr>
          <p:nvPr/>
        </p:nvSpPr>
        <p:spPr bwMode="auto">
          <a:xfrm>
            <a:off x="792163" y="0"/>
            <a:ext cx="75438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4800" b="1" i="0" dirty="0" smtClean="0"/>
              <a:t>Problem Set 7, </a:t>
            </a:r>
            <a:r>
              <a:rPr lang="en-US" sz="4800" b="1" i="0" dirty="0" smtClean="0"/>
              <a:t>#5,6</a:t>
            </a:r>
            <a:endParaRPr lang="en-US" sz="4800" b="1" i="0" dirty="0"/>
          </a:p>
        </p:txBody>
      </p:sp>
    </p:spTree>
    <p:extLst>
      <p:ext uri="{BB962C8B-B14F-4D97-AF65-F5344CB8AC3E}">
        <p14:creationId xmlns:p14="http://schemas.microsoft.com/office/powerpoint/2010/main" val="2894257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446"/>
            <a:ext cx="9144000" cy="4487110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 bwMode="auto">
          <a:xfrm>
            <a:off x="2229896" y="1371600"/>
            <a:ext cx="5760720" cy="48463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4" name="Rectangle 3"/>
          <p:cNvSpPr/>
          <p:nvPr/>
        </p:nvSpPr>
        <p:spPr bwMode="auto">
          <a:xfrm>
            <a:off x="2011344" y="1858944"/>
            <a:ext cx="6217920" cy="7315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97809"/>
            <a:ext cx="9144000" cy="159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7700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6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580572" y="3153228"/>
            <a:ext cx="3749040" cy="106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429000"/>
            <a:ext cx="5046214" cy="1709737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 bwMode="auto">
          <a:xfrm flipV="1">
            <a:off x="1676400" y="411117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4540650" y="2067448"/>
            <a:ext cx="3657600" cy="106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035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0" grpId="0" animBg="1"/>
      <p:bldP spid="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52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896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557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0965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47"/>
            <a:ext cx="9144000" cy="65931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8225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774004"/>
            <a:ext cx="8686800" cy="48553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914" name="Text Box 2"/>
          <p:cNvSpPr txBox="1">
            <a:spLocks noChangeArrowheads="1"/>
          </p:cNvSpPr>
          <p:nvPr/>
        </p:nvSpPr>
        <p:spPr bwMode="auto">
          <a:xfrm>
            <a:off x="381000" y="76200"/>
            <a:ext cx="8229600" cy="1631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-65" charset="0"/>
                <a:ea typeface="ＭＳ Ｐゴシック" pitchFamily="-65" charset="-128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en-US" sz="3600" dirty="0">
                <a:latin typeface="Lucida Handwriting" pitchFamily="-65" charset="0"/>
              </a:rPr>
              <a:t>Welcome to</a:t>
            </a: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sz="3600" b="1" i="0" dirty="0"/>
              <a:t>Molecular Biology Through Discovery</a:t>
            </a:r>
            <a:br>
              <a:rPr lang="en-US" altLang="en-US" sz="3600" b="1" i="0" dirty="0"/>
            </a:br>
            <a:r>
              <a:rPr lang="en-US" altLang="en-US" sz="2800" b="1" i="0" dirty="0" smtClean="0"/>
              <a:t>Thursday</a:t>
            </a:r>
            <a:r>
              <a:rPr lang="en-US" altLang="en-US" sz="2800" b="1" i="0" dirty="0"/>
              <a:t>, </a:t>
            </a:r>
            <a:r>
              <a:rPr lang="en-US" altLang="en-US" sz="2800" b="1" i="0" dirty="0" smtClean="0"/>
              <a:t>6 April 2017</a:t>
            </a:r>
            <a:endParaRPr lang="en-US" altLang="en-US" sz="3200" b="1" i="0" dirty="0"/>
          </a:p>
        </p:txBody>
      </p:sp>
      <p:sp>
        <p:nvSpPr>
          <p:cNvPr id="11" name="Rectangle 10"/>
          <p:cNvSpPr/>
          <p:nvPr/>
        </p:nvSpPr>
        <p:spPr bwMode="auto">
          <a:xfrm>
            <a:off x="4540650" y="2067448"/>
            <a:ext cx="3657600" cy="1066800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5698" y="2667000"/>
            <a:ext cx="5750902" cy="1790700"/>
          </a:xfrm>
          <a:prstGeom prst="rect">
            <a:avLst/>
          </a:prstGeom>
          <a:ln w="38100">
            <a:solidFill>
              <a:srgbClr val="FF0000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10" name="Right Arrow 9"/>
          <p:cNvSpPr/>
          <p:nvPr/>
        </p:nvSpPr>
        <p:spPr bwMode="auto">
          <a:xfrm flipV="1">
            <a:off x="1078070" y="3013390"/>
            <a:ext cx="457200" cy="304800"/>
          </a:xfrm>
          <a:prstGeom prst="rightArrow">
            <a:avLst/>
          </a:prstGeom>
          <a:solidFill>
            <a:srgbClr val="FFFF00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538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5474" y="152400"/>
            <a:ext cx="4853053" cy="85068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4142" y="1792770"/>
            <a:ext cx="7072313" cy="4760430"/>
          </a:xfrm>
          <a:prstGeom prst="rect">
            <a:avLst/>
          </a:prstGeom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2" name="Rectangle 1"/>
          <p:cNvSpPr/>
          <p:nvPr/>
        </p:nvSpPr>
        <p:spPr bwMode="auto">
          <a:xfrm>
            <a:off x="1371600" y="1868970"/>
            <a:ext cx="2438400" cy="41703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1037617" y="2978823"/>
            <a:ext cx="2852212" cy="2897392"/>
          </a:xfrm>
          <a:custGeom>
            <a:avLst/>
            <a:gdLst>
              <a:gd name="connsiteX0" fmla="*/ 152554 w 2852212"/>
              <a:gd name="connsiteY0" fmla="*/ 221577 h 2897392"/>
              <a:gd name="connsiteX1" fmla="*/ 123526 w 2852212"/>
              <a:gd name="connsiteY1" fmla="*/ 845691 h 2897392"/>
              <a:gd name="connsiteX2" fmla="*/ 109012 w 2852212"/>
              <a:gd name="connsiteY2" fmla="*/ 947291 h 2897392"/>
              <a:gd name="connsiteX3" fmla="*/ 94497 w 2852212"/>
              <a:gd name="connsiteY3" fmla="*/ 1106948 h 2897392"/>
              <a:gd name="connsiteX4" fmla="*/ 79983 w 2852212"/>
              <a:gd name="connsiteY4" fmla="*/ 1237577 h 2897392"/>
              <a:gd name="connsiteX5" fmla="*/ 94497 w 2852212"/>
              <a:gd name="connsiteY5" fmla="*/ 1702034 h 2897392"/>
              <a:gd name="connsiteX6" fmla="*/ 123526 w 2852212"/>
              <a:gd name="connsiteY6" fmla="*/ 2021348 h 2897392"/>
              <a:gd name="connsiteX7" fmla="*/ 138040 w 2852212"/>
              <a:gd name="connsiteY7" fmla="*/ 2224548 h 2897392"/>
              <a:gd name="connsiteX8" fmla="*/ 152554 w 2852212"/>
              <a:gd name="connsiteY8" fmla="*/ 2268091 h 2897392"/>
              <a:gd name="connsiteX9" fmla="*/ 167069 w 2852212"/>
              <a:gd name="connsiteY9" fmla="*/ 2340663 h 2897392"/>
              <a:gd name="connsiteX10" fmla="*/ 181583 w 2852212"/>
              <a:gd name="connsiteY10" fmla="*/ 2572891 h 2897392"/>
              <a:gd name="connsiteX11" fmla="*/ 225126 w 2852212"/>
              <a:gd name="connsiteY11" fmla="*/ 2732548 h 2897392"/>
              <a:gd name="connsiteX12" fmla="*/ 283183 w 2852212"/>
              <a:gd name="connsiteY12" fmla="*/ 2761577 h 2897392"/>
              <a:gd name="connsiteX13" fmla="*/ 326726 w 2852212"/>
              <a:gd name="connsiteY13" fmla="*/ 2790606 h 2897392"/>
              <a:gd name="connsiteX14" fmla="*/ 442840 w 2852212"/>
              <a:gd name="connsiteY14" fmla="*/ 2819634 h 2897392"/>
              <a:gd name="connsiteX15" fmla="*/ 631526 w 2852212"/>
              <a:gd name="connsiteY15" fmla="*/ 2848663 h 2897392"/>
              <a:gd name="connsiteX16" fmla="*/ 675069 w 2852212"/>
              <a:gd name="connsiteY16" fmla="*/ 2863177 h 2897392"/>
              <a:gd name="connsiteX17" fmla="*/ 834726 w 2852212"/>
              <a:gd name="connsiteY17" fmla="*/ 2892206 h 2897392"/>
              <a:gd name="connsiteX18" fmla="*/ 1168554 w 2852212"/>
              <a:gd name="connsiteY18" fmla="*/ 2834148 h 2897392"/>
              <a:gd name="connsiteX19" fmla="*/ 1183069 w 2852212"/>
              <a:gd name="connsiteY19" fmla="*/ 2790606 h 2897392"/>
              <a:gd name="connsiteX20" fmla="*/ 1212097 w 2852212"/>
              <a:gd name="connsiteY20" fmla="*/ 2834148 h 2897392"/>
              <a:gd name="connsiteX21" fmla="*/ 1226612 w 2852212"/>
              <a:gd name="connsiteY21" fmla="*/ 2877691 h 2897392"/>
              <a:gd name="connsiteX22" fmla="*/ 1299183 w 2852212"/>
              <a:gd name="connsiteY22" fmla="*/ 2892206 h 2897392"/>
              <a:gd name="connsiteX23" fmla="*/ 1444326 w 2852212"/>
              <a:gd name="connsiteY23" fmla="*/ 2877691 h 2897392"/>
              <a:gd name="connsiteX24" fmla="*/ 1502383 w 2852212"/>
              <a:gd name="connsiteY24" fmla="*/ 2790606 h 2897392"/>
              <a:gd name="connsiteX25" fmla="*/ 1633012 w 2852212"/>
              <a:gd name="connsiteY25" fmla="*/ 2689006 h 2897392"/>
              <a:gd name="connsiteX26" fmla="*/ 1778154 w 2852212"/>
              <a:gd name="connsiteY26" fmla="*/ 2645463 h 2897392"/>
              <a:gd name="connsiteX27" fmla="*/ 1879754 w 2852212"/>
              <a:gd name="connsiteY27" fmla="*/ 2630948 h 2897392"/>
              <a:gd name="connsiteX28" fmla="*/ 1966840 w 2852212"/>
              <a:gd name="connsiteY28" fmla="*/ 2601920 h 2897392"/>
              <a:gd name="connsiteX29" fmla="*/ 2010383 w 2852212"/>
              <a:gd name="connsiteY29" fmla="*/ 2558377 h 2897392"/>
              <a:gd name="connsiteX30" fmla="*/ 2082954 w 2852212"/>
              <a:gd name="connsiteY30" fmla="*/ 2471291 h 2897392"/>
              <a:gd name="connsiteX31" fmla="*/ 2170040 w 2852212"/>
              <a:gd name="connsiteY31" fmla="*/ 2398720 h 2897392"/>
              <a:gd name="connsiteX32" fmla="*/ 2228097 w 2852212"/>
              <a:gd name="connsiteY32" fmla="*/ 2239063 h 2897392"/>
              <a:gd name="connsiteX33" fmla="*/ 2257126 w 2852212"/>
              <a:gd name="connsiteY33" fmla="*/ 2151977 h 2897392"/>
              <a:gd name="connsiteX34" fmla="*/ 2271640 w 2852212"/>
              <a:gd name="connsiteY34" fmla="*/ 2108434 h 2897392"/>
              <a:gd name="connsiteX35" fmla="*/ 2300669 w 2852212"/>
              <a:gd name="connsiteY35" fmla="*/ 2064891 h 2897392"/>
              <a:gd name="connsiteX36" fmla="*/ 2358726 w 2852212"/>
              <a:gd name="connsiteY36" fmla="*/ 1948777 h 2897392"/>
              <a:gd name="connsiteX37" fmla="*/ 2373240 w 2852212"/>
              <a:gd name="connsiteY37" fmla="*/ 1818148 h 2897392"/>
              <a:gd name="connsiteX38" fmla="*/ 2416783 w 2852212"/>
              <a:gd name="connsiteY38" fmla="*/ 1673006 h 2897392"/>
              <a:gd name="connsiteX39" fmla="*/ 2445812 w 2852212"/>
              <a:gd name="connsiteY39" fmla="*/ 1571406 h 2897392"/>
              <a:gd name="connsiteX40" fmla="*/ 2416783 w 2852212"/>
              <a:gd name="connsiteY40" fmla="*/ 1411748 h 2897392"/>
              <a:gd name="connsiteX41" fmla="*/ 2387754 w 2852212"/>
              <a:gd name="connsiteY41" fmla="*/ 1368206 h 2897392"/>
              <a:gd name="connsiteX42" fmla="*/ 2402269 w 2852212"/>
              <a:gd name="connsiteY42" fmla="*/ 1295634 h 2897392"/>
              <a:gd name="connsiteX43" fmla="*/ 2489354 w 2852212"/>
              <a:gd name="connsiteY43" fmla="*/ 1252091 h 2897392"/>
              <a:gd name="connsiteX44" fmla="*/ 2532897 w 2852212"/>
              <a:gd name="connsiteY44" fmla="*/ 1223063 h 2897392"/>
              <a:gd name="connsiteX45" fmla="*/ 2619983 w 2852212"/>
              <a:gd name="connsiteY45" fmla="*/ 1194034 h 2897392"/>
              <a:gd name="connsiteX46" fmla="*/ 2649012 w 2852212"/>
              <a:gd name="connsiteY46" fmla="*/ 1150491 h 2897392"/>
              <a:gd name="connsiteX47" fmla="*/ 2692554 w 2852212"/>
              <a:gd name="connsiteY47" fmla="*/ 1063406 h 2897392"/>
              <a:gd name="connsiteX48" fmla="*/ 2736097 w 2852212"/>
              <a:gd name="connsiteY48" fmla="*/ 1048891 h 2897392"/>
              <a:gd name="connsiteX49" fmla="*/ 2779640 w 2852212"/>
              <a:gd name="connsiteY49" fmla="*/ 1019863 h 2897392"/>
              <a:gd name="connsiteX50" fmla="*/ 2852212 w 2852212"/>
              <a:gd name="connsiteY50" fmla="*/ 889234 h 2897392"/>
              <a:gd name="connsiteX51" fmla="*/ 2837697 w 2852212"/>
              <a:gd name="connsiteY51" fmla="*/ 787634 h 2897392"/>
              <a:gd name="connsiteX52" fmla="*/ 2750612 w 2852212"/>
              <a:gd name="connsiteY52" fmla="*/ 744091 h 2897392"/>
              <a:gd name="connsiteX53" fmla="*/ 2721583 w 2852212"/>
              <a:gd name="connsiteY53" fmla="*/ 700548 h 2897392"/>
              <a:gd name="connsiteX54" fmla="*/ 2707069 w 2852212"/>
              <a:gd name="connsiteY54" fmla="*/ 657006 h 2897392"/>
              <a:gd name="connsiteX55" fmla="*/ 2649012 w 2852212"/>
              <a:gd name="connsiteY55" fmla="*/ 642491 h 2897392"/>
              <a:gd name="connsiteX56" fmla="*/ 2605469 w 2852212"/>
              <a:gd name="connsiteY56" fmla="*/ 627977 h 2897392"/>
              <a:gd name="connsiteX57" fmla="*/ 2561926 w 2852212"/>
              <a:gd name="connsiteY57" fmla="*/ 598948 h 2897392"/>
              <a:gd name="connsiteX58" fmla="*/ 2532897 w 2852212"/>
              <a:gd name="connsiteY58" fmla="*/ 511863 h 2897392"/>
              <a:gd name="connsiteX59" fmla="*/ 2518383 w 2852212"/>
              <a:gd name="connsiteY59" fmla="*/ 468320 h 2897392"/>
              <a:gd name="connsiteX60" fmla="*/ 2474840 w 2852212"/>
              <a:gd name="connsiteY60" fmla="*/ 381234 h 2897392"/>
              <a:gd name="connsiteX61" fmla="*/ 2373240 w 2852212"/>
              <a:gd name="connsiteY61" fmla="*/ 337691 h 2897392"/>
              <a:gd name="connsiteX62" fmla="*/ 2141012 w 2852212"/>
              <a:gd name="connsiteY62" fmla="*/ 294148 h 2897392"/>
              <a:gd name="connsiteX63" fmla="*/ 2039412 w 2852212"/>
              <a:gd name="connsiteY63" fmla="*/ 250606 h 2897392"/>
              <a:gd name="connsiteX64" fmla="*/ 1995869 w 2852212"/>
              <a:gd name="connsiteY64" fmla="*/ 221577 h 2897392"/>
              <a:gd name="connsiteX65" fmla="*/ 1879754 w 2852212"/>
              <a:gd name="connsiteY65" fmla="*/ 192548 h 2897392"/>
              <a:gd name="connsiteX66" fmla="*/ 1749126 w 2852212"/>
              <a:gd name="connsiteY66" fmla="*/ 149006 h 2897392"/>
              <a:gd name="connsiteX67" fmla="*/ 1705583 w 2852212"/>
              <a:gd name="connsiteY67" fmla="*/ 134491 h 2897392"/>
              <a:gd name="connsiteX68" fmla="*/ 1647526 w 2852212"/>
              <a:gd name="connsiteY68" fmla="*/ 119977 h 2897392"/>
              <a:gd name="connsiteX69" fmla="*/ 1429812 w 2852212"/>
              <a:gd name="connsiteY69" fmla="*/ 76434 h 2897392"/>
              <a:gd name="connsiteX70" fmla="*/ 1313697 w 2852212"/>
              <a:gd name="connsiteY70" fmla="*/ 47406 h 2897392"/>
              <a:gd name="connsiteX71" fmla="*/ 1139526 w 2852212"/>
              <a:gd name="connsiteY71" fmla="*/ 32891 h 2897392"/>
              <a:gd name="connsiteX72" fmla="*/ 617012 w 2852212"/>
              <a:gd name="connsiteY72" fmla="*/ 47406 h 2897392"/>
              <a:gd name="connsiteX73" fmla="*/ 370269 w 2852212"/>
              <a:gd name="connsiteY73" fmla="*/ 76434 h 2897392"/>
              <a:gd name="connsiteX74" fmla="*/ 283183 w 2852212"/>
              <a:gd name="connsiteY74" fmla="*/ 119977 h 2897392"/>
              <a:gd name="connsiteX75" fmla="*/ 268669 w 2852212"/>
              <a:gd name="connsiteY75" fmla="*/ 163520 h 2897392"/>
              <a:gd name="connsiteX76" fmla="*/ 210612 w 2852212"/>
              <a:gd name="connsiteY76" fmla="*/ 279634 h 2897392"/>
              <a:gd name="connsiteX77" fmla="*/ 181583 w 2852212"/>
              <a:gd name="connsiteY77" fmla="*/ 337691 h 2897392"/>
              <a:gd name="connsiteX78" fmla="*/ 94497 w 2852212"/>
              <a:gd name="connsiteY78" fmla="*/ 410263 h 2897392"/>
              <a:gd name="connsiteX79" fmla="*/ 7412 w 2852212"/>
              <a:gd name="connsiteY79" fmla="*/ 468320 h 2897392"/>
              <a:gd name="connsiteX80" fmla="*/ 109012 w 2852212"/>
              <a:gd name="connsiteY80" fmla="*/ 424777 h 28973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</a:cxnLst>
            <a:rect l="l" t="t" r="r" b="b"/>
            <a:pathLst>
              <a:path w="2852212" h="2897392">
                <a:moveTo>
                  <a:pt x="152554" y="221577"/>
                </a:moveTo>
                <a:cubicBezTo>
                  <a:pt x="100171" y="483495"/>
                  <a:pt x="152119" y="202336"/>
                  <a:pt x="123526" y="845691"/>
                </a:cubicBezTo>
                <a:cubicBezTo>
                  <a:pt x="122007" y="879868"/>
                  <a:pt x="112790" y="913290"/>
                  <a:pt x="109012" y="947291"/>
                </a:cubicBezTo>
                <a:cubicBezTo>
                  <a:pt x="103111" y="1000403"/>
                  <a:pt x="99814" y="1053775"/>
                  <a:pt x="94497" y="1106948"/>
                </a:cubicBezTo>
                <a:cubicBezTo>
                  <a:pt x="90138" y="1150542"/>
                  <a:pt x="84821" y="1194034"/>
                  <a:pt x="79983" y="1237577"/>
                </a:cubicBezTo>
                <a:cubicBezTo>
                  <a:pt x="84821" y="1392396"/>
                  <a:pt x="88306" y="1547263"/>
                  <a:pt x="94497" y="1702034"/>
                </a:cubicBezTo>
                <a:cubicBezTo>
                  <a:pt x="104911" y="1962377"/>
                  <a:pt x="89049" y="1883439"/>
                  <a:pt x="123526" y="2021348"/>
                </a:cubicBezTo>
                <a:cubicBezTo>
                  <a:pt x="128364" y="2089081"/>
                  <a:pt x="130106" y="2157107"/>
                  <a:pt x="138040" y="2224548"/>
                </a:cubicBezTo>
                <a:cubicBezTo>
                  <a:pt x="139828" y="2239743"/>
                  <a:pt x="148843" y="2253248"/>
                  <a:pt x="152554" y="2268091"/>
                </a:cubicBezTo>
                <a:cubicBezTo>
                  <a:pt x="158537" y="2292024"/>
                  <a:pt x="162231" y="2316472"/>
                  <a:pt x="167069" y="2340663"/>
                </a:cubicBezTo>
                <a:cubicBezTo>
                  <a:pt x="171907" y="2418072"/>
                  <a:pt x="174230" y="2495680"/>
                  <a:pt x="181583" y="2572891"/>
                </a:cubicBezTo>
                <a:cubicBezTo>
                  <a:pt x="183392" y="2591882"/>
                  <a:pt x="211497" y="2725734"/>
                  <a:pt x="225126" y="2732548"/>
                </a:cubicBezTo>
                <a:cubicBezTo>
                  <a:pt x="244478" y="2742224"/>
                  <a:pt x="264397" y="2750842"/>
                  <a:pt x="283183" y="2761577"/>
                </a:cubicBezTo>
                <a:cubicBezTo>
                  <a:pt x="298329" y="2770232"/>
                  <a:pt x="311124" y="2782805"/>
                  <a:pt x="326726" y="2790606"/>
                </a:cubicBezTo>
                <a:cubicBezTo>
                  <a:pt x="357848" y="2806167"/>
                  <a:pt x="413032" y="2813010"/>
                  <a:pt x="442840" y="2819634"/>
                </a:cubicBezTo>
                <a:cubicBezTo>
                  <a:pt x="568541" y="2847567"/>
                  <a:pt x="425854" y="2825810"/>
                  <a:pt x="631526" y="2848663"/>
                </a:cubicBezTo>
                <a:cubicBezTo>
                  <a:pt x="646040" y="2853501"/>
                  <a:pt x="660226" y="2859466"/>
                  <a:pt x="675069" y="2863177"/>
                </a:cubicBezTo>
                <a:cubicBezTo>
                  <a:pt x="715634" y="2873318"/>
                  <a:pt x="795913" y="2885737"/>
                  <a:pt x="834726" y="2892206"/>
                </a:cubicBezTo>
                <a:cubicBezTo>
                  <a:pt x="938111" y="2886764"/>
                  <a:pt x="1088507" y="2930203"/>
                  <a:pt x="1168554" y="2834148"/>
                </a:cubicBezTo>
                <a:cubicBezTo>
                  <a:pt x="1178348" y="2822395"/>
                  <a:pt x="1178231" y="2805120"/>
                  <a:pt x="1183069" y="2790606"/>
                </a:cubicBezTo>
                <a:cubicBezTo>
                  <a:pt x="1192745" y="2805120"/>
                  <a:pt x="1204296" y="2818546"/>
                  <a:pt x="1212097" y="2834148"/>
                </a:cubicBezTo>
                <a:cubicBezTo>
                  <a:pt x="1218939" y="2847832"/>
                  <a:pt x="1213882" y="2869204"/>
                  <a:pt x="1226612" y="2877691"/>
                </a:cubicBezTo>
                <a:cubicBezTo>
                  <a:pt x="1247138" y="2891375"/>
                  <a:pt x="1274993" y="2887368"/>
                  <a:pt x="1299183" y="2892206"/>
                </a:cubicBezTo>
                <a:cubicBezTo>
                  <a:pt x="1347564" y="2887368"/>
                  <a:pt x="1400837" y="2899436"/>
                  <a:pt x="1444326" y="2877691"/>
                </a:cubicBezTo>
                <a:cubicBezTo>
                  <a:pt x="1475531" y="2862089"/>
                  <a:pt x="1477714" y="2815275"/>
                  <a:pt x="1502383" y="2790606"/>
                </a:cubicBezTo>
                <a:cubicBezTo>
                  <a:pt x="1539954" y="2753035"/>
                  <a:pt x="1580928" y="2706368"/>
                  <a:pt x="1633012" y="2689006"/>
                </a:cubicBezTo>
                <a:cubicBezTo>
                  <a:pt x="1678464" y="2673855"/>
                  <a:pt x="1729890" y="2654238"/>
                  <a:pt x="1778154" y="2645463"/>
                </a:cubicBezTo>
                <a:cubicBezTo>
                  <a:pt x="1811813" y="2639343"/>
                  <a:pt x="1845887" y="2635786"/>
                  <a:pt x="1879754" y="2630948"/>
                </a:cubicBezTo>
                <a:cubicBezTo>
                  <a:pt x="1908783" y="2621272"/>
                  <a:pt x="1945203" y="2623557"/>
                  <a:pt x="1966840" y="2601920"/>
                </a:cubicBezTo>
                <a:cubicBezTo>
                  <a:pt x="1981354" y="2587406"/>
                  <a:pt x="1997242" y="2574146"/>
                  <a:pt x="2010383" y="2558377"/>
                </a:cubicBezTo>
                <a:cubicBezTo>
                  <a:pt x="2062276" y="2496106"/>
                  <a:pt x="2013571" y="2529110"/>
                  <a:pt x="2082954" y="2471291"/>
                </a:cubicBezTo>
                <a:cubicBezTo>
                  <a:pt x="2204205" y="2370248"/>
                  <a:pt x="2042820" y="2525940"/>
                  <a:pt x="2170040" y="2398720"/>
                </a:cubicBezTo>
                <a:cubicBezTo>
                  <a:pt x="2254748" y="2144598"/>
                  <a:pt x="2147312" y="2461223"/>
                  <a:pt x="2228097" y="2239063"/>
                </a:cubicBezTo>
                <a:cubicBezTo>
                  <a:pt x="2238554" y="2210306"/>
                  <a:pt x="2247450" y="2181006"/>
                  <a:pt x="2257126" y="2151977"/>
                </a:cubicBezTo>
                <a:cubicBezTo>
                  <a:pt x="2261964" y="2137463"/>
                  <a:pt x="2263153" y="2121164"/>
                  <a:pt x="2271640" y="2108434"/>
                </a:cubicBezTo>
                <a:cubicBezTo>
                  <a:pt x="2281316" y="2093920"/>
                  <a:pt x="2292316" y="2080205"/>
                  <a:pt x="2300669" y="2064891"/>
                </a:cubicBezTo>
                <a:cubicBezTo>
                  <a:pt x="2321390" y="2026902"/>
                  <a:pt x="2358726" y="1948777"/>
                  <a:pt x="2358726" y="1948777"/>
                </a:cubicBezTo>
                <a:cubicBezTo>
                  <a:pt x="2363564" y="1905234"/>
                  <a:pt x="2366578" y="1861450"/>
                  <a:pt x="2373240" y="1818148"/>
                </a:cubicBezTo>
                <a:cubicBezTo>
                  <a:pt x="2379508" y="1777407"/>
                  <a:pt x="2405478" y="1706920"/>
                  <a:pt x="2416783" y="1673006"/>
                </a:cubicBezTo>
                <a:cubicBezTo>
                  <a:pt x="2437603" y="1610546"/>
                  <a:pt x="2427589" y="1644296"/>
                  <a:pt x="2445812" y="1571406"/>
                </a:cubicBezTo>
                <a:cubicBezTo>
                  <a:pt x="2440809" y="1531387"/>
                  <a:pt x="2439156" y="1456494"/>
                  <a:pt x="2416783" y="1411748"/>
                </a:cubicBezTo>
                <a:cubicBezTo>
                  <a:pt x="2408982" y="1396146"/>
                  <a:pt x="2397430" y="1382720"/>
                  <a:pt x="2387754" y="1368206"/>
                </a:cubicBezTo>
                <a:cubicBezTo>
                  <a:pt x="2392592" y="1344015"/>
                  <a:pt x="2390029" y="1317053"/>
                  <a:pt x="2402269" y="1295634"/>
                </a:cubicBezTo>
                <a:cubicBezTo>
                  <a:pt x="2418906" y="1266520"/>
                  <a:pt x="2464026" y="1264755"/>
                  <a:pt x="2489354" y="1252091"/>
                </a:cubicBezTo>
                <a:cubicBezTo>
                  <a:pt x="2504956" y="1244290"/>
                  <a:pt x="2516957" y="1230148"/>
                  <a:pt x="2532897" y="1223063"/>
                </a:cubicBezTo>
                <a:cubicBezTo>
                  <a:pt x="2560859" y="1210636"/>
                  <a:pt x="2619983" y="1194034"/>
                  <a:pt x="2619983" y="1194034"/>
                </a:cubicBezTo>
                <a:cubicBezTo>
                  <a:pt x="2629659" y="1179520"/>
                  <a:pt x="2641211" y="1166093"/>
                  <a:pt x="2649012" y="1150491"/>
                </a:cubicBezTo>
                <a:cubicBezTo>
                  <a:pt x="2666541" y="1115432"/>
                  <a:pt x="2657890" y="1091137"/>
                  <a:pt x="2692554" y="1063406"/>
                </a:cubicBezTo>
                <a:cubicBezTo>
                  <a:pt x="2704501" y="1053848"/>
                  <a:pt x="2722413" y="1055733"/>
                  <a:pt x="2736097" y="1048891"/>
                </a:cubicBezTo>
                <a:cubicBezTo>
                  <a:pt x="2751699" y="1041090"/>
                  <a:pt x="2765126" y="1029539"/>
                  <a:pt x="2779640" y="1019863"/>
                </a:cubicBezTo>
                <a:cubicBezTo>
                  <a:pt x="2846184" y="920047"/>
                  <a:pt x="2826664" y="965875"/>
                  <a:pt x="2852212" y="889234"/>
                </a:cubicBezTo>
                <a:cubicBezTo>
                  <a:pt x="2847374" y="855367"/>
                  <a:pt x="2851591" y="818896"/>
                  <a:pt x="2837697" y="787634"/>
                </a:cubicBezTo>
                <a:cubicBezTo>
                  <a:pt x="2827911" y="765616"/>
                  <a:pt x="2769931" y="750531"/>
                  <a:pt x="2750612" y="744091"/>
                </a:cubicBezTo>
                <a:cubicBezTo>
                  <a:pt x="2740936" y="729577"/>
                  <a:pt x="2729384" y="716150"/>
                  <a:pt x="2721583" y="700548"/>
                </a:cubicBezTo>
                <a:cubicBezTo>
                  <a:pt x="2714741" y="686864"/>
                  <a:pt x="2719016" y="666563"/>
                  <a:pt x="2707069" y="657006"/>
                </a:cubicBezTo>
                <a:cubicBezTo>
                  <a:pt x="2691492" y="644545"/>
                  <a:pt x="2668192" y="647971"/>
                  <a:pt x="2649012" y="642491"/>
                </a:cubicBezTo>
                <a:cubicBezTo>
                  <a:pt x="2634301" y="638288"/>
                  <a:pt x="2619983" y="632815"/>
                  <a:pt x="2605469" y="627977"/>
                </a:cubicBezTo>
                <a:cubicBezTo>
                  <a:pt x="2590955" y="618301"/>
                  <a:pt x="2571171" y="613741"/>
                  <a:pt x="2561926" y="598948"/>
                </a:cubicBezTo>
                <a:cubicBezTo>
                  <a:pt x="2545709" y="573000"/>
                  <a:pt x="2542573" y="540891"/>
                  <a:pt x="2532897" y="511863"/>
                </a:cubicBezTo>
                <a:lnTo>
                  <a:pt x="2518383" y="468320"/>
                </a:lnTo>
                <a:cubicBezTo>
                  <a:pt x="2506578" y="432905"/>
                  <a:pt x="2502977" y="409371"/>
                  <a:pt x="2474840" y="381234"/>
                </a:cubicBezTo>
                <a:cubicBezTo>
                  <a:pt x="2438656" y="345051"/>
                  <a:pt x="2420824" y="351966"/>
                  <a:pt x="2373240" y="337691"/>
                </a:cubicBezTo>
                <a:cubicBezTo>
                  <a:pt x="2217830" y="291068"/>
                  <a:pt x="2351873" y="315235"/>
                  <a:pt x="2141012" y="294148"/>
                </a:cubicBezTo>
                <a:cubicBezTo>
                  <a:pt x="2092163" y="277865"/>
                  <a:pt x="2089629" y="279302"/>
                  <a:pt x="2039412" y="250606"/>
                </a:cubicBezTo>
                <a:cubicBezTo>
                  <a:pt x="2024266" y="241951"/>
                  <a:pt x="2012263" y="227538"/>
                  <a:pt x="1995869" y="221577"/>
                </a:cubicBezTo>
                <a:cubicBezTo>
                  <a:pt x="1958375" y="207943"/>
                  <a:pt x="1917603" y="205164"/>
                  <a:pt x="1879754" y="192548"/>
                </a:cubicBezTo>
                <a:lnTo>
                  <a:pt x="1749126" y="149006"/>
                </a:lnTo>
                <a:cubicBezTo>
                  <a:pt x="1734612" y="144168"/>
                  <a:pt x="1720426" y="138202"/>
                  <a:pt x="1705583" y="134491"/>
                </a:cubicBezTo>
                <a:lnTo>
                  <a:pt x="1647526" y="119977"/>
                </a:lnTo>
                <a:cubicBezTo>
                  <a:pt x="1548109" y="53698"/>
                  <a:pt x="1646082" y="108874"/>
                  <a:pt x="1429812" y="76434"/>
                </a:cubicBezTo>
                <a:cubicBezTo>
                  <a:pt x="1390357" y="70516"/>
                  <a:pt x="1352402" y="57082"/>
                  <a:pt x="1313697" y="47406"/>
                </a:cubicBezTo>
                <a:cubicBezTo>
                  <a:pt x="1257178" y="33277"/>
                  <a:pt x="1197583" y="37729"/>
                  <a:pt x="1139526" y="32891"/>
                </a:cubicBezTo>
                <a:cubicBezTo>
                  <a:pt x="945505" y="-31781"/>
                  <a:pt x="1098040" y="13047"/>
                  <a:pt x="617012" y="47406"/>
                </a:cubicBezTo>
                <a:cubicBezTo>
                  <a:pt x="573091" y="50543"/>
                  <a:pt x="418142" y="70450"/>
                  <a:pt x="370269" y="76434"/>
                </a:cubicBezTo>
                <a:cubicBezTo>
                  <a:pt x="341240" y="90948"/>
                  <a:pt x="307825" y="98856"/>
                  <a:pt x="283183" y="119977"/>
                </a:cubicBezTo>
                <a:cubicBezTo>
                  <a:pt x="271567" y="129934"/>
                  <a:pt x="275000" y="149592"/>
                  <a:pt x="268669" y="163520"/>
                </a:cubicBezTo>
                <a:cubicBezTo>
                  <a:pt x="250763" y="202914"/>
                  <a:pt x="229964" y="240929"/>
                  <a:pt x="210612" y="279634"/>
                </a:cubicBezTo>
                <a:cubicBezTo>
                  <a:pt x="200936" y="298986"/>
                  <a:pt x="199586" y="325689"/>
                  <a:pt x="181583" y="337691"/>
                </a:cubicBezTo>
                <a:cubicBezTo>
                  <a:pt x="25984" y="441425"/>
                  <a:pt x="262133" y="279879"/>
                  <a:pt x="94497" y="410263"/>
                </a:cubicBezTo>
                <a:cubicBezTo>
                  <a:pt x="66958" y="431682"/>
                  <a:pt x="-26798" y="475162"/>
                  <a:pt x="7412" y="468320"/>
                </a:cubicBezTo>
                <a:cubicBezTo>
                  <a:pt x="93402" y="451122"/>
                  <a:pt x="62539" y="471250"/>
                  <a:pt x="109012" y="424777"/>
                </a:cubicBezTo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3439886" y="4027714"/>
            <a:ext cx="2032000" cy="667657"/>
          </a:xfrm>
          <a:custGeom>
            <a:avLst/>
            <a:gdLst>
              <a:gd name="connsiteX0" fmla="*/ 43543 w 2032000"/>
              <a:gd name="connsiteY0" fmla="*/ 72572 h 667657"/>
              <a:gd name="connsiteX1" fmla="*/ 72571 w 2032000"/>
              <a:gd name="connsiteY1" fmla="*/ 667657 h 667657"/>
              <a:gd name="connsiteX2" fmla="*/ 2032000 w 2032000"/>
              <a:gd name="connsiteY2" fmla="*/ 566057 h 667657"/>
              <a:gd name="connsiteX3" fmla="*/ 2002971 w 2032000"/>
              <a:gd name="connsiteY3" fmla="*/ 159657 h 667657"/>
              <a:gd name="connsiteX4" fmla="*/ 1567543 w 2032000"/>
              <a:gd name="connsiteY4" fmla="*/ 43543 h 667657"/>
              <a:gd name="connsiteX5" fmla="*/ 174171 w 2032000"/>
              <a:gd name="connsiteY5" fmla="*/ 0 h 667657"/>
              <a:gd name="connsiteX6" fmla="*/ 0 w 2032000"/>
              <a:gd name="connsiteY6" fmla="*/ 130629 h 6676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032000" h="667657">
                <a:moveTo>
                  <a:pt x="43543" y="72572"/>
                </a:moveTo>
                <a:lnTo>
                  <a:pt x="72571" y="667657"/>
                </a:lnTo>
                <a:lnTo>
                  <a:pt x="2032000" y="566057"/>
                </a:lnTo>
                <a:lnTo>
                  <a:pt x="2002971" y="159657"/>
                </a:lnTo>
                <a:lnTo>
                  <a:pt x="1567543" y="43543"/>
                </a:lnTo>
                <a:lnTo>
                  <a:pt x="174171" y="0"/>
                </a:lnTo>
                <a:lnTo>
                  <a:pt x="0" y="130629"/>
                </a:lnTo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2" name="Freeform 11"/>
          <p:cNvSpPr/>
          <p:nvPr/>
        </p:nvSpPr>
        <p:spPr>
          <a:xfrm>
            <a:off x="4673600" y="3374571"/>
            <a:ext cx="3309257" cy="3033486"/>
          </a:xfrm>
          <a:custGeom>
            <a:avLst/>
            <a:gdLst>
              <a:gd name="connsiteX0" fmla="*/ 609600 w 3309257"/>
              <a:gd name="connsiteY0" fmla="*/ 101600 h 3033486"/>
              <a:gd name="connsiteX1" fmla="*/ 391886 w 3309257"/>
              <a:gd name="connsiteY1" fmla="*/ 319315 h 3033486"/>
              <a:gd name="connsiteX2" fmla="*/ 0 w 3309257"/>
              <a:gd name="connsiteY2" fmla="*/ 1596572 h 3033486"/>
              <a:gd name="connsiteX3" fmla="*/ 174171 w 3309257"/>
              <a:gd name="connsiteY3" fmla="*/ 2772229 h 3033486"/>
              <a:gd name="connsiteX4" fmla="*/ 203200 w 3309257"/>
              <a:gd name="connsiteY4" fmla="*/ 3033486 h 3033486"/>
              <a:gd name="connsiteX5" fmla="*/ 3309257 w 3309257"/>
              <a:gd name="connsiteY5" fmla="*/ 3033486 h 3033486"/>
              <a:gd name="connsiteX6" fmla="*/ 3236686 w 3309257"/>
              <a:gd name="connsiteY6" fmla="*/ 0 h 3033486"/>
              <a:gd name="connsiteX7" fmla="*/ 609600 w 3309257"/>
              <a:gd name="connsiteY7" fmla="*/ 174172 h 3033486"/>
              <a:gd name="connsiteX8" fmla="*/ 609600 w 3309257"/>
              <a:gd name="connsiteY8" fmla="*/ 174172 h 3033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309257" h="3033486">
                <a:moveTo>
                  <a:pt x="609600" y="101600"/>
                </a:moveTo>
                <a:lnTo>
                  <a:pt x="391886" y="319315"/>
                </a:lnTo>
                <a:lnTo>
                  <a:pt x="0" y="1596572"/>
                </a:lnTo>
                <a:lnTo>
                  <a:pt x="174171" y="2772229"/>
                </a:lnTo>
                <a:lnTo>
                  <a:pt x="203200" y="3033486"/>
                </a:lnTo>
                <a:lnTo>
                  <a:pt x="3309257" y="3033486"/>
                </a:lnTo>
                <a:lnTo>
                  <a:pt x="3236686" y="0"/>
                </a:lnTo>
                <a:lnTo>
                  <a:pt x="609600" y="174172"/>
                </a:lnTo>
                <a:lnTo>
                  <a:pt x="609600" y="174172"/>
                </a:lnTo>
              </a:path>
            </a:pathLst>
          </a:custGeom>
          <a:solidFill>
            <a:schemeClr val="bg1"/>
          </a:solidFill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667000" y="5860143"/>
            <a:ext cx="2057400" cy="6168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5733144" y="1832430"/>
            <a:ext cx="2057400" cy="616857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1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979716" y="1219200"/>
            <a:ext cx="7162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i="0" dirty="0" smtClean="0"/>
              <a:t>Infection by phage Lambda</a:t>
            </a:r>
            <a:endParaRPr lang="en-US" sz="2800" b="1" i="0" dirty="0"/>
          </a:p>
        </p:txBody>
      </p:sp>
    </p:spTree>
    <p:extLst>
      <p:ext uri="{BB962C8B-B14F-4D97-AF65-F5344CB8AC3E}">
        <p14:creationId xmlns:p14="http://schemas.microsoft.com/office/powerpoint/2010/main" val="1524930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 animBg="1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1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9279</TotalTime>
  <Words>285</Words>
  <Application>Microsoft Office PowerPoint</Application>
  <PresentationFormat>On-screen Show (4:3)</PresentationFormat>
  <Paragraphs>71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ＭＳ Ｐゴシック</vt:lpstr>
      <vt:lpstr>Arial</vt:lpstr>
      <vt:lpstr>Arial Black</vt:lpstr>
      <vt:lpstr>Calibri</vt:lpstr>
      <vt:lpstr>Lucida Handwriting</vt:lpstr>
      <vt:lpstr>Times New Roman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Virginia Commwealth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Jeff Elhai</dc:creator>
  <cp:lastModifiedBy>jelhai</cp:lastModifiedBy>
  <cp:revision>532</cp:revision>
  <dcterms:created xsi:type="dcterms:W3CDTF">2011-01-17T21:08:00Z</dcterms:created>
  <dcterms:modified xsi:type="dcterms:W3CDTF">2017-04-06T13:13:31Z</dcterms:modified>
</cp:coreProperties>
</file>