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637" r:id="rId2"/>
    <p:sldId id="638" r:id="rId3"/>
    <p:sldId id="1324" r:id="rId4"/>
    <p:sldId id="1325" r:id="rId5"/>
    <p:sldId id="1327" r:id="rId6"/>
    <p:sldId id="1355" r:id="rId7"/>
    <p:sldId id="1356" r:id="rId8"/>
    <p:sldId id="1328" r:id="rId9"/>
    <p:sldId id="1329" r:id="rId10"/>
    <p:sldId id="1330" r:id="rId11"/>
    <p:sldId id="1331" r:id="rId12"/>
    <p:sldId id="1332" r:id="rId13"/>
    <p:sldId id="1333" r:id="rId14"/>
    <p:sldId id="1335" r:id="rId15"/>
    <p:sldId id="1336" r:id="rId16"/>
    <p:sldId id="1337" r:id="rId17"/>
    <p:sldId id="1350" r:id="rId18"/>
    <p:sldId id="1354" r:id="rId19"/>
    <p:sldId id="1348" r:id="rId20"/>
    <p:sldId id="1357" r:id="rId21"/>
    <p:sldId id="1338" r:id="rId22"/>
    <p:sldId id="1339" r:id="rId23"/>
    <p:sldId id="1340" r:id="rId24"/>
    <p:sldId id="1341" r:id="rId25"/>
    <p:sldId id="1342" r:id="rId26"/>
    <p:sldId id="1352" r:id="rId27"/>
    <p:sldId id="1353" r:id="rId28"/>
    <p:sldId id="1351" r:id="rId29"/>
    <p:sldId id="1349" r:id="rId30"/>
    <p:sldId id="1343" r:id="rId31"/>
    <p:sldId id="1344" r:id="rId32"/>
    <p:sldId id="1346" r:id="rId33"/>
    <p:sldId id="1347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4176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FDD"/>
    <a:srgbClr val="FF0000"/>
    <a:srgbClr val="FF9900"/>
    <a:srgbClr val="00CC00"/>
    <a:srgbClr val="0033CC"/>
    <a:srgbClr val="66FF33"/>
    <a:srgbClr val="CC3300"/>
    <a:srgbClr val="000099"/>
    <a:srgbClr val="FFC0C0"/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6" autoAdjust="0"/>
    <p:restoredTop sz="94672" autoAdjust="0"/>
  </p:normalViewPr>
  <p:slideViewPr>
    <p:cSldViewPr>
      <p:cViewPr varScale="1">
        <p:scale>
          <a:sx n="95" d="100"/>
          <a:sy n="95" d="100"/>
        </p:scale>
        <p:origin x="90" y="180"/>
      </p:cViewPr>
      <p:guideLst>
        <p:guide orient="horz" pos="2160"/>
        <p:guide pos="3648"/>
        <p:guide orient="horz" pos="3696"/>
        <p:guide orient="horz" pos="41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B8892-A622-4235-B238-8B6F36140256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62ACC-BD12-4D11-8F58-775A777E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19C8-CCCE-4953-A561-6EE71E169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E6AE-82F4-495B-9C1B-0795ADC2A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36DB-6B1C-4363-9049-3059ED01D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C3FD-3F00-475A-A127-AA3198847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7FB3-6F05-4F0C-8553-8AE99F66C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D3746-189F-4C0C-B673-EDEC28585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0E8AF-1545-4817-B025-5126892A1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0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AFD69-C024-41D5-A069-67E133B1E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565D-A5E4-4998-BE11-66FBE2244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3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704C-9FE3-450E-A290-FBC8243D7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1DB49-8943-4AA8-AEF3-F4387174C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fld id="{E0592081-F691-4511-80BD-F15355DFB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.proxy.library.vcu.edu/scientificamerican/journal/v283/n6/full/scientificamerican1200-76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nature.com.proxy.library.vcu.edu/scientificamerican/journal/v283/n6/full/scientificamerican1200-76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11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80572" y="3138714"/>
            <a:ext cx="3749040" cy="106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5046214" cy="170973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 bwMode="auto">
          <a:xfrm flipH="1" flipV="1">
            <a:off x="4419600" y="214811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497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 flipV="1">
            <a:off x="609600" y="381363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3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86800" cy="632911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8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86800" cy="61086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0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13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72000" y="3148762"/>
            <a:ext cx="3657600" cy="106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4" y="2286000"/>
            <a:ext cx="6149306" cy="170973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 bwMode="auto">
          <a:xfrm flipV="1">
            <a:off x="609600" y="257265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1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7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13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72000" y="3148762"/>
            <a:ext cx="3657600" cy="106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4" y="2286000"/>
            <a:ext cx="6149306" cy="170973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 bwMode="auto">
          <a:xfrm flipV="1">
            <a:off x="609600" y="284842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2520573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192513"/>
            <a:ext cx="7223760" cy="647297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1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967413"/>
            <a:ext cx="7669638" cy="7381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"/>
            <a:ext cx="7315200" cy="21225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398"/>
            <a:ext cx="7772400" cy="217133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25600" y="2393950"/>
            <a:ext cx="5805488" cy="3473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33169"/>
            <a:ext cx="8229600" cy="247593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0012" y="4953000"/>
            <a:ext cx="4880388" cy="8269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54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K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I           J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80704" y="3976188"/>
              <a:ext cx="22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G          H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" name="Oval 122"/>
          <p:cNvSpPr/>
          <p:nvPr/>
        </p:nvSpPr>
        <p:spPr bwMode="auto">
          <a:xfrm>
            <a:off x="51816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2561925" y="5053573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62200" y="1447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Arial" pitchFamily="34" charset="0"/>
                <a:cs typeface="Arial" pitchFamily="34" charset="0"/>
              </a:rPr>
              <a:t>Connect to: https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://vcu.zoom.us/j/2504526209</a:t>
            </a:r>
          </a:p>
        </p:txBody>
      </p:sp>
      <p:sp>
        <p:nvSpPr>
          <p:cNvPr id="131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i="0" dirty="0" smtClean="0"/>
              <a:t>Belasco et al, I and II</a:t>
            </a:r>
            <a:endParaRPr lang="en-US" sz="4800" b="1" i="0" dirty="0"/>
          </a:p>
        </p:txBody>
      </p:sp>
    </p:spTree>
    <p:extLst>
      <p:ext uri="{BB962C8B-B14F-4D97-AF65-F5344CB8AC3E}">
        <p14:creationId xmlns:p14="http://schemas.microsoft.com/office/powerpoint/2010/main" val="20811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13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72000" y="3148762"/>
            <a:ext cx="3657600" cy="106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6200000" flipV="1">
            <a:off x="8276772" y="385354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4" y="2286000"/>
            <a:ext cx="6149306" cy="170973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 flipV="1">
            <a:off x="620484" y="341085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flipV="1">
            <a:off x="609600" y="257265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4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" y="1066800"/>
            <a:ext cx="9024828" cy="480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986046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Klatt</a:t>
            </a:r>
            <a:r>
              <a: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CG et al (2014) Front </a:t>
            </a:r>
            <a:r>
              <a:rPr lang="en-US" sz="1600" b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Microbiol</a:t>
            </a:r>
            <a:r>
              <a: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4:106</a:t>
            </a:r>
            <a:endParaRPr lang="en-US" sz="16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524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0" dirty="0" smtClean="0">
                <a:solidFill>
                  <a:schemeClr val="bg1"/>
                </a:solidFill>
              </a:rPr>
              <a:t>Mats of phototrophic bacteria</a:t>
            </a:r>
            <a:endParaRPr lang="en-US" sz="4400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600" y="1397000"/>
            <a:ext cx="5805488" cy="3473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3231521" y="4230803"/>
            <a:ext cx="1449337" cy="7548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942" y="214086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0" dirty="0" smtClean="0"/>
              <a:t>Acquisition of variable light</a:t>
            </a:r>
            <a:endParaRPr lang="en-US" sz="4800" b="1" i="0" dirty="0"/>
          </a:p>
        </p:txBody>
      </p:sp>
      <p:sp>
        <p:nvSpPr>
          <p:cNvPr id="7" name="Oval 6"/>
          <p:cNvSpPr/>
          <p:nvPr/>
        </p:nvSpPr>
        <p:spPr>
          <a:xfrm>
            <a:off x="4623524" y="4201160"/>
            <a:ext cx="1629956" cy="7548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4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lescope-radio__in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16298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858551" y="748026"/>
            <a:ext cx="320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Reaction center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590801" y="-990600"/>
            <a:ext cx="2560320" cy="3102863"/>
            <a:chOff x="2590801" y="-990600"/>
            <a:chExt cx="2560320" cy="3102863"/>
          </a:xfrm>
        </p:grpSpPr>
        <p:cxnSp>
          <p:nvCxnSpPr>
            <p:cNvPr id="4" name="Straight Connector 3"/>
            <p:cNvCxnSpPr>
              <a:cxnSpLocks noChangeAspect="1"/>
            </p:cNvCxnSpPr>
            <p:nvPr/>
          </p:nvCxnSpPr>
          <p:spPr>
            <a:xfrm rot="5400000">
              <a:off x="2298193" y="-697992"/>
              <a:ext cx="2535935" cy="19507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 noChangeAspect="1"/>
            </p:cNvCxnSpPr>
            <p:nvPr/>
          </p:nvCxnSpPr>
          <p:spPr>
            <a:xfrm rot="5400000">
              <a:off x="2602993" y="-414528"/>
              <a:ext cx="2535935" cy="19507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 noChangeAspect="1"/>
            </p:cNvCxnSpPr>
            <p:nvPr/>
          </p:nvCxnSpPr>
          <p:spPr>
            <a:xfrm rot="5400000">
              <a:off x="2907793" y="-131064"/>
              <a:ext cx="2535935" cy="19507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78255" y="195206"/>
            <a:ext cx="1926112" cy="2356613"/>
            <a:chOff x="3178255" y="195206"/>
            <a:chExt cx="1926112" cy="2356613"/>
          </a:xfrm>
        </p:grpSpPr>
        <p:cxnSp>
          <p:nvCxnSpPr>
            <p:cNvPr id="8" name="Straight Connector 7"/>
            <p:cNvCxnSpPr>
              <a:cxnSpLocks noChangeAspect="1"/>
            </p:cNvCxnSpPr>
            <p:nvPr/>
          </p:nvCxnSpPr>
          <p:spPr>
            <a:xfrm rot="8040000">
              <a:off x="2917835" y="455626"/>
              <a:ext cx="2256982" cy="173614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 noChangeAspect="1"/>
            </p:cNvCxnSpPr>
            <p:nvPr/>
          </p:nvCxnSpPr>
          <p:spPr>
            <a:xfrm rot="7620000">
              <a:off x="3155738" y="649499"/>
              <a:ext cx="2104826" cy="16190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rot="7140000">
              <a:off x="3399439" y="846890"/>
              <a:ext cx="1927310" cy="148254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885333" y="-76200"/>
            <a:ext cx="3877667" cy="4108333"/>
            <a:chOff x="4885333" y="-76200"/>
            <a:chExt cx="3877667" cy="4108333"/>
          </a:xfrm>
        </p:grpSpPr>
        <p:cxnSp>
          <p:nvCxnSpPr>
            <p:cNvPr id="17" name="Straight Connector 16"/>
            <p:cNvCxnSpPr>
              <a:cxnSpLocks noChangeAspect="1"/>
            </p:cNvCxnSpPr>
            <p:nvPr/>
          </p:nvCxnSpPr>
          <p:spPr>
            <a:xfrm rot="5400000">
              <a:off x="4452273" y="356860"/>
              <a:ext cx="3753186" cy="288706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 noChangeAspect="1"/>
            </p:cNvCxnSpPr>
            <p:nvPr/>
          </p:nvCxnSpPr>
          <p:spPr>
            <a:xfrm rot="5400000">
              <a:off x="4797306" y="447692"/>
              <a:ext cx="3879985" cy="298460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 noChangeAspect="1"/>
            </p:cNvCxnSpPr>
            <p:nvPr/>
          </p:nvCxnSpPr>
          <p:spPr>
            <a:xfrm rot="5400000">
              <a:off x="5196111" y="465244"/>
              <a:ext cx="4032133" cy="310164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304616" y="1358738"/>
            <a:ext cx="2152579" cy="2360658"/>
            <a:chOff x="4304616" y="1358738"/>
            <a:chExt cx="2152579" cy="2360658"/>
          </a:xfrm>
        </p:grpSpPr>
        <p:cxnSp>
          <p:nvCxnSpPr>
            <p:cNvPr id="20" name="Straight Connector 19"/>
            <p:cNvCxnSpPr>
              <a:cxnSpLocks noChangeAspect="1"/>
            </p:cNvCxnSpPr>
            <p:nvPr/>
          </p:nvCxnSpPr>
          <p:spPr>
            <a:xfrm rot="4020000">
              <a:off x="4059821" y="1603533"/>
              <a:ext cx="2121563" cy="163197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 noChangeAspect="1"/>
            </p:cNvCxnSpPr>
            <p:nvPr/>
          </p:nvCxnSpPr>
          <p:spPr>
            <a:xfrm rot="3420000">
              <a:off x="4275599" y="1643382"/>
              <a:ext cx="2167970" cy="166767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 noChangeAspect="1"/>
            </p:cNvCxnSpPr>
            <p:nvPr/>
          </p:nvCxnSpPr>
          <p:spPr>
            <a:xfrm rot="2880000">
              <a:off x="4428330" y="1690531"/>
              <a:ext cx="2293499" cy="176423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09600" y="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0" dirty="0" smtClean="0">
                <a:solidFill>
                  <a:schemeClr val="bg1"/>
                </a:solidFill>
              </a:rPr>
              <a:t>Parts of a radio telescope</a:t>
            </a:r>
            <a:endParaRPr lang="en-US" sz="4400" i="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1404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4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lescope-radio__in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16298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590801" y="-990600"/>
            <a:ext cx="2560320" cy="3102863"/>
            <a:chOff x="2590801" y="-990600"/>
            <a:chExt cx="2560320" cy="3102863"/>
          </a:xfrm>
        </p:grpSpPr>
        <p:cxnSp>
          <p:nvCxnSpPr>
            <p:cNvPr id="4" name="Straight Connector 3"/>
            <p:cNvCxnSpPr>
              <a:cxnSpLocks noChangeAspect="1"/>
            </p:cNvCxnSpPr>
            <p:nvPr/>
          </p:nvCxnSpPr>
          <p:spPr>
            <a:xfrm rot="5400000">
              <a:off x="2298193" y="-697992"/>
              <a:ext cx="2535935" cy="19507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 noChangeAspect="1"/>
            </p:cNvCxnSpPr>
            <p:nvPr/>
          </p:nvCxnSpPr>
          <p:spPr>
            <a:xfrm rot="5400000">
              <a:off x="2602993" y="-414528"/>
              <a:ext cx="2535935" cy="19507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 noChangeAspect="1"/>
            </p:cNvCxnSpPr>
            <p:nvPr/>
          </p:nvCxnSpPr>
          <p:spPr>
            <a:xfrm rot="5400000">
              <a:off x="2907793" y="-131064"/>
              <a:ext cx="2535935" cy="19507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78255" y="195206"/>
            <a:ext cx="1926112" cy="2356613"/>
            <a:chOff x="3178255" y="195206"/>
            <a:chExt cx="1926112" cy="2356613"/>
          </a:xfrm>
        </p:grpSpPr>
        <p:cxnSp>
          <p:nvCxnSpPr>
            <p:cNvPr id="8" name="Straight Connector 7"/>
            <p:cNvCxnSpPr>
              <a:cxnSpLocks noChangeAspect="1"/>
            </p:cNvCxnSpPr>
            <p:nvPr/>
          </p:nvCxnSpPr>
          <p:spPr>
            <a:xfrm rot="8040000">
              <a:off x="2917835" y="455626"/>
              <a:ext cx="2256982" cy="173614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 noChangeAspect="1"/>
            </p:cNvCxnSpPr>
            <p:nvPr/>
          </p:nvCxnSpPr>
          <p:spPr>
            <a:xfrm rot="7620000">
              <a:off x="3155738" y="649499"/>
              <a:ext cx="2104826" cy="16190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rot="7140000">
              <a:off x="3399439" y="846890"/>
              <a:ext cx="1927310" cy="148254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858551" y="748026"/>
            <a:ext cx="320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Reaction center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8200" y="1600200"/>
            <a:ext cx="1404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885333" y="-76200"/>
            <a:ext cx="3877667" cy="4108333"/>
            <a:chOff x="4885333" y="-76200"/>
            <a:chExt cx="3877667" cy="4108333"/>
          </a:xfrm>
        </p:grpSpPr>
        <p:cxnSp>
          <p:nvCxnSpPr>
            <p:cNvPr id="17" name="Straight Connector 16"/>
            <p:cNvCxnSpPr>
              <a:cxnSpLocks noChangeAspect="1"/>
            </p:cNvCxnSpPr>
            <p:nvPr/>
          </p:nvCxnSpPr>
          <p:spPr>
            <a:xfrm rot="5400000">
              <a:off x="4452273" y="356860"/>
              <a:ext cx="3753186" cy="288706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 noChangeAspect="1"/>
            </p:cNvCxnSpPr>
            <p:nvPr/>
          </p:nvCxnSpPr>
          <p:spPr>
            <a:xfrm rot="5400000">
              <a:off x="4797306" y="447692"/>
              <a:ext cx="3879985" cy="298460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 noChangeAspect="1"/>
            </p:cNvCxnSpPr>
            <p:nvPr/>
          </p:nvCxnSpPr>
          <p:spPr>
            <a:xfrm rot="5400000">
              <a:off x="5196111" y="465244"/>
              <a:ext cx="4032133" cy="310164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304616" y="1358738"/>
            <a:ext cx="2152579" cy="2360658"/>
            <a:chOff x="4304616" y="1358738"/>
            <a:chExt cx="2152579" cy="2360658"/>
          </a:xfrm>
        </p:grpSpPr>
        <p:cxnSp>
          <p:nvCxnSpPr>
            <p:cNvPr id="20" name="Straight Connector 19"/>
            <p:cNvCxnSpPr>
              <a:cxnSpLocks noChangeAspect="1"/>
            </p:cNvCxnSpPr>
            <p:nvPr/>
          </p:nvCxnSpPr>
          <p:spPr>
            <a:xfrm rot="4020000">
              <a:off x="4059821" y="1603533"/>
              <a:ext cx="2121563" cy="163197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 noChangeAspect="1"/>
            </p:cNvCxnSpPr>
            <p:nvPr/>
          </p:nvCxnSpPr>
          <p:spPr>
            <a:xfrm rot="3420000">
              <a:off x="4275599" y="1643382"/>
              <a:ext cx="2167970" cy="166767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 noChangeAspect="1"/>
            </p:cNvCxnSpPr>
            <p:nvPr/>
          </p:nvCxnSpPr>
          <p:spPr>
            <a:xfrm rot="2880000">
              <a:off x="4428330" y="1690531"/>
              <a:ext cx="2293499" cy="176423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09600" y="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0" dirty="0" smtClean="0">
                <a:solidFill>
                  <a:schemeClr val="bg1"/>
                </a:solidFill>
              </a:rPr>
              <a:t>Parts of a radio telescope</a:t>
            </a:r>
            <a:endParaRPr lang="en-US" sz="4400" i="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16200000" flipH="1">
            <a:off x="5114472" y="665844"/>
            <a:ext cx="1066800" cy="685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114472" y="665844"/>
            <a:ext cx="1066800" cy="685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7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lescope-radio__in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16298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590801" y="-990600"/>
            <a:ext cx="2560320" cy="3102863"/>
            <a:chOff x="2590801" y="-990600"/>
            <a:chExt cx="2560320" cy="3102863"/>
          </a:xfrm>
        </p:grpSpPr>
        <p:cxnSp>
          <p:nvCxnSpPr>
            <p:cNvPr id="4" name="Straight Connector 3"/>
            <p:cNvCxnSpPr>
              <a:cxnSpLocks noChangeAspect="1"/>
            </p:cNvCxnSpPr>
            <p:nvPr/>
          </p:nvCxnSpPr>
          <p:spPr>
            <a:xfrm rot="5400000">
              <a:off x="2298193" y="-697992"/>
              <a:ext cx="2535935" cy="19507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 noChangeAspect="1"/>
            </p:cNvCxnSpPr>
            <p:nvPr/>
          </p:nvCxnSpPr>
          <p:spPr>
            <a:xfrm rot="5400000">
              <a:off x="2602993" y="-414528"/>
              <a:ext cx="2535935" cy="19507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 noChangeAspect="1"/>
            </p:cNvCxnSpPr>
            <p:nvPr/>
          </p:nvCxnSpPr>
          <p:spPr>
            <a:xfrm rot="5400000">
              <a:off x="2907793" y="-131064"/>
              <a:ext cx="2535935" cy="19507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78255" y="195206"/>
            <a:ext cx="1926112" cy="2356613"/>
            <a:chOff x="3178255" y="195206"/>
            <a:chExt cx="1926112" cy="2356613"/>
          </a:xfrm>
        </p:grpSpPr>
        <p:cxnSp>
          <p:nvCxnSpPr>
            <p:cNvPr id="8" name="Straight Connector 7"/>
            <p:cNvCxnSpPr>
              <a:cxnSpLocks noChangeAspect="1"/>
            </p:cNvCxnSpPr>
            <p:nvPr/>
          </p:nvCxnSpPr>
          <p:spPr>
            <a:xfrm rot="8040000">
              <a:off x="2917835" y="455626"/>
              <a:ext cx="2256982" cy="173614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 noChangeAspect="1"/>
            </p:cNvCxnSpPr>
            <p:nvPr/>
          </p:nvCxnSpPr>
          <p:spPr>
            <a:xfrm rot="7620000">
              <a:off x="3155738" y="649499"/>
              <a:ext cx="2104826" cy="16190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rot="7140000">
              <a:off x="3399439" y="846890"/>
              <a:ext cx="1927310" cy="148254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858551" y="748026"/>
            <a:ext cx="320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Reaction center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38200" y="1600200"/>
            <a:ext cx="1404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885333" y="-76200"/>
            <a:ext cx="3877667" cy="4108333"/>
            <a:chOff x="4885333" y="-76200"/>
            <a:chExt cx="3877667" cy="4108333"/>
          </a:xfrm>
        </p:grpSpPr>
        <p:cxnSp>
          <p:nvCxnSpPr>
            <p:cNvPr id="17" name="Straight Connector 16"/>
            <p:cNvCxnSpPr>
              <a:cxnSpLocks noChangeAspect="1"/>
            </p:cNvCxnSpPr>
            <p:nvPr/>
          </p:nvCxnSpPr>
          <p:spPr>
            <a:xfrm rot="5400000">
              <a:off x="4452273" y="356860"/>
              <a:ext cx="3753186" cy="288706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 noChangeAspect="1"/>
            </p:cNvCxnSpPr>
            <p:nvPr/>
          </p:nvCxnSpPr>
          <p:spPr>
            <a:xfrm rot="5400000">
              <a:off x="4797306" y="447692"/>
              <a:ext cx="3879985" cy="298460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 noChangeAspect="1"/>
            </p:cNvCxnSpPr>
            <p:nvPr/>
          </p:nvCxnSpPr>
          <p:spPr>
            <a:xfrm rot="5400000">
              <a:off x="5196111" y="465244"/>
              <a:ext cx="4032133" cy="310164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304616" y="1358738"/>
            <a:ext cx="2152579" cy="2360658"/>
            <a:chOff x="4304616" y="1358738"/>
            <a:chExt cx="2152579" cy="2360658"/>
          </a:xfrm>
        </p:grpSpPr>
        <p:cxnSp>
          <p:nvCxnSpPr>
            <p:cNvPr id="20" name="Straight Connector 19"/>
            <p:cNvCxnSpPr>
              <a:cxnSpLocks noChangeAspect="1"/>
            </p:cNvCxnSpPr>
            <p:nvPr/>
          </p:nvCxnSpPr>
          <p:spPr>
            <a:xfrm rot="4020000">
              <a:off x="4059821" y="1603533"/>
              <a:ext cx="2121563" cy="163197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 noChangeAspect="1"/>
            </p:cNvCxnSpPr>
            <p:nvPr/>
          </p:nvCxnSpPr>
          <p:spPr>
            <a:xfrm rot="3420000">
              <a:off x="4275599" y="1643382"/>
              <a:ext cx="2167970" cy="166767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 noChangeAspect="1"/>
            </p:cNvCxnSpPr>
            <p:nvPr/>
          </p:nvCxnSpPr>
          <p:spPr>
            <a:xfrm rot="2880000">
              <a:off x="4428330" y="1690531"/>
              <a:ext cx="2293499" cy="176423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09600" y="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0" dirty="0" smtClean="0">
                <a:solidFill>
                  <a:schemeClr val="bg1"/>
                </a:solidFill>
              </a:rPr>
              <a:t>Parts of a radio telescope</a:t>
            </a:r>
            <a:endParaRPr lang="en-US" sz="4400" i="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3681891" y="356710"/>
            <a:ext cx="2152962" cy="46399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3681891" y="356710"/>
            <a:ext cx="2152962" cy="46399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5553147" y="-838200"/>
            <a:ext cx="1706173" cy="1807667"/>
            <a:chOff x="4885333" y="-76200"/>
            <a:chExt cx="3877667" cy="4108333"/>
          </a:xfrm>
        </p:grpSpPr>
        <p:cxnSp>
          <p:nvCxnSpPr>
            <p:cNvPr id="35" name="Straight Connector 34"/>
            <p:cNvCxnSpPr>
              <a:cxnSpLocks noChangeAspect="1"/>
            </p:cNvCxnSpPr>
            <p:nvPr/>
          </p:nvCxnSpPr>
          <p:spPr>
            <a:xfrm rot="5400000">
              <a:off x="4452273" y="356860"/>
              <a:ext cx="3753186" cy="288706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 noChangeAspect="1"/>
            </p:cNvCxnSpPr>
            <p:nvPr/>
          </p:nvCxnSpPr>
          <p:spPr>
            <a:xfrm rot="5400000">
              <a:off x="4797306" y="447692"/>
              <a:ext cx="3879985" cy="298460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 noChangeAspect="1"/>
            </p:cNvCxnSpPr>
            <p:nvPr/>
          </p:nvCxnSpPr>
          <p:spPr>
            <a:xfrm rot="5400000">
              <a:off x="5196111" y="465244"/>
              <a:ext cx="4032133" cy="310164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47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40641"/>
            <a:ext cx="7315200" cy="43767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6942" y="214086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0" dirty="0" smtClean="0"/>
              <a:t>Acquisition of variable light</a:t>
            </a:r>
            <a:endParaRPr lang="en-US" sz="4800" b="1" i="0" dirty="0"/>
          </a:p>
        </p:txBody>
      </p:sp>
    </p:spTree>
    <p:extLst>
      <p:ext uri="{BB962C8B-B14F-4D97-AF65-F5344CB8AC3E}">
        <p14:creationId xmlns:p14="http://schemas.microsoft.com/office/powerpoint/2010/main" val="367665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0" y="1006720"/>
            <a:ext cx="5338010" cy="5851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942" y="214086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0" dirty="0" smtClean="0"/>
              <a:t>Acquisition of variable light</a:t>
            </a:r>
            <a:endParaRPr lang="en-US" sz="4800" b="1" i="0" dirty="0"/>
          </a:p>
        </p:txBody>
      </p:sp>
    </p:spTree>
    <p:extLst>
      <p:ext uri="{BB962C8B-B14F-4D97-AF65-F5344CB8AC3E}">
        <p14:creationId xmlns:p14="http://schemas.microsoft.com/office/powerpoint/2010/main" val="30728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9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en-US" b="1" i="1" dirty="0" smtClean="0">
                <a:latin typeface="Times New Roman" pitchFamily="18" charset="0"/>
                <a:cs typeface="Times New Roman" pitchFamily="18" charset="0"/>
              </a:rPr>
              <a:t>lac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operon</a:t>
            </a:r>
          </a:p>
        </p:txBody>
      </p:sp>
      <p:pic>
        <p:nvPicPr>
          <p:cNvPr id="29699" name="Picture 3" descr="la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14400"/>
            <a:ext cx="7772400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434013"/>
            <a:ext cx="7669638" cy="7381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5" name="Freeform 4"/>
          <p:cNvSpPr/>
          <p:nvPr/>
        </p:nvSpPr>
        <p:spPr>
          <a:xfrm>
            <a:off x="551543" y="899886"/>
            <a:ext cx="3468914" cy="4455885"/>
          </a:xfrm>
          <a:custGeom>
            <a:avLst/>
            <a:gdLst>
              <a:gd name="connsiteX0" fmla="*/ 3091543 w 3468914"/>
              <a:gd name="connsiteY0" fmla="*/ 1132114 h 4455885"/>
              <a:gd name="connsiteX1" fmla="*/ 3091543 w 3468914"/>
              <a:gd name="connsiteY1" fmla="*/ 1132114 h 4455885"/>
              <a:gd name="connsiteX2" fmla="*/ 3018971 w 3468914"/>
              <a:gd name="connsiteY2" fmla="*/ 1030514 h 4455885"/>
              <a:gd name="connsiteX3" fmla="*/ 2946400 w 3468914"/>
              <a:gd name="connsiteY3" fmla="*/ 856343 h 4455885"/>
              <a:gd name="connsiteX4" fmla="*/ 2902857 w 3468914"/>
              <a:gd name="connsiteY4" fmla="*/ 827314 h 4455885"/>
              <a:gd name="connsiteX5" fmla="*/ 2859314 w 3468914"/>
              <a:gd name="connsiteY5" fmla="*/ 812800 h 4455885"/>
              <a:gd name="connsiteX6" fmla="*/ 2844800 w 3468914"/>
              <a:gd name="connsiteY6" fmla="*/ 769257 h 4455885"/>
              <a:gd name="connsiteX7" fmla="*/ 2815771 w 3468914"/>
              <a:gd name="connsiteY7" fmla="*/ 725714 h 4455885"/>
              <a:gd name="connsiteX8" fmla="*/ 2801257 w 3468914"/>
              <a:gd name="connsiteY8" fmla="*/ 653143 h 4455885"/>
              <a:gd name="connsiteX9" fmla="*/ 1712686 w 3468914"/>
              <a:gd name="connsiteY9" fmla="*/ 0 h 4455885"/>
              <a:gd name="connsiteX10" fmla="*/ 0 w 3468914"/>
              <a:gd name="connsiteY10" fmla="*/ 391885 h 4455885"/>
              <a:gd name="connsiteX11" fmla="*/ 696686 w 3468914"/>
              <a:gd name="connsiteY11" fmla="*/ 4397828 h 4455885"/>
              <a:gd name="connsiteX12" fmla="*/ 2002971 w 3468914"/>
              <a:gd name="connsiteY12" fmla="*/ 4455885 h 4455885"/>
              <a:gd name="connsiteX13" fmla="*/ 2989943 w 3468914"/>
              <a:gd name="connsiteY13" fmla="*/ 4412343 h 4455885"/>
              <a:gd name="connsiteX14" fmla="*/ 3468914 w 3468914"/>
              <a:gd name="connsiteY14" fmla="*/ 3976914 h 4455885"/>
              <a:gd name="connsiteX15" fmla="*/ 3091543 w 3468914"/>
              <a:gd name="connsiteY15" fmla="*/ 1132114 h 445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68914" h="4455885">
                <a:moveTo>
                  <a:pt x="3091543" y="1132114"/>
                </a:moveTo>
                <a:lnTo>
                  <a:pt x="3091543" y="1132114"/>
                </a:lnTo>
                <a:cubicBezTo>
                  <a:pt x="3067352" y="1098247"/>
                  <a:pt x="3038703" y="1067158"/>
                  <a:pt x="3018971" y="1030514"/>
                </a:cubicBezTo>
                <a:cubicBezTo>
                  <a:pt x="2989076" y="974995"/>
                  <a:pt x="2993457" y="903400"/>
                  <a:pt x="2946400" y="856343"/>
                </a:cubicBezTo>
                <a:cubicBezTo>
                  <a:pt x="2934065" y="844008"/>
                  <a:pt x="2918459" y="835115"/>
                  <a:pt x="2902857" y="827314"/>
                </a:cubicBezTo>
                <a:cubicBezTo>
                  <a:pt x="2889173" y="820472"/>
                  <a:pt x="2873828" y="817638"/>
                  <a:pt x="2859314" y="812800"/>
                </a:cubicBezTo>
                <a:cubicBezTo>
                  <a:pt x="2854476" y="798286"/>
                  <a:pt x="2851642" y="782941"/>
                  <a:pt x="2844800" y="769257"/>
                </a:cubicBezTo>
                <a:cubicBezTo>
                  <a:pt x="2836999" y="753655"/>
                  <a:pt x="2823572" y="741316"/>
                  <a:pt x="2815771" y="725714"/>
                </a:cubicBezTo>
                <a:cubicBezTo>
                  <a:pt x="2798197" y="690566"/>
                  <a:pt x="2801257" y="686355"/>
                  <a:pt x="2801257" y="653143"/>
                </a:cubicBezTo>
                <a:lnTo>
                  <a:pt x="1712686" y="0"/>
                </a:lnTo>
                <a:lnTo>
                  <a:pt x="0" y="391885"/>
                </a:lnTo>
                <a:lnTo>
                  <a:pt x="696686" y="4397828"/>
                </a:lnTo>
                <a:lnTo>
                  <a:pt x="2002971" y="4455885"/>
                </a:lnTo>
                <a:lnTo>
                  <a:pt x="2989943" y="4412343"/>
                </a:lnTo>
                <a:lnTo>
                  <a:pt x="3468914" y="3976914"/>
                </a:lnTo>
                <a:lnTo>
                  <a:pt x="3091543" y="1132114"/>
                </a:lnTo>
                <a:close/>
              </a:path>
            </a:pathLst>
          </a:custGeom>
          <a:solidFill>
            <a:srgbClr val="BB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702629" y="914400"/>
            <a:ext cx="769257" cy="783771"/>
          </a:xfrm>
          <a:custGeom>
            <a:avLst/>
            <a:gdLst>
              <a:gd name="connsiteX0" fmla="*/ 682171 w 769257"/>
              <a:gd name="connsiteY0" fmla="*/ 783771 h 783771"/>
              <a:gd name="connsiteX1" fmla="*/ 72571 w 769257"/>
              <a:gd name="connsiteY1" fmla="*/ 754743 h 783771"/>
              <a:gd name="connsiteX2" fmla="*/ 0 w 769257"/>
              <a:gd name="connsiteY2" fmla="*/ 159657 h 783771"/>
              <a:gd name="connsiteX3" fmla="*/ 304800 w 769257"/>
              <a:gd name="connsiteY3" fmla="*/ 0 h 783771"/>
              <a:gd name="connsiteX4" fmla="*/ 682171 w 769257"/>
              <a:gd name="connsiteY4" fmla="*/ 14514 h 783771"/>
              <a:gd name="connsiteX5" fmla="*/ 769257 w 769257"/>
              <a:gd name="connsiteY5" fmla="*/ 522514 h 783771"/>
              <a:gd name="connsiteX6" fmla="*/ 682171 w 769257"/>
              <a:gd name="connsiteY6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9257" h="783771">
                <a:moveTo>
                  <a:pt x="682171" y="783771"/>
                </a:moveTo>
                <a:lnTo>
                  <a:pt x="72571" y="754743"/>
                </a:lnTo>
                <a:lnTo>
                  <a:pt x="0" y="159657"/>
                </a:lnTo>
                <a:lnTo>
                  <a:pt x="304800" y="0"/>
                </a:lnTo>
                <a:lnTo>
                  <a:pt x="682171" y="14514"/>
                </a:lnTo>
                <a:lnTo>
                  <a:pt x="769257" y="522514"/>
                </a:lnTo>
                <a:lnTo>
                  <a:pt x="682171" y="783771"/>
                </a:lnTo>
                <a:close/>
              </a:path>
            </a:pathLst>
          </a:custGeom>
          <a:solidFill>
            <a:srgbClr val="BB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6800" y="5791200"/>
            <a:ext cx="26670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6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11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80572" y="3138714"/>
            <a:ext cx="3749040" cy="106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5046214" cy="170973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 bwMode="auto">
          <a:xfrm flipV="1">
            <a:off x="1676400" y="280488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0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" y="1066800"/>
            <a:ext cx="9024828" cy="480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986046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Klatt</a:t>
            </a:r>
            <a:r>
              <a: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CG et al (2014) Front </a:t>
            </a:r>
            <a:r>
              <a:rPr lang="en-US" sz="1600" b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Microbiol</a:t>
            </a:r>
            <a:r>
              <a: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4:106</a:t>
            </a:r>
            <a:endParaRPr lang="en-US" sz="16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524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0" dirty="0" smtClean="0">
                <a:solidFill>
                  <a:schemeClr val="bg1"/>
                </a:solidFill>
              </a:rPr>
              <a:t>Mats of phototrophic bacteria</a:t>
            </a:r>
            <a:endParaRPr lang="en-US" sz="4400" i="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77" y="2305879"/>
            <a:ext cx="4843123" cy="2951921"/>
          </a:xfrm>
          <a:prstGeom prst="rect">
            <a:avLst/>
          </a:prstGeom>
          <a:ln w="38100"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167277" y="1828800"/>
            <a:ext cx="4843123" cy="47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Rhodopseudomonas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capsulata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9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600" y="2393950"/>
            <a:ext cx="5805488" cy="3473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967413"/>
            <a:ext cx="7669638" cy="7381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"/>
            <a:ext cx="7315200" cy="21225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57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3409950" cy="56769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810000"/>
            <a:ext cx="5546904" cy="227647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 b="33449"/>
          <a:stretch>
            <a:fillRect/>
          </a:stretch>
        </p:blipFill>
        <p:spPr bwMode="auto">
          <a:xfrm>
            <a:off x="723900" y="152400"/>
            <a:ext cx="76962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1066800"/>
            <a:ext cx="7943850" cy="173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6172200" y="280035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/>
              <a:t>(Companion, Part 1)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88976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34260" r="36246" b="38770"/>
          <a:stretch/>
        </p:blipFill>
        <p:spPr bwMode="auto">
          <a:xfrm>
            <a:off x="275224" y="1219200"/>
            <a:ext cx="8549462" cy="17634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3" cstate="print"/>
          <a:srcRect b="33449"/>
          <a:stretch>
            <a:fillRect/>
          </a:stretch>
        </p:blipFill>
        <p:spPr bwMode="auto">
          <a:xfrm>
            <a:off x="723900" y="152400"/>
            <a:ext cx="76962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352800"/>
            <a:ext cx="8229600" cy="19829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81000" y="12954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Figure 1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53340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/>
              <a:t>(Companion, Part 2)</a:t>
            </a:r>
            <a:endParaRPr lang="en-US" sz="2000" b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5486400"/>
            <a:ext cx="4880388" cy="8269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98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07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 flipV="1">
            <a:off x="609600" y="435791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855720"/>
            <a:ext cx="8598513" cy="411480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143000" y="4401456"/>
            <a:ext cx="51054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 Box 6" descr="Newsprint"/>
          <p:cNvSpPr txBox="1">
            <a:spLocks noChangeArrowheads="1"/>
          </p:cNvSpPr>
          <p:nvPr/>
        </p:nvSpPr>
        <p:spPr bwMode="auto">
          <a:xfrm>
            <a:off x="3962400" y="1524000"/>
            <a:ext cx="3886200" cy="1754326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…what </a:t>
            </a:r>
            <a:r>
              <a:rPr lang="en-US" dirty="0"/>
              <a:t>exactly needs to be cited. </a:t>
            </a:r>
            <a:endParaRPr lang="en-US" dirty="0" smtClean="0"/>
          </a:p>
          <a:p>
            <a:pPr algn="ctr">
              <a:spcBef>
                <a:spcPct val="50000"/>
              </a:spcBef>
            </a:pPr>
            <a:r>
              <a:rPr lang="en-US" dirty="0" smtClean="0"/>
              <a:t>…in </a:t>
            </a:r>
            <a:r>
              <a:rPr lang="en-US" dirty="0"/>
              <a:t>the first </a:t>
            </a:r>
            <a:r>
              <a:rPr lang="en-US" dirty="0" smtClean="0"/>
              <a:t>sentence… the </a:t>
            </a:r>
            <a:r>
              <a:rPr lang="en-US" dirty="0"/>
              <a:t>writer used a source when defining Alzheimer's. </a:t>
            </a:r>
            <a:endParaRPr lang="en-US" dirty="0" smtClean="0"/>
          </a:p>
          <a:p>
            <a:pPr algn="ctr">
              <a:spcBef>
                <a:spcPct val="50000"/>
              </a:spcBef>
            </a:pPr>
            <a:r>
              <a:rPr lang="en-US" dirty="0" smtClean="0"/>
              <a:t>I </a:t>
            </a:r>
            <a:r>
              <a:rPr lang="en-US" dirty="0"/>
              <a:t>myself would likely not have cited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due to it being a </a:t>
            </a:r>
            <a:r>
              <a:rPr lang="en-US" dirty="0" smtClean="0"/>
              <a:t>definition…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37144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43032"/>
            <a:ext cx="6705600" cy="27908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 bwMode="auto">
          <a:xfrm flipV="1">
            <a:off x="910770" y="436154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152572" y="3323772"/>
            <a:ext cx="33832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459378" y="3566886"/>
            <a:ext cx="3657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2840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37144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43032"/>
            <a:ext cx="6705600" cy="27908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5029200" y="2085816"/>
            <a:ext cx="3581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500742" y="2329542"/>
            <a:ext cx="2286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ight Arrow 6"/>
          <p:cNvSpPr/>
          <p:nvPr/>
        </p:nvSpPr>
        <p:spPr bwMode="auto">
          <a:xfrm flipV="1">
            <a:off x="899886" y="492397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89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37144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43032"/>
            <a:ext cx="6705600" cy="27908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 bwMode="auto">
          <a:xfrm>
            <a:off x="471714" y="1857828"/>
            <a:ext cx="80467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5431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898" y="76200"/>
            <a:ext cx="4724102" cy="667512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" y="1600200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/>
              <a:t>St George-</a:t>
            </a:r>
            <a:r>
              <a:rPr lang="en-US" sz="2400" i="0" dirty="0" err="1"/>
              <a:t>Hyslop</a:t>
            </a:r>
            <a:r>
              <a:rPr lang="en-US" sz="2400" i="0" dirty="0"/>
              <a:t> </a:t>
            </a:r>
            <a:r>
              <a:rPr lang="en-US" sz="2400" i="0" dirty="0" smtClean="0"/>
              <a:t>PH (2000). </a:t>
            </a:r>
            <a:endParaRPr lang="en-US" sz="2400" i="0" dirty="0"/>
          </a:p>
          <a:p>
            <a:r>
              <a:rPr lang="en-US" sz="2400" i="0" dirty="0"/>
              <a:t>Piecing together Alzheimer's</a:t>
            </a:r>
            <a:r>
              <a:rPr lang="en-US" sz="2400" i="0" dirty="0" smtClean="0"/>
              <a:t>. </a:t>
            </a:r>
            <a:br>
              <a:rPr lang="en-US" sz="2400" i="0" dirty="0" smtClean="0"/>
            </a:br>
            <a:r>
              <a:rPr lang="en-US" sz="2400" i="0" dirty="0" err="1" smtClean="0">
                <a:hlinkClick r:id="rId3"/>
              </a:rPr>
              <a:t>Sci</a:t>
            </a:r>
            <a:r>
              <a:rPr lang="en-US" sz="2400" i="0" dirty="0" smtClean="0">
                <a:hlinkClick r:id="rId3"/>
              </a:rPr>
              <a:t> Am 283(6</a:t>
            </a:r>
            <a:r>
              <a:rPr lang="en-US" sz="2400" i="0" dirty="0">
                <a:hlinkClick r:id="rId3"/>
              </a:rPr>
              <a:t>):76-83</a:t>
            </a:r>
            <a:r>
              <a:rPr lang="en-US" sz="2400" i="0" dirty="0"/>
              <a:t>.</a:t>
            </a:r>
            <a:endParaRPr lang="en-US" sz="2400" b="1" i="0" dirty="0"/>
          </a:p>
          <a:p>
            <a:r>
              <a:rPr lang="en-US" sz="2400" i="0" dirty="0" smtClean="0"/>
              <a:t>.</a:t>
            </a:r>
            <a:endParaRPr lang="en-US" sz="2400" i="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201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1600200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/>
              <a:t>St George-</a:t>
            </a:r>
            <a:r>
              <a:rPr lang="en-US" sz="2400" i="0" dirty="0" err="1"/>
              <a:t>Hyslop</a:t>
            </a:r>
            <a:r>
              <a:rPr lang="en-US" sz="2400" i="0" dirty="0"/>
              <a:t> </a:t>
            </a:r>
            <a:r>
              <a:rPr lang="en-US" sz="2400" i="0" dirty="0" smtClean="0"/>
              <a:t>PH (2000). </a:t>
            </a:r>
            <a:endParaRPr lang="en-US" sz="2400" i="0" dirty="0"/>
          </a:p>
          <a:p>
            <a:r>
              <a:rPr lang="en-US" sz="2400" i="0" dirty="0"/>
              <a:t>Piecing together Alzheimer's</a:t>
            </a:r>
            <a:r>
              <a:rPr lang="en-US" sz="2400" i="0" dirty="0" smtClean="0"/>
              <a:t>. </a:t>
            </a:r>
            <a:br>
              <a:rPr lang="en-US" sz="2400" i="0" dirty="0" smtClean="0"/>
            </a:br>
            <a:r>
              <a:rPr lang="en-US" sz="2400" i="0" dirty="0" err="1" smtClean="0">
                <a:hlinkClick r:id="rId2"/>
              </a:rPr>
              <a:t>Sci</a:t>
            </a:r>
            <a:r>
              <a:rPr lang="en-US" sz="2400" i="0" dirty="0" smtClean="0">
                <a:hlinkClick r:id="rId2"/>
              </a:rPr>
              <a:t> Am 283(6</a:t>
            </a:r>
            <a:r>
              <a:rPr lang="en-US" sz="2400" i="0" dirty="0">
                <a:hlinkClick r:id="rId2"/>
              </a:rPr>
              <a:t>):76-83</a:t>
            </a:r>
            <a:r>
              <a:rPr lang="en-US" sz="2400" i="0" dirty="0"/>
              <a:t>.</a:t>
            </a:r>
            <a:endParaRPr lang="en-US" sz="2400" b="1" i="0" dirty="0"/>
          </a:p>
          <a:p>
            <a:r>
              <a:rPr lang="en-US" sz="2400" i="0" dirty="0" smtClean="0"/>
              <a:t>.</a:t>
            </a:r>
            <a:endParaRPr lang="en-US" sz="2400" i="0" dirty="0"/>
          </a:p>
          <a:p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552" y="54429"/>
            <a:ext cx="4727448" cy="629986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3810000"/>
            <a:ext cx="304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Be helpful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2806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9808</TotalTime>
  <Words>184</Words>
  <Application>Microsoft Office PowerPoint</Application>
  <PresentationFormat>On-screen Show (4:3)</PresentationFormat>
  <Paragraphs>62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ＭＳ Ｐゴシック</vt:lpstr>
      <vt:lpstr>Arial</vt:lpstr>
      <vt:lpstr>Calibri</vt:lpstr>
      <vt:lpstr>Lucida Handwriting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lac operon</vt:lpstr>
      <vt:lpstr>PowerPoint Presentation</vt:lpstr>
      <vt:lpstr>PowerPoint Presentation</vt:lpstr>
      <vt:lpstr>PowerPoint Presentation</vt:lpstr>
      <vt:lpstr>PowerPoint Presentation</vt:lpstr>
    </vt:vector>
  </TitlesOfParts>
  <Company>Virginia Commwealth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Elhai</dc:creator>
  <cp:lastModifiedBy>jelhai</cp:lastModifiedBy>
  <cp:revision>550</cp:revision>
  <dcterms:created xsi:type="dcterms:W3CDTF">2011-01-17T21:08:00Z</dcterms:created>
  <dcterms:modified xsi:type="dcterms:W3CDTF">2017-04-13T13:03:36Z</dcterms:modified>
</cp:coreProperties>
</file>