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637" r:id="rId2"/>
    <p:sldId id="638" r:id="rId3"/>
    <p:sldId id="1361" r:id="rId4"/>
    <p:sldId id="1335" r:id="rId5"/>
    <p:sldId id="1362" r:id="rId6"/>
    <p:sldId id="1363" r:id="rId7"/>
    <p:sldId id="1336" r:id="rId8"/>
    <p:sldId id="1358" r:id="rId9"/>
    <p:sldId id="1359" r:id="rId10"/>
    <p:sldId id="1360" r:id="rId11"/>
    <p:sldId id="1364" r:id="rId12"/>
    <p:sldId id="1365" r:id="rId13"/>
    <p:sldId id="1354" r:id="rId14"/>
    <p:sldId id="1348" r:id="rId15"/>
    <p:sldId id="1357" r:id="rId16"/>
    <p:sldId id="1338" r:id="rId17"/>
    <p:sldId id="1339" r:id="rId18"/>
    <p:sldId id="1340" r:id="rId19"/>
    <p:sldId id="1341" r:id="rId20"/>
    <p:sldId id="1342" r:id="rId21"/>
    <p:sldId id="1352" r:id="rId22"/>
    <p:sldId id="1353" r:id="rId23"/>
    <p:sldId id="1351" r:id="rId24"/>
    <p:sldId id="1349" r:id="rId25"/>
    <p:sldId id="1343" r:id="rId26"/>
    <p:sldId id="1344" r:id="rId27"/>
    <p:sldId id="1346" r:id="rId28"/>
    <p:sldId id="1347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00"/>
    <a:srgbClr val="BBFFDD"/>
    <a:srgbClr val="FF9900"/>
    <a:srgbClr val="00CC00"/>
    <a:srgbClr val="0033CC"/>
    <a:srgbClr val="66FF33"/>
    <a:srgbClr val="CC3300"/>
    <a:srgbClr val="000099"/>
    <a:srgbClr val="FF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wmf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b="19717"/>
          <a:stretch/>
        </p:blipFill>
        <p:spPr>
          <a:xfrm>
            <a:off x="3657600" y="972457"/>
            <a:ext cx="4572000" cy="2975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r="69206" b="53422"/>
          <a:stretch/>
        </p:blipFill>
        <p:spPr>
          <a:xfrm>
            <a:off x="2382157" y="0"/>
            <a:ext cx="2815804" cy="2662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r="23651" b="25148"/>
          <a:stretch/>
        </p:blipFill>
        <p:spPr>
          <a:xfrm flipV="1">
            <a:off x="3664857" y="3541485"/>
            <a:ext cx="3490686" cy="2710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248400" y="12954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77865" y="31242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54065" y="38100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3600" y="5715000"/>
            <a:ext cx="6858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05300" y="467234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29200" y="2123552"/>
            <a:ext cx="228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Freeform 12"/>
          <p:cNvSpPr/>
          <p:nvPr/>
        </p:nvSpPr>
        <p:spPr bwMode="auto">
          <a:xfrm>
            <a:off x="6953460" y="3456633"/>
            <a:ext cx="182880" cy="180870"/>
          </a:xfrm>
          <a:custGeom>
            <a:avLst/>
            <a:gdLst>
              <a:gd name="connsiteX0" fmla="*/ 0 w 160774"/>
              <a:gd name="connsiteY0" fmla="*/ 10048 h 180870"/>
              <a:gd name="connsiteX1" fmla="*/ 50242 w 160774"/>
              <a:gd name="connsiteY1" fmla="*/ 180870 h 180870"/>
              <a:gd name="connsiteX2" fmla="*/ 160774 w 160774"/>
              <a:gd name="connsiteY2" fmla="*/ 160774 h 180870"/>
              <a:gd name="connsiteX3" fmla="*/ 100484 w 160774"/>
              <a:gd name="connsiteY3" fmla="*/ 0 h 180870"/>
              <a:gd name="connsiteX4" fmla="*/ 0 w 160774"/>
              <a:gd name="connsiteY4" fmla="*/ 10048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74" h="180870">
                <a:moveTo>
                  <a:pt x="0" y="10048"/>
                </a:moveTo>
                <a:lnTo>
                  <a:pt x="50242" y="180870"/>
                </a:lnTo>
                <a:lnTo>
                  <a:pt x="160774" y="160774"/>
                </a:lnTo>
                <a:lnTo>
                  <a:pt x="100484" y="0"/>
                </a:lnTo>
                <a:lnTo>
                  <a:pt x="0" y="10048"/>
                </a:lnTo>
                <a:close/>
              </a:path>
            </a:pathLst>
          </a:cu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r="69206" b="53422"/>
          <a:stretch/>
        </p:blipFill>
        <p:spPr>
          <a:xfrm flipV="1">
            <a:off x="3266552" y="4793436"/>
            <a:ext cx="1920240" cy="181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1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8" y="1447800"/>
            <a:ext cx="8595360" cy="17878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228594"/>
            <a:ext cx="6217920" cy="96798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5905"/>
            <a:ext cx="5577840" cy="28086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7096648" y="5217608"/>
            <a:ext cx="914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1843032" y="550649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828128" y="5795384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813224" y="606417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798320" y="6312872"/>
            <a:ext cx="2103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Arrow 10"/>
          <p:cNvSpPr/>
          <p:nvPr/>
        </p:nvSpPr>
        <p:spPr bwMode="auto">
          <a:xfrm flipV="1">
            <a:off x="44268" y="2667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8" y="1447800"/>
            <a:ext cx="8595360" cy="17878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228594"/>
            <a:ext cx="6217920" cy="96798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5905"/>
            <a:ext cx="5577840" cy="28086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7096648" y="5217608"/>
            <a:ext cx="914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1843032" y="550649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828128" y="5795384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813224" y="606417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798320" y="6312872"/>
            <a:ext cx="2103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Arrow 10"/>
          <p:cNvSpPr/>
          <p:nvPr/>
        </p:nvSpPr>
        <p:spPr bwMode="auto">
          <a:xfrm flipV="1">
            <a:off x="44268" y="2057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5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5967413"/>
            <a:ext cx="7669638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315200" cy="2122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398"/>
            <a:ext cx="7772400" cy="217133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25600" y="2393950"/>
            <a:ext cx="5805488" cy="3473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3169"/>
            <a:ext cx="8229600" cy="2475931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0012" y="4953000"/>
            <a:ext cx="4880388" cy="8269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5"/>
          <a:stretch/>
        </p:blipFill>
        <p:spPr>
          <a:xfrm>
            <a:off x="1143000" y="76200"/>
            <a:ext cx="6858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4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Belasco et al, I and II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208118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48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" y="1066800"/>
            <a:ext cx="9024828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986046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Klatt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CG et al (2014) Front </a:t>
            </a:r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4:106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Mats of phototrophic bacteria</a:t>
            </a:r>
            <a:endParaRPr lang="en-US" sz="4400" i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10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1397000"/>
            <a:ext cx="5805488" cy="3473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3231521" y="4230803"/>
            <a:ext cx="1449337" cy="754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6942" y="21408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 smtClean="0"/>
              <a:t>Acquisition of variable light</a:t>
            </a:r>
            <a:endParaRPr lang="en-US" sz="4800" b="1" i="0" dirty="0"/>
          </a:p>
        </p:txBody>
      </p:sp>
      <p:sp>
        <p:nvSpPr>
          <p:cNvPr id="7" name="Oval 6"/>
          <p:cNvSpPr/>
          <p:nvPr/>
        </p:nvSpPr>
        <p:spPr>
          <a:xfrm>
            <a:off x="4623524" y="4201160"/>
            <a:ext cx="1629956" cy="7548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45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scope-radio__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6298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858551" y="748026"/>
            <a:ext cx="320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center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2590801" y="-990600"/>
            <a:ext cx="2560320" cy="3102863"/>
            <a:chOff x="2590801" y="-990600"/>
            <a:chExt cx="2560320" cy="3102863"/>
          </a:xfrm>
        </p:grpSpPr>
        <p:cxnSp>
          <p:nvCxnSpPr>
            <p:cNvPr id="4" name="Straight Connector 3"/>
            <p:cNvCxnSpPr>
              <a:cxnSpLocks noChangeAspect="1"/>
            </p:cNvCxnSpPr>
            <p:nvPr/>
          </p:nvCxnSpPr>
          <p:spPr>
            <a:xfrm rot="5400000">
              <a:off x="2298193" y="-697992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rot="5400000">
              <a:off x="2602993" y="-414528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rot="5400000">
              <a:off x="2907793" y="-131064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8255" y="195206"/>
            <a:ext cx="1926112" cy="2356613"/>
            <a:chOff x="3178255" y="195206"/>
            <a:chExt cx="1926112" cy="2356613"/>
          </a:xfrm>
        </p:grpSpPr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rot="8040000">
              <a:off x="2917835" y="455626"/>
              <a:ext cx="2256982" cy="173614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rot="7620000">
              <a:off x="3155738" y="649499"/>
              <a:ext cx="2104826" cy="16190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rot="7140000">
              <a:off x="3399439" y="846890"/>
              <a:ext cx="1927310" cy="14825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885333" y="-76200"/>
            <a:ext cx="3877667" cy="4108333"/>
            <a:chOff x="4885333" y="-76200"/>
            <a:chExt cx="3877667" cy="4108333"/>
          </a:xfrm>
        </p:grpSpPr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04616" y="1358738"/>
            <a:ext cx="2152579" cy="2360658"/>
            <a:chOff x="4304616" y="1358738"/>
            <a:chExt cx="2152579" cy="2360658"/>
          </a:xfrm>
        </p:grpSpPr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rot="4020000">
              <a:off x="4059821" y="1603533"/>
              <a:ext cx="2121563" cy="163197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rot="3420000">
              <a:off x="4275599" y="1643382"/>
              <a:ext cx="2167970" cy="16676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 rot="2880000">
              <a:off x="4428330" y="1690531"/>
              <a:ext cx="2293499" cy="17642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09600" y="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Parts of a radio telescope</a:t>
            </a:r>
            <a:endParaRPr lang="en-US" sz="4400" i="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600200"/>
            <a:ext cx="140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5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scope-radio__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6298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90801" y="-990600"/>
            <a:ext cx="2560320" cy="3102863"/>
            <a:chOff x="2590801" y="-990600"/>
            <a:chExt cx="2560320" cy="3102863"/>
          </a:xfrm>
        </p:grpSpPr>
        <p:cxnSp>
          <p:nvCxnSpPr>
            <p:cNvPr id="4" name="Straight Connector 3"/>
            <p:cNvCxnSpPr>
              <a:cxnSpLocks noChangeAspect="1"/>
            </p:cNvCxnSpPr>
            <p:nvPr/>
          </p:nvCxnSpPr>
          <p:spPr>
            <a:xfrm rot="5400000">
              <a:off x="2298193" y="-697992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rot="5400000">
              <a:off x="2602993" y="-414528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rot="5400000">
              <a:off x="2907793" y="-131064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8255" y="195206"/>
            <a:ext cx="1926112" cy="2356613"/>
            <a:chOff x="3178255" y="195206"/>
            <a:chExt cx="1926112" cy="2356613"/>
          </a:xfrm>
        </p:grpSpPr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rot="8040000">
              <a:off x="2917835" y="455626"/>
              <a:ext cx="2256982" cy="173614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rot="7620000">
              <a:off x="3155738" y="649499"/>
              <a:ext cx="2104826" cy="16190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rot="7140000">
              <a:off x="3399439" y="846890"/>
              <a:ext cx="1927310" cy="14825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858551" y="748026"/>
            <a:ext cx="320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center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8200" y="1600200"/>
            <a:ext cx="140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85333" y="-76200"/>
            <a:ext cx="3877667" cy="4108333"/>
            <a:chOff x="4885333" y="-76200"/>
            <a:chExt cx="3877667" cy="4108333"/>
          </a:xfrm>
        </p:grpSpPr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04616" y="1358738"/>
            <a:ext cx="2152579" cy="2360658"/>
            <a:chOff x="4304616" y="1358738"/>
            <a:chExt cx="2152579" cy="2360658"/>
          </a:xfrm>
        </p:grpSpPr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rot="4020000">
              <a:off x="4059821" y="1603533"/>
              <a:ext cx="2121563" cy="163197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rot="3420000">
              <a:off x="4275599" y="1643382"/>
              <a:ext cx="2167970" cy="16676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 rot="2880000">
              <a:off x="4428330" y="1690531"/>
              <a:ext cx="2293499" cy="17642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09600" y="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Parts of a radio telescope</a:t>
            </a:r>
            <a:endParaRPr lang="en-US" sz="4400" i="0" dirty="0">
              <a:solidFill>
                <a:schemeClr val="bg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16200000" flipH="1">
            <a:off x="5114472" y="665844"/>
            <a:ext cx="106680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114472" y="665844"/>
            <a:ext cx="1066800" cy="685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7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18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66058" y="4220028"/>
            <a:ext cx="374904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 rot="16200000" flipV="1">
            <a:off x="1001484" y="5943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lescope-radio__index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144000" cy="6162989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2590801" y="-990600"/>
            <a:ext cx="2560320" cy="3102863"/>
            <a:chOff x="2590801" y="-990600"/>
            <a:chExt cx="2560320" cy="3102863"/>
          </a:xfrm>
        </p:grpSpPr>
        <p:cxnSp>
          <p:nvCxnSpPr>
            <p:cNvPr id="4" name="Straight Connector 3"/>
            <p:cNvCxnSpPr>
              <a:cxnSpLocks noChangeAspect="1"/>
            </p:cNvCxnSpPr>
            <p:nvPr/>
          </p:nvCxnSpPr>
          <p:spPr>
            <a:xfrm rot="5400000">
              <a:off x="2298193" y="-697992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 noChangeAspect="1"/>
            </p:cNvCxnSpPr>
            <p:nvPr/>
          </p:nvCxnSpPr>
          <p:spPr>
            <a:xfrm rot="5400000">
              <a:off x="2602993" y="-414528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 noChangeAspect="1"/>
            </p:cNvCxnSpPr>
            <p:nvPr/>
          </p:nvCxnSpPr>
          <p:spPr>
            <a:xfrm rot="5400000">
              <a:off x="2907793" y="-131064"/>
              <a:ext cx="2535935" cy="195072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78255" y="195206"/>
            <a:ext cx="1926112" cy="2356613"/>
            <a:chOff x="3178255" y="195206"/>
            <a:chExt cx="1926112" cy="2356613"/>
          </a:xfrm>
        </p:grpSpPr>
        <p:cxnSp>
          <p:nvCxnSpPr>
            <p:cNvPr id="8" name="Straight Connector 7"/>
            <p:cNvCxnSpPr>
              <a:cxnSpLocks noChangeAspect="1"/>
            </p:cNvCxnSpPr>
            <p:nvPr/>
          </p:nvCxnSpPr>
          <p:spPr>
            <a:xfrm rot="8040000">
              <a:off x="2917835" y="455626"/>
              <a:ext cx="2256982" cy="173614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 noChangeAspect="1"/>
            </p:cNvCxnSpPr>
            <p:nvPr/>
          </p:nvCxnSpPr>
          <p:spPr>
            <a:xfrm rot="7620000">
              <a:off x="3155738" y="649499"/>
              <a:ext cx="2104826" cy="1619098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 noChangeAspect="1"/>
            </p:cNvCxnSpPr>
            <p:nvPr/>
          </p:nvCxnSpPr>
          <p:spPr>
            <a:xfrm rot="7140000">
              <a:off x="3399439" y="846890"/>
              <a:ext cx="1927310" cy="14825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5858551" y="748026"/>
            <a:ext cx="3208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Reaction center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8200" y="1600200"/>
            <a:ext cx="1404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Antenna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885333" y="-76200"/>
            <a:ext cx="3877667" cy="4108333"/>
            <a:chOff x="4885333" y="-76200"/>
            <a:chExt cx="3877667" cy="4108333"/>
          </a:xfrm>
        </p:grpSpPr>
        <p:cxnSp>
          <p:nvCxnSpPr>
            <p:cNvPr id="17" name="Straight Connector 16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304616" y="1358738"/>
            <a:ext cx="2152579" cy="2360658"/>
            <a:chOff x="4304616" y="1358738"/>
            <a:chExt cx="2152579" cy="2360658"/>
          </a:xfrm>
        </p:grpSpPr>
        <p:cxnSp>
          <p:nvCxnSpPr>
            <p:cNvPr id="20" name="Straight Connector 19"/>
            <p:cNvCxnSpPr>
              <a:cxnSpLocks noChangeAspect="1"/>
            </p:cNvCxnSpPr>
            <p:nvPr/>
          </p:nvCxnSpPr>
          <p:spPr>
            <a:xfrm rot="4020000">
              <a:off x="4059821" y="1603533"/>
              <a:ext cx="2121563" cy="1631973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cxnSpLocks noChangeAspect="1"/>
            </p:cNvCxnSpPr>
            <p:nvPr/>
          </p:nvCxnSpPr>
          <p:spPr>
            <a:xfrm rot="3420000">
              <a:off x="4275599" y="1643382"/>
              <a:ext cx="2167970" cy="166767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 noChangeAspect="1"/>
            </p:cNvCxnSpPr>
            <p:nvPr/>
          </p:nvCxnSpPr>
          <p:spPr>
            <a:xfrm rot="2880000">
              <a:off x="4428330" y="1690531"/>
              <a:ext cx="2293499" cy="1764231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09600" y="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Parts of a radio telescope</a:t>
            </a:r>
            <a:endParaRPr lang="en-US" sz="4400" i="0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16200000" flipH="1">
            <a:off x="3681891" y="356710"/>
            <a:ext cx="2152962" cy="4639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3681891" y="356710"/>
            <a:ext cx="2152962" cy="46399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5553147" y="-838200"/>
            <a:ext cx="1706173" cy="1807667"/>
            <a:chOff x="4885333" y="-76200"/>
            <a:chExt cx="3877667" cy="4108333"/>
          </a:xfrm>
        </p:grpSpPr>
        <p:cxnSp>
          <p:nvCxnSpPr>
            <p:cNvPr id="35" name="Straight Connector 34"/>
            <p:cNvCxnSpPr>
              <a:cxnSpLocks noChangeAspect="1"/>
            </p:cNvCxnSpPr>
            <p:nvPr/>
          </p:nvCxnSpPr>
          <p:spPr>
            <a:xfrm rot="5400000">
              <a:off x="4452273" y="356860"/>
              <a:ext cx="3753186" cy="288706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cxnSpLocks noChangeAspect="1"/>
            </p:cNvCxnSpPr>
            <p:nvPr/>
          </p:nvCxnSpPr>
          <p:spPr>
            <a:xfrm rot="5400000">
              <a:off x="4797306" y="447692"/>
              <a:ext cx="3879985" cy="298460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 noChangeAspect="1"/>
            </p:cNvCxnSpPr>
            <p:nvPr/>
          </p:nvCxnSpPr>
          <p:spPr>
            <a:xfrm rot="5400000">
              <a:off x="5196111" y="465244"/>
              <a:ext cx="4032133" cy="310164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474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40641"/>
            <a:ext cx="7315200" cy="437671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6942" y="21408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 smtClean="0"/>
              <a:t>Acquisition of variable light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67665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0" y="1006720"/>
            <a:ext cx="5338010" cy="5851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6942" y="214086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0" dirty="0" smtClean="0"/>
              <a:t>Acquisition of variable light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0728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9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b="1" i="1" dirty="0" smtClean="0">
                <a:latin typeface="Times New Roman" pitchFamily="18" charset="0"/>
                <a:cs typeface="Times New Roman" pitchFamily="18" charset="0"/>
              </a:rPr>
              <a:t>lac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operon</a:t>
            </a:r>
          </a:p>
        </p:txBody>
      </p:sp>
      <p:pic>
        <p:nvPicPr>
          <p:cNvPr id="29699" name="Picture 3" descr="la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14400"/>
            <a:ext cx="7772400" cy="444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434013"/>
            <a:ext cx="7669638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" name="Freeform 4"/>
          <p:cNvSpPr/>
          <p:nvPr/>
        </p:nvSpPr>
        <p:spPr>
          <a:xfrm>
            <a:off x="551543" y="899886"/>
            <a:ext cx="3468914" cy="4455885"/>
          </a:xfrm>
          <a:custGeom>
            <a:avLst/>
            <a:gdLst>
              <a:gd name="connsiteX0" fmla="*/ 3091543 w 3468914"/>
              <a:gd name="connsiteY0" fmla="*/ 1132114 h 4455885"/>
              <a:gd name="connsiteX1" fmla="*/ 3091543 w 3468914"/>
              <a:gd name="connsiteY1" fmla="*/ 1132114 h 4455885"/>
              <a:gd name="connsiteX2" fmla="*/ 3018971 w 3468914"/>
              <a:gd name="connsiteY2" fmla="*/ 1030514 h 4455885"/>
              <a:gd name="connsiteX3" fmla="*/ 2946400 w 3468914"/>
              <a:gd name="connsiteY3" fmla="*/ 856343 h 4455885"/>
              <a:gd name="connsiteX4" fmla="*/ 2902857 w 3468914"/>
              <a:gd name="connsiteY4" fmla="*/ 827314 h 4455885"/>
              <a:gd name="connsiteX5" fmla="*/ 2859314 w 3468914"/>
              <a:gd name="connsiteY5" fmla="*/ 812800 h 4455885"/>
              <a:gd name="connsiteX6" fmla="*/ 2844800 w 3468914"/>
              <a:gd name="connsiteY6" fmla="*/ 769257 h 4455885"/>
              <a:gd name="connsiteX7" fmla="*/ 2815771 w 3468914"/>
              <a:gd name="connsiteY7" fmla="*/ 725714 h 4455885"/>
              <a:gd name="connsiteX8" fmla="*/ 2801257 w 3468914"/>
              <a:gd name="connsiteY8" fmla="*/ 653143 h 4455885"/>
              <a:gd name="connsiteX9" fmla="*/ 1712686 w 3468914"/>
              <a:gd name="connsiteY9" fmla="*/ 0 h 4455885"/>
              <a:gd name="connsiteX10" fmla="*/ 0 w 3468914"/>
              <a:gd name="connsiteY10" fmla="*/ 391885 h 4455885"/>
              <a:gd name="connsiteX11" fmla="*/ 696686 w 3468914"/>
              <a:gd name="connsiteY11" fmla="*/ 4397828 h 4455885"/>
              <a:gd name="connsiteX12" fmla="*/ 2002971 w 3468914"/>
              <a:gd name="connsiteY12" fmla="*/ 4455885 h 4455885"/>
              <a:gd name="connsiteX13" fmla="*/ 2989943 w 3468914"/>
              <a:gd name="connsiteY13" fmla="*/ 4412343 h 4455885"/>
              <a:gd name="connsiteX14" fmla="*/ 3468914 w 3468914"/>
              <a:gd name="connsiteY14" fmla="*/ 3976914 h 4455885"/>
              <a:gd name="connsiteX15" fmla="*/ 3091543 w 3468914"/>
              <a:gd name="connsiteY15" fmla="*/ 1132114 h 4455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68914" h="4455885">
                <a:moveTo>
                  <a:pt x="3091543" y="1132114"/>
                </a:moveTo>
                <a:lnTo>
                  <a:pt x="3091543" y="1132114"/>
                </a:lnTo>
                <a:cubicBezTo>
                  <a:pt x="3067352" y="1098247"/>
                  <a:pt x="3038703" y="1067158"/>
                  <a:pt x="3018971" y="1030514"/>
                </a:cubicBezTo>
                <a:cubicBezTo>
                  <a:pt x="2989076" y="974995"/>
                  <a:pt x="2993457" y="903400"/>
                  <a:pt x="2946400" y="856343"/>
                </a:cubicBezTo>
                <a:cubicBezTo>
                  <a:pt x="2934065" y="844008"/>
                  <a:pt x="2918459" y="835115"/>
                  <a:pt x="2902857" y="827314"/>
                </a:cubicBezTo>
                <a:cubicBezTo>
                  <a:pt x="2889173" y="820472"/>
                  <a:pt x="2873828" y="817638"/>
                  <a:pt x="2859314" y="812800"/>
                </a:cubicBezTo>
                <a:cubicBezTo>
                  <a:pt x="2854476" y="798286"/>
                  <a:pt x="2851642" y="782941"/>
                  <a:pt x="2844800" y="769257"/>
                </a:cubicBezTo>
                <a:cubicBezTo>
                  <a:pt x="2836999" y="753655"/>
                  <a:pt x="2823572" y="741316"/>
                  <a:pt x="2815771" y="725714"/>
                </a:cubicBezTo>
                <a:cubicBezTo>
                  <a:pt x="2798197" y="690566"/>
                  <a:pt x="2801257" y="686355"/>
                  <a:pt x="2801257" y="653143"/>
                </a:cubicBezTo>
                <a:lnTo>
                  <a:pt x="1712686" y="0"/>
                </a:lnTo>
                <a:lnTo>
                  <a:pt x="0" y="391885"/>
                </a:lnTo>
                <a:lnTo>
                  <a:pt x="696686" y="4397828"/>
                </a:lnTo>
                <a:lnTo>
                  <a:pt x="2002971" y="4455885"/>
                </a:lnTo>
                <a:lnTo>
                  <a:pt x="2989943" y="4412343"/>
                </a:lnTo>
                <a:lnTo>
                  <a:pt x="3468914" y="3976914"/>
                </a:lnTo>
                <a:lnTo>
                  <a:pt x="3091543" y="1132114"/>
                </a:lnTo>
                <a:close/>
              </a:path>
            </a:pathLst>
          </a:cu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702629" y="914400"/>
            <a:ext cx="769257" cy="783771"/>
          </a:xfrm>
          <a:custGeom>
            <a:avLst/>
            <a:gdLst>
              <a:gd name="connsiteX0" fmla="*/ 682171 w 769257"/>
              <a:gd name="connsiteY0" fmla="*/ 783771 h 783771"/>
              <a:gd name="connsiteX1" fmla="*/ 72571 w 769257"/>
              <a:gd name="connsiteY1" fmla="*/ 754743 h 783771"/>
              <a:gd name="connsiteX2" fmla="*/ 0 w 769257"/>
              <a:gd name="connsiteY2" fmla="*/ 159657 h 783771"/>
              <a:gd name="connsiteX3" fmla="*/ 304800 w 769257"/>
              <a:gd name="connsiteY3" fmla="*/ 0 h 783771"/>
              <a:gd name="connsiteX4" fmla="*/ 682171 w 769257"/>
              <a:gd name="connsiteY4" fmla="*/ 14514 h 783771"/>
              <a:gd name="connsiteX5" fmla="*/ 769257 w 769257"/>
              <a:gd name="connsiteY5" fmla="*/ 522514 h 783771"/>
              <a:gd name="connsiteX6" fmla="*/ 682171 w 769257"/>
              <a:gd name="connsiteY6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69257" h="783771">
                <a:moveTo>
                  <a:pt x="682171" y="783771"/>
                </a:moveTo>
                <a:lnTo>
                  <a:pt x="72571" y="754743"/>
                </a:lnTo>
                <a:lnTo>
                  <a:pt x="0" y="159657"/>
                </a:lnTo>
                <a:lnTo>
                  <a:pt x="304800" y="0"/>
                </a:lnTo>
                <a:lnTo>
                  <a:pt x="682171" y="14514"/>
                </a:lnTo>
                <a:lnTo>
                  <a:pt x="769257" y="522514"/>
                </a:lnTo>
                <a:lnTo>
                  <a:pt x="682171" y="783771"/>
                </a:lnTo>
                <a:close/>
              </a:path>
            </a:pathLst>
          </a:custGeom>
          <a:solidFill>
            <a:srgbClr val="BBF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6800" y="5791200"/>
            <a:ext cx="2667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6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" y="1066800"/>
            <a:ext cx="9024828" cy="4800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986046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Klatt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CG et al (2014) Front </a:t>
            </a:r>
            <a:r>
              <a:rPr lang="en-US" sz="1600" b="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Microbiol</a:t>
            </a:r>
            <a:r>
              <a:rPr lang="en-US" sz="1600" b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4:106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524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0" dirty="0" smtClean="0">
                <a:solidFill>
                  <a:schemeClr val="bg1"/>
                </a:solidFill>
              </a:rPr>
              <a:t>Mats of phototrophic bacteria</a:t>
            </a:r>
            <a:endParaRPr lang="en-US" sz="4400" i="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277" y="2305879"/>
            <a:ext cx="4843123" cy="2951921"/>
          </a:xfrm>
          <a:prstGeom prst="rect">
            <a:avLst/>
          </a:prstGeom>
          <a:ln w="38100">
            <a:solidFill>
              <a:srgbClr val="FFFF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167277" y="1828800"/>
            <a:ext cx="4843123" cy="47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Rhodopseudomonas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err="1" smtClean="0">
                <a:solidFill>
                  <a:srgbClr val="FFFF00"/>
                </a:solidFill>
              </a:rPr>
              <a:t>capsulata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09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5600" y="2393950"/>
            <a:ext cx="5805488" cy="34734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967413"/>
            <a:ext cx="7669638" cy="7381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"/>
            <a:ext cx="7315200" cy="21225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5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3409950" cy="56769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10000"/>
            <a:ext cx="5546904" cy="22764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 b="33449"/>
          <a:stretch>
            <a:fillRect/>
          </a:stretch>
        </p:blipFill>
        <p:spPr bwMode="auto">
          <a:xfrm>
            <a:off x="723900" y="152400"/>
            <a:ext cx="7696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066800"/>
            <a:ext cx="794385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172200" y="280035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/>
              <a:t>(Companion, Part 1)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8976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4260" r="36246" b="38770"/>
          <a:stretch/>
        </p:blipFill>
        <p:spPr bwMode="auto">
          <a:xfrm>
            <a:off x="275224" y="1219200"/>
            <a:ext cx="8549462" cy="1763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 cstate="print"/>
          <a:srcRect b="33449"/>
          <a:stretch>
            <a:fillRect/>
          </a:stretch>
        </p:blipFill>
        <p:spPr bwMode="auto">
          <a:xfrm>
            <a:off x="723900" y="152400"/>
            <a:ext cx="7696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52800"/>
            <a:ext cx="8229600" cy="1982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1000" y="129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334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/>
              <a:t>(Companion, Part 2)</a:t>
            </a:r>
            <a:endParaRPr lang="en-US" sz="20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486400"/>
            <a:ext cx="4880388" cy="8269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8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481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" y="779090"/>
            <a:ext cx="9144000" cy="505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13 April 2017</a:t>
            </a:r>
            <a:endParaRPr lang="en-US" altLang="en-US" sz="3200" b="1" i="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566058" y="4220028"/>
            <a:ext cx="3749040" cy="12801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791856"/>
            <a:ext cx="7063626" cy="1161144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Text Box 28" descr="Newsprint"/>
          <p:cNvSpPr txBox="1">
            <a:spLocks noChangeArrowheads="1"/>
          </p:cNvSpPr>
          <p:nvPr/>
        </p:nvSpPr>
        <p:spPr bwMode="auto">
          <a:xfrm>
            <a:off x="1838326" y="2674203"/>
            <a:ext cx="4562474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SQ10 </a:t>
            </a:r>
            <a:r>
              <a:rPr lang="en-US" dirty="0"/>
              <a:t>is </a:t>
            </a:r>
            <a:r>
              <a:rPr lang="en-US" dirty="0" err="1"/>
              <a:t>kinda</a:t>
            </a:r>
            <a:r>
              <a:rPr lang="en-US" dirty="0"/>
              <a:t> </a:t>
            </a:r>
            <a:r>
              <a:rPr lang="en-US" dirty="0" smtClean="0"/>
              <a:t>confusing</a:t>
            </a:r>
            <a:r>
              <a:rPr lang="en-US" dirty="0"/>
              <a:t>, the logic is faulty from the beginning</a:t>
            </a:r>
            <a:r>
              <a:rPr lang="en-US" dirty="0" smtClean="0"/>
              <a:t>…. </a:t>
            </a:r>
            <a:endParaRPr lang="en-US" b="1" dirty="0"/>
          </a:p>
        </p:txBody>
      </p:sp>
      <p:sp>
        <p:nvSpPr>
          <p:cNvPr id="8" name="Right Arrow 7"/>
          <p:cNvSpPr/>
          <p:nvPr/>
        </p:nvSpPr>
        <p:spPr bwMode="auto">
          <a:xfrm flipV="1">
            <a:off x="685800" y="4114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11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8" y="1447800"/>
            <a:ext cx="8595360" cy="17878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228594"/>
            <a:ext cx="6217920" cy="96798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5905"/>
            <a:ext cx="5577840" cy="28086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7096648" y="5217608"/>
            <a:ext cx="914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1843032" y="550649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828128" y="5795384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813224" y="606417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798320" y="6312872"/>
            <a:ext cx="2103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Arrow 10"/>
          <p:cNvSpPr/>
          <p:nvPr/>
        </p:nvSpPr>
        <p:spPr bwMode="auto">
          <a:xfrm flipV="1">
            <a:off x="44268" y="2057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6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68" y="1447800"/>
            <a:ext cx="8595360" cy="17878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80" y="228594"/>
            <a:ext cx="6217920" cy="96798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5905"/>
            <a:ext cx="5577840" cy="280869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7096648" y="5217608"/>
            <a:ext cx="9144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1843032" y="550649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828128" y="5795384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813224" y="6064176"/>
            <a:ext cx="5394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1798320" y="6312872"/>
            <a:ext cx="2103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ight Arrow 10"/>
          <p:cNvSpPr/>
          <p:nvPr/>
        </p:nvSpPr>
        <p:spPr bwMode="auto">
          <a:xfrm flipV="1">
            <a:off x="44268" y="2667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68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b="19717"/>
          <a:stretch/>
        </p:blipFill>
        <p:spPr>
          <a:xfrm>
            <a:off x="3657600" y="972457"/>
            <a:ext cx="4572000" cy="2975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248400" y="12954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77865" y="31242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22098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7543800" y="990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76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b="19717"/>
          <a:stretch/>
        </p:blipFill>
        <p:spPr>
          <a:xfrm>
            <a:off x="3657600" y="972457"/>
            <a:ext cx="4572000" cy="29754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r="69206" b="53422"/>
          <a:stretch/>
        </p:blipFill>
        <p:spPr>
          <a:xfrm>
            <a:off x="2362061" y="0"/>
            <a:ext cx="2815804" cy="2662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6248400" y="12954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77865" y="31242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029200" y="2123552"/>
            <a:ext cx="2286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1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b="19717"/>
          <a:stretch/>
        </p:blipFill>
        <p:spPr>
          <a:xfrm>
            <a:off x="3657600" y="972457"/>
            <a:ext cx="4572000" cy="2975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70" r="23651" b="25148"/>
          <a:stretch/>
        </p:blipFill>
        <p:spPr>
          <a:xfrm flipV="1">
            <a:off x="3664857" y="3541485"/>
            <a:ext cx="3490686" cy="27105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6248400" y="12954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77865" y="31242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114800" y="22098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254065" y="381000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305300" y="4672340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943600" y="5715000"/>
            <a:ext cx="6858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Freeform 1"/>
          <p:cNvSpPr/>
          <p:nvPr/>
        </p:nvSpPr>
        <p:spPr bwMode="auto">
          <a:xfrm>
            <a:off x="6953460" y="3456633"/>
            <a:ext cx="182880" cy="180870"/>
          </a:xfrm>
          <a:custGeom>
            <a:avLst/>
            <a:gdLst>
              <a:gd name="connsiteX0" fmla="*/ 0 w 160774"/>
              <a:gd name="connsiteY0" fmla="*/ 10048 h 180870"/>
              <a:gd name="connsiteX1" fmla="*/ 50242 w 160774"/>
              <a:gd name="connsiteY1" fmla="*/ 180870 h 180870"/>
              <a:gd name="connsiteX2" fmla="*/ 160774 w 160774"/>
              <a:gd name="connsiteY2" fmla="*/ 160774 h 180870"/>
              <a:gd name="connsiteX3" fmla="*/ 100484 w 160774"/>
              <a:gd name="connsiteY3" fmla="*/ 0 h 180870"/>
              <a:gd name="connsiteX4" fmla="*/ 0 w 160774"/>
              <a:gd name="connsiteY4" fmla="*/ 10048 h 18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774" h="180870">
                <a:moveTo>
                  <a:pt x="0" y="10048"/>
                </a:moveTo>
                <a:lnTo>
                  <a:pt x="50242" y="180870"/>
                </a:lnTo>
                <a:lnTo>
                  <a:pt x="160774" y="160774"/>
                </a:lnTo>
                <a:lnTo>
                  <a:pt x="100484" y="0"/>
                </a:lnTo>
                <a:lnTo>
                  <a:pt x="0" y="10048"/>
                </a:lnTo>
                <a:close/>
              </a:path>
            </a:pathLst>
          </a:custGeom>
          <a:solidFill>
            <a:srgbClr val="00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rot="5400000" flipV="1">
            <a:off x="7543800" y="9906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139</Words>
  <Application>Microsoft Office PowerPoint</Application>
  <PresentationFormat>On-screen Show (4:3)</PresentationFormat>
  <Paragraphs>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lac operon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559</cp:revision>
  <dcterms:created xsi:type="dcterms:W3CDTF">2011-01-17T21:08:00Z</dcterms:created>
  <dcterms:modified xsi:type="dcterms:W3CDTF">2017-04-18T13:11:00Z</dcterms:modified>
</cp:coreProperties>
</file>