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37" r:id="rId2"/>
    <p:sldId id="638" r:id="rId3"/>
    <p:sldId id="1366" r:id="rId4"/>
    <p:sldId id="1367" r:id="rId5"/>
    <p:sldId id="1386" r:id="rId6"/>
    <p:sldId id="1368" r:id="rId7"/>
    <p:sldId id="1373" r:id="rId8"/>
    <p:sldId id="1374" r:id="rId9"/>
    <p:sldId id="1375" r:id="rId10"/>
    <p:sldId id="1376" r:id="rId11"/>
    <p:sldId id="1372" r:id="rId12"/>
    <p:sldId id="1369" r:id="rId13"/>
    <p:sldId id="1370" r:id="rId14"/>
    <p:sldId id="1378" r:id="rId15"/>
    <p:sldId id="1377" r:id="rId16"/>
    <p:sldId id="1371" r:id="rId17"/>
    <p:sldId id="1379" r:id="rId18"/>
    <p:sldId id="1380" r:id="rId19"/>
    <p:sldId id="1381" r:id="rId20"/>
    <p:sldId id="1382" r:id="rId21"/>
    <p:sldId id="1383" r:id="rId22"/>
    <p:sldId id="1384" r:id="rId23"/>
    <p:sldId id="138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99"/>
    <a:srgbClr val="CCFFCC"/>
    <a:srgbClr val="009900"/>
    <a:srgbClr val="FF0000"/>
    <a:srgbClr val="BBFFDD"/>
    <a:srgbClr val="FF9900"/>
    <a:srgbClr val="00CC00"/>
    <a:srgbClr val="0033CC"/>
    <a:srgbClr val="66FF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2271486" y="43288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371600" y="1771471"/>
            <a:ext cx="64008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In reference to the Crick et al (1961) article</a:t>
            </a:r>
            <a:r>
              <a:rPr lang="en-US" dirty="0" smtClean="0"/>
              <a:t>,… how </a:t>
            </a:r>
            <a:r>
              <a:rPr lang="en-US" dirty="0"/>
              <a:t>do they know that not plating on 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 characteristic of the r phenotype?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74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861458" y="2217003"/>
            <a:ext cx="525780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I've </a:t>
            </a:r>
            <a:r>
              <a:rPr lang="en-US" dirty="0"/>
              <a:t>skimmed back through the article and my notes to no avail. 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 bwMode="auto">
          <a:xfrm flipV="1">
            <a:off x="2271486" y="43288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76200"/>
            <a:ext cx="7991475" cy="14573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09750"/>
            <a:ext cx="8020050" cy="32385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253342" y="2391228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905172" y="2391228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87050" y="2605790"/>
            <a:ext cx="365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051280" y="3033010"/>
            <a:ext cx="23774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685800" y="3245370"/>
            <a:ext cx="5486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391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32" y="76200"/>
            <a:ext cx="6492240" cy="249633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2669722"/>
            <a:ext cx="4297680" cy="380651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6476237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err="1"/>
              <a:t>Benzer</a:t>
            </a:r>
            <a:r>
              <a:rPr lang="en-US" i="0" dirty="0"/>
              <a:t> S (1962). </a:t>
            </a:r>
            <a:r>
              <a:rPr lang="en-US" i="0" dirty="0" err="1" smtClean="0"/>
              <a:t>Sci</a:t>
            </a:r>
            <a:r>
              <a:rPr lang="en-US" i="0" dirty="0" smtClean="0"/>
              <a:t> </a:t>
            </a:r>
            <a:r>
              <a:rPr lang="en-US" i="0" dirty="0"/>
              <a:t>Am 206:70-84 (January, 1962). </a:t>
            </a:r>
          </a:p>
        </p:txBody>
      </p:sp>
    </p:spTree>
    <p:extLst>
      <p:ext uri="{BB962C8B-B14F-4D97-AF65-F5344CB8AC3E}">
        <p14:creationId xmlns:p14="http://schemas.microsoft.com/office/powerpoint/2010/main" val="13792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198"/>
            <a:ext cx="8686800" cy="304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9144000" cy="88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57200" y="3124200"/>
            <a:ext cx="845820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76200"/>
            <a:ext cx="7991475" cy="14573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09750"/>
            <a:ext cx="8020050" cy="32385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253342" y="2391228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905172" y="2391228"/>
            <a:ext cx="15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87050" y="2605790"/>
            <a:ext cx="365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051280" y="3033010"/>
            <a:ext cx="23774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685800" y="3245370"/>
            <a:ext cx="5486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13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76200"/>
            <a:ext cx="7991475" cy="14573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657350"/>
            <a:ext cx="6153150" cy="49720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62372" y="90714"/>
            <a:ext cx="114300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0" dirty="0" smtClean="0"/>
              <a:t>(20 Apr 2018)</a:t>
            </a:r>
            <a:endParaRPr lang="en-US" sz="1200" i="0" dirty="0"/>
          </a:p>
        </p:txBody>
      </p:sp>
    </p:spTree>
    <p:extLst>
      <p:ext uri="{BB962C8B-B14F-4D97-AF65-F5344CB8AC3E}">
        <p14:creationId xmlns:p14="http://schemas.microsoft.com/office/powerpoint/2010/main" val="39167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 noChangeAspect="1"/>
          </p:cNvGrpSpPr>
          <p:nvPr/>
        </p:nvGrpSpPr>
        <p:grpSpPr bwMode="auto">
          <a:xfrm>
            <a:off x="4303713" y="2735263"/>
            <a:ext cx="114300" cy="239712"/>
            <a:chOff x="1080" y="2040"/>
            <a:chExt cx="384" cy="809"/>
          </a:xfrm>
        </p:grpSpPr>
        <p:sp>
          <p:nvSpPr>
            <p:cNvPr id="12316" name="AutoShape 6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7" name="Group 6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2322" name="Oval 6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Oval 6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Oval 6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8" name="Group 6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2319" name="Line 6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6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6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1" name="AutoShape 70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117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119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120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121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122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123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24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25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6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27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28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29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30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131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132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133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AutoShape 134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135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136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137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138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139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140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9750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 noChangeAspect="1"/>
          </p:cNvGrpSpPr>
          <p:nvPr/>
        </p:nvGrpSpPr>
        <p:grpSpPr bwMode="auto">
          <a:xfrm>
            <a:off x="4303713" y="3036888"/>
            <a:ext cx="114300" cy="239712"/>
            <a:chOff x="1080" y="2040"/>
            <a:chExt cx="384" cy="809"/>
          </a:xfrm>
        </p:grpSpPr>
        <p:sp>
          <p:nvSpPr>
            <p:cNvPr id="13380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81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86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82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83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5" name="AutoShape 14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15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16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17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18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19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20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utoShape 21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22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23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24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25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26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AutoShape 27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28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utoShape 29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AutoShape 30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AutoShape 31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AutoShape 32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AutoShape 33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AutoShape 34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AutoShape 35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36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38" name="Group 37"/>
          <p:cNvGrpSpPr>
            <a:grpSpLocks noChangeAspect="1"/>
          </p:cNvGrpSpPr>
          <p:nvPr/>
        </p:nvGrpSpPr>
        <p:grpSpPr bwMode="auto">
          <a:xfrm>
            <a:off x="4610100" y="3189288"/>
            <a:ext cx="114300" cy="239712"/>
            <a:chOff x="1080" y="2040"/>
            <a:chExt cx="384" cy="809"/>
          </a:xfrm>
        </p:grpSpPr>
        <p:sp>
          <p:nvSpPr>
            <p:cNvPr id="13371" name="AutoShape 3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2" name="Group 3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77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9" name="Oval 4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3" name="Group 4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74" name="Line 4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Line 4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Line 4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9" name="Group 47"/>
          <p:cNvGrpSpPr>
            <a:grpSpLocks noChangeAspect="1"/>
          </p:cNvGrpSpPr>
          <p:nvPr/>
        </p:nvGrpSpPr>
        <p:grpSpPr bwMode="auto">
          <a:xfrm>
            <a:off x="3962400" y="3417888"/>
            <a:ext cx="114300" cy="239712"/>
            <a:chOff x="1080" y="2040"/>
            <a:chExt cx="384" cy="809"/>
          </a:xfrm>
        </p:grpSpPr>
        <p:sp>
          <p:nvSpPr>
            <p:cNvPr id="13362" name="AutoShape 4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3" name="Group 4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68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Oval 5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64" name="Group 5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65" name="Line 5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Line 5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Line 5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57"/>
          <p:cNvGrpSpPr>
            <a:grpSpLocks noChangeAspect="1"/>
          </p:cNvGrpSpPr>
          <p:nvPr/>
        </p:nvGrpSpPr>
        <p:grpSpPr bwMode="auto">
          <a:xfrm>
            <a:off x="4038600" y="3036888"/>
            <a:ext cx="114300" cy="239712"/>
            <a:chOff x="1080" y="2040"/>
            <a:chExt cx="384" cy="809"/>
          </a:xfrm>
        </p:grpSpPr>
        <p:sp>
          <p:nvSpPr>
            <p:cNvPr id="13353" name="AutoShape 5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54" name="Group 5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9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6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55" name="Group 6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56" name="Line 6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Line 6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6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1" name="Group 67"/>
          <p:cNvGrpSpPr>
            <a:grpSpLocks noChangeAspect="1"/>
          </p:cNvGrpSpPr>
          <p:nvPr/>
        </p:nvGrpSpPr>
        <p:grpSpPr bwMode="auto">
          <a:xfrm>
            <a:off x="4267200" y="3352800"/>
            <a:ext cx="114300" cy="239713"/>
            <a:chOff x="1080" y="2040"/>
            <a:chExt cx="384" cy="809"/>
          </a:xfrm>
        </p:grpSpPr>
        <p:sp>
          <p:nvSpPr>
            <p:cNvPr id="13344" name="AutoShape 6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5" name="Group 6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0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Oval 7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46" name="Group 7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47" name="Line 7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7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7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8797" name="AutoShape 13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27154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 noChangeAspect="1"/>
          </p:cNvGrpSpPr>
          <p:nvPr/>
        </p:nvGrpSpPr>
        <p:grpSpPr bwMode="auto">
          <a:xfrm rot="-5400000">
            <a:off x="5190332" y="3251993"/>
            <a:ext cx="114300" cy="239713"/>
            <a:chOff x="1080" y="2040"/>
            <a:chExt cx="384" cy="809"/>
          </a:xfrm>
        </p:grpSpPr>
        <p:sp>
          <p:nvSpPr>
            <p:cNvPr id="14403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04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9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05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406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8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39" name="AutoShape 13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14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15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16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17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18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9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20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21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22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23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24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25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26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27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28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AutoShape 29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30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31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32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33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AutoShape 34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35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2" name="Group 36"/>
          <p:cNvGrpSpPr>
            <a:grpSpLocks noChangeAspect="1"/>
          </p:cNvGrpSpPr>
          <p:nvPr/>
        </p:nvGrpSpPr>
        <p:grpSpPr bwMode="auto">
          <a:xfrm>
            <a:off x="4953000" y="3863975"/>
            <a:ext cx="114300" cy="239713"/>
            <a:chOff x="1080" y="2040"/>
            <a:chExt cx="384" cy="809"/>
          </a:xfrm>
        </p:grpSpPr>
        <p:sp>
          <p:nvSpPr>
            <p:cNvPr id="14394" name="AutoShape 3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95" name="Group 3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0" name="Oval 3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96" name="Group 4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97" name="Line 4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4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4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3" name="Group 46"/>
          <p:cNvGrpSpPr>
            <a:grpSpLocks noChangeAspect="1"/>
          </p:cNvGrpSpPr>
          <p:nvPr/>
        </p:nvGrpSpPr>
        <p:grpSpPr bwMode="auto">
          <a:xfrm>
            <a:off x="3429000" y="3286125"/>
            <a:ext cx="114300" cy="239713"/>
            <a:chOff x="1080" y="2040"/>
            <a:chExt cx="384" cy="809"/>
          </a:xfrm>
        </p:grpSpPr>
        <p:sp>
          <p:nvSpPr>
            <p:cNvPr id="14385" name="AutoShape 4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6" name="Group 4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91" name="Oval 4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87" name="Group 5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88" name="Line 5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5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4" name="Group 56"/>
          <p:cNvGrpSpPr>
            <a:grpSpLocks noChangeAspect="1"/>
          </p:cNvGrpSpPr>
          <p:nvPr/>
        </p:nvGrpSpPr>
        <p:grpSpPr bwMode="auto">
          <a:xfrm rot="5400000">
            <a:off x="3317082" y="2874168"/>
            <a:ext cx="114300" cy="239713"/>
            <a:chOff x="1080" y="2040"/>
            <a:chExt cx="384" cy="809"/>
          </a:xfrm>
        </p:grpSpPr>
        <p:sp>
          <p:nvSpPr>
            <p:cNvPr id="14376" name="AutoShape 5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77" name="Group 5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82" name="Oval 5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78" name="Group 6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9" name="Line 6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Line 6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6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5" name="Group 66"/>
          <p:cNvGrpSpPr>
            <a:grpSpLocks noChangeAspect="1"/>
          </p:cNvGrpSpPr>
          <p:nvPr/>
        </p:nvGrpSpPr>
        <p:grpSpPr bwMode="auto">
          <a:xfrm flipV="1">
            <a:off x="4838700" y="2566988"/>
            <a:ext cx="114300" cy="239712"/>
            <a:chOff x="1080" y="2040"/>
            <a:chExt cx="384" cy="809"/>
          </a:xfrm>
        </p:grpSpPr>
        <p:sp>
          <p:nvSpPr>
            <p:cNvPr id="14367" name="AutoShape 6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8" name="Group 6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73" name="Oval 6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9" name="Group 7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0" name="Line 7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7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7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66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28796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 flipV="1">
            <a:off x="1001484" y="5943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00200" y="48913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861458" y="1219200"/>
            <a:ext cx="5257800" cy="19389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…what </a:t>
            </a:r>
            <a:r>
              <a:rPr lang="en-US" dirty="0"/>
              <a:t>should we be sending in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…it </a:t>
            </a:r>
            <a:r>
              <a:rPr lang="en-US" dirty="0"/>
              <a:t>was suggested that I resubmit my </a:t>
            </a:r>
            <a:r>
              <a:rPr lang="en-US" dirty="0" smtClean="0"/>
              <a:t>bibliography…. It </a:t>
            </a:r>
            <a:r>
              <a:rPr lang="en-US" dirty="0"/>
              <a:t>seems at this point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</a:t>
            </a:r>
            <a:r>
              <a:rPr lang="en-US" dirty="0"/>
              <a:t>rewriting a bibliography would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/>
              <a:t>help me in my proposal,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5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5378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9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84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0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81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65" name="Group 18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5369" name="AutoShape 19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0" name="Group 20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75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24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72" name="Line 25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26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27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6" name="Oval 28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29"/>
          <p:cNvSpPr>
            <a:spLocks noChangeArrowheads="1"/>
          </p:cNvSpPr>
          <p:nvPr/>
        </p:nvSpPr>
        <p:spPr bwMode="auto">
          <a:xfrm>
            <a:off x="5334000" y="1219200"/>
            <a:ext cx="2590800" cy="52578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30"/>
          <p:cNvSpPr>
            <a:spLocks noChangeArrowheads="1"/>
          </p:cNvSpPr>
          <p:nvPr/>
        </p:nvSpPr>
        <p:spPr bwMode="auto">
          <a:xfrm>
            <a:off x="1066800" y="4191000"/>
            <a:ext cx="43434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64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7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6402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3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408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4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405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88" name="Oval 2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28"/>
          <p:cNvSpPr>
            <a:spLocks noChangeArrowheads="1"/>
          </p:cNvSpPr>
          <p:nvPr/>
        </p:nvSpPr>
        <p:spPr bwMode="auto">
          <a:xfrm>
            <a:off x="1066800" y="4191000"/>
            <a:ext cx="67818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334000" y="2057400"/>
            <a:ext cx="2590800" cy="21336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1" name="Group 17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6393" name="AutoShape 1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4" name="Group 1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399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95" name="Group 2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396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308594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743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1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7426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7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32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8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9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2" name="Oval 1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20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7417" name="AutoShape 2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18" name="Group 2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23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Oval 2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Oval 2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19" name="Group 2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0" name="Line 2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2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2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4038600"/>
            <a:ext cx="1752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 smtClean="0">
                <a:solidFill>
                  <a:schemeClr val="accent6"/>
                </a:solidFill>
              </a:rPr>
              <a:t>Small </a:t>
            </a:r>
            <a:r>
              <a:rPr lang="en-US" i="0" dirty="0">
                <a:solidFill>
                  <a:schemeClr val="accent6"/>
                </a:solidFill>
              </a:rPr>
              <a:t>(R+)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3962400"/>
            <a:ext cx="1752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solidFill>
                  <a:schemeClr val="accent6"/>
                </a:solidFill>
              </a:rPr>
              <a:t>Large (R-)</a:t>
            </a:r>
          </a:p>
        </p:txBody>
      </p:sp>
    </p:spTree>
    <p:extLst>
      <p:ext uri="{BB962C8B-B14F-4D97-AF65-F5344CB8AC3E}">
        <p14:creationId xmlns:p14="http://schemas.microsoft.com/office/powerpoint/2010/main" val="37705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00200" y="37954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>
                <a:solidFill>
                  <a:schemeClr val="bg1"/>
                </a:solidFill>
                <a:latin typeface="Times New Roman" pitchFamily="18" charset="0"/>
              </a:rPr>
              <a:t>Goals of Course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838200" y="3748088"/>
            <a:ext cx="3144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 u="sng">
                <a:latin typeface="Times New Roman" pitchFamily="18" charset="0"/>
              </a:rPr>
              <a:t>Specific Goals</a:t>
            </a:r>
          </a:p>
        </p:txBody>
      </p:sp>
      <p:pic>
        <p:nvPicPr>
          <p:cNvPr id="207887" name="Picture 15" descr="hoops-jump-through-firey-h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843213"/>
            <a:ext cx="23241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60325"/>
            <a:ext cx="1600200" cy="5807075"/>
            <a:chOff x="912" y="-104"/>
            <a:chExt cx="1008" cy="3658"/>
          </a:xfrm>
        </p:grpSpPr>
        <p:pic>
          <p:nvPicPr>
            <p:cNvPr id="7182" name="Picture 17" descr="diplom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93"/>
            <a:stretch>
              <a:fillRect/>
            </a:stretch>
          </p:blipFill>
          <p:spPr bwMode="auto">
            <a:xfrm>
              <a:off x="912" y="2928"/>
              <a:ext cx="1008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83" name="Group 18"/>
            <p:cNvGrpSpPr>
              <a:grpSpLocks/>
            </p:cNvGrpSpPr>
            <p:nvPr/>
          </p:nvGrpSpPr>
          <p:grpSpPr bwMode="auto">
            <a:xfrm>
              <a:off x="960" y="-104"/>
              <a:ext cx="907" cy="3320"/>
              <a:chOff x="960" y="-104"/>
              <a:chExt cx="907" cy="3320"/>
            </a:xfrm>
          </p:grpSpPr>
          <p:pic>
            <p:nvPicPr>
              <p:cNvPr id="7184" name="Picture 19" descr="rope-polypropylen-rope-177051-nob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672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5" name="Picture 20" descr="rope-polypropylen-rope-177051-nob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" y="-104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6" name="Picture 21" descr="rope-polypropylen-rope-177051-nob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488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7" name="Picture 22" descr="rope-polypropylen-rope-177051-nob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2316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179" name="Text Box 30"/>
          <p:cNvSpPr txBox="1">
            <a:spLocks noChangeArrowheads="1"/>
          </p:cNvSpPr>
          <p:nvPr/>
        </p:nvSpPr>
        <p:spPr bwMode="auto">
          <a:xfrm>
            <a:off x="3810000" y="4648200"/>
            <a:ext cx="487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i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Why did you take this course?</a:t>
            </a:r>
            <a:br>
              <a:rPr lang="en-US" altLang="en-US" sz="2400" b="1" i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b="1" i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do you hope to gain from it?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74" y="3414458"/>
            <a:ext cx="5588000" cy="11430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943600" cy="451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flipV="1">
            <a:off x="1520370" y="2180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>
                <a:solidFill>
                  <a:sysClr val="windowText" lastClr="000000"/>
                </a:solidFill>
                <a:latin typeface="Times New Roman" pitchFamily="18" charset="0"/>
              </a:rPr>
              <a:t>Goals of Course</a:t>
            </a:r>
          </a:p>
        </p:txBody>
      </p:sp>
    </p:spTree>
    <p:extLst>
      <p:ext uri="{BB962C8B-B14F-4D97-AF65-F5344CB8AC3E}">
        <p14:creationId xmlns:p14="http://schemas.microsoft.com/office/powerpoint/2010/main" val="3927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00200" y="48913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861458" y="1219200"/>
            <a:ext cx="5257800" cy="19389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…what </a:t>
            </a:r>
            <a:r>
              <a:rPr lang="en-US" dirty="0"/>
              <a:t>should we be sending in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…it </a:t>
            </a:r>
            <a:r>
              <a:rPr lang="en-US" dirty="0"/>
              <a:t>was suggested that I resubmit my </a:t>
            </a:r>
            <a:r>
              <a:rPr lang="en-US" dirty="0" smtClean="0"/>
              <a:t>bibliography…. It </a:t>
            </a:r>
            <a:r>
              <a:rPr lang="en-US" dirty="0"/>
              <a:t>seems at this point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</a:t>
            </a:r>
            <a:r>
              <a:rPr lang="en-US" dirty="0"/>
              <a:t>rewriting a bibliography would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dirty="0"/>
              <a:t>help me in my proposal,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8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00200" y="48913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371600" y="1771471"/>
            <a:ext cx="64008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In reference to the Crick et al (1961) article</a:t>
            </a:r>
            <a:r>
              <a:rPr lang="en-US" dirty="0" smtClean="0"/>
              <a:t>,… how </a:t>
            </a:r>
            <a:r>
              <a:rPr lang="en-US" dirty="0"/>
              <a:t>do they know that not plating on 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 characteristic of the r phenotype?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98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8600"/>
            <a:ext cx="8001000" cy="2619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20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4220028"/>
            <a:ext cx="365760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1" y="3286125"/>
            <a:ext cx="5355469" cy="189547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2271486" y="43288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371600" y="1771471"/>
            <a:ext cx="64008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In reference to the Crick et al (1961) article</a:t>
            </a:r>
            <a:r>
              <a:rPr lang="en-US" dirty="0" smtClean="0"/>
              <a:t>,… how </a:t>
            </a:r>
            <a:r>
              <a:rPr lang="en-US" dirty="0"/>
              <a:t>do they know that not plating on 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a characteristic of the r phenotype?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43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28"/>
            <a:ext cx="9144000" cy="489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493208" y="227595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10162</TotalTime>
  <Words>189</Words>
  <Application>Microsoft Office PowerPoint</Application>
  <PresentationFormat>On-screen Show (4:3)</PresentationFormat>
  <Paragraphs>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567</cp:revision>
  <dcterms:created xsi:type="dcterms:W3CDTF">2011-01-17T21:08:00Z</dcterms:created>
  <dcterms:modified xsi:type="dcterms:W3CDTF">2017-04-20T13:04:16Z</dcterms:modified>
</cp:coreProperties>
</file>