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7" r:id="rId2"/>
    <p:sldId id="638" r:id="rId3"/>
    <p:sldId id="748" r:id="rId4"/>
    <p:sldId id="749" r:id="rId5"/>
    <p:sldId id="750" r:id="rId6"/>
    <p:sldId id="751" r:id="rId7"/>
    <p:sldId id="752" r:id="rId8"/>
    <p:sldId id="753" r:id="rId9"/>
    <p:sldId id="754" r:id="rId10"/>
    <p:sldId id="755" r:id="rId11"/>
    <p:sldId id="758" r:id="rId12"/>
    <p:sldId id="756" r:id="rId13"/>
    <p:sldId id="757" r:id="rId14"/>
    <p:sldId id="759" r:id="rId15"/>
    <p:sldId id="684" r:id="rId16"/>
    <p:sldId id="760" r:id="rId17"/>
    <p:sldId id="761" r:id="rId18"/>
    <p:sldId id="762" r:id="rId19"/>
    <p:sldId id="767" r:id="rId20"/>
    <p:sldId id="764" r:id="rId21"/>
    <p:sldId id="737" r:id="rId22"/>
    <p:sldId id="738" r:id="rId23"/>
    <p:sldId id="739" r:id="rId24"/>
    <p:sldId id="664" r:id="rId25"/>
    <p:sldId id="740" r:id="rId26"/>
    <p:sldId id="766" r:id="rId27"/>
    <p:sldId id="768" r:id="rId28"/>
    <p:sldId id="770" r:id="rId29"/>
    <p:sldId id="769" r:id="rId30"/>
    <p:sldId id="765" r:id="rId31"/>
    <p:sldId id="771" r:id="rId32"/>
    <p:sldId id="775" r:id="rId33"/>
    <p:sldId id="772" r:id="rId34"/>
    <p:sldId id="773" r:id="rId35"/>
    <p:sldId id="776" r:id="rId36"/>
    <p:sldId id="777" r:id="rId37"/>
    <p:sldId id="778" r:id="rId38"/>
    <p:sldId id="779" r:id="rId39"/>
    <p:sldId id="780" r:id="rId40"/>
    <p:sldId id="781" r:id="rId41"/>
    <p:sldId id="782" r:id="rId42"/>
    <p:sldId id="633" r:id="rId43"/>
    <p:sldId id="537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48">
          <p15:clr>
            <a:srgbClr val="A4A3A4"/>
          </p15:clr>
        </p15:guide>
        <p15:guide id="3" orient="horz" pos="36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DDBB"/>
    <a:srgbClr val="FFEE99"/>
    <a:srgbClr val="FFDD99"/>
    <a:srgbClr val="BBFFDD"/>
    <a:srgbClr val="0066FF"/>
    <a:srgbClr val="EEDDFF"/>
    <a:srgbClr val="00FF00"/>
    <a:srgbClr val="FF99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6" autoAdjust="0"/>
    <p:restoredTop sz="94672" autoAdjust="0"/>
  </p:normalViewPr>
  <p:slideViewPr>
    <p:cSldViewPr>
      <p:cViewPr varScale="1">
        <p:scale>
          <a:sx n="95" d="100"/>
          <a:sy n="95" d="100"/>
        </p:scale>
        <p:origin x="90" y="426"/>
      </p:cViewPr>
      <p:guideLst>
        <p:guide orient="horz" pos="2160"/>
        <p:guide pos="3648"/>
        <p:guide orient="horz" pos="36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A19C8-CCCE-4953-A561-6EE71E169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25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2E6AE-82F4-495B-9C1B-0795ADC2A9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98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D36DB-6B1C-4363-9049-3059ED01D0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80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6C3FD-3F00-475A-A127-AA31988477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3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F7FB3-6F05-4F0C-8553-8AE99F66C4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90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D3746-189F-4C0C-B673-EDEC28585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88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0E8AF-1545-4817-B025-5126892A1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70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AFD69-C024-41D5-A069-67E133B1E7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97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3565D-A5E4-4998-BE11-66FBE2244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3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9704C-9FE3-450E-A290-FBC8243D7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31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1DB49-8943-4AA8-AEF3-F4387174CC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99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fld id="{E0592081-F691-4511-80BD-F15355DFB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youtube.com/watch?v=YANAso8Jxrk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3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3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37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youtube.com/watch?v=YANAso8Jxrk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8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General Concerns</a:t>
            </a:r>
            <a:endParaRPr lang="en-US" sz="4000" b="1" i="0" dirty="0"/>
          </a:p>
        </p:txBody>
      </p:sp>
      <p:sp>
        <p:nvSpPr>
          <p:cNvPr id="4" name="Text Box 28" descr="Newsprint"/>
          <p:cNvSpPr txBox="1">
            <a:spLocks noChangeArrowheads="1"/>
          </p:cNvSpPr>
          <p:nvPr/>
        </p:nvSpPr>
        <p:spPr bwMode="auto">
          <a:xfrm>
            <a:off x="1752600" y="1185208"/>
            <a:ext cx="5562600" cy="156966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When will we receive feedback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  <a:b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I'd like to work on my research topic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little more so I can feel comfortable reaching out to a mentor</a:t>
            </a:r>
          </a:p>
        </p:txBody>
      </p:sp>
      <p:sp>
        <p:nvSpPr>
          <p:cNvPr id="5" name="Text Box 28" descr="Newsprint"/>
          <p:cNvSpPr txBox="1">
            <a:spLocks noChangeArrowheads="1"/>
          </p:cNvSpPr>
          <p:nvPr/>
        </p:nvSpPr>
        <p:spPr bwMode="auto">
          <a:xfrm>
            <a:off x="2057400" y="3307140"/>
            <a:ext cx="4838700" cy="83099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The whole mentor thing and the topic is a little intimidating to me.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78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General Concerns</a:t>
            </a:r>
            <a:endParaRPr lang="en-US" sz="4000" b="1" i="0" dirty="0"/>
          </a:p>
        </p:txBody>
      </p:sp>
      <p:sp>
        <p:nvSpPr>
          <p:cNvPr id="3" name="Text Box 28" descr="Newsprint"/>
          <p:cNvSpPr txBox="1">
            <a:spLocks noChangeArrowheads="1"/>
          </p:cNvSpPr>
          <p:nvPr/>
        </p:nvSpPr>
        <p:spPr bwMode="auto">
          <a:xfrm>
            <a:off x="1524000" y="914400"/>
            <a:ext cx="5715000" cy="156966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i="0" dirty="0">
                <a:latin typeface="Arial" pitchFamily="34" charset="0"/>
                <a:cs typeface="Arial" pitchFamily="34" charset="0"/>
              </a:rPr>
              <a:t>Are the questions in the reading just for </a:t>
            </a:r>
            <a:r>
              <a:rPr lang="en-US" i="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i="0" dirty="0" smtClean="0">
                <a:latin typeface="Arial" pitchFamily="34" charset="0"/>
                <a:cs typeface="Arial" pitchFamily="34" charset="0"/>
              </a:rPr>
            </a:br>
            <a:r>
              <a:rPr lang="en-US" i="0" dirty="0" smtClean="0">
                <a:latin typeface="Arial" pitchFamily="34" charset="0"/>
                <a:cs typeface="Arial" pitchFamily="34" charset="0"/>
              </a:rPr>
              <a:t>us </a:t>
            </a:r>
            <a:r>
              <a:rPr lang="en-US" i="0" dirty="0">
                <a:latin typeface="Arial" pitchFamily="34" charset="0"/>
                <a:cs typeface="Arial" pitchFamily="34" charset="0"/>
              </a:rPr>
              <a:t>to check over the reading in requiring </a:t>
            </a:r>
            <a:r>
              <a:rPr lang="en-US" i="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i="0" dirty="0" smtClean="0">
                <a:latin typeface="Arial" pitchFamily="34" charset="0"/>
                <a:cs typeface="Arial" pitchFamily="34" charset="0"/>
              </a:rPr>
            </a:br>
            <a:r>
              <a:rPr lang="en-US" i="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i="0" dirty="0">
                <a:latin typeface="Arial" pitchFamily="34" charset="0"/>
                <a:cs typeface="Arial" pitchFamily="34" charset="0"/>
              </a:rPr>
              <a:t>main </a:t>
            </a:r>
            <a:r>
              <a:rPr lang="en-US" i="0" dirty="0" smtClean="0">
                <a:latin typeface="Arial" pitchFamily="34" charset="0"/>
                <a:cs typeface="Arial" pitchFamily="34" charset="0"/>
              </a:rPr>
              <a:t>points, </a:t>
            </a:r>
            <a:r>
              <a:rPr lang="en-US" i="0" dirty="0">
                <a:latin typeface="Arial" pitchFamily="34" charset="0"/>
                <a:cs typeface="Arial" pitchFamily="34" charset="0"/>
              </a:rPr>
              <a:t>or would we go through </a:t>
            </a:r>
            <a:r>
              <a:rPr lang="en-US" i="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i="0" dirty="0" smtClean="0">
                <a:latin typeface="Arial" pitchFamily="34" charset="0"/>
                <a:cs typeface="Arial" pitchFamily="34" charset="0"/>
              </a:rPr>
            </a:br>
            <a:r>
              <a:rPr lang="en-US" i="0" dirty="0" smtClean="0">
                <a:latin typeface="Arial" pitchFamily="34" charset="0"/>
                <a:cs typeface="Arial" pitchFamily="34" charset="0"/>
              </a:rPr>
              <a:t>them </a:t>
            </a:r>
            <a:r>
              <a:rPr lang="en-US" i="0" dirty="0">
                <a:latin typeface="Arial" pitchFamily="34" charset="0"/>
                <a:cs typeface="Arial" pitchFamily="34" charset="0"/>
              </a:rPr>
              <a:t>together as a class in class? </a:t>
            </a:r>
          </a:p>
        </p:txBody>
      </p:sp>
      <p:sp>
        <p:nvSpPr>
          <p:cNvPr id="4" name="Text Box 28" descr="Newsprint"/>
          <p:cNvSpPr txBox="1">
            <a:spLocks noChangeArrowheads="1"/>
          </p:cNvSpPr>
          <p:nvPr/>
        </p:nvSpPr>
        <p:spPr bwMode="auto">
          <a:xfrm>
            <a:off x="2438400" y="2750403"/>
            <a:ext cx="3962400" cy="83099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will we do the activities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the tutorials in class?</a:t>
            </a:r>
          </a:p>
        </p:txBody>
      </p:sp>
    </p:spTree>
    <p:extLst>
      <p:ext uri="{BB962C8B-B14F-4D97-AF65-F5344CB8AC3E}">
        <p14:creationId xmlns:p14="http://schemas.microsoft.com/office/powerpoint/2010/main" val="40996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General Concerns</a:t>
            </a:r>
            <a:endParaRPr lang="en-US" sz="4000" b="1" i="0" dirty="0"/>
          </a:p>
        </p:txBody>
      </p:sp>
      <p:sp>
        <p:nvSpPr>
          <p:cNvPr id="4" name="Text Box 28" descr="Newsprint"/>
          <p:cNvSpPr txBox="1">
            <a:spLocks noChangeArrowheads="1"/>
          </p:cNvSpPr>
          <p:nvPr/>
        </p:nvSpPr>
        <p:spPr bwMode="auto">
          <a:xfrm>
            <a:off x="2019300" y="1066800"/>
            <a:ext cx="5181600" cy="13849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800"/>
              <a:t>Class time could be best spent to meet my needs by going through the study questions </a:t>
            </a:r>
            <a:endParaRPr lang="en-US" sz="2600" dirty="0">
              <a:latin typeface="Palatino Linotype" pitchFamily="18" charset="0"/>
            </a:endParaRPr>
          </a:p>
        </p:txBody>
      </p:sp>
      <p:sp>
        <p:nvSpPr>
          <p:cNvPr id="5" name="Text Box 28" descr="Newsprint"/>
          <p:cNvSpPr txBox="1">
            <a:spLocks noChangeArrowheads="1"/>
          </p:cNvSpPr>
          <p:nvPr/>
        </p:nvSpPr>
        <p:spPr bwMode="auto">
          <a:xfrm>
            <a:off x="2019300" y="2680395"/>
            <a:ext cx="5181600" cy="13849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800" i="0" dirty="0">
                <a:latin typeface="Tahoma" pitchFamily="34" charset="0"/>
                <a:ea typeface="Tahoma" pitchFamily="34" charset="0"/>
                <a:cs typeface="Tahoma" pitchFamily="34" charset="0"/>
              </a:rPr>
              <a:t>Go over the tutorials (portions) </a:t>
            </a:r>
            <a:r>
              <a:rPr lang="en-US" sz="28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8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8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as </a:t>
            </a:r>
            <a:r>
              <a:rPr lang="en-US" sz="2800" i="0" dirty="0">
                <a:latin typeface="Tahoma" pitchFamily="34" charset="0"/>
                <a:ea typeface="Tahoma" pitchFamily="34" charset="0"/>
                <a:cs typeface="Tahoma" pitchFamily="34" charset="0"/>
              </a:rPr>
              <a:t>a class and answer </a:t>
            </a:r>
            <a:r>
              <a:rPr lang="en-US" sz="28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8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8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anything </a:t>
            </a:r>
            <a:r>
              <a:rPr lang="en-US" sz="2800" i="0" dirty="0">
                <a:latin typeface="Tahoma" pitchFamily="34" charset="0"/>
                <a:ea typeface="Tahoma" pitchFamily="34" charset="0"/>
                <a:cs typeface="Tahoma" pitchFamily="34" charset="0"/>
              </a:rPr>
              <a:t>confusing</a:t>
            </a:r>
            <a:endParaRPr lang="en-US" sz="26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 Box 28" descr="Newsprint"/>
          <p:cNvSpPr txBox="1">
            <a:spLocks noChangeArrowheads="1"/>
          </p:cNvSpPr>
          <p:nvPr/>
        </p:nvSpPr>
        <p:spPr bwMode="auto">
          <a:xfrm>
            <a:off x="1981200" y="4330005"/>
            <a:ext cx="5181600" cy="13849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800" dirty="0">
                <a:latin typeface="Palatino Linotype" pitchFamily="18" charset="0"/>
              </a:rPr>
              <a:t>A general review of the material to ensure that I have a full and coherent understanding</a:t>
            </a:r>
            <a:endParaRPr lang="en-US" sz="2600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61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General Concerns</a:t>
            </a:r>
            <a:endParaRPr lang="en-US" sz="4000" b="1" i="0" dirty="0"/>
          </a:p>
        </p:txBody>
      </p:sp>
      <p:sp>
        <p:nvSpPr>
          <p:cNvPr id="3" name="Text Box 28" descr="Newsprint"/>
          <p:cNvSpPr txBox="1">
            <a:spLocks noChangeArrowheads="1"/>
          </p:cNvSpPr>
          <p:nvPr/>
        </p:nvSpPr>
        <p:spPr bwMode="auto">
          <a:xfrm>
            <a:off x="1447800" y="914400"/>
            <a:ext cx="6324600" cy="120032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Can you go over some main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points you want us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emphasize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on knowing in class?</a:t>
            </a:r>
            <a:endParaRPr lang="en-US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 Box 28" descr="Newsprint"/>
          <p:cNvSpPr txBox="1">
            <a:spLocks noChangeArrowheads="1"/>
          </p:cNvSpPr>
          <p:nvPr/>
        </p:nvSpPr>
        <p:spPr bwMode="auto">
          <a:xfrm>
            <a:off x="1961243" y="2286000"/>
            <a:ext cx="5181600" cy="120032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Explaining  some good take away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points </a:t>
            </a:r>
            <a:r>
              <a:rPr lang="en-US" dirty="0"/>
              <a:t>we should know by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end </a:t>
            </a:r>
            <a:r>
              <a:rPr lang="en-US" dirty="0"/>
              <a:t>of the reading. 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7278"/>
          <a:stretch/>
        </p:blipFill>
        <p:spPr>
          <a:xfrm>
            <a:off x="1013460" y="3581400"/>
            <a:ext cx="7040880" cy="31449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Connector 6"/>
          <p:cNvCxnSpPr/>
          <p:nvPr/>
        </p:nvCxnSpPr>
        <p:spPr bwMode="auto">
          <a:xfrm>
            <a:off x="3240592" y="6497096"/>
            <a:ext cx="457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1219200" y="6706260"/>
            <a:ext cx="7315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290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General Concerns</a:t>
            </a:r>
            <a:endParaRPr lang="en-US" sz="4000" b="1" i="0" dirty="0"/>
          </a:p>
        </p:txBody>
      </p:sp>
      <p:sp>
        <p:nvSpPr>
          <p:cNvPr id="3" name="Text Box 28" descr="Newsprint"/>
          <p:cNvSpPr txBox="1">
            <a:spLocks noChangeArrowheads="1"/>
          </p:cNvSpPr>
          <p:nvPr/>
        </p:nvSpPr>
        <p:spPr bwMode="auto">
          <a:xfrm>
            <a:off x="1905000" y="914400"/>
            <a:ext cx="5257800" cy="120032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 smtClean="0">
                <a:latin typeface="Calibri" pitchFamily="34" charset="0"/>
              </a:rPr>
              <a:t>I </a:t>
            </a:r>
            <a:r>
              <a:rPr lang="en-US" dirty="0">
                <a:latin typeface="Calibri" pitchFamily="34" charset="0"/>
              </a:rPr>
              <a:t>received an error message and was </a:t>
            </a: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unable </a:t>
            </a:r>
            <a:r>
              <a:rPr lang="en-US" dirty="0">
                <a:latin typeface="Calibri" pitchFamily="34" charset="0"/>
              </a:rPr>
              <a:t>to submit the </a:t>
            </a:r>
            <a:r>
              <a:rPr lang="en-US" dirty="0" smtClean="0">
                <a:latin typeface="Calibri" pitchFamily="34" charset="0"/>
              </a:rPr>
              <a:t>questionnaire… 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I </a:t>
            </a:r>
            <a:r>
              <a:rPr lang="en-US" dirty="0">
                <a:latin typeface="Calibri" pitchFamily="34" charset="0"/>
              </a:rPr>
              <a:t>am attaching it to this email. </a:t>
            </a:r>
            <a:endParaRPr lang="en-US" i="0" dirty="0">
              <a:latin typeface="Calibri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23886" y="3284041"/>
            <a:ext cx="434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“curly quotes</a:t>
            </a:r>
            <a:r>
              <a:rPr lang="en-US" sz="4400" dirty="0" smtClean="0"/>
              <a:t>”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2590800" y="2438400"/>
            <a:ext cx="403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0" dirty="0"/>
              <a:t>"straight quotes</a:t>
            </a:r>
            <a:r>
              <a:rPr lang="en-US" sz="4400" i="0" dirty="0" smtClean="0"/>
              <a:t>"</a:t>
            </a:r>
            <a:endParaRPr lang="en-US" sz="4400" i="0" dirty="0"/>
          </a:p>
        </p:txBody>
      </p:sp>
    </p:spTree>
    <p:extLst>
      <p:ext uri="{BB962C8B-B14F-4D97-AF65-F5344CB8AC3E}">
        <p14:creationId xmlns:p14="http://schemas.microsoft.com/office/powerpoint/2010/main" val="158298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69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28" descr="Newsprint"/>
          <p:cNvSpPr txBox="1">
            <a:spLocks noChangeArrowheads="1"/>
          </p:cNvSpPr>
          <p:nvPr/>
        </p:nvSpPr>
        <p:spPr bwMode="auto">
          <a:xfrm>
            <a:off x="1219200" y="4267200"/>
            <a:ext cx="6781800" cy="193899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/>
              <a:t>With regards to what is </a:t>
            </a:r>
            <a:r>
              <a:rPr lang="en-US" dirty="0" smtClean="0"/>
              <a:t>true… what </a:t>
            </a:r>
            <a:r>
              <a:rPr lang="en-US" dirty="0"/>
              <a:t>becomes difficult is when reading some articles (more news than scientific) there is no distinction and reference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science and instead based upon quotes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lines </a:t>
            </a:r>
            <a:r>
              <a:rPr lang="en-US" dirty="0"/>
              <a:t>pulled at will from the original research. </a:t>
            </a:r>
            <a:endParaRPr lang="en-US" dirty="0">
              <a:latin typeface="+mj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72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94"/>
          <a:stretch/>
        </p:blipFill>
        <p:spPr bwMode="auto">
          <a:xfrm>
            <a:off x="4572000" y="2136130"/>
            <a:ext cx="3886200" cy="441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Truth in the News</a:t>
            </a:r>
            <a:endParaRPr lang="en-US" sz="4000" b="1" i="0" dirty="0"/>
          </a:p>
        </p:txBody>
      </p:sp>
      <p:sp>
        <p:nvSpPr>
          <p:cNvPr id="2" name="TextBox 1"/>
          <p:cNvSpPr txBox="1"/>
          <p:nvPr/>
        </p:nvSpPr>
        <p:spPr>
          <a:xfrm>
            <a:off x="4477656" y="6553200"/>
            <a:ext cx="2485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smtClean="0">
                <a:latin typeface="Arial" pitchFamily="34" charset="0"/>
                <a:cs typeface="Arial" pitchFamily="34" charset="0"/>
              </a:rPr>
              <a:t>BBC 20 Jan 2017</a:t>
            </a:r>
            <a:endParaRPr lang="en-US" sz="1400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1" y="1041737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"the largest audience to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ever see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an inauguration"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0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-Sean Spicer, White House</a:t>
            </a:r>
            <a:endParaRPr lang="en-US" sz="20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"/>
          <a:stretch/>
        </p:blipFill>
        <p:spPr bwMode="auto">
          <a:xfrm>
            <a:off x="685800" y="2136130"/>
            <a:ext cx="7772400" cy="441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600" y="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Truth in the News</a:t>
            </a:r>
            <a:endParaRPr lang="en-US" sz="4000" b="1" i="0" dirty="0"/>
          </a:p>
        </p:txBody>
      </p:sp>
      <p:sp>
        <p:nvSpPr>
          <p:cNvPr id="2" name="TextBox 1"/>
          <p:cNvSpPr txBox="1"/>
          <p:nvPr/>
        </p:nvSpPr>
        <p:spPr>
          <a:xfrm>
            <a:off x="638628" y="6582881"/>
            <a:ext cx="2485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smtClean="0">
                <a:latin typeface="Arial" pitchFamily="34" charset="0"/>
                <a:cs typeface="Arial" pitchFamily="34" charset="0"/>
              </a:rPr>
              <a:t>BBC 20 Jan 2017</a:t>
            </a:r>
            <a:endParaRPr lang="en-US" sz="1400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1" y="1041737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"the largest audience to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ever see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an inauguration"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0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-Sean Spicer, White House</a:t>
            </a:r>
            <a:endParaRPr lang="en-US" sz="20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713" y="810161"/>
            <a:ext cx="4252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"the turnout for the inauguration of President Donald Trump appears to be smaller than that of his </a:t>
            </a:r>
            <a:r>
              <a:rPr lang="en-US" sz="2000" dirty="0" smtClean="0"/>
              <a:t>predecessor“</a:t>
            </a:r>
            <a:br>
              <a:rPr lang="en-US" sz="2000" dirty="0" smtClean="0"/>
            </a:br>
            <a:r>
              <a:rPr lang="en-US" sz="2000" i="0" dirty="0" smtClean="0"/>
              <a:t>- CNN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112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69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28" descr="Newsprint"/>
          <p:cNvSpPr txBox="1">
            <a:spLocks noChangeArrowheads="1"/>
          </p:cNvSpPr>
          <p:nvPr/>
        </p:nvSpPr>
        <p:spPr bwMode="auto">
          <a:xfrm>
            <a:off x="1219200" y="4267200"/>
            <a:ext cx="6781800" cy="83099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I don't understand why statements in the results sections are assertions and not observations.</a:t>
            </a:r>
            <a:endParaRPr lang="en-US" dirty="0">
              <a:latin typeface="Calibri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84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1705428" y="2554224"/>
            <a:ext cx="5705857" cy="3922776"/>
            <a:chOff x="2775858" y="1433286"/>
            <a:chExt cx="4389120" cy="3017520"/>
          </a:xfrm>
        </p:grpSpPr>
        <p:sp>
          <p:nvSpPr>
            <p:cNvPr id="2" name="Rectangle 1"/>
            <p:cNvSpPr/>
            <p:nvPr/>
          </p:nvSpPr>
          <p:spPr bwMode="auto">
            <a:xfrm>
              <a:off x="2775858" y="1433286"/>
              <a:ext cx="4389120" cy="30175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1447800"/>
              <a:ext cx="4343400" cy="181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3262086"/>
              <a:ext cx="4286250" cy="1104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30" y="43543"/>
            <a:ext cx="6858000" cy="244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3581400" y="4604658"/>
            <a:ext cx="3657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1828800" y="4920342"/>
            <a:ext cx="53949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1782354" y="5221512"/>
            <a:ext cx="53949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1735908" y="5522682"/>
            <a:ext cx="12801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206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dirty="0"/>
              <a:t>Molecular Biology Through Discovery</a:t>
            </a:r>
            <a:br>
              <a:rPr lang="en-US" altLang="en-US" sz="3600" b="1" dirty="0"/>
            </a:br>
            <a:r>
              <a:rPr lang="en-US" altLang="en-US" sz="2800" b="1" dirty="0" smtClean="0"/>
              <a:t>Tuesday</a:t>
            </a:r>
            <a:r>
              <a:rPr lang="en-US" altLang="en-US" sz="2800" b="1" dirty="0"/>
              <a:t>, </a:t>
            </a:r>
            <a:r>
              <a:rPr lang="en-US" altLang="en-US" sz="2800" b="1" dirty="0" smtClean="0"/>
              <a:t>24 January 2017</a:t>
            </a:r>
            <a:endParaRPr lang="en-US" altLang="en-US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057400"/>
            <a:ext cx="78771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1143000" y="4136934"/>
            <a:ext cx="3429000" cy="10446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86" y="3124200"/>
            <a:ext cx="6062028" cy="2281237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 bwMode="auto">
          <a:xfrm>
            <a:off x="1600200" y="33528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1600200" y="477157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1600200" y="3610428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1600200" y="394062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1600200" y="424179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203202" y="52578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6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9" grpId="0" animBg="1"/>
      <p:bldP spid="11" grpId="0" animBg="1"/>
      <p:bldP spid="15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dirty="0"/>
              <a:t>Molecular Biology Through Discovery</a:t>
            </a:r>
            <a:br>
              <a:rPr lang="en-US" altLang="en-US" sz="3600" b="1" dirty="0"/>
            </a:br>
            <a:r>
              <a:rPr lang="en-US" altLang="en-US" sz="2800" b="1" dirty="0" smtClean="0"/>
              <a:t>Tuesday</a:t>
            </a:r>
            <a:r>
              <a:rPr lang="en-US" altLang="en-US" sz="2800" b="1" dirty="0"/>
              <a:t>, </a:t>
            </a:r>
            <a:r>
              <a:rPr lang="en-US" altLang="en-US" sz="2800" b="1" dirty="0" smtClean="0"/>
              <a:t>24 January 2017</a:t>
            </a:r>
            <a:endParaRPr lang="en-US" altLang="en-US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057400"/>
            <a:ext cx="78771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1143000" y="4136934"/>
            <a:ext cx="3429000" cy="10446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86" y="3124200"/>
            <a:ext cx="6062028" cy="2281237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 bwMode="auto">
          <a:xfrm>
            <a:off x="1600200" y="33528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52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54229" y="62552"/>
            <a:ext cx="560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How to know what to do?</a:t>
            </a:r>
            <a:endParaRPr lang="en-US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62" y="1115659"/>
            <a:ext cx="7122327" cy="535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4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96" y="1224643"/>
            <a:ext cx="55435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96" y="759506"/>
            <a:ext cx="19907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05" y="2725974"/>
            <a:ext cx="7113617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10" y="2315499"/>
            <a:ext cx="2011680" cy="37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30" y="3987554"/>
            <a:ext cx="5943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1" y="3579794"/>
            <a:ext cx="2029378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721051" y="5489034"/>
            <a:ext cx="5726264" cy="73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5123543" y="5842954"/>
            <a:ext cx="3323772" cy="368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992" y="5078471"/>
            <a:ext cx="1622738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54229" y="62552"/>
            <a:ext cx="560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How to know what to do?</a:t>
            </a:r>
            <a:endParaRPr lang="en-US" sz="36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23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" y="1104900"/>
            <a:ext cx="9052560" cy="4484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29" y="1"/>
            <a:ext cx="9144000" cy="93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48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686" y="15240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Is it a good idea for your elderly aunt to take Vitamin D?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06680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0" dirty="0" smtClean="0"/>
              <a:t>Your group’s considered opinion (conclusion)</a:t>
            </a:r>
            <a:endParaRPr lang="en-US" sz="2800" i="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806322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0" dirty="0" smtClean="0"/>
              <a:t>Experimental justification (result / method)</a:t>
            </a:r>
            <a:endParaRPr lang="en-US" sz="2800" i="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644522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0" dirty="0" smtClean="0"/>
              <a:t>Organized on a slide or page (to be shared – Zoom)</a:t>
            </a:r>
            <a:endParaRPr lang="en-US" sz="2800" i="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482722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0" dirty="0" smtClean="0"/>
              <a:t>One intentional error</a:t>
            </a:r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41083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val 98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686" y="15240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Is it a good idea for your elderly aunt to take Vitamin D?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376948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748548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120148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376948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748548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120148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04" name="Text Box 28" descr="Newsprint"/>
          <p:cNvSpPr txBox="1">
            <a:spLocks noChangeArrowheads="1"/>
          </p:cNvSpPr>
          <p:nvPr/>
        </p:nvSpPr>
        <p:spPr bwMode="auto">
          <a:xfrm>
            <a:off x="3276600" y="914400"/>
            <a:ext cx="4800600" cy="95410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power strips would 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 </a:t>
            </a: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a huge help</a:t>
            </a:r>
          </a:p>
        </p:txBody>
      </p:sp>
    </p:spTree>
    <p:extLst>
      <p:ext uri="{BB962C8B-B14F-4D97-AF65-F5344CB8AC3E}">
        <p14:creationId xmlns:p14="http://schemas.microsoft.com/office/powerpoint/2010/main" val="181543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686" y="15240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Is it a good idea for your elderly aunt to take Vitamin D?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sp>
        <p:nvSpPr>
          <p:cNvPr id="121" name="TextBox 120"/>
          <p:cNvSpPr txBox="1"/>
          <p:nvPr/>
        </p:nvSpPr>
        <p:spPr>
          <a:xfrm>
            <a:off x="1374060" y="2608494"/>
            <a:ext cx="811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228600" y="1600200"/>
            <a:ext cx="8824686" cy="4953000"/>
          </a:xfrm>
          <a:prstGeom prst="rect">
            <a:avLst/>
          </a:prstGeom>
          <a:solidFill>
            <a:srgbClr val="FFDDBB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662058" y="2133600"/>
            <a:ext cx="21336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 . </a:t>
            </a:r>
            <a:r>
              <a:rPr lang="en-US" i="0" dirty="0" err="1"/>
              <a:t>Elaf</a:t>
            </a:r>
            <a:r>
              <a:rPr lang="en-US" i="0" dirty="0"/>
              <a:t> </a:t>
            </a:r>
            <a:r>
              <a:rPr lang="en-US" i="0" dirty="0" err="1" smtClean="0"/>
              <a:t>Alaithan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/>
              <a:t>A. </a:t>
            </a:r>
            <a:r>
              <a:rPr lang="en-US" i="0" dirty="0" err="1"/>
              <a:t>Lamis</a:t>
            </a:r>
            <a:r>
              <a:rPr lang="en-US" i="0" dirty="0"/>
              <a:t> Farah</a:t>
            </a:r>
          </a:p>
          <a:p>
            <a:r>
              <a:rPr lang="en-US" i="0" dirty="0"/>
              <a:t>B. Colin Hawkes</a:t>
            </a:r>
          </a:p>
          <a:p>
            <a:r>
              <a:rPr lang="en-US" i="0" dirty="0"/>
              <a:t>C. </a:t>
            </a:r>
            <a:r>
              <a:rPr lang="en-US" i="0" dirty="0" err="1"/>
              <a:t>Prathija</a:t>
            </a:r>
            <a:r>
              <a:rPr lang="en-US" i="0" dirty="0"/>
              <a:t> </a:t>
            </a:r>
            <a:r>
              <a:rPr lang="en-US" i="0" dirty="0" err="1"/>
              <a:t>Prem</a:t>
            </a:r>
            <a:endParaRPr lang="en-US" i="0" dirty="0"/>
          </a:p>
          <a:p>
            <a:r>
              <a:rPr lang="en-US" i="0" dirty="0"/>
              <a:t>D. Bethany </a:t>
            </a:r>
            <a:r>
              <a:rPr lang="en-US" i="0" dirty="0" err="1"/>
              <a:t>Yachuw</a:t>
            </a:r>
            <a:endParaRPr lang="en-US" i="0" dirty="0"/>
          </a:p>
        </p:txBody>
      </p:sp>
      <p:sp>
        <p:nvSpPr>
          <p:cNvPr id="128" name="TextBox 127"/>
          <p:cNvSpPr txBox="1"/>
          <p:nvPr/>
        </p:nvSpPr>
        <p:spPr>
          <a:xfrm>
            <a:off x="685800" y="2286000"/>
            <a:ext cx="1882761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E </a:t>
            </a:r>
            <a:r>
              <a:rPr lang="en-US" i="0" dirty="0" err="1"/>
              <a:t>Alqaffas</a:t>
            </a:r>
            <a:endParaRPr lang="en-US" i="0" dirty="0"/>
          </a:p>
          <a:p>
            <a:r>
              <a:rPr lang="en-US" i="0" dirty="0"/>
              <a:t>B. Diana Marquez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C</a:t>
            </a:r>
            <a:r>
              <a:rPr lang="en-US" i="0" dirty="0"/>
              <a:t>. </a:t>
            </a:r>
            <a:r>
              <a:rPr lang="en-US" i="0" dirty="0" err="1"/>
              <a:t>Aarthi</a:t>
            </a:r>
            <a:r>
              <a:rPr lang="en-US" i="0" dirty="0"/>
              <a:t> </a:t>
            </a:r>
            <a:r>
              <a:rPr lang="en-US" i="0" dirty="0" err="1"/>
              <a:t>Prakash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D</a:t>
            </a:r>
            <a:r>
              <a:rPr lang="en-US" i="0" dirty="0"/>
              <a:t>. </a:t>
            </a:r>
            <a:r>
              <a:rPr lang="en-US" i="0" dirty="0" err="1"/>
              <a:t>Yash</a:t>
            </a:r>
            <a:r>
              <a:rPr lang="en-US" i="0" dirty="0"/>
              <a:t> Singh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85800" y="3551872"/>
            <a:ext cx="1882761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</a:t>
            </a:r>
            <a:r>
              <a:rPr lang="en-US" i="0" dirty="0" err="1"/>
              <a:t>Ashria</a:t>
            </a:r>
            <a:r>
              <a:rPr lang="en-US" i="0" dirty="0"/>
              <a:t> </a:t>
            </a:r>
            <a:r>
              <a:rPr lang="en-US" i="0" dirty="0" err="1" smtClean="0"/>
              <a:t>Arora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B</a:t>
            </a:r>
            <a:r>
              <a:rPr lang="en-US" i="0" dirty="0"/>
              <a:t>. </a:t>
            </a:r>
            <a:r>
              <a:rPr lang="en-US" i="0" dirty="0" err="1"/>
              <a:t>Deeksha</a:t>
            </a:r>
            <a:r>
              <a:rPr lang="en-US" i="0" dirty="0"/>
              <a:t> Jain</a:t>
            </a:r>
            <a:br>
              <a:rPr lang="en-US" i="0" dirty="0"/>
            </a:br>
            <a:r>
              <a:rPr lang="en-US" i="0" dirty="0"/>
              <a:t>B. Jared Mann</a:t>
            </a:r>
          </a:p>
          <a:p>
            <a:r>
              <a:rPr lang="en-US" i="0" dirty="0"/>
              <a:t>C. Rachel Miller</a:t>
            </a:r>
          </a:p>
          <a:p>
            <a:r>
              <a:rPr lang="en-US" i="0" dirty="0"/>
              <a:t>D. Peter Samuel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495800" y="2146247"/>
            <a:ext cx="21336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Erin </a:t>
            </a:r>
            <a:r>
              <a:rPr lang="en-US" i="0" dirty="0" smtClean="0"/>
              <a:t>Cochran</a:t>
            </a:r>
            <a:br>
              <a:rPr lang="en-US" i="0" dirty="0" smtClean="0"/>
            </a:br>
            <a:r>
              <a:rPr lang="en-US" i="0" dirty="0" smtClean="0"/>
              <a:t>A. </a:t>
            </a:r>
            <a:r>
              <a:rPr lang="en-US" i="0" dirty="0" err="1" smtClean="0"/>
              <a:t>Wesal</a:t>
            </a:r>
            <a:r>
              <a:rPr lang="en-US" i="0" dirty="0" smtClean="0"/>
              <a:t> </a:t>
            </a:r>
            <a:r>
              <a:rPr lang="en-US" i="0" dirty="0" err="1" smtClean="0"/>
              <a:t>Alhammad</a:t>
            </a:r>
            <a:endParaRPr lang="en-US" i="0" dirty="0"/>
          </a:p>
          <a:p>
            <a:r>
              <a:rPr lang="en-US" i="0" dirty="0"/>
              <a:t>B. Jacob </a:t>
            </a:r>
            <a:r>
              <a:rPr lang="en-US" i="0" dirty="0" err="1"/>
              <a:t>Jaminet</a:t>
            </a:r>
            <a:endParaRPr lang="en-US" i="0" dirty="0"/>
          </a:p>
          <a:p>
            <a:r>
              <a:rPr lang="en-US" i="0" dirty="0"/>
              <a:t>C. Jesse </a:t>
            </a:r>
            <a:r>
              <a:rPr lang="en-US" i="0" dirty="0" err="1"/>
              <a:t>Raynor</a:t>
            </a:r>
            <a:endParaRPr lang="en-US" i="0" dirty="0"/>
          </a:p>
          <a:p>
            <a:r>
              <a:rPr lang="en-US" i="0" dirty="0"/>
              <a:t>D. </a:t>
            </a:r>
            <a:r>
              <a:rPr lang="en-US" i="0" dirty="0" err="1"/>
              <a:t>Ankita</a:t>
            </a:r>
            <a:r>
              <a:rPr lang="en-US" i="0" dirty="0"/>
              <a:t> </a:t>
            </a:r>
            <a:r>
              <a:rPr lang="en-US" i="0" dirty="0" smtClean="0"/>
              <a:t>Thakur</a:t>
            </a:r>
            <a:endParaRPr lang="en-US" i="0" dirty="0"/>
          </a:p>
        </p:txBody>
      </p:sp>
      <p:sp>
        <p:nvSpPr>
          <p:cNvPr id="131" name="TextBox 130"/>
          <p:cNvSpPr txBox="1"/>
          <p:nvPr/>
        </p:nvSpPr>
        <p:spPr>
          <a:xfrm>
            <a:off x="718456" y="5105400"/>
            <a:ext cx="2481944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</a:t>
            </a:r>
            <a:r>
              <a:rPr lang="en-US" i="0" dirty="0" err="1"/>
              <a:t>Lasya</a:t>
            </a:r>
            <a:r>
              <a:rPr lang="en-US" i="0" dirty="0"/>
              <a:t> </a:t>
            </a:r>
            <a:r>
              <a:rPr lang="en-US" i="0" dirty="0" err="1" smtClean="0"/>
              <a:t>Gundlapudi</a:t>
            </a:r>
            <a:endParaRPr lang="en-US" i="0" dirty="0"/>
          </a:p>
          <a:p>
            <a:r>
              <a:rPr lang="en-US" i="0" dirty="0" smtClean="0"/>
              <a:t>B</a:t>
            </a:r>
            <a:r>
              <a:rPr lang="en-US" i="0" dirty="0"/>
              <a:t>. Amanda </a:t>
            </a:r>
            <a:r>
              <a:rPr lang="en-US" i="0" dirty="0" err="1"/>
              <a:t>Luong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C. </a:t>
            </a:r>
            <a:r>
              <a:rPr lang="en-US" i="0" dirty="0" err="1" smtClean="0"/>
              <a:t>Bharath</a:t>
            </a:r>
            <a:r>
              <a:rPr lang="en-US" i="0" dirty="0" smtClean="0"/>
              <a:t> </a:t>
            </a:r>
            <a:r>
              <a:rPr lang="en-US" i="0" dirty="0" err="1" smtClean="0"/>
              <a:t>Peddibhotla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D</a:t>
            </a:r>
            <a:r>
              <a:rPr lang="en-US" i="0" dirty="0"/>
              <a:t>. Darius </a:t>
            </a:r>
            <a:r>
              <a:rPr lang="en-US" i="0" dirty="0" smtClean="0"/>
              <a:t>Saunders</a:t>
            </a:r>
            <a:endParaRPr lang="en-US" i="0" dirty="0"/>
          </a:p>
        </p:txBody>
      </p:sp>
      <p:sp>
        <p:nvSpPr>
          <p:cNvPr id="132" name="TextBox 131"/>
          <p:cNvSpPr txBox="1"/>
          <p:nvPr/>
        </p:nvSpPr>
        <p:spPr>
          <a:xfrm>
            <a:off x="4267201" y="3661723"/>
            <a:ext cx="22098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A. </a:t>
            </a:r>
            <a:r>
              <a:rPr lang="en-US" i="0" dirty="0" err="1" smtClean="0"/>
              <a:t>Adi</a:t>
            </a:r>
            <a:r>
              <a:rPr lang="en-US" i="0" dirty="0" smtClean="0"/>
              <a:t> </a:t>
            </a:r>
            <a:r>
              <a:rPr lang="en-US" i="0" dirty="0" err="1" smtClean="0"/>
              <a:t>Balu</a:t>
            </a:r>
            <a:endParaRPr lang="en-US" i="0" dirty="0" smtClean="0"/>
          </a:p>
          <a:p>
            <a:r>
              <a:rPr lang="en-US" i="0" dirty="0" smtClean="0"/>
              <a:t>A. </a:t>
            </a:r>
            <a:r>
              <a:rPr lang="en-US" sz="1600" i="0" dirty="0" err="1" smtClean="0"/>
              <a:t>Kaivalya</a:t>
            </a:r>
            <a:r>
              <a:rPr lang="en-US" sz="1600" i="0" dirty="0" smtClean="0"/>
              <a:t> </a:t>
            </a:r>
            <a:r>
              <a:rPr lang="en-US" sz="1600" i="0" dirty="0" err="1" smtClean="0"/>
              <a:t>Dandamudi</a:t>
            </a:r>
            <a:endParaRPr lang="en-US" sz="1600" i="0" dirty="0"/>
          </a:p>
          <a:p>
            <a:r>
              <a:rPr lang="en-US" i="0" dirty="0"/>
              <a:t>B. Aisha </a:t>
            </a:r>
            <a:r>
              <a:rPr lang="en-US" i="0" dirty="0" err="1"/>
              <a:t>Ikram</a:t>
            </a:r>
            <a:endParaRPr lang="en-US" sz="1400" i="0" dirty="0"/>
          </a:p>
          <a:p>
            <a:r>
              <a:rPr lang="en-US" i="0" dirty="0"/>
              <a:t>C. Thomas Raymond</a:t>
            </a:r>
            <a:endParaRPr lang="en-US" sz="1400" i="0" dirty="0"/>
          </a:p>
          <a:p>
            <a:r>
              <a:rPr lang="en-US" i="0" dirty="0"/>
              <a:t>D. Lucas </a:t>
            </a:r>
            <a:r>
              <a:rPr lang="en-US" i="0" dirty="0" err="1"/>
              <a:t>Rizkalla</a:t>
            </a:r>
            <a:endParaRPr lang="en-US" i="0" dirty="0"/>
          </a:p>
        </p:txBody>
      </p:sp>
      <p:sp>
        <p:nvSpPr>
          <p:cNvPr id="137" name="TextBox 136"/>
          <p:cNvSpPr txBox="1"/>
          <p:nvPr/>
        </p:nvSpPr>
        <p:spPr>
          <a:xfrm>
            <a:off x="6553200" y="3676471"/>
            <a:ext cx="23622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</a:t>
            </a:r>
            <a:r>
              <a:rPr lang="en-US" i="0" dirty="0" err="1"/>
              <a:t>Ruri</a:t>
            </a:r>
            <a:r>
              <a:rPr lang="en-US" i="0" dirty="0"/>
              <a:t> Barlow</a:t>
            </a:r>
          </a:p>
          <a:p>
            <a:r>
              <a:rPr lang="en-US" i="0" dirty="0"/>
              <a:t>B. </a:t>
            </a:r>
            <a:r>
              <a:rPr lang="en-US" i="0" dirty="0" err="1"/>
              <a:t>Fadi</a:t>
            </a:r>
            <a:r>
              <a:rPr lang="en-US" i="0" dirty="0"/>
              <a:t> </a:t>
            </a:r>
            <a:r>
              <a:rPr lang="en-US" i="0" dirty="0" err="1" smtClean="0"/>
              <a:t>Hijaz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 smtClean="0"/>
              <a:t>B. </a:t>
            </a:r>
            <a:r>
              <a:rPr lang="en-US" i="0" dirty="0" err="1" smtClean="0"/>
              <a:t>Gerell</a:t>
            </a:r>
            <a:r>
              <a:rPr lang="en-US" i="0" dirty="0" smtClean="0"/>
              <a:t> </a:t>
            </a:r>
            <a:r>
              <a:rPr lang="en-US" i="0" dirty="0" err="1"/>
              <a:t>Malazarte</a:t>
            </a:r>
            <a:r>
              <a:rPr lang="en-US" i="0" dirty="0"/>
              <a:t> </a:t>
            </a:r>
            <a:endParaRPr lang="en-US" sz="1400" i="0" dirty="0"/>
          </a:p>
          <a:p>
            <a:r>
              <a:rPr lang="en-US" i="0" dirty="0"/>
              <a:t>C. </a:t>
            </a:r>
            <a:r>
              <a:rPr lang="en-US" i="0" dirty="0" err="1"/>
              <a:t>Nikhita</a:t>
            </a:r>
            <a:r>
              <a:rPr lang="en-US" i="0" dirty="0"/>
              <a:t> </a:t>
            </a:r>
            <a:r>
              <a:rPr lang="en-US" i="0" dirty="0" err="1"/>
              <a:t>Puthuveetil</a:t>
            </a:r>
            <a:endParaRPr lang="en-US" i="0" dirty="0" smtClean="0"/>
          </a:p>
          <a:p>
            <a:r>
              <a:rPr lang="en-US" i="0" dirty="0" smtClean="0"/>
              <a:t>D</a:t>
            </a:r>
            <a:r>
              <a:rPr lang="en-US" i="0" dirty="0"/>
              <a:t>. </a:t>
            </a:r>
            <a:r>
              <a:rPr lang="en-US" i="0" dirty="0" err="1"/>
              <a:t>Mouni</a:t>
            </a:r>
            <a:r>
              <a:rPr lang="en-US" i="0" dirty="0"/>
              <a:t> </a:t>
            </a:r>
            <a:r>
              <a:rPr lang="en-US" i="0" dirty="0" err="1"/>
              <a:t>Talari</a:t>
            </a:r>
            <a:endParaRPr lang="en-US" sz="1400" i="0" dirty="0"/>
          </a:p>
        </p:txBody>
      </p:sp>
      <p:sp>
        <p:nvSpPr>
          <p:cNvPr id="138" name="TextBox 137"/>
          <p:cNvSpPr txBox="1"/>
          <p:nvPr/>
        </p:nvSpPr>
        <p:spPr>
          <a:xfrm>
            <a:off x="4557487" y="5109523"/>
            <a:ext cx="1966218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/>
              <a:t>A. Ryan Duong</a:t>
            </a:r>
          </a:p>
          <a:p>
            <a:r>
              <a:rPr lang="en-US" i="0" dirty="0"/>
              <a:t>B. Alex </a:t>
            </a:r>
            <a:r>
              <a:rPr lang="en-US" i="0" dirty="0" err="1"/>
              <a:t>Leath</a:t>
            </a:r>
            <a:endParaRPr lang="en-US" sz="1600" i="0" dirty="0"/>
          </a:p>
          <a:p>
            <a:r>
              <a:rPr lang="en-US" i="0" dirty="0"/>
              <a:t>B. Brittany Hazard</a:t>
            </a:r>
          </a:p>
          <a:p>
            <a:r>
              <a:rPr lang="en-US" i="0" dirty="0" smtClean="0"/>
              <a:t>C</a:t>
            </a:r>
            <a:r>
              <a:rPr lang="en-US" i="0" dirty="0"/>
              <a:t>. Jacob </a:t>
            </a:r>
            <a:r>
              <a:rPr lang="en-US" i="0" dirty="0" err="1"/>
              <a:t>Mcgill</a:t>
            </a:r>
            <a:endParaRPr lang="en-US" i="0" dirty="0"/>
          </a:p>
          <a:p>
            <a:r>
              <a:rPr lang="en-US" i="0" dirty="0"/>
              <a:t>D. Sam </a:t>
            </a:r>
            <a:r>
              <a:rPr lang="en-US" i="0" dirty="0" smtClean="0"/>
              <a:t>Young</a:t>
            </a:r>
            <a:endParaRPr lang="en-US" i="0" dirty="0"/>
          </a:p>
        </p:txBody>
      </p:sp>
      <p:sp>
        <p:nvSpPr>
          <p:cNvPr id="139" name="TextBox 138"/>
          <p:cNvSpPr txBox="1"/>
          <p:nvPr/>
        </p:nvSpPr>
        <p:spPr>
          <a:xfrm>
            <a:off x="6553200" y="5124271"/>
            <a:ext cx="22098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Amanda </a:t>
            </a:r>
            <a:r>
              <a:rPr lang="en-US" i="0" dirty="0" err="1"/>
              <a:t>Atrash</a:t>
            </a:r>
            <a:endParaRPr lang="en-US" sz="1600" i="0" dirty="0"/>
          </a:p>
          <a:p>
            <a:r>
              <a:rPr lang="en-US" i="0" dirty="0"/>
              <a:t>B. Josh </a:t>
            </a:r>
            <a:r>
              <a:rPr lang="en-US" i="0" dirty="0" err="1"/>
              <a:t>Kadrich</a:t>
            </a:r>
            <a:endParaRPr lang="en-US" sz="1600" i="0" dirty="0"/>
          </a:p>
          <a:p>
            <a:r>
              <a:rPr lang="en-US" i="0" dirty="0" smtClean="0"/>
              <a:t>B. </a:t>
            </a:r>
            <a:r>
              <a:rPr lang="en-US" sz="1600" i="0" dirty="0"/>
              <a:t>Kevin </a:t>
            </a:r>
            <a:r>
              <a:rPr lang="en-US" sz="1600" i="0" dirty="0" err="1"/>
              <a:t>Limlengco</a:t>
            </a:r>
            <a:endParaRPr lang="en-US" sz="1600" i="0" dirty="0"/>
          </a:p>
          <a:p>
            <a:r>
              <a:rPr lang="en-US" i="0" dirty="0"/>
              <a:t>C. </a:t>
            </a:r>
            <a:r>
              <a:rPr lang="en-US" i="0" dirty="0" err="1"/>
              <a:t>Yonathan</a:t>
            </a:r>
            <a:r>
              <a:rPr lang="en-US" i="0" dirty="0"/>
              <a:t> </a:t>
            </a:r>
            <a:r>
              <a:rPr lang="en-US" i="0" dirty="0" err="1" smtClean="0"/>
              <a:t>Regassa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/>
              <a:t>D. Chris </a:t>
            </a:r>
            <a:r>
              <a:rPr lang="en-US" i="0" dirty="0" smtClean="0"/>
              <a:t>Rowe</a:t>
            </a:r>
            <a:endParaRPr lang="en-US" sz="1600" i="0" dirty="0"/>
          </a:p>
        </p:txBody>
      </p:sp>
      <p:sp>
        <p:nvSpPr>
          <p:cNvPr id="140" name="TextBox 139"/>
          <p:cNvSpPr txBox="1"/>
          <p:nvPr/>
        </p:nvSpPr>
        <p:spPr>
          <a:xfrm>
            <a:off x="2590800" y="2178197"/>
            <a:ext cx="18288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Neel </a:t>
            </a:r>
            <a:r>
              <a:rPr lang="en-US" i="0" dirty="0" err="1"/>
              <a:t>Gohil</a:t>
            </a:r>
            <a:endParaRPr lang="en-US" i="0" dirty="0"/>
          </a:p>
          <a:p>
            <a:r>
              <a:rPr lang="en-US" i="0" dirty="0"/>
              <a:t>B. Alex </a:t>
            </a:r>
            <a:r>
              <a:rPr lang="en-US" i="0" dirty="0" err="1"/>
              <a:t>Leath</a:t>
            </a:r>
            <a:endParaRPr lang="en-US" i="0" dirty="0"/>
          </a:p>
          <a:p>
            <a:r>
              <a:rPr lang="en-US" i="0" dirty="0"/>
              <a:t>C. Danny </a:t>
            </a:r>
            <a:r>
              <a:rPr lang="en-US" i="0" dirty="0" err="1" smtClean="0"/>
              <a:t>Rayes</a:t>
            </a:r>
            <a:endParaRPr lang="en-US" i="0" dirty="0" smtClean="0"/>
          </a:p>
          <a:p>
            <a:r>
              <a:rPr lang="en-US" i="0" dirty="0" smtClean="0"/>
              <a:t>C. </a:t>
            </a:r>
            <a:r>
              <a:rPr lang="en-US" i="0" dirty="0" err="1" smtClean="0"/>
              <a:t>Rish</a:t>
            </a:r>
            <a:r>
              <a:rPr lang="en-US" i="0" dirty="0" smtClean="0"/>
              <a:t> Patel</a:t>
            </a:r>
            <a:endParaRPr lang="en-US" i="0" dirty="0"/>
          </a:p>
          <a:p>
            <a:r>
              <a:rPr lang="en-US" i="0" dirty="0"/>
              <a:t>D. Rahul </a:t>
            </a:r>
            <a:r>
              <a:rPr lang="en-US" i="0" dirty="0" err="1"/>
              <a:t>Warrier</a:t>
            </a:r>
            <a:endParaRPr lang="en-US" i="0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7620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>
                <a:latin typeface="Arial" pitchFamily="34" charset="0"/>
                <a:cs typeface="Arial" pitchFamily="34" charset="0"/>
              </a:rPr>
              <a:t>Connect to: https</a:t>
            </a:r>
            <a:r>
              <a:rPr lang="en-US" sz="2400" i="0" dirty="0">
                <a:latin typeface="Arial" pitchFamily="34" charset="0"/>
                <a:cs typeface="Arial" pitchFamily="34" charset="0"/>
              </a:rPr>
              <a:t>://vcu.zoom.us/j/2504526209</a:t>
            </a:r>
          </a:p>
        </p:txBody>
      </p:sp>
    </p:spTree>
    <p:extLst>
      <p:ext uri="{BB962C8B-B14F-4D97-AF65-F5344CB8AC3E}">
        <p14:creationId xmlns:p14="http://schemas.microsoft.com/office/powerpoint/2010/main" val="1813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dirty="0"/>
              <a:t>Molecular Biology Through Discovery</a:t>
            </a:r>
            <a:br>
              <a:rPr lang="en-US" altLang="en-US" sz="3600" b="1" dirty="0"/>
            </a:br>
            <a:r>
              <a:rPr lang="en-US" altLang="en-US" sz="2800" b="1" dirty="0" smtClean="0"/>
              <a:t>Tuesday</a:t>
            </a:r>
            <a:r>
              <a:rPr lang="en-US" altLang="en-US" sz="2800" b="1" dirty="0"/>
              <a:t>, </a:t>
            </a:r>
            <a:r>
              <a:rPr lang="en-US" altLang="en-US" sz="2800" b="1" dirty="0" smtClean="0"/>
              <a:t>24 January 2017</a:t>
            </a:r>
            <a:endParaRPr lang="en-US" altLang="en-US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057400"/>
            <a:ext cx="78771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1143000" y="4136934"/>
            <a:ext cx="3429000" cy="10446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86" y="3124200"/>
            <a:ext cx="6062028" cy="2281237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 bwMode="auto">
          <a:xfrm>
            <a:off x="1600200" y="3610428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1600200" y="394062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7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82472"/>
            <a:ext cx="8763000" cy="4580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28" descr="Newsprint"/>
          <p:cNvSpPr txBox="1">
            <a:spLocks noChangeArrowheads="1"/>
          </p:cNvSpPr>
          <p:nvPr/>
        </p:nvSpPr>
        <p:spPr bwMode="auto">
          <a:xfrm>
            <a:off x="1447800" y="4092476"/>
            <a:ext cx="6324600" cy="230832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I was confused at the comparison of DNA to a self-folding box. I was confused at the word "spontaneous" because, initially, I thought that it meant that the DNA makes the 2D structure and then it somehow turns into a 3D structure. How does it do that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?...</a:t>
            </a:r>
            <a:endParaRPr lang="en-US" i="0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87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647700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https://www.youtube.com/watch?v=YANAso8Jxrk</a:t>
            </a:r>
          </a:p>
        </p:txBody>
      </p:sp>
      <p:pic>
        <p:nvPicPr>
          <p:cNvPr id="8194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81400"/>
            <a:ext cx="5962650" cy="291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067" y="914400"/>
            <a:ext cx="4752975" cy="2533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686" y="1524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/>
              <a:t>How do 2D structures self-assemble to 3D?</a:t>
            </a:r>
            <a:endParaRPr lang="en-US" sz="3600" b="1" i="0" dirty="0"/>
          </a:p>
        </p:txBody>
      </p:sp>
    </p:spTree>
    <p:extLst>
      <p:ext uri="{BB962C8B-B14F-4D97-AF65-F5344CB8AC3E}">
        <p14:creationId xmlns:p14="http://schemas.microsoft.com/office/powerpoint/2010/main" val="108583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General Concerns</a:t>
            </a:r>
            <a:endParaRPr lang="en-US" sz="4000" b="1" i="0" dirty="0"/>
          </a:p>
        </p:txBody>
      </p:sp>
      <p:sp>
        <p:nvSpPr>
          <p:cNvPr id="3" name="Text Box 28" descr="Newsprint"/>
          <p:cNvSpPr txBox="1">
            <a:spLocks noChangeArrowheads="1"/>
          </p:cNvSpPr>
          <p:nvPr/>
        </p:nvSpPr>
        <p:spPr bwMode="auto">
          <a:xfrm>
            <a:off x="1524000" y="914400"/>
            <a:ext cx="6324600" cy="120032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Can we be shown in class what previous students who passed the course achieved to get an idea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/>
              <a:t>what we need to have done by the end.</a:t>
            </a:r>
          </a:p>
        </p:txBody>
      </p:sp>
    </p:spTree>
    <p:extLst>
      <p:ext uri="{BB962C8B-B14F-4D97-AF65-F5344CB8AC3E}">
        <p14:creationId xmlns:p14="http://schemas.microsoft.com/office/powerpoint/2010/main" val="146365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58" y="1208425"/>
            <a:ext cx="8802742" cy="260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28" descr="Newsprint"/>
          <p:cNvSpPr txBox="1">
            <a:spLocks noChangeArrowheads="1"/>
          </p:cNvSpPr>
          <p:nvPr/>
        </p:nvSpPr>
        <p:spPr bwMode="auto">
          <a:xfrm>
            <a:off x="152400" y="4385608"/>
            <a:ext cx="3810000" cy="193899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I’m not clear on how the interaction between plastic beads and the water requires energy. Is it because the hydrogen bonds are broken</a:t>
            </a:r>
            <a:r>
              <a:rPr lang="en-US" dirty="0" smtClean="0"/>
              <a:t>?</a:t>
            </a:r>
            <a:endParaRPr lang="en-US" i="0" dirty="0">
              <a:latin typeface="Calibri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7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2" descr="http://wwwchem.csustan.edu/chem2000/Exp5/bulk_h2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2"/>
          <a:stretch>
            <a:fillRect/>
          </a:stretch>
        </p:blipFill>
        <p:spPr bwMode="auto">
          <a:xfrm>
            <a:off x="4411663" y="614363"/>
            <a:ext cx="36004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400550" y="609600"/>
            <a:ext cx="4656138" cy="0"/>
          </a:xfrm>
          <a:prstGeom prst="line">
            <a:avLst/>
          </a:prstGeom>
          <a:ln w="571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59" name="TextBox 5"/>
          <p:cNvSpPr txBox="1">
            <a:spLocks noChangeArrowheads="1"/>
          </p:cNvSpPr>
          <p:nvPr/>
        </p:nvSpPr>
        <p:spPr bwMode="auto">
          <a:xfrm>
            <a:off x="8142288" y="1524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400"/>
              <a:t>Air</a:t>
            </a:r>
          </a:p>
        </p:txBody>
      </p:sp>
      <p:sp>
        <p:nvSpPr>
          <p:cNvPr id="19460" name="TextBox 8"/>
          <p:cNvSpPr txBox="1">
            <a:spLocks noChangeArrowheads="1"/>
          </p:cNvSpPr>
          <p:nvPr/>
        </p:nvSpPr>
        <p:spPr bwMode="auto">
          <a:xfrm>
            <a:off x="8142288" y="6096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400">
                <a:solidFill>
                  <a:srgbClr val="3399FF"/>
                </a:solidFill>
              </a:rPr>
              <a:t>Water</a:t>
            </a:r>
          </a:p>
        </p:txBody>
      </p:sp>
      <p:sp>
        <p:nvSpPr>
          <p:cNvPr id="19462" name="TextBox 13"/>
          <p:cNvSpPr txBox="1">
            <a:spLocks noChangeArrowheads="1"/>
          </p:cNvSpPr>
          <p:nvPr/>
        </p:nvSpPr>
        <p:spPr bwMode="auto">
          <a:xfrm>
            <a:off x="228600" y="155575"/>
            <a:ext cx="3124200" cy="39243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 cmpd="thickThin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 float a bead on the water, one made of plastic and not interacting with water…</a:t>
            </a:r>
          </a:p>
          <a:p>
            <a:pPr algn="ctr">
              <a:spcBef>
                <a:spcPts val="600"/>
              </a:spcBef>
            </a:pPr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air-water interface is distorted by the bead.</a:t>
            </a:r>
          </a:p>
          <a:p>
            <a:pPr algn="ctr">
              <a:spcBef>
                <a:spcPts val="600"/>
              </a:spcBef>
            </a:pPr>
            <a:r>
              <a:rPr lang="en-US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how many oxygens </a:t>
            </a:r>
            <a:b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 not participating in hydrogen bonds? </a:t>
            </a:r>
          </a:p>
          <a:p>
            <a:pPr algn="ctr">
              <a:spcBef>
                <a:spcPts val="600"/>
              </a:spcBef>
            </a:pPr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 lost hydrogen bond represents an expenditure </a:t>
            </a:r>
            <a:b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energy. It takes energy </a:t>
            </a:r>
            <a:b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disrupt the interaction </a:t>
            </a:r>
            <a:b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amongst water molecules.</a:t>
            </a:r>
          </a:p>
        </p:txBody>
      </p:sp>
      <p:pic>
        <p:nvPicPr>
          <p:cNvPr id="13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128" y="3494734"/>
            <a:ext cx="3017520" cy="980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296231" y="4938074"/>
            <a:ext cx="4709886" cy="1038596"/>
            <a:chOff x="3610428" y="4905004"/>
            <a:chExt cx="4709886" cy="1038596"/>
          </a:xfrm>
        </p:grpSpPr>
        <p:pic>
          <p:nvPicPr>
            <p:cNvPr id="1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4905004"/>
              <a:ext cx="914400" cy="297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4909458"/>
              <a:ext cx="914400" cy="297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7630" y="4909458"/>
              <a:ext cx="914400" cy="297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3974" y="4909458"/>
              <a:ext cx="914400" cy="297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4914" y="4917122"/>
              <a:ext cx="914400" cy="297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4038600" y="5148118"/>
              <a:ext cx="4281714" cy="309254"/>
              <a:chOff x="4038600" y="5148118"/>
              <a:chExt cx="4281714" cy="309254"/>
            </a:xfrm>
          </p:grpSpPr>
          <p:pic>
            <p:nvPicPr>
              <p:cNvPr id="22" name="Picture 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8600" y="5148118"/>
                <a:ext cx="914400" cy="297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6800" y="5152572"/>
                <a:ext cx="914400" cy="297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8630" y="5152572"/>
                <a:ext cx="914400" cy="297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4974" y="5152572"/>
                <a:ext cx="914400" cy="297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05914" y="5160236"/>
                <a:ext cx="914400" cy="297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9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0428" y="5391232"/>
              <a:ext cx="914400" cy="297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8628" y="5395686"/>
              <a:ext cx="914400" cy="297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0458" y="5395686"/>
              <a:ext cx="914400" cy="297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6802" y="5395686"/>
              <a:ext cx="914400" cy="297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7742" y="5403350"/>
              <a:ext cx="914400" cy="297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428" y="5634346"/>
              <a:ext cx="914400" cy="297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9628" y="5638800"/>
              <a:ext cx="914400" cy="297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1458" y="5638800"/>
              <a:ext cx="914400" cy="297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7802" y="5638800"/>
              <a:ext cx="914400" cy="297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8742" y="5646464"/>
              <a:ext cx="914400" cy="297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3" name="Text Box 28" descr="Newsprint"/>
          <p:cNvSpPr txBox="1">
            <a:spLocks noChangeArrowheads="1"/>
          </p:cNvSpPr>
          <p:nvPr/>
        </p:nvSpPr>
        <p:spPr bwMode="auto">
          <a:xfrm>
            <a:off x="152400" y="4385608"/>
            <a:ext cx="3810000" cy="193899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I’m not clear on how the interaction between plastic beads and the water requires energy. Is it because the hydrogen bonds are broken</a:t>
            </a:r>
            <a:r>
              <a:rPr lang="en-US" dirty="0" smtClean="0"/>
              <a:t>?</a:t>
            </a:r>
            <a:endParaRPr lang="en-US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58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2" descr="http://wwwchem.csustan.edu/chem2000/Exp5/bulk_h2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2"/>
          <a:stretch>
            <a:fillRect/>
          </a:stretch>
        </p:blipFill>
        <p:spPr bwMode="auto">
          <a:xfrm>
            <a:off x="4411663" y="614363"/>
            <a:ext cx="36004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400550" y="609600"/>
            <a:ext cx="4656138" cy="0"/>
          </a:xfrm>
          <a:prstGeom prst="line">
            <a:avLst/>
          </a:prstGeom>
          <a:ln w="571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59" name="TextBox 5"/>
          <p:cNvSpPr txBox="1">
            <a:spLocks noChangeArrowheads="1"/>
          </p:cNvSpPr>
          <p:nvPr/>
        </p:nvSpPr>
        <p:spPr bwMode="auto">
          <a:xfrm>
            <a:off x="8142288" y="1524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400"/>
              <a:t>Air</a:t>
            </a:r>
          </a:p>
        </p:txBody>
      </p:sp>
      <p:sp>
        <p:nvSpPr>
          <p:cNvPr id="19460" name="TextBox 8"/>
          <p:cNvSpPr txBox="1">
            <a:spLocks noChangeArrowheads="1"/>
          </p:cNvSpPr>
          <p:nvPr/>
        </p:nvSpPr>
        <p:spPr bwMode="auto">
          <a:xfrm>
            <a:off x="8142288" y="6096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400">
                <a:solidFill>
                  <a:srgbClr val="3399FF"/>
                </a:solidFill>
              </a:rPr>
              <a:t>Water</a:t>
            </a:r>
          </a:p>
        </p:txBody>
      </p:sp>
      <p:grpSp>
        <p:nvGrpSpPr>
          <p:cNvPr id="19461" name="Group 6"/>
          <p:cNvGrpSpPr>
            <a:grpSpLocks/>
          </p:cNvGrpSpPr>
          <p:nvPr/>
        </p:nvGrpSpPr>
        <p:grpSpPr bwMode="auto">
          <a:xfrm>
            <a:off x="4408488" y="3257550"/>
            <a:ext cx="4732337" cy="2990850"/>
            <a:chOff x="4408449" y="3257503"/>
            <a:chExt cx="4732299" cy="2990896"/>
          </a:xfrm>
        </p:grpSpPr>
        <p:pic>
          <p:nvPicPr>
            <p:cNvPr id="19463" name="Picture 4" descr="http://wwwchem.csustan.edu/chem2000/Exp5/distort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58"/>
            <a:stretch>
              <a:fillRect/>
            </a:stretch>
          </p:blipFill>
          <p:spPr bwMode="auto">
            <a:xfrm>
              <a:off x="4423690" y="4002538"/>
              <a:ext cx="3566159" cy="2245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Straight Connector 9"/>
            <p:cNvCxnSpPr/>
            <p:nvPr/>
          </p:nvCxnSpPr>
          <p:spPr>
            <a:xfrm>
              <a:off x="4408449" y="4002052"/>
              <a:ext cx="4656100" cy="0"/>
            </a:xfrm>
            <a:prstGeom prst="line">
              <a:avLst/>
            </a:prstGeom>
            <a:ln w="571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65" name="TextBox 10"/>
            <p:cNvSpPr txBox="1">
              <a:spLocks noChangeArrowheads="1"/>
            </p:cNvSpPr>
            <p:nvPr/>
          </p:nvSpPr>
          <p:spPr bwMode="auto">
            <a:xfrm>
              <a:off x="8150148" y="3545339"/>
              <a:ext cx="990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sz="2400"/>
                <a:t>Air</a:t>
              </a:r>
            </a:p>
          </p:txBody>
        </p:sp>
        <p:sp>
          <p:nvSpPr>
            <p:cNvPr id="19466" name="TextBox 11"/>
            <p:cNvSpPr txBox="1">
              <a:spLocks noChangeArrowheads="1"/>
            </p:cNvSpPr>
            <p:nvPr/>
          </p:nvSpPr>
          <p:spPr bwMode="auto">
            <a:xfrm>
              <a:off x="8150148" y="4002539"/>
              <a:ext cx="990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sz="2400">
                  <a:solidFill>
                    <a:srgbClr val="3399FF"/>
                  </a:solidFill>
                </a:rPr>
                <a:t>Water</a:t>
              </a:r>
            </a:p>
          </p:txBody>
        </p:sp>
        <p:sp>
          <p:nvSpPr>
            <p:cNvPr id="19467" name="AutoShape 18" descr="Stationery"/>
            <p:cNvSpPr>
              <a:spLocks noChangeAspect="1" noChangeArrowheads="1"/>
            </p:cNvSpPr>
            <p:nvPr/>
          </p:nvSpPr>
          <p:spPr bwMode="auto">
            <a:xfrm rot="-3600000">
              <a:off x="5114287" y="3356563"/>
              <a:ext cx="1386839" cy="1188720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19462" name="TextBox 13"/>
          <p:cNvSpPr txBox="1">
            <a:spLocks noChangeArrowheads="1"/>
          </p:cNvSpPr>
          <p:nvPr/>
        </p:nvSpPr>
        <p:spPr bwMode="auto">
          <a:xfrm>
            <a:off x="228600" y="155575"/>
            <a:ext cx="3124200" cy="39243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28575" cmpd="thickThin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 float a bead on the water, one made of plastic and not interacting with water…</a:t>
            </a:r>
          </a:p>
          <a:p>
            <a:pPr algn="ctr">
              <a:spcBef>
                <a:spcPts val="600"/>
              </a:spcBef>
            </a:pPr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air-water interface is distorted by the bead.</a:t>
            </a:r>
          </a:p>
          <a:p>
            <a:pPr algn="ctr">
              <a:spcBef>
                <a:spcPts val="600"/>
              </a:spcBef>
            </a:pPr>
            <a:r>
              <a:rPr lang="en-US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Now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how many oxygens </a:t>
            </a:r>
            <a:b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 not participating in hydrogen bonds? </a:t>
            </a:r>
          </a:p>
          <a:p>
            <a:pPr algn="ctr">
              <a:spcBef>
                <a:spcPts val="600"/>
              </a:spcBef>
            </a:pPr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 lost hydrogen bond represents an expenditure </a:t>
            </a:r>
            <a:b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energy. It takes energy </a:t>
            </a:r>
            <a:b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disrupt the interaction </a:t>
            </a:r>
            <a:b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amongst water molecules.</a:t>
            </a:r>
          </a:p>
        </p:txBody>
      </p:sp>
      <p:sp>
        <p:nvSpPr>
          <p:cNvPr id="13" name="Text Box 28" descr="Newsprint"/>
          <p:cNvSpPr txBox="1">
            <a:spLocks noChangeArrowheads="1"/>
          </p:cNvSpPr>
          <p:nvPr/>
        </p:nvSpPr>
        <p:spPr bwMode="auto">
          <a:xfrm>
            <a:off x="152400" y="4385608"/>
            <a:ext cx="3810000" cy="1938992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I’m not clear on how the interaction between plastic beads and the water requires energy. Is it because the hydrogen bonds are broken</a:t>
            </a:r>
            <a:r>
              <a:rPr lang="en-US" dirty="0" smtClean="0"/>
              <a:t>?</a:t>
            </a:r>
            <a:endParaRPr lang="en-US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9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4" descr="http://wwwchem.csustan.edu/chem2000/Exp5/disto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8"/>
          <a:stretch>
            <a:fillRect/>
          </a:stretch>
        </p:blipFill>
        <p:spPr bwMode="auto">
          <a:xfrm>
            <a:off x="876300" y="3997325"/>
            <a:ext cx="356552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2" descr="http://wwwchem.csustan.edu/chem2000/Exp5/bulk_h2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2"/>
          <a:stretch>
            <a:fillRect/>
          </a:stretch>
        </p:blipFill>
        <p:spPr bwMode="auto">
          <a:xfrm>
            <a:off x="4411663" y="614363"/>
            <a:ext cx="36004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400550" y="609600"/>
            <a:ext cx="4656138" cy="0"/>
          </a:xfrm>
          <a:prstGeom prst="line">
            <a:avLst/>
          </a:prstGeom>
          <a:ln w="571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8142288" y="1524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400"/>
              <a:t>Air</a:t>
            </a:r>
          </a:p>
        </p:txBody>
      </p:sp>
      <p:sp>
        <p:nvSpPr>
          <p:cNvPr id="20485" name="TextBox 8"/>
          <p:cNvSpPr txBox="1">
            <a:spLocks noChangeArrowheads="1"/>
          </p:cNvSpPr>
          <p:nvPr/>
        </p:nvSpPr>
        <p:spPr bwMode="auto">
          <a:xfrm>
            <a:off x="8142288" y="6096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400">
                <a:solidFill>
                  <a:srgbClr val="3399FF"/>
                </a:solidFill>
              </a:rPr>
              <a:t>Water</a:t>
            </a:r>
          </a:p>
        </p:txBody>
      </p:sp>
      <p:pic>
        <p:nvPicPr>
          <p:cNvPr id="20486" name="Picture 4" descr="http://wwwchem.csustan.edu/chem2000/Exp5/disto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8"/>
          <a:stretch>
            <a:fillRect/>
          </a:stretch>
        </p:blipFill>
        <p:spPr bwMode="auto">
          <a:xfrm>
            <a:off x="4424363" y="4002088"/>
            <a:ext cx="356552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815975" y="4002088"/>
            <a:ext cx="8229600" cy="0"/>
          </a:xfrm>
          <a:prstGeom prst="line">
            <a:avLst/>
          </a:prstGeom>
          <a:ln w="571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10"/>
          <p:cNvSpPr txBox="1">
            <a:spLocks noChangeArrowheads="1"/>
          </p:cNvSpPr>
          <p:nvPr/>
        </p:nvSpPr>
        <p:spPr bwMode="auto">
          <a:xfrm>
            <a:off x="8150225" y="3544888"/>
            <a:ext cx="99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400"/>
              <a:t>Air</a:t>
            </a:r>
          </a:p>
        </p:txBody>
      </p:sp>
      <p:sp>
        <p:nvSpPr>
          <p:cNvPr id="20489" name="TextBox 11"/>
          <p:cNvSpPr txBox="1">
            <a:spLocks noChangeArrowheads="1"/>
          </p:cNvSpPr>
          <p:nvPr/>
        </p:nvSpPr>
        <p:spPr bwMode="auto">
          <a:xfrm>
            <a:off x="8150225" y="4002088"/>
            <a:ext cx="99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400">
                <a:solidFill>
                  <a:srgbClr val="3399FF"/>
                </a:solidFill>
              </a:rPr>
              <a:t>Water</a:t>
            </a:r>
          </a:p>
        </p:txBody>
      </p:sp>
      <p:sp>
        <p:nvSpPr>
          <p:cNvPr id="20490" name="AutoShape 18" descr="Stationery"/>
          <p:cNvSpPr>
            <a:spLocks noChangeAspect="1" noChangeArrowheads="1"/>
          </p:cNvSpPr>
          <p:nvPr/>
        </p:nvSpPr>
        <p:spPr bwMode="auto">
          <a:xfrm rot="-3600000">
            <a:off x="5114131" y="3356769"/>
            <a:ext cx="1387475" cy="1189038"/>
          </a:xfrm>
          <a:prstGeom prst="hexagon">
            <a:avLst>
              <a:gd name="adj" fmla="val 29172"/>
              <a:gd name="vf" fmla="val 115470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91" name="TextBox 13"/>
          <p:cNvSpPr txBox="1">
            <a:spLocks noChangeArrowheads="1"/>
          </p:cNvSpPr>
          <p:nvPr/>
        </p:nvSpPr>
        <p:spPr bwMode="auto">
          <a:xfrm>
            <a:off x="228600" y="155575"/>
            <a:ext cx="3124200" cy="2668588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28575" cmpd="thickThin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Worse yet, if there are two plastic beads, then there are twice as many water molecules disrupted (count them) and twice as much energy </a:t>
            </a:r>
            <a:b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required to do this. Unless…</a:t>
            </a:r>
          </a:p>
          <a:p>
            <a:pPr algn="ctr">
              <a:spcBef>
                <a:spcPts val="600"/>
              </a:spcBef>
            </a:pPr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…How can you minimize </a:t>
            </a:r>
            <a:b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number of oxygens </a:t>
            </a:r>
            <a:b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without hydrogen bonds?</a:t>
            </a:r>
          </a:p>
        </p:txBody>
      </p:sp>
      <p:sp>
        <p:nvSpPr>
          <p:cNvPr id="20492" name="AutoShape 18" descr="Stationery"/>
          <p:cNvSpPr>
            <a:spLocks noChangeAspect="1" noChangeArrowheads="1"/>
          </p:cNvSpPr>
          <p:nvPr/>
        </p:nvSpPr>
        <p:spPr bwMode="auto">
          <a:xfrm rot="-3600000">
            <a:off x="1544638" y="3351213"/>
            <a:ext cx="1385887" cy="1189037"/>
          </a:xfrm>
          <a:prstGeom prst="hexagon">
            <a:avLst>
              <a:gd name="adj" fmla="val 29139"/>
              <a:gd name="vf" fmla="val 115470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2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 descr="http://wwwchem.csustan.edu/chem2000/Exp5/disto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8" r="20926"/>
          <a:stretch>
            <a:fillRect/>
          </a:stretch>
        </p:blipFill>
        <p:spPr bwMode="auto">
          <a:xfrm>
            <a:off x="3600450" y="3997325"/>
            <a:ext cx="28194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2" descr="http://wwwchem.csustan.edu/chem2000/Exp5/bulk_h2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2"/>
          <a:stretch>
            <a:fillRect/>
          </a:stretch>
        </p:blipFill>
        <p:spPr bwMode="auto">
          <a:xfrm>
            <a:off x="4411663" y="614363"/>
            <a:ext cx="36004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400550" y="609600"/>
            <a:ext cx="4656138" cy="0"/>
          </a:xfrm>
          <a:prstGeom prst="line">
            <a:avLst/>
          </a:prstGeom>
          <a:ln w="571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17" name="TextBox 5"/>
          <p:cNvSpPr txBox="1">
            <a:spLocks noChangeArrowheads="1"/>
          </p:cNvSpPr>
          <p:nvPr/>
        </p:nvSpPr>
        <p:spPr bwMode="auto">
          <a:xfrm>
            <a:off x="8142288" y="1524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400"/>
              <a:t>Air</a:t>
            </a:r>
          </a:p>
        </p:txBody>
      </p:sp>
      <p:sp>
        <p:nvSpPr>
          <p:cNvPr id="38918" name="TextBox 8"/>
          <p:cNvSpPr txBox="1">
            <a:spLocks noChangeArrowheads="1"/>
          </p:cNvSpPr>
          <p:nvPr/>
        </p:nvSpPr>
        <p:spPr bwMode="auto">
          <a:xfrm>
            <a:off x="8142288" y="6096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400">
                <a:solidFill>
                  <a:srgbClr val="3399FF"/>
                </a:solidFill>
              </a:rPr>
              <a:t>Water</a:t>
            </a:r>
          </a:p>
        </p:txBody>
      </p:sp>
      <p:pic>
        <p:nvPicPr>
          <p:cNvPr id="38919" name="Picture 4" descr="http://wwwchem.csustan.edu/chem2000/Exp5/disto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5" t="5658"/>
          <a:stretch>
            <a:fillRect/>
          </a:stretch>
        </p:blipFill>
        <p:spPr bwMode="auto">
          <a:xfrm>
            <a:off x="5791200" y="4002088"/>
            <a:ext cx="2198688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3581400" y="4002088"/>
            <a:ext cx="5457825" cy="0"/>
          </a:xfrm>
          <a:prstGeom prst="line">
            <a:avLst/>
          </a:prstGeom>
          <a:ln w="571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1" name="TextBox 10"/>
          <p:cNvSpPr txBox="1">
            <a:spLocks noChangeArrowheads="1"/>
          </p:cNvSpPr>
          <p:nvPr/>
        </p:nvSpPr>
        <p:spPr bwMode="auto">
          <a:xfrm>
            <a:off x="8150225" y="3544888"/>
            <a:ext cx="99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400"/>
              <a:t>Air</a:t>
            </a:r>
          </a:p>
        </p:txBody>
      </p:sp>
      <p:sp>
        <p:nvSpPr>
          <p:cNvPr id="38922" name="TextBox 11"/>
          <p:cNvSpPr txBox="1">
            <a:spLocks noChangeArrowheads="1"/>
          </p:cNvSpPr>
          <p:nvPr/>
        </p:nvSpPr>
        <p:spPr bwMode="auto">
          <a:xfrm>
            <a:off x="8150225" y="4002088"/>
            <a:ext cx="99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400">
                <a:solidFill>
                  <a:srgbClr val="3399FF"/>
                </a:solidFill>
              </a:rPr>
              <a:t>Water</a:t>
            </a:r>
          </a:p>
        </p:txBody>
      </p:sp>
      <p:sp>
        <p:nvSpPr>
          <p:cNvPr id="38923" name="AutoShape 18" descr="Stationery"/>
          <p:cNvSpPr>
            <a:spLocks noChangeAspect="1" noChangeArrowheads="1"/>
          </p:cNvSpPr>
          <p:nvPr/>
        </p:nvSpPr>
        <p:spPr bwMode="auto">
          <a:xfrm rot="-1882668">
            <a:off x="5241925" y="3355975"/>
            <a:ext cx="1387475" cy="1189038"/>
          </a:xfrm>
          <a:prstGeom prst="hexagon">
            <a:avLst>
              <a:gd name="adj" fmla="val 29172"/>
              <a:gd name="vf" fmla="val 115470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8924" name="TextBox 13"/>
          <p:cNvSpPr txBox="1">
            <a:spLocks noChangeArrowheads="1"/>
          </p:cNvSpPr>
          <p:nvPr/>
        </p:nvSpPr>
        <p:spPr bwMode="auto">
          <a:xfrm>
            <a:off x="228600" y="155575"/>
            <a:ext cx="3124200" cy="74612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28575" cmpd="thickThin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Now count the oxygens.</a:t>
            </a:r>
          </a:p>
          <a:p>
            <a:pPr algn="ctr">
              <a:spcBef>
                <a:spcPts val="600"/>
              </a:spcBef>
            </a:pPr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(Hold that thought)</a:t>
            </a:r>
          </a:p>
        </p:txBody>
      </p:sp>
      <p:sp>
        <p:nvSpPr>
          <p:cNvPr id="38926" name="AutoShape 18" descr="Stationery"/>
          <p:cNvSpPr>
            <a:spLocks noChangeAspect="1" noChangeArrowheads="1"/>
          </p:cNvSpPr>
          <p:nvPr/>
        </p:nvSpPr>
        <p:spPr bwMode="auto">
          <a:xfrm rot="-1882668">
            <a:off x="4060825" y="3352800"/>
            <a:ext cx="1387475" cy="1189038"/>
          </a:xfrm>
          <a:prstGeom prst="hexagon">
            <a:avLst>
              <a:gd name="adj" fmla="val 29172"/>
              <a:gd name="vf" fmla="val 115470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" name="Text Box 28" descr="Newsprint"/>
          <p:cNvSpPr txBox="1">
            <a:spLocks noChangeArrowheads="1"/>
          </p:cNvSpPr>
          <p:nvPr/>
        </p:nvSpPr>
        <p:spPr bwMode="auto">
          <a:xfrm>
            <a:off x="228600" y="1236564"/>
            <a:ext cx="3810000" cy="1938992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I’m missing the connection on why the plastic beads come together or why the water pushes them toward one another?</a:t>
            </a:r>
          </a:p>
        </p:txBody>
      </p:sp>
      <p:sp>
        <p:nvSpPr>
          <p:cNvPr id="15" name="Text Box 28" descr="Newsprint"/>
          <p:cNvSpPr txBox="1">
            <a:spLocks noChangeArrowheads="1"/>
          </p:cNvSpPr>
          <p:nvPr/>
        </p:nvSpPr>
        <p:spPr bwMode="auto">
          <a:xfrm>
            <a:off x="228600" y="3307140"/>
            <a:ext cx="3200400" cy="156966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If the interaction is hydrophobic it causes them to stay away from the water.</a:t>
            </a:r>
          </a:p>
        </p:txBody>
      </p:sp>
      <p:sp>
        <p:nvSpPr>
          <p:cNvPr id="16" name="Text Box 28" descr="Newsprint"/>
          <p:cNvSpPr txBox="1">
            <a:spLocks noChangeArrowheads="1"/>
          </p:cNvSpPr>
          <p:nvPr/>
        </p:nvSpPr>
        <p:spPr bwMode="auto">
          <a:xfrm>
            <a:off x="228600" y="5112603"/>
            <a:ext cx="3200400" cy="830997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With the principle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like </a:t>
            </a:r>
            <a:r>
              <a:rPr lang="en-US" dirty="0"/>
              <a:t>attracts like</a:t>
            </a:r>
            <a:r>
              <a:rPr lang="en-US" dirty="0" smtClean="0"/>
              <a:t>,...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2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Rectangle 76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-533400" y="2122488"/>
            <a:ext cx="10069513" cy="1992312"/>
            <a:chOff x="-144" y="1337"/>
            <a:chExt cx="6343" cy="1255"/>
          </a:xfrm>
        </p:grpSpPr>
        <p:grpSp>
          <p:nvGrpSpPr>
            <p:cNvPr id="32127" name="Group 3"/>
            <p:cNvGrpSpPr>
              <a:grpSpLocks noChangeAspect="1"/>
            </p:cNvGrpSpPr>
            <p:nvPr/>
          </p:nvGrpSpPr>
          <p:grpSpPr bwMode="auto">
            <a:xfrm>
              <a:off x="-144" y="1354"/>
              <a:ext cx="3196" cy="1238"/>
              <a:chOff x="-405" y="1378"/>
              <a:chExt cx="6377" cy="2471"/>
            </a:xfrm>
          </p:grpSpPr>
          <p:sp>
            <p:nvSpPr>
              <p:cNvPr id="32317" name="Freeform 4"/>
              <p:cNvSpPr>
                <a:spLocks noChangeAspect="1"/>
              </p:cNvSpPr>
              <p:nvPr/>
            </p:nvSpPr>
            <p:spPr bwMode="auto">
              <a:xfrm>
                <a:off x="2496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18" name="Oval 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544" y="182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19" name="AutoShape 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472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20" name="Oval 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487" y="147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21" name="Oval 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673" y="138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22" name="Oval 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853" y="1671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23" name="Oval 10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2814" y="149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24" name="AutoShape 1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484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25" name="AutoShape 1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499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26" name="AutoShape 1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514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27" name="AutoShape 1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529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28" name="AutoShape 1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754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29" name="AutoShape 1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766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30" name="AutoShape 1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781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31" name="AutoShape 1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796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32" name="AutoShape 1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811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33" name="Oval 2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448" y="165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34" name="Freeform 21"/>
              <p:cNvSpPr>
                <a:spLocks noChangeAspect="1"/>
              </p:cNvSpPr>
              <p:nvPr/>
            </p:nvSpPr>
            <p:spPr bwMode="auto">
              <a:xfrm>
                <a:off x="3069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35" name="Oval 2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117" y="182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36" name="AutoShape 2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045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37" name="Oval 2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060" y="147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38" name="Oval 2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246" y="138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39" name="Oval 2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426" y="1671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40" name="Oval 27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3387" y="149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41" name="AutoShape 2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057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42" name="AutoShape 2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072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43" name="AutoShape 3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087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44" name="AutoShape 3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102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45" name="AutoShape 3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27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46" name="AutoShape 3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39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47" name="AutoShape 3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54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48" name="AutoShape 3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69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49" name="AutoShape 3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84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50" name="Oval 3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021" y="165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51" name="Freeform 38"/>
              <p:cNvSpPr>
                <a:spLocks noChangeAspect="1"/>
              </p:cNvSpPr>
              <p:nvPr/>
            </p:nvSpPr>
            <p:spPr bwMode="auto">
              <a:xfrm>
                <a:off x="3642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52" name="Oval 3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690" y="182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53" name="AutoShape 4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18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54" name="Oval 4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633" y="147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55" name="Oval 4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819" y="138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56" name="Oval 4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999" y="1671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57" name="Oval 44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3960" y="149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58" name="AutoShape 4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30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59" name="AutoShape 4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45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60" name="AutoShape 4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60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61" name="AutoShape 4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75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62" name="AutoShape 4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00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63" name="AutoShape 5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12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64" name="AutoShape 5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27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65" name="AutoShape 5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42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66" name="AutoShape 5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57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67" name="Oval 5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594" y="165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68" name="Freeform 55"/>
              <p:cNvSpPr>
                <a:spLocks noChangeAspect="1"/>
              </p:cNvSpPr>
              <p:nvPr/>
            </p:nvSpPr>
            <p:spPr bwMode="auto">
              <a:xfrm>
                <a:off x="4215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69" name="Oval 5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263" y="182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70" name="AutoShape 5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191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71" name="Oval 5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206" y="147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72" name="Oval 5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392" y="138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73" name="Oval 6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572" y="1671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74" name="Oval 61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4533" y="149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75" name="AutoShape 6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203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76" name="AutoShape 6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218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77" name="AutoShape 6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233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78" name="AutoShape 6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248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79" name="AutoShape 6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473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80" name="AutoShape 6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485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81" name="AutoShape 6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500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82" name="AutoShape 6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515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83" name="AutoShape 7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530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84" name="Oval 7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167" y="165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85" name="Freeform 72"/>
              <p:cNvSpPr>
                <a:spLocks noChangeAspect="1"/>
              </p:cNvSpPr>
              <p:nvPr/>
            </p:nvSpPr>
            <p:spPr bwMode="auto">
              <a:xfrm>
                <a:off x="4788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86" name="Oval 7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836" y="182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87" name="AutoShape 7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764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88" name="Oval 7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779" y="147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89" name="Oval 7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965" y="138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90" name="Oval 7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5145" y="1671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91" name="Oval 78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5106" y="149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92" name="AutoShape 7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776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93" name="AutoShape 8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791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94" name="AutoShape 8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806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95" name="AutoShape 8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821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96" name="AutoShape 8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46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97" name="AutoShape 8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58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98" name="AutoShape 8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73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399" name="AutoShape 8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88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00" name="AutoShape 8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103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01" name="Oval 8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740" y="165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02" name="Freeform 89"/>
              <p:cNvSpPr>
                <a:spLocks noChangeAspect="1"/>
              </p:cNvSpPr>
              <p:nvPr/>
            </p:nvSpPr>
            <p:spPr bwMode="auto">
              <a:xfrm>
                <a:off x="-357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03" name="Oval 9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-309" y="183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04" name="AutoShape 9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81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05" name="Oval 9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-366" y="147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06" name="Oval 9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-180" y="1392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07" name="Oval 9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0" y="168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08" name="Oval 95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-39" y="150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09" name="AutoShape 9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69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10" name="AutoShape 9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54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11" name="AutoShape 9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39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12" name="AutoShape 9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24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13" name="AutoShape 10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99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14" name="AutoShape 10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87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15" name="AutoShape 10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72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16" name="AutoShape 10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57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17" name="AutoShape 10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42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18" name="Oval 10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-405" y="1668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19" name="Freeform 106"/>
              <p:cNvSpPr>
                <a:spLocks noChangeAspect="1"/>
              </p:cNvSpPr>
              <p:nvPr/>
            </p:nvSpPr>
            <p:spPr bwMode="auto">
              <a:xfrm>
                <a:off x="209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20" name="Oval 10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57" y="183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21" name="AutoShape 10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85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22" name="Oval 10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00" y="147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23" name="Oval 11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86" y="1392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24" name="Oval 11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566" y="168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25" name="Oval 112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527" y="150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26" name="AutoShape 11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7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27" name="AutoShape 11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12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28" name="AutoShape 11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27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29" name="AutoShape 11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42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30" name="AutoShape 11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67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31" name="AutoShape 11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79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32" name="AutoShape 11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94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33" name="AutoShape 12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9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34" name="AutoShape 12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24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35" name="Oval 12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61" y="1668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36" name="Freeform 123"/>
              <p:cNvSpPr>
                <a:spLocks noChangeAspect="1"/>
              </p:cNvSpPr>
              <p:nvPr/>
            </p:nvSpPr>
            <p:spPr bwMode="auto">
              <a:xfrm>
                <a:off x="782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37" name="Oval 12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830" y="183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38" name="AutoShape 12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758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39" name="Oval 12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773" y="147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40" name="Oval 12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959" y="1392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41" name="Oval 12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139" y="168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42" name="Oval 129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1100" y="150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43" name="AutoShape 13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770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44" name="AutoShape 13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785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45" name="AutoShape 13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800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46" name="AutoShape 13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815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47" name="AutoShape 13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40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48" name="AutoShape 13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52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49" name="AutoShape 13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67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50" name="AutoShape 13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82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51" name="AutoShape 13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97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52" name="Oval 13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734" y="1668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53" name="Freeform 140"/>
              <p:cNvSpPr>
                <a:spLocks noChangeAspect="1"/>
              </p:cNvSpPr>
              <p:nvPr/>
            </p:nvSpPr>
            <p:spPr bwMode="auto">
              <a:xfrm>
                <a:off x="1355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54" name="Oval 14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403" y="183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55" name="AutoShape 14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31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56" name="Oval 14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346" y="147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57" name="Oval 14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532" y="1392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58" name="Oval 14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712" y="168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59" name="Oval 146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1673" y="150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60" name="AutoShape 14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43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61" name="AutoShape 14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58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62" name="AutoShape 14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73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63" name="AutoShape 15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88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64" name="AutoShape 15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13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65" name="AutoShape 15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25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66" name="AutoShape 15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40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67" name="AutoShape 15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55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68" name="AutoShape 15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70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69" name="Oval 15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307" y="1668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70" name="Freeform 157"/>
              <p:cNvSpPr>
                <a:spLocks noChangeAspect="1"/>
              </p:cNvSpPr>
              <p:nvPr/>
            </p:nvSpPr>
            <p:spPr bwMode="auto">
              <a:xfrm>
                <a:off x="1928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71" name="Oval 15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976" y="183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72" name="AutoShape 15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04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73" name="Oval 16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919" y="147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74" name="Oval 16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105" y="1392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75" name="Oval 16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285" y="168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76" name="Oval 163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2246" y="150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77" name="AutoShape 16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16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78" name="AutoShape 16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31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79" name="AutoShape 16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46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80" name="AutoShape 16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61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81" name="AutoShape 16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186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82" name="AutoShape 16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198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83" name="AutoShape 17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213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84" name="AutoShape 17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228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85" name="AutoShape 17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243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486" name="Oval 17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880" y="1668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grpSp>
            <p:nvGrpSpPr>
              <p:cNvPr id="32487" name="Group 174"/>
              <p:cNvGrpSpPr>
                <a:grpSpLocks noChangeAspect="1"/>
              </p:cNvGrpSpPr>
              <p:nvPr/>
            </p:nvGrpSpPr>
            <p:grpSpPr bwMode="auto">
              <a:xfrm>
                <a:off x="5297" y="1378"/>
                <a:ext cx="675" cy="2457"/>
                <a:chOff x="5297" y="1378"/>
                <a:chExt cx="675" cy="2457"/>
              </a:xfrm>
            </p:grpSpPr>
            <p:sp>
              <p:nvSpPr>
                <p:cNvPr id="32488" name="Freeform 175"/>
                <p:cNvSpPr>
                  <a:spLocks noChangeAspect="1"/>
                </p:cNvSpPr>
                <p:nvPr/>
              </p:nvSpPr>
              <p:spPr bwMode="auto">
                <a:xfrm>
                  <a:off x="5345" y="1419"/>
                  <a:ext cx="528" cy="2416"/>
                </a:xfrm>
                <a:custGeom>
                  <a:avLst/>
                  <a:gdLst>
                    <a:gd name="T0" fmla="*/ 240 w 528"/>
                    <a:gd name="T1" fmla="*/ 2416 h 2416"/>
                    <a:gd name="T2" fmla="*/ 192 w 528"/>
                    <a:gd name="T3" fmla="*/ 1984 h 2416"/>
                    <a:gd name="T4" fmla="*/ 192 w 528"/>
                    <a:gd name="T5" fmla="*/ 1648 h 2416"/>
                    <a:gd name="T6" fmla="*/ 144 w 528"/>
                    <a:gd name="T7" fmla="*/ 1360 h 2416"/>
                    <a:gd name="T8" fmla="*/ 144 w 528"/>
                    <a:gd name="T9" fmla="*/ 1024 h 2416"/>
                    <a:gd name="T10" fmla="*/ 144 w 528"/>
                    <a:gd name="T11" fmla="*/ 736 h 2416"/>
                    <a:gd name="T12" fmla="*/ 144 w 528"/>
                    <a:gd name="T13" fmla="*/ 640 h 2416"/>
                    <a:gd name="T14" fmla="*/ 144 w 528"/>
                    <a:gd name="T15" fmla="*/ 496 h 2416"/>
                    <a:gd name="T16" fmla="*/ 96 w 528"/>
                    <a:gd name="T17" fmla="*/ 448 h 2416"/>
                    <a:gd name="T18" fmla="*/ 48 w 528"/>
                    <a:gd name="T19" fmla="*/ 352 h 2416"/>
                    <a:gd name="T20" fmla="*/ 48 w 528"/>
                    <a:gd name="T21" fmla="*/ 304 h 2416"/>
                    <a:gd name="T22" fmla="*/ 0 w 528"/>
                    <a:gd name="T23" fmla="*/ 256 h 2416"/>
                    <a:gd name="T24" fmla="*/ 48 w 528"/>
                    <a:gd name="T25" fmla="*/ 160 h 2416"/>
                    <a:gd name="T26" fmla="*/ 96 w 528"/>
                    <a:gd name="T27" fmla="*/ 112 h 2416"/>
                    <a:gd name="T28" fmla="*/ 240 w 528"/>
                    <a:gd name="T29" fmla="*/ 16 h 2416"/>
                    <a:gd name="T30" fmla="*/ 288 w 528"/>
                    <a:gd name="T31" fmla="*/ 16 h 2416"/>
                    <a:gd name="T32" fmla="*/ 384 w 528"/>
                    <a:gd name="T33" fmla="*/ 112 h 2416"/>
                    <a:gd name="T34" fmla="*/ 384 w 528"/>
                    <a:gd name="T35" fmla="*/ 160 h 2416"/>
                    <a:gd name="T36" fmla="*/ 432 w 528"/>
                    <a:gd name="T37" fmla="*/ 256 h 2416"/>
                    <a:gd name="T38" fmla="*/ 432 w 528"/>
                    <a:gd name="T39" fmla="*/ 352 h 2416"/>
                    <a:gd name="T40" fmla="*/ 432 w 528"/>
                    <a:gd name="T41" fmla="*/ 448 h 2416"/>
                    <a:gd name="T42" fmla="*/ 432 w 528"/>
                    <a:gd name="T43" fmla="*/ 784 h 2416"/>
                    <a:gd name="T44" fmla="*/ 432 w 528"/>
                    <a:gd name="T45" fmla="*/ 1120 h 2416"/>
                    <a:gd name="T46" fmla="*/ 480 w 528"/>
                    <a:gd name="T47" fmla="*/ 1408 h 2416"/>
                    <a:gd name="T48" fmla="*/ 480 w 528"/>
                    <a:gd name="T49" fmla="*/ 1696 h 2416"/>
                    <a:gd name="T50" fmla="*/ 480 w 528"/>
                    <a:gd name="T51" fmla="*/ 1888 h 2416"/>
                    <a:gd name="T52" fmla="*/ 528 w 528"/>
                    <a:gd name="T53" fmla="*/ 2368 h 241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28"/>
                    <a:gd name="T82" fmla="*/ 0 h 2416"/>
                    <a:gd name="T83" fmla="*/ 528 w 528"/>
                    <a:gd name="T84" fmla="*/ 2416 h 241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28" h="2416">
                      <a:moveTo>
                        <a:pt x="240" y="2416"/>
                      </a:moveTo>
                      <a:cubicBezTo>
                        <a:pt x="220" y="2264"/>
                        <a:pt x="200" y="2112"/>
                        <a:pt x="192" y="1984"/>
                      </a:cubicBezTo>
                      <a:cubicBezTo>
                        <a:pt x="184" y="1856"/>
                        <a:pt x="200" y="1752"/>
                        <a:pt x="192" y="1648"/>
                      </a:cubicBezTo>
                      <a:cubicBezTo>
                        <a:pt x="184" y="1544"/>
                        <a:pt x="152" y="1464"/>
                        <a:pt x="144" y="1360"/>
                      </a:cubicBezTo>
                      <a:cubicBezTo>
                        <a:pt x="136" y="1256"/>
                        <a:pt x="144" y="1128"/>
                        <a:pt x="144" y="1024"/>
                      </a:cubicBezTo>
                      <a:cubicBezTo>
                        <a:pt x="144" y="920"/>
                        <a:pt x="144" y="800"/>
                        <a:pt x="144" y="736"/>
                      </a:cubicBezTo>
                      <a:cubicBezTo>
                        <a:pt x="144" y="672"/>
                        <a:pt x="144" y="680"/>
                        <a:pt x="144" y="640"/>
                      </a:cubicBezTo>
                      <a:cubicBezTo>
                        <a:pt x="144" y="600"/>
                        <a:pt x="152" y="528"/>
                        <a:pt x="144" y="496"/>
                      </a:cubicBezTo>
                      <a:cubicBezTo>
                        <a:pt x="136" y="464"/>
                        <a:pt x="112" y="472"/>
                        <a:pt x="96" y="448"/>
                      </a:cubicBezTo>
                      <a:cubicBezTo>
                        <a:pt x="80" y="424"/>
                        <a:pt x="56" y="376"/>
                        <a:pt x="48" y="352"/>
                      </a:cubicBezTo>
                      <a:cubicBezTo>
                        <a:pt x="40" y="328"/>
                        <a:pt x="56" y="320"/>
                        <a:pt x="48" y="304"/>
                      </a:cubicBezTo>
                      <a:cubicBezTo>
                        <a:pt x="40" y="288"/>
                        <a:pt x="0" y="280"/>
                        <a:pt x="0" y="256"/>
                      </a:cubicBezTo>
                      <a:cubicBezTo>
                        <a:pt x="0" y="232"/>
                        <a:pt x="32" y="184"/>
                        <a:pt x="48" y="160"/>
                      </a:cubicBezTo>
                      <a:cubicBezTo>
                        <a:pt x="64" y="136"/>
                        <a:pt x="64" y="136"/>
                        <a:pt x="96" y="112"/>
                      </a:cubicBezTo>
                      <a:cubicBezTo>
                        <a:pt x="128" y="88"/>
                        <a:pt x="208" y="32"/>
                        <a:pt x="240" y="16"/>
                      </a:cubicBezTo>
                      <a:cubicBezTo>
                        <a:pt x="272" y="0"/>
                        <a:pt x="264" y="0"/>
                        <a:pt x="288" y="16"/>
                      </a:cubicBezTo>
                      <a:cubicBezTo>
                        <a:pt x="312" y="32"/>
                        <a:pt x="368" y="88"/>
                        <a:pt x="384" y="112"/>
                      </a:cubicBezTo>
                      <a:cubicBezTo>
                        <a:pt x="400" y="136"/>
                        <a:pt x="376" y="136"/>
                        <a:pt x="384" y="160"/>
                      </a:cubicBezTo>
                      <a:cubicBezTo>
                        <a:pt x="392" y="184"/>
                        <a:pt x="424" y="224"/>
                        <a:pt x="432" y="256"/>
                      </a:cubicBezTo>
                      <a:cubicBezTo>
                        <a:pt x="440" y="288"/>
                        <a:pt x="432" y="320"/>
                        <a:pt x="432" y="352"/>
                      </a:cubicBezTo>
                      <a:cubicBezTo>
                        <a:pt x="432" y="384"/>
                        <a:pt x="432" y="376"/>
                        <a:pt x="432" y="448"/>
                      </a:cubicBezTo>
                      <a:cubicBezTo>
                        <a:pt x="432" y="520"/>
                        <a:pt x="432" y="672"/>
                        <a:pt x="432" y="784"/>
                      </a:cubicBezTo>
                      <a:cubicBezTo>
                        <a:pt x="432" y="896"/>
                        <a:pt x="424" y="1016"/>
                        <a:pt x="432" y="1120"/>
                      </a:cubicBezTo>
                      <a:cubicBezTo>
                        <a:pt x="440" y="1224"/>
                        <a:pt x="472" y="1312"/>
                        <a:pt x="480" y="1408"/>
                      </a:cubicBezTo>
                      <a:cubicBezTo>
                        <a:pt x="488" y="1504"/>
                        <a:pt x="480" y="1616"/>
                        <a:pt x="480" y="1696"/>
                      </a:cubicBezTo>
                      <a:cubicBezTo>
                        <a:pt x="480" y="1776"/>
                        <a:pt x="472" y="1776"/>
                        <a:pt x="480" y="1888"/>
                      </a:cubicBezTo>
                      <a:cubicBezTo>
                        <a:pt x="488" y="2000"/>
                        <a:pt x="508" y="2184"/>
                        <a:pt x="528" y="23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89" name="Oval 176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393" y="1819"/>
                  <a:ext cx="144" cy="144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490" name="AutoShape 17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21" y="1987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491" name="Oval 178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336" y="1465"/>
                  <a:ext cx="144" cy="144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492" name="Oval 179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522" y="1378"/>
                  <a:ext cx="144" cy="144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493" name="Oval 180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702" y="1666"/>
                  <a:ext cx="144" cy="144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494" name="Oval 181" descr="White marble"/>
                <p:cNvSpPr>
                  <a:spLocks noChangeAspect="1" noChangeArrowheads="1"/>
                </p:cNvSpPr>
                <p:nvPr/>
              </p:nvSpPr>
              <p:spPr bwMode="auto">
                <a:xfrm rot="1915253">
                  <a:off x="5663" y="1489"/>
                  <a:ext cx="144" cy="144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495" name="AutoShape 182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33" y="2296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496" name="AutoShape 183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48" y="2602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497" name="AutoShape 184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63" y="290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498" name="AutoShape 185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78" y="321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499" name="AutoShape 18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03" y="183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500" name="AutoShape 18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15" y="2143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501" name="AutoShape 188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30" y="244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502" name="AutoShape 189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45" y="2755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503" name="AutoShape 190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60" y="3061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504" name="Oval 191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297" y="1654"/>
                  <a:ext cx="144" cy="144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</p:grpSp>
        <p:grpSp>
          <p:nvGrpSpPr>
            <p:cNvPr id="32128" name="Group 192"/>
            <p:cNvGrpSpPr>
              <a:grpSpLocks noChangeAspect="1"/>
            </p:cNvGrpSpPr>
            <p:nvPr/>
          </p:nvGrpSpPr>
          <p:grpSpPr bwMode="auto">
            <a:xfrm>
              <a:off x="3003" y="1337"/>
              <a:ext cx="3196" cy="1238"/>
              <a:chOff x="-405" y="1378"/>
              <a:chExt cx="6377" cy="2471"/>
            </a:xfrm>
          </p:grpSpPr>
          <p:sp>
            <p:nvSpPr>
              <p:cNvPr id="32129" name="Freeform 193"/>
              <p:cNvSpPr>
                <a:spLocks noChangeAspect="1"/>
              </p:cNvSpPr>
              <p:nvPr/>
            </p:nvSpPr>
            <p:spPr bwMode="auto">
              <a:xfrm>
                <a:off x="2496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30" name="Oval 19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544" y="182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31" name="AutoShape 19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472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32" name="Oval 19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487" y="147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33" name="Oval 19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673" y="138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34" name="Oval 19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853" y="1671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35" name="Oval 199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2814" y="149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36" name="AutoShape 20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484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37" name="AutoShape 20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499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38" name="AutoShape 20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514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39" name="AutoShape 20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529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40" name="AutoShape 20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754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41" name="AutoShape 20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766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42" name="AutoShape 20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781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43" name="AutoShape 20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796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44" name="AutoShape 20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811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45" name="Oval 20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448" y="165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46" name="Freeform 210"/>
              <p:cNvSpPr>
                <a:spLocks noChangeAspect="1"/>
              </p:cNvSpPr>
              <p:nvPr/>
            </p:nvSpPr>
            <p:spPr bwMode="auto">
              <a:xfrm>
                <a:off x="3069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47" name="Oval 21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117" y="182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48" name="AutoShape 21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045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49" name="Oval 21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060" y="147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50" name="Oval 21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246" y="138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51" name="Oval 21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426" y="1671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52" name="Oval 216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3387" y="149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53" name="AutoShape 21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057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54" name="AutoShape 21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072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55" name="AutoShape 21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087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56" name="AutoShape 22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102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57" name="AutoShape 22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27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58" name="AutoShape 22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39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59" name="AutoShape 22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54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60" name="AutoShape 22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69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61" name="AutoShape 22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384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62" name="Oval 22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021" y="165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63" name="Freeform 227"/>
              <p:cNvSpPr>
                <a:spLocks noChangeAspect="1"/>
              </p:cNvSpPr>
              <p:nvPr/>
            </p:nvSpPr>
            <p:spPr bwMode="auto">
              <a:xfrm>
                <a:off x="3642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64" name="Oval 22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690" y="182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65" name="AutoShape 22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18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66" name="Oval 23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633" y="147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67" name="Oval 23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819" y="138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68" name="Oval 23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999" y="1671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69" name="Oval 233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3960" y="149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70" name="AutoShape 23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30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71" name="AutoShape 23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45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72" name="AutoShape 23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60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73" name="AutoShape 23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675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74" name="AutoShape 23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00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75" name="AutoShape 23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12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76" name="AutoShape 24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27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77" name="AutoShape 24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42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78" name="AutoShape 24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3957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79" name="Oval 24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594" y="165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80" name="Freeform 244"/>
              <p:cNvSpPr>
                <a:spLocks noChangeAspect="1"/>
              </p:cNvSpPr>
              <p:nvPr/>
            </p:nvSpPr>
            <p:spPr bwMode="auto">
              <a:xfrm>
                <a:off x="4215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81" name="Oval 24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263" y="182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82" name="AutoShape 24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191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83" name="Oval 24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206" y="147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84" name="Oval 24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392" y="138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85" name="Oval 24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572" y="1671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86" name="Oval 250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4533" y="149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87" name="AutoShape 25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203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88" name="AutoShape 25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218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89" name="AutoShape 25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233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90" name="AutoShape 25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248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91" name="AutoShape 25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473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92" name="AutoShape 25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485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93" name="AutoShape 25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500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94" name="AutoShape 25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515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95" name="AutoShape 25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530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96" name="Oval 26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167" y="165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97" name="Freeform 261"/>
              <p:cNvSpPr>
                <a:spLocks noChangeAspect="1"/>
              </p:cNvSpPr>
              <p:nvPr/>
            </p:nvSpPr>
            <p:spPr bwMode="auto">
              <a:xfrm>
                <a:off x="4788" y="1424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98" name="Oval 26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836" y="182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99" name="AutoShape 26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764" y="199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00" name="Oval 26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779" y="147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01" name="Oval 26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965" y="138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02" name="Oval 26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5145" y="1671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03" name="Oval 267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5106" y="149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04" name="AutoShape 26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776" y="23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05" name="AutoShape 26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791" y="260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06" name="AutoShape 27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806" y="291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07" name="AutoShape 27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821" y="321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08" name="AutoShape 27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46" y="183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09" name="AutoShape 27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58" y="21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10" name="AutoShape 27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73" y="245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11" name="AutoShape 27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88" y="276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12" name="AutoShape 27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103" y="306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13" name="Oval 27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4740" y="165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14" name="Freeform 278"/>
              <p:cNvSpPr>
                <a:spLocks noChangeAspect="1"/>
              </p:cNvSpPr>
              <p:nvPr/>
            </p:nvSpPr>
            <p:spPr bwMode="auto">
              <a:xfrm>
                <a:off x="-357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15" name="Oval 27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-309" y="183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16" name="AutoShape 28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81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17" name="Oval 28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-366" y="147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18" name="Oval 28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-180" y="1392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19" name="Oval 28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0" y="168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20" name="Oval 284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-39" y="150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21" name="AutoShape 28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69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22" name="AutoShape 28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54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23" name="AutoShape 28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39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24" name="AutoShape 28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324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25" name="AutoShape 28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99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26" name="AutoShape 29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87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27" name="AutoShape 29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72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28" name="AutoShape 29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57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29" name="AutoShape 29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-42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30" name="Oval 29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-405" y="1668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31" name="Freeform 295"/>
              <p:cNvSpPr>
                <a:spLocks noChangeAspect="1"/>
              </p:cNvSpPr>
              <p:nvPr/>
            </p:nvSpPr>
            <p:spPr bwMode="auto">
              <a:xfrm>
                <a:off x="209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32" name="Oval 29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57" y="183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33" name="AutoShape 29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85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34" name="Oval 29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00" y="147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35" name="Oval 29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386" y="1392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36" name="Oval 30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566" y="168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37" name="Oval 301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527" y="150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38" name="AutoShape 30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7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39" name="AutoShape 30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12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40" name="AutoShape 30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27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41" name="AutoShape 30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42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42" name="AutoShape 30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67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43" name="AutoShape 30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79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44" name="AutoShape 30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494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45" name="AutoShape 30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09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46" name="AutoShape 31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24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47" name="Oval 31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61" y="1668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48" name="Freeform 312"/>
              <p:cNvSpPr>
                <a:spLocks noChangeAspect="1"/>
              </p:cNvSpPr>
              <p:nvPr/>
            </p:nvSpPr>
            <p:spPr bwMode="auto">
              <a:xfrm>
                <a:off x="782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49" name="Oval 31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830" y="183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50" name="AutoShape 31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758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51" name="Oval 31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773" y="147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52" name="Oval 31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959" y="1392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53" name="Oval 31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139" y="168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54" name="Oval 318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1100" y="150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55" name="AutoShape 31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770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56" name="AutoShape 32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785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57" name="AutoShape 32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800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58" name="AutoShape 32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815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59" name="AutoShape 32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40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60" name="AutoShape 32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52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61" name="AutoShape 32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67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62" name="AutoShape 32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82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63" name="AutoShape 32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097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64" name="Oval 32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734" y="1668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65" name="Freeform 329"/>
              <p:cNvSpPr>
                <a:spLocks noChangeAspect="1"/>
              </p:cNvSpPr>
              <p:nvPr/>
            </p:nvSpPr>
            <p:spPr bwMode="auto">
              <a:xfrm>
                <a:off x="1355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66" name="Oval 33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403" y="183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67" name="AutoShape 33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31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68" name="Oval 33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346" y="147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69" name="Oval 333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532" y="1392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70" name="Oval 33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712" y="168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71" name="Oval 335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1673" y="150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72" name="AutoShape 33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43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73" name="AutoShape 33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58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74" name="AutoShape 33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73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75" name="AutoShape 33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388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76" name="AutoShape 34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13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77" name="AutoShape 34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25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78" name="AutoShape 34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40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79" name="AutoShape 34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55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80" name="AutoShape 34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670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81" name="Oval 345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307" y="1668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82" name="Freeform 346"/>
              <p:cNvSpPr>
                <a:spLocks noChangeAspect="1"/>
              </p:cNvSpPr>
              <p:nvPr/>
            </p:nvSpPr>
            <p:spPr bwMode="auto">
              <a:xfrm>
                <a:off x="1928" y="1433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83" name="Oval 34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976" y="183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84" name="AutoShape 34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04" y="200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85" name="Oval 34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919" y="147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86" name="Oval 350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105" y="1392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87" name="Oval 351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2285" y="1680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88" name="Oval 352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2246" y="1503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89" name="AutoShape 35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16" y="2310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90" name="AutoShape 35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31" y="261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91" name="AutoShape 35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46" y="292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92" name="AutoShape 35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1961" y="322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93" name="AutoShape 35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186" y="184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94" name="AutoShape 35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198" y="215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95" name="AutoShape 359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213" y="246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96" name="AutoShape 36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228" y="276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97" name="AutoShape 36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2243" y="307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298" name="Oval 362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1880" y="1668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grpSp>
            <p:nvGrpSpPr>
              <p:cNvPr id="32299" name="Group 363"/>
              <p:cNvGrpSpPr>
                <a:grpSpLocks noChangeAspect="1"/>
              </p:cNvGrpSpPr>
              <p:nvPr/>
            </p:nvGrpSpPr>
            <p:grpSpPr bwMode="auto">
              <a:xfrm>
                <a:off x="5297" y="1378"/>
                <a:ext cx="675" cy="2457"/>
                <a:chOff x="5297" y="1378"/>
                <a:chExt cx="675" cy="2457"/>
              </a:xfrm>
            </p:grpSpPr>
            <p:sp>
              <p:nvSpPr>
                <p:cNvPr id="32300" name="Freeform 364"/>
                <p:cNvSpPr>
                  <a:spLocks noChangeAspect="1"/>
                </p:cNvSpPr>
                <p:nvPr/>
              </p:nvSpPr>
              <p:spPr bwMode="auto">
                <a:xfrm>
                  <a:off x="5345" y="1419"/>
                  <a:ext cx="528" cy="2416"/>
                </a:xfrm>
                <a:custGeom>
                  <a:avLst/>
                  <a:gdLst>
                    <a:gd name="T0" fmla="*/ 240 w 528"/>
                    <a:gd name="T1" fmla="*/ 2416 h 2416"/>
                    <a:gd name="T2" fmla="*/ 192 w 528"/>
                    <a:gd name="T3" fmla="*/ 1984 h 2416"/>
                    <a:gd name="T4" fmla="*/ 192 w 528"/>
                    <a:gd name="T5" fmla="*/ 1648 h 2416"/>
                    <a:gd name="T6" fmla="*/ 144 w 528"/>
                    <a:gd name="T7" fmla="*/ 1360 h 2416"/>
                    <a:gd name="T8" fmla="*/ 144 w 528"/>
                    <a:gd name="T9" fmla="*/ 1024 h 2416"/>
                    <a:gd name="T10" fmla="*/ 144 w 528"/>
                    <a:gd name="T11" fmla="*/ 736 h 2416"/>
                    <a:gd name="T12" fmla="*/ 144 w 528"/>
                    <a:gd name="T13" fmla="*/ 640 h 2416"/>
                    <a:gd name="T14" fmla="*/ 144 w 528"/>
                    <a:gd name="T15" fmla="*/ 496 h 2416"/>
                    <a:gd name="T16" fmla="*/ 96 w 528"/>
                    <a:gd name="T17" fmla="*/ 448 h 2416"/>
                    <a:gd name="T18" fmla="*/ 48 w 528"/>
                    <a:gd name="T19" fmla="*/ 352 h 2416"/>
                    <a:gd name="T20" fmla="*/ 48 w 528"/>
                    <a:gd name="T21" fmla="*/ 304 h 2416"/>
                    <a:gd name="T22" fmla="*/ 0 w 528"/>
                    <a:gd name="T23" fmla="*/ 256 h 2416"/>
                    <a:gd name="T24" fmla="*/ 48 w 528"/>
                    <a:gd name="T25" fmla="*/ 160 h 2416"/>
                    <a:gd name="T26" fmla="*/ 96 w 528"/>
                    <a:gd name="T27" fmla="*/ 112 h 2416"/>
                    <a:gd name="T28" fmla="*/ 240 w 528"/>
                    <a:gd name="T29" fmla="*/ 16 h 2416"/>
                    <a:gd name="T30" fmla="*/ 288 w 528"/>
                    <a:gd name="T31" fmla="*/ 16 h 2416"/>
                    <a:gd name="T32" fmla="*/ 384 w 528"/>
                    <a:gd name="T33" fmla="*/ 112 h 2416"/>
                    <a:gd name="T34" fmla="*/ 384 w 528"/>
                    <a:gd name="T35" fmla="*/ 160 h 2416"/>
                    <a:gd name="T36" fmla="*/ 432 w 528"/>
                    <a:gd name="T37" fmla="*/ 256 h 2416"/>
                    <a:gd name="T38" fmla="*/ 432 w 528"/>
                    <a:gd name="T39" fmla="*/ 352 h 2416"/>
                    <a:gd name="T40" fmla="*/ 432 w 528"/>
                    <a:gd name="T41" fmla="*/ 448 h 2416"/>
                    <a:gd name="T42" fmla="*/ 432 w 528"/>
                    <a:gd name="T43" fmla="*/ 784 h 2416"/>
                    <a:gd name="T44" fmla="*/ 432 w 528"/>
                    <a:gd name="T45" fmla="*/ 1120 h 2416"/>
                    <a:gd name="T46" fmla="*/ 480 w 528"/>
                    <a:gd name="T47" fmla="*/ 1408 h 2416"/>
                    <a:gd name="T48" fmla="*/ 480 w 528"/>
                    <a:gd name="T49" fmla="*/ 1696 h 2416"/>
                    <a:gd name="T50" fmla="*/ 480 w 528"/>
                    <a:gd name="T51" fmla="*/ 1888 h 2416"/>
                    <a:gd name="T52" fmla="*/ 528 w 528"/>
                    <a:gd name="T53" fmla="*/ 2368 h 241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28"/>
                    <a:gd name="T82" fmla="*/ 0 h 2416"/>
                    <a:gd name="T83" fmla="*/ 528 w 528"/>
                    <a:gd name="T84" fmla="*/ 2416 h 241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28" h="2416">
                      <a:moveTo>
                        <a:pt x="240" y="2416"/>
                      </a:moveTo>
                      <a:cubicBezTo>
                        <a:pt x="220" y="2264"/>
                        <a:pt x="200" y="2112"/>
                        <a:pt x="192" y="1984"/>
                      </a:cubicBezTo>
                      <a:cubicBezTo>
                        <a:pt x="184" y="1856"/>
                        <a:pt x="200" y="1752"/>
                        <a:pt x="192" y="1648"/>
                      </a:cubicBezTo>
                      <a:cubicBezTo>
                        <a:pt x="184" y="1544"/>
                        <a:pt x="152" y="1464"/>
                        <a:pt x="144" y="1360"/>
                      </a:cubicBezTo>
                      <a:cubicBezTo>
                        <a:pt x="136" y="1256"/>
                        <a:pt x="144" y="1128"/>
                        <a:pt x="144" y="1024"/>
                      </a:cubicBezTo>
                      <a:cubicBezTo>
                        <a:pt x="144" y="920"/>
                        <a:pt x="144" y="800"/>
                        <a:pt x="144" y="736"/>
                      </a:cubicBezTo>
                      <a:cubicBezTo>
                        <a:pt x="144" y="672"/>
                        <a:pt x="144" y="680"/>
                        <a:pt x="144" y="640"/>
                      </a:cubicBezTo>
                      <a:cubicBezTo>
                        <a:pt x="144" y="600"/>
                        <a:pt x="152" y="528"/>
                        <a:pt x="144" y="496"/>
                      </a:cubicBezTo>
                      <a:cubicBezTo>
                        <a:pt x="136" y="464"/>
                        <a:pt x="112" y="472"/>
                        <a:pt x="96" y="448"/>
                      </a:cubicBezTo>
                      <a:cubicBezTo>
                        <a:pt x="80" y="424"/>
                        <a:pt x="56" y="376"/>
                        <a:pt x="48" y="352"/>
                      </a:cubicBezTo>
                      <a:cubicBezTo>
                        <a:pt x="40" y="328"/>
                        <a:pt x="56" y="320"/>
                        <a:pt x="48" y="304"/>
                      </a:cubicBezTo>
                      <a:cubicBezTo>
                        <a:pt x="40" y="288"/>
                        <a:pt x="0" y="280"/>
                        <a:pt x="0" y="256"/>
                      </a:cubicBezTo>
                      <a:cubicBezTo>
                        <a:pt x="0" y="232"/>
                        <a:pt x="32" y="184"/>
                        <a:pt x="48" y="160"/>
                      </a:cubicBezTo>
                      <a:cubicBezTo>
                        <a:pt x="64" y="136"/>
                        <a:pt x="64" y="136"/>
                        <a:pt x="96" y="112"/>
                      </a:cubicBezTo>
                      <a:cubicBezTo>
                        <a:pt x="128" y="88"/>
                        <a:pt x="208" y="32"/>
                        <a:pt x="240" y="16"/>
                      </a:cubicBezTo>
                      <a:cubicBezTo>
                        <a:pt x="272" y="0"/>
                        <a:pt x="264" y="0"/>
                        <a:pt x="288" y="16"/>
                      </a:cubicBezTo>
                      <a:cubicBezTo>
                        <a:pt x="312" y="32"/>
                        <a:pt x="368" y="88"/>
                        <a:pt x="384" y="112"/>
                      </a:cubicBezTo>
                      <a:cubicBezTo>
                        <a:pt x="400" y="136"/>
                        <a:pt x="376" y="136"/>
                        <a:pt x="384" y="160"/>
                      </a:cubicBezTo>
                      <a:cubicBezTo>
                        <a:pt x="392" y="184"/>
                        <a:pt x="424" y="224"/>
                        <a:pt x="432" y="256"/>
                      </a:cubicBezTo>
                      <a:cubicBezTo>
                        <a:pt x="440" y="288"/>
                        <a:pt x="432" y="320"/>
                        <a:pt x="432" y="352"/>
                      </a:cubicBezTo>
                      <a:cubicBezTo>
                        <a:pt x="432" y="384"/>
                        <a:pt x="432" y="376"/>
                        <a:pt x="432" y="448"/>
                      </a:cubicBezTo>
                      <a:cubicBezTo>
                        <a:pt x="432" y="520"/>
                        <a:pt x="432" y="672"/>
                        <a:pt x="432" y="784"/>
                      </a:cubicBezTo>
                      <a:cubicBezTo>
                        <a:pt x="432" y="896"/>
                        <a:pt x="424" y="1016"/>
                        <a:pt x="432" y="1120"/>
                      </a:cubicBezTo>
                      <a:cubicBezTo>
                        <a:pt x="440" y="1224"/>
                        <a:pt x="472" y="1312"/>
                        <a:pt x="480" y="1408"/>
                      </a:cubicBezTo>
                      <a:cubicBezTo>
                        <a:pt x="488" y="1504"/>
                        <a:pt x="480" y="1616"/>
                        <a:pt x="480" y="1696"/>
                      </a:cubicBezTo>
                      <a:cubicBezTo>
                        <a:pt x="480" y="1776"/>
                        <a:pt x="472" y="1776"/>
                        <a:pt x="480" y="1888"/>
                      </a:cubicBezTo>
                      <a:cubicBezTo>
                        <a:pt x="488" y="2000"/>
                        <a:pt x="508" y="2184"/>
                        <a:pt x="528" y="236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01" name="Oval 365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393" y="1819"/>
                  <a:ext cx="144" cy="144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302" name="AutoShape 36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21" y="1987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303" name="Oval 367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336" y="1465"/>
                  <a:ext cx="144" cy="144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304" name="Oval 368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522" y="1378"/>
                  <a:ext cx="144" cy="144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305" name="Oval 369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702" y="1666"/>
                  <a:ext cx="144" cy="144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306" name="Oval 370" descr="White marble"/>
                <p:cNvSpPr>
                  <a:spLocks noChangeAspect="1" noChangeArrowheads="1"/>
                </p:cNvSpPr>
                <p:nvPr/>
              </p:nvSpPr>
              <p:spPr bwMode="auto">
                <a:xfrm rot="1915253">
                  <a:off x="5663" y="1489"/>
                  <a:ext cx="144" cy="144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307" name="AutoShape 371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33" y="2296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308" name="AutoShape 372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48" y="2602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309" name="AutoShape 373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63" y="2908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310" name="AutoShape 374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378" y="321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311" name="AutoShape 375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03" y="1834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312" name="AutoShape 376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15" y="2143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313" name="AutoShape 377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30" y="2449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314" name="AutoShape 378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45" y="2755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315" name="AutoShape 379" descr="Stationery"/>
                <p:cNvSpPr>
                  <a:spLocks noChangeAspect="1" noChangeArrowheads="1"/>
                </p:cNvSpPr>
                <p:nvPr/>
              </p:nvSpPr>
              <p:spPr bwMode="auto">
                <a:xfrm rot="-3734147">
                  <a:off x="5660" y="3061"/>
                  <a:ext cx="336" cy="288"/>
                </a:xfrm>
                <a:prstGeom prst="hexagon">
                  <a:avLst>
                    <a:gd name="adj" fmla="val 29167"/>
                    <a:gd name="vf" fmla="val 115470"/>
                  </a:avLst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316" name="Oval 380" descr="White marble"/>
                <p:cNvSpPr>
                  <a:spLocks noChangeAspect="1" noChangeArrowheads="1"/>
                </p:cNvSpPr>
                <p:nvPr/>
              </p:nvSpPr>
              <p:spPr bwMode="auto">
                <a:xfrm>
                  <a:off x="5297" y="1654"/>
                  <a:ext cx="144" cy="144"/>
                </a:xfrm>
                <a:prstGeom prst="ellips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</p:grpSp>
      </p:grpSp>
      <p:grpSp>
        <p:nvGrpSpPr>
          <p:cNvPr id="31747" name="Group 381"/>
          <p:cNvGrpSpPr>
            <a:grpSpLocks/>
          </p:cNvGrpSpPr>
          <p:nvPr/>
        </p:nvGrpSpPr>
        <p:grpSpPr bwMode="auto">
          <a:xfrm>
            <a:off x="4679950" y="3465513"/>
            <a:ext cx="5073650" cy="1954212"/>
            <a:chOff x="3140" y="2183"/>
            <a:chExt cx="3196" cy="1231"/>
          </a:xfrm>
        </p:grpSpPr>
        <p:sp>
          <p:nvSpPr>
            <p:cNvPr id="31939" name="Freeform 382"/>
            <p:cNvSpPr>
              <a:spLocks/>
            </p:cNvSpPr>
            <p:nvPr/>
          </p:nvSpPr>
          <p:spPr bwMode="auto">
            <a:xfrm flipV="1">
              <a:off x="4594" y="2562"/>
              <a:ext cx="265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5 w 528"/>
                <a:gd name="T31" fmla="*/ 6 h 2416"/>
                <a:gd name="T32" fmla="*/ 193 w 528"/>
                <a:gd name="T33" fmla="*/ 39 h 2416"/>
                <a:gd name="T34" fmla="*/ 193 w 528"/>
                <a:gd name="T35" fmla="*/ 56 h 2416"/>
                <a:gd name="T36" fmla="*/ 217 w 528"/>
                <a:gd name="T37" fmla="*/ 90 h 2416"/>
                <a:gd name="T38" fmla="*/ 217 w 528"/>
                <a:gd name="T39" fmla="*/ 123 h 2416"/>
                <a:gd name="T40" fmla="*/ 217 w 528"/>
                <a:gd name="T41" fmla="*/ 157 h 2416"/>
                <a:gd name="T42" fmla="*/ 217 w 528"/>
                <a:gd name="T43" fmla="*/ 275 h 2416"/>
                <a:gd name="T44" fmla="*/ 217 w 528"/>
                <a:gd name="T45" fmla="*/ 392 h 2416"/>
                <a:gd name="T46" fmla="*/ 241 w 528"/>
                <a:gd name="T47" fmla="*/ 493 h 2416"/>
                <a:gd name="T48" fmla="*/ 241 w 528"/>
                <a:gd name="T49" fmla="*/ 594 h 2416"/>
                <a:gd name="T50" fmla="*/ 241 w 528"/>
                <a:gd name="T51" fmla="*/ 661 h 2416"/>
                <a:gd name="T52" fmla="*/ 265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40" name="Oval 383" descr="White marble"/>
            <p:cNvSpPr>
              <a:spLocks noChangeAspect="1" noChangeArrowheads="1"/>
            </p:cNvSpPr>
            <p:nvPr/>
          </p:nvSpPr>
          <p:spPr bwMode="auto">
            <a:xfrm flipV="1">
              <a:off x="4618" y="3118"/>
              <a:ext cx="72" cy="73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41" name="AutoShape 38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582" y="2962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42" name="Oval 385" descr="White marble"/>
            <p:cNvSpPr>
              <a:spLocks noChangeAspect="1" noChangeArrowheads="1"/>
            </p:cNvSpPr>
            <p:nvPr/>
          </p:nvSpPr>
          <p:spPr bwMode="auto">
            <a:xfrm flipV="1">
              <a:off x="4589" y="3296"/>
              <a:ext cx="73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43" name="Oval 386" descr="White marble"/>
            <p:cNvSpPr>
              <a:spLocks noChangeAspect="1" noChangeArrowheads="1"/>
            </p:cNvSpPr>
            <p:nvPr/>
          </p:nvSpPr>
          <p:spPr bwMode="auto">
            <a:xfrm flipV="1">
              <a:off x="4683" y="333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44" name="Oval 387" descr="White marble"/>
            <p:cNvSpPr>
              <a:spLocks noChangeAspect="1" noChangeArrowheads="1"/>
            </p:cNvSpPr>
            <p:nvPr/>
          </p:nvSpPr>
          <p:spPr bwMode="auto">
            <a:xfrm flipV="1">
              <a:off x="4773" y="3195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45" name="Oval 388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4753" y="3284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46" name="AutoShape 38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587" y="280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47" name="AutoShape 39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596" y="2653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48" name="AutoShape 39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603" y="2501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49" name="AutoShape 39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610" y="2347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50" name="AutoShape 39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724" y="3038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51" name="AutoShape 39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730" y="2883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52" name="AutoShape 39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737" y="2731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53" name="AutoShape 39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744" y="2577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54" name="AutoShape 39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752" y="242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55" name="Oval 398" descr="White marble"/>
            <p:cNvSpPr>
              <a:spLocks noChangeAspect="1" noChangeArrowheads="1"/>
            </p:cNvSpPr>
            <p:nvPr/>
          </p:nvSpPr>
          <p:spPr bwMode="auto">
            <a:xfrm flipV="1">
              <a:off x="4570" y="3201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56" name="Freeform 399"/>
            <p:cNvSpPr>
              <a:spLocks/>
            </p:cNvSpPr>
            <p:nvPr/>
          </p:nvSpPr>
          <p:spPr bwMode="auto">
            <a:xfrm flipV="1">
              <a:off x="4881" y="2562"/>
              <a:ext cx="265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5 w 528"/>
                <a:gd name="T31" fmla="*/ 6 h 2416"/>
                <a:gd name="T32" fmla="*/ 193 w 528"/>
                <a:gd name="T33" fmla="*/ 39 h 2416"/>
                <a:gd name="T34" fmla="*/ 193 w 528"/>
                <a:gd name="T35" fmla="*/ 56 h 2416"/>
                <a:gd name="T36" fmla="*/ 217 w 528"/>
                <a:gd name="T37" fmla="*/ 90 h 2416"/>
                <a:gd name="T38" fmla="*/ 217 w 528"/>
                <a:gd name="T39" fmla="*/ 123 h 2416"/>
                <a:gd name="T40" fmla="*/ 217 w 528"/>
                <a:gd name="T41" fmla="*/ 157 h 2416"/>
                <a:gd name="T42" fmla="*/ 217 w 528"/>
                <a:gd name="T43" fmla="*/ 275 h 2416"/>
                <a:gd name="T44" fmla="*/ 217 w 528"/>
                <a:gd name="T45" fmla="*/ 392 h 2416"/>
                <a:gd name="T46" fmla="*/ 241 w 528"/>
                <a:gd name="T47" fmla="*/ 493 h 2416"/>
                <a:gd name="T48" fmla="*/ 241 w 528"/>
                <a:gd name="T49" fmla="*/ 594 h 2416"/>
                <a:gd name="T50" fmla="*/ 241 w 528"/>
                <a:gd name="T51" fmla="*/ 661 h 2416"/>
                <a:gd name="T52" fmla="*/ 265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57" name="Oval 400" descr="White marble"/>
            <p:cNvSpPr>
              <a:spLocks noChangeAspect="1" noChangeArrowheads="1"/>
            </p:cNvSpPr>
            <p:nvPr/>
          </p:nvSpPr>
          <p:spPr bwMode="auto">
            <a:xfrm flipV="1">
              <a:off x="4905" y="3118"/>
              <a:ext cx="72" cy="73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58" name="AutoShape 40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869" y="2962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59" name="Oval 402" descr="White marble"/>
            <p:cNvSpPr>
              <a:spLocks noChangeAspect="1" noChangeArrowheads="1"/>
            </p:cNvSpPr>
            <p:nvPr/>
          </p:nvSpPr>
          <p:spPr bwMode="auto">
            <a:xfrm flipV="1">
              <a:off x="4877" y="3296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60" name="Oval 403" descr="White marble"/>
            <p:cNvSpPr>
              <a:spLocks noChangeAspect="1" noChangeArrowheads="1"/>
            </p:cNvSpPr>
            <p:nvPr/>
          </p:nvSpPr>
          <p:spPr bwMode="auto">
            <a:xfrm flipV="1">
              <a:off x="4970" y="333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61" name="Oval 404" descr="White marble"/>
            <p:cNvSpPr>
              <a:spLocks noChangeAspect="1" noChangeArrowheads="1"/>
            </p:cNvSpPr>
            <p:nvPr/>
          </p:nvSpPr>
          <p:spPr bwMode="auto">
            <a:xfrm flipV="1">
              <a:off x="5060" y="3195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62" name="Oval 405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5040" y="3284"/>
              <a:ext cx="73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63" name="AutoShape 40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874" y="280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64" name="AutoShape 40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883" y="265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65" name="AutoShape 40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890" y="2501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66" name="AutoShape 40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897" y="234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67" name="AutoShape 41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011" y="3038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68" name="AutoShape 41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017" y="2883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69" name="AutoShape 41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024" y="2731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70" name="AutoShape 41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031" y="2577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71" name="AutoShape 41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039" y="242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72" name="Oval 415" descr="White marble"/>
            <p:cNvSpPr>
              <a:spLocks noChangeAspect="1" noChangeArrowheads="1"/>
            </p:cNvSpPr>
            <p:nvPr/>
          </p:nvSpPr>
          <p:spPr bwMode="auto">
            <a:xfrm flipV="1">
              <a:off x="4857" y="3201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73" name="Freeform 416"/>
            <p:cNvSpPr>
              <a:spLocks/>
            </p:cNvSpPr>
            <p:nvPr/>
          </p:nvSpPr>
          <p:spPr bwMode="auto">
            <a:xfrm flipV="1">
              <a:off x="5168" y="2562"/>
              <a:ext cx="265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5 w 528"/>
                <a:gd name="T31" fmla="*/ 6 h 2416"/>
                <a:gd name="T32" fmla="*/ 193 w 528"/>
                <a:gd name="T33" fmla="*/ 39 h 2416"/>
                <a:gd name="T34" fmla="*/ 193 w 528"/>
                <a:gd name="T35" fmla="*/ 56 h 2416"/>
                <a:gd name="T36" fmla="*/ 217 w 528"/>
                <a:gd name="T37" fmla="*/ 90 h 2416"/>
                <a:gd name="T38" fmla="*/ 217 w 528"/>
                <a:gd name="T39" fmla="*/ 123 h 2416"/>
                <a:gd name="T40" fmla="*/ 217 w 528"/>
                <a:gd name="T41" fmla="*/ 157 h 2416"/>
                <a:gd name="T42" fmla="*/ 217 w 528"/>
                <a:gd name="T43" fmla="*/ 275 h 2416"/>
                <a:gd name="T44" fmla="*/ 217 w 528"/>
                <a:gd name="T45" fmla="*/ 392 h 2416"/>
                <a:gd name="T46" fmla="*/ 241 w 528"/>
                <a:gd name="T47" fmla="*/ 493 h 2416"/>
                <a:gd name="T48" fmla="*/ 241 w 528"/>
                <a:gd name="T49" fmla="*/ 594 h 2416"/>
                <a:gd name="T50" fmla="*/ 241 w 528"/>
                <a:gd name="T51" fmla="*/ 661 h 2416"/>
                <a:gd name="T52" fmla="*/ 265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74" name="Oval 417" descr="White marble"/>
            <p:cNvSpPr>
              <a:spLocks noChangeAspect="1" noChangeArrowheads="1"/>
            </p:cNvSpPr>
            <p:nvPr/>
          </p:nvSpPr>
          <p:spPr bwMode="auto">
            <a:xfrm flipV="1">
              <a:off x="5192" y="3118"/>
              <a:ext cx="72" cy="73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75" name="AutoShape 41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157" y="2961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76" name="Oval 419" descr="White marble"/>
            <p:cNvSpPr>
              <a:spLocks noChangeAspect="1" noChangeArrowheads="1"/>
            </p:cNvSpPr>
            <p:nvPr/>
          </p:nvSpPr>
          <p:spPr bwMode="auto">
            <a:xfrm flipV="1">
              <a:off x="5164" y="3296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77" name="Oval 420" descr="White marble"/>
            <p:cNvSpPr>
              <a:spLocks noChangeAspect="1" noChangeArrowheads="1"/>
            </p:cNvSpPr>
            <p:nvPr/>
          </p:nvSpPr>
          <p:spPr bwMode="auto">
            <a:xfrm flipV="1">
              <a:off x="5257" y="333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78" name="Oval 421" descr="White marble"/>
            <p:cNvSpPr>
              <a:spLocks noChangeAspect="1" noChangeArrowheads="1"/>
            </p:cNvSpPr>
            <p:nvPr/>
          </p:nvSpPr>
          <p:spPr bwMode="auto">
            <a:xfrm flipV="1">
              <a:off x="5347" y="3195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79" name="Oval 422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5328" y="3284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80" name="AutoShape 42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162" y="2807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81" name="AutoShape 42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170" y="265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82" name="AutoShape 42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178" y="2500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83" name="AutoShape 42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184" y="234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84" name="AutoShape 42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298" y="3039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85" name="AutoShape 42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304" y="288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86" name="AutoShape 42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311" y="2731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87" name="AutoShape 43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318" y="257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88" name="AutoShape 43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326" y="242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89" name="Oval 432" descr="White marble"/>
            <p:cNvSpPr>
              <a:spLocks noChangeAspect="1" noChangeArrowheads="1"/>
            </p:cNvSpPr>
            <p:nvPr/>
          </p:nvSpPr>
          <p:spPr bwMode="auto">
            <a:xfrm flipV="1">
              <a:off x="5144" y="3201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90" name="Freeform 433"/>
            <p:cNvSpPr>
              <a:spLocks/>
            </p:cNvSpPr>
            <p:nvPr/>
          </p:nvSpPr>
          <p:spPr bwMode="auto">
            <a:xfrm flipV="1">
              <a:off x="5455" y="2562"/>
              <a:ext cx="265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5 w 528"/>
                <a:gd name="T31" fmla="*/ 6 h 2416"/>
                <a:gd name="T32" fmla="*/ 193 w 528"/>
                <a:gd name="T33" fmla="*/ 39 h 2416"/>
                <a:gd name="T34" fmla="*/ 193 w 528"/>
                <a:gd name="T35" fmla="*/ 56 h 2416"/>
                <a:gd name="T36" fmla="*/ 217 w 528"/>
                <a:gd name="T37" fmla="*/ 90 h 2416"/>
                <a:gd name="T38" fmla="*/ 217 w 528"/>
                <a:gd name="T39" fmla="*/ 123 h 2416"/>
                <a:gd name="T40" fmla="*/ 217 w 528"/>
                <a:gd name="T41" fmla="*/ 157 h 2416"/>
                <a:gd name="T42" fmla="*/ 217 w 528"/>
                <a:gd name="T43" fmla="*/ 275 h 2416"/>
                <a:gd name="T44" fmla="*/ 217 w 528"/>
                <a:gd name="T45" fmla="*/ 392 h 2416"/>
                <a:gd name="T46" fmla="*/ 241 w 528"/>
                <a:gd name="T47" fmla="*/ 493 h 2416"/>
                <a:gd name="T48" fmla="*/ 241 w 528"/>
                <a:gd name="T49" fmla="*/ 594 h 2416"/>
                <a:gd name="T50" fmla="*/ 241 w 528"/>
                <a:gd name="T51" fmla="*/ 661 h 2416"/>
                <a:gd name="T52" fmla="*/ 265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91" name="Oval 434" descr="White marble"/>
            <p:cNvSpPr>
              <a:spLocks noChangeAspect="1" noChangeArrowheads="1"/>
            </p:cNvSpPr>
            <p:nvPr/>
          </p:nvSpPr>
          <p:spPr bwMode="auto">
            <a:xfrm flipV="1">
              <a:off x="5479" y="3118"/>
              <a:ext cx="73" cy="73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92" name="AutoShape 43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444" y="2961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93" name="Oval 436" descr="White marble"/>
            <p:cNvSpPr>
              <a:spLocks noChangeAspect="1" noChangeArrowheads="1"/>
            </p:cNvSpPr>
            <p:nvPr/>
          </p:nvSpPr>
          <p:spPr bwMode="auto">
            <a:xfrm flipV="1">
              <a:off x="5451" y="3296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94" name="Oval 437" descr="White marble"/>
            <p:cNvSpPr>
              <a:spLocks noChangeAspect="1" noChangeArrowheads="1"/>
            </p:cNvSpPr>
            <p:nvPr/>
          </p:nvSpPr>
          <p:spPr bwMode="auto">
            <a:xfrm flipV="1">
              <a:off x="5544" y="333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95" name="Oval 438" descr="White marble"/>
            <p:cNvSpPr>
              <a:spLocks noChangeAspect="1" noChangeArrowheads="1"/>
            </p:cNvSpPr>
            <p:nvPr/>
          </p:nvSpPr>
          <p:spPr bwMode="auto">
            <a:xfrm flipV="1">
              <a:off x="5634" y="3195"/>
              <a:ext cx="73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96" name="Oval 439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5615" y="3284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97" name="AutoShape 44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449" y="2807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98" name="AutoShape 44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457" y="265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99" name="AutoShape 44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465" y="2500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00" name="AutoShape 44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471" y="234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01" name="AutoShape 44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585" y="3039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02" name="AutoShape 44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591" y="288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03" name="AutoShape 44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599" y="2730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04" name="AutoShape 44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605" y="257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05" name="AutoShape 44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614" y="2423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06" name="Oval 449" descr="White marble"/>
            <p:cNvSpPr>
              <a:spLocks noChangeAspect="1" noChangeArrowheads="1"/>
            </p:cNvSpPr>
            <p:nvPr/>
          </p:nvSpPr>
          <p:spPr bwMode="auto">
            <a:xfrm flipV="1">
              <a:off x="5431" y="3201"/>
              <a:ext cx="73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07" name="Freeform 450"/>
            <p:cNvSpPr>
              <a:spLocks/>
            </p:cNvSpPr>
            <p:nvPr/>
          </p:nvSpPr>
          <p:spPr bwMode="auto">
            <a:xfrm flipV="1">
              <a:off x="5743" y="2562"/>
              <a:ext cx="264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4 w 528"/>
                <a:gd name="T31" fmla="*/ 6 h 2416"/>
                <a:gd name="T32" fmla="*/ 192 w 528"/>
                <a:gd name="T33" fmla="*/ 39 h 2416"/>
                <a:gd name="T34" fmla="*/ 192 w 528"/>
                <a:gd name="T35" fmla="*/ 56 h 2416"/>
                <a:gd name="T36" fmla="*/ 216 w 528"/>
                <a:gd name="T37" fmla="*/ 90 h 2416"/>
                <a:gd name="T38" fmla="*/ 216 w 528"/>
                <a:gd name="T39" fmla="*/ 123 h 2416"/>
                <a:gd name="T40" fmla="*/ 216 w 528"/>
                <a:gd name="T41" fmla="*/ 157 h 2416"/>
                <a:gd name="T42" fmla="*/ 216 w 528"/>
                <a:gd name="T43" fmla="*/ 275 h 2416"/>
                <a:gd name="T44" fmla="*/ 216 w 528"/>
                <a:gd name="T45" fmla="*/ 392 h 2416"/>
                <a:gd name="T46" fmla="*/ 240 w 528"/>
                <a:gd name="T47" fmla="*/ 493 h 2416"/>
                <a:gd name="T48" fmla="*/ 240 w 528"/>
                <a:gd name="T49" fmla="*/ 594 h 2416"/>
                <a:gd name="T50" fmla="*/ 240 w 528"/>
                <a:gd name="T51" fmla="*/ 661 h 2416"/>
                <a:gd name="T52" fmla="*/ 264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08" name="Oval 451" descr="White marble"/>
            <p:cNvSpPr>
              <a:spLocks noChangeAspect="1" noChangeArrowheads="1"/>
            </p:cNvSpPr>
            <p:nvPr/>
          </p:nvSpPr>
          <p:spPr bwMode="auto">
            <a:xfrm flipV="1">
              <a:off x="5767" y="3118"/>
              <a:ext cx="72" cy="73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09" name="AutoShape 45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731" y="2962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10" name="Oval 453" descr="White marble"/>
            <p:cNvSpPr>
              <a:spLocks noChangeAspect="1" noChangeArrowheads="1"/>
            </p:cNvSpPr>
            <p:nvPr/>
          </p:nvSpPr>
          <p:spPr bwMode="auto">
            <a:xfrm flipV="1">
              <a:off x="5738" y="3296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11" name="Oval 454" descr="White marble"/>
            <p:cNvSpPr>
              <a:spLocks noChangeAspect="1" noChangeArrowheads="1"/>
            </p:cNvSpPr>
            <p:nvPr/>
          </p:nvSpPr>
          <p:spPr bwMode="auto">
            <a:xfrm flipV="1">
              <a:off x="5831" y="333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12" name="Oval 455" descr="White marble"/>
            <p:cNvSpPr>
              <a:spLocks noChangeAspect="1" noChangeArrowheads="1"/>
            </p:cNvSpPr>
            <p:nvPr/>
          </p:nvSpPr>
          <p:spPr bwMode="auto">
            <a:xfrm flipV="1">
              <a:off x="5922" y="3195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13" name="Oval 456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5902" y="3284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14" name="AutoShape 45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736" y="280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15" name="AutoShape 45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744" y="265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16" name="AutoShape 45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752" y="2501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17" name="AutoShape 46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759" y="2347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18" name="AutoShape 46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872" y="3039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19" name="AutoShape 46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878" y="288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20" name="AutoShape 46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886" y="2730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21" name="AutoShape 46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892" y="257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22" name="AutoShape 46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901" y="242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23" name="Oval 466" descr="White marble"/>
            <p:cNvSpPr>
              <a:spLocks noChangeAspect="1" noChangeArrowheads="1"/>
            </p:cNvSpPr>
            <p:nvPr/>
          </p:nvSpPr>
          <p:spPr bwMode="auto">
            <a:xfrm flipV="1">
              <a:off x="5719" y="3201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24" name="Freeform 467"/>
            <p:cNvSpPr>
              <a:spLocks/>
            </p:cNvSpPr>
            <p:nvPr/>
          </p:nvSpPr>
          <p:spPr bwMode="auto">
            <a:xfrm flipV="1">
              <a:off x="3164" y="2514"/>
              <a:ext cx="265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5 w 528"/>
                <a:gd name="T31" fmla="*/ 6 h 2416"/>
                <a:gd name="T32" fmla="*/ 193 w 528"/>
                <a:gd name="T33" fmla="*/ 39 h 2416"/>
                <a:gd name="T34" fmla="*/ 193 w 528"/>
                <a:gd name="T35" fmla="*/ 56 h 2416"/>
                <a:gd name="T36" fmla="*/ 217 w 528"/>
                <a:gd name="T37" fmla="*/ 90 h 2416"/>
                <a:gd name="T38" fmla="*/ 217 w 528"/>
                <a:gd name="T39" fmla="*/ 123 h 2416"/>
                <a:gd name="T40" fmla="*/ 217 w 528"/>
                <a:gd name="T41" fmla="*/ 157 h 2416"/>
                <a:gd name="T42" fmla="*/ 217 w 528"/>
                <a:gd name="T43" fmla="*/ 275 h 2416"/>
                <a:gd name="T44" fmla="*/ 217 w 528"/>
                <a:gd name="T45" fmla="*/ 392 h 2416"/>
                <a:gd name="T46" fmla="*/ 241 w 528"/>
                <a:gd name="T47" fmla="*/ 493 h 2416"/>
                <a:gd name="T48" fmla="*/ 241 w 528"/>
                <a:gd name="T49" fmla="*/ 594 h 2416"/>
                <a:gd name="T50" fmla="*/ 241 w 528"/>
                <a:gd name="T51" fmla="*/ 661 h 2416"/>
                <a:gd name="T52" fmla="*/ 265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25" name="Oval 468" descr="White marble"/>
            <p:cNvSpPr>
              <a:spLocks noChangeAspect="1" noChangeArrowheads="1"/>
            </p:cNvSpPr>
            <p:nvPr/>
          </p:nvSpPr>
          <p:spPr bwMode="auto">
            <a:xfrm flipV="1">
              <a:off x="3188" y="3114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26" name="AutoShape 46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152" y="2958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27" name="Oval 470" descr="White marble"/>
            <p:cNvSpPr>
              <a:spLocks noChangeAspect="1" noChangeArrowheads="1"/>
            </p:cNvSpPr>
            <p:nvPr/>
          </p:nvSpPr>
          <p:spPr bwMode="auto">
            <a:xfrm flipV="1">
              <a:off x="3160" y="3291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28" name="Oval 471" descr="White marble"/>
            <p:cNvSpPr>
              <a:spLocks noChangeAspect="1" noChangeArrowheads="1"/>
            </p:cNvSpPr>
            <p:nvPr/>
          </p:nvSpPr>
          <p:spPr bwMode="auto">
            <a:xfrm flipV="1">
              <a:off x="3253" y="3335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29" name="Oval 472" descr="White marble"/>
            <p:cNvSpPr>
              <a:spLocks noChangeAspect="1" noChangeArrowheads="1"/>
            </p:cNvSpPr>
            <p:nvPr/>
          </p:nvSpPr>
          <p:spPr bwMode="auto">
            <a:xfrm flipV="1">
              <a:off x="3343" y="3191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30" name="Oval 473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3323" y="3279"/>
              <a:ext cx="73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31" name="AutoShape 47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158" y="2803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32" name="AutoShape 47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165" y="2650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33" name="AutoShape 47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173" y="2496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34" name="AutoShape 47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181" y="2343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35" name="AutoShape 47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293" y="3034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36" name="AutoShape 47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299" y="2879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37" name="AutoShape 48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307" y="2726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38" name="AutoShape 48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315" y="2572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39" name="AutoShape 48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321" y="2420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40" name="Oval 483" descr="White marble"/>
            <p:cNvSpPr>
              <a:spLocks noChangeAspect="1" noChangeArrowheads="1"/>
            </p:cNvSpPr>
            <p:nvPr/>
          </p:nvSpPr>
          <p:spPr bwMode="auto">
            <a:xfrm flipV="1">
              <a:off x="3140" y="3197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41" name="Freeform 484"/>
            <p:cNvSpPr>
              <a:spLocks/>
            </p:cNvSpPr>
            <p:nvPr/>
          </p:nvSpPr>
          <p:spPr bwMode="auto">
            <a:xfrm flipV="1">
              <a:off x="3448" y="2514"/>
              <a:ext cx="264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4 w 528"/>
                <a:gd name="T31" fmla="*/ 6 h 2416"/>
                <a:gd name="T32" fmla="*/ 192 w 528"/>
                <a:gd name="T33" fmla="*/ 39 h 2416"/>
                <a:gd name="T34" fmla="*/ 192 w 528"/>
                <a:gd name="T35" fmla="*/ 56 h 2416"/>
                <a:gd name="T36" fmla="*/ 216 w 528"/>
                <a:gd name="T37" fmla="*/ 90 h 2416"/>
                <a:gd name="T38" fmla="*/ 216 w 528"/>
                <a:gd name="T39" fmla="*/ 123 h 2416"/>
                <a:gd name="T40" fmla="*/ 216 w 528"/>
                <a:gd name="T41" fmla="*/ 157 h 2416"/>
                <a:gd name="T42" fmla="*/ 216 w 528"/>
                <a:gd name="T43" fmla="*/ 275 h 2416"/>
                <a:gd name="T44" fmla="*/ 216 w 528"/>
                <a:gd name="T45" fmla="*/ 392 h 2416"/>
                <a:gd name="T46" fmla="*/ 240 w 528"/>
                <a:gd name="T47" fmla="*/ 493 h 2416"/>
                <a:gd name="T48" fmla="*/ 240 w 528"/>
                <a:gd name="T49" fmla="*/ 594 h 2416"/>
                <a:gd name="T50" fmla="*/ 240 w 528"/>
                <a:gd name="T51" fmla="*/ 661 h 2416"/>
                <a:gd name="T52" fmla="*/ 264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42" name="Oval 485" descr="White marble"/>
            <p:cNvSpPr>
              <a:spLocks noChangeAspect="1" noChangeArrowheads="1"/>
            </p:cNvSpPr>
            <p:nvPr/>
          </p:nvSpPr>
          <p:spPr bwMode="auto">
            <a:xfrm flipV="1">
              <a:off x="3472" y="3114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43" name="AutoShape 48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436" y="2958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44" name="Oval 487" descr="White marble"/>
            <p:cNvSpPr>
              <a:spLocks noChangeAspect="1" noChangeArrowheads="1"/>
            </p:cNvSpPr>
            <p:nvPr/>
          </p:nvSpPr>
          <p:spPr bwMode="auto">
            <a:xfrm flipV="1">
              <a:off x="3443" y="3291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45" name="Oval 488" descr="White marble"/>
            <p:cNvSpPr>
              <a:spLocks noChangeAspect="1" noChangeArrowheads="1"/>
            </p:cNvSpPr>
            <p:nvPr/>
          </p:nvSpPr>
          <p:spPr bwMode="auto">
            <a:xfrm flipV="1">
              <a:off x="3536" y="3335"/>
              <a:ext cx="73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46" name="Oval 489" descr="White marble"/>
            <p:cNvSpPr>
              <a:spLocks noChangeAspect="1" noChangeArrowheads="1"/>
            </p:cNvSpPr>
            <p:nvPr/>
          </p:nvSpPr>
          <p:spPr bwMode="auto">
            <a:xfrm flipV="1">
              <a:off x="3627" y="3191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47" name="Oval 490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3607" y="327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48" name="AutoShape 49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442" y="2803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49" name="AutoShape 49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449" y="2649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50" name="AutoShape 49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457" y="2496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51" name="AutoShape 49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465" y="2342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52" name="AutoShape 49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576" y="3035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53" name="AutoShape 49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582" y="2880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54" name="AutoShape 49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591" y="2726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55" name="AutoShape 49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598" y="2573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56" name="AutoShape 49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605" y="2420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57" name="Oval 500" descr="White marble"/>
            <p:cNvSpPr>
              <a:spLocks noChangeAspect="1" noChangeArrowheads="1"/>
            </p:cNvSpPr>
            <p:nvPr/>
          </p:nvSpPr>
          <p:spPr bwMode="auto">
            <a:xfrm flipV="1">
              <a:off x="3424" y="3197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58" name="Freeform 501"/>
            <p:cNvSpPr>
              <a:spLocks/>
            </p:cNvSpPr>
            <p:nvPr/>
          </p:nvSpPr>
          <p:spPr bwMode="auto">
            <a:xfrm flipV="1">
              <a:off x="3735" y="2514"/>
              <a:ext cx="265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5 w 528"/>
                <a:gd name="T31" fmla="*/ 6 h 2416"/>
                <a:gd name="T32" fmla="*/ 193 w 528"/>
                <a:gd name="T33" fmla="*/ 39 h 2416"/>
                <a:gd name="T34" fmla="*/ 193 w 528"/>
                <a:gd name="T35" fmla="*/ 56 h 2416"/>
                <a:gd name="T36" fmla="*/ 217 w 528"/>
                <a:gd name="T37" fmla="*/ 90 h 2416"/>
                <a:gd name="T38" fmla="*/ 217 w 528"/>
                <a:gd name="T39" fmla="*/ 123 h 2416"/>
                <a:gd name="T40" fmla="*/ 217 w 528"/>
                <a:gd name="T41" fmla="*/ 157 h 2416"/>
                <a:gd name="T42" fmla="*/ 217 w 528"/>
                <a:gd name="T43" fmla="*/ 275 h 2416"/>
                <a:gd name="T44" fmla="*/ 217 w 528"/>
                <a:gd name="T45" fmla="*/ 392 h 2416"/>
                <a:gd name="T46" fmla="*/ 241 w 528"/>
                <a:gd name="T47" fmla="*/ 493 h 2416"/>
                <a:gd name="T48" fmla="*/ 241 w 528"/>
                <a:gd name="T49" fmla="*/ 594 h 2416"/>
                <a:gd name="T50" fmla="*/ 241 w 528"/>
                <a:gd name="T51" fmla="*/ 661 h 2416"/>
                <a:gd name="T52" fmla="*/ 265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59" name="Oval 502" descr="White marble"/>
            <p:cNvSpPr>
              <a:spLocks noChangeAspect="1" noChangeArrowheads="1"/>
            </p:cNvSpPr>
            <p:nvPr/>
          </p:nvSpPr>
          <p:spPr bwMode="auto">
            <a:xfrm flipV="1">
              <a:off x="3759" y="3114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60" name="AutoShape 50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723" y="2958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61" name="Oval 504" descr="White marble"/>
            <p:cNvSpPr>
              <a:spLocks noChangeAspect="1" noChangeArrowheads="1"/>
            </p:cNvSpPr>
            <p:nvPr/>
          </p:nvSpPr>
          <p:spPr bwMode="auto">
            <a:xfrm flipV="1">
              <a:off x="3730" y="3291"/>
              <a:ext cx="73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62" name="Oval 505" descr="White marble"/>
            <p:cNvSpPr>
              <a:spLocks noChangeAspect="1" noChangeArrowheads="1"/>
            </p:cNvSpPr>
            <p:nvPr/>
          </p:nvSpPr>
          <p:spPr bwMode="auto">
            <a:xfrm flipV="1">
              <a:off x="3824" y="3335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63" name="Oval 506" descr="White marble"/>
            <p:cNvSpPr>
              <a:spLocks noChangeAspect="1" noChangeArrowheads="1"/>
            </p:cNvSpPr>
            <p:nvPr/>
          </p:nvSpPr>
          <p:spPr bwMode="auto">
            <a:xfrm flipV="1">
              <a:off x="3914" y="3191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64" name="Oval 507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3894" y="327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65" name="AutoShape 50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729" y="2803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66" name="AutoShape 50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736" y="2649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67" name="AutoShape 51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744" y="2496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68" name="AutoShape 51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752" y="2342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69" name="AutoShape 51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864" y="3034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70" name="AutoShape 51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870" y="2879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71" name="AutoShape 51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878" y="2726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72" name="AutoShape 51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886" y="2572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73" name="AutoShape 51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892" y="2420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74" name="Oval 517" descr="White marble"/>
            <p:cNvSpPr>
              <a:spLocks noChangeAspect="1" noChangeArrowheads="1"/>
            </p:cNvSpPr>
            <p:nvPr/>
          </p:nvSpPr>
          <p:spPr bwMode="auto">
            <a:xfrm flipV="1">
              <a:off x="3711" y="3197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75" name="Freeform 518"/>
            <p:cNvSpPr>
              <a:spLocks/>
            </p:cNvSpPr>
            <p:nvPr/>
          </p:nvSpPr>
          <p:spPr bwMode="auto">
            <a:xfrm flipV="1">
              <a:off x="4022" y="2514"/>
              <a:ext cx="265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5 w 528"/>
                <a:gd name="T31" fmla="*/ 6 h 2416"/>
                <a:gd name="T32" fmla="*/ 193 w 528"/>
                <a:gd name="T33" fmla="*/ 39 h 2416"/>
                <a:gd name="T34" fmla="*/ 193 w 528"/>
                <a:gd name="T35" fmla="*/ 56 h 2416"/>
                <a:gd name="T36" fmla="*/ 217 w 528"/>
                <a:gd name="T37" fmla="*/ 90 h 2416"/>
                <a:gd name="T38" fmla="*/ 217 w 528"/>
                <a:gd name="T39" fmla="*/ 123 h 2416"/>
                <a:gd name="T40" fmla="*/ 217 w 528"/>
                <a:gd name="T41" fmla="*/ 157 h 2416"/>
                <a:gd name="T42" fmla="*/ 217 w 528"/>
                <a:gd name="T43" fmla="*/ 275 h 2416"/>
                <a:gd name="T44" fmla="*/ 217 w 528"/>
                <a:gd name="T45" fmla="*/ 392 h 2416"/>
                <a:gd name="T46" fmla="*/ 241 w 528"/>
                <a:gd name="T47" fmla="*/ 493 h 2416"/>
                <a:gd name="T48" fmla="*/ 241 w 528"/>
                <a:gd name="T49" fmla="*/ 594 h 2416"/>
                <a:gd name="T50" fmla="*/ 241 w 528"/>
                <a:gd name="T51" fmla="*/ 661 h 2416"/>
                <a:gd name="T52" fmla="*/ 265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76" name="Oval 519" descr="White marble"/>
            <p:cNvSpPr>
              <a:spLocks noChangeAspect="1" noChangeArrowheads="1"/>
            </p:cNvSpPr>
            <p:nvPr/>
          </p:nvSpPr>
          <p:spPr bwMode="auto">
            <a:xfrm flipV="1">
              <a:off x="4046" y="3114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77" name="AutoShape 52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010" y="2958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78" name="Oval 521" descr="White marble"/>
            <p:cNvSpPr>
              <a:spLocks noChangeAspect="1" noChangeArrowheads="1"/>
            </p:cNvSpPr>
            <p:nvPr/>
          </p:nvSpPr>
          <p:spPr bwMode="auto">
            <a:xfrm flipV="1">
              <a:off x="4018" y="3291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79" name="Oval 522" descr="White marble"/>
            <p:cNvSpPr>
              <a:spLocks noChangeAspect="1" noChangeArrowheads="1"/>
            </p:cNvSpPr>
            <p:nvPr/>
          </p:nvSpPr>
          <p:spPr bwMode="auto">
            <a:xfrm flipV="1">
              <a:off x="4111" y="3335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80" name="Oval 523" descr="White marble"/>
            <p:cNvSpPr>
              <a:spLocks noChangeAspect="1" noChangeArrowheads="1"/>
            </p:cNvSpPr>
            <p:nvPr/>
          </p:nvSpPr>
          <p:spPr bwMode="auto">
            <a:xfrm flipV="1">
              <a:off x="4201" y="3191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81" name="Oval 524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4181" y="3279"/>
              <a:ext cx="73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82" name="AutoShape 52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016" y="2803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83" name="AutoShape 52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023" y="2650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84" name="AutoShape 52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031" y="2496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85" name="AutoShape 52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039" y="2343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86" name="AutoShape 52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151" y="3034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87" name="AutoShape 53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157" y="2879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88" name="AutoShape 53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165" y="2726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89" name="AutoShape 53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173" y="2572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90" name="AutoShape 53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179" y="2420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91" name="Oval 534" descr="White marble"/>
            <p:cNvSpPr>
              <a:spLocks noChangeAspect="1" noChangeArrowheads="1"/>
            </p:cNvSpPr>
            <p:nvPr/>
          </p:nvSpPr>
          <p:spPr bwMode="auto">
            <a:xfrm flipV="1">
              <a:off x="3998" y="3197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92" name="Freeform 535"/>
            <p:cNvSpPr>
              <a:spLocks/>
            </p:cNvSpPr>
            <p:nvPr/>
          </p:nvSpPr>
          <p:spPr bwMode="auto">
            <a:xfrm flipV="1">
              <a:off x="4309" y="2514"/>
              <a:ext cx="265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5 w 528"/>
                <a:gd name="T31" fmla="*/ 6 h 2416"/>
                <a:gd name="T32" fmla="*/ 193 w 528"/>
                <a:gd name="T33" fmla="*/ 39 h 2416"/>
                <a:gd name="T34" fmla="*/ 193 w 528"/>
                <a:gd name="T35" fmla="*/ 56 h 2416"/>
                <a:gd name="T36" fmla="*/ 217 w 528"/>
                <a:gd name="T37" fmla="*/ 90 h 2416"/>
                <a:gd name="T38" fmla="*/ 217 w 528"/>
                <a:gd name="T39" fmla="*/ 123 h 2416"/>
                <a:gd name="T40" fmla="*/ 217 w 528"/>
                <a:gd name="T41" fmla="*/ 157 h 2416"/>
                <a:gd name="T42" fmla="*/ 217 w 528"/>
                <a:gd name="T43" fmla="*/ 275 h 2416"/>
                <a:gd name="T44" fmla="*/ 217 w 528"/>
                <a:gd name="T45" fmla="*/ 392 h 2416"/>
                <a:gd name="T46" fmla="*/ 241 w 528"/>
                <a:gd name="T47" fmla="*/ 493 h 2416"/>
                <a:gd name="T48" fmla="*/ 241 w 528"/>
                <a:gd name="T49" fmla="*/ 594 h 2416"/>
                <a:gd name="T50" fmla="*/ 241 w 528"/>
                <a:gd name="T51" fmla="*/ 661 h 2416"/>
                <a:gd name="T52" fmla="*/ 265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93" name="Oval 536" descr="White marble"/>
            <p:cNvSpPr>
              <a:spLocks noChangeAspect="1" noChangeArrowheads="1"/>
            </p:cNvSpPr>
            <p:nvPr/>
          </p:nvSpPr>
          <p:spPr bwMode="auto">
            <a:xfrm flipV="1">
              <a:off x="4333" y="3114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94" name="AutoShape 53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298" y="2957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95" name="Oval 538" descr="White marble"/>
            <p:cNvSpPr>
              <a:spLocks noChangeAspect="1" noChangeArrowheads="1"/>
            </p:cNvSpPr>
            <p:nvPr/>
          </p:nvSpPr>
          <p:spPr bwMode="auto">
            <a:xfrm flipV="1">
              <a:off x="4305" y="3291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96" name="Oval 539" descr="White marble"/>
            <p:cNvSpPr>
              <a:spLocks noChangeAspect="1" noChangeArrowheads="1"/>
            </p:cNvSpPr>
            <p:nvPr/>
          </p:nvSpPr>
          <p:spPr bwMode="auto">
            <a:xfrm flipV="1">
              <a:off x="4398" y="3335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97" name="Oval 540" descr="White marble"/>
            <p:cNvSpPr>
              <a:spLocks noChangeAspect="1" noChangeArrowheads="1"/>
            </p:cNvSpPr>
            <p:nvPr/>
          </p:nvSpPr>
          <p:spPr bwMode="auto">
            <a:xfrm flipV="1">
              <a:off x="4488" y="3191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98" name="Oval 541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4469" y="327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099" name="AutoShape 54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304" y="2802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100" name="AutoShape 54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310" y="2650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101" name="AutoShape 54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319" y="2495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102" name="AutoShape 54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326" y="2343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103" name="AutoShape 54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438" y="3035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104" name="AutoShape 54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444" y="2880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105" name="AutoShape 54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452" y="2726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106" name="AutoShape 54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460" y="2573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107" name="AutoShape 55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466" y="2420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108" name="Oval 551" descr="White marble"/>
            <p:cNvSpPr>
              <a:spLocks noChangeAspect="1" noChangeArrowheads="1"/>
            </p:cNvSpPr>
            <p:nvPr/>
          </p:nvSpPr>
          <p:spPr bwMode="auto">
            <a:xfrm flipV="1">
              <a:off x="4285" y="3197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grpSp>
          <p:nvGrpSpPr>
            <p:cNvPr id="32109" name="Group 552"/>
            <p:cNvGrpSpPr>
              <a:grpSpLocks noChangeAspect="1"/>
            </p:cNvGrpSpPr>
            <p:nvPr/>
          </p:nvGrpSpPr>
          <p:grpSpPr bwMode="auto">
            <a:xfrm flipV="1">
              <a:off x="5998" y="2183"/>
              <a:ext cx="338" cy="1231"/>
              <a:chOff x="5297" y="1378"/>
              <a:chExt cx="675" cy="2457"/>
            </a:xfrm>
          </p:grpSpPr>
          <p:sp>
            <p:nvSpPr>
              <p:cNvPr id="32110" name="Freeform 553"/>
              <p:cNvSpPr>
                <a:spLocks noChangeAspect="1"/>
              </p:cNvSpPr>
              <p:nvPr/>
            </p:nvSpPr>
            <p:spPr bwMode="auto">
              <a:xfrm>
                <a:off x="5345" y="1419"/>
                <a:ext cx="528" cy="2416"/>
              </a:xfrm>
              <a:custGeom>
                <a:avLst/>
                <a:gdLst>
                  <a:gd name="T0" fmla="*/ 240 w 528"/>
                  <a:gd name="T1" fmla="*/ 2416 h 2416"/>
                  <a:gd name="T2" fmla="*/ 192 w 528"/>
                  <a:gd name="T3" fmla="*/ 1984 h 2416"/>
                  <a:gd name="T4" fmla="*/ 192 w 528"/>
                  <a:gd name="T5" fmla="*/ 1648 h 2416"/>
                  <a:gd name="T6" fmla="*/ 144 w 528"/>
                  <a:gd name="T7" fmla="*/ 1360 h 2416"/>
                  <a:gd name="T8" fmla="*/ 144 w 528"/>
                  <a:gd name="T9" fmla="*/ 1024 h 2416"/>
                  <a:gd name="T10" fmla="*/ 144 w 528"/>
                  <a:gd name="T11" fmla="*/ 736 h 2416"/>
                  <a:gd name="T12" fmla="*/ 144 w 528"/>
                  <a:gd name="T13" fmla="*/ 640 h 2416"/>
                  <a:gd name="T14" fmla="*/ 144 w 528"/>
                  <a:gd name="T15" fmla="*/ 496 h 2416"/>
                  <a:gd name="T16" fmla="*/ 96 w 528"/>
                  <a:gd name="T17" fmla="*/ 448 h 2416"/>
                  <a:gd name="T18" fmla="*/ 48 w 528"/>
                  <a:gd name="T19" fmla="*/ 352 h 2416"/>
                  <a:gd name="T20" fmla="*/ 48 w 528"/>
                  <a:gd name="T21" fmla="*/ 304 h 2416"/>
                  <a:gd name="T22" fmla="*/ 0 w 528"/>
                  <a:gd name="T23" fmla="*/ 256 h 2416"/>
                  <a:gd name="T24" fmla="*/ 48 w 528"/>
                  <a:gd name="T25" fmla="*/ 160 h 2416"/>
                  <a:gd name="T26" fmla="*/ 96 w 528"/>
                  <a:gd name="T27" fmla="*/ 112 h 2416"/>
                  <a:gd name="T28" fmla="*/ 240 w 528"/>
                  <a:gd name="T29" fmla="*/ 16 h 2416"/>
                  <a:gd name="T30" fmla="*/ 288 w 528"/>
                  <a:gd name="T31" fmla="*/ 16 h 2416"/>
                  <a:gd name="T32" fmla="*/ 384 w 528"/>
                  <a:gd name="T33" fmla="*/ 112 h 2416"/>
                  <a:gd name="T34" fmla="*/ 384 w 528"/>
                  <a:gd name="T35" fmla="*/ 160 h 2416"/>
                  <a:gd name="T36" fmla="*/ 432 w 528"/>
                  <a:gd name="T37" fmla="*/ 256 h 2416"/>
                  <a:gd name="T38" fmla="*/ 432 w 528"/>
                  <a:gd name="T39" fmla="*/ 352 h 2416"/>
                  <a:gd name="T40" fmla="*/ 432 w 528"/>
                  <a:gd name="T41" fmla="*/ 448 h 2416"/>
                  <a:gd name="T42" fmla="*/ 432 w 528"/>
                  <a:gd name="T43" fmla="*/ 784 h 2416"/>
                  <a:gd name="T44" fmla="*/ 432 w 528"/>
                  <a:gd name="T45" fmla="*/ 1120 h 2416"/>
                  <a:gd name="T46" fmla="*/ 480 w 528"/>
                  <a:gd name="T47" fmla="*/ 1408 h 2416"/>
                  <a:gd name="T48" fmla="*/ 480 w 528"/>
                  <a:gd name="T49" fmla="*/ 1696 h 2416"/>
                  <a:gd name="T50" fmla="*/ 480 w 528"/>
                  <a:gd name="T51" fmla="*/ 1888 h 2416"/>
                  <a:gd name="T52" fmla="*/ 528 w 528"/>
                  <a:gd name="T53" fmla="*/ 2368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11" name="Oval 554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5393" y="181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12" name="AutoShape 55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321" y="1987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13" name="Oval 556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5336" y="1465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14" name="Oval 557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5522" y="1378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15" name="Oval 558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5702" y="1666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16" name="Oval 559" descr="White marble"/>
              <p:cNvSpPr>
                <a:spLocks noChangeAspect="1" noChangeArrowheads="1"/>
              </p:cNvSpPr>
              <p:nvPr/>
            </p:nvSpPr>
            <p:spPr bwMode="auto">
              <a:xfrm rot="1915253">
                <a:off x="5663" y="1489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17" name="AutoShape 560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333" y="2296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18" name="AutoShape 561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348" y="2602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19" name="AutoShape 562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363" y="2908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20" name="AutoShape 563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378" y="321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21" name="AutoShape 564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603" y="1834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22" name="AutoShape 565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615" y="2143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23" name="AutoShape 566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630" y="2449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24" name="AutoShape 567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645" y="2755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25" name="AutoShape 568" descr="Stationery"/>
              <p:cNvSpPr>
                <a:spLocks noChangeAspect="1" noChangeArrowheads="1"/>
              </p:cNvSpPr>
              <p:nvPr/>
            </p:nvSpPr>
            <p:spPr bwMode="auto">
              <a:xfrm rot="-3734147">
                <a:off x="5660" y="3061"/>
                <a:ext cx="336" cy="288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2126" name="Oval 569" descr="White marble"/>
              <p:cNvSpPr>
                <a:spLocks noChangeAspect="1" noChangeArrowheads="1"/>
              </p:cNvSpPr>
              <p:nvPr/>
            </p:nvSpPr>
            <p:spPr bwMode="auto">
              <a:xfrm>
                <a:off x="5297" y="1654"/>
                <a:ext cx="144" cy="144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</p:grpSp>
      <p:grpSp>
        <p:nvGrpSpPr>
          <p:cNvPr id="31748" name="Group 570"/>
          <p:cNvGrpSpPr>
            <a:grpSpLocks/>
          </p:cNvGrpSpPr>
          <p:nvPr/>
        </p:nvGrpSpPr>
        <p:grpSpPr bwMode="auto">
          <a:xfrm>
            <a:off x="-295275" y="3697288"/>
            <a:ext cx="5073650" cy="1719262"/>
            <a:chOff x="6" y="2329"/>
            <a:chExt cx="3196" cy="1083"/>
          </a:xfrm>
        </p:grpSpPr>
        <p:sp>
          <p:nvSpPr>
            <p:cNvPr id="31751" name="Freeform 571"/>
            <p:cNvSpPr>
              <a:spLocks/>
            </p:cNvSpPr>
            <p:nvPr/>
          </p:nvSpPr>
          <p:spPr bwMode="auto">
            <a:xfrm flipV="1">
              <a:off x="1460" y="2560"/>
              <a:ext cx="265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5 w 528"/>
                <a:gd name="T31" fmla="*/ 6 h 2416"/>
                <a:gd name="T32" fmla="*/ 193 w 528"/>
                <a:gd name="T33" fmla="*/ 39 h 2416"/>
                <a:gd name="T34" fmla="*/ 193 w 528"/>
                <a:gd name="T35" fmla="*/ 56 h 2416"/>
                <a:gd name="T36" fmla="*/ 217 w 528"/>
                <a:gd name="T37" fmla="*/ 90 h 2416"/>
                <a:gd name="T38" fmla="*/ 217 w 528"/>
                <a:gd name="T39" fmla="*/ 123 h 2416"/>
                <a:gd name="T40" fmla="*/ 217 w 528"/>
                <a:gd name="T41" fmla="*/ 157 h 2416"/>
                <a:gd name="T42" fmla="*/ 217 w 528"/>
                <a:gd name="T43" fmla="*/ 275 h 2416"/>
                <a:gd name="T44" fmla="*/ 217 w 528"/>
                <a:gd name="T45" fmla="*/ 392 h 2416"/>
                <a:gd name="T46" fmla="*/ 241 w 528"/>
                <a:gd name="T47" fmla="*/ 493 h 2416"/>
                <a:gd name="T48" fmla="*/ 241 w 528"/>
                <a:gd name="T49" fmla="*/ 594 h 2416"/>
                <a:gd name="T50" fmla="*/ 241 w 528"/>
                <a:gd name="T51" fmla="*/ 661 h 2416"/>
                <a:gd name="T52" fmla="*/ 265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52" name="Oval 572" descr="White marble"/>
            <p:cNvSpPr>
              <a:spLocks noChangeAspect="1" noChangeArrowheads="1"/>
            </p:cNvSpPr>
            <p:nvPr/>
          </p:nvSpPr>
          <p:spPr bwMode="auto">
            <a:xfrm flipV="1">
              <a:off x="1484" y="3116"/>
              <a:ext cx="72" cy="73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53" name="AutoShape 57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448" y="2960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54" name="Oval 574" descr="White marble"/>
            <p:cNvSpPr>
              <a:spLocks noChangeAspect="1" noChangeArrowheads="1"/>
            </p:cNvSpPr>
            <p:nvPr/>
          </p:nvSpPr>
          <p:spPr bwMode="auto">
            <a:xfrm flipV="1">
              <a:off x="1455" y="3294"/>
              <a:ext cx="73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55" name="Oval 575" descr="White marble"/>
            <p:cNvSpPr>
              <a:spLocks noChangeAspect="1" noChangeArrowheads="1"/>
            </p:cNvSpPr>
            <p:nvPr/>
          </p:nvSpPr>
          <p:spPr bwMode="auto">
            <a:xfrm flipV="1">
              <a:off x="1549" y="3337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56" name="Oval 576" descr="White marble"/>
            <p:cNvSpPr>
              <a:spLocks noChangeAspect="1" noChangeArrowheads="1"/>
            </p:cNvSpPr>
            <p:nvPr/>
          </p:nvSpPr>
          <p:spPr bwMode="auto">
            <a:xfrm flipV="1">
              <a:off x="1639" y="3193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57" name="Oval 577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1619" y="3282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58" name="AutoShape 57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453" y="2806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59" name="AutoShape 57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462" y="2651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60" name="AutoShape 58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469" y="2499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61" name="AutoShape 58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476" y="2345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62" name="AutoShape 58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590" y="3036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63" name="AutoShape 58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596" y="2881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64" name="AutoShape 58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603" y="2729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65" name="AutoShape 58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610" y="2575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66" name="AutoShape 58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618" y="2422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67" name="Oval 587" descr="White marble"/>
            <p:cNvSpPr>
              <a:spLocks noChangeAspect="1" noChangeArrowheads="1"/>
            </p:cNvSpPr>
            <p:nvPr/>
          </p:nvSpPr>
          <p:spPr bwMode="auto">
            <a:xfrm flipV="1">
              <a:off x="1436" y="319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68" name="Freeform 588"/>
            <p:cNvSpPr>
              <a:spLocks/>
            </p:cNvSpPr>
            <p:nvPr/>
          </p:nvSpPr>
          <p:spPr bwMode="auto">
            <a:xfrm flipV="1">
              <a:off x="1747" y="2560"/>
              <a:ext cx="265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5 w 528"/>
                <a:gd name="T31" fmla="*/ 6 h 2416"/>
                <a:gd name="T32" fmla="*/ 193 w 528"/>
                <a:gd name="T33" fmla="*/ 39 h 2416"/>
                <a:gd name="T34" fmla="*/ 193 w 528"/>
                <a:gd name="T35" fmla="*/ 56 h 2416"/>
                <a:gd name="T36" fmla="*/ 217 w 528"/>
                <a:gd name="T37" fmla="*/ 90 h 2416"/>
                <a:gd name="T38" fmla="*/ 217 w 528"/>
                <a:gd name="T39" fmla="*/ 123 h 2416"/>
                <a:gd name="T40" fmla="*/ 217 w 528"/>
                <a:gd name="T41" fmla="*/ 157 h 2416"/>
                <a:gd name="T42" fmla="*/ 217 w 528"/>
                <a:gd name="T43" fmla="*/ 275 h 2416"/>
                <a:gd name="T44" fmla="*/ 217 w 528"/>
                <a:gd name="T45" fmla="*/ 392 h 2416"/>
                <a:gd name="T46" fmla="*/ 241 w 528"/>
                <a:gd name="T47" fmla="*/ 493 h 2416"/>
                <a:gd name="T48" fmla="*/ 241 w 528"/>
                <a:gd name="T49" fmla="*/ 594 h 2416"/>
                <a:gd name="T50" fmla="*/ 241 w 528"/>
                <a:gd name="T51" fmla="*/ 661 h 2416"/>
                <a:gd name="T52" fmla="*/ 265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9" name="Oval 589" descr="White marble"/>
            <p:cNvSpPr>
              <a:spLocks noChangeAspect="1" noChangeArrowheads="1"/>
            </p:cNvSpPr>
            <p:nvPr/>
          </p:nvSpPr>
          <p:spPr bwMode="auto">
            <a:xfrm flipV="1">
              <a:off x="1771" y="3116"/>
              <a:ext cx="72" cy="73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70" name="AutoShape 59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735" y="2960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71" name="Oval 591" descr="White marble"/>
            <p:cNvSpPr>
              <a:spLocks noChangeAspect="1" noChangeArrowheads="1"/>
            </p:cNvSpPr>
            <p:nvPr/>
          </p:nvSpPr>
          <p:spPr bwMode="auto">
            <a:xfrm flipV="1">
              <a:off x="1743" y="3294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72" name="Oval 592" descr="White marble"/>
            <p:cNvSpPr>
              <a:spLocks noChangeAspect="1" noChangeArrowheads="1"/>
            </p:cNvSpPr>
            <p:nvPr/>
          </p:nvSpPr>
          <p:spPr bwMode="auto">
            <a:xfrm flipV="1">
              <a:off x="1836" y="3337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73" name="Oval 593" descr="White marble"/>
            <p:cNvSpPr>
              <a:spLocks noChangeAspect="1" noChangeArrowheads="1"/>
            </p:cNvSpPr>
            <p:nvPr/>
          </p:nvSpPr>
          <p:spPr bwMode="auto">
            <a:xfrm flipV="1">
              <a:off x="1926" y="3193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74" name="Oval 594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1906" y="3282"/>
              <a:ext cx="73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75" name="AutoShape 59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740" y="2806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76" name="AutoShape 59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749" y="2652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77" name="AutoShape 59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756" y="2499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78" name="AutoShape 59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763" y="2346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79" name="AutoShape 59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877" y="3036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80" name="AutoShape 60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883" y="2881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81" name="AutoShape 60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890" y="2729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82" name="AutoShape 60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897" y="2575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83" name="AutoShape 60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905" y="2422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84" name="Oval 604" descr="White marble"/>
            <p:cNvSpPr>
              <a:spLocks noChangeAspect="1" noChangeArrowheads="1"/>
            </p:cNvSpPr>
            <p:nvPr/>
          </p:nvSpPr>
          <p:spPr bwMode="auto">
            <a:xfrm flipV="1">
              <a:off x="1723" y="319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85" name="Freeform 605"/>
            <p:cNvSpPr>
              <a:spLocks/>
            </p:cNvSpPr>
            <p:nvPr/>
          </p:nvSpPr>
          <p:spPr bwMode="auto">
            <a:xfrm flipV="1">
              <a:off x="2034" y="2560"/>
              <a:ext cx="265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5 w 528"/>
                <a:gd name="T31" fmla="*/ 6 h 2416"/>
                <a:gd name="T32" fmla="*/ 193 w 528"/>
                <a:gd name="T33" fmla="*/ 39 h 2416"/>
                <a:gd name="T34" fmla="*/ 193 w 528"/>
                <a:gd name="T35" fmla="*/ 56 h 2416"/>
                <a:gd name="T36" fmla="*/ 217 w 528"/>
                <a:gd name="T37" fmla="*/ 90 h 2416"/>
                <a:gd name="T38" fmla="*/ 217 w 528"/>
                <a:gd name="T39" fmla="*/ 123 h 2416"/>
                <a:gd name="T40" fmla="*/ 217 w 528"/>
                <a:gd name="T41" fmla="*/ 157 h 2416"/>
                <a:gd name="T42" fmla="*/ 217 w 528"/>
                <a:gd name="T43" fmla="*/ 275 h 2416"/>
                <a:gd name="T44" fmla="*/ 217 w 528"/>
                <a:gd name="T45" fmla="*/ 392 h 2416"/>
                <a:gd name="T46" fmla="*/ 241 w 528"/>
                <a:gd name="T47" fmla="*/ 493 h 2416"/>
                <a:gd name="T48" fmla="*/ 241 w 528"/>
                <a:gd name="T49" fmla="*/ 594 h 2416"/>
                <a:gd name="T50" fmla="*/ 241 w 528"/>
                <a:gd name="T51" fmla="*/ 661 h 2416"/>
                <a:gd name="T52" fmla="*/ 265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6" name="Oval 606" descr="White marble"/>
            <p:cNvSpPr>
              <a:spLocks noChangeAspect="1" noChangeArrowheads="1"/>
            </p:cNvSpPr>
            <p:nvPr/>
          </p:nvSpPr>
          <p:spPr bwMode="auto">
            <a:xfrm flipV="1">
              <a:off x="2058" y="3116"/>
              <a:ext cx="72" cy="73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87" name="AutoShape 60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023" y="2959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88" name="Oval 608" descr="White marble"/>
            <p:cNvSpPr>
              <a:spLocks noChangeAspect="1" noChangeArrowheads="1"/>
            </p:cNvSpPr>
            <p:nvPr/>
          </p:nvSpPr>
          <p:spPr bwMode="auto">
            <a:xfrm flipV="1">
              <a:off x="2030" y="3294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89" name="Oval 609" descr="White marble"/>
            <p:cNvSpPr>
              <a:spLocks noChangeAspect="1" noChangeArrowheads="1"/>
            </p:cNvSpPr>
            <p:nvPr/>
          </p:nvSpPr>
          <p:spPr bwMode="auto">
            <a:xfrm flipV="1">
              <a:off x="2123" y="3337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90" name="Oval 610" descr="White marble"/>
            <p:cNvSpPr>
              <a:spLocks noChangeAspect="1" noChangeArrowheads="1"/>
            </p:cNvSpPr>
            <p:nvPr/>
          </p:nvSpPr>
          <p:spPr bwMode="auto">
            <a:xfrm flipV="1">
              <a:off x="2213" y="3193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91" name="Oval 611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2194" y="3282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92" name="AutoShape 61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028" y="2805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93" name="AutoShape 61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036" y="2652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94" name="AutoShape 61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044" y="2498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95" name="AutoShape 61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050" y="2346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96" name="AutoShape 61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164" y="3037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97" name="AutoShape 61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170" y="2882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98" name="AutoShape 61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177" y="2729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799" name="AutoShape 61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184" y="2576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00" name="AutoShape 62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192" y="2422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01" name="Oval 621" descr="White marble"/>
            <p:cNvSpPr>
              <a:spLocks noChangeAspect="1" noChangeArrowheads="1"/>
            </p:cNvSpPr>
            <p:nvPr/>
          </p:nvSpPr>
          <p:spPr bwMode="auto">
            <a:xfrm flipV="1">
              <a:off x="2010" y="319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02" name="Freeform 622"/>
            <p:cNvSpPr>
              <a:spLocks/>
            </p:cNvSpPr>
            <p:nvPr/>
          </p:nvSpPr>
          <p:spPr bwMode="auto">
            <a:xfrm flipV="1">
              <a:off x="2321" y="2560"/>
              <a:ext cx="265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5 w 528"/>
                <a:gd name="T31" fmla="*/ 6 h 2416"/>
                <a:gd name="T32" fmla="*/ 193 w 528"/>
                <a:gd name="T33" fmla="*/ 39 h 2416"/>
                <a:gd name="T34" fmla="*/ 193 w 528"/>
                <a:gd name="T35" fmla="*/ 56 h 2416"/>
                <a:gd name="T36" fmla="*/ 217 w 528"/>
                <a:gd name="T37" fmla="*/ 90 h 2416"/>
                <a:gd name="T38" fmla="*/ 217 w 528"/>
                <a:gd name="T39" fmla="*/ 123 h 2416"/>
                <a:gd name="T40" fmla="*/ 217 w 528"/>
                <a:gd name="T41" fmla="*/ 157 h 2416"/>
                <a:gd name="T42" fmla="*/ 217 w 528"/>
                <a:gd name="T43" fmla="*/ 275 h 2416"/>
                <a:gd name="T44" fmla="*/ 217 w 528"/>
                <a:gd name="T45" fmla="*/ 392 h 2416"/>
                <a:gd name="T46" fmla="*/ 241 w 528"/>
                <a:gd name="T47" fmla="*/ 493 h 2416"/>
                <a:gd name="T48" fmla="*/ 241 w 528"/>
                <a:gd name="T49" fmla="*/ 594 h 2416"/>
                <a:gd name="T50" fmla="*/ 241 w 528"/>
                <a:gd name="T51" fmla="*/ 661 h 2416"/>
                <a:gd name="T52" fmla="*/ 265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3" name="Oval 623" descr="White marble"/>
            <p:cNvSpPr>
              <a:spLocks noChangeAspect="1" noChangeArrowheads="1"/>
            </p:cNvSpPr>
            <p:nvPr/>
          </p:nvSpPr>
          <p:spPr bwMode="auto">
            <a:xfrm flipV="1">
              <a:off x="2345" y="3116"/>
              <a:ext cx="73" cy="73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04" name="AutoShape 62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310" y="2959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05" name="Oval 625" descr="White marble"/>
            <p:cNvSpPr>
              <a:spLocks noChangeAspect="1" noChangeArrowheads="1"/>
            </p:cNvSpPr>
            <p:nvPr/>
          </p:nvSpPr>
          <p:spPr bwMode="auto">
            <a:xfrm flipV="1">
              <a:off x="2317" y="3294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06" name="Oval 626" descr="White marble"/>
            <p:cNvSpPr>
              <a:spLocks noChangeAspect="1" noChangeArrowheads="1"/>
            </p:cNvSpPr>
            <p:nvPr/>
          </p:nvSpPr>
          <p:spPr bwMode="auto">
            <a:xfrm flipV="1">
              <a:off x="2410" y="3337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07" name="Oval 627" descr="White marble"/>
            <p:cNvSpPr>
              <a:spLocks noChangeAspect="1" noChangeArrowheads="1"/>
            </p:cNvSpPr>
            <p:nvPr/>
          </p:nvSpPr>
          <p:spPr bwMode="auto">
            <a:xfrm flipV="1">
              <a:off x="2500" y="3193"/>
              <a:ext cx="73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08" name="Oval 628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2481" y="3282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09" name="AutoShape 62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315" y="2805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10" name="AutoShape 63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323" y="2652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11" name="AutoShape 63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331" y="2498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12" name="AutoShape 63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337" y="2346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13" name="AutoShape 63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451" y="3037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14" name="AutoShape 63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457" y="2882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15" name="AutoShape 63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465" y="2728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16" name="AutoShape 63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471" y="2576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17" name="AutoShape 63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480" y="2421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18" name="Oval 638" descr="White marble"/>
            <p:cNvSpPr>
              <a:spLocks noChangeAspect="1" noChangeArrowheads="1"/>
            </p:cNvSpPr>
            <p:nvPr/>
          </p:nvSpPr>
          <p:spPr bwMode="auto">
            <a:xfrm flipV="1">
              <a:off x="2297" y="3199"/>
              <a:ext cx="73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19" name="Freeform 639"/>
            <p:cNvSpPr>
              <a:spLocks/>
            </p:cNvSpPr>
            <p:nvPr/>
          </p:nvSpPr>
          <p:spPr bwMode="auto">
            <a:xfrm flipV="1">
              <a:off x="2609" y="2560"/>
              <a:ext cx="264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4 w 528"/>
                <a:gd name="T31" fmla="*/ 6 h 2416"/>
                <a:gd name="T32" fmla="*/ 192 w 528"/>
                <a:gd name="T33" fmla="*/ 39 h 2416"/>
                <a:gd name="T34" fmla="*/ 192 w 528"/>
                <a:gd name="T35" fmla="*/ 56 h 2416"/>
                <a:gd name="T36" fmla="*/ 216 w 528"/>
                <a:gd name="T37" fmla="*/ 90 h 2416"/>
                <a:gd name="T38" fmla="*/ 216 w 528"/>
                <a:gd name="T39" fmla="*/ 123 h 2416"/>
                <a:gd name="T40" fmla="*/ 216 w 528"/>
                <a:gd name="T41" fmla="*/ 157 h 2416"/>
                <a:gd name="T42" fmla="*/ 216 w 528"/>
                <a:gd name="T43" fmla="*/ 275 h 2416"/>
                <a:gd name="T44" fmla="*/ 216 w 528"/>
                <a:gd name="T45" fmla="*/ 392 h 2416"/>
                <a:gd name="T46" fmla="*/ 240 w 528"/>
                <a:gd name="T47" fmla="*/ 493 h 2416"/>
                <a:gd name="T48" fmla="*/ 240 w 528"/>
                <a:gd name="T49" fmla="*/ 594 h 2416"/>
                <a:gd name="T50" fmla="*/ 240 w 528"/>
                <a:gd name="T51" fmla="*/ 661 h 2416"/>
                <a:gd name="T52" fmla="*/ 264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20" name="Oval 640" descr="White marble"/>
            <p:cNvSpPr>
              <a:spLocks noChangeAspect="1" noChangeArrowheads="1"/>
            </p:cNvSpPr>
            <p:nvPr/>
          </p:nvSpPr>
          <p:spPr bwMode="auto">
            <a:xfrm flipV="1">
              <a:off x="2633" y="3116"/>
              <a:ext cx="72" cy="73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21" name="AutoShape 64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597" y="2960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22" name="Oval 642" descr="White marble"/>
            <p:cNvSpPr>
              <a:spLocks noChangeAspect="1" noChangeArrowheads="1"/>
            </p:cNvSpPr>
            <p:nvPr/>
          </p:nvSpPr>
          <p:spPr bwMode="auto">
            <a:xfrm flipV="1">
              <a:off x="2604" y="3294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23" name="Oval 643" descr="White marble"/>
            <p:cNvSpPr>
              <a:spLocks noChangeAspect="1" noChangeArrowheads="1"/>
            </p:cNvSpPr>
            <p:nvPr/>
          </p:nvSpPr>
          <p:spPr bwMode="auto">
            <a:xfrm flipV="1">
              <a:off x="2697" y="3337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24" name="Oval 644" descr="White marble"/>
            <p:cNvSpPr>
              <a:spLocks noChangeAspect="1" noChangeArrowheads="1"/>
            </p:cNvSpPr>
            <p:nvPr/>
          </p:nvSpPr>
          <p:spPr bwMode="auto">
            <a:xfrm flipV="1">
              <a:off x="2788" y="3193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25" name="Oval 645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2768" y="3282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26" name="AutoShape 64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602" y="2806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27" name="AutoShape 64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610" y="2652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28" name="AutoShape 64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618" y="2499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29" name="AutoShape 64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625" y="2345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30" name="AutoShape 65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738" y="3037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31" name="AutoShape 65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744" y="2882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32" name="AutoShape 65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752" y="2728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33" name="AutoShape 65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758" y="2576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34" name="AutoShape 65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767" y="2422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35" name="Oval 655" descr="White marble"/>
            <p:cNvSpPr>
              <a:spLocks noChangeAspect="1" noChangeArrowheads="1"/>
            </p:cNvSpPr>
            <p:nvPr/>
          </p:nvSpPr>
          <p:spPr bwMode="auto">
            <a:xfrm flipV="1">
              <a:off x="2585" y="319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36" name="Freeform 656"/>
            <p:cNvSpPr>
              <a:spLocks/>
            </p:cNvSpPr>
            <p:nvPr/>
          </p:nvSpPr>
          <p:spPr bwMode="auto">
            <a:xfrm flipV="1">
              <a:off x="30" y="2512"/>
              <a:ext cx="265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5 w 528"/>
                <a:gd name="T31" fmla="*/ 6 h 2416"/>
                <a:gd name="T32" fmla="*/ 193 w 528"/>
                <a:gd name="T33" fmla="*/ 39 h 2416"/>
                <a:gd name="T34" fmla="*/ 193 w 528"/>
                <a:gd name="T35" fmla="*/ 56 h 2416"/>
                <a:gd name="T36" fmla="*/ 217 w 528"/>
                <a:gd name="T37" fmla="*/ 90 h 2416"/>
                <a:gd name="T38" fmla="*/ 217 w 528"/>
                <a:gd name="T39" fmla="*/ 123 h 2416"/>
                <a:gd name="T40" fmla="*/ 217 w 528"/>
                <a:gd name="T41" fmla="*/ 157 h 2416"/>
                <a:gd name="T42" fmla="*/ 217 w 528"/>
                <a:gd name="T43" fmla="*/ 275 h 2416"/>
                <a:gd name="T44" fmla="*/ 217 w 528"/>
                <a:gd name="T45" fmla="*/ 392 h 2416"/>
                <a:gd name="T46" fmla="*/ 241 w 528"/>
                <a:gd name="T47" fmla="*/ 493 h 2416"/>
                <a:gd name="T48" fmla="*/ 241 w 528"/>
                <a:gd name="T49" fmla="*/ 594 h 2416"/>
                <a:gd name="T50" fmla="*/ 241 w 528"/>
                <a:gd name="T51" fmla="*/ 661 h 2416"/>
                <a:gd name="T52" fmla="*/ 265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37" name="Oval 657" descr="White marble"/>
            <p:cNvSpPr>
              <a:spLocks noChangeAspect="1" noChangeArrowheads="1"/>
            </p:cNvSpPr>
            <p:nvPr/>
          </p:nvSpPr>
          <p:spPr bwMode="auto">
            <a:xfrm flipV="1">
              <a:off x="54" y="3112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38" name="AutoShape 65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8" y="2956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39" name="Oval 659" descr="White marble"/>
            <p:cNvSpPr>
              <a:spLocks noChangeAspect="1" noChangeArrowheads="1"/>
            </p:cNvSpPr>
            <p:nvPr/>
          </p:nvSpPr>
          <p:spPr bwMode="auto">
            <a:xfrm flipV="1">
              <a:off x="26" y="328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40" name="Oval 660" descr="White marble"/>
            <p:cNvSpPr>
              <a:spLocks noChangeAspect="1" noChangeArrowheads="1"/>
            </p:cNvSpPr>
            <p:nvPr/>
          </p:nvSpPr>
          <p:spPr bwMode="auto">
            <a:xfrm flipV="1">
              <a:off x="119" y="3333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41" name="Oval 661" descr="White marble"/>
            <p:cNvSpPr>
              <a:spLocks noChangeAspect="1" noChangeArrowheads="1"/>
            </p:cNvSpPr>
            <p:nvPr/>
          </p:nvSpPr>
          <p:spPr bwMode="auto">
            <a:xfrm flipV="1">
              <a:off x="209" y="318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42" name="Oval 662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189" y="3277"/>
              <a:ext cx="73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43" name="AutoShape 66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24" y="2801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44" name="AutoShape 66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1" y="264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45" name="AutoShape 66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9" y="249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46" name="AutoShape 66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7" y="2341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47" name="AutoShape 66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59" y="3032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48" name="AutoShape 66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65" y="2877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49" name="AutoShape 66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73" y="272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50" name="AutoShape 67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81" y="2570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51" name="AutoShape 67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87" y="241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52" name="Oval 672" descr="White marble"/>
            <p:cNvSpPr>
              <a:spLocks noChangeAspect="1" noChangeArrowheads="1"/>
            </p:cNvSpPr>
            <p:nvPr/>
          </p:nvSpPr>
          <p:spPr bwMode="auto">
            <a:xfrm flipV="1">
              <a:off x="6" y="3195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53" name="Freeform 673"/>
            <p:cNvSpPr>
              <a:spLocks/>
            </p:cNvSpPr>
            <p:nvPr/>
          </p:nvSpPr>
          <p:spPr bwMode="auto">
            <a:xfrm flipV="1">
              <a:off x="314" y="2512"/>
              <a:ext cx="264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4 w 528"/>
                <a:gd name="T31" fmla="*/ 6 h 2416"/>
                <a:gd name="T32" fmla="*/ 192 w 528"/>
                <a:gd name="T33" fmla="*/ 39 h 2416"/>
                <a:gd name="T34" fmla="*/ 192 w 528"/>
                <a:gd name="T35" fmla="*/ 56 h 2416"/>
                <a:gd name="T36" fmla="*/ 216 w 528"/>
                <a:gd name="T37" fmla="*/ 90 h 2416"/>
                <a:gd name="T38" fmla="*/ 216 w 528"/>
                <a:gd name="T39" fmla="*/ 123 h 2416"/>
                <a:gd name="T40" fmla="*/ 216 w 528"/>
                <a:gd name="T41" fmla="*/ 157 h 2416"/>
                <a:gd name="T42" fmla="*/ 216 w 528"/>
                <a:gd name="T43" fmla="*/ 275 h 2416"/>
                <a:gd name="T44" fmla="*/ 216 w 528"/>
                <a:gd name="T45" fmla="*/ 392 h 2416"/>
                <a:gd name="T46" fmla="*/ 240 w 528"/>
                <a:gd name="T47" fmla="*/ 493 h 2416"/>
                <a:gd name="T48" fmla="*/ 240 w 528"/>
                <a:gd name="T49" fmla="*/ 594 h 2416"/>
                <a:gd name="T50" fmla="*/ 240 w 528"/>
                <a:gd name="T51" fmla="*/ 661 h 2416"/>
                <a:gd name="T52" fmla="*/ 264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54" name="Oval 674" descr="White marble"/>
            <p:cNvSpPr>
              <a:spLocks noChangeAspect="1" noChangeArrowheads="1"/>
            </p:cNvSpPr>
            <p:nvPr/>
          </p:nvSpPr>
          <p:spPr bwMode="auto">
            <a:xfrm flipV="1">
              <a:off x="338" y="3112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55" name="AutoShape 67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02" y="2956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56" name="Oval 676" descr="White marble"/>
            <p:cNvSpPr>
              <a:spLocks noChangeAspect="1" noChangeArrowheads="1"/>
            </p:cNvSpPr>
            <p:nvPr/>
          </p:nvSpPr>
          <p:spPr bwMode="auto">
            <a:xfrm flipV="1">
              <a:off x="309" y="328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57" name="Oval 677" descr="White marble"/>
            <p:cNvSpPr>
              <a:spLocks noChangeAspect="1" noChangeArrowheads="1"/>
            </p:cNvSpPr>
            <p:nvPr/>
          </p:nvSpPr>
          <p:spPr bwMode="auto">
            <a:xfrm flipV="1">
              <a:off x="402" y="3333"/>
              <a:ext cx="73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58" name="Oval 678" descr="White marble"/>
            <p:cNvSpPr>
              <a:spLocks noChangeAspect="1" noChangeArrowheads="1"/>
            </p:cNvSpPr>
            <p:nvPr/>
          </p:nvSpPr>
          <p:spPr bwMode="auto">
            <a:xfrm flipV="1">
              <a:off x="493" y="318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59" name="Oval 679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473" y="3277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60" name="AutoShape 68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08" y="2801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61" name="AutoShape 68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15" y="2647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62" name="AutoShape 68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23" y="249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63" name="AutoShape 68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331" y="2340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64" name="AutoShape 68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42" y="3033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65" name="AutoShape 68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48" y="287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66" name="AutoShape 68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57" y="272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67" name="AutoShape 68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64" y="2571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68" name="AutoShape 68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471" y="241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69" name="Oval 689" descr="White marble"/>
            <p:cNvSpPr>
              <a:spLocks noChangeAspect="1" noChangeArrowheads="1"/>
            </p:cNvSpPr>
            <p:nvPr/>
          </p:nvSpPr>
          <p:spPr bwMode="auto">
            <a:xfrm flipV="1">
              <a:off x="290" y="3195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70" name="Freeform 690"/>
            <p:cNvSpPr>
              <a:spLocks/>
            </p:cNvSpPr>
            <p:nvPr/>
          </p:nvSpPr>
          <p:spPr bwMode="auto">
            <a:xfrm flipV="1">
              <a:off x="601" y="2512"/>
              <a:ext cx="265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5 w 528"/>
                <a:gd name="T31" fmla="*/ 6 h 2416"/>
                <a:gd name="T32" fmla="*/ 193 w 528"/>
                <a:gd name="T33" fmla="*/ 39 h 2416"/>
                <a:gd name="T34" fmla="*/ 193 w 528"/>
                <a:gd name="T35" fmla="*/ 56 h 2416"/>
                <a:gd name="T36" fmla="*/ 217 w 528"/>
                <a:gd name="T37" fmla="*/ 90 h 2416"/>
                <a:gd name="T38" fmla="*/ 217 w 528"/>
                <a:gd name="T39" fmla="*/ 123 h 2416"/>
                <a:gd name="T40" fmla="*/ 217 w 528"/>
                <a:gd name="T41" fmla="*/ 157 h 2416"/>
                <a:gd name="T42" fmla="*/ 217 w 528"/>
                <a:gd name="T43" fmla="*/ 275 h 2416"/>
                <a:gd name="T44" fmla="*/ 217 w 528"/>
                <a:gd name="T45" fmla="*/ 392 h 2416"/>
                <a:gd name="T46" fmla="*/ 241 w 528"/>
                <a:gd name="T47" fmla="*/ 493 h 2416"/>
                <a:gd name="T48" fmla="*/ 241 w 528"/>
                <a:gd name="T49" fmla="*/ 594 h 2416"/>
                <a:gd name="T50" fmla="*/ 241 w 528"/>
                <a:gd name="T51" fmla="*/ 661 h 2416"/>
                <a:gd name="T52" fmla="*/ 265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71" name="Oval 691" descr="White marble"/>
            <p:cNvSpPr>
              <a:spLocks noChangeAspect="1" noChangeArrowheads="1"/>
            </p:cNvSpPr>
            <p:nvPr/>
          </p:nvSpPr>
          <p:spPr bwMode="auto">
            <a:xfrm flipV="1">
              <a:off x="625" y="3112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72" name="AutoShape 69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89" y="2956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73" name="Oval 693" descr="White marble"/>
            <p:cNvSpPr>
              <a:spLocks noChangeAspect="1" noChangeArrowheads="1"/>
            </p:cNvSpPr>
            <p:nvPr/>
          </p:nvSpPr>
          <p:spPr bwMode="auto">
            <a:xfrm flipV="1">
              <a:off x="596" y="3289"/>
              <a:ext cx="73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74" name="Oval 694" descr="White marble"/>
            <p:cNvSpPr>
              <a:spLocks noChangeAspect="1" noChangeArrowheads="1"/>
            </p:cNvSpPr>
            <p:nvPr/>
          </p:nvSpPr>
          <p:spPr bwMode="auto">
            <a:xfrm flipV="1">
              <a:off x="690" y="3333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75" name="Oval 695" descr="White marble"/>
            <p:cNvSpPr>
              <a:spLocks noChangeAspect="1" noChangeArrowheads="1"/>
            </p:cNvSpPr>
            <p:nvPr/>
          </p:nvSpPr>
          <p:spPr bwMode="auto">
            <a:xfrm flipV="1">
              <a:off x="780" y="318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76" name="Oval 696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760" y="3277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77" name="AutoShape 69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595" y="2801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78" name="AutoShape 69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602" y="2647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79" name="AutoShape 69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610" y="249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80" name="AutoShape 70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618" y="2340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81" name="AutoShape 70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730" y="3032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82" name="AutoShape 70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736" y="2877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83" name="AutoShape 70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744" y="272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84" name="AutoShape 70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752" y="2570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85" name="AutoShape 70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758" y="241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86" name="Oval 706" descr="White marble"/>
            <p:cNvSpPr>
              <a:spLocks noChangeAspect="1" noChangeArrowheads="1"/>
            </p:cNvSpPr>
            <p:nvPr/>
          </p:nvSpPr>
          <p:spPr bwMode="auto">
            <a:xfrm flipV="1">
              <a:off x="577" y="3195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87" name="Freeform 707"/>
            <p:cNvSpPr>
              <a:spLocks/>
            </p:cNvSpPr>
            <p:nvPr/>
          </p:nvSpPr>
          <p:spPr bwMode="auto">
            <a:xfrm flipV="1">
              <a:off x="888" y="2512"/>
              <a:ext cx="265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5 w 528"/>
                <a:gd name="T31" fmla="*/ 6 h 2416"/>
                <a:gd name="T32" fmla="*/ 193 w 528"/>
                <a:gd name="T33" fmla="*/ 39 h 2416"/>
                <a:gd name="T34" fmla="*/ 193 w 528"/>
                <a:gd name="T35" fmla="*/ 56 h 2416"/>
                <a:gd name="T36" fmla="*/ 217 w 528"/>
                <a:gd name="T37" fmla="*/ 90 h 2416"/>
                <a:gd name="T38" fmla="*/ 217 w 528"/>
                <a:gd name="T39" fmla="*/ 123 h 2416"/>
                <a:gd name="T40" fmla="*/ 217 w 528"/>
                <a:gd name="T41" fmla="*/ 157 h 2416"/>
                <a:gd name="T42" fmla="*/ 217 w 528"/>
                <a:gd name="T43" fmla="*/ 275 h 2416"/>
                <a:gd name="T44" fmla="*/ 217 w 528"/>
                <a:gd name="T45" fmla="*/ 392 h 2416"/>
                <a:gd name="T46" fmla="*/ 241 w 528"/>
                <a:gd name="T47" fmla="*/ 493 h 2416"/>
                <a:gd name="T48" fmla="*/ 241 w 528"/>
                <a:gd name="T49" fmla="*/ 594 h 2416"/>
                <a:gd name="T50" fmla="*/ 241 w 528"/>
                <a:gd name="T51" fmla="*/ 661 h 2416"/>
                <a:gd name="T52" fmla="*/ 265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88" name="Oval 708" descr="White marble"/>
            <p:cNvSpPr>
              <a:spLocks noChangeAspect="1" noChangeArrowheads="1"/>
            </p:cNvSpPr>
            <p:nvPr/>
          </p:nvSpPr>
          <p:spPr bwMode="auto">
            <a:xfrm flipV="1">
              <a:off x="912" y="3112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89" name="AutoShape 70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876" y="2956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90" name="Oval 710" descr="White marble"/>
            <p:cNvSpPr>
              <a:spLocks noChangeAspect="1" noChangeArrowheads="1"/>
            </p:cNvSpPr>
            <p:nvPr/>
          </p:nvSpPr>
          <p:spPr bwMode="auto">
            <a:xfrm flipV="1">
              <a:off x="884" y="328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91" name="Oval 711" descr="White marble"/>
            <p:cNvSpPr>
              <a:spLocks noChangeAspect="1" noChangeArrowheads="1"/>
            </p:cNvSpPr>
            <p:nvPr/>
          </p:nvSpPr>
          <p:spPr bwMode="auto">
            <a:xfrm flipV="1">
              <a:off x="977" y="3333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92" name="Oval 712" descr="White marble"/>
            <p:cNvSpPr>
              <a:spLocks noChangeAspect="1" noChangeArrowheads="1"/>
            </p:cNvSpPr>
            <p:nvPr/>
          </p:nvSpPr>
          <p:spPr bwMode="auto">
            <a:xfrm flipV="1">
              <a:off x="1067" y="318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93" name="Oval 713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1047" y="3277"/>
              <a:ext cx="73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94" name="AutoShape 71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882" y="2801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95" name="AutoShape 71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889" y="264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96" name="AutoShape 71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897" y="249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97" name="AutoShape 71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905" y="2341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98" name="AutoShape 71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017" y="3032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899" name="AutoShape 71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023" y="2877"/>
              <a:ext cx="169" cy="145"/>
            </a:xfrm>
            <a:prstGeom prst="hexagon">
              <a:avLst>
                <a:gd name="adj" fmla="val 29138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00" name="AutoShape 720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031" y="272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01" name="AutoShape 72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039" y="2570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02" name="AutoShape 72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045" y="241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03" name="Oval 723" descr="White marble"/>
            <p:cNvSpPr>
              <a:spLocks noChangeAspect="1" noChangeArrowheads="1"/>
            </p:cNvSpPr>
            <p:nvPr/>
          </p:nvSpPr>
          <p:spPr bwMode="auto">
            <a:xfrm flipV="1">
              <a:off x="864" y="3195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04" name="Freeform 724"/>
            <p:cNvSpPr>
              <a:spLocks/>
            </p:cNvSpPr>
            <p:nvPr/>
          </p:nvSpPr>
          <p:spPr bwMode="auto">
            <a:xfrm flipV="1">
              <a:off x="1175" y="2512"/>
              <a:ext cx="265" cy="846"/>
            </a:xfrm>
            <a:custGeom>
              <a:avLst/>
              <a:gdLst>
                <a:gd name="T0" fmla="*/ 120 w 528"/>
                <a:gd name="T1" fmla="*/ 846 h 2416"/>
                <a:gd name="T2" fmla="*/ 96 w 528"/>
                <a:gd name="T3" fmla="*/ 695 h 2416"/>
                <a:gd name="T4" fmla="*/ 96 w 528"/>
                <a:gd name="T5" fmla="*/ 577 h 2416"/>
                <a:gd name="T6" fmla="*/ 72 w 528"/>
                <a:gd name="T7" fmla="*/ 476 h 2416"/>
                <a:gd name="T8" fmla="*/ 72 w 528"/>
                <a:gd name="T9" fmla="*/ 359 h 2416"/>
                <a:gd name="T10" fmla="*/ 72 w 528"/>
                <a:gd name="T11" fmla="*/ 258 h 2416"/>
                <a:gd name="T12" fmla="*/ 72 w 528"/>
                <a:gd name="T13" fmla="*/ 224 h 2416"/>
                <a:gd name="T14" fmla="*/ 72 w 528"/>
                <a:gd name="T15" fmla="*/ 174 h 2416"/>
                <a:gd name="T16" fmla="*/ 48 w 528"/>
                <a:gd name="T17" fmla="*/ 157 h 2416"/>
                <a:gd name="T18" fmla="*/ 24 w 528"/>
                <a:gd name="T19" fmla="*/ 123 h 2416"/>
                <a:gd name="T20" fmla="*/ 24 w 528"/>
                <a:gd name="T21" fmla="*/ 106 h 2416"/>
                <a:gd name="T22" fmla="*/ 0 w 528"/>
                <a:gd name="T23" fmla="*/ 90 h 2416"/>
                <a:gd name="T24" fmla="*/ 24 w 528"/>
                <a:gd name="T25" fmla="*/ 56 h 2416"/>
                <a:gd name="T26" fmla="*/ 48 w 528"/>
                <a:gd name="T27" fmla="*/ 39 h 2416"/>
                <a:gd name="T28" fmla="*/ 120 w 528"/>
                <a:gd name="T29" fmla="*/ 6 h 2416"/>
                <a:gd name="T30" fmla="*/ 145 w 528"/>
                <a:gd name="T31" fmla="*/ 6 h 2416"/>
                <a:gd name="T32" fmla="*/ 193 w 528"/>
                <a:gd name="T33" fmla="*/ 39 h 2416"/>
                <a:gd name="T34" fmla="*/ 193 w 528"/>
                <a:gd name="T35" fmla="*/ 56 h 2416"/>
                <a:gd name="T36" fmla="*/ 217 w 528"/>
                <a:gd name="T37" fmla="*/ 90 h 2416"/>
                <a:gd name="T38" fmla="*/ 217 w 528"/>
                <a:gd name="T39" fmla="*/ 123 h 2416"/>
                <a:gd name="T40" fmla="*/ 217 w 528"/>
                <a:gd name="T41" fmla="*/ 157 h 2416"/>
                <a:gd name="T42" fmla="*/ 217 w 528"/>
                <a:gd name="T43" fmla="*/ 275 h 2416"/>
                <a:gd name="T44" fmla="*/ 217 w 528"/>
                <a:gd name="T45" fmla="*/ 392 h 2416"/>
                <a:gd name="T46" fmla="*/ 241 w 528"/>
                <a:gd name="T47" fmla="*/ 493 h 2416"/>
                <a:gd name="T48" fmla="*/ 241 w 528"/>
                <a:gd name="T49" fmla="*/ 594 h 2416"/>
                <a:gd name="T50" fmla="*/ 241 w 528"/>
                <a:gd name="T51" fmla="*/ 661 h 2416"/>
                <a:gd name="T52" fmla="*/ 265 w 528"/>
                <a:gd name="T53" fmla="*/ 829 h 24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28"/>
                <a:gd name="T82" fmla="*/ 0 h 2416"/>
                <a:gd name="T83" fmla="*/ 528 w 528"/>
                <a:gd name="T84" fmla="*/ 2416 h 241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28" h="2416">
                  <a:moveTo>
                    <a:pt x="240" y="2416"/>
                  </a:moveTo>
                  <a:cubicBezTo>
                    <a:pt x="220" y="2264"/>
                    <a:pt x="200" y="2112"/>
                    <a:pt x="192" y="1984"/>
                  </a:cubicBezTo>
                  <a:cubicBezTo>
                    <a:pt x="184" y="1856"/>
                    <a:pt x="200" y="1752"/>
                    <a:pt x="192" y="1648"/>
                  </a:cubicBezTo>
                  <a:cubicBezTo>
                    <a:pt x="184" y="1544"/>
                    <a:pt x="152" y="1464"/>
                    <a:pt x="144" y="1360"/>
                  </a:cubicBezTo>
                  <a:cubicBezTo>
                    <a:pt x="136" y="1256"/>
                    <a:pt x="144" y="1128"/>
                    <a:pt x="144" y="1024"/>
                  </a:cubicBezTo>
                  <a:cubicBezTo>
                    <a:pt x="144" y="920"/>
                    <a:pt x="144" y="800"/>
                    <a:pt x="144" y="736"/>
                  </a:cubicBezTo>
                  <a:cubicBezTo>
                    <a:pt x="144" y="672"/>
                    <a:pt x="144" y="680"/>
                    <a:pt x="144" y="640"/>
                  </a:cubicBezTo>
                  <a:cubicBezTo>
                    <a:pt x="144" y="600"/>
                    <a:pt x="152" y="528"/>
                    <a:pt x="144" y="496"/>
                  </a:cubicBezTo>
                  <a:cubicBezTo>
                    <a:pt x="136" y="464"/>
                    <a:pt x="112" y="472"/>
                    <a:pt x="96" y="448"/>
                  </a:cubicBezTo>
                  <a:cubicBezTo>
                    <a:pt x="80" y="424"/>
                    <a:pt x="56" y="376"/>
                    <a:pt x="48" y="352"/>
                  </a:cubicBezTo>
                  <a:cubicBezTo>
                    <a:pt x="40" y="328"/>
                    <a:pt x="56" y="320"/>
                    <a:pt x="48" y="304"/>
                  </a:cubicBezTo>
                  <a:cubicBezTo>
                    <a:pt x="40" y="288"/>
                    <a:pt x="0" y="280"/>
                    <a:pt x="0" y="256"/>
                  </a:cubicBezTo>
                  <a:cubicBezTo>
                    <a:pt x="0" y="232"/>
                    <a:pt x="32" y="184"/>
                    <a:pt x="48" y="160"/>
                  </a:cubicBezTo>
                  <a:cubicBezTo>
                    <a:pt x="64" y="136"/>
                    <a:pt x="64" y="136"/>
                    <a:pt x="96" y="112"/>
                  </a:cubicBezTo>
                  <a:cubicBezTo>
                    <a:pt x="128" y="88"/>
                    <a:pt x="208" y="32"/>
                    <a:pt x="240" y="16"/>
                  </a:cubicBezTo>
                  <a:cubicBezTo>
                    <a:pt x="272" y="0"/>
                    <a:pt x="264" y="0"/>
                    <a:pt x="288" y="16"/>
                  </a:cubicBezTo>
                  <a:cubicBezTo>
                    <a:pt x="312" y="32"/>
                    <a:pt x="368" y="88"/>
                    <a:pt x="384" y="112"/>
                  </a:cubicBezTo>
                  <a:cubicBezTo>
                    <a:pt x="400" y="136"/>
                    <a:pt x="376" y="136"/>
                    <a:pt x="384" y="160"/>
                  </a:cubicBezTo>
                  <a:cubicBezTo>
                    <a:pt x="392" y="184"/>
                    <a:pt x="424" y="224"/>
                    <a:pt x="432" y="256"/>
                  </a:cubicBezTo>
                  <a:cubicBezTo>
                    <a:pt x="440" y="288"/>
                    <a:pt x="432" y="320"/>
                    <a:pt x="432" y="352"/>
                  </a:cubicBezTo>
                  <a:cubicBezTo>
                    <a:pt x="432" y="384"/>
                    <a:pt x="432" y="376"/>
                    <a:pt x="432" y="448"/>
                  </a:cubicBezTo>
                  <a:cubicBezTo>
                    <a:pt x="432" y="520"/>
                    <a:pt x="432" y="672"/>
                    <a:pt x="432" y="784"/>
                  </a:cubicBezTo>
                  <a:cubicBezTo>
                    <a:pt x="432" y="896"/>
                    <a:pt x="424" y="1016"/>
                    <a:pt x="432" y="1120"/>
                  </a:cubicBezTo>
                  <a:cubicBezTo>
                    <a:pt x="440" y="1224"/>
                    <a:pt x="472" y="1312"/>
                    <a:pt x="480" y="1408"/>
                  </a:cubicBezTo>
                  <a:cubicBezTo>
                    <a:pt x="488" y="1504"/>
                    <a:pt x="480" y="1616"/>
                    <a:pt x="480" y="1696"/>
                  </a:cubicBezTo>
                  <a:cubicBezTo>
                    <a:pt x="480" y="1776"/>
                    <a:pt x="472" y="1776"/>
                    <a:pt x="480" y="1888"/>
                  </a:cubicBezTo>
                  <a:cubicBezTo>
                    <a:pt x="488" y="2000"/>
                    <a:pt x="508" y="2184"/>
                    <a:pt x="528" y="236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05" name="Oval 725" descr="White marble"/>
            <p:cNvSpPr>
              <a:spLocks noChangeAspect="1" noChangeArrowheads="1"/>
            </p:cNvSpPr>
            <p:nvPr/>
          </p:nvSpPr>
          <p:spPr bwMode="auto">
            <a:xfrm flipV="1">
              <a:off x="1199" y="3112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06" name="AutoShape 72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164" y="2955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07" name="Oval 727" descr="White marble"/>
            <p:cNvSpPr>
              <a:spLocks noChangeAspect="1" noChangeArrowheads="1"/>
            </p:cNvSpPr>
            <p:nvPr/>
          </p:nvSpPr>
          <p:spPr bwMode="auto">
            <a:xfrm flipV="1">
              <a:off x="1171" y="328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08" name="Oval 728" descr="White marble"/>
            <p:cNvSpPr>
              <a:spLocks noChangeAspect="1" noChangeArrowheads="1"/>
            </p:cNvSpPr>
            <p:nvPr/>
          </p:nvSpPr>
          <p:spPr bwMode="auto">
            <a:xfrm flipV="1">
              <a:off x="1264" y="3333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09" name="Oval 729" descr="White marble"/>
            <p:cNvSpPr>
              <a:spLocks noChangeAspect="1" noChangeArrowheads="1"/>
            </p:cNvSpPr>
            <p:nvPr/>
          </p:nvSpPr>
          <p:spPr bwMode="auto">
            <a:xfrm flipV="1">
              <a:off x="1354" y="3189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10" name="Oval 730" descr="White marble"/>
            <p:cNvSpPr>
              <a:spLocks noChangeAspect="1" noChangeArrowheads="1"/>
            </p:cNvSpPr>
            <p:nvPr/>
          </p:nvSpPr>
          <p:spPr bwMode="auto">
            <a:xfrm rot="19684747" flipV="1">
              <a:off x="1335" y="3277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11" name="AutoShape 731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170" y="2800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12" name="AutoShape 732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176" y="264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13" name="AutoShape 733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185" y="2493"/>
              <a:ext cx="168" cy="145"/>
            </a:xfrm>
            <a:prstGeom prst="hexagon">
              <a:avLst>
                <a:gd name="adj" fmla="val 28966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14" name="AutoShape 734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192" y="2341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15" name="AutoShape 735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304" y="3033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16" name="AutoShape 736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310" y="287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17" name="AutoShape 737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318" y="2724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18" name="AutoShape 738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326" y="2571"/>
              <a:ext cx="168" cy="144"/>
            </a:xfrm>
            <a:prstGeom prst="hexagon">
              <a:avLst>
                <a:gd name="adj" fmla="val 29167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19" name="AutoShape 739" descr="Stationery"/>
            <p:cNvSpPr>
              <a:spLocks noChangeAspect="1" noChangeArrowheads="1"/>
            </p:cNvSpPr>
            <p:nvPr/>
          </p:nvSpPr>
          <p:spPr bwMode="auto">
            <a:xfrm rot="3734147" flipV="1">
              <a:off x="1332" y="2418"/>
              <a:ext cx="169" cy="144"/>
            </a:xfrm>
            <a:prstGeom prst="hexagon">
              <a:avLst>
                <a:gd name="adj" fmla="val 29340"/>
                <a:gd name="vf" fmla="val 115470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1920" name="Oval 740" descr="White marble"/>
            <p:cNvSpPr>
              <a:spLocks noChangeAspect="1" noChangeArrowheads="1"/>
            </p:cNvSpPr>
            <p:nvPr/>
          </p:nvSpPr>
          <p:spPr bwMode="auto">
            <a:xfrm flipV="1">
              <a:off x="1151" y="3195"/>
              <a:ext cx="72" cy="72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grpSp>
          <p:nvGrpSpPr>
            <p:cNvPr id="31921" name="Group 741"/>
            <p:cNvGrpSpPr>
              <a:grpSpLocks/>
            </p:cNvGrpSpPr>
            <p:nvPr/>
          </p:nvGrpSpPr>
          <p:grpSpPr bwMode="auto">
            <a:xfrm>
              <a:off x="2864" y="2336"/>
              <a:ext cx="338" cy="1076"/>
              <a:chOff x="2864" y="2336"/>
              <a:chExt cx="338" cy="1076"/>
            </a:xfrm>
          </p:grpSpPr>
          <p:sp>
            <p:nvSpPr>
              <p:cNvPr id="31922" name="Freeform 742"/>
              <p:cNvSpPr>
                <a:spLocks/>
              </p:cNvSpPr>
              <p:nvPr/>
            </p:nvSpPr>
            <p:spPr bwMode="auto">
              <a:xfrm flipV="1">
                <a:off x="2888" y="2562"/>
                <a:ext cx="264" cy="846"/>
              </a:xfrm>
              <a:custGeom>
                <a:avLst/>
                <a:gdLst>
                  <a:gd name="T0" fmla="*/ 120 w 528"/>
                  <a:gd name="T1" fmla="*/ 846 h 2416"/>
                  <a:gd name="T2" fmla="*/ 96 w 528"/>
                  <a:gd name="T3" fmla="*/ 695 h 2416"/>
                  <a:gd name="T4" fmla="*/ 96 w 528"/>
                  <a:gd name="T5" fmla="*/ 577 h 2416"/>
                  <a:gd name="T6" fmla="*/ 72 w 528"/>
                  <a:gd name="T7" fmla="*/ 476 h 2416"/>
                  <a:gd name="T8" fmla="*/ 72 w 528"/>
                  <a:gd name="T9" fmla="*/ 359 h 2416"/>
                  <a:gd name="T10" fmla="*/ 72 w 528"/>
                  <a:gd name="T11" fmla="*/ 258 h 2416"/>
                  <a:gd name="T12" fmla="*/ 72 w 528"/>
                  <a:gd name="T13" fmla="*/ 224 h 2416"/>
                  <a:gd name="T14" fmla="*/ 72 w 528"/>
                  <a:gd name="T15" fmla="*/ 174 h 2416"/>
                  <a:gd name="T16" fmla="*/ 48 w 528"/>
                  <a:gd name="T17" fmla="*/ 157 h 2416"/>
                  <a:gd name="T18" fmla="*/ 24 w 528"/>
                  <a:gd name="T19" fmla="*/ 123 h 2416"/>
                  <a:gd name="T20" fmla="*/ 24 w 528"/>
                  <a:gd name="T21" fmla="*/ 106 h 2416"/>
                  <a:gd name="T22" fmla="*/ 0 w 528"/>
                  <a:gd name="T23" fmla="*/ 90 h 2416"/>
                  <a:gd name="T24" fmla="*/ 24 w 528"/>
                  <a:gd name="T25" fmla="*/ 56 h 2416"/>
                  <a:gd name="T26" fmla="*/ 48 w 528"/>
                  <a:gd name="T27" fmla="*/ 39 h 2416"/>
                  <a:gd name="T28" fmla="*/ 120 w 528"/>
                  <a:gd name="T29" fmla="*/ 6 h 2416"/>
                  <a:gd name="T30" fmla="*/ 144 w 528"/>
                  <a:gd name="T31" fmla="*/ 6 h 2416"/>
                  <a:gd name="T32" fmla="*/ 192 w 528"/>
                  <a:gd name="T33" fmla="*/ 39 h 2416"/>
                  <a:gd name="T34" fmla="*/ 192 w 528"/>
                  <a:gd name="T35" fmla="*/ 56 h 2416"/>
                  <a:gd name="T36" fmla="*/ 216 w 528"/>
                  <a:gd name="T37" fmla="*/ 90 h 2416"/>
                  <a:gd name="T38" fmla="*/ 216 w 528"/>
                  <a:gd name="T39" fmla="*/ 123 h 2416"/>
                  <a:gd name="T40" fmla="*/ 216 w 528"/>
                  <a:gd name="T41" fmla="*/ 157 h 2416"/>
                  <a:gd name="T42" fmla="*/ 216 w 528"/>
                  <a:gd name="T43" fmla="*/ 275 h 2416"/>
                  <a:gd name="T44" fmla="*/ 216 w 528"/>
                  <a:gd name="T45" fmla="*/ 392 h 2416"/>
                  <a:gd name="T46" fmla="*/ 240 w 528"/>
                  <a:gd name="T47" fmla="*/ 493 h 2416"/>
                  <a:gd name="T48" fmla="*/ 240 w 528"/>
                  <a:gd name="T49" fmla="*/ 594 h 2416"/>
                  <a:gd name="T50" fmla="*/ 240 w 528"/>
                  <a:gd name="T51" fmla="*/ 661 h 2416"/>
                  <a:gd name="T52" fmla="*/ 264 w 528"/>
                  <a:gd name="T53" fmla="*/ 829 h 241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28"/>
                  <a:gd name="T82" fmla="*/ 0 h 2416"/>
                  <a:gd name="T83" fmla="*/ 528 w 528"/>
                  <a:gd name="T84" fmla="*/ 2416 h 241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28" h="2416">
                    <a:moveTo>
                      <a:pt x="240" y="2416"/>
                    </a:moveTo>
                    <a:cubicBezTo>
                      <a:pt x="220" y="2264"/>
                      <a:pt x="200" y="2112"/>
                      <a:pt x="192" y="1984"/>
                    </a:cubicBezTo>
                    <a:cubicBezTo>
                      <a:pt x="184" y="1856"/>
                      <a:pt x="200" y="1752"/>
                      <a:pt x="192" y="1648"/>
                    </a:cubicBezTo>
                    <a:cubicBezTo>
                      <a:pt x="184" y="1544"/>
                      <a:pt x="152" y="1464"/>
                      <a:pt x="144" y="1360"/>
                    </a:cubicBezTo>
                    <a:cubicBezTo>
                      <a:pt x="136" y="1256"/>
                      <a:pt x="144" y="1128"/>
                      <a:pt x="144" y="1024"/>
                    </a:cubicBezTo>
                    <a:cubicBezTo>
                      <a:pt x="144" y="920"/>
                      <a:pt x="144" y="800"/>
                      <a:pt x="144" y="736"/>
                    </a:cubicBezTo>
                    <a:cubicBezTo>
                      <a:pt x="144" y="672"/>
                      <a:pt x="144" y="680"/>
                      <a:pt x="144" y="640"/>
                    </a:cubicBezTo>
                    <a:cubicBezTo>
                      <a:pt x="144" y="600"/>
                      <a:pt x="152" y="528"/>
                      <a:pt x="144" y="496"/>
                    </a:cubicBezTo>
                    <a:cubicBezTo>
                      <a:pt x="136" y="464"/>
                      <a:pt x="112" y="472"/>
                      <a:pt x="96" y="448"/>
                    </a:cubicBezTo>
                    <a:cubicBezTo>
                      <a:pt x="80" y="424"/>
                      <a:pt x="56" y="376"/>
                      <a:pt x="48" y="352"/>
                    </a:cubicBezTo>
                    <a:cubicBezTo>
                      <a:pt x="40" y="328"/>
                      <a:pt x="56" y="320"/>
                      <a:pt x="48" y="304"/>
                    </a:cubicBezTo>
                    <a:cubicBezTo>
                      <a:pt x="40" y="288"/>
                      <a:pt x="0" y="280"/>
                      <a:pt x="0" y="256"/>
                    </a:cubicBezTo>
                    <a:cubicBezTo>
                      <a:pt x="0" y="232"/>
                      <a:pt x="32" y="184"/>
                      <a:pt x="48" y="160"/>
                    </a:cubicBezTo>
                    <a:cubicBezTo>
                      <a:pt x="64" y="136"/>
                      <a:pt x="64" y="136"/>
                      <a:pt x="96" y="112"/>
                    </a:cubicBezTo>
                    <a:cubicBezTo>
                      <a:pt x="128" y="88"/>
                      <a:pt x="208" y="32"/>
                      <a:pt x="240" y="16"/>
                    </a:cubicBezTo>
                    <a:cubicBezTo>
                      <a:pt x="272" y="0"/>
                      <a:pt x="264" y="0"/>
                      <a:pt x="288" y="16"/>
                    </a:cubicBezTo>
                    <a:cubicBezTo>
                      <a:pt x="312" y="32"/>
                      <a:pt x="368" y="88"/>
                      <a:pt x="384" y="112"/>
                    </a:cubicBezTo>
                    <a:cubicBezTo>
                      <a:pt x="400" y="136"/>
                      <a:pt x="376" y="136"/>
                      <a:pt x="384" y="160"/>
                    </a:cubicBezTo>
                    <a:cubicBezTo>
                      <a:pt x="392" y="184"/>
                      <a:pt x="424" y="224"/>
                      <a:pt x="432" y="256"/>
                    </a:cubicBezTo>
                    <a:cubicBezTo>
                      <a:pt x="440" y="288"/>
                      <a:pt x="432" y="320"/>
                      <a:pt x="432" y="352"/>
                    </a:cubicBezTo>
                    <a:cubicBezTo>
                      <a:pt x="432" y="384"/>
                      <a:pt x="432" y="376"/>
                      <a:pt x="432" y="448"/>
                    </a:cubicBezTo>
                    <a:cubicBezTo>
                      <a:pt x="432" y="520"/>
                      <a:pt x="432" y="672"/>
                      <a:pt x="432" y="784"/>
                    </a:cubicBezTo>
                    <a:cubicBezTo>
                      <a:pt x="432" y="896"/>
                      <a:pt x="424" y="1016"/>
                      <a:pt x="432" y="1120"/>
                    </a:cubicBezTo>
                    <a:cubicBezTo>
                      <a:pt x="440" y="1224"/>
                      <a:pt x="472" y="1312"/>
                      <a:pt x="480" y="1408"/>
                    </a:cubicBezTo>
                    <a:cubicBezTo>
                      <a:pt x="488" y="1504"/>
                      <a:pt x="480" y="1616"/>
                      <a:pt x="480" y="1696"/>
                    </a:cubicBezTo>
                    <a:cubicBezTo>
                      <a:pt x="480" y="1776"/>
                      <a:pt x="472" y="1776"/>
                      <a:pt x="480" y="1888"/>
                    </a:cubicBezTo>
                    <a:cubicBezTo>
                      <a:pt x="488" y="2000"/>
                      <a:pt x="508" y="2184"/>
                      <a:pt x="528" y="236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23" name="Oval 743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2912" y="3119"/>
                <a:ext cx="72" cy="72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924" name="AutoShape 744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876" y="2963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925" name="Oval 745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2884" y="3296"/>
                <a:ext cx="72" cy="72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926" name="Oval 746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2977" y="3340"/>
                <a:ext cx="72" cy="72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927" name="Oval 747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3067" y="3196"/>
                <a:ext cx="72" cy="72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928" name="Oval 748" descr="White marble"/>
              <p:cNvSpPr>
                <a:spLocks noChangeAspect="1" noChangeArrowheads="1"/>
              </p:cNvSpPr>
              <p:nvPr/>
            </p:nvSpPr>
            <p:spPr bwMode="auto">
              <a:xfrm rot="19684747" flipV="1">
                <a:off x="3047" y="3284"/>
                <a:ext cx="72" cy="72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929" name="AutoShape 749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882" y="2808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930" name="AutoShape 750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889" y="2655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931" name="AutoShape 751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897" y="2501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932" name="AutoShape 752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2905" y="2348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933" name="AutoShape 753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016" y="3040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934" name="AutoShape 754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022" y="2885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935" name="AutoShape 755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031" y="2731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936" name="AutoShape 756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038" y="2578"/>
                <a:ext cx="168" cy="144"/>
              </a:xfrm>
              <a:prstGeom prst="hexagon">
                <a:avLst>
                  <a:gd name="adj" fmla="val 29167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937" name="AutoShape 757" descr="Stationery"/>
              <p:cNvSpPr>
                <a:spLocks noChangeAspect="1" noChangeArrowheads="1"/>
              </p:cNvSpPr>
              <p:nvPr/>
            </p:nvSpPr>
            <p:spPr bwMode="auto">
              <a:xfrm rot="3734147" flipV="1">
                <a:off x="3045" y="2425"/>
                <a:ext cx="169" cy="144"/>
              </a:xfrm>
              <a:prstGeom prst="hexagon">
                <a:avLst>
                  <a:gd name="adj" fmla="val 29340"/>
                  <a:gd name="vf" fmla="val 115470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31938" name="Oval 758" descr="White marble"/>
              <p:cNvSpPr>
                <a:spLocks noChangeAspect="1" noChangeArrowheads="1"/>
              </p:cNvSpPr>
              <p:nvPr/>
            </p:nvSpPr>
            <p:spPr bwMode="auto">
              <a:xfrm flipV="1">
                <a:off x="2864" y="3202"/>
                <a:ext cx="72" cy="72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</p:grpSp>
      <p:sp>
        <p:nvSpPr>
          <p:cNvPr id="31749" name="TextBox 764"/>
          <p:cNvSpPr txBox="1">
            <a:spLocks noChangeArrowheads="1"/>
          </p:cNvSpPr>
          <p:nvPr/>
        </p:nvSpPr>
        <p:spPr bwMode="auto">
          <a:xfrm>
            <a:off x="381000" y="371475"/>
            <a:ext cx="3810000" cy="395288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28575" cmpd="thickThin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…producing a bilayer membrane.</a:t>
            </a:r>
          </a:p>
        </p:txBody>
      </p:sp>
      <p:sp>
        <p:nvSpPr>
          <p:cNvPr id="766" name="TextBox 765"/>
          <p:cNvSpPr txBox="1">
            <a:spLocks noChangeArrowheads="1"/>
          </p:cNvSpPr>
          <p:nvPr/>
        </p:nvSpPr>
        <p:spPr bwMode="auto">
          <a:xfrm>
            <a:off x="4962525" y="5638800"/>
            <a:ext cx="3810000" cy="92392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28575" cmpd="thickThin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 of this came about because </a:t>
            </a:r>
            <a:b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 could specify the </a:t>
            </a:r>
            <a:r>
              <a:rPr lang="en-US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b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glass and plastic beads.</a:t>
            </a:r>
          </a:p>
        </p:txBody>
      </p:sp>
      <p:sp>
        <p:nvSpPr>
          <p:cNvPr id="762" name="Text Box 28" descr="Newsprint"/>
          <p:cNvSpPr txBox="1">
            <a:spLocks noChangeArrowheads="1"/>
          </p:cNvSpPr>
          <p:nvPr/>
        </p:nvSpPr>
        <p:spPr bwMode="auto">
          <a:xfrm>
            <a:off x="4858388" y="628471"/>
            <a:ext cx="3810000" cy="1200329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 smtClean="0"/>
              <a:t>…if </a:t>
            </a:r>
            <a:r>
              <a:rPr lang="en-US" dirty="0"/>
              <a:t>similar membranes could form in hydrophobic substances, such as oil.</a:t>
            </a:r>
          </a:p>
        </p:txBody>
      </p:sp>
    </p:spTree>
    <p:extLst>
      <p:ext uri="{BB962C8B-B14F-4D97-AF65-F5344CB8AC3E}">
        <p14:creationId xmlns:p14="http://schemas.microsoft.com/office/powerpoint/2010/main" val="23594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381000"/>
            <a:ext cx="4838700" cy="7810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56" y="1752600"/>
            <a:ext cx="8686800" cy="83345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65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686" y="15240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Is it a good idea for your elderly aunt to take Vitamin D?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sp>
        <p:nvSpPr>
          <p:cNvPr id="121" name="TextBox 120"/>
          <p:cNvSpPr txBox="1"/>
          <p:nvPr/>
        </p:nvSpPr>
        <p:spPr>
          <a:xfrm>
            <a:off x="1374060" y="2608494"/>
            <a:ext cx="811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228600" y="1600200"/>
            <a:ext cx="8824686" cy="4953000"/>
          </a:xfrm>
          <a:prstGeom prst="rect">
            <a:avLst/>
          </a:prstGeom>
          <a:solidFill>
            <a:srgbClr val="FFDDBB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662058" y="2133600"/>
            <a:ext cx="21336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 . </a:t>
            </a:r>
            <a:r>
              <a:rPr lang="en-US" i="0" dirty="0" err="1"/>
              <a:t>Elaf</a:t>
            </a:r>
            <a:r>
              <a:rPr lang="en-US" i="0" dirty="0"/>
              <a:t> </a:t>
            </a:r>
            <a:r>
              <a:rPr lang="en-US" i="0" dirty="0" err="1" smtClean="0"/>
              <a:t>Alaithan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/>
              <a:t>A. </a:t>
            </a:r>
            <a:r>
              <a:rPr lang="en-US" i="0" dirty="0" err="1"/>
              <a:t>Lamis</a:t>
            </a:r>
            <a:r>
              <a:rPr lang="en-US" i="0" dirty="0"/>
              <a:t> Farah</a:t>
            </a:r>
          </a:p>
          <a:p>
            <a:r>
              <a:rPr lang="en-US" i="0" dirty="0"/>
              <a:t>B. Colin Hawkes</a:t>
            </a:r>
          </a:p>
          <a:p>
            <a:r>
              <a:rPr lang="en-US" i="0" dirty="0"/>
              <a:t>C. </a:t>
            </a:r>
            <a:r>
              <a:rPr lang="en-US" i="0" dirty="0" err="1"/>
              <a:t>Prathija</a:t>
            </a:r>
            <a:r>
              <a:rPr lang="en-US" i="0" dirty="0"/>
              <a:t> </a:t>
            </a:r>
            <a:r>
              <a:rPr lang="en-US" i="0" dirty="0" err="1"/>
              <a:t>Prem</a:t>
            </a:r>
            <a:endParaRPr lang="en-US" i="0" dirty="0"/>
          </a:p>
          <a:p>
            <a:r>
              <a:rPr lang="en-US" i="0" dirty="0"/>
              <a:t>D. Bethany </a:t>
            </a:r>
            <a:r>
              <a:rPr lang="en-US" i="0" dirty="0" err="1"/>
              <a:t>Yachuw</a:t>
            </a:r>
            <a:endParaRPr lang="en-US" i="0" dirty="0"/>
          </a:p>
        </p:txBody>
      </p:sp>
      <p:sp>
        <p:nvSpPr>
          <p:cNvPr id="128" name="TextBox 127"/>
          <p:cNvSpPr txBox="1"/>
          <p:nvPr/>
        </p:nvSpPr>
        <p:spPr>
          <a:xfrm>
            <a:off x="685800" y="2286000"/>
            <a:ext cx="1882761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E </a:t>
            </a:r>
            <a:r>
              <a:rPr lang="en-US" i="0" dirty="0" err="1"/>
              <a:t>Alqaffas</a:t>
            </a:r>
            <a:endParaRPr lang="en-US" i="0" dirty="0"/>
          </a:p>
          <a:p>
            <a:r>
              <a:rPr lang="en-US" i="0" dirty="0"/>
              <a:t>B. Diana Marquez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C</a:t>
            </a:r>
            <a:r>
              <a:rPr lang="en-US" i="0" dirty="0"/>
              <a:t>. </a:t>
            </a:r>
            <a:r>
              <a:rPr lang="en-US" i="0" dirty="0" err="1"/>
              <a:t>Aarthi</a:t>
            </a:r>
            <a:r>
              <a:rPr lang="en-US" i="0" dirty="0"/>
              <a:t> </a:t>
            </a:r>
            <a:r>
              <a:rPr lang="en-US" i="0" dirty="0" err="1"/>
              <a:t>Prakash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D</a:t>
            </a:r>
            <a:r>
              <a:rPr lang="en-US" i="0" dirty="0"/>
              <a:t>. </a:t>
            </a:r>
            <a:r>
              <a:rPr lang="en-US" i="0" dirty="0" err="1"/>
              <a:t>Yash</a:t>
            </a:r>
            <a:r>
              <a:rPr lang="en-US" i="0" dirty="0"/>
              <a:t> Singh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85800" y="3551872"/>
            <a:ext cx="1882761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</a:t>
            </a:r>
            <a:r>
              <a:rPr lang="en-US" i="0" dirty="0" err="1"/>
              <a:t>Ashria</a:t>
            </a:r>
            <a:r>
              <a:rPr lang="en-US" i="0" dirty="0"/>
              <a:t> </a:t>
            </a:r>
            <a:r>
              <a:rPr lang="en-US" i="0" dirty="0" err="1" smtClean="0"/>
              <a:t>Arora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B</a:t>
            </a:r>
            <a:r>
              <a:rPr lang="en-US" i="0" dirty="0"/>
              <a:t>. </a:t>
            </a:r>
            <a:r>
              <a:rPr lang="en-US" i="0" dirty="0" err="1"/>
              <a:t>Deeksha</a:t>
            </a:r>
            <a:r>
              <a:rPr lang="en-US" i="0" dirty="0"/>
              <a:t> Jain</a:t>
            </a:r>
            <a:br>
              <a:rPr lang="en-US" i="0" dirty="0"/>
            </a:br>
            <a:r>
              <a:rPr lang="en-US" i="0" dirty="0"/>
              <a:t>B. Jared Mann</a:t>
            </a:r>
          </a:p>
          <a:p>
            <a:r>
              <a:rPr lang="en-US" i="0" dirty="0"/>
              <a:t>C. Rachel Miller</a:t>
            </a:r>
          </a:p>
          <a:p>
            <a:r>
              <a:rPr lang="en-US" i="0" dirty="0"/>
              <a:t>D. Peter Samuel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495800" y="2146247"/>
            <a:ext cx="21336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Erin </a:t>
            </a:r>
            <a:r>
              <a:rPr lang="en-US" i="0" dirty="0" smtClean="0"/>
              <a:t>Cochran</a:t>
            </a:r>
            <a:br>
              <a:rPr lang="en-US" i="0" dirty="0" smtClean="0"/>
            </a:br>
            <a:r>
              <a:rPr lang="en-US" i="0" dirty="0" smtClean="0"/>
              <a:t>A. </a:t>
            </a:r>
            <a:r>
              <a:rPr lang="en-US" i="0" dirty="0" err="1" smtClean="0"/>
              <a:t>Wesal</a:t>
            </a:r>
            <a:r>
              <a:rPr lang="en-US" i="0" dirty="0" smtClean="0"/>
              <a:t> </a:t>
            </a:r>
            <a:r>
              <a:rPr lang="en-US" i="0" dirty="0" err="1" smtClean="0"/>
              <a:t>Alhammad</a:t>
            </a:r>
            <a:endParaRPr lang="en-US" i="0" dirty="0"/>
          </a:p>
          <a:p>
            <a:r>
              <a:rPr lang="en-US" i="0" dirty="0"/>
              <a:t>B. Jacob </a:t>
            </a:r>
            <a:r>
              <a:rPr lang="en-US" i="0" dirty="0" err="1"/>
              <a:t>Jaminet</a:t>
            </a:r>
            <a:endParaRPr lang="en-US" i="0" dirty="0"/>
          </a:p>
          <a:p>
            <a:r>
              <a:rPr lang="en-US" i="0" dirty="0"/>
              <a:t>C. Jesse </a:t>
            </a:r>
            <a:r>
              <a:rPr lang="en-US" i="0" dirty="0" err="1"/>
              <a:t>Raynor</a:t>
            </a:r>
            <a:endParaRPr lang="en-US" i="0" dirty="0"/>
          </a:p>
          <a:p>
            <a:r>
              <a:rPr lang="en-US" i="0" dirty="0"/>
              <a:t>D. </a:t>
            </a:r>
            <a:r>
              <a:rPr lang="en-US" i="0" dirty="0" err="1"/>
              <a:t>Ankita</a:t>
            </a:r>
            <a:r>
              <a:rPr lang="en-US" i="0" dirty="0"/>
              <a:t> </a:t>
            </a:r>
            <a:r>
              <a:rPr lang="en-US" i="0" dirty="0" smtClean="0"/>
              <a:t>Thakur</a:t>
            </a:r>
            <a:endParaRPr lang="en-US" i="0" dirty="0"/>
          </a:p>
        </p:txBody>
      </p:sp>
      <p:sp>
        <p:nvSpPr>
          <p:cNvPr id="131" name="TextBox 130"/>
          <p:cNvSpPr txBox="1"/>
          <p:nvPr/>
        </p:nvSpPr>
        <p:spPr>
          <a:xfrm>
            <a:off x="718456" y="5105400"/>
            <a:ext cx="2481944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</a:t>
            </a:r>
            <a:r>
              <a:rPr lang="en-US" i="0" dirty="0" err="1"/>
              <a:t>Lasya</a:t>
            </a:r>
            <a:r>
              <a:rPr lang="en-US" i="0" dirty="0"/>
              <a:t> </a:t>
            </a:r>
            <a:r>
              <a:rPr lang="en-US" i="0" dirty="0" err="1" smtClean="0"/>
              <a:t>Gundlapudi</a:t>
            </a:r>
            <a:endParaRPr lang="en-US" i="0" dirty="0"/>
          </a:p>
          <a:p>
            <a:r>
              <a:rPr lang="en-US" i="0" dirty="0" smtClean="0"/>
              <a:t>B</a:t>
            </a:r>
            <a:r>
              <a:rPr lang="en-US" i="0" dirty="0"/>
              <a:t>. Amanda </a:t>
            </a:r>
            <a:r>
              <a:rPr lang="en-US" i="0" dirty="0" err="1"/>
              <a:t>Luong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C. </a:t>
            </a:r>
            <a:r>
              <a:rPr lang="en-US" i="0" dirty="0" err="1" smtClean="0"/>
              <a:t>Bharath</a:t>
            </a:r>
            <a:r>
              <a:rPr lang="en-US" i="0" dirty="0" smtClean="0"/>
              <a:t> </a:t>
            </a:r>
            <a:r>
              <a:rPr lang="en-US" i="0" dirty="0" err="1" smtClean="0"/>
              <a:t>Peddibhotla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D</a:t>
            </a:r>
            <a:r>
              <a:rPr lang="en-US" i="0" dirty="0"/>
              <a:t>. Darius </a:t>
            </a:r>
            <a:r>
              <a:rPr lang="en-US" i="0" dirty="0" smtClean="0"/>
              <a:t>Saunders</a:t>
            </a:r>
            <a:endParaRPr lang="en-US" i="0" dirty="0"/>
          </a:p>
        </p:txBody>
      </p:sp>
      <p:sp>
        <p:nvSpPr>
          <p:cNvPr id="132" name="TextBox 131"/>
          <p:cNvSpPr txBox="1"/>
          <p:nvPr/>
        </p:nvSpPr>
        <p:spPr>
          <a:xfrm>
            <a:off x="4267201" y="3661723"/>
            <a:ext cx="22098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A. </a:t>
            </a:r>
            <a:r>
              <a:rPr lang="en-US" i="0" dirty="0" err="1" smtClean="0"/>
              <a:t>Adi</a:t>
            </a:r>
            <a:r>
              <a:rPr lang="en-US" i="0" dirty="0" smtClean="0"/>
              <a:t> </a:t>
            </a:r>
            <a:r>
              <a:rPr lang="en-US" i="0" dirty="0" err="1" smtClean="0"/>
              <a:t>Balu</a:t>
            </a:r>
            <a:endParaRPr lang="en-US" i="0" dirty="0" smtClean="0"/>
          </a:p>
          <a:p>
            <a:r>
              <a:rPr lang="en-US" i="0" dirty="0" smtClean="0"/>
              <a:t>A. </a:t>
            </a:r>
            <a:r>
              <a:rPr lang="en-US" sz="1600" i="0" dirty="0" err="1" smtClean="0"/>
              <a:t>Kaivalya</a:t>
            </a:r>
            <a:r>
              <a:rPr lang="en-US" sz="1600" i="0" dirty="0" smtClean="0"/>
              <a:t> </a:t>
            </a:r>
            <a:r>
              <a:rPr lang="en-US" sz="1600" i="0" dirty="0" err="1" smtClean="0"/>
              <a:t>Dandamudi</a:t>
            </a:r>
            <a:endParaRPr lang="en-US" sz="1600" i="0" dirty="0"/>
          </a:p>
          <a:p>
            <a:r>
              <a:rPr lang="en-US" i="0" dirty="0"/>
              <a:t>B. Aisha </a:t>
            </a:r>
            <a:r>
              <a:rPr lang="en-US" i="0" dirty="0" err="1"/>
              <a:t>Ikram</a:t>
            </a:r>
            <a:endParaRPr lang="en-US" sz="1400" i="0" dirty="0"/>
          </a:p>
          <a:p>
            <a:r>
              <a:rPr lang="en-US" i="0" dirty="0"/>
              <a:t>C. Thomas Raymond</a:t>
            </a:r>
            <a:endParaRPr lang="en-US" sz="1400" i="0" dirty="0"/>
          </a:p>
          <a:p>
            <a:r>
              <a:rPr lang="en-US" i="0" dirty="0"/>
              <a:t>D. Lucas </a:t>
            </a:r>
            <a:r>
              <a:rPr lang="en-US" i="0" dirty="0" err="1"/>
              <a:t>Rizkalla</a:t>
            </a:r>
            <a:endParaRPr lang="en-US" i="0" dirty="0"/>
          </a:p>
        </p:txBody>
      </p:sp>
      <p:sp>
        <p:nvSpPr>
          <p:cNvPr id="137" name="TextBox 136"/>
          <p:cNvSpPr txBox="1"/>
          <p:nvPr/>
        </p:nvSpPr>
        <p:spPr>
          <a:xfrm>
            <a:off x="6553200" y="3676471"/>
            <a:ext cx="23622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</a:t>
            </a:r>
            <a:r>
              <a:rPr lang="en-US" i="0" dirty="0" err="1"/>
              <a:t>Ruri</a:t>
            </a:r>
            <a:r>
              <a:rPr lang="en-US" i="0" dirty="0"/>
              <a:t> Barlow</a:t>
            </a:r>
          </a:p>
          <a:p>
            <a:r>
              <a:rPr lang="en-US" i="0" dirty="0"/>
              <a:t>B. </a:t>
            </a:r>
            <a:r>
              <a:rPr lang="en-US" i="0" dirty="0" err="1"/>
              <a:t>Fadi</a:t>
            </a:r>
            <a:r>
              <a:rPr lang="en-US" i="0" dirty="0"/>
              <a:t> </a:t>
            </a:r>
            <a:r>
              <a:rPr lang="en-US" i="0" dirty="0" err="1" smtClean="0"/>
              <a:t>Hijaz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 smtClean="0"/>
              <a:t>B. </a:t>
            </a:r>
            <a:r>
              <a:rPr lang="en-US" i="0" dirty="0" err="1" smtClean="0"/>
              <a:t>Gerell</a:t>
            </a:r>
            <a:r>
              <a:rPr lang="en-US" i="0" dirty="0" smtClean="0"/>
              <a:t> </a:t>
            </a:r>
            <a:r>
              <a:rPr lang="en-US" i="0" dirty="0" err="1"/>
              <a:t>Malazarte</a:t>
            </a:r>
            <a:r>
              <a:rPr lang="en-US" i="0" dirty="0"/>
              <a:t> </a:t>
            </a:r>
            <a:endParaRPr lang="en-US" sz="1400" i="0" dirty="0"/>
          </a:p>
          <a:p>
            <a:r>
              <a:rPr lang="en-US" i="0" dirty="0"/>
              <a:t>C. </a:t>
            </a:r>
            <a:r>
              <a:rPr lang="en-US" i="0" dirty="0" err="1"/>
              <a:t>Nikhita</a:t>
            </a:r>
            <a:r>
              <a:rPr lang="en-US" i="0" dirty="0"/>
              <a:t> </a:t>
            </a:r>
            <a:r>
              <a:rPr lang="en-US" i="0" dirty="0" err="1"/>
              <a:t>Puthuveetil</a:t>
            </a:r>
            <a:endParaRPr lang="en-US" i="0" dirty="0" smtClean="0"/>
          </a:p>
          <a:p>
            <a:r>
              <a:rPr lang="en-US" i="0" dirty="0" smtClean="0"/>
              <a:t>D</a:t>
            </a:r>
            <a:r>
              <a:rPr lang="en-US" i="0" dirty="0"/>
              <a:t>. </a:t>
            </a:r>
            <a:r>
              <a:rPr lang="en-US" i="0" dirty="0" err="1"/>
              <a:t>Mouni</a:t>
            </a:r>
            <a:r>
              <a:rPr lang="en-US" i="0" dirty="0"/>
              <a:t> </a:t>
            </a:r>
            <a:r>
              <a:rPr lang="en-US" i="0" dirty="0" err="1"/>
              <a:t>Talari</a:t>
            </a:r>
            <a:endParaRPr lang="en-US" sz="1400" i="0" dirty="0"/>
          </a:p>
        </p:txBody>
      </p:sp>
      <p:sp>
        <p:nvSpPr>
          <p:cNvPr id="138" name="TextBox 137"/>
          <p:cNvSpPr txBox="1"/>
          <p:nvPr/>
        </p:nvSpPr>
        <p:spPr>
          <a:xfrm>
            <a:off x="4557487" y="5109523"/>
            <a:ext cx="1966218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/>
              <a:t>A. Ryan Duong</a:t>
            </a:r>
          </a:p>
          <a:p>
            <a:r>
              <a:rPr lang="en-US" i="0" dirty="0"/>
              <a:t>B. Alex </a:t>
            </a:r>
            <a:r>
              <a:rPr lang="en-US" i="0" dirty="0" err="1"/>
              <a:t>Leath</a:t>
            </a:r>
            <a:endParaRPr lang="en-US" sz="1600" i="0" dirty="0"/>
          </a:p>
          <a:p>
            <a:r>
              <a:rPr lang="en-US" i="0" dirty="0"/>
              <a:t>B. Brittany Hazard</a:t>
            </a:r>
          </a:p>
          <a:p>
            <a:r>
              <a:rPr lang="en-US" i="0" dirty="0" smtClean="0"/>
              <a:t>C</a:t>
            </a:r>
            <a:r>
              <a:rPr lang="en-US" i="0" dirty="0"/>
              <a:t>. Jacob </a:t>
            </a:r>
            <a:r>
              <a:rPr lang="en-US" i="0" dirty="0" err="1"/>
              <a:t>Mcgill</a:t>
            </a:r>
            <a:endParaRPr lang="en-US" i="0" dirty="0"/>
          </a:p>
          <a:p>
            <a:r>
              <a:rPr lang="en-US" i="0" dirty="0"/>
              <a:t>D. Sam </a:t>
            </a:r>
            <a:r>
              <a:rPr lang="en-US" i="0" dirty="0" smtClean="0"/>
              <a:t>Young</a:t>
            </a:r>
            <a:endParaRPr lang="en-US" i="0" dirty="0"/>
          </a:p>
        </p:txBody>
      </p:sp>
      <p:sp>
        <p:nvSpPr>
          <p:cNvPr id="139" name="TextBox 138"/>
          <p:cNvSpPr txBox="1"/>
          <p:nvPr/>
        </p:nvSpPr>
        <p:spPr>
          <a:xfrm>
            <a:off x="6553200" y="5124271"/>
            <a:ext cx="22098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Amanda </a:t>
            </a:r>
            <a:r>
              <a:rPr lang="en-US" i="0" dirty="0" err="1"/>
              <a:t>Atrash</a:t>
            </a:r>
            <a:endParaRPr lang="en-US" sz="1600" i="0" dirty="0"/>
          </a:p>
          <a:p>
            <a:r>
              <a:rPr lang="en-US" i="0" dirty="0"/>
              <a:t>B. Josh </a:t>
            </a:r>
            <a:r>
              <a:rPr lang="en-US" i="0" dirty="0" err="1"/>
              <a:t>Kadrich</a:t>
            </a:r>
            <a:endParaRPr lang="en-US" sz="1600" i="0" dirty="0"/>
          </a:p>
          <a:p>
            <a:r>
              <a:rPr lang="en-US" i="0" dirty="0" smtClean="0"/>
              <a:t>B. </a:t>
            </a:r>
            <a:r>
              <a:rPr lang="en-US" sz="1600" i="0" dirty="0"/>
              <a:t>Kevin </a:t>
            </a:r>
            <a:r>
              <a:rPr lang="en-US" sz="1600" i="0" dirty="0" err="1"/>
              <a:t>Limlengco</a:t>
            </a:r>
            <a:endParaRPr lang="en-US" sz="1600" i="0" dirty="0"/>
          </a:p>
          <a:p>
            <a:r>
              <a:rPr lang="en-US" i="0" dirty="0"/>
              <a:t>C. </a:t>
            </a:r>
            <a:r>
              <a:rPr lang="en-US" i="0" dirty="0" err="1"/>
              <a:t>Yonathan</a:t>
            </a:r>
            <a:r>
              <a:rPr lang="en-US" i="0" dirty="0"/>
              <a:t> </a:t>
            </a:r>
            <a:r>
              <a:rPr lang="en-US" i="0" dirty="0" err="1" smtClean="0"/>
              <a:t>Regassa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/>
              <a:t>D. Chris </a:t>
            </a:r>
            <a:r>
              <a:rPr lang="en-US" i="0" dirty="0" smtClean="0"/>
              <a:t>Rowe</a:t>
            </a:r>
            <a:endParaRPr lang="en-US" sz="1600" i="0" dirty="0"/>
          </a:p>
        </p:txBody>
      </p:sp>
      <p:sp>
        <p:nvSpPr>
          <p:cNvPr id="140" name="TextBox 139"/>
          <p:cNvSpPr txBox="1"/>
          <p:nvPr/>
        </p:nvSpPr>
        <p:spPr>
          <a:xfrm>
            <a:off x="2590800" y="2178197"/>
            <a:ext cx="18288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Neel </a:t>
            </a:r>
            <a:r>
              <a:rPr lang="en-US" i="0" dirty="0" err="1"/>
              <a:t>Gohil</a:t>
            </a:r>
            <a:endParaRPr lang="en-US" i="0" dirty="0"/>
          </a:p>
          <a:p>
            <a:r>
              <a:rPr lang="en-US" i="0" dirty="0"/>
              <a:t>B. Alex </a:t>
            </a:r>
            <a:r>
              <a:rPr lang="en-US" i="0" dirty="0" err="1"/>
              <a:t>Leath</a:t>
            </a:r>
            <a:endParaRPr lang="en-US" i="0" dirty="0"/>
          </a:p>
          <a:p>
            <a:r>
              <a:rPr lang="en-US" i="0" dirty="0"/>
              <a:t>C. Danny </a:t>
            </a:r>
            <a:r>
              <a:rPr lang="en-US" i="0" dirty="0" err="1" smtClean="0"/>
              <a:t>Rayes</a:t>
            </a:r>
            <a:endParaRPr lang="en-US" i="0" dirty="0" smtClean="0"/>
          </a:p>
          <a:p>
            <a:r>
              <a:rPr lang="en-US" i="0" dirty="0" smtClean="0"/>
              <a:t>C. </a:t>
            </a:r>
            <a:r>
              <a:rPr lang="en-US" i="0" dirty="0" err="1" smtClean="0"/>
              <a:t>Rish</a:t>
            </a:r>
            <a:r>
              <a:rPr lang="en-US" i="0" dirty="0" smtClean="0"/>
              <a:t> Patel</a:t>
            </a:r>
            <a:endParaRPr lang="en-US" i="0" dirty="0"/>
          </a:p>
          <a:p>
            <a:r>
              <a:rPr lang="en-US" i="0" dirty="0"/>
              <a:t>D. Rahul </a:t>
            </a:r>
            <a:r>
              <a:rPr lang="en-US" i="0" dirty="0" err="1"/>
              <a:t>Warrier</a:t>
            </a:r>
            <a:endParaRPr lang="en-US" i="0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7620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>
                <a:latin typeface="Arial" pitchFamily="34" charset="0"/>
                <a:cs typeface="Arial" pitchFamily="34" charset="0"/>
              </a:rPr>
              <a:t>Connect to: https</a:t>
            </a:r>
            <a:r>
              <a:rPr lang="en-US" sz="2400" i="0" dirty="0">
                <a:latin typeface="Arial" pitchFamily="34" charset="0"/>
                <a:cs typeface="Arial" pitchFamily="34" charset="0"/>
              </a:rPr>
              <a:t>://vcu.zoom.us/j/2504526209</a:t>
            </a:r>
          </a:p>
        </p:txBody>
      </p:sp>
    </p:spTree>
    <p:extLst>
      <p:ext uri="{BB962C8B-B14F-4D97-AF65-F5344CB8AC3E}">
        <p14:creationId xmlns:p14="http://schemas.microsoft.com/office/powerpoint/2010/main" val="42393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dirty="0"/>
              <a:t>Molecular Biology Through Discovery</a:t>
            </a:r>
            <a:br>
              <a:rPr lang="en-US" altLang="en-US" sz="3600" b="1" dirty="0"/>
            </a:br>
            <a:r>
              <a:rPr lang="en-US" altLang="en-US" sz="2800" b="1" dirty="0" smtClean="0"/>
              <a:t>Tuesday</a:t>
            </a:r>
            <a:r>
              <a:rPr lang="en-US" altLang="en-US" sz="2800" b="1" dirty="0"/>
              <a:t>, </a:t>
            </a:r>
            <a:r>
              <a:rPr lang="en-US" altLang="en-US" sz="2800" b="1" dirty="0" smtClean="0"/>
              <a:t>24 January 2017</a:t>
            </a:r>
            <a:endParaRPr lang="en-US" altLang="en-US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057400"/>
            <a:ext cx="78771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1143000" y="4136934"/>
            <a:ext cx="3429000" cy="10446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86" y="3124200"/>
            <a:ext cx="6062028" cy="2281237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 bwMode="auto">
          <a:xfrm>
            <a:off x="1600200" y="477157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14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219200"/>
            <a:ext cx="86010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7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609600" y="1600200"/>
            <a:ext cx="6400800" cy="5334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09600" y="2184396"/>
            <a:ext cx="2362200" cy="4114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955006"/>
            <a:ext cx="4727119" cy="919162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8" y="1052286"/>
            <a:ext cx="8869680" cy="724867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 Box 28" descr="Newsprint"/>
          <p:cNvSpPr txBox="1">
            <a:spLocks noChangeArrowheads="1"/>
          </p:cNvSpPr>
          <p:nvPr/>
        </p:nvSpPr>
        <p:spPr bwMode="auto">
          <a:xfrm>
            <a:off x="1371600" y="4343400"/>
            <a:ext cx="6096000" cy="1200329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the coordinate system is still vague. I'm having difficulty connecting the example with how the cell uses such method to find a gene.</a:t>
            </a:r>
            <a:endParaRPr lang="en-US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5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9144000" cy="5831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 bwMode="auto">
          <a:xfrm>
            <a:off x="2358570" y="539568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3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6" b="3609"/>
          <a:stretch>
            <a:fillRect/>
          </a:stretch>
        </p:blipFill>
        <p:spPr bwMode="auto">
          <a:xfrm>
            <a:off x="0" y="0"/>
            <a:ext cx="9144000" cy="681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410200" y="3581400"/>
            <a:ext cx="3124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638800" y="3406775"/>
            <a:ext cx="685800" cy="174625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65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53200" y="3414713"/>
            <a:ext cx="685800" cy="1746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65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67600" y="3408363"/>
            <a:ext cx="685800" cy="1746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65" charset="-128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86375" y="3605213"/>
            <a:ext cx="381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sz="1600">
                <a:latin typeface="Arial" charset="0"/>
              </a:rPr>
              <a:t>1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637463" y="3624263"/>
            <a:ext cx="1066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r>
              <a:rPr lang="en-US" sz="1600">
                <a:latin typeface="Arial" charset="0"/>
              </a:rPr>
              <a:t>6365727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410200" y="3629025"/>
            <a:ext cx="3124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5311775" y="2714625"/>
            <a:ext cx="3468688" cy="900113"/>
          </a:xfrm>
          <a:custGeom>
            <a:avLst/>
            <a:gdLst>
              <a:gd name="connsiteX0" fmla="*/ 116114 w 3468914"/>
              <a:gd name="connsiteY0" fmla="*/ 870858 h 899886"/>
              <a:gd name="connsiteX1" fmla="*/ 43542 w 3468914"/>
              <a:gd name="connsiteY1" fmla="*/ 841829 h 899886"/>
              <a:gd name="connsiteX2" fmla="*/ 0 w 3468914"/>
              <a:gd name="connsiteY2" fmla="*/ 667658 h 899886"/>
              <a:gd name="connsiteX3" fmla="*/ 14514 w 3468914"/>
              <a:gd name="connsiteY3" fmla="*/ 522515 h 899886"/>
              <a:gd name="connsiteX4" fmla="*/ 43542 w 3468914"/>
              <a:gd name="connsiteY4" fmla="*/ 478972 h 899886"/>
              <a:gd name="connsiteX5" fmla="*/ 58057 w 3468914"/>
              <a:gd name="connsiteY5" fmla="*/ 420915 h 899886"/>
              <a:gd name="connsiteX6" fmla="*/ 101600 w 3468914"/>
              <a:gd name="connsiteY6" fmla="*/ 406400 h 899886"/>
              <a:gd name="connsiteX7" fmla="*/ 130628 w 3468914"/>
              <a:gd name="connsiteY7" fmla="*/ 348343 h 899886"/>
              <a:gd name="connsiteX8" fmla="*/ 174171 w 3468914"/>
              <a:gd name="connsiteY8" fmla="*/ 319315 h 899886"/>
              <a:gd name="connsiteX9" fmla="*/ 217714 w 3468914"/>
              <a:gd name="connsiteY9" fmla="*/ 275772 h 899886"/>
              <a:gd name="connsiteX10" fmla="*/ 348342 w 3468914"/>
              <a:gd name="connsiteY10" fmla="*/ 203200 h 899886"/>
              <a:gd name="connsiteX11" fmla="*/ 406400 w 3468914"/>
              <a:gd name="connsiteY11" fmla="*/ 159658 h 899886"/>
              <a:gd name="connsiteX12" fmla="*/ 493485 w 3468914"/>
              <a:gd name="connsiteY12" fmla="*/ 130629 h 899886"/>
              <a:gd name="connsiteX13" fmla="*/ 580571 w 3468914"/>
              <a:gd name="connsiteY13" fmla="*/ 101600 h 899886"/>
              <a:gd name="connsiteX14" fmla="*/ 740228 w 3468914"/>
              <a:gd name="connsiteY14" fmla="*/ 58058 h 899886"/>
              <a:gd name="connsiteX15" fmla="*/ 870857 w 3468914"/>
              <a:gd name="connsiteY15" fmla="*/ 29029 h 899886"/>
              <a:gd name="connsiteX16" fmla="*/ 1175657 w 3468914"/>
              <a:gd name="connsiteY16" fmla="*/ 14515 h 899886"/>
              <a:gd name="connsiteX17" fmla="*/ 1378857 w 3468914"/>
              <a:gd name="connsiteY17" fmla="*/ 0 h 899886"/>
              <a:gd name="connsiteX18" fmla="*/ 2685142 w 3468914"/>
              <a:gd name="connsiteY18" fmla="*/ 14515 h 899886"/>
              <a:gd name="connsiteX19" fmla="*/ 2873828 w 3468914"/>
              <a:gd name="connsiteY19" fmla="*/ 43543 h 899886"/>
              <a:gd name="connsiteX20" fmla="*/ 3033485 w 3468914"/>
              <a:gd name="connsiteY20" fmla="*/ 58058 h 899886"/>
              <a:gd name="connsiteX21" fmla="*/ 3149600 w 3468914"/>
              <a:gd name="connsiteY21" fmla="*/ 72572 h 899886"/>
              <a:gd name="connsiteX22" fmla="*/ 3236685 w 3468914"/>
              <a:gd name="connsiteY22" fmla="*/ 130629 h 899886"/>
              <a:gd name="connsiteX23" fmla="*/ 3280228 w 3468914"/>
              <a:gd name="connsiteY23" fmla="*/ 159658 h 899886"/>
              <a:gd name="connsiteX24" fmla="*/ 3381828 w 3468914"/>
              <a:gd name="connsiteY24" fmla="*/ 275772 h 899886"/>
              <a:gd name="connsiteX25" fmla="*/ 3410857 w 3468914"/>
              <a:gd name="connsiteY25" fmla="*/ 319315 h 899886"/>
              <a:gd name="connsiteX26" fmla="*/ 3439885 w 3468914"/>
              <a:gd name="connsiteY26" fmla="*/ 406400 h 899886"/>
              <a:gd name="connsiteX27" fmla="*/ 3468914 w 3468914"/>
              <a:gd name="connsiteY27" fmla="*/ 449943 h 899886"/>
              <a:gd name="connsiteX28" fmla="*/ 3454400 w 3468914"/>
              <a:gd name="connsiteY28" fmla="*/ 827315 h 899886"/>
              <a:gd name="connsiteX29" fmla="*/ 3410857 w 3468914"/>
              <a:gd name="connsiteY29" fmla="*/ 856343 h 899886"/>
              <a:gd name="connsiteX30" fmla="*/ 3396342 w 3468914"/>
              <a:gd name="connsiteY30" fmla="*/ 899886 h 899886"/>
              <a:gd name="connsiteX31" fmla="*/ 3294742 w 3468914"/>
              <a:gd name="connsiteY31" fmla="*/ 885372 h 899886"/>
              <a:gd name="connsiteX32" fmla="*/ 3251200 w 3468914"/>
              <a:gd name="connsiteY32" fmla="*/ 870858 h 899886"/>
              <a:gd name="connsiteX33" fmla="*/ 3222171 w 3468914"/>
              <a:gd name="connsiteY33" fmla="*/ 899886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468914" h="899886">
                <a:moveTo>
                  <a:pt x="116114" y="870858"/>
                </a:moveTo>
                <a:cubicBezTo>
                  <a:pt x="91923" y="861182"/>
                  <a:pt x="60699" y="861437"/>
                  <a:pt x="43542" y="841829"/>
                </a:cubicBezTo>
                <a:cubicBezTo>
                  <a:pt x="19865" y="814770"/>
                  <a:pt x="5447" y="700343"/>
                  <a:pt x="0" y="667658"/>
                </a:cubicBezTo>
                <a:cubicBezTo>
                  <a:pt x="4838" y="619277"/>
                  <a:pt x="3581" y="569892"/>
                  <a:pt x="14514" y="522515"/>
                </a:cubicBezTo>
                <a:cubicBezTo>
                  <a:pt x="18436" y="505518"/>
                  <a:pt x="36670" y="495005"/>
                  <a:pt x="43542" y="478972"/>
                </a:cubicBezTo>
                <a:cubicBezTo>
                  <a:pt x="51400" y="460637"/>
                  <a:pt x="45596" y="436492"/>
                  <a:pt x="58057" y="420915"/>
                </a:cubicBezTo>
                <a:cubicBezTo>
                  <a:pt x="67615" y="408968"/>
                  <a:pt x="87086" y="411238"/>
                  <a:pt x="101600" y="406400"/>
                </a:cubicBezTo>
                <a:cubicBezTo>
                  <a:pt x="111276" y="387048"/>
                  <a:pt x="116777" y="364965"/>
                  <a:pt x="130628" y="348343"/>
                </a:cubicBezTo>
                <a:cubicBezTo>
                  <a:pt x="141795" y="334942"/>
                  <a:pt x="160770" y="330482"/>
                  <a:pt x="174171" y="319315"/>
                </a:cubicBezTo>
                <a:cubicBezTo>
                  <a:pt x="189940" y="306174"/>
                  <a:pt x="201511" y="288374"/>
                  <a:pt x="217714" y="275772"/>
                </a:cubicBezTo>
                <a:cubicBezTo>
                  <a:pt x="292574" y="217548"/>
                  <a:pt x="282646" y="225100"/>
                  <a:pt x="348342" y="203200"/>
                </a:cubicBezTo>
                <a:cubicBezTo>
                  <a:pt x="367695" y="188686"/>
                  <a:pt x="384763" y="170476"/>
                  <a:pt x="406400" y="159658"/>
                </a:cubicBezTo>
                <a:cubicBezTo>
                  <a:pt x="433768" y="145974"/>
                  <a:pt x="464457" y="140305"/>
                  <a:pt x="493485" y="130629"/>
                </a:cubicBezTo>
                <a:lnTo>
                  <a:pt x="580571" y="101600"/>
                </a:lnTo>
                <a:cubicBezTo>
                  <a:pt x="697112" y="54984"/>
                  <a:pt x="608641" y="84376"/>
                  <a:pt x="740228" y="58058"/>
                </a:cubicBezTo>
                <a:cubicBezTo>
                  <a:pt x="781038" y="49896"/>
                  <a:pt x="829651" y="32199"/>
                  <a:pt x="870857" y="29029"/>
                </a:cubicBezTo>
                <a:cubicBezTo>
                  <a:pt x="972273" y="21228"/>
                  <a:pt x="1074108" y="20318"/>
                  <a:pt x="1175657" y="14515"/>
                </a:cubicBezTo>
                <a:cubicBezTo>
                  <a:pt x="1243452" y="10641"/>
                  <a:pt x="1311124" y="4838"/>
                  <a:pt x="1378857" y="0"/>
                </a:cubicBezTo>
                <a:lnTo>
                  <a:pt x="2685142" y="14515"/>
                </a:lnTo>
                <a:cubicBezTo>
                  <a:pt x="2942443" y="19713"/>
                  <a:pt x="2724619" y="23648"/>
                  <a:pt x="2873828" y="43543"/>
                </a:cubicBezTo>
                <a:cubicBezTo>
                  <a:pt x="2926798" y="50606"/>
                  <a:pt x="2980340" y="52464"/>
                  <a:pt x="3033485" y="58058"/>
                </a:cubicBezTo>
                <a:cubicBezTo>
                  <a:pt x="3072277" y="62141"/>
                  <a:pt x="3110895" y="67734"/>
                  <a:pt x="3149600" y="72572"/>
                </a:cubicBezTo>
                <a:lnTo>
                  <a:pt x="3236685" y="130629"/>
                </a:lnTo>
                <a:lnTo>
                  <a:pt x="3280228" y="159658"/>
                </a:lnTo>
                <a:cubicBezTo>
                  <a:pt x="3347961" y="261257"/>
                  <a:pt x="3309257" y="227391"/>
                  <a:pt x="3381828" y="275772"/>
                </a:cubicBezTo>
                <a:cubicBezTo>
                  <a:pt x="3391504" y="290286"/>
                  <a:pt x="3403772" y="303374"/>
                  <a:pt x="3410857" y="319315"/>
                </a:cubicBezTo>
                <a:cubicBezTo>
                  <a:pt x="3423284" y="347276"/>
                  <a:pt x="3422912" y="380941"/>
                  <a:pt x="3439885" y="406400"/>
                </a:cubicBezTo>
                <a:lnTo>
                  <a:pt x="3468914" y="449943"/>
                </a:lnTo>
                <a:cubicBezTo>
                  <a:pt x="3464076" y="575734"/>
                  <a:pt x="3472203" y="702697"/>
                  <a:pt x="3454400" y="827315"/>
                </a:cubicBezTo>
                <a:cubicBezTo>
                  <a:pt x="3451933" y="844584"/>
                  <a:pt x="3421754" y="842722"/>
                  <a:pt x="3410857" y="856343"/>
                </a:cubicBezTo>
                <a:cubicBezTo>
                  <a:pt x="3401299" y="868290"/>
                  <a:pt x="3401180" y="885372"/>
                  <a:pt x="3396342" y="899886"/>
                </a:cubicBezTo>
                <a:cubicBezTo>
                  <a:pt x="3362475" y="895048"/>
                  <a:pt x="3328288" y="892081"/>
                  <a:pt x="3294742" y="885372"/>
                </a:cubicBezTo>
                <a:cubicBezTo>
                  <a:pt x="3279740" y="882372"/>
                  <a:pt x="3266202" y="867858"/>
                  <a:pt x="3251200" y="870858"/>
                </a:cubicBezTo>
                <a:cubicBezTo>
                  <a:pt x="3237782" y="873542"/>
                  <a:pt x="3231847" y="890210"/>
                  <a:pt x="3222171" y="89988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042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7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647700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https://www.youtube.com/watch?v=YANAso8Jxrk</a:t>
            </a:r>
          </a:p>
        </p:txBody>
      </p:sp>
      <p:pic>
        <p:nvPicPr>
          <p:cNvPr id="8194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81400"/>
            <a:ext cx="5962650" cy="2914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067" y="914400"/>
            <a:ext cx="4752975" cy="2533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686" y="1524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/>
              <a:t>How do 2D structures self-assemble to 3D?</a:t>
            </a:r>
            <a:endParaRPr lang="en-US" sz="3600" b="1" i="0" dirty="0"/>
          </a:p>
        </p:txBody>
      </p:sp>
    </p:spTree>
    <p:extLst>
      <p:ext uri="{BB962C8B-B14F-4D97-AF65-F5344CB8AC3E}">
        <p14:creationId xmlns:p14="http://schemas.microsoft.com/office/powerpoint/2010/main" val="276917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38113" y="14288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400" b="1" i="0" dirty="0" smtClean="0">
                <a:latin typeface="Times New Roman" pitchFamily="18" charset="0"/>
              </a:rPr>
              <a:t>Modes of Thought</a:t>
            </a:r>
            <a:endParaRPr lang="en-US" altLang="en-US" sz="4400" b="1" i="0" dirty="0"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1371600"/>
            <a:ext cx="8229600" cy="3951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33400" y="5486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/>
              <a:t>From </a:t>
            </a:r>
            <a:r>
              <a:rPr lang="en-US" dirty="0" smtClean="0"/>
              <a:t>What If</a:t>
            </a:r>
            <a:r>
              <a:rPr lang="en-US" i="0" dirty="0" smtClean="0"/>
              <a:t> by Randall Munroe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4336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49" name="AutoShape 25"/>
          <p:cNvSpPr>
            <a:spLocks noChangeArrowheads="1"/>
          </p:cNvSpPr>
          <p:nvPr/>
        </p:nvSpPr>
        <p:spPr bwMode="auto">
          <a:xfrm rot="-5400000">
            <a:off x="2114550" y="2495550"/>
            <a:ext cx="6858000" cy="1866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alpha val="24001"/>
                </a:schemeClr>
              </a:gs>
              <a:gs pos="100000">
                <a:srgbClr val="000024">
                  <a:alpha val="46001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7347" name="Picture 19" descr="DNA__dna_galaxy_card-p137076425400783022b26lp_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9" t="4800" r="17760" b="4800"/>
          <a:stretch>
            <a:fillRect/>
          </a:stretch>
        </p:blipFill>
        <p:spPr bwMode="auto">
          <a:xfrm>
            <a:off x="160338" y="609600"/>
            <a:ext cx="444182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Text Box 2"/>
          <p:cNvSpPr txBox="1">
            <a:spLocks noChangeArrowheads="1"/>
          </p:cNvSpPr>
          <p:nvPr/>
        </p:nvSpPr>
        <p:spPr bwMode="auto">
          <a:xfrm>
            <a:off x="257175" y="228600"/>
            <a:ext cx="866775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sz="4000" b="1" i="0" dirty="0">
                <a:solidFill>
                  <a:schemeClr val="bg1"/>
                </a:solidFill>
                <a:latin typeface="Times New Roman" pitchFamily="18" charset="0"/>
              </a:rPr>
              <a:t>Molecular Biology through Discovery</a:t>
            </a:r>
            <a:br>
              <a:rPr lang="en-US" altLang="en-US" sz="4000" b="1" i="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en-US" sz="2800" b="1" i="0" dirty="0" smtClean="0">
                <a:solidFill>
                  <a:schemeClr val="bg1"/>
                </a:solidFill>
                <a:latin typeface="Times New Roman" pitchFamily="18" charset="0"/>
              </a:rPr>
              <a:t>Tuesday</a:t>
            </a:r>
            <a:r>
              <a:rPr lang="en-US" altLang="en-US" sz="2800" b="1" i="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en-US" sz="2800" b="1" i="0" dirty="0" smtClean="0">
                <a:solidFill>
                  <a:schemeClr val="bg1"/>
                </a:solidFill>
                <a:latin typeface="Times New Roman" pitchFamily="18" charset="0"/>
              </a:rPr>
              <a:t>17 January 2017</a:t>
            </a:r>
            <a:endParaRPr lang="en-US" altLang="en-US" sz="4000" b="1" i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57349" name="Picture 26" descr="protein__wyklad_04_structures__sm-no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425" y="1295400"/>
            <a:ext cx="39401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43" descr="ex-confusio-ut-lumen-white-nob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27738"/>
            <a:ext cx="63246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44" descr="man-in-awe-dk-gray2-nob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657600"/>
            <a:ext cx="12192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 bwMode="auto">
          <a:xfrm>
            <a:off x="4495800" y="1219200"/>
            <a:ext cx="119063" cy="5638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445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9144000" cy="149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 bwMode="auto">
          <a:xfrm>
            <a:off x="6096000" y="23622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83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60"/>
            <a:ext cx="9144000" cy="5040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533400" y="1462314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93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56"/>
            <a:ext cx="9144000" cy="5074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1808586" y="819538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ight Arrow 3"/>
          <p:cNvSpPr/>
          <p:nvPr/>
        </p:nvSpPr>
        <p:spPr bwMode="auto">
          <a:xfrm flipH="1">
            <a:off x="5867400" y="1124338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93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General Concerns</a:t>
            </a:r>
            <a:endParaRPr lang="en-US" sz="4000" b="1" i="0" dirty="0"/>
          </a:p>
        </p:txBody>
      </p:sp>
      <p:sp>
        <p:nvSpPr>
          <p:cNvPr id="3" name="Text Box 28" descr="Newsprint"/>
          <p:cNvSpPr txBox="1">
            <a:spLocks noChangeArrowheads="1"/>
          </p:cNvSpPr>
          <p:nvPr/>
        </p:nvSpPr>
        <p:spPr bwMode="auto">
          <a:xfrm>
            <a:off x="1447800" y="914400"/>
            <a:ext cx="6324600" cy="120032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i="0" dirty="0" smtClean="0">
                <a:latin typeface="Calibri" pitchFamily="34" charset="0"/>
              </a:rPr>
              <a:t>I </a:t>
            </a:r>
            <a:r>
              <a:rPr lang="en-US" i="0" dirty="0">
                <a:latin typeface="Calibri" pitchFamily="34" charset="0"/>
              </a:rPr>
              <a:t>still find myself relatively confused on what needs to be done by a certain day/ what I should be focusing my time on outside of the classroom.</a:t>
            </a:r>
          </a:p>
        </p:txBody>
      </p:sp>
      <p:sp>
        <p:nvSpPr>
          <p:cNvPr id="4" name="Text Box 28" descr="Newsprint"/>
          <p:cNvSpPr txBox="1">
            <a:spLocks noChangeArrowheads="1"/>
          </p:cNvSpPr>
          <p:nvPr/>
        </p:nvSpPr>
        <p:spPr bwMode="auto">
          <a:xfrm>
            <a:off x="1981200" y="2667000"/>
            <a:ext cx="5181600" cy="89255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600" dirty="0">
                <a:latin typeface="Palatino Linotype" pitchFamily="18" charset="0"/>
              </a:rPr>
              <a:t>It’d be nice to have a cleaner version </a:t>
            </a:r>
            <a:r>
              <a:rPr lang="en-US" sz="2600" dirty="0" smtClean="0">
                <a:latin typeface="Palatino Linotype" pitchFamily="18" charset="0"/>
              </a:rPr>
              <a:t/>
            </a:r>
            <a:br>
              <a:rPr lang="en-US" sz="2600" dirty="0" smtClean="0">
                <a:latin typeface="Palatino Linotype" pitchFamily="18" charset="0"/>
              </a:rPr>
            </a:br>
            <a:r>
              <a:rPr lang="en-US" sz="2600" dirty="0" smtClean="0">
                <a:latin typeface="Palatino Linotype" pitchFamily="18" charset="0"/>
              </a:rPr>
              <a:t>of </a:t>
            </a:r>
            <a:r>
              <a:rPr lang="en-US" sz="2600" dirty="0">
                <a:latin typeface="Palatino Linotype" pitchFamily="18" charset="0"/>
              </a:rPr>
              <a:t>the schedule if possible.</a:t>
            </a:r>
          </a:p>
        </p:txBody>
      </p:sp>
    </p:spTree>
    <p:extLst>
      <p:ext uri="{BB962C8B-B14F-4D97-AF65-F5344CB8AC3E}">
        <p14:creationId xmlns:p14="http://schemas.microsoft.com/office/powerpoint/2010/main" val="176727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60842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1380930" y="3280072"/>
            <a:ext cx="3227832" cy="11978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05200"/>
            <a:ext cx="6062028" cy="2281237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2133600" y="256593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5400000">
            <a:off x="5181600" y="424615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5400000">
            <a:off x="6781800" y="48006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3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4945</TotalTime>
  <Words>1014</Words>
  <Application>Microsoft Office PowerPoint</Application>
  <PresentationFormat>On-screen Show (4:3)</PresentationFormat>
  <Paragraphs>212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ＭＳ Ｐゴシック</vt:lpstr>
      <vt:lpstr>Arial</vt:lpstr>
      <vt:lpstr>Calibri</vt:lpstr>
      <vt:lpstr>Courier New</vt:lpstr>
      <vt:lpstr>Lucida Handwriting</vt:lpstr>
      <vt:lpstr>Palatino Linotype</vt:lpstr>
      <vt:lpstr>Tahoma</vt:lpstr>
      <vt:lpstr>Times New Roman</vt:lpstr>
      <vt:lpstr>Verdana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Virginia Commwealth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Elhai</dc:creator>
  <cp:lastModifiedBy>jelhai</cp:lastModifiedBy>
  <cp:revision>237</cp:revision>
  <dcterms:created xsi:type="dcterms:W3CDTF">2011-01-17T21:08:00Z</dcterms:created>
  <dcterms:modified xsi:type="dcterms:W3CDTF">2017-01-24T14:15:36Z</dcterms:modified>
</cp:coreProperties>
</file>