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637" r:id="rId2"/>
    <p:sldId id="638" r:id="rId3"/>
    <p:sldId id="1088" r:id="rId4"/>
    <p:sldId id="1086" r:id="rId5"/>
    <p:sldId id="1087" r:id="rId6"/>
    <p:sldId id="1074" r:id="rId7"/>
    <p:sldId id="1075" r:id="rId8"/>
    <p:sldId id="1089" r:id="rId9"/>
    <p:sldId id="1090" r:id="rId10"/>
    <p:sldId id="1091" r:id="rId11"/>
    <p:sldId id="1092" r:id="rId12"/>
    <p:sldId id="1122" r:id="rId13"/>
    <p:sldId id="1123" r:id="rId14"/>
    <p:sldId id="1124" r:id="rId15"/>
    <p:sldId id="1125" r:id="rId16"/>
    <p:sldId id="1097" r:id="rId17"/>
    <p:sldId id="1096" r:id="rId18"/>
    <p:sldId id="1077" r:id="rId19"/>
    <p:sldId id="1079" r:id="rId20"/>
    <p:sldId id="1093" r:id="rId21"/>
    <p:sldId id="1094" r:id="rId22"/>
    <p:sldId id="1095" r:id="rId23"/>
    <p:sldId id="1098" r:id="rId24"/>
    <p:sldId id="1099" r:id="rId25"/>
    <p:sldId id="1100" r:id="rId26"/>
    <p:sldId id="1101" r:id="rId27"/>
    <p:sldId id="1102" r:id="rId28"/>
    <p:sldId id="1103" r:id="rId29"/>
    <p:sldId id="1104" r:id="rId30"/>
    <p:sldId id="1105" r:id="rId31"/>
    <p:sldId id="1106" r:id="rId32"/>
    <p:sldId id="1107" r:id="rId33"/>
    <p:sldId id="1108" r:id="rId34"/>
    <p:sldId id="1109" r:id="rId35"/>
    <p:sldId id="1110" r:id="rId36"/>
    <p:sldId id="1111" r:id="rId37"/>
    <p:sldId id="1112" r:id="rId38"/>
    <p:sldId id="1113" r:id="rId39"/>
    <p:sldId id="1114" r:id="rId40"/>
    <p:sldId id="1115" r:id="rId41"/>
    <p:sldId id="1116" r:id="rId42"/>
    <p:sldId id="1117" r:id="rId43"/>
    <p:sldId id="1118" r:id="rId44"/>
    <p:sldId id="1119" r:id="rId45"/>
    <p:sldId id="1120" r:id="rId46"/>
    <p:sldId id="1121" r:id="rId4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648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4176">
          <p15:clr>
            <a:srgbClr val="A4A3A4"/>
          </p15:clr>
        </p15:guide>
        <p15:guide id="5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FFDD"/>
    <a:srgbClr val="FF0000"/>
    <a:srgbClr val="66FF33"/>
    <a:srgbClr val="D0DFFF"/>
    <a:srgbClr val="EC3900"/>
    <a:srgbClr val="CC3300"/>
    <a:srgbClr val="FF3300"/>
    <a:srgbClr val="FFFF00"/>
    <a:srgbClr val="66CC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56" autoAdjust="0"/>
    <p:restoredTop sz="94672" autoAdjust="0"/>
  </p:normalViewPr>
  <p:slideViewPr>
    <p:cSldViewPr>
      <p:cViewPr varScale="1">
        <p:scale>
          <a:sx n="95" d="100"/>
          <a:sy n="95" d="100"/>
        </p:scale>
        <p:origin x="90" y="180"/>
      </p:cViewPr>
      <p:guideLst>
        <p:guide orient="horz" pos="2160"/>
        <p:guide pos="3648"/>
        <p:guide orient="horz" pos="3696"/>
        <p:guide orient="horz" pos="417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B8892-A622-4235-B238-8B6F36140256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62ACC-BD12-4D11-8F58-775A777E7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17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A19C8-CCCE-4953-A561-6EE71E169B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525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B2E6AE-82F4-495B-9C1B-0795ADC2A9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2989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D36DB-6B1C-4363-9049-3059ED01D0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780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66C3FD-3F00-475A-A127-AA31988477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8357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F7FB3-6F05-4F0C-8553-8AE99F66C4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9903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9D3746-189F-4C0C-B673-EDEC285851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488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A0E8AF-1545-4817-B025-5126892A1D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270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AFD69-C024-41D5-A069-67E133B1E7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3971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3565D-A5E4-4998-BE11-66FBE22449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639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59704C-9FE3-450E-A290-FBC8243D7E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231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41DB49-8943-4AA8-AEF3-F4387174CC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199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FF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 smtClean="0">
                <a:latin typeface="Arial" charset="0"/>
              </a:defRPr>
            </a:lvl1pPr>
          </a:lstStyle>
          <a:p>
            <a:pPr>
              <a:defRPr/>
            </a:pPr>
            <a:fld id="{E0592081-F691-4511-80BD-F15355DFB6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eople.vcu.edu/~elhaij/bnfo300/17/Units/Proposal/How-to-write-a-proposal-description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eople.vcu.edu/~elhaij/bnfo300/17/Units/Proposal/How-to-write-a-proposal-description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eople.vcu.edu/~elhaij/bnfo300/17/Units/Proposal/How-to-write-a-proposal-description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eople.vcu.edu/~elhaij/bnfo300/17/Units/Proposal/How-to-write-a-proposal-description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5.wmf"/><Relationship Id="rId4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5.wmf"/><Relationship Id="rId4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5.wmf"/><Relationship Id="rId4" Type="http://schemas.openxmlformats.org/officeDocument/2006/relationships/image" Target="../media/image3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jpeg"/><Relationship Id="rId2" Type="http://schemas.openxmlformats.org/officeDocument/2006/relationships/hyperlink" Target="http://www.people.vcu.edu/~elhaij/bnfo300/17/Units/Proposal/How-to-write-a-proposal-description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6.jpeg"/><Relationship Id="rId4" Type="http://schemas.openxmlformats.org/officeDocument/2006/relationships/hyperlink" Target="https://www.youtube.com/watch?v=XwiQVKOrejo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684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8229600" cy="423103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2" y="304799"/>
            <a:ext cx="5286375" cy="67627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 bwMode="auto">
          <a:xfrm>
            <a:off x="838200" y="1341120"/>
            <a:ext cx="7543800" cy="48768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85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/>
          </p:cNvPr>
          <p:cNvSpPr/>
          <p:nvPr/>
        </p:nvSpPr>
        <p:spPr bwMode="auto">
          <a:xfrm>
            <a:off x="7924800" y="3937337"/>
            <a:ext cx="970368" cy="3804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" y="1719944"/>
            <a:ext cx="8412480" cy="5102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81000" y="76200"/>
            <a:ext cx="8229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latin typeface="Lucida Handwriting" pitchFamily="-65" charset="0"/>
              </a:rPr>
              <a:t>Welcome to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600" b="1" i="0" dirty="0"/>
              <a:t>Molecular Biology Through Discovery</a:t>
            </a:r>
            <a:br>
              <a:rPr lang="en-US" altLang="en-US" sz="3600" b="1" i="0" dirty="0"/>
            </a:br>
            <a:r>
              <a:rPr lang="en-US" altLang="en-US" sz="2800" b="1" i="0" dirty="0" smtClean="0"/>
              <a:t>Thursday</a:t>
            </a:r>
            <a:r>
              <a:rPr lang="en-US" altLang="en-US" sz="2800" b="1" i="0" dirty="0"/>
              <a:t>, </a:t>
            </a:r>
            <a:r>
              <a:rPr lang="en-US" altLang="en-US" sz="2800" b="1" i="0" dirty="0" smtClean="0"/>
              <a:t>16 March 2017</a:t>
            </a:r>
            <a:endParaRPr lang="en-US" altLang="en-US" sz="3200" b="1" i="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4405086" y="3780972"/>
            <a:ext cx="3566160" cy="9906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290" y="2514600"/>
            <a:ext cx="5900510" cy="2043113"/>
          </a:xfrm>
          <a:prstGeom prst="rect">
            <a:avLst/>
          </a:prstGeom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Right Arrow 11"/>
          <p:cNvSpPr/>
          <p:nvPr/>
        </p:nvSpPr>
        <p:spPr bwMode="auto">
          <a:xfrm flipV="1">
            <a:off x="1534884" y="3077028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5400000" flipV="1">
            <a:off x="6277428" y="2743200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70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792163" y="90488"/>
            <a:ext cx="7543800" cy="8239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en-US" sz="4800" b="1" i="0" dirty="0" smtClean="0">
                <a:cs typeface="Times New Roman" pitchFamily="18" charset="0"/>
              </a:rPr>
              <a:t>Types of Genetic Codes</a:t>
            </a:r>
          </a:p>
        </p:txBody>
      </p:sp>
      <p:sp>
        <p:nvSpPr>
          <p:cNvPr id="20483" name="TextBox 1"/>
          <p:cNvSpPr txBox="1">
            <a:spLocks noChangeArrowheads="1"/>
          </p:cNvSpPr>
          <p:nvPr/>
        </p:nvSpPr>
        <p:spPr bwMode="auto">
          <a:xfrm>
            <a:off x="1066800" y="1371600"/>
            <a:ext cx="7269163" cy="153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eaLnBrk="1" hangingPunct="1">
              <a:spcBef>
                <a:spcPts val="600"/>
              </a:spcBef>
              <a:buFontTx/>
              <a:buChar char="•"/>
            </a:pPr>
            <a:r>
              <a:rPr lang="en-US" altLang="en-US" sz="2800" i="0" dirty="0">
                <a:cs typeface="Times New Roman" pitchFamily="18" charset="0"/>
              </a:rPr>
              <a:t>Length </a:t>
            </a:r>
            <a:r>
              <a:rPr lang="en-US" altLang="en-US" sz="2800" b="0" i="0" dirty="0">
                <a:cs typeface="Times New Roman" pitchFamily="18" charset="0"/>
              </a:rPr>
              <a:t>– Duplet, Triplet, Variable,..</a:t>
            </a:r>
          </a:p>
          <a:p>
            <a:pPr marL="342900" indent="-342900" eaLnBrk="1" hangingPunct="1">
              <a:spcBef>
                <a:spcPts val="600"/>
              </a:spcBef>
              <a:buFontTx/>
              <a:buChar char="•"/>
            </a:pPr>
            <a:r>
              <a:rPr lang="en-US" altLang="en-US" sz="2800" i="0" dirty="0">
                <a:cs typeface="Times New Roman" pitchFamily="18" charset="0"/>
              </a:rPr>
              <a:t>Degeneracy </a:t>
            </a:r>
            <a:r>
              <a:rPr lang="en-US" altLang="en-US" sz="2800" b="0" i="0" dirty="0">
                <a:cs typeface="Times New Roman" pitchFamily="18" charset="0"/>
              </a:rPr>
              <a:t>– Degenerate, non-degenerate</a:t>
            </a:r>
          </a:p>
          <a:p>
            <a:pPr marL="342900" indent="-342900" eaLnBrk="1" hangingPunct="1">
              <a:spcBef>
                <a:spcPts val="600"/>
              </a:spcBef>
              <a:buFontTx/>
              <a:buChar char="•"/>
            </a:pPr>
            <a:r>
              <a:rPr lang="en-US" altLang="en-US" sz="2800" i="0" dirty="0">
                <a:cs typeface="Times New Roman" pitchFamily="18" charset="0"/>
              </a:rPr>
              <a:t>Overlap </a:t>
            </a:r>
            <a:r>
              <a:rPr lang="en-US" altLang="en-US" sz="2800" b="0" i="0" dirty="0">
                <a:cs typeface="Times New Roman" pitchFamily="18" charset="0"/>
              </a:rPr>
              <a:t>– (partially-, non-) overlapping</a:t>
            </a:r>
          </a:p>
        </p:txBody>
      </p:sp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04"/>
          <a:stretch>
            <a:fillRect/>
          </a:stretch>
        </p:blipFill>
        <p:spPr bwMode="auto">
          <a:xfrm>
            <a:off x="614363" y="3200400"/>
            <a:ext cx="7615237" cy="272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1066800" y="3214914"/>
            <a:ext cx="6629400" cy="1143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066800" y="2362200"/>
            <a:ext cx="6248400" cy="5334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45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686" y="152400"/>
            <a:ext cx="88537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0" dirty="0" smtClean="0"/>
              <a:t>Problem Set 5, #5</a:t>
            </a:r>
            <a:endParaRPr lang="en-US" sz="4400" b="1" i="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0"/>
            <a:ext cx="8686800" cy="2906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14400"/>
            <a:ext cx="5638800" cy="2736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901700"/>
            <a:ext cx="1944688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934200" y="3416300"/>
            <a:ext cx="19446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600" b="0">
                <a:latin typeface="Arial" charset="0"/>
                <a:cs typeface="Arial" charset="0"/>
              </a:rPr>
              <a:t>Sydney Brenner</a:t>
            </a:r>
          </a:p>
        </p:txBody>
      </p:sp>
    </p:spTree>
    <p:extLst>
      <p:ext uri="{BB962C8B-B14F-4D97-AF65-F5344CB8AC3E}">
        <p14:creationId xmlns:p14="http://schemas.microsoft.com/office/powerpoint/2010/main" val="325236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792163" y="90488"/>
            <a:ext cx="7543800" cy="8239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en-US" sz="4800" b="1" i="0" dirty="0" smtClean="0">
                <a:cs typeface="Times New Roman" pitchFamily="18" charset="0"/>
              </a:rPr>
              <a:t>Types of Genetic Codes</a:t>
            </a:r>
          </a:p>
        </p:txBody>
      </p:sp>
      <p:sp>
        <p:nvSpPr>
          <p:cNvPr id="20483" name="TextBox 1"/>
          <p:cNvSpPr txBox="1">
            <a:spLocks noChangeArrowheads="1"/>
          </p:cNvSpPr>
          <p:nvPr/>
        </p:nvSpPr>
        <p:spPr bwMode="auto">
          <a:xfrm>
            <a:off x="1066800" y="1371600"/>
            <a:ext cx="7269163" cy="153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eaLnBrk="1" hangingPunct="1">
              <a:spcBef>
                <a:spcPts val="600"/>
              </a:spcBef>
              <a:buFontTx/>
              <a:buChar char="•"/>
            </a:pPr>
            <a:r>
              <a:rPr lang="en-US" altLang="en-US" sz="2800" i="0" dirty="0">
                <a:cs typeface="Times New Roman" pitchFamily="18" charset="0"/>
              </a:rPr>
              <a:t>Length </a:t>
            </a:r>
            <a:r>
              <a:rPr lang="en-US" altLang="en-US" sz="2800" b="0" i="0" dirty="0">
                <a:cs typeface="Times New Roman" pitchFamily="18" charset="0"/>
              </a:rPr>
              <a:t>– Duplet, Triplet, Variable,..</a:t>
            </a:r>
          </a:p>
          <a:p>
            <a:pPr marL="342900" indent="-342900" eaLnBrk="1" hangingPunct="1">
              <a:spcBef>
                <a:spcPts val="600"/>
              </a:spcBef>
              <a:buFontTx/>
              <a:buChar char="•"/>
            </a:pPr>
            <a:r>
              <a:rPr lang="en-US" altLang="en-US" sz="2800" i="0" dirty="0">
                <a:cs typeface="Times New Roman" pitchFamily="18" charset="0"/>
              </a:rPr>
              <a:t>Degeneracy </a:t>
            </a:r>
            <a:r>
              <a:rPr lang="en-US" altLang="en-US" sz="2800" b="0" i="0" dirty="0">
                <a:cs typeface="Times New Roman" pitchFamily="18" charset="0"/>
              </a:rPr>
              <a:t>– Degenerate, non-degenerate</a:t>
            </a:r>
          </a:p>
          <a:p>
            <a:pPr marL="342900" indent="-342900" eaLnBrk="1" hangingPunct="1">
              <a:spcBef>
                <a:spcPts val="600"/>
              </a:spcBef>
              <a:buFontTx/>
              <a:buChar char="•"/>
            </a:pPr>
            <a:r>
              <a:rPr lang="en-US" altLang="en-US" sz="2800" i="0" dirty="0">
                <a:cs typeface="Times New Roman" pitchFamily="18" charset="0"/>
              </a:rPr>
              <a:t>Overlap </a:t>
            </a:r>
            <a:r>
              <a:rPr lang="en-US" altLang="en-US" sz="2800" b="0" i="0" dirty="0">
                <a:cs typeface="Times New Roman" pitchFamily="18" charset="0"/>
              </a:rPr>
              <a:t>– (partially-, non-) overlapping</a:t>
            </a:r>
          </a:p>
        </p:txBody>
      </p:sp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04"/>
          <a:stretch>
            <a:fillRect/>
          </a:stretch>
        </p:blipFill>
        <p:spPr bwMode="auto">
          <a:xfrm>
            <a:off x="614363" y="3200400"/>
            <a:ext cx="7615237" cy="272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1066800" y="1371600"/>
            <a:ext cx="5715000" cy="5334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5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/>
          </p:cNvPr>
          <p:cNvSpPr/>
          <p:nvPr/>
        </p:nvSpPr>
        <p:spPr bwMode="auto">
          <a:xfrm>
            <a:off x="7924800" y="3937337"/>
            <a:ext cx="970368" cy="3804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" y="1719944"/>
            <a:ext cx="8412480" cy="5102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81000" y="76200"/>
            <a:ext cx="8229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latin typeface="Lucida Handwriting" pitchFamily="-65" charset="0"/>
              </a:rPr>
              <a:t>Welcome to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600" b="1" i="0" dirty="0"/>
              <a:t>Molecular Biology Through Discovery</a:t>
            </a:r>
            <a:br>
              <a:rPr lang="en-US" altLang="en-US" sz="3600" b="1" i="0" dirty="0"/>
            </a:br>
            <a:r>
              <a:rPr lang="en-US" altLang="en-US" sz="2800" b="1" i="0" dirty="0" smtClean="0"/>
              <a:t>Thursday</a:t>
            </a:r>
            <a:r>
              <a:rPr lang="en-US" altLang="en-US" sz="2800" b="1" i="0" dirty="0"/>
              <a:t>, </a:t>
            </a:r>
            <a:r>
              <a:rPr lang="en-US" altLang="en-US" sz="2800" b="1" i="0" dirty="0" smtClean="0"/>
              <a:t>16 March 2017</a:t>
            </a:r>
            <a:endParaRPr lang="en-US" altLang="en-US" sz="3200" b="1" i="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4405086" y="3780972"/>
            <a:ext cx="3566160" cy="9906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290" y="2514600"/>
            <a:ext cx="5900510" cy="2043113"/>
          </a:xfrm>
          <a:prstGeom prst="rect">
            <a:avLst/>
          </a:prstGeom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Right Arrow 11"/>
          <p:cNvSpPr/>
          <p:nvPr/>
        </p:nvSpPr>
        <p:spPr bwMode="auto">
          <a:xfrm flipV="1">
            <a:off x="1534884" y="3077028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5400000" flipV="1">
            <a:off x="6277428" y="2743200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7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35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/>
          </p:cNvPr>
          <p:cNvSpPr/>
          <p:nvPr/>
        </p:nvSpPr>
        <p:spPr bwMode="auto">
          <a:xfrm>
            <a:off x="7924800" y="3937337"/>
            <a:ext cx="970368" cy="3804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" y="1719944"/>
            <a:ext cx="8412480" cy="5102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81000" y="76200"/>
            <a:ext cx="8229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latin typeface="Lucida Handwriting" pitchFamily="-65" charset="0"/>
              </a:rPr>
              <a:t>Welcome to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600" b="1" i="0" dirty="0"/>
              <a:t>Molecular Biology Through Discovery</a:t>
            </a:r>
            <a:br>
              <a:rPr lang="en-US" altLang="en-US" sz="3600" b="1" i="0" dirty="0"/>
            </a:br>
            <a:r>
              <a:rPr lang="en-US" altLang="en-US" sz="2800" b="1" i="0" dirty="0" smtClean="0"/>
              <a:t>Thursday</a:t>
            </a:r>
            <a:r>
              <a:rPr lang="en-US" altLang="en-US" sz="2800" b="1" i="0" dirty="0"/>
              <a:t>, </a:t>
            </a:r>
            <a:r>
              <a:rPr lang="en-US" altLang="en-US" sz="2800" b="1" i="0" dirty="0" smtClean="0"/>
              <a:t>16 March 2017</a:t>
            </a:r>
            <a:endParaRPr lang="en-US" altLang="en-US" sz="3200" b="1" i="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4405086" y="3780972"/>
            <a:ext cx="3566160" cy="9906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290" y="2514600"/>
            <a:ext cx="5900510" cy="2043113"/>
          </a:xfrm>
          <a:prstGeom prst="rect">
            <a:avLst/>
          </a:prstGeom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Right Arrow 11"/>
          <p:cNvSpPr/>
          <p:nvPr/>
        </p:nvSpPr>
        <p:spPr bwMode="auto">
          <a:xfrm flipV="1">
            <a:off x="1534884" y="3962400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37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8686800" cy="2474524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686" y="152400"/>
            <a:ext cx="88537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0" dirty="0" smtClean="0"/>
              <a:t>Problem Set 5, #2</a:t>
            </a:r>
            <a:endParaRPr lang="en-US" sz="4400" b="1" i="0" dirty="0"/>
          </a:p>
        </p:txBody>
      </p:sp>
    </p:spTree>
    <p:extLst>
      <p:ext uri="{BB962C8B-B14F-4D97-AF65-F5344CB8AC3E}">
        <p14:creationId xmlns:p14="http://schemas.microsoft.com/office/powerpoint/2010/main" val="211464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686" y="152400"/>
            <a:ext cx="88537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0" dirty="0" smtClean="0"/>
              <a:t>Problem Set 5, #5</a:t>
            </a:r>
            <a:endParaRPr lang="en-US" sz="4400" b="1" i="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0"/>
            <a:ext cx="8686800" cy="2906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14400"/>
            <a:ext cx="5638800" cy="2736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901700"/>
            <a:ext cx="1944688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934200" y="3416300"/>
            <a:ext cx="19446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600" b="0">
                <a:latin typeface="Arial" charset="0"/>
                <a:cs typeface="Arial" charset="0"/>
              </a:rPr>
              <a:t>Sydney Brenner</a:t>
            </a:r>
          </a:p>
        </p:txBody>
      </p:sp>
      <p:sp>
        <p:nvSpPr>
          <p:cNvPr id="8" name="Text Box 28" descr="Newsprint"/>
          <p:cNvSpPr txBox="1">
            <a:spLocks noChangeArrowheads="1"/>
          </p:cNvSpPr>
          <p:nvPr/>
        </p:nvSpPr>
        <p:spPr bwMode="auto">
          <a:xfrm>
            <a:off x="1524000" y="2743200"/>
            <a:ext cx="5105400" cy="1015663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sz="2000" dirty="0" smtClean="0"/>
              <a:t>…what </a:t>
            </a:r>
            <a:r>
              <a:rPr lang="en-US" sz="2000" dirty="0"/>
              <a:t>kind of degenerate </a:t>
            </a:r>
            <a:r>
              <a:rPr lang="en-US" sz="2000" dirty="0" smtClean="0"/>
              <a:t>[code] led </a:t>
            </a:r>
            <a:r>
              <a:rPr lang="en-US" sz="2000" dirty="0"/>
              <a:t>to translation of His to occur first in the first dipeptide line and last on the second line?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8254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/>
          </p:cNvPr>
          <p:cNvSpPr/>
          <p:nvPr/>
        </p:nvSpPr>
        <p:spPr bwMode="auto">
          <a:xfrm>
            <a:off x="7924800" y="3937337"/>
            <a:ext cx="970368" cy="3804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" y="1719944"/>
            <a:ext cx="8412480" cy="5102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81000" y="76200"/>
            <a:ext cx="8229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latin typeface="Lucida Handwriting" pitchFamily="-65" charset="0"/>
              </a:rPr>
              <a:t>Welcome to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600" b="1" i="0" dirty="0"/>
              <a:t>Molecular Biology Through Discovery</a:t>
            </a:r>
            <a:br>
              <a:rPr lang="en-US" altLang="en-US" sz="3600" b="1" i="0" dirty="0"/>
            </a:br>
            <a:r>
              <a:rPr lang="en-US" altLang="en-US" sz="2800" b="1" i="0" dirty="0" smtClean="0"/>
              <a:t>Thursday</a:t>
            </a:r>
            <a:r>
              <a:rPr lang="en-US" altLang="en-US" sz="2800" b="1" i="0" dirty="0"/>
              <a:t>, </a:t>
            </a:r>
            <a:r>
              <a:rPr lang="en-US" altLang="en-US" sz="2800" b="1" i="0" dirty="0" smtClean="0"/>
              <a:t>16 March 2017</a:t>
            </a:r>
            <a:endParaRPr lang="en-US" altLang="en-US" sz="3200" b="1" i="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4405086" y="3780972"/>
            <a:ext cx="3566160" cy="9906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ight Arrow 7"/>
          <p:cNvSpPr/>
          <p:nvPr/>
        </p:nvSpPr>
        <p:spPr bwMode="auto">
          <a:xfrm rot="5400000" flipV="1">
            <a:off x="8124372" y="4572000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290" y="2514600"/>
            <a:ext cx="5900510" cy="2043113"/>
          </a:xfrm>
          <a:prstGeom prst="rect">
            <a:avLst/>
          </a:prstGeom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Right Arrow 11"/>
          <p:cNvSpPr/>
          <p:nvPr/>
        </p:nvSpPr>
        <p:spPr bwMode="auto">
          <a:xfrm flipV="1">
            <a:off x="1534884" y="3704772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36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686" y="152400"/>
            <a:ext cx="88537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0" dirty="0" smtClean="0"/>
              <a:t>Problem Set 5, #5</a:t>
            </a:r>
            <a:endParaRPr lang="en-US" sz="4400" b="1" i="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79487"/>
            <a:ext cx="8686800" cy="2906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18499"/>
            <a:ext cx="8686800" cy="16965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28" descr="Newsprint"/>
          <p:cNvSpPr txBox="1">
            <a:spLocks noChangeArrowheads="1"/>
          </p:cNvSpPr>
          <p:nvPr/>
        </p:nvSpPr>
        <p:spPr bwMode="auto">
          <a:xfrm>
            <a:off x="1524000" y="2743200"/>
            <a:ext cx="5105400" cy="1015663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sz="2000" dirty="0" smtClean="0"/>
              <a:t>…what </a:t>
            </a:r>
            <a:r>
              <a:rPr lang="en-US" sz="2000" dirty="0"/>
              <a:t>kind of degenerate </a:t>
            </a:r>
            <a:r>
              <a:rPr lang="en-US" sz="2000" dirty="0" smtClean="0"/>
              <a:t>[code] led </a:t>
            </a:r>
            <a:r>
              <a:rPr lang="en-US" sz="2000" dirty="0"/>
              <a:t>to translation of His to occur first in the first dipeptide line and last on the second line?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5199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686" y="152400"/>
            <a:ext cx="88537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0" dirty="0" smtClean="0"/>
              <a:t>Problem Set 5, #4</a:t>
            </a:r>
            <a:endParaRPr lang="en-US" sz="4400" b="1" i="0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5"/>
            <a:ext cx="8686800" cy="12822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86036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686" y="152400"/>
            <a:ext cx="88537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0" dirty="0" smtClean="0"/>
              <a:t>Problem Set 5, #3</a:t>
            </a:r>
            <a:endParaRPr lang="en-US" sz="4400" b="1" i="0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07" y="952823"/>
            <a:ext cx="8686800" cy="4015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105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686" y="152400"/>
            <a:ext cx="88537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0" dirty="0" smtClean="0"/>
              <a:t>Problem Set 5, #3</a:t>
            </a:r>
            <a:endParaRPr lang="en-US" sz="4400" b="1" i="0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58" y="1703096"/>
            <a:ext cx="8503920" cy="2791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" y="1066800"/>
            <a:ext cx="8503920" cy="650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07" y="3619500"/>
            <a:ext cx="8635093" cy="2171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 bwMode="auto">
          <a:xfrm flipV="1">
            <a:off x="4238172" y="5733144"/>
            <a:ext cx="0" cy="228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4709886" y="5733288"/>
            <a:ext cx="0" cy="228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4953000" y="5733288"/>
            <a:ext cx="0" cy="228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7986486" y="5733288"/>
            <a:ext cx="0" cy="228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8530770" y="5733288"/>
            <a:ext cx="0" cy="228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8882742" y="5733288"/>
            <a:ext cx="0" cy="228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2394858" y="5733288"/>
            <a:ext cx="0" cy="228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9819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Oval 98"/>
          <p:cNvSpPr/>
          <p:nvPr/>
        </p:nvSpPr>
        <p:spPr bwMode="auto">
          <a:xfrm>
            <a:off x="228600" y="3994332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229326" y="5368836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8122194" y="2631438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" name="Oval 101"/>
          <p:cNvSpPr/>
          <p:nvPr/>
        </p:nvSpPr>
        <p:spPr bwMode="auto">
          <a:xfrm>
            <a:off x="8122920" y="4005942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" name="Oval 102"/>
          <p:cNvSpPr/>
          <p:nvPr/>
        </p:nvSpPr>
        <p:spPr bwMode="auto">
          <a:xfrm>
            <a:off x="8123646" y="5380446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227874" y="2634342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138535"/>
            <a:ext cx="1143000" cy="369332"/>
          </a:xfrm>
          <a:prstGeom prst="rect">
            <a:avLst/>
          </a:prstGeom>
          <a:solidFill>
            <a:srgbClr val="FFDD99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990600" y="19812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90600" y="26670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990600" y="33528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40386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90600" y="47244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990600" y="54102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953000" y="19959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953000" y="26817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953000" y="33675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953000" y="40533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953000" y="47391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953000" y="54249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953000" y="61107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8600" y="1981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1N</a:t>
            </a:r>
            <a:endParaRPr lang="en-US" sz="2400" i="0" dirty="0"/>
          </a:p>
        </p:txBody>
      </p:sp>
      <p:sp>
        <p:nvSpPr>
          <p:cNvPr id="23" name="TextBox 22"/>
          <p:cNvSpPr txBox="1"/>
          <p:nvPr/>
        </p:nvSpPr>
        <p:spPr>
          <a:xfrm>
            <a:off x="228600" y="2667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2N</a:t>
            </a:r>
            <a:endParaRPr lang="en-US" sz="2400" i="0" dirty="0"/>
          </a:p>
        </p:txBody>
      </p:sp>
      <p:sp>
        <p:nvSpPr>
          <p:cNvPr id="24" name="TextBox 23"/>
          <p:cNvSpPr txBox="1"/>
          <p:nvPr/>
        </p:nvSpPr>
        <p:spPr>
          <a:xfrm>
            <a:off x="228600" y="3352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3N</a:t>
            </a:r>
            <a:endParaRPr lang="en-US" sz="2400" i="0" dirty="0"/>
          </a:p>
        </p:txBody>
      </p:sp>
      <p:sp>
        <p:nvSpPr>
          <p:cNvPr id="25" name="TextBox 24"/>
          <p:cNvSpPr txBox="1"/>
          <p:nvPr/>
        </p:nvSpPr>
        <p:spPr>
          <a:xfrm>
            <a:off x="228600" y="4038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4N</a:t>
            </a:r>
            <a:endParaRPr lang="en-US" sz="2400" i="0" dirty="0"/>
          </a:p>
        </p:txBody>
      </p:sp>
      <p:sp>
        <p:nvSpPr>
          <p:cNvPr id="26" name="TextBox 25"/>
          <p:cNvSpPr txBox="1"/>
          <p:nvPr/>
        </p:nvSpPr>
        <p:spPr>
          <a:xfrm>
            <a:off x="228600" y="4724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5N</a:t>
            </a:r>
            <a:endParaRPr lang="en-US" sz="2400" i="0" dirty="0"/>
          </a:p>
        </p:txBody>
      </p:sp>
      <p:sp>
        <p:nvSpPr>
          <p:cNvPr id="27" name="TextBox 26"/>
          <p:cNvSpPr txBox="1"/>
          <p:nvPr/>
        </p:nvSpPr>
        <p:spPr>
          <a:xfrm>
            <a:off x="228600" y="5410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6N</a:t>
            </a:r>
            <a:endParaRPr lang="en-US" sz="2400" i="0" dirty="0"/>
          </a:p>
        </p:txBody>
      </p:sp>
      <p:sp>
        <p:nvSpPr>
          <p:cNvPr id="29" name="TextBox 28"/>
          <p:cNvSpPr txBox="1"/>
          <p:nvPr/>
        </p:nvSpPr>
        <p:spPr>
          <a:xfrm>
            <a:off x="8153400" y="1981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1S</a:t>
            </a:r>
            <a:endParaRPr lang="en-US" sz="2400" i="0" dirty="0"/>
          </a:p>
        </p:txBody>
      </p:sp>
      <p:sp>
        <p:nvSpPr>
          <p:cNvPr id="30" name="TextBox 29"/>
          <p:cNvSpPr txBox="1"/>
          <p:nvPr/>
        </p:nvSpPr>
        <p:spPr>
          <a:xfrm>
            <a:off x="8153400" y="2667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2S</a:t>
            </a:r>
            <a:endParaRPr lang="en-US" sz="2400" i="0" dirty="0"/>
          </a:p>
        </p:txBody>
      </p:sp>
      <p:sp>
        <p:nvSpPr>
          <p:cNvPr id="31" name="TextBox 30"/>
          <p:cNvSpPr txBox="1"/>
          <p:nvPr/>
        </p:nvSpPr>
        <p:spPr>
          <a:xfrm>
            <a:off x="8153400" y="3352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3S</a:t>
            </a:r>
            <a:endParaRPr lang="en-US" sz="2400" i="0" dirty="0"/>
          </a:p>
        </p:txBody>
      </p:sp>
      <p:sp>
        <p:nvSpPr>
          <p:cNvPr id="32" name="TextBox 31"/>
          <p:cNvSpPr txBox="1"/>
          <p:nvPr/>
        </p:nvSpPr>
        <p:spPr>
          <a:xfrm>
            <a:off x="8153400" y="4038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4S</a:t>
            </a:r>
            <a:endParaRPr lang="en-US" sz="2400" i="0" dirty="0"/>
          </a:p>
        </p:txBody>
      </p:sp>
      <p:sp>
        <p:nvSpPr>
          <p:cNvPr id="33" name="TextBox 32"/>
          <p:cNvSpPr txBox="1"/>
          <p:nvPr/>
        </p:nvSpPr>
        <p:spPr>
          <a:xfrm>
            <a:off x="8153400" y="4724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5S</a:t>
            </a:r>
            <a:endParaRPr lang="en-US" sz="2400" i="0" dirty="0"/>
          </a:p>
        </p:txBody>
      </p:sp>
      <p:sp>
        <p:nvSpPr>
          <p:cNvPr id="34" name="TextBox 33"/>
          <p:cNvSpPr txBox="1"/>
          <p:nvPr/>
        </p:nvSpPr>
        <p:spPr>
          <a:xfrm>
            <a:off x="8153400" y="5410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6S</a:t>
            </a:r>
            <a:endParaRPr lang="en-US" sz="2400" i="0" dirty="0"/>
          </a:p>
        </p:txBody>
      </p:sp>
      <p:sp>
        <p:nvSpPr>
          <p:cNvPr id="35" name="TextBox 34"/>
          <p:cNvSpPr txBox="1"/>
          <p:nvPr/>
        </p:nvSpPr>
        <p:spPr>
          <a:xfrm>
            <a:off x="8153400" y="6096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7S</a:t>
            </a:r>
            <a:endParaRPr lang="en-US" sz="2400" i="0" dirty="0"/>
          </a:p>
        </p:txBody>
      </p:sp>
      <p:grpSp>
        <p:nvGrpSpPr>
          <p:cNvPr id="43" name="Group 42"/>
          <p:cNvGrpSpPr/>
          <p:nvPr/>
        </p:nvGrpSpPr>
        <p:grpSpPr>
          <a:xfrm>
            <a:off x="1295400" y="2376948"/>
            <a:ext cx="2344992" cy="186816"/>
            <a:chOff x="1295400" y="2376948"/>
            <a:chExt cx="2344992" cy="186816"/>
          </a:xfrm>
        </p:grpSpPr>
        <p:sp>
          <p:nvSpPr>
            <p:cNvPr id="37" name="Oval 36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95400" y="3062748"/>
            <a:ext cx="2344992" cy="186816"/>
            <a:chOff x="1295400" y="2376948"/>
            <a:chExt cx="2344992" cy="186816"/>
          </a:xfrm>
        </p:grpSpPr>
        <p:sp>
          <p:nvSpPr>
            <p:cNvPr id="45" name="Oval 4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295400" y="3748548"/>
            <a:ext cx="2344992" cy="186816"/>
            <a:chOff x="1295400" y="2376948"/>
            <a:chExt cx="2344992" cy="186816"/>
          </a:xfrm>
        </p:grpSpPr>
        <p:sp>
          <p:nvSpPr>
            <p:cNvPr id="50" name="Oval 4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295400" y="4434348"/>
            <a:ext cx="2344992" cy="186816"/>
            <a:chOff x="1295400" y="2376948"/>
            <a:chExt cx="2344992" cy="186816"/>
          </a:xfrm>
        </p:grpSpPr>
        <p:sp>
          <p:nvSpPr>
            <p:cNvPr id="55" name="Oval 5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295400" y="5120148"/>
            <a:ext cx="2344992" cy="186816"/>
            <a:chOff x="1295400" y="2376948"/>
            <a:chExt cx="2344992" cy="186816"/>
          </a:xfrm>
        </p:grpSpPr>
        <p:sp>
          <p:nvSpPr>
            <p:cNvPr id="60" name="Oval 5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1" name="Oval 6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295400" y="5805948"/>
            <a:ext cx="2344992" cy="186816"/>
            <a:chOff x="1295400" y="2376948"/>
            <a:chExt cx="2344992" cy="186816"/>
          </a:xfrm>
        </p:grpSpPr>
        <p:sp>
          <p:nvSpPr>
            <p:cNvPr id="65" name="Oval 6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7" name="Oval 6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321712" y="2376948"/>
            <a:ext cx="2344992" cy="186816"/>
            <a:chOff x="1295400" y="2376948"/>
            <a:chExt cx="2344992" cy="186816"/>
          </a:xfrm>
        </p:grpSpPr>
        <p:sp>
          <p:nvSpPr>
            <p:cNvPr id="70" name="Oval 6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321712" y="3062748"/>
            <a:ext cx="2344992" cy="186816"/>
            <a:chOff x="1295400" y="2376948"/>
            <a:chExt cx="2344992" cy="186816"/>
          </a:xfrm>
        </p:grpSpPr>
        <p:sp>
          <p:nvSpPr>
            <p:cNvPr id="75" name="Oval 7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7" name="Oval 7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8" name="Oval 7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321712" y="3748548"/>
            <a:ext cx="2344992" cy="186816"/>
            <a:chOff x="1295400" y="2376948"/>
            <a:chExt cx="2344992" cy="186816"/>
          </a:xfrm>
        </p:grpSpPr>
        <p:sp>
          <p:nvSpPr>
            <p:cNvPr id="80" name="Oval 7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1" name="Oval 8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3" name="Oval 8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5321712" y="4434348"/>
            <a:ext cx="2344992" cy="186816"/>
            <a:chOff x="1295400" y="2376948"/>
            <a:chExt cx="2344992" cy="186816"/>
          </a:xfrm>
        </p:grpSpPr>
        <p:sp>
          <p:nvSpPr>
            <p:cNvPr id="85" name="Oval 8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6" name="Oval 8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7" name="Oval 8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321712" y="5120148"/>
            <a:ext cx="2344992" cy="186816"/>
            <a:chOff x="1295400" y="2376948"/>
            <a:chExt cx="2344992" cy="186816"/>
          </a:xfrm>
        </p:grpSpPr>
        <p:sp>
          <p:nvSpPr>
            <p:cNvPr id="90" name="Oval 8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1" name="Oval 9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2" name="Oval 9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3" name="Oval 9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321712" y="5805948"/>
            <a:ext cx="2344992" cy="186816"/>
            <a:chOff x="1295400" y="2376948"/>
            <a:chExt cx="2344992" cy="186816"/>
          </a:xfrm>
        </p:grpSpPr>
        <p:sp>
          <p:nvSpPr>
            <p:cNvPr id="95" name="Oval 9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6" name="Oval 9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7" name="Oval 9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8" name="Oval 9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04" name="Text Box 2"/>
          <p:cNvSpPr txBox="1">
            <a:spLocks noChangeArrowheads="1"/>
          </p:cNvSpPr>
          <p:nvPr/>
        </p:nvSpPr>
        <p:spPr bwMode="auto">
          <a:xfrm>
            <a:off x="792163" y="0"/>
            <a:ext cx="7543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b="1" i="0" dirty="0" smtClean="0"/>
              <a:t>Problem Set 5, #2,#5</a:t>
            </a:r>
            <a:endParaRPr lang="en-US" sz="4800" b="1" i="0" dirty="0"/>
          </a:p>
        </p:txBody>
      </p:sp>
    </p:spTree>
    <p:extLst>
      <p:ext uri="{BB962C8B-B14F-4D97-AF65-F5344CB8AC3E}">
        <p14:creationId xmlns:p14="http://schemas.microsoft.com/office/powerpoint/2010/main" val="294651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Oval 123"/>
          <p:cNvSpPr/>
          <p:nvPr/>
        </p:nvSpPr>
        <p:spPr bwMode="auto">
          <a:xfrm>
            <a:off x="228600" y="3994332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229326" y="5368836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8122194" y="2631438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8122920" y="4005942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8" name="Oval 127"/>
          <p:cNvSpPr/>
          <p:nvPr/>
        </p:nvSpPr>
        <p:spPr bwMode="auto">
          <a:xfrm>
            <a:off x="8123646" y="5380446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9" name="Oval 128"/>
          <p:cNvSpPr/>
          <p:nvPr/>
        </p:nvSpPr>
        <p:spPr bwMode="auto">
          <a:xfrm>
            <a:off x="227874" y="2634342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138535"/>
            <a:ext cx="1143000" cy="369332"/>
          </a:xfrm>
          <a:prstGeom prst="rect">
            <a:avLst/>
          </a:prstGeom>
          <a:solidFill>
            <a:srgbClr val="FFDD99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990600" y="19812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90600" y="26670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990600" y="33528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40386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90600" y="47244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990600" y="54102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953000" y="19959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953000" y="26817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953000" y="33675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953000" y="40533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953000" y="47391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953000" y="54249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953000" y="61107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8600" y="1981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1N</a:t>
            </a:r>
            <a:endParaRPr lang="en-US" sz="2400" i="0" dirty="0"/>
          </a:p>
        </p:txBody>
      </p:sp>
      <p:sp>
        <p:nvSpPr>
          <p:cNvPr id="23" name="TextBox 22"/>
          <p:cNvSpPr txBox="1"/>
          <p:nvPr/>
        </p:nvSpPr>
        <p:spPr>
          <a:xfrm>
            <a:off x="228600" y="2667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2N</a:t>
            </a:r>
            <a:endParaRPr lang="en-US" sz="2400" i="0" dirty="0"/>
          </a:p>
        </p:txBody>
      </p:sp>
      <p:sp>
        <p:nvSpPr>
          <p:cNvPr id="24" name="TextBox 23"/>
          <p:cNvSpPr txBox="1"/>
          <p:nvPr/>
        </p:nvSpPr>
        <p:spPr>
          <a:xfrm>
            <a:off x="228600" y="3352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3N</a:t>
            </a:r>
            <a:endParaRPr lang="en-US" sz="2400" i="0" dirty="0"/>
          </a:p>
        </p:txBody>
      </p:sp>
      <p:sp>
        <p:nvSpPr>
          <p:cNvPr id="25" name="TextBox 24"/>
          <p:cNvSpPr txBox="1"/>
          <p:nvPr/>
        </p:nvSpPr>
        <p:spPr>
          <a:xfrm>
            <a:off x="228600" y="4038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4N</a:t>
            </a:r>
            <a:endParaRPr lang="en-US" sz="2400" i="0" dirty="0"/>
          </a:p>
        </p:txBody>
      </p:sp>
      <p:sp>
        <p:nvSpPr>
          <p:cNvPr id="26" name="TextBox 25"/>
          <p:cNvSpPr txBox="1"/>
          <p:nvPr/>
        </p:nvSpPr>
        <p:spPr>
          <a:xfrm>
            <a:off x="228600" y="4724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5N</a:t>
            </a:r>
            <a:endParaRPr lang="en-US" sz="2400" i="0" dirty="0"/>
          </a:p>
        </p:txBody>
      </p:sp>
      <p:sp>
        <p:nvSpPr>
          <p:cNvPr id="27" name="TextBox 26"/>
          <p:cNvSpPr txBox="1"/>
          <p:nvPr/>
        </p:nvSpPr>
        <p:spPr>
          <a:xfrm>
            <a:off x="228600" y="5410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6N</a:t>
            </a:r>
            <a:endParaRPr lang="en-US" sz="2400" i="0" dirty="0"/>
          </a:p>
        </p:txBody>
      </p:sp>
      <p:sp>
        <p:nvSpPr>
          <p:cNvPr id="29" name="TextBox 28"/>
          <p:cNvSpPr txBox="1"/>
          <p:nvPr/>
        </p:nvSpPr>
        <p:spPr>
          <a:xfrm>
            <a:off x="8153400" y="1981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1S</a:t>
            </a:r>
            <a:endParaRPr lang="en-US" sz="2400" i="0" dirty="0"/>
          </a:p>
        </p:txBody>
      </p:sp>
      <p:sp>
        <p:nvSpPr>
          <p:cNvPr id="30" name="TextBox 29"/>
          <p:cNvSpPr txBox="1"/>
          <p:nvPr/>
        </p:nvSpPr>
        <p:spPr>
          <a:xfrm>
            <a:off x="8153400" y="2667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2S</a:t>
            </a:r>
            <a:endParaRPr lang="en-US" sz="2400" i="0" dirty="0"/>
          </a:p>
        </p:txBody>
      </p:sp>
      <p:sp>
        <p:nvSpPr>
          <p:cNvPr id="31" name="TextBox 30"/>
          <p:cNvSpPr txBox="1"/>
          <p:nvPr/>
        </p:nvSpPr>
        <p:spPr>
          <a:xfrm>
            <a:off x="8153400" y="3352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3S</a:t>
            </a:r>
            <a:endParaRPr lang="en-US" sz="2400" i="0" dirty="0"/>
          </a:p>
        </p:txBody>
      </p:sp>
      <p:sp>
        <p:nvSpPr>
          <p:cNvPr id="32" name="TextBox 31"/>
          <p:cNvSpPr txBox="1"/>
          <p:nvPr/>
        </p:nvSpPr>
        <p:spPr>
          <a:xfrm>
            <a:off x="8153400" y="4038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4S</a:t>
            </a:r>
            <a:endParaRPr lang="en-US" sz="2400" i="0" dirty="0"/>
          </a:p>
        </p:txBody>
      </p:sp>
      <p:sp>
        <p:nvSpPr>
          <p:cNvPr id="33" name="TextBox 32"/>
          <p:cNvSpPr txBox="1"/>
          <p:nvPr/>
        </p:nvSpPr>
        <p:spPr>
          <a:xfrm>
            <a:off x="8153400" y="4724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5S</a:t>
            </a:r>
            <a:endParaRPr lang="en-US" sz="2400" i="0" dirty="0"/>
          </a:p>
        </p:txBody>
      </p:sp>
      <p:sp>
        <p:nvSpPr>
          <p:cNvPr id="34" name="TextBox 33"/>
          <p:cNvSpPr txBox="1"/>
          <p:nvPr/>
        </p:nvSpPr>
        <p:spPr>
          <a:xfrm>
            <a:off x="8153400" y="5410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6S</a:t>
            </a:r>
            <a:endParaRPr lang="en-US" sz="2400" i="0" dirty="0"/>
          </a:p>
        </p:txBody>
      </p:sp>
      <p:sp>
        <p:nvSpPr>
          <p:cNvPr id="35" name="TextBox 34"/>
          <p:cNvSpPr txBox="1"/>
          <p:nvPr/>
        </p:nvSpPr>
        <p:spPr>
          <a:xfrm>
            <a:off x="8153400" y="6096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7S</a:t>
            </a:r>
            <a:endParaRPr lang="en-US" sz="2400" i="0" dirty="0"/>
          </a:p>
        </p:txBody>
      </p:sp>
      <p:grpSp>
        <p:nvGrpSpPr>
          <p:cNvPr id="43" name="Group 42"/>
          <p:cNvGrpSpPr/>
          <p:nvPr/>
        </p:nvGrpSpPr>
        <p:grpSpPr>
          <a:xfrm>
            <a:off x="1295400" y="2553924"/>
            <a:ext cx="2344992" cy="186816"/>
            <a:chOff x="1295400" y="2376948"/>
            <a:chExt cx="2344992" cy="186816"/>
          </a:xfrm>
        </p:grpSpPr>
        <p:sp>
          <p:nvSpPr>
            <p:cNvPr id="37" name="Oval 36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95400" y="3062748"/>
            <a:ext cx="2344992" cy="186816"/>
            <a:chOff x="1295400" y="2376948"/>
            <a:chExt cx="2344992" cy="186816"/>
          </a:xfrm>
        </p:grpSpPr>
        <p:sp>
          <p:nvSpPr>
            <p:cNvPr id="45" name="Oval 4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295400" y="3940272"/>
            <a:ext cx="2344992" cy="186816"/>
            <a:chOff x="1295400" y="2376948"/>
            <a:chExt cx="2344992" cy="186816"/>
          </a:xfrm>
        </p:grpSpPr>
        <p:sp>
          <p:nvSpPr>
            <p:cNvPr id="50" name="Oval 4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295400" y="4434348"/>
            <a:ext cx="2344992" cy="186816"/>
            <a:chOff x="1295400" y="2376948"/>
            <a:chExt cx="2344992" cy="186816"/>
          </a:xfrm>
        </p:grpSpPr>
        <p:sp>
          <p:nvSpPr>
            <p:cNvPr id="55" name="Oval 5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295400" y="5311872"/>
            <a:ext cx="2344992" cy="186816"/>
            <a:chOff x="1295400" y="2376948"/>
            <a:chExt cx="2344992" cy="186816"/>
          </a:xfrm>
        </p:grpSpPr>
        <p:sp>
          <p:nvSpPr>
            <p:cNvPr id="60" name="Oval 5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1" name="Oval 6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295400" y="5805948"/>
            <a:ext cx="2344992" cy="186816"/>
            <a:chOff x="1295400" y="2376948"/>
            <a:chExt cx="2344992" cy="186816"/>
          </a:xfrm>
        </p:grpSpPr>
        <p:sp>
          <p:nvSpPr>
            <p:cNvPr id="65" name="Oval 6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7" name="Oval 6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321712" y="2553924"/>
            <a:ext cx="2344992" cy="186816"/>
            <a:chOff x="1295400" y="2376948"/>
            <a:chExt cx="2344992" cy="186816"/>
          </a:xfrm>
        </p:grpSpPr>
        <p:sp>
          <p:nvSpPr>
            <p:cNvPr id="70" name="Oval 6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321712" y="3062748"/>
            <a:ext cx="2344992" cy="186816"/>
            <a:chOff x="1295400" y="2376948"/>
            <a:chExt cx="2344992" cy="186816"/>
          </a:xfrm>
        </p:grpSpPr>
        <p:sp>
          <p:nvSpPr>
            <p:cNvPr id="75" name="Oval 7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7" name="Oval 7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8" name="Oval 7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321712" y="3940272"/>
            <a:ext cx="2344992" cy="186816"/>
            <a:chOff x="1295400" y="2376948"/>
            <a:chExt cx="2344992" cy="186816"/>
          </a:xfrm>
        </p:grpSpPr>
        <p:sp>
          <p:nvSpPr>
            <p:cNvPr id="80" name="Oval 7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1" name="Oval 8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3" name="Oval 8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5321712" y="4434348"/>
            <a:ext cx="2344992" cy="186816"/>
            <a:chOff x="1295400" y="2376948"/>
            <a:chExt cx="2344992" cy="186816"/>
          </a:xfrm>
        </p:grpSpPr>
        <p:sp>
          <p:nvSpPr>
            <p:cNvPr id="85" name="Oval 8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6" name="Oval 8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7" name="Oval 8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321712" y="5311872"/>
            <a:ext cx="2344992" cy="186816"/>
            <a:chOff x="1295400" y="2376948"/>
            <a:chExt cx="2344992" cy="186816"/>
          </a:xfrm>
        </p:grpSpPr>
        <p:sp>
          <p:nvSpPr>
            <p:cNvPr id="90" name="Oval 8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1" name="Oval 9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2" name="Oval 9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3" name="Oval 9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321712" y="5805948"/>
            <a:ext cx="2344992" cy="186816"/>
            <a:chOff x="1295400" y="2376948"/>
            <a:chExt cx="2344992" cy="186816"/>
          </a:xfrm>
        </p:grpSpPr>
        <p:sp>
          <p:nvSpPr>
            <p:cNvPr id="95" name="Oval 9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6" name="Oval 9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7" name="Oval 9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8" name="Oval 9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99" name="Oval 98"/>
          <p:cNvSpPr/>
          <p:nvPr/>
        </p:nvSpPr>
        <p:spPr bwMode="auto">
          <a:xfrm>
            <a:off x="1143000" y="2327784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1143000" y="3748548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1143000" y="5110320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" name="Oval 101"/>
          <p:cNvSpPr/>
          <p:nvPr/>
        </p:nvSpPr>
        <p:spPr bwMode="auto">
          <a:xfrm>
            <a:off x="2576052" y="2332704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" name="Oval 102"/>
          <p:cNvSpPr/>
          <p:nvPr/>
        </p:nvSpPr>
        <p:spPr bwMode="auto">
          <a:xfrm>
            <a:off x="2576052" y="3753468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5" name="Oval 104"/>
          <p:cNvSpPr/>
          <p:nvPr/>
        </p:nvSpPr>
        <p:spPr bwMode="auto">
          <a:xfrm>
            <a:off x="5152104" y="2337624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7" name="Oval 106"/>
          <p:cNvSpPr/>
          <p:nvPr/>
        </p:nvSpPr>
        <p:spPr bwMode="auto">
          <a:xfrm>
            <a:off x="5152104" y="5120160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8" name="Oval 107"/>
          <p:cNvSpPr/>
          <p:nvPr/>
        </p:nvSpPr>
        <p:spPr bwMode="auto">
          <a:xfrm>
            <a:off x="6594984" y="2342544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9" name="Oval 108"/>
          <p:cNvSpPr/>
          <p:nvPr/>
        </p:nvSpPr>
        <p:spPr bwMode="auto">
          <a:xfrm>
            <a:off x="6594984" y="3763308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0" name="Oval 109"/>
          <p:cNvSpPr/>
          <p:nvPr/>
        </p:nvSpPr>
        <p:spPr bwMode="auto">
          <a:xfrm>
            <a:off x="6594984" y="5125080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354392" y="2576538"/>
            <a:ext cx="6272988" cy="3374193"/>
            <a:chOff x="1354392" y="2576538"/>
            <a:chExt cx="6272988" cy="3374193"/>
          </a:xfrm>
        </p:grpSpPr>
        <p:sp>
          <p:nvSpPr>
            <p:cNvPr id="4" name="TextBox 3"/>
            <p:cNvSpPr txBox="1"/>
            <p:nvPr/>
          </p:nvSpPr>
          <p:spPr>
            <a:xfrm>
              <a:off x="6796548" y="5354919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397912" y="5334000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K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354392" y="5365956"/>
              <a:ext cx="2286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I           J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380704" y="3976188"/>
              <a:ext cx="22442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G          H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809572" y="3963846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F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371600" y="3987225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E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816216" y="2597457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D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17580" y="2576538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C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812032" y="2585115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B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374060" y="2608494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A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3" name="Oval 122"/>
          <p:cNvSpPr/>
          <p:nvPr/>
        </p:nvSpPr>
        <p:spPr bwMode="auto">
          <a:xfrm>
            <a:off x="5181600" y="3748548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0" name="Oval 129"/>
          <p:cNvSpPr/>
          <p:nvPr/>
        </p:nvSpPr>
        <p:spPr bwMode="auto">
          <a:xfrm>
            <a:off x="2561925" y="5053573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362200" y="1447800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>
                <a:latin typeface="Arial" pitchFamily="34" charset="0"/>
                <a:cs typeface="Arial" pitchFamily="34" charset="0"/>
              </a:rPr>
              <a:t>Connect to: https</a:t>
            </a:r>
            <a:r>
              <a:rPr lang="en-US" sz="2400" i="0" dirty="0">
                <a:latin typeface="Arial" pitchFamily="34" charset="0"/>
                <a:cs typeface="Arial" pitchFamily="34" charset="0"/>
              </a:rPr>
              <a:t>://vcu.zoom.us/j/2504526209</a:t>
            </a:r>
          </a:p>
        </p:txBody>
      </p:sp>
      <p:sp>
        <p:nvSpPr>
          <p:cNvPr id="122" name="Text Box 2"/>
          <p:cNvSpPr txBox="1">
            <a:spLocks noChangeArrowheads="1"/>
          </p:cNvSpPr>
          <p:nvPr/>
        </p:nvSpPr>
        <p:spPr bwMode="auto">
          <a:xfrm>
            <a:off x="792163" y="0"/>
            <a:ext cx="7543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b="1" i="0" dirty="0" smtClean="0"/>
              <a:t>Problem Set 5, #2,#5</a:t>
            </a:r>
            <a:endParaRPr lang="en-US" sz="4800" b="1" i="0" dirty="0"/>
          </a:p>
        </p:txBody>
      </p:sp>
    </p:spTree>
    <p:extLst>
      <p:ext uri="{BB962C8B-B14F-4D97-AF65-F5344CB8AC3E}">
        <p14:creationId xmlns:p14="http://schemas.microsoft.com/office/powerpoint/2010/main" val="413505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3" y="228600"/>
            <a:ext cx="8982075" cy="1123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791"/>
          <a:stretch>
            <a:fillRect/>
          </a:stretch>
        </p:blipFill>
        <p:spPr bwMode="auto">
          <a:xfrm>
            <a:off x="76200" y="1776413"/>
            <a:ext cx="4306888" cy="3216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513" y="1552575"/>
            <a:ext cx="4533900" cy="4772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5457825" y="3297238"/>
            <a:ext cx="3657600" cy="5540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5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0"/>
          <p:cNvGrpSpPr>
            <a:grpSpLocks noChangeAspect="1"/>
          </p:cNvGrpSpPr>
          <p:nvPr/>
        </p:nvGrpSpPr>
        <p:grpSpPr bwMode="auto">
          <a:xfrm>
            <a:off x="4303713" y="2735263"/>
            <a:ext cx="114300" cy="239712"/>
            <a:chOff x="1080" y="2040"/>
            <a:chExt cx="384" cy="809"/>
          </a:xfrm>
        </p:grpSpPr>
        <p:sp>
          <p:nvSpPr>
            <p:cNvPr id="12316" name="AutoShape 61"/>
            <p:cNvSpPr>
              <a:spLocks noChangeAspect="1" noChangeArrowheads="1"/>
            </p:cNvSpPr>
            <p:nvPr/>
          </p:nvSpPr>
          <p:spPr bwMode="auto">
            <a:xfrm rot="-5400000">
              <a:off x="960" y="2160"/>
              <a:ext cx="624" cy="384"/>
            </a:xfrm>
            <a:prstGeom prst="hexagon">
              <a:avLst>
                <a:gd name="adj" fmla="val 40625"/>
                <a:gd name="vf" fmla="val 115470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317" name="Group 62"/>
            <p:cNvGrpSpPr>
              <a:grpSpLocks noChangeAspect="1"/>
            </p:cNvGrpSpPr>
            <p:nvPr/>
          </p:nvGrpSpPr>
          <p:grpSpPr bwMode="auto">
            <a:xfrm>
              <a:off x="1233" y="2160"/>
              <a:ext cx="63" cy="374"/>
              <a:chOff x="768" y="2688"/>
              <a:chExt cx="144" cy="850"/>
            </a:xfrm>
          </p:grpSpPr>
          <p:sp>
            <p:nvSpPr>
              <p:cNvPr id="12322" name="Oval 63"/>
              <p:cNvSpPr>
                <a:spLocks noChangeAspect="1" noChangeArrowheads="1"/>
              </p:cNvSpPr>
              <p:nvPr/>
            </p:nvSpPr>
            <p:spPr bwMode="auto">
              <a:xfrm>
                <a:off x="768" y="2688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23" name="Oval 64"/>
              <p:cNvSpPr>
                <a:spLocks noChangeAspect="1" noChangeArrowheads="1"/>
              </p:cNvSpPr>
              <p:nvPr/>
            </p:nvSpPr>
            <p:spPr bwMode="auto">
              <a:xfrm>
                <a:off x="768" y="2969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24" name="Oval 65"/>
              <p:cNvSpPr>
                <a:spLocks noChangeAspect="1" noChangeArrowheads="1"/>
              </p:cNvSpPr>
              <p:nvPr/>
            </p:nvSpPr>
            <p:spPr bwMode="auto">
              <a:xfrm>
                <a:off x="768" y="3250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318" name="Group 66"/>
            <p:cNvGrpSpPr>
              <a:grpSpLocks noChangeAspect="1"/>
            </p:cNvGrpSpPr>
            <p:nvPr/>
          </p:nvGrpSpPr>
          <p:grpSpPr bwMode="auto">
            <a:xfrm>
              <a:off x="1197" y="2619"/>
              <a:ext cx="144" cy="230"/>
              <a:chOff x="576" y="2736"/>
              <a:chExt cx="576" cy="576"/>
            </a:xfrm>
          </p:grpSpPr>
          <p:sp>
            <p:nvSpPr>
              <p:cNvPr id="12319" name="Line 67"/>
              <p:cNvSpPr>
                <a:spLocks noChangeAspect="1" noChangeShapeType="1"/>
              </p:cNvSpPr>
              <p:nvPr/>
            </p:nvSpPr>
            <p:spPr bwMode="auto">
              <a:xfrm>
                <a:off x="576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0" name="Line 68"/>
              <p:cNvSpPr>
                <a:spLocks noChangeAspect="1" noChangeShapeType="1"/>
              </p:cNvSpPr>
              <p:nvPr/>
            </p:nvSpPr>
            <p:spPr bwMode="auto">
              <a:xfrm>
                <a:off x="1152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1" name="Line 69"/>
              <p:cNvSpPr>
                <a:spLocks noChangeAspect="1" noChangeShapeType="1"/>
              </p:cNvSpPr>
              <p:nvPr/>
            </p:nvSpPr>
            <p:spPr bwMode="auto">
              <a:xfrm rot="-5400000">
                <a:off x="864" y="2997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2291" name="AutoShape 70"/>
          <p:cNvSpPr>
            <a:spLocks noChangeAspect="1" noChangeArrowheads="1"/>
          </p:cNvSpPr>
          <p:nvPr/>
        </p:nvSpPr>
        <p:spPr bwMode="auto">
          <a:xfrm>
            <a:off x="3857625" y="2974975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AutoShape 117"/>
          <p:cNvSpPr>
            <a:spLocks noChangeAspect="1" noChangeArrowheads="1"/>
          </p:cNvSpPr>
          <p:nvPr/>
        </p:nvSpPr>
        <p:spPr bwMode="auto">
          <a:xfrm>
            <a:off x="5376863" y="3098800"/>
            <a:ext cx="1033462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AutoShape 119"/>
          <p:cNvSpPr>
            <a:spLocks noChangeAspect="1" noChangeArrowheads="1"/>
          </p:cNvSpPr>
          <p:nvPr/>
        </p:nvSpPr>
        <p:spPr bwMode="auto">
          <a:xfrm>
            <a:off x="4352925" y="40894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AutoShape 120"/>
          <p:cNvSpPr>
            <a:spLocks noChangeAspect="1" noChangeArrowheads="1"/>
          </p:cNvSpPr>
          <p:nvPr/>
        </p:nvSpPr>
        <p:spPr bwMode="auto">
          <a:xfrm>
            <a:off x="5529263" y="4394200"/>
            <a:ext cx="1033462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AutoShape 121"/>
          <p:cNvSpPr>
            <a:spLocks noChangeAspect="1" noChangeArrowheads="1"/>
          </p:cNvSpPr>
          <p:nvPr/>
        </p:nvSpPr>
        <p:spPr bwMode="auto">
          <a:xfrm>
            <a:off x="3362325" y="46736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AutoShape 122"/>
          <p:cNvSpPr>
            <a:spLocks noChangeAspect="1" noChangeArrowheads="1"/>
          </p:cNvSpPr>
          <p:nvPr/>
        </p:nvSpPr>
        <p:spPr bwMode="auto">
          <a:xfrm>
            <a:off x="2786063" y="3530600"/>
            <a:ext cx="1033462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AutoShape 123"/>
          <p:cNvSpPr>
            <a:spLocks noChangeAspect="1" noChangeArrowheads="1"/>
          </p:cNvSpPr>
          <p:nvPr/>
        </p:nvSpPr>
        <p:spPr bwMode="auto">
          <a:xfrm>
            <a:off x="2209800" y="26416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AutoShape 124"/>
          <p:cNvSpPr>
            <a:spLocks noChangeAspect="1" noChangeArrowheads="1"/>
          </p:cNvSpPr>
          <p:nvPr/>
        </p:nvSpPr>
        <p:spPr bwMode="auto">
          <a:xfrm>
            <a:off x="4505325" y="19050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AutoShape 125"/>
          <p:cNvSpPr>
            <a:spLocks noChangeAspect="1" noChangeArrowheads="1"/>
          </p:cNvSpPr>
          <p:nvPr/>
        </p:nvSpPr>
        <p:spPr bwMode="auto">
          <a:xfrm>
            <a:off x="5715000" y="23876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AutoShape 126"/>
          <p:cNvSpPr>
            <a:spLocks noChangeAspect="1" noChangeArrowheads="1"/>
          </p:cNvSpPr>
          <p:nvPr/>
        </p:nvSpPr>
        <p:spPr bwMode="auto">
          <a:xfrm>
            <a:off x="3048000" y="16764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1" name="AutoShape 127"/>
          <p:cNvSpPr>
            <a:spLocks noChangeAspect="1" noChangeArrowheads="1"/>
          </p:cNvSpPr>
          <p:nvPr/>
        </p:nvSpPr>
        <p:spPr bwMode="auto">
          <a:xfrm>
            <a:off x="1752600" y="19050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2" name="AutoShape 128"/>
          <p:cNvSpPr>
            <a:spLocks noChangeAspect="1" noChangeArrowheads="1"/>
          </p:cNvSpPr>
          <p:nvPr/>
        </p:nvSpPr>
        <p:spPr bwMode="auto">
          <a:xfrm>
            <a:off x="1524000" y="44958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3" name="AutoShape 129"/>
          <p:cNvSpPr>
            <a:spLocks noChangeAspect="1" noChangeArrowheads="1"/>
          </p:cNvSpPr>
          <p:nvPr/>
        </p:nvSpPr>
        <p:spPr bwMode="auto">
          <a:xfrm>
            <a:off x="914400" y="32004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4" name="AutoShape 130"/>
          <p:cNvSpPr>
            <a:spLocks noChangeAspect="1" noChangeArrowheads="1"/>
          </p:cNvSpPr>
          <p:nvPr/>
        </p:nvSpPr>
        <p:spPr bwMode="auto">
          <a:xfrm>
            <a:off x="6705600" y="30480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5" name="AutoShape 131"/>
          <p:cNvSpPr>
            <a:spLocks noChangeAspect="1" noChangeArrowheads="1"/>
          </p:cNvSpPr>
          <p:nvPr/>
        </p:nvSpPr>
        <p:spPr bwMode="auto">
          <a:xfrm>
            <a:off x="152400" y="20574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6" name="AutoShape 132"/>
          <p:cNvSpPr>
            <a:spLocks noChangeAspect="1" noChangeArrowheads="1"/>
          </p:cNvSpPr>
          <p:nvPr/>
        </p:nvSpPr>
        <p:spPr bwMode="auto">
          <a:xfrm>
            <a:off x="6205538" y="1676400"/>
            <a:ext cx="1033462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7" name="AutoShape 133"/>
          <p:cNvSpPr>
            <a:spLocks noChangeAspect="1" noChangeArrowheads="1"/>
          </p:cNvSpPr>
          <p:nvPr/>
        </p:nvSpPr>
        <p:spPr bwMode="auto">
          <a:xfrm>
            <a:off x="7467600" y="51054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8" name="AutoShape 134"/>
          <p:cNvSpPr>
            <a:spLocks noChangeAspect="1" noChangeArrowheads="1"/>
          </p:cNvSpPr>
          <p:nvPr/>
        </p:nvSpPr>
        <p:spPr bwMode="auto">
          <a:xfrm>
            <a:off x="5681663" y="5435600"/>
            <a:ext cx="1033462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9" name="AutoShape 135"/>
          <p:cNvSpPr>
            <a:spLocks noChangeAspect="1" noChangeArrowheads="1"/>
          </p:cNvSpPr>
          <p:nvPr/>
        </p:nvSpPr>
        <p:spPr bwMode="auto">
          <a:xfrm>
            <a:off x="4054475" y="58166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0" name="AutoShape 136"/>
          <p:cNvSpPr>
            <a:spLocks noChangeAspect="1" noChangeArrowheads="1"/>
          </p:cNvSpPr>
          <p:nvPr/>
        </p:nvSpPr>
        <p:spPr bwMode="auto">
          <a:xfrm>
            <a:off x="6858000" y="40894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1" name="AutoShape 137"/>
          <p:cNvSpPr>
            <a:spLocks noChangeAspect="1" noChangeArrowheads="1"/>
          </p:cNvSpPr>
          <p:nvPr/>
        </p:nvSpPr>
        <p:spPr bwMode="auto">
          <a:xfrm>
            <a:off x="7543800" y="20574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2" name="AutoShape 138"/>
          <p:cNvSpPr>
            <a:spLocks noChangeAspect="1" noChangeArrowheads="1"/>
          </p:cNvSpPr>
          <p:nvPr/>
        </p:nvSpPr>
        <p:spPr bwMode="auto">
          <a:xfrm>
            <a:off x="2828925" y="55118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3" name="AutoShape 139"/>
          <p:cNvSpPr>
            <a:spLocks noChangeAspect="1" noChangeArrowheads="1"/>
          </p:cNvSpPr>
          <p:nvPr/>
        </p:nvSpPr>
        <p:spPr bwMode="auto">
          <a:xfrm>
            <a:off x="457200" y="41910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4" name="AutoShape 140"/>
          <p:cNvSpPr>
            <a:spLocks noChangeAspect="1" noChangeArrowheads="1"/>
          </p:cNvSpPr>
          <p:nvPr/>
        </p:nvSpPr>
        <p:spPr bwMode="auto">
          <a:xfrm>
            <a:off x="990600" y="53340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Text Box 2"/>
          <p:cNvSpPr txBox="1">
            <a:spLocks noChangeArrowheads="1"/>
          </p:cNvSpPr>
          <p:nvPr/>
        </p:nvSpPr>
        <p:spPr bwMode="auto">
          <a:xfrm>
            <a:off x="63500" y="173038"/>
            <a:ext cx="89916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4800" b="0"/>
              <a:t>Crick et al (1961) experiment</a:t>
            </a:r>
          </a:p>
        </p:txBody>
      </p:sp>
    </p:spTree>
    <p:extLst>
      <p:ext uri="{BB962C8B-B14F-4D97-AF65-F5344CB8AC3E}">
        <p14:creationId xmlns:p14="http://schemas.microsoft.com/office/powerpoint/2010/main" val="397237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3"/>
          <p:cNvGrpSpPr>
            <a:grpSpLocks noChangeAspect="1"/>
          </p:cNvGrpSpPr>
          <p:nvPr/>
        </p:nvGrpSpPr>
        <p:grpSpPr bwMode="auto">
          <a:xfrm>
            <a:off x="4303713" y="3036888"/>
            <a:ext cx="114300" cy="239712"/>
            <a:chOff x="1080" y="2040"/>
            <a:chExt cx="384" cy="809"/>
          </a:xfrm>
        </p:grpSpPr>
        <p:sp>
          <p:nvSpPr>
            <p:cNvPr id="13380" name="AutoShape 4"/>
            <p:cNvSpPr>
              <a:spLocks noChangeAspect="1" noChangeArrowheads="1"/>
            </p:cNvSpPr>
            <p:nvPr/>
          </p:nvSpPr>
          <p:spPr bwMode="auto">
            <a:xfrm rot="-5400000">
              <a:off x="960" y="2160"/>
              <a:ext cx="624" cy="384"/>
            </a:xfrm>
            <a:prstGeom prst="hexagon">
              <a:avLst>
                <a:gd name="adj" fmla="val 40625"/>
                <a:gd name="vf" fmla="val 115470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381" name="Group 5"/>
            <p:cNvGrpSpPr>
              <a:grpSpLocks noChangeAspect="1"/>
            </p:cNvGrpSpPr>
            <p:nvPr/>
          </p:nvGrpSpPr>
          <p:grpSpPr bwMode="auto">
            <a:xfrm>
              <a:off x="1233" y="2160"/>
              <a:ext cx="63" cy="374"/>
              <a:chOff x="768" y="2688"/>
              <a:chExt cx="144" cy="850"/>
            </a:xfrm>
          </p:grpSpPr>
          <p:sp>
            <p:nvSpPr>
              <p:cNvPr id="13386" name="Oval 6"/>
              <p:cNvSpPr>
                <a:spLocks noChangeAspect="1" noChangeArrowheads="1"/>
              </p:cNvSpPr>
              <p:nvPr/>
            </p:nvSpPr>
            <p:spPr bwMode="auto">
              <a:xfrm>
                <a:off x="768" y="2688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87" name="Oval 7"/>
              <p:cNvSpPr>
                <a:spLocks noChangeAspect="1" noChangeArrowheads="1"/>
              </p:cNvSpPr>
              <p:nvPr/>
            </p:nvSpPr>
            <p:spPr bwMode="auto">
              <a:xfrm>
                <a:off x="768" y="2969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88" name="Oval 8"/>
              <p:cNvSpPr>
                <a:spLocks noChangeAspect="1" noChangeArrowheads="1"/>
              </p:cNvSpPr>
              <p:nvPr/>
            </p:nvSpPr>
            <p:spPr bwMode="auto">
              <a:xfrm>
                <a:off x="768" y="3250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382" name="Group 9"/>
            <p:cNvGrpSpPr>
              <a:grpSpLocks noChangeAspect="1"/>
            </p:cNvGrpSpPr>
            <p:nvPr/>
          </p:nvGrpSpPr>
          <p:grpSpPr bwMode="auto">
            <a:xfrm>
              <a:off x="1197" y="2619"/>
              <a:ext cx="144" cy="230"/>
              <a:chOff x="576" y="2736"/>
              <a:chExt cx="576" cy="576"/>
            </a:xfrm>
          </p:grpSpPr>
          <p:sp>
            <p:nvSpPr>
              <p:cNvPr id="13383" name="Line 10"/>
              <p:cNvSpPr>
                <a:spLocks noChangeAspect="1" noChangeShapeType="1"/>
              </p:cNvSpPr>
              <p:nvPr/>
            </p:nvSpPr>
            <p:spPr bwMode="auto">
              <a:xfrm>
                <a:off x="576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4" name="Line 11"/>
              <p:cNvSpPr>
                <a:spLocks noChangeAspect="1" noChangeShapeType="1"/>
              </p:cNvSpPr>
              <p:nvPr/>
            </p:nvSpPr>
            <p:spPr bwMode="auto">
              <a:xfrm>
                <a:off x="1152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5" name="Line 12"/>
              <p:cNvSpPr>
                <a:spLocks noChangeAspect="1" noChangeShapeType="1"/>
              </p:cNvSpPr>
              <p:nvPr/>
            </p:nvSpPr>
            <p:spPr bwMode="auto">
              <a:xfrm rot="-5400000">
                <a:off x="864" y="2997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3315" name="AutoShape 14"/>
          <p:cNvSpPr>
            <a:spLocks noChangeAspect="1" noChangeArrowheads="1"/>
          </p:cNvSpPr>
          <p:nvPr/>
        </p:nvSpPr>
        <p:spPr bwMode="auto">
          <a:xfrm>
            <a:off x="5376863" y="3098800"/>
            <a:ext cx="1033462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AutoShape 15"/>
          <p:cNvSpPr>
            <a:spLocks noChangeAspect="1" noChangeArrowheads="1"/>
          </p:cNvSpPr>
          <p:nvPr/>
        </p:nvSpPr>
        <p:spPr bwMode="auto">
          <a:xfrm>
            <a:off x="4352925" y="40894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AutoShape 16"/>
          <p:cNvSpPr>
            <a:spLocks noChangeAspect="1" noChangeArrowheads="1"/>
          </p:cNvSpPr>
          <p:nvPr/>
        </p:nvSpPr>
        <p:spPr bwMode="auto">
          <a:xfrm>
            <a:off x="5529263" y="4394200"/>
            <a:ext cx="1033462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AutoShape 17"/>
          <p:cNvSpPr>
            <a:spLocks noChangeAspect="1" noChangeArrowheads="1"/>
          </p:cNvSpPr>
          <p:nvPr/>
        </p:nvSpPr>
        <p:spPr bwMode="auto">
          <a:xfrm>
            <a:off x="3362325" y="46736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AutoShape 18"/>
          <p:cNvSpPr>
            <a:spLocks noChangeAspect="1" noChangeArrowheads="1"/>
          </p:cNvSpPr>
          <p:nvPr/>
        </p:nvSpPr>
        <p:spPr bwMode="auto">
          <a:xfrm>
            <a:off x="2786063" y="3530600"/>
            <a:ext cx="1033462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AutoShape 19"/>
          <p:cNvSpPr>
            <a:spLocks noChangeAspect="1" noChangeArrowheads="1"/>
          </p:cNvSpPr>
          <p:nvPr/>
        </p:nvSpPr>
        <p:spPr bwMode="auto">
          <a:xfrm>
            <a:off x="2209800" y="26416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AutoShape 20"/>
          <p:cNvSpPr>
            <a:spLocks noChangeAspect="1" noChangeArrowheads="1"/>
          </p:cNvSpPr>
          <p:nvPr/>
        </p:nvSpPr>
        <p:spPr bwMode="auto">
          <a:xfrm>
            <a:off x="4505325" y="19050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2" name="AutoShape 21"/>
          <p:cNvSpPr>
            <a:spLocks noChangeAspect="1" noChangeArrowheads="1"/>
          </p:cNvSpPr>
          <p:nvPr/>
        </p:nvSpPr>
        <p:spPr bwMode="auto">
          <a:xfrm>
            <a:off x="5715000" y="23876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3" name="AutoShape 22"/>
          <p:cNvSpPr>
            <a:spLocks noChangeAspect="1" noChangeArrowheads="1"/>
          </p:cNvSpPr>
          <p:nvPr/>
        </p:nvSpPr>
        <p:spPr bwMode="auto">
          <a:xfrm>
            <a:off x="3048000" y="16764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4" name="AutoShape 23"/>
          <p:cNvSpPr>
            <a:spLocks noChangeAspect="1" noChangeArrowheads="1"/>
          </p:cNvSpPr>
          <p:nvPr/>
        </p:nvSpPr>
        <p:spPr bwMode="auto">
          <a:xfrm>
            <a:off x="1752600" y="19050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5" name="AutoShape 24"/>
          <p:cNvSpPr>
            <a:spLocks noChangeAspect="1" noChangeArrowheads="1"/>
          </p:cNvSpPr>
          <p:nvPr/>
        </p:nvSpPr>
        <p:spPr bwMode="auto">
          <a:xfrm>
            <a:off x="1524000" y="44958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6" name="AutoShape 25"/>
          <p:cNvSpPr>
            <a:spLocks noChangeAspect="1" noChangeArrowheads="1"/>
          </p:cNvSpPr>
          <p:nvPr/>
        </p:nvSpPr>
        <p:spPr bwMode="auto">
          <a:xfrm>
            <a:off x="914400" y="32004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7" name="AutoShape 26"/>
          <p:cNvSpPr>
            <a:spLocks noChangeAspect="1" noChangeArrowheads="1"/>
          </p:cNvSpPr>
          <p:nvPr/>
        </p:nvSpPr>
        <p:spPr bwMode="auto">
          <a:xfrm>
            <a:off x="6705600" y="30480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8" name="AutoShape 27"/>
          <p:cNvSpPr>
            <a:spLocks noChangeAspect="1" noChangeArrowheads="1"/>
          </p:cNvSpPr>
          <p:nvPr/>
        </p:nvSpPr>
        <p:spPr bwMode="auto">
          <a:xfrm>
            <a:off x="152400" y="20574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9" name="AutoShape 28"/>
          <p:cNvSpPr>
            <a:spLocks noChangeAspect="1" noChangeArrowheads="1"/>
          </p:cNvSpPr>
          <p:nvPr/>
        </p:nvSpPr>
        <p:spPr bwMode="auto">
          <a:xfrm>
            <a:off x="6205538" y="1676400"/>
            <a:ext cx="1033462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AutoShape 29"/>
          <p:cNvSpPr>
            <a:spLocks noChangeAspect="1" noChangeArrowheads="1"/>
          </p:cNvSpPr>
          <p:nvPr/>
        </p:nvSpPr>
        <p:spPr bwMode="auto">
          <a:xfrm>
            <a:off x="7467600" y="51054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1" name="AutoShape 30"/>
          <p:cNvSpPr>
            <a:spLocks noChangeAspect="1" noChangeArrowheads="1"/>
          </p:cNvSpPr>
          <p:nvPr/>
        </p:nvSpPr>
        <p:spPr bwMode="auto">
          <a:xfrm>
            <a:off x="5681663" y="5435600"/>
            <a:ext cx="1033462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2" name="AutoShape 31"/>
          <p:cNvSpPr>
            <a:spLocks noChangeAspect="1" noChangeArrowheads="1"/>
          </p:cNvSpPr>
          <p:nvPr/>
        </p:nvSpPr>
        <p:spPr bwMode="auto">
          <a:xfrm>
            <a:off x="4054475" y="58166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3" name="AutoShape 32"/>
          <p:cNvSpPr>
            <a:spLocks noChangeAspect="1" noChangeArrowheads="1"/>
          </p:cNvSpPr>
          <p:nvPr/>
        </p:nvSpPr>
        <p:spPr bwMode="auto">
          <a:xfrm>
            <a:off x="6858000" y="40894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4" name="AutoShape 33"/>
          <p:cNvSpPr>
            <a:spLocks noChangeAspect="1" noChangeArrowheads="1"/>
          </p:cNvSpPr>
          <p:nvPr/>
        </p:nvSpPr>
        <p:spPr bwMode="auto">
          <a:xfrm>
            <a:off x="7543800" y="20574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5" name="AutoShape 34"/>
          <p:cNvSpPr>
            <a:spLocks noChangeAspect="1" noChangeArrowheads="1"/>
          </p:cNvSpPr>
          <p:nvPr/>
        </p:nvSpPr>
        <p:spPr bwMode="auto">
          <a:xfrm>
            <a:off x="2828925" y="55118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6" name="AutoShape 35"/>
          <p:cNvSpPr>
            <a:spLocks noChangeAspect="1" noChangeArrowheads="1"/>
          </p:cNvSpPr>
          <p:nvPr/>
        </p:nvSpPr>
        <p:spPr bwMode="auto">
          <a:xfrm>
            <a:off x="457200" y="41910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7" name="AutoShape 36"/>
          <p:cNvSpPr>
            <a:spLocks noChangeAspect="1" noChangeArrowheads="1"/>
          </p:cNvSpPr>
          <p:nvPr/>
        </p:nvSpPr>
        <p:spPr bwMode="auto">
          <a:xfrm>
            <a:off x="990600" y="53340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338" name="Group 37"/>
          <p:cNvGrpSpPr>
            <a:grpSpLocks noChangeAspect="1"/>
          </p:cNvGrpSpPr>
          <p:nvPr/>
        </p:nvGrpSpPr>
        <p:grpSpPr bwMode="auto">
          <a:xfrm>
            <a:off x="4610100" y="3189288"/>
            <a:ext cx="114300" cy="239712"/>
            <a:chOff x="1080" y="2040"/>
            <a:chExt cx="384" cy="809"/>
          </a:xfrm>
        </p:grpSpPr>
        <p:sp>
          <p:nvSpPr>
            <p:cNvPr id="13371" name="AutoShape 38"/>
            <p:cNvSpPr>
              <a:spLocks noChangeAspect="1" noChangeArrowheads="1"/>
            </p:cNvSpPr>
            <p:nvPr/>
          </p:nvSpPr>
          <p:spPr bwMode="auto">
            <a:xfrm rot="-5400000">
              <a:off x="960" y="2160"/>
              <a:ext cx="624" cy="384"/>
            </a:xfrm>
            <a:prstGeom prst="hexagon">
              <a:avLst>
                <a:gd name="adj" fmla="val 40625"/>
                <a:gd name="vf" fmla="val 115470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372" name="Group 39"/>
            <p:cNvGrpSpPr>
              <a:grpSpLocks noChangeAspect="1"/>
            </p:cNvGrpSpPr>
            <p:nvPr/>
          </p:nvGrpSpPr>
          <p:grpSpPr bwMode="auto">
            <a:xfrm>
              <a:off x="1233" y="2160"/>
              <a:ext cx="63" cy="374"/>
              <a:chOff x="768" y="2688"/>
              <a:chExt cx="144" cy="850"/>
            </a:xfrm>
          </p:grpSpPr>
          <p:sp>
            <p:nvSpPr>
              <p:cNvPr id="13377" name="Oval 40"/>
              <p:cNvSpPr>
                <a:spLocks noChangeAspect="1" noChangeArrowheads="1"/>
              </p:cNvSpPr>
              <p:nvPr/>
            </p:nvSpPr>
            <p:spPr bwMode="auto">
              <a:xfrm>
                <a:off x="768" y="2688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78" name="Oval 41"/>
              <p:cNvSpPr>
                <a:spLocks noChangeAspect="1" noChangeArrowheads="1"/>
              </p:cNvSpPr>
              <p:nvPr/>
            </p:nvSpPr>
            <p:spPr bwMode="auto">
              <a:xfrm>
                <a:off x="768" y="2969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79" name="Oval 42"/>
              <p:cNvSpPr>
                <a:spLocks noChangeAspect="1" noChangeArrowheads="1"/>
              </p:cNvSpPr>
              <p:nvPr/>
            </p:nvSpPr>
            <p:spPr bwMode="auto">
              <a:xfrm>
                <a:off x="768" y="3250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373" name="Group 43"/>
            <p:cNvGrpSpPr>
              <a:grpSpLocks noChangeAspect="1"/>
            </p:cNvGrpSpPr>
            <p:nvPr/>
          </p:nvGrpSpPr>
          <p:grpSpPr bwMode="auto">
            <a:xfrm>
              <a:off x="1197" y="2619"/>
              <a:ext cx="144" cy="230"/>
              <a:chOff x="576" y="2736"/>
              <a:chExt cx="576" cy="576"/>
            </a:xfrm>
          </p:grpSpPr>
          <p:sp>
            <p:nvSpPr>
              <p:cNvPr id="13374" name="Line 44"/>
              <p:cNvSpPr>
                <a:spLocks noChangeAspect="1" noChangeShapeType="1"/>
              </p:cNvSpPr>
              <p:nvPr/>
            </p:nvSpPr>
            <p:spPr bwMode="auto">
              <a:xfrm>
                <a:off x="576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5" name="Line 45"/>
              <p:cNvSpPr>
                <a:spLocks noChangeAspect="1" noChangeShapeType="1"/>
              </p:cNvSpPr>
              <p:nvPr/>
            </p:nvSpPr>
            <p:spPr bwMode="auto">
              <a:xfrm>
                <a:off x="1152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6" name="Line 46"/>
              <p:cNvSpPr>
                <a:spLocks noChangeAspect="1" noChangeShapeType="1"/>
              </p:cNvSpPr>
              <p:nvPr/>
            </p:nvSpPr>
            <p:spPr bwMode="auto">
              <a:xfrm rot="-5400000">
                <a:off x="864" y="2997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339" name="Group 47"/>
          <p:cNvGrpSpPr>
            <a:grpSpLocks noChangeAspect="1"/>
          </p:cNvGrpSpPr>
          <p:nvPr/>
        </p:nvGrpSpPr>
        <p:grpSpPr bwMode="auto">
          <a:xfrm>
            <a:off x="3962400" y="3417888"/>
            <a:ext cx="114300" cy="239712"/>
            <a:chOff x="1080" y="2040"/>
            <a:chExt cx="384" cy="809"/>
          </a:xfrm>
        </p:grpSpPr>
        <p:sp>
          <p:nvSpPr>
            <p:cNvPr id="13362" name="AutoShape 48"/>
            <p:cNvSpPr>
              <a:spLocks noChangeAspect="1" noChangeArrowheads="1"/>
            </p:cNvSpPr>
            <p:nvPr/>
          </p:nvSpPr>
          <p:spPr bwMode="auto">
            <a:xfrm rot="-5400000">
              <a:off x="960" y="2160"/>
              <a:ext cx="624" cy="384"/>
            </a:xfrm>
            <a:prstGeom prst="hexagon">
              <a:avLst>
                <a:gd name="adj" fmla="val 40625"/>
                <a:gd name="vf" fmla="val 115470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363" name="Group 49"/>
            <p:cNvGrpSpPr>
              <a:grpSpLocks noChangeAspect="1"/>
            </p:cNvGrpSpPr>
            <p:nvPr/>
          </p:nvGrpSpPr>
          <p:grpSpPr bwMode="auto">
            <a:xfrm>
              <a:off x="1233" y="2160"/>
              <a:ext cx="63" cy="374"/>
              <a:chOff x="768" y="2688"/>
              <a:chExt cx="144" cy="850"/>
            </a:xfrm>
          </p:grpSpPr>
          <p:sp>
            <p:nvSpPr>
              <p:cNvPr id="13368" name="Oval 50"/>
              <p:cNvSpPr>
                <a:spLocks noChangeAspect="1" noChangeArrowheads="1"/>
              </p:cNvSpPr>
              <p:nvPr/>
            </p:nvSpPr>
            <p:spPr bwMode="auto">
              <a:xfrm>
                <a:off x="768" y="2688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9" name="Oval 51"/>
              <p:cNvSpPr>
                <a:spLocks noChangeAspect="1" noChangeArrowheads="1"/>
              </p:cNvSpPr>
              <p:nvPr/>
            </p:nvSpPr>
            <p:spPr bwMode="auto">
              <a:xfrm>
                <a:off x="768" y="2969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70" name="Oval 52"/>
              <p:cNvSpPr>
                <a:spLocks noChangeAspect="1" noChangeArrowheads="1"/>
              </p:cNvSpPr>
              <p:nvPr/>
            </p:nvSpPr>
            <p:spPr bwMode="auto">
              <a:xfrm>
                <a:off x="768" y="3250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364" name="Group 53"/>
            <p:cNvGrpSpPr>
              <a:grpSpLocks noChangeAspect="1"/>
            </p:cNvGrpSpPr>
            <p:nvPr/>
          </p:nvGrpSpPr>
          <p:grpSpPr bwMode="auto">
            <a:xfrm>
              <a:off x="1197" y="2619"/>
              <a:ext cx="144" cy="230"/>
              <a:chOff x="576" y="2736"/>
              <a:chExt cx="576" cy="576"/>
            </a:xfrm>
          </p:grpSpPr>
          <p:sp>
            <p:nvSpPr>
              <p:cNvPr id="13365" name="Line 54"/>
              <p:cNvSpPr>
                <a:spLocks noChangeAspect="1" noChangeShapeType="1"/>
              </p:cNvSpPr>
              <p:nvPr/>
            </p:nvSpPr>
            <p:spPr bwMode="auto">
              <a:xfrm>
                <a:off x="576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6" name="Line 55"/>
              <p:cNvSpPr>
                <a:spLocks noChangeAspect="1" noChangeShapeType="1"/>
              </p:cNvSpPr>
              <p:nvPr/>
            </p:nvSpPr>
            <p:spPr bwMode="auto">
              <a:xfrm>
                <a:off x="1152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7" name="Line 56"/>
              <p:cNvSpPr>
                <a:spLocks noChangeAspect="1" noChangeShapeType="1"/>
              </p:cNvSpPr>
              <p:nvPr/>
            </p:nvSpPr>
            <p:spPr bwMode="auto">
              <a:xfrm rot="-5400000">
                <a:off x="864" y="2997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340" name="Group 57"/>
          <p:cNvGrpSpPr>
            <a:grpSpLocks noChangeAspect="1"/>
          </p:cNvGrpSpPr>
          <p:nvPr/>
        </p:nvGrpSpPr>
        <p:grpSpPr bwMode="auto">
          <a:xfrm>
            <a:off x="4038600" y="3036888"/>
            <a:ext cx="114300" cy="239712"/>
            <a:chOff x="1080" y="2040"/>
            <a:chExt cx="384" cy="809"/>
          </a:xfrm>
        </p:grpSpPr>
        <p:sp>
          <p:nvSpPr>
            <p:cNvPr id="13353" name="AutoShape 58"/>
            <p:cNvSpPr>
              <a:spLocks noChangeAspect="1" noChangeArrowheads="1"/>
            </p:cNvSpPr>
            <p:nvPr/>
          </p:nvSpPr>
          <p:spPr bwMode="auto">
            <a:xfrm rot="-5400000">
              <a:off x="960" y="2160"/>
              <a:ext cx="624" cy="384"/>
            </a:xfrm>
            <a:prstGeom prst="hexagon">
              <a:avLst>
                <a:gd name="adj" fmla="val 40625"/>
                <a:gd name="vf" fmla="val 115470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354" name="Group 59"/>
            <p:cNvGrpSpPr>
              <a:grpSpLocks noChangeAspect="1"/>
            </p:cNvGrpSpPr>
            <p:nvPr/>
          </p:nvGrpSpPr>
          <p:grpSpPr bwMode="auto">
            <a:xfrm>
              <a:off x="1233" y="2160"/>
              <a:ext cx="63" cy="374"/>
              <a:chOff x="768" y="2688"/>
              <a:chExt cx="144" cy="850"/>
            </a:xfrm>
          </p:grpSpPr>
          <p:sp>
            <p:nvSpPr>
              <p:cNvPr id="13359" name="Oval 60"/>
              <p:cNvSpPr>
                <a:spLocks noChangeAspect="1" noChangeArrowheads="1"/>
              </p:cNvSpPr>
              <p:nvPr/>
            </p:nvSpPr>
            <p:spPr bwMode="auto">
              <a:xfrm>
                <a:off x="768" y="2688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0" name="Oval 61"/>
              <p:cNvSpPr>
                <a:spLocks noChangeAspect="1" noChangeArrowheads="1"/>
              </p:cNvSpPr>
              <p:nvPr/>
            </p:nvSpPr>
            <p:spPr bwMode="auto">
              <a:xfrm>
                <a:off x="768" y="2969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1" name="Oval 62"/>
              <p:cNvSpPr>
                <a:spLocks noChangeAspect="1" noChangeArrowheads="1"/>
              </p:cNvSpPr>
              <p:nvPr/>
            </p:nvSpPr>
            <p:spPr bwMode="auto">
              <a:xfrm>
                <a:off x="768" y="3250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355" name="Group 63"/>
            <p:cNvGrpSpPr>
              <a:grpSpLocks noChangeAspect="1"/>
            </p:cNvGrpSpPr>
            <p:nvPr/>
          </p:nvGrpSpPr>
          <p:grpSpPr bwMode="auto">
            <a:xfrm>
              <a:off x="1197" y="2619"/>
              <a:ext cx="144" cy="230"/>
              <a:chOff x="576" y="2736"/>
              <a:chExt cx="576" cy="576"/>
            </a:xfrm>
          </p:grpSpPr>
          <p:sp>
            <p:nvSpPr>
              <p:cNvPr id="13356" name="Line 64"/>
              <p:cNvSpPr>
                <a:spLocks noChangeAspect="1" noChangeShapeType="1"/>
              </p:cNvSpPr>
              <p:nvPr/>
            </p:nvSpPr>
            <p:spPr bwMode="auto">
              <a:xfrm>
                <a:off x="576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7" name="Line 65"/>
              <p:cNvSpPr>
                <a:spLocks noChangeAspect="1" noChangeShapeType="1"/>
              </p:cNvSpPr>
              <p:nvPr/>
            </p:nvSpPr>
            <p:spPr bwMode="auto">
              <a:xfrm>
                <a:off x="1152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8" name="Line 66"/>
              <p:cNvSpPr>
                <a:spLocks noChangeAspect="1" noChangeShapeType="1"/>
              </p:cNvSpPr>
              <p:nvPr/>
            </p:nvSpPr>
            <p:spPr bwMode="auto">
              <a:xfrm rot="-5400000">
                <a:off x="864" y="2997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341" name="Group 67"/>
          <p:cNvGrpSpPr>
            <a:grpSpLocks noChangeAspect="1"/>
          </p:cNvGrpSpPr>
          <p:nvPr/>
        </p:nvGrpSpPr>
        <p:grpSpPr bwMode="auto">
          <a:xfrm>
            <a:off x="4267200" y="3352800"/>
            <a:ext cx="114300" cy="239713"/>
            <a:chOff x="1080" y="2040"/>
            <a:chExt cx="384" cy="809"/>
          </a:xfrm>
        </p:grpSpPr>
        <p:sp>
          <p:nvSpPr>
            <p:cNvPr id="13344" name="AutoShape 68"/>
            <p:cNvSpPr>
              <a:spLocks noChangeAspect="1" noChangeArrowheads="1"/>
            </p:cNvSpPr>
            <p:nvPr/>
          </p:nvSpPr>
          <p:spPr bwMode="auto">
            <a:xfrm rot="-5400000">
              <a:off x="960" y="2160"/>
              <a:ext cx="624" cy="384"/>
            </a:xfrm>
            <a:prstGeom prst="hexagon">
              <a:avLst>
                <a:gd name="adj" fmla="val 40625"/>
                <a:gd name="vf" fmla="val 115470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345" name="Group 69"/>
            <p:cNvGrpSpPr>
              <a:grpSpLocks noChangeAspect="1"/>
            </p:cNvGrpSpPr>
            <p:nvPr/>
          </p:nvGrpSpPr>
          <p:grpSpPr bwMode="auto">
            <a:xfrm>
              <a:off x="1233" y="2160"/>
              <a:ext cx="63" cy="374"/>
              <a:chOff x="768" y="2688"/>
              <a:chExt cx="144" cy="850"/>
            </a:xfrm>
          </p:grpSpPr>
          <p:sp>
            <p:nvSpPr>
              <p:cNvPr id="13350" name="Oval 70"/>
              <p:cNvSpPr>
                <a:spLocks noChangeAspect="1" noChangeArrowheads="1"/>
              </p:cNvSpPr>
              <p:nvPr/>
            </p:nvSpPr>
            <p:spPr bwMode="auto">
              <a:xfrm>
                <a:off x="768" y="2688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51" name="Oval 71"/>
              <p:cNvSpPr>
                <a:spLocks noChangeAspect="1" noChangeArrowheads="1"/>
              </p:cNvSpPr>
              <p:nvPr/>
            </p:nvSpPr>
            <p:spPr bwMode="auto">
              <a:xfrm>
                <a:off x="768" y="2969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52" name="Oval 72"/>
              <p:cNvSpPr>
                <a:spLocks noChangeAspect="1" noChangeArrowheads="1"/>
              </p:cNvSpPr>
              <p:nvPr/>
            </p:nvSpPr>
            <p:spPr bwMode="auto">
              <a:xfrm>
                <a:off x="768" y="3250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346" name="Group 73"/>
            <p:cNvGrpSpPr>
              <a:grpSpLocks noChangeAspect="1"/>
            </p:cNvGrpSpPr>
            <p:nvPr/>
          </p:nvGrpSpPr>
          <p:grpSpPr bwMode="auto">
            <a:xfrm>
              <a:off x="1197" y="2619"/>
              <a:ext cx="144" cy="230"/>
              <a:chOff x="576" y="2736"/>
              <a:chExt cx="576" cy="576"/>
            </a:xfrm>
          </p:grpSpPr>
          <p:sp>
            <p:nvSpPr>
              <p:cNvPr id="13347" name="Line 74"/>
              <p:cNvSpPr>
                <a:spLocks noChangeAspect="1" noChangeShapeType="1"/>
              </p:cNvSpPr>
              <p:nvPr/>
            </p:nvSpPr>
            <p:spPr bwMode="auto">
              <a:xfrm>
                <a:off x="576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8" name="Line 75"/>
              <p:cNvSpPr>
                <a:spLocks noChangeAspect="1" noChangeShapeType="1"/>
              </p:cNvSpPr>
              <p:nvPr/>
            </p:nvSpPr>
            <p:spPr bwMode="auto">
              <a:xfrm>
                <a:off x="1152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9" name="Line 76"/>
              <p:cNvSpPr>
                <a:spLocks noChangeAspect="1" noChangeShapeType="1"/>
              </p:cNvSpPr>
              <p:nvPr/>
            </p:nvSpPr>
            <p:spPr bwMode="auto">
              <a:xfrm rot="-5400000">
                <a:off x="864" y="2997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8797" name="AutoShape 13"/>
          <p:cNvSpPr>
            <a:spLocks noChangeAspect="1" noChangeArrowheads="1"/>
          </p:cNvSpPr>
          <p:nvPr/>
        </p:nvSpPr>
        <p:spPr bwMode="auto">
          <a:xfrm>
            <a:off x="3857625" y="2974975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3" name="Text Box 2"/>
          <p:cNvSpPr txBox="1">
            <a:spLocks noChangeArrowheads="1"/>
          </p:cNvSpPr>
          <p:nvPr/>
        </p:nvSpPr>
        <p:spPr bwMode="auto">
          <a:xfrm>
            <a:off x="63500" y="173038"/>
            <a:ext cx="89916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4800" b="0"/>
              <a:t>Crick et al (1961) experiment</a:t>
            </a:r>
          </a:p>
        </p:txBody>
      </p:sp>
    </p:spTree>
    <p:extLst>
      <p:ext uri="{BB962C8B-B14F-4D97-AF65-F5344CB8AC3E}">
        <p14:creationId xmlns:p14="http://schemas.microsoft.com/office/powerpoint/2010/main" val="161583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187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3"/>
          <p:cNvGrpSpPr>
            <a:grpSpLocks noChangeAspect="1"/>
          </p:cNvGrpSpPr>
          <p:nvPr/>
        </p:nvGrpSpPr>
        <p:grpSpPr bwMode="auto">
          <a:xfrm rot="-5400000">
            <a:off x="5190332" y="3251993"/>
            <a:ext cx="114300" cy="239713"/>
            <a:chOff x="1080" y="2040"/>
            <a:chExt cx="384" cy="809"/>
          </a:xfrm>
        </p:grpSpPr>
        <p:sp>
          <p:nvSpPr>
            <p:cNvPr id="14403" name="AutoShape 4"/>
            <p:cNvSpPr>
              <a:spLocks noChangeAspect="1" noChangeArrowheads="1"/>
            </p:cNvSpPr>
            <p:nvPr/>
          </p:nvSpPr>
          <p:spPr bwMode="auto">
            <a:xfrm rot="-5400000">
              <a:off x="960" y="2160"/>
              <a:ext cx="624" cy="384"/>
            </a:xfrm>
            <a:prstGeom prst="hexagon">
              <a:avLst>
                <a:gd name="adj" fmla="val 40625"/>
                <a:gd name="vf" fmla="val 115470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404" name="Group 5"/>
            <p:cNvGrpSpPr>
              <a:grpSpLocks noChangeAspect="1"/>
            </p:cNvGrpSpPr>
            <p:nvPr/>
          </p:nvGrpSpPr>
          <p:grpSpPr bwMode="auto">
            <a:xfrm>
              <a:off x="1233" y="2160"/>
              <a:ext cx="63" cy="374"/>
              <a:chOff x="768" y="2688"/>
              <a:chExt cx="144" cy="850"/>
            </a:xfrm>
          </p:grpSpPr>
          <p:sp>
            <p:nvSpPr>
              <p:cNvPr id="14409" name="Oval 6"/>
              <p:cNvSpPr>
                <a:spLocks noChangeAspect="1" noChangeArrowheads="1"/>
              </p:cNvSpPr>
              <p:nvPr/>
            </p:nvSpPr>
            <p:spPr bwMode="auto">
              <a:xfrm>
                <a:off x="768" y="2688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10" name="Oval 7"/>
              <p:cNvSpPr>
                <a:spLocks noChangeAspect="1" noChangeArrowheads="1"/>
              </p:cNvSpPr>
              <p:nvPr/>
            </p:nvSpPr>
            <p:spPr bwMode="auto">
              <a:xfrm>
                <a:off x="768" y="2969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11" name="Oval 8"/>
              <p:cNvSpPr>
                <a:spLocks noChangeAspect="1" noChangeArrowheads="1"/>
              </p:cNvSpPr>
              <p:nvPr/>
            </p:nvSpPr>
            <p:spPr bwMode="auto">
              <a:xfrm>
                <a:off x="768" y="3250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405" name="Group 9"/>
            <p:cNvGrpSpPr>
              <a:grpSpLocks noChangeAspect="1"/>
            </p:cNvGrpSpPr>
            <p:nvPr/>
          </p:nvGrpSpPr>
          <p:grpSpPr bwMode="auto">
            <a:xfrm>
              <a:off x="1197" y="2619"/>
              <a:ext cx="144" cy="230"/>
              <a:chOff x="576" y="2736"/>
              <a:chExt cx="576" cy="576"/>
            </a:xfrm>
          </p:grpSpPr>
          <p:sp>
            <p:nvSpPr>
              <p:cNvPr id="14406" name="Line 10"/>
              <p:cNvSpPr>
                <a:spLocks noChangeAspect="1" noChangeShapeType="1"/>
              </p:cNvSpPr>
              <p:nvPr/>
            </p:nvSpPr>
            <p:spPr bwMode="auto">
              <a:xfrm>
                <a:off x="576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07" name="Line 11"/>
              <p:cNvSpPr>
                <a:spLocks noChangeAspect="1" noChangeShapeType="1"/>
              </p:cNvSpPr>
              <p:nvPr/>
            </p:nvSpPr>
            <p:spPr bwMode="auto">
              <a:xfrm>
                <a:off x="1152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08" name="Line 12"/>
              <p:cNvSpPr>
                <a:spLocks noChangeAspect="1" noChangeShapeType="1"/>
              </p:cNvSpPr>
              <p:nvPr/>
            </p:nvSpPr>
            <p:spPr bwMode="auto">
              <a:xfrm rot="-5400000">
                <a:off x="864" y="2997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4339" name="AutoShape 13"/>
          <p:cNvSpPr>
            <a:spLocks noChangeAspect="1" noChangeArrowheads="1"/>
          </p:cNvSpPr>
          <p:nvPr/>
        </p:nvSpPr>
        <p:spPr bwMode="auto">
          <a:xfrm>
            <a:off x="5376863" y="3098800"/>
            <a:ext cx="1033462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AutoShape 14"/>
          <p:cNvSpPr>
            <a:spLocks noChangeAspect="1" noChangeArrowheads="1"/>
          </p:cNvSpPr>
          <p:nvPr/>
        </p:nvSpPr>
        <p:spPr bwMode="auto">
          <a:xfrm>
            <a:off x="4352925" y="40894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AutoShape 15"/>
          <p:cNvSpPr>
            <a:spLocks noChangeAspect="1" noChangeArrowheads="1"/>
          </p:cNvSpPr>
          <p:nvPr/>
        </p:nvSpPr>
        <p:spPr bwMode="auto">
          <a:xfrm>
            <a:off x="5529263" y="4394200"/>
            <a:ext cx="1033462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AutoShape 16"/>
          <p:cNvSpPr>
            <a:spLocks noChangeAspect="1" noChangeArrowheads="1"/>
          </p:cNvSpPr>
          <p:nvPr/>
        </p:nvSpPr>
        <p:spPr bwMode="auto">
          <a:xfrm>
            <a:off x="3362325" y="46736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AutoShape 17"/>
          <p:cNvSpPr>
            <a:spLocks noChangeAspect="1" noChangeArrowheads="1"/>
          </p:cNvSpPr>
          <p:nvPr/>
        </p:nvSpPr>
        <p:spPr bwMode="auto">
          <a:xfrm>
            <a:off x="2786063" y="3530600"/>
            <a:ext cx="1033462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AutoShape 18"/>
          <p:cNvSpPr>
            <a:spLocks noChangeAspect="1" noChangeArrowheads="1"/>
          </p:cNvSpPr>
          <p:nvPr/>
        </p:nvSpPr>
        <p:spPr bwMode="auto">
          <a:xfrm>
            <a:off x="2209800" y="26416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AutoShape 19"/>
          <p:cNvSpPr>
            <a:spLocks noChangeAspect="1" noChangeArrowheads="1"/>
          </p:cNvSpPr>
          <p:nvPr/>
        </p:nvSpPr>
        <p:spPr bwMode="auto">
          <a:xfrm>
            <a:off x="4505325" y="19050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AutoShape 20"/>
          <p:cNvSpPr>
            <a:spLocks noChangeAspect="1" noChangeArrowheads="1"/>
          </p:cNvSpPr>
          <p:nvPr/>
        </p:nvSpPr>
        <p:spPr bwMode="auto">
          <a:xfrm>
            <a:off x="5715000" y="23876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AutoShape 21"/>
          <p:cNvSpPr>
            <a:spLocks noChangeAspect="1" noChangeArrowheads="1"/>
          </p:cNvSpPr>
          <p:nvPr/>
        </p:nvSpPr>
        <p:spPr bwMode="auto">
          <a:xfrm>
            <a:off x="3048000" y="16764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AutoShape 22"/>
          <p:cNvSpPr>
            <a:spLocks noChangeAspect="1" noChangeArrowheads="1"/>
          </p:cNvSpPr>
          <p:nvPr/>
        </p:nvSpPr>
        <p:spPr bwMode="auto">
          <a:xfrm>
            <a:off x="1752600" y="19050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AutoShape 23"/>
          <p:cNvSpPr>
            <a:spLocks noChangeAspect="1" noChangeArrowheads="1"/>
          </p:cNvSpPr>
          <p:nvPr/>
        </p:nvSpPr>
        <p:spPr bwMode="auto">
          <a:xfrm>
            <a:off x="1524000" y="44958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AutoShape 24"/>
          <p:cNvSpPr>
            <a:spLocks noChangeAspect="1" noChangeArrowheads="1"/>
          </p:cNvSpPr>
          <p:nvPr/>
        </p:nvSpPr>
        <p:spPr bwMode="auto">
          <a:xfrm>
            <a:off x="914400" y="32004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AutoShape 25"/>
          <p:cNvSpPr>
            <a:spLocks noChangeAspect="1" noChangeArrowheads="1"/>
          </p:cNvSpPr>
          <p:nvPr/>
        </p:nvSpPr>
        <p:spPr bwMode="auto">
          <a:xfrm>
            <a:off x="6705600" y="30480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AutoShape 26"/>
          <p:cNvSpPr>
            <a:spLocks noChangeAspect="1" noChangeArrowheads="1"/>
          </p:cNvSpPr>
          <p:nvPr/>
        </p:nvSpPr>
        <p:spPr bwMode="auto">
          <a:xfrm>
            <a:off x="152400" y="20574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3" name="AutoShape 27"/>
          <p:cNvSpPr>
            <a:spLocks noChangeAspect="1" noChangeArrowheads="1"/>
          </p:cNvSpPr>
          <p:nvPr/>
        </p:nvSpPr>
        <p:spPr bwMode="auto">
          <a:xfrm>
            <a:off x="6205538" y="1676400"/>
            <a:ext cx="1033462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4" name="AutoShape 28"/>
          <p:cNvSpPr>
            <a:spLocks noChangeAspect="1" noChangeArrowheads="1"/>
          </p:cNvSpPr>
          <p:nvPr/>
        </p:nvSpPr>
        <p:spPr bwMode="auto">
          <a:xfrm>
            <a:off x="7467600" y="51054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AutoShape 29"/>
          <p:cNvSpPr>
            <a:spLocks noChangeAspect="1" noChangeArrowheads="1"/>
          </p:cNvSpPr>
          <p:nvPr/>
        </p:nvSpPr>
        <p:spPr bwMode="auto">
          <a:xfrm>
            <a:off x="5681663" y="5435600"/>
            <a:ext cx="1033462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6" name="AutoShape 30"/>
          <p:cNvSpPr>
            <a:spLocks noChangeAspect="1" noChangeArrowheads="1"/>
          </p:cNvSpPr>
          <p:nvPr/>
        </p:nvSpPr>
        <p:spPr bwMode="auto">
          <a:xfrm>
            <a:off x="4054475" y="58166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AutoShape 31"/>
          <p:cNvSpPr>
            <a:spLocks noChangeAspect="1" noChangeArrowheads="1"/>
          </p:cNvSpPr>
          <p:nvPr/>
        </p:nvSpPr>
        <p:spPr bwMode="auto">
          <a:xfrm>
            <a:off x="6858000" y="40894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AutoShape 32"/>
          <p:cNvSpPr>
            <a:spLocks noChangeAspect="1" noChangeArrowheads="1"/>
          </p:cNvSpPr>
          <p:nvPr/>
        </p:nvSpPr>
        <p:spPr bwMode="auto">
          <a:xfrm>
            <a:off x="7543800" y="20574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AutoShape 33"/>
          <p:cNvSpPr>
            <a:spLocks noChangeAspect="1" noChangeArrowheads="1"/>
          </p:cNvSpPr>
          <p:nvPr/>
        </p:nvSpPr>
        <p:spPr bwMode="auto">
          <a:xfrm>
            <a:off x="2828925" y="55118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AutoShape 34"/>
          <p:cNvSpPr>
            <a:spLocks noChangeAspect="1" noChangeArrowheads="1"/>
          </p:cNvSpPr>
          <p:nvPr/>
        </p:nvSpPr>
        <p:spPr bwMode="auto">
          <a:xfrm>
            <a:off x="457200" y="41910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AutoShape 35"/>
          <p:cNvSpPr>
            <a:spLocks noChangeAspect="1" noChangeArrowheads="1"/>
          </p:cNvSpPr>
          <p:nvPr/>
        </p:nvSpPr>
        <p:spPr bwMode="auto">
          <a:xfrm>
            <a:off x="990600" y="53340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362" name="Group 36"/>
          <p:cNvGrpSpPr>
            <a:grpSpLocks noChangeAspect="1"/>
          </p:cNvGrpSpPr>
          <p:nvPr/>
        </p:nvGrpSpPr>
        <p:grpSpPr bwMode="auto">
          <a:xfrm>
            <a:off x="4953000" y="3863975"/>
            <a:ext cx="114300" cy="239713"/>
            <a:chOff x="1080" y="2040"/>
            <a:chExt cx="384" cy="809"/>
          </a:xfrm>
        </p:grpSpPr>
        <p:sp>
          <p:nvSpPr>
            <p:cNvPr id="14394" name="AutoShape 37"/>
            <p:cNvSpPr>
              <a:spLocks noChangeAspect="1" noChangeArrowheads="1"/>
            </p:cNvSpPr>
            <p:nvPr/>
          </p:nvSpPr>
          <p:spPr bwMode="auto">
            <a:xfrm rot="-5400000">
              <a:off x="960" y="2160"/>
              <a:ext cx="624" cy="384"/>
            </a:xfrm>
            <a:prstGeom prst="hexagon">
              <a:avLst>
                <a:gd name="adj" fmla="val 40625"/>
                <a:gd name="vf" fmla="val 115470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395" name="Group 38"/>
            <p:cNvGrpSpPr>
              <a:grpSpLocks noChangeAspect="1"/>
            </p:cNvGrpSpPr>
            <p:nvPr/>
          </p:nvGrpSpPr>
          <p:grpSpPr bwMode="auto">
            <a:xfrm>
              <a:off x="1233" y="2160"/>
              <a:ext cx="63" cy="374"/>
              <a:chOff x="768" y="2688"/>
              <a:chExt cx="144" cy="850"/>
            </a:xfrm>
          </p:grpSpPr>
          <p:sp>
            <p:nvSpPr>
              <p:cNvPr id="14400" name="Oval 39"/>
              <p:cNvSpPr>
                <a:spLocks noChangeAspect="1" noChangeArrowheads="1"/>
              </p:cNvSpPr>
              <p:nvPr/>
            </p:nvSpPr>
            <p:spPr bwMode="auto">
              <a:xfrm>
                <a:off x="768" y="2688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01" name="Oval 40"/>
              <p:cNvSpPr>
                <a:spLocks noChangeAspect="1" noChangeArrowheads="1"/>
              </p:cNvSpPr>
              <p:nvPr/>
            </p:nvSpPr>
            <p:spPr bwMode="auto">
              <a:xfrm>
                <a:off x="768" y="2969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02" name="Oval 41"/>
              <p:cNvSpPr>
                <a:spLocks noChangeAspect="1" noChangeArrowheads="1"/>
              </p:cNvSpPr>
              <p:nvPr/>
            </p:nvSpPr>
            <p:spPr bwMode="auto">
              <a:xfrm>
                <a:off x="768" y="3250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396" name="Group 42"/>
            <p:cNvGrpSpPr>
              <a:grpSpLocks noChangeAspect="1"/>
            </p:cNvGrpSpPr>
            <p:nvPr/>
          </p:nvGrpSpPr>
          <p:grpSpPr bwMode="auto">
            <a:xfrm>
              <a:off x="1197" y="2619"/>
              <a:ext cx="144" cy="230"/>
              <a:chOff x="576" y="2736"/>
              <a:chExt cx="576" cy="576"/>
            </a:xfrm>
          </p:grpSpPr>
          <p:sp>
            <p:nvSpPr>
              <p:cNvPr id="14397" name="Line 43"/>
              <p:cNvSpPr>
                <a:spLocks noChangeAspect="1" noChangeShapeType="1"/>
              </p:cNvSpPr>
              <p:nvPr/>
            </p:nvSpPr>
            <p:spPr bwMode="auto">
              <a:xfrm>
                <a:off x="576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8" name="Line 44"/>
              <p:cNvSpPr>
                <a:spLocks noChangeAspect="1" noChangeShapeType="1"/>
              </p:cNvSpPr>
              <p:nvPr/>
            </p:nvSpPr>
            <p:spPr bwMode="auto">
              <a:xfrm>
                <a:off x="1152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9" name="Line 45"/>
              <p:cNvSpPr>
                <a:spLocks noChangeAspect="1" noChangeShapeType="1"/>
              </p:cNvSpPr>
              <p:nvPr/>
            </p:nvSpPr>
            <p:spPr bwMode="auto">
              <a:xfrm rot="-5400000">
                <a:off x="864" y="2997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363" name="Group 46"/>
          <p:cNvGrpSpPr>
            <a:grpSpLocks noChangeAspect="1"/>
          </p:cNvGrpSpPr>
          <p:nvPr/>
        </p:nvGrpSpPr>
        <p:grpSpPr bwMode="auto">
          <a:xfrm>
            <a:off x="3429000" y="3286125"/>
            <a:ext cx="114300" cy="239713"/>
            <a:chOff x="1080" y="2040"/>
            <a:chExt cx="384" cy="809"/>
          </a:xfrm>
        </p:grpSpPr>
        <p:sp>
          <p:nvSpPr>
            <p:cNvPr id="14385" name="AutoShape 47"/>
            <p:cNvSpPr>
              <a:spLocks noChangeAspect="1" noChangeArrowheads="1"/>
            </p:cNvSpPr>
            <p:nvPr/>
          </p:nvSpPr>
          <p:spPr bwMode="auto">
            <a:xfrm rot="-5400000">
              <a:off x="960" y="2160"/>
              <a:ext cx="624" cy="384"/>
            </a:xfrm>
            <a:prstGeom prst="hexagon">
              <a:avLst>
                <a:gd name="adj" fmla="val 40625"/>
                <a:gd name="vf" fmla="val 115470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386" name="Group 48"/>
            <p:cNvGrpSpPr>
              <a:grpSpLocks noChangeAspect="1"/>
            </p:cNvGrpSpPr>
            <p:nvPr/>
          </p:nvGrpSpPr>
          <p:grpSpPr bwMode="auto">
            <a:xfrm>
              <a:off x="1233" y="2160"/>
              <a:ext cx="63" cy="374"/>
              <a:chOff x="768" y="2688"/>
              <a:chExt cx="144" cy="850"/>
            </a:xfrm>
          </p:grpSpPr>
          <p:sp>
            <p:nvSpPr>
              <p:cNvPr id="14391" name="Oval 49"/>
              <p:cNvSpPr>
                <a:spLocks noChangeAspect="1" noChangeArrowheads="1"/>
              </p:cNvSpPr>
              <p:nvPr/>
            </p:nvSpPr>
            <p:spPr bwMode="auto">
              <a:xfrm>
                <a:off x="768" y="2688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2" name="Oval 50"/>
              <p:cNvSpPr>
                <a:spLocks noChangeAspect="1" noChangeArrowheads="1"/>
              </p:cNvSpPr>
              <p:nvPr/>
            </p:nvSpPr>
            <p:spPr bwMode="auto">
              <a:xfrm>
                <a:off x="768" y="2969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3" name="Oval 51"/>
              <p:cNvSpPr>
                <a:spLocks noChangeAspect="1" noChangeArrowheads="1"/>
              </p:cNvSpPr>
              <p:nvPr/>
            </p:nvSpPr>
            <p:spPr bwMode="auto">
              <a:xfrm>
                <a:off x="768" y="3250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387" name="Group 52"/>
            <p:cNvGrpSpPr>
              <a:grpSpLocks noChangeAspect="1"/>
            </p:cNvGrpSpPr>
            <p:nvPr/>
          </p:nvGrpSpPr>
          <p:grpSpPr bwMode="auto">
            <a:xfrm>
              <a:off x="1197" y="2619"/>
              <a:ext cx="144" cy="230"/>
              <a:chOff x="576" y="2736"/>
              <a:chExt cx="576" cy="576"/>
            </a:xfrm>
          </p:grpSpPr>
          <p:sp>
            <p:nvSpPr>
              <p:cNvPr id="14388" name="Line 53"/>
              <p:cNvSpPr>
                <a:spLocks noChangeAspect="1" noChangeShapeType="1"/>
              </p:cNvSpPr>
              <p:nvPr/>
            </p:nvSpPr>
            <p:spPr bwMode="auto">
              <a:xfrm>
                <a:off x="576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9" name="Line 54"/>
              <p:cNvSpPr>
                <a:spLocks noChangeAspect="1" noChangeShapeType="1"/>
              </p:cNvSpPr>
              <p:nvPr/>
            </p:nvSpPr>
            <p:spPr bwMode="auto">
              <a:xfrm>
                <a:off x="1152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0" name="Line 55"/>
              <p:cNvSpPr>
                <a:spLocks noChangeAspect="1" noChangeShapeType="1"/>
              </p:cNvSpPr>
              <p:nvPr/>
            </p:nvSpPr>
            <p:spPr bwMode="auto">
              <a:xfrm rot="-5400000">
                <a:off x="864" y="2997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364" name="Group 56"/>
          <p:cNvGrpSpPr>
            <a:grpSpLocks noChangeAspect="1"/>
          </p:cNvGrpSpPr>
          <p:nvPr/>
        </p:nvGrpSpPr>
        <p:grpSpPr bwMode="auto">
          <a:xfrm rot="5400000">
            <a:off x="3317082" y="2874168"/>
            <a:ext cx="114300" cy="239713"/>
            <a:chOff x="1080" y="2040"/>
            <a:chExt cx="384" cy="809"/>
          </a:xfrm>
        </p:grpSpPr>
        <p:sp>
          <p:nvSpPr>
            <p:cNvPr id="14376" name="AutoShape 57"/>
            <p:cNvSpPr>
              <a:spLocks noChangeAspect="1" noChangeArrowheads="1"/>
            </p:cNvSpPr>
            <p:nvPr/>
          </p:nvSpPr>
          <p:spPr bwMode="auto">
            <a:xfrm rot="-5400000">
              <a:off x="960" y="2160"/>
              <a:ext cx="624" cy="384"/>
            </a:xfrm>
            <a:prstGeom prst="hexagon">
              <a:avLst>
                <a:gd name="adj" fmla="val 40625"/>
                <a:gd name="vf" fmla="val 115470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377" name="Group 58"/>
            <p:cNvGrpSpPr>
              <a:grpSpLocks noChangeAspect="1"/>
            </p:cNvGrpSpPr>
            <p:nvPr/>
          </p:nvGrpSpPr>
          <p:grpSpPr bwMode="auto">
            <a:xfrm>
              <a:off x="1233" y="2160"/>
              <a:ext cx="63" cy="374"/>
              <a:chOff x="768" y="2688"/>
              <a:chExt cx="144" cy="850"/>
            </a:xfrm>
          </p:grpSpPr>
          <p:sp>
            <p:nvSpPr>
              <p:cNvPr id="14382" name="Oval 59"/>
              <p:cNvSpPr>
                <a:spLocks noChangeAspect="1" noChangeArrowheads="1"/>
              </p:cNvSpPr>
              <p:nvPr/>
            </p:nvSpPr>
            <p:spPr bwMode="auto">
              <a:xfrm>
                <a:off x="768" y="2688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3" name="Oval 60"/>
              <p:cNvSpPr>
                <a:spLocks noChangeAspect="1" noChangeArrowheads="1"/>
              </p:cNvSpPr>
              <p:nvPr/>
            </p:nvSpPr>
            <p:spPr bwMode="auto">
              <a:xfrm>
                <a:off x="768" y="2969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4" name="Oval 61"/>
              <p:cNvSpPr>
                <a:spLocks noChangeAspect="1" noChangeArrowheads="1"/>
              </p:cNvSpPr>
              <p:nvPr/>
            </p:nvSpPr>
            <p:spPr bwMode="auto">
              <a:xfrm>
                <a:off x="768" y="3250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378" name="Group 62"/>
            <p:cNvGrpSpPr>
              <a:grpSpLocks noChangeAspect="1"/>
            </p:cNvGrpSpPr>
            <p:nvPr/>
          </p:nvGrpSpPr>
          <p:grpSpPr bwMode="auto">
            <a:xfrm>
              <a:off x="1197" y="2619"/>
              <a:ext cx="144" cy="230"/>
              <a:chOff x="576" y="2736"/>
              <a:chExt cx="576" cy="576"/>
            </a:xfrm>
          </p:grpSpPr>
          <p:sp>
            <p:nvSpPr>
              <p:cNvPr id="14379" name="Line 63"/>
              <p:cNvSpPr>
                <a:spLocks noChangeAspect="1" noChangeShapeType="1"/>
              </p:cNvSpPr>
              <p:nvPr/>
            </p:nvSpPr>
            <p:spPr bwMode="auto">
              <a:xfrm>
                <a:off x="576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0" name="Line 64"/>
              <p:cNvSpPr>
                <a:spLocks noChangeAspect="1" noChangeShapeType="1"/>
              </p:cNvSpPr>
              <p:nvPr/>
            </p:nvSpPr>
            <p:spPr bwMode="auto">
              <a:xfrm>
                <a:off x="1152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1" name="Line 65"/>
              <p:cNvSpPr>
                <a:spLocks noChangeAspect="1" noChangeShapeType="1"/>
              </p:cNvSpPr>
              <p:nvPr/>
            </p:nvSpPr>
            <p:spPr bwMode="auto">
              <a:xfrm rot="-5400000">
                <a:off x="864" y="2997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365" name="Group 66"/>
          <p:cNvGrpSpPr>
            <a:grpSpLocks noChangeAspect="1"/>
          </p:cNvGrpSpPr>
          <p:nvPr/>
        </p:nvGrpSpPr>
        <p:grpSpPr bwMode="auto">
          <a:xfrm flipV="1">
            <a:off x="4838700" y="2566988"/>
            <a:ext cx="114300" cy="239712"/>
            <a:chOff x="1080" y="2040"/>
            <a:chExt cx="384" cy="809"/>
          </a:xfrm>
        </p:grpSpPr>
        <p:sp>
          <p:nvSpPr>
            <p:cNvPr id="14367" name="AutoShape 67"/>
            <p:cNvSpPr>
              <a:spLocks noChangeAspect="1" noChangeArrowheads="1"/>
            </p:cNvSpPr>
            <p:nvPr/>
          </p:nvSpPr>
          <p:spPr bwMode="auto">
            <a:xfrm rot="-5400000">
              <a:off x="960" y="2160"/>
              <a:ext cx="624" cy="384"/>
            </a:xfrm>
            <a:prstGeom prst="hexagon">
              <a:avLst>
                <a:gd name="adj" fmla="val 40625"/>
                <a:gd name="vf" fmla="val 115470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368" name="Group 68"/>
            <p:cNvGrpSpPr>
              <a:grpSpLocks noChangeAspect="1"/>
            </p:cNvGrpSpPr>
            <p:nvPr/>
          </p:nvGrpSpPr>
          <p:grpSpPr bwMode="auto">
            <a:xfrm>
              <a:off x="1233" y="2160"/>
              <a:ext cx="63" cy="374"/>
              <a:chOff x="768" y="2688"/>
              <a:chExt cx="144" cy="850"/>
            </a:xfrm>
          </p:grpSpPr>
          <p:sp>
            <p:nvSpPr>
              <p:cNvPr id="14373" name="Oval 69"/>
              <p:cNvSpPr>
                <a:spLocks noChangeAspect="1" noChangeArrowheads="1"/>
              </p:cNvSpPr>
              <p:nvPr/>
            </p:nvSpPr>
            <p:spPr bwMode="auto">
              <a:xfrm>
                <a:off x="768" y="2688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4" name="Oval 70"/>
              <p:cNvSpPr>
                <a:spLocks noChangeAspect="1" noChangeArrowheads="1"/>
              </p:cNvSpPr>
              <p:nvPr/>
            </p:nvSpPr>
            <p:spPr bwMode="auto">
              <a:xfrm>
                <a:off x="768" y="2969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5" name="Oval 71"/>
              <p:cNvSpPr>
                <a:spLocks noChangeAspect="1" noChangeArrowheads="1"/>
              </p:cNvSpPr>
              <p:nvPr/>
            </p:nvSpPr>
            <p:spPr bwMode="auto">
              <a:xfrm>
                <a:off x="768" y="3250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369" name="Group 72"/>
            <p:cNvGrpSpPr>
              <a:grpSpLocks noChangeAspect="1"/>
            </p:cNvGrpSpPr>
            <p:nvPr/>
          </p:nvGrpSpPr>
          <p:grpSpPr bwMode="auto">
            <a:xfrm>
              <a:off x="1197" y="2619"/>
              <a:ext cx="144" cy="230"/>
              <a:chOff x="576" y="2736"/>
              <a:chExt cx="576" cy="576"/>
            </a:xfrm>
          </p:grpSpPr>
          <p:sp>
            <p:nvSpPr>
              <p:cNvPr id="14370" name="Line 73"/>
              <p:cNvSpPr>
                <a:spLocks noChangeAspect="1" noChangeShapeType="1"/>
              </p:cNvSpPr>
              <p:nvPr/>
            </p:nvSpPr>
            <p:spPr bwMode="auto">
              <a:xfrm>
                <a:off x="576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71" name="Line 74"/>
              <p:cNvSpPr>
                <a:spLocks noChangeAspect="1" noChangeShapeType="1"/>
              </p:cNvSpPr>
              <p:nvPr/>
            </p:nvSpPr>
            <p:spPr bwMode="auto">
              <a:xfrm>
                <a:off x="1152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72" name="Line 75"/>
              <p:cNvSpPr>
                <a:spLocks noChangeAspect="1" noChangeShapeType="1"/>
              </p:cNvSpPr>
              <p:nvPr/>
            </p:nvSpPr>
            <p:spPr bwMode="auto">
              <a:xfrm rot="-5400000">
                <a:off x="864" y="2997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4366" name="Text Box 2"/>
          <p:cNvSpPr txBox="1">
            <a:spLocks noChangeArrowheads="1"/>
          </p:cNvSpPr>
          <p:nvPr/>
        </p:nvSpPr>
        <p:spPr bwMode="auto">
          <a:xfrm>
            <a:off x="63500" y="173038"/>
            <a:ext cx="89916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4800" b="0"/>
              <a:t>Crick et al (1961) experiment</a:t>
            </a:r>
          </a:p>
        </p:txBody>
      </p:sp>
    </p:spTree>
    <p:extLst>
      <p:ext uri="{BB962C8B-B14F-4D97-AF65-F5344CB8AC3E}">
        <p14:creationId xmlns:p14="http://schemas.microsoft.com/office/powerpoint/2010/main" val="165531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954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63500" y="173038"/>
            <a:ext cx="89916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4800" b="0"/>
              <a:t>Crick et al (1961) experiment</a:t>
            </a:r>
          </a:p>
        </p:txBody>
      </p:sp>
      <p:grpSp>
        <p:nvGrpSpPr>
          <p:cNvPr id="15363" name="Group 6"/>
          <p:cNvGrpSpPr>
            <a:grpSpLocks/>
          </p:cNvGrpSpPr>
          <p:nvPr/>
        </p:nvGrpSpPr>
        <p:grpSpPr bwMode="auto">
          <a:xfrm>
            <a:off x="1241425" y="1219200"/>
            <a:ext cx="6629400" cy="5105400"/>
            <a:chOff x="1392" y="1728"/>
            <a:chExt cx="2839" cy="2016"/>
          </a:xfrm>
        </p:grpSpPr>
        <p:pic>
          <p:nvPicPr>
            <p:cNvPr id="1538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3464"/>
            <a:stretch>
              <a:fillRect/>
            </a:stretch>
          </p:blipFill>
          <p:spPr bwMode="auto">
            <a:xfrm>
              <a:off x="1392" y="1728"/>
              <a:ext cx="2832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8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151"/>
            <a:stretch>
              <a:fillRect/>
            </a:stretch>
          </p:blipFill>
          <p:spPr bwMode="auto">
            <a:xfrm>
              <a:off x="1399" y="2066"/>
              <a:ext cx="2832" cy="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8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536" b="40944"/>
            <a:stretch>
              <a:fillRect/>
            </a:stretch>
          </p:blipFill>
          <p:spPr bwMode="auto">
            <a:xfrm>
              <a:off x="1392" y="2880"/>
              <a:ext cx="2832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364" name="Group 7"/>
          <p:cNvGrpSpPr>
            <a:grpSpLocks noChangeAspect="1"/>
          </p:cNvGrpSpPr>
          <p:nvPr/>
        </p:nvGrpSpPr>
        <p:grpSpPr bwMode="auto">
          <a:xfrm>
            <a:off x="3279775" y="1295400"/>
            <a:ext cx="377825" cy="795338"/>
            <a:chOff x="1080" y="2040"/>
            <a:chExt cx="384" cy="809"/>
          </a:xfrm>
        </p:grpSpPr>
        <p:sp>
          <p:nvSpPr>
            <p:cNvPr id="15378" name="AutoShape 8"/>
            <p:cNvSpPr>
              <a:spLocks noChangeAspect="1" noChangeArrowheads="1"/>
            </p:cNvSpPr>
            <p:nvPr/>
          </p:nvSpPr>
          <p:spPr bwMode="auto">
            <a:xfrm rot="-5400000">
              <a:off x="960" y="2160"/>
              <a:ext cx="624" cy="384"/>
            </a:xfrm>
            <a:prstGeom prst="hexagon">
              <a:avLst>
                <a:gd name="adj" fmla="val 40625"/>
                <a:gd name="vf" fmla="val 115470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379" name="Group 9"/>
            <p:cNvGrpSpPr>
              <a:grpSpLocks noChangeAspect="1"/>
            </p:cNvGrpSpPr>
            <p:nvPr/>
          </p:nvGrpSpPr>
          <p:grpSpPr bwMode="auto">
            <a:xfrm>
              <a:off x="1233" y="2160"/>
              <a:ext cx="63" cy="374"/>
              <a:chOff x="768" y="2688"/>
              <a:chExt cx="144" cy="850"/>
            </a:xfrm>
          </p:grpSpPr>
          <p:sp>
            <p:nvSpPr>
              <p:cNvPr id="15384" name="Oval 10"/>
              <p:cNvSpPr>
                <a:spLocks noChangeAspect="1" noChangeArrowheads="1"/>
              </p:cNvSpPr>
              <p:nvPr/>
            </p:nvSpPr>
            <p:spPr bwMode="auto">
              <a:xfrm>
                <a:off x="768" y="2688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5" name="Oval 11"/>
              <p:cNvSpPr>
                <a:spLocks noChangeAspect="1" noChangeArrowheads="1"/>
              </p:cNvSpPr>
              <p:nvPr/>
            </p:nvSpPr>
            <p:spPr bwMode="auto">
              <a:xfrm>
                <a:off x="768" y="2969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6" name="Oval 12"/>
              <p:cNvSpPr>
                <a:spLocks noChangeAspect="1" noChangeArrowheads="1"/>
              </p:cNvSpPr>
              <p:nvPr/>
            </p:nvSpPr>
            <p:spPr bwMode="auto">
              <a:xfrm>
                <a:off x="768" y="3250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380" name="Group 13"/>
            <p:cNvGrpSpPr>
              <a:grpSpLocks noChangeAspect="1"/>
            </p:cNvGrpSpPr>
            <p:nvPr/>
          </p:nvGrpSpPr>
          <p:grpSpPr bwMode="auto">
            <a:xfrm>
              <a:off x="1197" y="2619"/>
              <a:ext cx="144" cy="230"/>
              <a:chOff x="576" y="2736"/>
              <a:chExt cx="576" cy="576"/>
            </a:xfrm>
          </p:grpSpPr>
          <p:sp>
            <p:nvSpPr>
              <p:cNvPr id="15381" name="Line 14"/>
              <p:cNvSpPr>
                <a:spLocks noChangeAspect="1" noChangeShapeType="1"/>
              </p:cNvSpPr>
              <p:nvPr/>
            </p:nvSpPr>
            <p:spPr bwMode="auto">
              <a:xfrm>
                <a:off x="576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2" name="Line 15"/>
              <p:cNvSpPr>
                <a:spLocks noChangeAspect="1" noChangeShapeType="1"/>
              </p:cNvSpPr>
              <p:nvPr/>
            </p:nvSpPr>
            <p:spPr bwMode="auto">
              <a:xfrm>
                <a:off x="1152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3" name="Line 16"/>
              <p:cNvSpPr>
                <a:spLocks noChangeAspect="1" noChangeShapeType="1"/>
              </p:cNvSpPr>
              <p:nvPr/>
            </p:nvSpPr>
            <p:spPr bwMode="auto">
              <a:xfrm rot="-5400000">
                <a:off x="864" y="2997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365" name="Group 18"/>
          <p:cNvGrpSpPr>
            <a:grpSpLocks noChangeAspect="1"/>
          </p:cNvGrpSpPr>
          <p:nvPr/>
        </p:nvGrpSpPr>
        <p:grpSpPr bwMode="auto">
          <a:xfrm>
            <a:off x="5410200" y="1295400"/>
            <a:ext cx="377825" cy="795338"/>
            <a:chOff x="1080" y="2040"/>
            <a:chExt cx="384" cy="809"/>
          </a:xfrm>
        </p:grpSpPr>
        <p:sp>
          <p:nvSpPr>
            <p:cNvPr id="15369" name="AutoShape 19"/>
            <p:cNvSpPr>
              <a:spLocks noChangeAspect="1" noChangeArrowheads="1"/>
            </p:cNvSpPr>
            <p:nvPr/>
          </p:nvSpPr>
          <p:spPr bwMode="auto">
            <a:xfrm rot="-5400000">
              <a:off x="960" y="2160"/>
              <a:ext cx="624" cy="384"/>
            </a:xfrm>
            <a:prstGeom prst="hexagon">
              <a:avLst>
                <a:gd name="adj" fmla="val 40625"/>
                <a:gd name="vf" fmla="val 115470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370" name="Group 20"/>
            <p:cNvGrpSpPr>
              <a:grpSpLocks noChangeAspect="1"/>
            </p:cNvGrpSpPr>
            <p:nvPr/>
          </p:nvGrpSpPr>
          <p:grpSpPr bwMode="auto">
            <a:xfrm>
              <a:off x="1233" y="2160"/>
              <a:ext cx="63" cy="374"/>
              <a:chOff x="768" y="2688"/>
              <a:chExt cx="144" cy="850"/>
            </a:xfrm>
          </p:grpSpPr>
          <p:sp>
            <p:nvSpPr>
              <p:cNvPr id="15375" name="Oval 21"/>
              <p:cNvSpPr>
                <a:spLocks noChangeAspect="1" noChangeArrowheads="1"/>
              </p:cNvSpPr>
              <p:nvPr/>
            </p:nvSpPr>
            <p:spPr bwMode="auto">
              <a:xfrm>
                <a:off x="768" y="2688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6" name="Oval 22"/>
              <p:cNvSpPr>
                <a:spLocks noChangeAspect="1" noChangeArrowheads="1"/>
              </p:cNvSpPr>
              <p:nvPr/>
            </p:nvSpPr>
            <p:spPr bwMode="auto">
              <a:xfrm>
                <a:off x="768" y="2969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7" name="Oval 23"/>
              <p:cNvSpPr>
                <a:spLocks noChangeAspect="1" noChangeArrowheads="1"/>
              </p:cNvSpPr>
              <p:nvPr/>
            </p:nvSpPr>
            <p:spPr bwMode="auto">
              <a:xfrm>
                <a:off x="768" y="3250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371" name="Group 24"/>
            <p:cNvGrpSpPr>
              <a:grpSpLocks noChangeAspect="1"/>
            </p:cNvGrpSpPr>
            <p:nvPr/>
          </p:nvGrpSpPr>
          <p:grpSpPr bwMode="auto">
            <a:xfrm>
              <a:off x="1197" y="2619"/>
              <a:ext cx="144" cy="230"/>
              <a:chOff x="576" y="2736"/>
              <a:chExt cx="576" cy="576"/>
            </a:xfrm>
          </p:grpSpPr>
          <p:sp>
            <p:nvSpPr>
              <p:cNvPr id="15372" name="Line 25"/>
              <p:cNvSpPr>
                <a:spLocks noChangeAspect="1" noChangeShapeType="1"/>
              </p:cNvSpPr>
              <p:nvPr/>
            </p:nvSpPr>
            <p:spPr bwMode="auto">
              <a:xfrm>
                <a:off x="576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3" name="Line 26"/>
              <p:cNvSpPr>
                <a:spLocks noChangeAspect="1" noChangeShapeType="1"/>
              </p:cNvSpPr>
              <p:nvPr/>
            </p:nvSpPr>
            <p:spPr bwMode="auto">
              <a:xfrm>
                <a:off x="1152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4" name="Line 27"/>
              <p:cNvSpPr>
                <a:spLocks noChangeAspect="1" noChangeShapeType="1"/>
              </p:cNvSpPr>
              <p:nvPr/>
            </p:nvSpPr>
            <p:spPr bwMode="auto">
              <a:xfrm rot="-5400000">
                <a:off x="864" y="2997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5366" name="Oval 28"/>
          <p:cNvSpPr>
            <a:spLocks noChangeAspect="1" noChangeArrowheads="1"/>
          </p:cNvSpPr>
          <p:nvPr/>
        </p:nvSpPr>
        <p:spPr bwMode="auto">
          <a:xfrm>
            <a:off x="5561013" y="1576388"/>
            <a:ext cx="55562" cy="555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Rectangle 29"/>
          <p:cNvSpPr>
            <a:spLocks noChangeArrowheads="1"/>
          </p:cNvSpPr>
          <p:nvPr/>
        </p:nvSpPr>
        <p:spPr bwMode="auto">
          <a:xfrm>
            <a:off x="5334000" y="1219200"/>
            <a:ext cx="2590800" cy="5257800"/>
          </a:xfrm>
          <a:prstGeom prst="rect">
            <a:avLst/>
          </a:prstGeom>
          <a:solidFill>
            <a:srgbClr val="BBFFDD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Rectangle 30"/>
          <p:cNvSpPr>
            <a:spLocks noChangeArrowheads="1"/>
          </p:cNvSpPr>
          <p:nvPr/>
        </p:nvSpPr>
        <p:spPr bwMode="auto">
          <a:xfrm>
            <a:off x="1066800" y="4191000"/>
            <a:ext cx="4343400" cy="2438400"/>
          </a:xfrm>
          <a:prstGeom prst="rect">
            <a:avLst/>
          </a:prstGeom>
          <a:solidFill>
            <a:srgbClr val="BBFFDD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3"/>
          <p:cNvGrpSpPr>
            <a:grpSpLocks/>
          </p:cNvGrpSpPr>
          <p:nvPr/>
        </p:nvGrpSpPr>
        <p:grpSpPr bwMode="auto">
          <a:xfrm>
            <a:off x="1241425" y="1219200"/>
            <a:ext cx="6629400" cy="5105400"/>
            <a:chOff x="1392" y="1728"/>
            <a:chExt cx="2839" cy="2016"/>
          </a:xfrm>
        </p:grpSpPr>
        <p:pic>
          <p:nvPicPr>
            <p:cNvPr id="16411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3464"/>
            <a:stretch>
              <a:fillRect/>
            </a:stretch>
          </p:blipFill>
          <p:spPr bwMode="auto">
            <a:xfrm>
              <a:off x="1392" y="1728"/>
              <a:ext cx="2832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12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151"/>
            <a:stretch>
              <a:fillRect/>
            </a:stretch>
          </p:blipFill>
          <p:spPr bwMode="auto">
            <a:xfrm>
              <a:off x="1399" y="2066"/>
              <a:ext cx="2832" cy="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13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536" b="40944"/>
            <a:stretch>
              <a:fillRect/>
            </a:stretch>
          </p:blipFill>
          <p:spPr bwMode="auto">
            <a:xfrm>
              <a:off x="1392" y="2880"/>
              <a:ext cx="2832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387" name="Group 7"/>
          <p:cNvGrpSpPr>
            <a:grpSpLocks noChangeAspect="1"/>
          </p:cNvGrpSpPr>
          <p:nvPr/>
        </p:nvGrpSpPr>
        <p:grpSpPr bwMode="auto">
          <a:xfrm>
            <a:off x="3279775" y="1295400"/>
            <a:ext cx="377825" cy="795338"/>
            <a:chOff x="1080" y="2040"/>
            <a:chExt cx="384" cy="809"/>
          </a:xfrm>
        </p:grpSpPr>
        <p:sp>
          <p:nvSpPr>
            <p:cNvPr id="16402" name="AutoShape 8"/>
            <p:cNvSpPr>
              <a:spLocks noChangeAspect="1" noChangeArrowheads="1"/>
            </p:cNvSpPr>
            <p:nvPr/>
          </p:nvSpPr>
          <p:spPr bwMode="auto">
            <a:xfrm rot="-5400000">
              <a:off x="960" y="2160"/>
              <a:ext cx="624" cy="384"/>
            </a:xfrm>
            <a:prstGeom prst="hexagon">
              <a:avLst>
                <a:gd name="adj" fmla="val 40625"/>
                <a:gd name="vf" fmla="val 115470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403" name="Group 9"/>
            <p:cNvGrpSpPr>
              <a:grpSpLocks noChangeAspect="1"/>
            </p:cNvGrpSpPr>
            <p:nvPr/>
          </p:nvGrpSpPr>
          <p:grpSpPr bwMode="auto">
            <a:xfrm>
              <a:off x="1233" y="2160"/>
              <a:ext cx="63" cy="374"/>
              <a:chOff x="768" y="2688"/>
              <a:chExt cx="144" cy="850"/>
            </a:xfrm>
          </p:grpSpPr>
          <p:sp>
            <p:nvSpPr>
              <p:cNvPr id="16408" name="Oval 10"/>
              <p:cNvSpPr>
                <a:spLocks noChangeAspect="1" noChangeArrowheads="1"/>
              </p:cNvSpPr>
              <p:nvPr/>
            </p:nvSpPr>
            <p:spPr bwMode="auto">
              <a:xfrm>
                <a:off x="768" y="2688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9" name="Oval 11"/>
              <p:cNvSpPr>
                <a:spLocks noChangeAspect="1" noChangeArrowheads="1"/>
              </p:cNvSpPr>
              <p:nvPr/>
            </p:nvSpPr>
            <p:spPr bwMode="auto">
              <a:xfrm>
                <a:off x="768" y="2969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0" name="Oval 12"/>
              <p:cNvSpPr>
                <a:spLocks noChangeAspect="1" noChangeArrowheads="1"/>
              </p:cNvSpPr>
              <p:nvPr/>
            </p:nvSpPr>
            <p:spPr bwMode="auto">
              <a:xfrm>
                <a:off x="768" y="3250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404" name="Group 13"/>
            <p:cNvGrpSpPr>
              <a:grpSpLocks noChangeAspect="1"/>
            </p:cNvGrpSpPr>
            <p:nvPr/>
          </p:nvGrpSpPr>
          <p:grpSpPr bwMode="auto">
            <a:xfrm>
              <a:off x="1197" y="2619"/>
              <a:ext cx="144" cy="230"/>
              <a:chOff x="576" y="2736"/>
              <a:chExt cx="576" cy="576"/>
            </a:xfrm>
          </p:grpSpPr>
          <p:sp>
            <p:nvSpPr>
              <p:cNvPr id="16405" name="Line 14"/>
              <p:cNvSpPr>
                <a:spLocks noChangeAspect="1" noChangeShapeType="1"/>
              </p:cNvSpPr>
              <p:nvPr/>
            </p:nvSpPr>
            <p:spPr bwMode="auto">
              <a:xfrm>
                <a:off x="576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6" name="Line 15"/>
              <p:cNvSpPr>
                <a:spLocks noChangeAspect="1" noChangeShapeType="1"/>
              </p:cNvSpPr>
              <p:nvPr/>
            </p:nvSpPr>
            <p:spPr bwMode="auto">
              <a:xfrm>
                <a:off x="1152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7" name="Line 16"/>
              <p:cNvSpPr>
                <a:spLocks noChangeAspect="1" noChangeShapeType="1"/>
              </p:cNvSpPr>
              <p:nvPr/>
            </p:nvSpPr>
            <p:spPr bwMode="auto">
              <a:xfrm rot="-5400000">
                <a:off x="864" y="2997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6388" name="Oval 27"/>
          <p:cNvSpPr>
            <a:spLocks noChangeAspect="1" noChangeArrowheads="1"/>
          </p:cNvSpPr>
          <p:nvPr/>
        </p:nvSpPr>
        <p:spPr bwMode="auto">
          <a:xfrm>
            <a:off x="5561013" y="1576388"/>
            <a:ext cx="55562" cy="555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Rectangle 28"/>
          <p:cNvSpPr>
            <a:spLocks noChangeArrowheads="1"/>
          </p:cNvSpPr>
          <p:nvPr/>
        </p:nvSpPr>
        <p:spPr bwMode="auto">
          <a:xfrm>
            <a:off x="1066800" y="4191000"/>
            <a:ext cx="6781800" cy="2438400"/>
          </a:xfrm>
          <a:prstGeom prst="rect">
            <a:avLst/>
          </a:prstGeom>
          <a:solidFill>
            <a:srgbClr val="BBFFDD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61" name="Rectangle 29"/>
          <p:cNvSpPr>
            <a:spLocks noChangeArrowheads="1"/>
          </p:cNvSpPr>
          <p:nvPr/>
        </p:nvSpPr>
        <p:spPr bwMode="auto">
          <a:xfrm>
            <a:off x="5334000" y="2057400"/>
            <a:ext cx="2590800" cy="2133600"/>
          </a:xfrm>
          <a:prstGeom prst="rect">
            <a:avLst/>
          </a:prstGeom>
          <a:solidFill>
            <a:srgbClr val="BBFFDD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391" name="Group 17"/>
          <p:cNvGrpSpPr>
            <a:grpSpLocks noChangeAspect="1"/>
          </p:cNvGrpSpPr>
          <p:nvPr/>
        </p:nvGrpSpPr>
        <p:grpSpPr bwMode="auto">
          <a:xfrm>
            <a:off x="5410200" y="1295400"/>
            <a:ext cx="377825" cy="795338"/>
            <a:chOff x="1080" y="2040"/>
            <a:chExt cx="384" cy="809"/>
          </a:xfrm>
        </p:grpSpPr>
        <p:sp>
          <p:nvSpPr>
            <p:cNvPr id="16393" name="AutoShape 18"/>
            <p:cNvSpPr>
              <a:spLocks noChangeAspect="1" noChangeArrowheads="1"/>
            </p:cNvSpPr>
            <p:nvPr/>
          </p:nvSpPr>
          <p:spPr bwMode="auto">
            <a:xfrm rot="-5400000">
              <a:off x="960" y="2160"/>
              <a:ext cx="624" cy="384"/>
            </a:xfrm>
            <a:prstGeom prst="hexagon">
              <a:avLst>
                <a:gd name="adj" fmla="val 40625"/>
                <a:gd name="vf" fmla="val 115470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394" name="Group 19"/>
            <p:cNvGrpSpPr>
              <a:grpSpLocks noChangeAspect="1"/>
            </p:cNvGrpSpPr>
            <p:nvPr/>
          </p:nvGrpSpPr>
          <p:grpSpPr bwMode="auto">
            <a:xfrm>
              <a:off x="1233" y="2160"/>
              <a:ext cx="63" cy="374"/>
              <a:chOff x="768" y="2688"/>
              <a:chExt cx="144" cy="850"/>
            </a:xfrm>
          </p:grpSpPr>
          <p:sp>
            <p:nvSpPr>
              <p:cNvPr id="16399" name="Oval 20"/>
              <p:cNvSpPr>
                <a:spLocks noChangeAspect="1" noChangeArrowheads="1"/>
              </p:cNvSpPr>
              <p:nvPr/>
            </p:nvSpPr>
            <p:spPr bwMode="auto">
              <a:xfrm>
                <a:off x="768" y="2688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0" name="Oval 21"/>
              <p:cNvSpPr>
                <a:spLocks noChangeAspect="1" noChangeArrowheads="1"/>
              </p:cNvSpPr>
              <p:nvPr/>
            </p:nvSpPr>
            <p:spPr bwMode="auto">
              <a:xfrm>
                <a:off x="768" y="2969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1" name="Oval 22"/>
              <p:cNvSpPr>
                <a:spLocks noChangeAspect="1" noChangeArrowheads="1"/>
              </p:cNvSpPr>
              <p:nvPr/>
            </p:nvSpPr>
            <p:spPr bwMode="auto">
              <a:xfrm>
                <a:off x="768" y="3250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395" name="Group 23"/>
            <p:cNvGrpSpPr>
              <a:grpSpLocks noChangeAspect="1"/>
            </p:cNvGrpSpPr>
            <p:nvPr/>
          </p:nvGrpSpPr>
          <p:grpSpPr bwMode="auto">
            <a:xfrm>
              <a:off x="1197" y="2619"/>
              <a:ext cx="144" cy="230"/>
              <a:chOff x="576" y="2736"/>
              <a:chExt cx="576" cy="576"/>
            </a:xfrm>
          </p:grpSpPr>
          <p:sp>
            <p:nvSpPr>
              <p:cNvPr id="16396" name="Line 24"/>
              <p:cNvSpPr>
                <a:spLocks noChangeAspect="1" noChangeShapeType="1"/>
              </p:cNvSpPr>
              <p:nvPr/>
            </p:nvSpPr>
            <p:spPr bwMode="auto">
              <a:xfrm>
                <a:off x="576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7" name="Line 25"/>
              <p:cNvSpPr>
                <a:spLocks noChangeAspect="1" noChangeShapeType="1"/>
              </p:cNvSpPr>
              <p:nvPr/>
            </p:nvSpPr>
            <p:spPr bwMode="auto">
              <a:xfrm>
                <a:off x="1152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8" name="Line 26"/>
              <p:cNvSpPr>
                <a:spLocks noChangeAspect="1" noChangeShapeType="1"/>
              </p:cNvSpPr>
              <p:nvPr/>
            </p:nvSpPr>
            <p:spPr bwMode="auto">
              <a:xfrm rot="-5400000">
                <a:off x="864" y="2997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6392" name="Text Box 2"/>
          <p:cNvSpPr txBox="1">
            <a:spLocks noChangeArrowheads="1"/>
          </p:cNvSpPr>
          <p:nvPr/>
        </p:nvSpPr>
        <p:spPr bwMode="auto">
          <a:xfrm>
            <a:off x="63500" y="173038"/>
            <a:ext cx="89916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4800" b="0"/>
              <a:t>Crick et al (1961) experiment</a:t>
            </a:r>
          </a:p>
        </p:txBody>
      </p:sp>
    </p:spTree>
    <p:extLst>
      <p:ext uri="{BB962C8B-B14F-4D97-AF65-F5344CB8AC3E}">
        <p14:creationId xmlns:p14="http://schemas.microsoft.com/office/powerpoint/2010/main" val="160043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6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3"/>
          <p:cNvGrpSpPr>
            <a:grpSpLocks/>
          </p:cNvGrpSpPr>
          <p:nvPr/>
        </p:nvGrpSpPr>
        <p:grpSpPr bwMode="auto">
          <a:xfrm>
            <a:off x="1241425" y="1219200"/>
            <a:ext cx="6629400" cy="5105400"/>
            <a:chOff x="1392" y="1728"/>
            <a:chExt cx="2839" cy="2016"/>
          </a:xfrm>
        </p:grpSpPr>
        <p:pic>
          <p:nvPicPr>
            <p:cNvPr id="1743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3464"/>
            <a:stretch>
              <a:fillRect/>
            </a:stretch>
          </p:blipFill>
          <p:spPr bwMode="auto">
            <a:xfrm>
              <a:off x="1392" y="1728"/>
              <a:ext cx="2832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36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151"/>
            <a:stretch>
              <a:fillRect/>
            </a:stretch>
          </p:blipFill>
          <p:spPr bwMode="auto">
            <a:xfrm>
              <a:off x="1399" y="2066"/>
              <a:ext cx="2832" cy="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37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536" b="40944"/>
            <a:stretch>
              <a:fillRect/>
            </a:stretch>
          </p:blipFill>
          <p:spPr bwMode="auto">
            <a:xfrm>
              <a:off x="1392" y="2880"/>
              <a:ext cx="2832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7411" name="Group 7"/>
          <p:cNvGrpSpPr>
            <a:grpSpLocks noChangeAspect="1"/>
          </p:cNvGrpSpPr>
          <p:nvPr/>
        </p:nvGrpSpPr>
        <p:grpSpPr bwMode="auto">
          <a:xfrm>
            <a:off x="3279775" y="1295400"/>
            <a:ext cx="377825" cy="795338"/>
            <a:chOff x="1080" y="2040"/>
            <a:chExt cx="384" cy="809"/>
          </a:xfrm>
        </p:grpSpPr>
        <p:sp>
          <p:nvSpPr>
            <p:cNvPr id="17426" name="AutoShape 8"/>
            <p:cNvSpPr>
              <a:spLocks noChangeAspect="1" noChangeArrowheads="1"/>
            </p:cNvSpPr>
            <p:nvPr/>
          </p:nvSpPr>
          <p:spPr bwMode="auto">
            <a:xfrm rot="-5400000">
              <a:off x="960" y="2160"/>
              <a:ext cx="624" cy="384"/>
            </a:xfrm>
            <a:prstGeom prst="hexagon">
              <a:avLst>
                <a:gd name="adj" fmla="val 40625"/>
                <a:gd name="vf" fmla="val 115470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427" name="Group 9"/>
            <p:cNvGrpSpPr>
              <a:grpSpLocks noChangeAspect="1"/>
            </p:cNvGrpSpPr>
            <p:nvPr/>
          </p:nvGrpSpPr>
          <p:grpSpPr bwMode="auto">
            <a:xfrm>
              <a:off x="1233" y="2160"/>
              <a:ext cx="63" cy="374"/>
              <a:chOff x="768" y="2688"/>
              <a:chExt cx="144" cy="850"/>
            </a:xfrm>
          </p:grpSpPr>
          <p:sp>
            <p:nvSpPr>
              <p:cNvPr id="17432" name="Oval 10"/>
              <p:cNvSpPr>
                <a:spLocks noChangeAspect="1" noChangeArrowheads="1"/>
              </p:cNvSpPr>
              <p:nvPr/>
            </p:nvSpPr>
            <p:spPr bwMode="auto">
              <a:xfrm>
                <a:off x="768" y="2688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3" name="Oval 11"/>
              <p:cNvSpPr>
                <a:spLocks noChangeAspect="1" noChangeArrowheads="1"/>
              </p:cNvSpPr>
              <p:nvPr/>
            </p:nvSpPr>
            <p:spPr bwMode="auto">
              <a:xfrm>
                <a:off x="768" y="2969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4" name="Oval 12"/>
              <p:cNvSpPr>
                <a:spLocks noChangeAspect="1" noChangeArrowheads="1"/>
              </p:cNvSpPr>
              <p:nvPr/>
            </p:nvSpPr>
            <p:spPr bwMode="auto">
              <a:xfrm>
                <a:off x="768" y="3250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428" name="Group 13"/>
            <p:cNvGrpSpPr>
              <a:grpSpLocks noChangeAspect="1"/>
            </p:cNvGrpSpPr>
            <p:nvPr/>
          </p:nvGrpSpPr>
          <p:grpSpPr bwMode="auto">
            <a:xfrm>
              <a:off x="1197" y="2619"/>
              <a:ext cx="144" cy="230"/>
              <a:chOff x="576" y="2736"/>
              <a:chExt cx="576" cy="576"/>
            </a:xfrm>
          </p:grpSpPr>
          <p:sp>
            <p:nvSpPr>
              <p:cNvPr id="17429" name="Line 14"/>
              <p:cNvSpPr>
                <a:spLocks noChangeAspect="1" noChangeShapeType="1"/>
              </p:cNvSpPr>
              <p:nvPr/>
            </p:nvSpPr>
            <p:spPr bwMode="auto">
              <a:xfrm>
                <a:off x="576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30" name="Line 15"/>
              <p:cNvSpPr>
                <a:spLocks noChangeAspect="1" noChangeShapeType="1"/>
              </p:cNvSpPr>
              <p:nvPr/>
            </p:nvSpPr>
            <p:spPr bwMode="auto">
              <a:xfrm>
                <a:off x="1152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31" name="Line 16"/>
              <p:cNvSpPr>
                <a:spLocks noChangeAspect="1" noChangeShapeType="1"/>
              </p:cNvSpPr>
              <p:nvPr/>
            </p:nvSpPr>
            <p:spPr bwMode="auto">
              <a:xfrm rot="-5400000">
                <a:off x="864" y="2997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7412" name="Oval 17"/>
          <p:cNvSpPr>
            <a:spLocks noChangeAspect="1" noChangeArrowheads="1"/>
          </p:cNvSpPr>
          <p:nvPr/>
        </p:nvSpPr>
        <p:spPr bwMode="auto">
          <a:xfrm>
            <a:off x="5561013" y="1576388"/>
            <a:ext cx="55562" cy="555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413" name="Group 20"/>
          <p:cNvGrpSpPr>
            <a:grpSpLocks noChangeAspect="1"/>
          </p:cNvGrpSpPr>
          <p:nvPr/>
        </p:nvGrpSpPr>
        <p:grpSpPr bwMode="auto">
          <a:xfrm>
            <a:off x="5410200" y="1295400"/>
            <a:ext cx="377825" cy="795338"/>
            <a:chOff x="1080" y="2040"/>
            <a:chExt cx="384" cy="809"/>
          </a:xfrm>
        </p:grpSpPr>
        <p:sp>
          <p:nvSpPr>
            <p:cNvPr id="17417" name="AutoShape 21"/>
            <p:cNvSpPr>
              <a:spLocks noChangeAspect="1" noChangeArrowheads="1"/>
            </p:cNvSpPr>
            <p:nvPr/>
          </p:nvSpPr>
          <p:spPr bwMode="auto">
            <a:xfrm rot="-5400000">
              <a:off x="960" y="2160"/>
              <a:ext cx="624" cy="384"/>
            </a:xfrm>
            <a:prstGeom prst="hexagon">
              <a:avLst>
                <a:gd name="adj" fmla="val 40625"/>
                <a:gd name="vf" fmla="val 115470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418" name="Group 22"/>
            <p:cNvGrpSpPr>
              <a:grpSpLocks noChangeAspect="1"/>
            </p:cNvGrpSpPr>
            <p:nvPr/>
          </p:nvGrpSpPr>
          <p:grpSpPr bwMode="auto">
            <a:xfrm>
              <a:off x="1233" y="2160"/>
              <a:ext cx="63" cy="374"/>
              <a:chOff x="768" y="2688"/>
              <a:chExt cx="144" cy="850"/>
            </a:xfrm>
          </p:grpSpPr>
          <p:sp>
            <p:nvSpPr>
              <p:cNvPr id="17423" name="Oval 23"/>
              <p:cNvSpPr>
                <a:spLocks noChangeAspect="1" noChangeArrowheads="1"/>
              </p:cNvSpPr>
              <p:nvPr/>
            </p:nvSpPr>
            <p:spPr bwMode="auto">
              <a:xfrm>
                <a:off x="768" y="2688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24" name="Oval 24"/>
              <p:cNvSpPr>
                <a:spLocks noChangeAspect="1" noChangeArrowheads="1"/>
              </p:cNvSpPr>
              <p:nvPr/>
            </p:nvSpPr>
            <p:spPr bwMode="auto">
              <a:xfrm>
                <a:off x="768" y="2969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25" name="Oval 25"/>
              <p:cNvSpPr>
                <a:spLocks noChangeAspect="1" noChangeArrowheads="1"/>
              </p:cNvSpPr>
              <p:nvPr/>
            </p:nvSpPr>
            <p:spPr bwMode="auto">
              <a:xfrm>
                <a:off x="768" y="3250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419" name="Group 26"/>
            <p:cNvGrpSpPr>
              <a:grpSpLocks noChangeAspect="1"/>
            </p:cNvGrpSpPr>
            <p:nvPr/>
          </p:nvGrpSpPr>
          <p:grpSpPr bwMode="auto">
            <a:xfrm>
              <a:off x="1197" y="2619"/>
              <a:ext cx="144" cy="230"/>
              <a:chOff x="576" y="2736"/>
              <a:chExt cx="576" cy="576"/>
            </a:xfrm>
          </p:grpSpPr>
          <p:sp>
            <p:nvSpPr>
              <p:cNvPr id="17420" name="Line 27"/>
              <p:cNvSpPr>
                <a:spLocks noChangeAspect="1" noChangeShapeType="1"/>
              </p:cNvSpPr>
              <p:nvPr/>
            </p:nvSpPr>
            <p:spPr bwMode="auto">
              <a:xfrm>
                <a:off x="576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21" name="Line 28"/>
              <p:cNvSpPr>
                <a:spLocks noChangeAspect="1" noChangeShapeType="1"/>
              </p:cNvSpPr>
              <p:nvPr/>
            </p:nvSpPr>
            <p:spPr bwMode="auto">
              <a:xfrm>
                <a:off x="1152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22" name="Line 29"/>
              <p:cNvSpPr>
                <a:spLocks noChangeAspect="1" noChangeShapeType="1"/>
              </p:cNvSpPr>
              <p:nvPr/>
            </p:nvSpPr>
            <p:spPr bwMode="auto">
              <a:xfrm rot="-5400000">
                <a:off x="864" y="2997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7414" name="Text Box 2"/>
          <p:cNvSpPr txBox="1">
            <a:spLocks noChangeArrowheads="1"/>
          </p:cNvSpPr>
          <p:nvPr/>
        </p:nvSpPr>
        <p:spPr bwMode="auto">
          <a:xfrm>
            <a:off x="63500" y="173038"/>
            <a:ext cx="89916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4800" b="0"/>
              <a:t>Crick et al (1961) experiment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33600" y="4038600"/>
            <a:ext cx="1752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Tight (R+)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58000" y="3962400"/>
            <a:ext cx="1752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Large (R-)</a:t>
            </a:r>
          </a:p>
        </p:txBody>
      </p:sp>
    </p:spTree>
    <p:extLst>
      <p:ext uri="{BB962C8B-B14F-4D97-AF65-F5344CB8AC3E}">
        <p14:creationId xmlns:p14="http://schemas.microsoft.com/office/powerpoint/2010/main" val="329165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3" y="228600"/>
            <a:ext cx="8982075" cy="1123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791"/>
          <a:stretch>
            <a:fillRect/>
          </a:stretch>
        </p:blipFill>
        <p:spPr bwMode="auto">
          <a:xfrm>
            <a:off x="76200" y="1776413"/>
            <a:ext cx="4306888" cy="3216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513" y="1552575"/>
            <a:ext cx="4533900" cy="4772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543425" y="4891088"/>
            <a:ext cx="4443413" cy="1447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18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671513" y="173038"/>
            <a:ext cx="77422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800" b="0"/>
              <a:t>Mutagenesis by Acridines</a:t>
            </a:r>
          </a:p>
        </p:txBody>
      </p: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74" b="10220"/>
          <a:stretch>
            <a:fillRect/>
          </a:stretch>
        </p:blipFill>
        <p:spPr bwMode="auto">
          <a:xfrm>
            <a:off x="2901950" y="1257300"/>
            <a:ext cx="1441450" cy="46863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143375" y="3167063"/>
            <a:ext cx="182563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3429000" y="3443288"/>
            <a:ext cx="304800" cy="152400"/>
          </a:xfrm>
          <a:prstGeom prst="hexagon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590800"/>
            <a:ext cx="4343400" cy="3181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715000" y="1905000"/>
            <a:ext cx="2133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Arial" charset="0"/>
                <a:cs typeface="Arial" charset="0"/>
              </a:rPr>
              <a:t>Proflavine</a:t>
            </a:r>
          </a:p>
        </p:txBody>
      </p:sp>
      <p:cxnSp>
        <p:nvCxnSpPr>
          <p:cNvPr id="7" name="Straight Arrow Connector 6"/>
          <p:cNvCxnSpPr>
            <a:stCxn id="3" idx="2"/>
          </p:cNvCxnSpPr>
          <p:nvPr/>
        </p:nvCxnSpPr>
        <p:spPr>
          <a:xfrm>
            <a:off x="6781800" y="2366963"/>
            <a:ext cx="0" cy="98583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04800" y="3276600"/>
            <a:ext cx="2133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Arial" charset="0"/>
                <a:cs typeface="Arial" charset="0"/>
              </a:rPr>
              <a:t>Proflavine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16200000">
            <a:off x="2748757" y="3042444"/>
            <a:ext cx="0" cy="98583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606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3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671513" y="173038"/>
            <a:ext cx="77422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800" b="0"/>
              <a:t>Mutagenesis by Acridines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20"/>
          <a:stretch>
            <a:fillRect/>
          </a:stretch>
        </p:blipFill>
        <p:spPr bwMode="auto">
          <a:xfrm>
            <a:off x="2901950" y="1257300"/>
            <a:ext cx="3575050" cy="46863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Hexagon 4"/>
          <p:cNvSpPr/>
          <p:nvPr/>
        </p:nvSpPr>
        <p:spPr>
          <a:xfrm>
            <a:off x="3429000" y="3443288"/>
            <a:ext cx="304800" cy="152400"/>
          </a:xfrm>
          <a:prstGeom prst="hexagon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43400" y="3733800"/>
            <a:ext cx="2057400" cy="213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57663" y="3581400"/>
            <a:ext cx="2286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5486400" y="2336800"/>
            <a:ext cx="668338" cy="784225"/>
          </a:xfrm>
          <a:custGeom>
            <a:avLst/>
            <a:gdLst>
              <a:gd name="connsiteX0" fmla="*/ 566057 w 667657"/>
              <a:gd name="connsiteY0" fmla="*/ 0 h 783771"/>
              <a:gd name="connsiteX1" fmla="*/ 0 w 667657"/>
              <a:gd name="connsiteY1" fmla="*/ 29029 h 783771"/>
              <a:gd name="connsiteX2" fmla="*/ 0 w 667657"/>
              <a:gd name="connsiteY2" fmla="*/ 261257 h 783771"/>
              <a:gd name="connsiteX3" fmla="*/ 29029 w 667657"/>
              <a:gd name="connsiteY3" fmla="*/ 319314 h 783771"/>
              <a:gd name="connsiteX4" fmla="*/ 87086 w 667657"/>
              <a:gd name="connsiteY4" fmla="*/ 478971 h 783771"/>
              <a:gd name="connsiteX5" fmla="*/ 522514 w 667657"/>
              <a:gd name="connsiteY5" fmla="*/ 783771 h 783771"/>
              <a:gd name="connsiteX6" fmla="*/ 667657 w 667657"/>
              <a:gd name="connsiteY6" fmla="*/ 711200 h 783771"/>
              <a:gd name="connsiteX7" fmla="*/ 566057 w 667657"/>
              <a:gd name="connsiteY7" fmla="*/ 0 h 78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7657" h="783771">
                <a:moveTo>
                  <a:pt x="566057" y="0"/>
                </a:moveTo>
                <a:lnTo>
                  <a:pt x="0" y="29029"/>
                </a:lnTo>
                <a:lnTo>
                  <a:pt x="0" y="261257"/>
                </a:lnTo>
                <a:lnTo>
                  <a:pt x="29029" y="319314"/>
                </a:lnTo>
                <a:lnTo>
                  <a:pt x="87086" y="478971"/>
                </a:lnTo>
                <a:lnTo>
                  <a:pt x="522514" y="783771"/>
                </a:lnTo>
                <a:lnTo>
                  <a:pt x="667657" y="711200"/>
                </a:lnTo>
                <a:lnTo>
                  <a:pt x="56605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2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671513" y="173038"/>
            <a:ext cx="77422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800" b="0"/>
              <a:t>Mutagenesis by Acridines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20"/>
          <a:stretch>
            <a:fillRect/>
          </a:stretch>
        </p:blipFill>
        <p:spPr bwMode="auto">
          <a:xfrm>
            <a:off x="2901950" y="1257300"/>
            <a:ext cx="3575050" cy="46863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87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41" b="50000"/>
          <a:stretch>
            <a:fillRect/>
          </a:stretch>
        </p:blipFill>
        <p:spPr bwMode="auto">
          <a:xfrm>
            <a:off x="628650" y="138113"/>
            <a:ext cx="7856538" cy="928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1143000"/>
            <a:ext cx="5753100" cy="4110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52488" y="5410200"/>
            <a:ext cx="7391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3600">
                <a:solidFill>
                  <a:srgbClr val="FF0000"/>
                </a:solidFill>
              </a:rPr>
              <a:t>How to map mutations?</a:t>
            </a:r>
          </a:p>
        </p:txBody>
      </p:sp>
    </p:spTree>
    <p:extLst>
      <p:ext uri="{BB962C8B-B14F-4D97-AF65-F5344CB8AC3E}">
        <p14:creationId xmlns:p14="http://schemas.microsoft.com/office/powerpoint/2010/main" val="300541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671513" y="173038"/>
            <a:ext cx="77422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800" b="0"/>
              <a:t>Recombination between DNA</a:t>
            </a:r>
          </a:p>
        </p:txBody>
      </p:sp>
      <p:sp>
        <p:nvSpPr>
          <p:cNvPr id="24579" name="Text Box 3" descr="Newsprint"/>
          <p:cNvSpPr txBox="1">
            <a:spLocks noChangeArrowheads="1"/>
          </p:cNvSpPr>
          <p:nvPr/>
        </p:nvSpPr>
        <p:spPr bwMode="auto">
          <a:xfrm>
            <a:off x="1633538" y="1177925"/>
            <a:ext cx="5867400" cy="83026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i="1">
                <a:cs typeface="Times New Roman" pitchFamily="18" charset="0"/>
              </a:rPr>
              <a:t>What is the process of recombination </a:t>
            </a:r>
            <a:br>
              <a:rPr lang="en-US" i="1">
                <a:cs typeface="Times New Roman" pitchFamily="18" charset="0"/>
              </a:rPr>
            </a:br>
            <a:r>
              <a:rPr lang="en-US" i="1">
                <a:cs typeface="Times New Roman" pitchFamily="18" charset="0"/>
              </a:rPr>
              <a:t>between two phages in this experiment?</a:t>
            </a:r>
            <a:endParaRPr lang="en-US" b="0" i="1">
              <a:cs typeface="Times New Roman" pitchFamily="18" charset="0"/>
            </a:endParaRPr>
          </a:p>
        </p:txBody>
      </p:sp>
      <p:pic>
        <p:nvPicPr>
          <p:cNvPr id="24580" name="Picture 4" descr="recombination__Elizabeth-Ellis-U-Strathclyde___homepag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3" r="33908" b="76547"/>
          <a:stretch>
            <a:fillRect/>
          </a:stretch>
        </p:blipFill>
        <p:spPr bwMode="auto">
          <a:xfrm>
            <a:off x="1916113" y="2187575"/>
            <a:ext cx="3189287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Text Box 6"/>
          <p:cNvSpPr txBox="1">
            <a:spLocks noChangeArrowheads="1"/>
          </p:cNvSpPr>
          <p:nvPr/>
        </p:nvSpPr>
        <p:spPr bwMode="auto">
          <a:xfrm>
            <a:off x="1752600" y="6478588"/>
            <a:ext cx="5257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0"/>
              <a:t>Adapted from Elizabeth Ellis University of Strathclyde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181600" y="2514600"/>
            <a:ext cx="3733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b="0">
                <a:latin typeface="Arial" charset="0"/>
                <a:cs typeface="Arial" charset="0"/>
              </a:rPr>
              <a:t>Pairing of ds DNA at nearly identical sequences</a:t>
            </a:r>
          </a:p>
        </p:txBody>
      </p:sp>
      <p:sp>
        <p:nvSpPr>
          <p:cNvPr id="8" name="Oval 7"/>
          <p:cNvSpPr/>
          <p:nvPr/>
        </p:nvSpPr>
        <p:spPr>
          <a:xfrm>
            <a:off x="4419600" y="2560638"/>
            <a:ext cx="92075" cy="920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19600" y="2743200"/>
            <a:ext cx="92075" cy="920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409950" y="2865438"/>
            <a:ext cx="92075" cy="9048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409950" y="3048000"/>
            <a:ext cx="92075" cy="9207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5" name="Group 54"/>
          <p:cNvGrpSpPr>
            <a:grpSpLocks noChangeAspect="1"/>
          </p:cNvGrpSpPr>
          <p:nvPr/>
        </p:nvGrpSpPr>
        <p:grpSpPr bwMode="auto">
          <a:xfrm>
            <a:off x="1411288" y="2209800"/>
            <a:ext cx="265112" cy="536575"/>
            <a:chOff x="688974" y="2481263"/>
            <a:chExt cx="377825" cy="766617"/>
          </a:xfrm>
        </p:grpSpPr>
        <p:sp>
          <p:nvSpPr>
            <p:cNvPr id="23575" name="Oval 27"/>
            <p:cNvSpPr>
              <a:spLocks noChangeAspect="1" noChangeArrowheads="1"/>
            </p:cNvSpPr>
            <p:nvPr/>
          </p:nvSpPr>
          <p:spPr bwMode="auto">
            <a:xfrm>
              <a:off x="839788" y="2762250"/>
              <a:ext cx="55562" cy="5556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6" name="AutoShape 18"/>
            <p:cNvSpPr>
              <a:spLocks noChangeAspect="1" noChangeArrowheads="1"/>
            </p:cNvSpPr>
            <p:nvPr/>
          </p:nvSpPr>
          <p:spPr bwMode="auto">
            <a:xfrm rot="-5400000">
              <a:off x="571156" y="2599081"/>
              <a:ext cx="613462" cy="377825"/>
            </a:xfrm>
            <a:prstGeom prst="hexagon">
              <a:avLst>
                <a:gd name="adj" fmla="val 40622"/>
                <a:gd name="vf" fmla="val 115470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577" name="Group 19"/>
            <p:cNvGrpSpPr>
              <a:grpSpLocks noChangeAspect="1"/>
            </p:cNvGrpSpPr>
            <p:nvPr/>
          </p:nvGrpSpPr>
          <p:grpSpPr bwMode="auto">
            <a:xfrm>
              <a:off x="839515" y="2601202"/>
              <a:ext cx="61987" cy="368667"/>
              <a:chOff x="768" y="2688"/>
              <a:chExt cx="144" cy="850"/>
            </a:xfrm>
          </p:grpSpPr>
          <p:sp>
            <p:nvSpPr>
              <p:cNvPr id="23582" name="Oval 20"/>
              <p:cNvSpPr>
                <a:spLocks noChangeAspect="1" noChangeArrowheads="1"/>
              </p:cNvSpPr>
              <p:nvPr/>
            </p:nvSpPr>
            <p:spPr bwMode="auto">
              <a:xfrm>
                <a:off x="768" y="2688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3" name="Oval 21"/>
              <p:cNvSpPr>
                <a:spLocks noChangeAspect="1" noChangeArrowheads="1"/>
              </p:cNvSpPr>
              <p:nvPr/>
            </p:nvSpPr>
            <p:spPr bwMode="auto">
              <a:xfrm>
                <a:off x="768" y="2969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4" name="Oval 22"/>
              <p:cNvSpPr>
                <a:spLocks noChangeAspect="1" noChangeArrowheads="1"/>
              </p:cNvSpPr>
              <p:nvPr/>
            </p:nvSpPr>
            <p:spPr bwMode="auto">
              <a:xfrm>
                <a:off x="768" y="3250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78" name="Group 23"/>
            <p:cNvGrpSpPr>
              <a:grpSpLocks/>
            </p:cNvGrpSpPr>
            <p:nvPr/>
          </p:nvGrpSpPr>
          <p:grpSpPr bwMode="auto">
            <a:xfrm>
              <a:off x="838200" y="3065000"/>
              <a:ext cx="67666" cy="182880"/>
              <a:chOff x="576" y="2736"/>
              <a:chExt cx="576" cy="576"/>
            </a:xfrm>
          </p:grpSpPr>
          <p:sp>
            <p:nvSpPr>
              <p:cNvPr id="23579" name="Line 24"/>
              <p:cNvSpPr>
                <a:spLocks noChangeAspect="1" noChangeShapeType="1"/>
              </p:cNvSpPr>
              <p:nvPr/>
            </p:nvSpPr>
            <p:spPr bwMode="auto">
              <a:xfrm>
                <a:off x="576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80" name="Line 25"/>
              <p:cNvSpPr>
                <a:spLocks noChangeAspect="1" noChangeShapeType="1"/>
              </p:cNvSpPr>
              <p:nvPr/>
            </p:nvSpPr>
            <p:spPr bwMode="auto">
              <a:xfrm>
                <a:off x="1152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81" name="Line 26"/>
              <p:cNvSpPr>
                <a:spLocks noChangeAspect="1" noChangeShapeType="1"/>
              </p:cNvSpPr>
              <p:nvPr/>
            </p:nvSpPr>
            <p:spPr bwMode="auto">
              <a:xfrm rot="-5400000">
                <a:off x="864" y="2997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8" name="Group 77"/>
          <p:cNvGrpSpPr>
            <a:grpSpLocks/>
          </p:cNvGrpSpPr>
          <p:nvPr/>
        </p:nvGrpSpPr>
        <p:grpSpPr bwMode="auto">
          <a:xfrm>
            <a:off x="1411288" y="2786063"/>
            <a:ext cx="265112" cy="523875"/>
            <a:chOff x="609600" y="2362200"/>
            <a:chExt cx="264475" cy="523530"/>
          </a:xfrm>
        </p:grpSpPr>
        <p:sp>
          <p:nvSpPr>
            <p:cNvPr id="68" name="Oval 27"/>
            <p:cNvSpPr>
              <a:spLocks noChangeAspect="1" noChangeArrowheads="1"/>
            </p:cNvSpPr>
            <p:nvPr/>
          </p:nvSpPr>
          <p:spPr bwMode="auto">
            <a:xfrm>
              <a:off x="715706" y="2558920"/>
              <a:ext cx="38008" cy="380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" name="AutoShape 18"/>
            <p:cNvSpPr>
              <a:spLocks noChangeAspect="1" noChangeArrowheads="1"/>
            </p:cNvSpPr>
            <p:nvPr/>
          </p:nvSpPr>
          <p:spPr bwMode="auto">
            <a:xfrm rot="16200000">
              <a:off x="526873" y="2444927"/>
              <a:ext cx="429929" cy="264475"/>
            </a:xfrm>
            <a:prstGeom prst="hexagon">
              <a:avLst>
                <a:gd name="adj" fmla="val 40625"/>
                <a:gd name="vf" fmla="val 115470"/>
              </a:avLst>
            </a:prstGeom>
            <a:noFill/>
            <a:ln w="28575">
              <a:solidFill>
                <a:schemeClr val="accent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3567" name="Group 19"/>
            <p:cNvGrpSpPr>
              <a:grpSpLocks noChangeAspect="1"/>
            </p:cNvGrpSpPr>
            <p:nvPr/>
          </p:nvGrpSpPr>
          <p:grpSpPr bwMode="auto">
            <a:xfrm>
              <a:off x="714978" y="2446157"/>
              <a:ext cx="43390" cy="258067"/>
              <a:chOff x="768" y="2688"/>
              <a:chExt cx="144" cy="850"/>
            </a:xfrm>
          </p:grpSpPr>
          <p:sp>
            <p:nvSpPr>
              <p:cNvPr id="75" name="Oval 20"/>
              <p:cNvSpPr>
                <a:spLocks noChangeAspect="1" noChangeArrowheads="1"/>
              </p:cNvSpPr>
              <p:nvPr/>
            </p:nvSpPr>
            <p:spPr bwMode="auto">
              <a:xfrm>
                <a:off x="770" y="2688"/>
                <a:ext cx="142" cy="287"/>
              </a:xfrm>
              <a:prstGeom prst="ellipse">
                <a:avLst/>
              </a:prstGeom>
              <a:noFill/>
              <a:ln w="28575">
                <a:solidFill>
                  <a:schemeClr val="accent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6" name="Oval 21"/>
              <p:cNvSpPr>
                <a:spLocks noChangeAspect="1" noChangeArrowheads="1"/>
              </p:cNvSpPr>
              <p:nvPr/>
            </p:nvSpPr>
            <p:spPr bwMode="auto">
              <a:xfrm>
                <a:off x="770" y="2971"/>
                <a:ext cx="142" cy="287"/>
              </a:xfrm>
              <a:prstGeom prst="ellipse">
                <a:avLst/>
              </a:prstGeom>
              <a:noFill/>
              <a:ln w="28575">
                <a:solidFill>
                  <a:schemeClr val="accent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7" name="Oval 22"/>
              <p:cNvSpPr>
                <a:spLocks noChangeAspect="1" noChangeArrowheads="1"/>
              </p:cNvSpPr>
              <p:nvPr/>
            </p:nvSpPr>
            <p:spPr bwMode="auto">
              <a:xfrm>
                <a:off x="770" y="3253"/>
                <a:ext cx="142" cy="287"/>
              </a:xfrm>
              <a:prstGeom prst="ellipse">
                <a:avLst/>
              </a:prstGeom>
              <a:noFill/>
              <a:ln w="28575">
                <a:solidFill>
                  <a:schemeClr val="accent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23568" name="Group 23"/>
            <p:cNvGrpSpPr>
              <a:grpSpLocks/>
            </p:cNvGrpSpPr>
            <p:nvPr/>
          </p:nvGrpSpPr>
          <p:grpSpPr bwMode="auto">
            <a:xfrm>
              <a:off x="714424" y="2757714"/>
              <a:ext cx="45720" cy="128016"/>
              <a:chOff x="576" y="2736"/>
              <a:chExt cx="576" cy="576"/>
            </a:xfrm>
          </p:grpSpPr>
          <p:sp>
            <p:nvSpPr>
              <p:cNvPr id="72" name="Line 24"/>
              <p:cNvSpPr>
                <a:spLocks noChangeAspect="1" noChangeShapeType="1"/>
              </p:cNvSpPr>
              <p:nvPr/>
            </p:nvSpPr>
            <p:spPr bwMode="auto">
              <a:xfrm>
                <a:off x="572" y="2734"/>
                <a:ext cx="0" cy="578"/>
              </a:xfrm>
              <a:prstGeom prst="line">
                <a:avLst/>
              </a:prstGeom>
              <a:noFill/>
              <a:ln w="28575">
                <a:solidFill>
                  <a:schemeClr val="accent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3" name="Line 25"/>
              <p:cNvSpPr>
                <a:spLocks noChangeAspect="1" noChangeShapeType="1"/>
              </p:cNvSpPr>
              <p:nvPr/>
            </p:nvSpPr>
            <p:spPr bwMode="auto">
              <a:xfrm>
                <a:off x="1151" y="2734"/>
                <a:ext cx="0" cy="578"/>
              </a:xfrm>
              <a:prstGeom prst="line">
                <a:avLst/>
              </a:prstGeom>
              <a:noFill/>
              <a:ln w="28575">
                <a:solidFill>
                  <a:schemeClr val="accent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4" name="Line 26"/>
              <p:cNvSpPr>
                <a:spLocks noChangeAspect="1" noChangeShapeType="1"/>
              </p:cNvSpPr>
              <p:nvPr/>
            </p:nvSpPr>
            <p:spPr bwMode="auto">
              <a:xfrm rot="-5400000">
                <a:off x="862" y="2994"/>
                <a:ext cx="0" cy="579"/>
              </a:xfrm>
              <a:prstGeom prst="line">
                <a:avLst/>
              </a:prstGeom>
              <a:noFill/>
              <a:ln w="28575">
                <a:solidFill>
                  <a:schemeClr val="accent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813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nimBg="1"/>
      <p:bldP spid="24581" grpId="0"/>
      <p:bldP spid="7" grpId="0"/>
      <p:bldP spid="8" grpId="0" animBg="1"/>
      <p:bldP spid="9" grpId="0" animBg="1"/>
      <p:bldP spid="16" grpId="0" animBg="1"/>
      <p:bldP spid="1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671513" y="173038"/>
            <a:ext cx="77422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800" b="0"/>
              <a:t>Recombination between DNA</a:t>
            </a:r>
          </a:p>
        </p:txBody>
      </p:sp>
      <p:sp>
        <p:nvSpPr>
          <p:cNvPr id="24579" name="Text Box 3" descr="Newsprint"/>
          <p:cNvSpPr txBox="1">
            <a:spLocks noChangeArrowheads="1"/>
          </p:cNvSpPr>
          <p:nvPr/>
        </p:nvSpPr>
        <p:spPr bwMode="auto">
          <a:xfrm>
            <a:off x="1633538" y="1177925"/>
            <a:ext cx="5867400" cy="83026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i="1">
                <a:cs typeface="Times New Roman" pitchFamily="18" charset="0"/>
              </a:rPr>
              <a:t>What is the process of recombination </a:t>
            </a:r>
            <a:br>
              <a:rPr lang="en-US" i="1">
                <a:cs typeface="Times New Roman" pitchFamily="18" charset="0"/>
              </a:rPr>
            </a:br>
            <a:r>
              <a:rPr lang="en-US" i="1">
                <a:cs typeface="Times New Roman" pitchFamily="18" charset="0"/>
              </a:rPr>
              <a:t>between two phages in this experiment?</a:t>
            </a:r>
            <a:endParaRPr lang="en-US" b="0" i="1">
              <a:cs typeface="Times New Roman" pitchFamily="18" charset="0"/>
            </a:endParaRPr>
          </a:p>
        </p:txBody>
      </p:sp>
      <p:pic>
        <p:nvPicPr>
          <p:cNvPr id="24580" name="Picture 4" descr="recombination__Elizabeth-Ellis-U-Strathclyde___homepag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3" r="33908" b="55215"/>
          <a:stretch>
            <a:fillRect/>
          </a:stretch>
        </p:blipFill>
        <p:spPr bwMode="auto">
          <a:xfrm>
            <a:off x="1916113" y="2187575"/>
            <a:ext cx="3189287" cy="207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Text Box 6"/>
          <p:cNvSpPr txBox="1">
            <a:spLocks noChangeArrowheads="1"/>
          </p:cNvSpPr>
          <p:nvPr/>
        </p:nvSpPr>
        <p:spPr bwMode="auto">
          <a:xfrm>
            <a:off x="1752600" y="6478588"/>
            <a:ext cx="5257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0"/>
              <a:t>Adapted from Elizabeth Ellis University of Strathclyde</a:t>
            </a:r>
          </a:p>
        </p:txBody>
      </p:sp>
      <p:sp>
        <p:nvSpPr>
          <p:cNvPr id="24582" name="TextBox 6"/>
          <p:cNvSpPr txBox="1">
            <a:spLocks noChangeArrowheads="1"/>
          </p:cNvSpPr>
          <p:nvPr/>
        </p:nvSpPr>
        <p:spPr bwMode="auto">
          <a:xfrm>
            <a:off x="5181600" y="2514600"/>
            <a:ext cx="3733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b="0">
                <a:latin typeface="Arial" charset="0"/>
                <a:cs typeface="Arial" charset="0"/>
              </a:rPr>
              <a:t>Pairing of ds DNA at nearly identical sequences</a:t>
            </a:r>
          </a:p>
        </p:txBody>
      </p:sp>
      <p:sp>
        <p:nvSpPr>
          <p:cNvPr id="8" name="Oval 7"/>
          <p:cNvSpPr/>
          <p:nvPr/>
        </p:nvSpPr>
        <p:spPr>
          <a:xfrm>
            <a:off x="4419600" y="2560638"/>
            <a:ext cx="92075" cy="920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19600" y="2743200"/>
            <a:ext cx="92075" cy="920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419600" y="3322638"/>
            <a:ext cx="92075" cy="920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419600" y="3505200"/>
            <a:ext cx="92075" cy="920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409950" y="2865438"/>
            <a:ext cx="92075" cy="9048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409950" y="3048000"/>
            <a:ext cx="92075" cy="9207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409950" y="3443288"/>
            <a:ext cx="92075" cy="9207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409950" y="4008438"/>
            <a:ext cx="92075" cy="9207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4591" name="Group 54"/>
          <p:cNvGrpSpPr>
            <a:grpSpLocks noChangeAspect="1"/>
          </p:cNvGrpSpPr>
          <p:nvPr/>
        </p:nvGrpSpPr>
        <p:grpSpPr bwMode="auto">
          <a:xfrm>
            <a:off x="1411288" y="2209800"/>
            <a:ext cx="265112" cy="536575"/>
            <a:chOff x="688974" y="2481263"/>
            <a:chExt cx="377825" cy="766617"/>
          </a:xfrm>
        </p:grpSpPr>
        <p:sp>
          <p:nvSpPr>
            <p:cNvPr id="24604" name="Oval 27"/>
            <p:cNvSpPr>
              <a:spLocks noChangeAspect="1" noChangeArrowheads="1"/>
            </p:cNvSpPr>
            <p:nvPr/>
          </p:nvSpPr>
          <p:spPr bwMode="auto">
            <a:xfrm>
              <a:off x="839788" y="2762250"/>
              <a:ext cx="55562" cy="5556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5" name="AutoShape 18"/>
            <p:cNvSpPr>
              <a:spLocks noChangeAspect="1" noChangeArrowheads="1"/>
            </p:cNvSpPr>
            <p:nvPr/>
          </p:nvSpPr>
          <p:spPr bwMode="auto">
            <a:xfrm rot="-5400000">
              <a:off x="571156" y="2599081"/>
              <a:ext cx="613462" cy="377825"/>
            </a:xfrm>
            <a:prstGeom prst="hexagon">
              <a:avLst>
                <a:gd name="adj" fmla="val 40622"/>
                <a:gd name="vf" fmla="val 115470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606" name="Group 19"/>
            <p:cNvGrpSpPr>
              <a:grpSpLocks noChangeAspect="1"/>
            </p:cNvGrpSpPr>
            <p:nvPr/>
          </p:nvGrpSpPr>
          <p:grpSpPr bwMode="auto">
            <a:xfrm>
              <a:off x="839515" y="2601202"/>
              <a:ext cx="61987" cy="368667"/>
              <a:chOff x="768" y="2688"/>
              <a:chExt cx="144" cy="850"/>
            </a:xfrm>
          </p:grpSpPr>
          <p:sp>
            <p:nvSpPr>
              <p:cNvPr id="24611" name="Oval 20"/>
              <p:cNvSpPr>
                <a:spLocks noChangeAspect="1" noChangeArrowheads="1"/>
              </p:cNvSpPr>
              <p:nvPr/>
            </p:nvSpPr>
            <p:spPr bwMode="auto">
              <a:xfrm>
                <a:off x="768" y="2688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2" name="Oval 21"/>
              <p:cNvSpPr>
                <a:spLocks noChangeAspect="1" noChangeArrowheads="1"/>
              </p:cNvSpPr>
              <p:nvPr/>
            </p:nvSpPr>
            <p:spPr bwMode="auto">
              <a:xfrm>
                <a:off x="768" y="2969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3" name="Oval 22"/>
              <p:cNvSpPr>
                <a:spLocks noChangeAspect="1" noChangeArrowheads="1"/>
              </p:cNvSpPr>
              <p:nvPr/>
            </p:nvSpPr>
            <p:spPr bwMode="auto">
              <a:xfrm>
                <a:off x="768" y="3250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607" name="Group 23"/>
            <p:cNvGrpSpPr>
              <a:grpSpLocks/>
            </p:cNvGrpSpPr>
            <p:nvPr/>
          </p:nvGrpSpPr>
          <p:grpSpPr bwMode="auto">
            <a:xfrm>
              <a:off x="838200" y="3065000"/>
              <a:ext cx="67666" cy="182880"/>
              <a:chOff x="576" y="2736"/>
              <a:chExt cx="576" cy="576"/>
            </a:xfrm>
          </p:grpSpPr>
          <p:sp>
            <p:nvSpPr>
              <p:cNvPr id="24608" name="Line 24"/>
              <p:cNvSpPr>
                <a:spLocks noChangeAspect="1" noChangeShapeType="1"/>
              </p:cNvSpPr>
              <p:nvPr/>
            </p:nvSpPr>
            <p:spPr bwMode="auto">
              <a:xfrm>
                <a:off x="576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9" name="Line 25"/>
              <p:cNvSpPr>
                <a:spLocks noChangeAspect="1" noChangeShapeType="1"/>
              </p:cNvSpPr>
              <p:nvPr/>
            </p:nvSpPr>
            <p:spPr bwMode="auto">
              <a:xfrm>
                <a:off x="1152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0" name="Line 26"/>
              <p:cNvSpPr>
                <a:spLocks noChangeAspect="1" noChangeShapeType="1"/>
              </p:cNvSpPr>
              <p:nvPr/>
            </p:nvSpPr>
            <p:spPr bwMode="auto">
              <a:xfrm rot="-5400000">
                <a:off x="864" y="2997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4592" name="Group 77"/>
          <p:cNvGrpSpPr>
            <a:grpSpLocks/>
          </p:cNvGrpSpPr>
          <p:nvPr/>
        </p:nvGrpSpPr>
        <p:grpSpPr bwMode="auto">
          <a:xfrm>
            <a:off x="1411288" y="2786063"/>
            <a:ext cx="265112" cy="523875"/>
            <a:chOff x="609600" y="2362200"/>
            <a:chExt cx="264475" cy="523530"/>
          </a:xfrm>
        </p:grpSpPr>
        <p:sp>
          <p:nvSpPr>
            <p:cNvPr id="68" name="Oval 27"/>
            <p:cNvSpPr>
              <a:spLocks noChangeAspect="1" noChangeArrowheads="1"/>
            </p:cNvSpPr>
            <p:nvPr/>
          </p:nvSpPr>
          <p:spPr bwMode="auto">
            <a:xfrm>
              <a:off x="715706" y="2558920"/>
              <a:ext cx="38008" cy="380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" name="AutoShape 18"/>
            <p:cNvSpPr>
              <a:spLocks noChangeAspect="1" noChangeArrowheads="1"/>
            </p:cNvSpPr>
            <p:nvPr/>
          </p:nvSpPr>
          <p:spPr bwMode="auto">
            <a:xfrm rot="16200000">
              <a:off x="526873" y="2444927"/>
              <a:ext cx="429929" cy="264475"/>
            </a:xfrm>
            <a:prstGeom prst="hexagon">
              <a:avLst>
                <a:gd name="adj" fmla="val 40625"/>
                <a:gd name="vf" fmla="val 115470"/>
              </a:avLst>
            </a:prstGeom>
            <a:noFill/>
            <a:ln w="28575">
              <a:solidFill>
                <a:schemeClr val="accent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4596" name="Group 19"/>
            <p:cNvGrpSpPr>
              <a:grpSpLocks noChangeAspect="1"/>
            </p:cNvGrpSpPr>
            <p:nvPr/>
          </p:nvGrpSpPr>
          <p:grpSpPr bwMode="auto">
            <a:xfrm>
              <a:off x="714978" y="2446157"/>
              <a:ext cx="43390" cy="258067"/>
              <a:chOff x="768" y="2688"/>
              <a:chExt cx="144" cy="850"/>
            </a:xfrm>
          </p:grpSpPr>
          <p:sp>
            <p:nvSpPr>
              <p:cNvPr id="75" name="Oval 20"/>
              <p:cNvSpPr>
                <a:spLocks noChangeAspect="1" noChangeArrowheads="1"/>
              </p:cNvSpPr>
              <p:nvPr/>
            </p:nvSpPr>
            <p:spPr bwMode="auto">
              <a:xfrm>
                <a:off x="770" y="2688"/>
                <a:ext cx="142" cy="287"/>
              </a:xfrm>
              <a:prstGeom prst="ellipse">
                <a:avLst/>
              </a:prstGeom>
              <a:noFill/>
              <a:ln w="28575">
                <a:solidFill>
                  <a:schemeClr val="accent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6" name="Oval 21"/>
              <p:cNvSpPr>
                <a:spLocks noChangeAspect="1" noChangeArrowheads="1"/>
              </p:cNvSpPr>
              <p:nvPr/>
            </p:nvSpPr>
            <p:spPr bwMode="auto">
              <a:xfrm>
                <a:off x="770" y="2971"/>
                <a:ext cx="142" cy="287"/>
              </a:xfrm>
              <a:prstGeom prst="ellipse">
                <a:avLst/>
              </a:prstGeom>
              <a:noFill/>
              <a:ln w="28575">
                <a:solidFill>
                  <a:schemeClr val="accent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7" name="Oval 22"/>
              <p:cNvSpPr>
                <a:spLocks noChangeAspect="1" noChangeArrowheads="1"/>
              </p:cNvSpPr>
              <p:nvPr/>
            </p:nvSpPr>
            <p:spPr bwMode="auto">
              <a:xfrm>
                <a:off x="770" y="3253"/>
                <a:ext cx="142" cy="287"/>
              </a:xfrm>
              <a:prstGeom prst="ellipse">
                <a:avLst/>
              </a:prstGeom>
              <a:noFill/>
              <a:ln w="28575">
                <a:solidFill>
                  <a:schemeClr val="accent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24597" name="Group 23"/>
            <p:cNvGrpSpPr>
              <a:grpSpLocks/>
            </p:cNvGrpSpPr>
            <p:nvPr/>
          </p:nvGrpSpPr>
          <p:grpSpPr bwMode="auto">
            <a:xfrm>
              <a:off x="714424" y="2757714"/>
              <a:ext cx="45720" cy="128016"/>
              <a:chOff x="576" y="2736"/>
              <a:chExt cx="576" cy="576"/>
            </a:xfrm>
          </p:grpSpPr>
          <p:sp>
            <p:nvSpPr>
              <p:cNvPr id="72" name="Line 24"/>
              <p:cNvSpPr>
                <a:spLocks noChangeAspect="1" noChangeShapeType="1"/>
              </p:cNvSpPr>
              <p:nvPr/>
            </p:nvSpPr>
            <p:spPr bwMode="auto">
              <a:xfrm>
                <a:off x="572" y="2734"/>
                <a:ext cx="0" cy="578"/>
              </a:xfrm>
              <a:prstGeom prst="line">
                <a:avLst/>
              </a:prstGeom>
              <a:noFill/>
              <a:ln w="28575">
                <a:solidFill>
                  <a:schemeClr val="accent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3" name="Line 25"/>
              <p:cNvSpPr>
                <a:spLocks noChangeAspect="1" noChangeShapeType="1"/>
              </p:cNvSpPr>
              <p:nvPr/>
            </p:nvSpPr>
            <p:spPr bwMode="auto">
              <a:xfrm>
                <a:off x="1151" y="2734"/>
                <a:ext cx="0" cy="578"/>
              </a:xfrm>
              <a:prstGeom prst="line">
                <a:avLst/>
              </a:prstGeom>
              <a:noFill/>
              <a:ln w="28575">
                <a:solidFill>
                  <a:schemeClr val="accent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4" name="Line 26"/>
              <p:cNvSpPr>
                <a:spLocks noChangeAspect="1" noChangeShapeType="1"/>
              </p:cNvSpPr>
              <p:nvPr/>
            </p:nvSpPr>
            <p:spPr bwMode="auto">
              <a:xfrm rot="-5400000">
                <a:off x="862" y="2994"/>
                <a:ext cx="0" cy="579"/>
              </a:xfrm>
              <a:prstGeom prst="line">
                <a:avLst/>
              </a:prstGeom>
              <a:noFill/>
              <a:ln w="28575">
                <a:solidFill>
                  <a:schemeClr val="accent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24593" name="TextBox 46"/>
          <p:cNvSpPr txBox="1">
            <a:spLocks noChangeArrowheads="1"/>
          </p:cNvSpPr>
          <p:nvPr/>
        </p:nvSpPr>
        <p:spPr bwMode="auto">
          <a:xfrm>
            <a:off x="5181600" y="3529013"/>
            <a:ext cx="3733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b="0">
                <a:latin typeface="Arial" charset="0"/>
                <a:cs typeface="Arial" charset="0"/>
              </a:rPr>
              <a:t>Strand invasion</a:t>
            </a:r>
          </a:p>
        </p:txBody>
      </p:sp>
    </p:spTree>
    <p:extLst>
      <p:ext uri="{BB962C8B-B14F-4D97-AF65-F5344CB8AC3E}">
        <p14:creationId xmlns:p14="http://schemas.microsoft.com/office/powerpoint/2010/main" val="152154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8594725" cy="5402263"/>
          </a:xfrm>
          <a:prstGeom prst="rect">
            <a:avLst/>
          </a:prstGeom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81000" y="90488"/>
            <a:ext cx="8351838" cy="8302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en-US" sz="4800" b="0" i="0" dirty="0" smtClean="0">
                <a:cs typeface="Times New Roman" pitchFamily="18" charset="0"/>
              </a:rPr>
              <a:t>Summary #1</a:t>
            </a:r>
          </a:p>
        </p:txBody>
      </p:sp>
    </p:spTree>
    <p:extLst>
      <p:ext uri="{BB962C8B-B14F-4D97-AF65-F5344CB8AC3E}">
        <p14:creationId xmlns:p14="http://schemas.microsoft.com/office/powerpoint/2010/main" val="367539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671513" y="173038"/>
            <a:ext cx="77422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800" b="0"/>
              <a:t>Recombination between DNA</a:t>
            </a:r>
          </a:p>
        </p:txBody>
      </p:sp>
      <p:sp>
        <p:nvSpPr>
          <p:cNvPr id="25603" name="Text Box 3" descr="Newsprint"/>
          <p:cNvSpPr txBox="1">
            <a:spLocks noChangeArrowheads="1"/>
          </p:cNvSpPr>
          <p:nvPr/>
        </p:nvSpPr>
        <p:spPr bwMode="auto">
          <a:xfrm>
            <a:off x="1633538" y="1177925"/>
            <a:ext cx="5867400" cy="83026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i="1">
                <a:cs typeface="Times New Roman" pitchFamily="18" charset="0"/>
              </a:rPr>
              <a:t>What is the process of recombination </a:t>
            </a:r>
            <a:br>
              <a:rPr lang="en-US" i="1">
                <a:cs typeface="Times New Roman" pitchFamily="18" charset="0"/>
              </a:rPr>
            </a:br>
            <a:r>
              <a:rPr lang="en-US" i="1">
                <a:cs typeface="Times New Roman" pitchFamily="18" charset="0"/>
              </a:rPr>
              <a:t>between two phages in this experiment?</a:t>
            </a:r>
            <a:endParaRPr lang="en-US" b="0" i="1">
              <a:cs typeface="Times New Roman" pitchFamily="18" charset="0"/>
            </a:endParaRPr>
          </a:p>
        </p:txBody>
      </p:sp>
      <p:pic>
        <p:nvPicPr>
          <p:cNvPr id="25604" name="Picture 4" descr="recombination__Elizabeth-Ellis-U-Strathclyde___homepag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3" r="33908" b="33884"/>
          <a:stretch>
            <a:fillRect/>
          </a:stretch>
        </p:blipFill>
        <p:spPr bwMode="auto">
          <a:xfrm>
            <a:off x="1916113" y="2187575"/>
            <a:ext cx="3189287" cy="307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Text Box 6"/>
          <p:cNvSpPr txBox="1">
            <a:spLocks noChangeArrowheads="1"/>
          </p:cNvSpPr>
          <p:nvPr/>
        </p:nvSpPr>
        <p:spPr bwMode="auto">
          <a:xfrm>
            <a:off x="1752600" y="6478588"/>
            <a:ext cx="5257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0"/>
              <a:t>Adapted from Elizabeth Ellis University of Strathclyde</a:t>
            </a:r>
          </a:p>
        </p:txBody>
      </p:sp>
      <p:sp>
        <p:nvSpPr>
          <p:cNvPr id="25606" name="TextBox 6"/>
          <p:cNvSpPr txBox="1">
            <a:spLocks noChangeArrowheads="1"/>
          </p:cNvSpPr>
          <p:nvPr/>
        </p:nvSpPr>
        <p:spPr bwMode="auto">
          <a:xfrm>
            <a:off x="5181600" y="4549775"/>
            <a:ext cx="3733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b="0">
                <a:latin typeface="Arial" charset="0"/>
                <a:cs typeface="Arial" charset="0"/>
              </a:rPr>
              <a:t>Ligation</a:t>
            </a:r>
          </a:p>
        </p:txBody>
      </p:sp>
      <p:sp>
        <p:nvSpPr>
          <p:cNvPr id="8" name="Oval 7"/>
          <p:cNvSpPr/>
          <p:nvPr/>
        </p:nvSpPr>
        <p:spPr>
          <a:xfrm>
            <a:off x="4419600" y="2560638"/>
            <a:ext cx="92075" cy="920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19600" y="2743200"/>
            <a:ext cx="92075" cy="920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419600" y="3322638"/>
            <a:ext cx="92075" cy="920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419600" y="3505200"/>
            <a:ext cx="92075" cy="920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419600" y="4360863"/>
            <a:ext cx="92075" cy="9048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19600" y="4541838"/>
            <a:ext cx="92075" cy="920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409950" y="2865438"/>
            <a:ext cx="92075" cy="9048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409950" y="3048000"/>
            <a:ext cx="92075" cy="9207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409950" y="3443288"/>
            <a:ext cx="92075" cy="9207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409950" y="4008438"/>
            <a:ext cx="92075" cy="9207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409950" y="4479925"/>
            <a:ext cx="92075" cy="9207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409950" y="5046663"/>
            <a:ext cx="92075" cy="9048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5619" name="Group 54"/>
          <p:cNvGrpSpPr>
            <a:grpSpLocks noChangeAspect="1"/>
          </p:cNvGrpSpPr>
          <p:nvPr/>
        </p:nvGrpSpPr>
        <p:grpSpPr bwMode="auto">
          <a:xfrm>
            <a:off x="1411288" y="2209800"/>
            <a:ext cx="265112" cy="536575"/>
            <a:chOff x="688974" y="2481263"/>
            <a:chExt cx="377825" cy="766617"/>
          </a:xfrm>
        </p:grpSpPr>
        <p:sp>
          <p:nvSpPr>
            <p:cNvPr id="25633" name="Oval 27"/>
            <p:cNvSpPr>
              <a:spLocks noChangeAspect="1" noChangeArrowheads="1"/>
            </p:cNvSpPr>
            <p:nvPr/>
          </p:nvSpPr>
          <p:spPr bwMode="auto">
            <a:xfrm>
              <a:off x="839788" y="2762250"/>
              <a:ext cx="55562" cy="5556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4" name="AutoShape 18"/>
            <p:cNvSpPr>
              <a:spLocks noChangeAspect="1" noChangeArrowheads="1"/>
            </p:cNvSpPr>
            <p:nvPr/>
          </p:nvSpPr>
          <p:spPr bwMode="auto">
            <a:xfrm rot="-5400000">
              <a:off x="571156" y="2599081"/>
              <a:ext cx="613462" cy="377825"/>
            </a:xfrm>
            <a:prstGeom prst="hexagon">
              <a:avLst>
                <a:gd name="adj" fmla="val 40622"/>
                <a:gd name="vf" fmla="val 115470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635" name="Group 19"/>
            <p:cNvGrpSpPr>
              <a:grpSpLocks noChangeAspect="1"/>
            </p:cNvGrpSpPr>
            <p:nvPr/>
          </p:nvGrpSpPr>
          <p:grpSpPr bwMode="auto">
            <a:xfrm>
              <a:off x="839515" y="2601202"/>
              <a:ext cx="61987" cy="368667"/>
              <a:chOff x="768" y="2688"/>
              <a:chExt cx="144" cy="850"/>
            </a:xfrm>
          </p:grpSpPr>
          <p:sp>
            <p:nvSpPr>
              <p:cNvPr id="25640" name="Oval 20"/>
              <p:cNvSpPr>
                <a:spLocks noChangeAspect="1" noChangeArrowheads="1"/>
              </p:cNvSpPr>
              <p:nvPr/>
            </p:nvSpPr>
            <p:spPr bwMode="auto">
              <a:xfrm>
                <a:off x="768" y="2688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1" name="Oval 21"/>
              <p:cNvSpPr>
                <a:spLocks noChangeAspect="1" noChangeArrowheads="1"/>
              </p:cNvSpPr>
              <p:nvPr/>
            </p:nvSpPr>
            <p:spPr bwMode="auto">
              <a:xfrm>
                <a:off x="768" y="2969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2" name="Oval 22"/>
              <p:cNvSpPr>
                <a:spLocks noChangeAspect="1" noChangeArrowheads="1"/>
              </p:cNvSpPr>
              <p:nvPr/>
            </p:nvSpPr>
            <p:spPr bwMode="auto">
              <a:xfrm>
                <a:off x="768" y="3250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5636" name="Group 23"/>
            <p:cNvGrpSpPr>
              <a:grpSpLocks/>
            </p:cNvGrpSpPr>
            <p:nvPr/>
          </p:nvGrpSpPr>
          <p:grpSpPr bwMode="auto">
            <a:xfrm>
              <a:off x="838200" y="3065000"/>
              <a:ext cx="67666" cy="182880"/>
              <a:chOff x="576" y="2736"/>
              <a:chExt cx="576" cy="576"/>
            </a:xfrm>
          </p:grpSpPr>
          <p:sp>
            <p:nvSpPr>
              <p:cNvPr id="25637" name="Line 24"/>
              <p:cNvSpPr>
                <a:spLocks noChangeAspect="1" noChangeShapeType="1"/>
              </p:cNvSpPr>
              <p:nvPr/>
            </p:nvSpPr>
            <p:spPr bwMode="auto">
              <a:xfrm>
                <a:off x="576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8" name="Line 25"/>
              <p:cNvSpPr>
                <a:spLocks noChangeAspect="1" noChangeShapeType="1"/>
              </p:cNvSpPr>
              <p:nvPr/>
            </p:nvSpPr>
            <p:spPr bwMode="auto">
              <a:xfrm>
                <a:off x="1152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9" name="Line 26"/>
              <p:cNvSpPr>
                <a:spLocks noChangeAspect="1" noChangeShapeType="1"/>
              </p:cNvSpPr>
              <p:nvPr/>
            </p:nvSpPr>
            <p:spPr bwMode="auto">
              <a:xfrm rot="-5400000">
                <a:off x="864" y="2997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5620" name="Group 77"/>
          <p:cNvGrpSpPr>
            <a:grpSpLocks/>
          </p:cNvGrpSpPr>
          <p:nvPr/>
        </p:nvGrpSpPr>
        <p:grpSpPr bwMode="auto">
          <a:xfrm>
            <a:off x="1411288" y="2786063"/>
            <a:ext cx="265112" cy="523875"/>
            <a:chOff x="609600" y="2362200"/>
            <a:chExt cx="264475" cy="523530"/>
          </a:xfrm>
        </p:grpSpPr>
        <p:sp>
          <p:nvSpPr>
            <p:cNvPr id="68" name="Oval 27"/>
            <p:cNvSpPr>
              <a:spLocks noChangeAspect="1" noChangeArrowheads="1"/>
            </p:cNvSpPr>
            <p:nvPr/>
          </p:nvSpPr>
          <p:spPr bwMode="auto">
            <a:xfrm>
              <a:off x="715706" y="2558920"/>
              <a:ext cx="38008" cy="380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" name="AutoShape 18"/>
            <p:cNvSpPr>
              <a:spLocks noChangeAspect="1" noChangeArrowheads="1"/>
            </p:cNvSpPr>
            <p:nvPr/>
          </p:nvSpPr>
          <p:spPr bwMode="auto">
            <a:xfrm rot="16200000">
              <a:off x="526873" y="2444927"/>
              <a:ext cx="429929" cy="264475"/>
            </a:xfrm>
            <a:prstGeom prst="hexagon">
              <a:avLst>
                <a:gd name="adj" fmla="val 40625"/>
                <a:gd name="vf" fmla="val 115470"/>
              </a:avLst>
            </a:prstGeom>
            <a:noFill/>
            <a:ln w="28575">
              <a:solidFill>
                <a:schemeClr val="accent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5625" name="Group 19"/>
            <p:cNvGrpSpPr>
              <a:grpSpLocks noChangeAspect="1"/>
            </p:cNvGrpSpPr>
            <p:nvPr/>
          </p:nvGrpSpPr>
          <p:grpSpPr bwMode="auto">
            <a:xfrm>
              <a:off x="714978" y="2446157"/>
              <a:ext cx="43390" cy="258067"/>
              <a:chOff x="768" y="2688"/>
              <a:chExt cx="144" cy="850"/>
            </a:xfrm>
          </p:grpSpPr>
          <p:sp>
            <p:nvSpPr>
              <p:cNvPr id="75" name="Oval 20"/>
              <p:cNvSpPr>
                <a:spLocks noChangeAspect="1" noChangeArrowheads="1"/>
              </p:cNvSpPr>
              <p:nvPr/>
            </p:nvSpPr>
            <p:spPr bwMode="auto">
              <a:xfrm>
                <a:off x="770" y="2688"/>
                <a:ext cx="142" cy="287"/>
              </a:xfrm>
              <a:prstGeom prst="ellipse">
                <a:avLst/>
              </a:prstGeom>
              <a:noFill/>
              <a:ln w="28575">
                <a:solidFill>
                  <a:schemeClr val="accent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6" name="Oval 21"/>
              <p:cNvSpPr>
                <a:spLocks noChangeAspect="1" noChangeArrowheads="1"/>
              </p:cNvSpPr>
              <p:nvPr/>
            </p:nvSpPr>
            <p:spPr bwMode="auto">
              <a:xfrm>
                <a:off x="770" y="2971"/>
                <a:ext cx="142" cy="287"/>
              </a:xfrm>
              <a:prstGeom prst="ellipse">
                <a:avLst/>
              </a:prstGeom>
              <a:noFill/>
              <a:ln w="28575">
                <a:solidFill>
                  <a:schemeClr val="accent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7" name="Oval 22"/>
              <p:cNvSpPr>
                <a:spLocks noChangeAspect="1" noChangeArrowheads="1"/>
              </p:cNvSpPr>
              <p:nvPr/>
            </p:nvSpPr>
            <p:spPr bwMode="auto">
              <a:xfrm>
                <a:off x="770" y="3253"/>
                <a:ext cx="142" cy="287"/>
              </a:xfrm>
              <a:prstGeom prst="ellipse">
                <a:avLst/>
              </a:prstGeom>
              <a:noFill/>
              <a:ln w="28575">
                <a:solidFill>
                  <a:schemeClr val="accent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25626" name="Group 23"/>
            <p:cNvGrpSpPr>
              <a:grpSpLocks/>
            </p:cNvGrpSpPr>
            <p:nvPr/>
          </p:nvGrpSpPr>
          <p:grpSpPr bwMode="auto">
            <a:xfrm>
              <a:off x="714424" y="2757714"/>
              <a:ext cx="45720" cy="128016"/>
              <a:chOff x="576" y="2736"/>
              <a:chExt cx="576" cy="576"/>
            </a:xfrm>
          </p:grpSpPr>
          <p:sp>
            <p:nvSpPr>
              <p:cNvPr id="72" name="Line 24"/>
              <p:cNvSpPr>
                <a:spLocks noChangeAspect="1" noChangeShapeType="1"/>
              </p:cNvSpPr>
              <p:nvPr/>
            </p:nvSpPr>
            <p:spPr bwMode="auto">
              <a:xfrm>
                <a:off x="572" y="2734"/>
                <a:ext cx="0" cy="578"/>
              </a:xfrm>
              <a:prstGeom prst="line">
                <a:avLst/>
              </a:prstGeom>
              <a:noFill/>
              <a:ln w="28575">
                <a:solidFill>
                  <a:schemeClr val="accent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3" name="Line 25"/>
              <p:cNvSpPr>
                <a:spLocks noChangeAspect="1" noChangeShapeType="1"/>
              </p:cNvSpPr>
              <p:nvPr/>
            </p:nvSpPr>
            <p:spPr bwMode="auto">
              <a:xfrm>
                <a:off x="1151" y="2734"/>
                <a:ext cx="0" cy="578"/>
              </a:xfrm>
              <a:prstGeom prst="line">
                <a:avLst/>
              </a:prstGeom>
              <a:noFill/>
              <a:ln w="28575">
                <a:solidFill>
                  <a:schemeClr val="accent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4" name="Line 26"/>
              <p:cNvSpPr>
                <a:spLocks noChangeAspect="1" noChangeShapeType="1"/>
              </p:cNvSpPr>
              <p:nvPr/>
            </p:nvSpPr>
            <p:spPr bwMode="auto">
              <a:xfrm rot="-5400000">
                <a:off x="862" y="2994"/>
                <a:ext cx="0" cy="579"/>
              </a:xfrm>
              <a:prstGeom prst="line">
                <a:avLst/>
              </a:prstGeom>
              <a:noFill/>
              <a:ln w="28575">
                <a:solidFill>
                  <a:schemeClr val="accent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25621" name="TextBox 46"/>
          <p:cNvSpPr txBox="1">
            <a:spLocks noChangeArrowheads="1"/>
          </p:cNvSpPr>
          <p:nvPr/>
        </p:nvSpPr>
        <p:spPr bwMode="auto">
          <a:xfrm>
            <a:off x="5181600" y="2514600"/>
            <a:ext cx="3733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b="0">
                <a:latin typeface="Arial" charset="0"/>
                <a:cs typeface="Arial" charset="0"/>
              </a:rPr>
              <a:t>Pairing of ds DNA at nearly identical sequences</a:t>
            </a:r>
          </a:p>
        </p:txBody>
      </p:sp>
      <p:sp>
        <p:nvSpPr>
          <p:cNvPr id="25622" name="TextBox 47"/>
          <p:cNvSpPr txBox="1">
            <a:spLocks noChangeArrowheads="1"/>
          </p:cNvSpPr>
          <p:nvPr/>
        </p:nvSpPr>
        <p:spPr bwMode="auto">
          <a:xfrm>
            <a:off x="5181600" y="3529013"/>
            <a:ext cx="3733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b="0">
                <a:latin typeface="Arial" charset="0"/>
                <a:cs typeface="Arial" charset="0"/>
              </a:rPr>
              <a:t>Strand invasion</a:t>
            </a:r>
          </a:p>
        </p:txBody>
      </p:sp>
    </p:spTree>
    <p:extLst>
      <p:ext uri="{BB962C8B-B14F-4D97-AF65-F5344CB8AC3E}">
        <p14:creationId xmlns:p14="http://schemas.microsoft.com/office/powerpoint/2010/main" val="150421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1919288" y="4953000"/>
            <a:ext cx="3190875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671513" y="173038"/>
            <a:ext cx="77422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800" b="0"/>
              <a:t>Recombination between DNA</a:t>
            </a:r>
          </a:p>
        </p:txBody>
      </p:sp>
      <p:sp>
        <p:nvSpPr>
          <p:cNvPr id="26628" name="Text Box 3" descr="Newsprint"/>
          <p:cNvSpPr txBox="1">
            <a:spLocks noChangeArrowheads="1"/>
          </p:cNvSpPr>
          <p:nvPr/>
        </p:nvSpPr>
        <p:spPr bwMode="auto">
          <a:xfrm>
            <a:off x="1633538" y="1177925"/>
            <a:ext cx="5867400" cy="83026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i="1">
                <a:cs typeface="Times New Roman" pitchFamily="18" charset="0"/>
              </a:rPr>
              <a:t>What is the process of recombination </a:t>
            </a:r>
            <a:br>
              <a:rPr lang="en-US" i="1">
                <a:cs typeface="Times New Roman" pitchFamily="18" charset="0"/>
              </a:rPr>
            </a:br>
            <a:r>
              <a:rPr lang="en-US" i="1">
                <a:cs typeface="Times New Roman" pitchFamily="18" charset="0"/>
              </a:rPr>
              <a:t>between two phages in this experiment?</a:t>
            </a:r>
            <a:endParaRPr lang="en-US" b="0" i="1">
              <a:cs typeface="Times New Roman" pitchFamily="18" charset="0"/>
            </a:endParaRPr>
          </a:p>
        </p:txBody>
      </p:sp>
      <p:pic>
        <p:nvPicPr>
          <p:cNvPr id="26629" name="Picture 4" descr="recombination__Elizabeth-Ellis-U-Strathclyde___homepag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3" r="33908" b="33884"/>
          <a:stretch>
            <a:fillRect/>
          </a:stretch>
        </p:blipFill>
        <p:spPr bwMode="auto">
          <a:xfrm>
            <a:off x="1916113" y="2187575"/>
            <a:ext cx="3189287" cy="307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1752600" y="6478588"/>
            <a:ext cx="5257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0"/>
              <a:t>Adapted from Elizabeth Ellis University of Strathclyde</a:t>
            </a:r>
          </a:p>
        </p:txBody>
      </p:sp>
      <p:pic>
        <p:nvPicPr>
          <p:cNvPr id="2663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5324475"/>
            <a:ext cx="29432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2" name="TextBox 6"/>
          <p:cNvSpPr txBox="1">
            <a:spLocks noChangeArrowheads="1"/>
          </p:cNvSpPr>
          <p:nvPr/>
        </p:nvSpPr>
        <p:spPr bwMode="auto">
          <a:xfrm>
            <a:off x="5181600" y="5543550"/>
            <a:ext cx="3733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b="0">
                <a:latin typeface="Arial" charset="0"/>
                <a:cs typeface="Arial" charset="0"/>
              </a:rPr>
              <a:t>Resolution</a:t>
            </a:r>
          </a:p>
        </p:txBody>
      </p:sp>
      <p:sp>
        <p:nvSpPr>
          <p:cNvPr id="8" name="Oval 7"/>
          <p:cNvSpPr/>
          <p:nvPr/>
        </p:nvSpPr>
        <p:spPr>
          <a:xfrm>
            <a:off x="4419600" y="2560638"/>
            <a:ext cx="92075" cy="920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19600" y="2743200"/>
            <a:ext cx="92075" cy="920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419600" y="3322638"/>
            <a:ext cx="92075" cy="920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419600" y="3505200"/>
            <a:ext cx="92075" cy="920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419600" y="4360863"/>
            <a:ext cx="92075" cy="9048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19600" y="4541838"/>
            <a:ext cx="92075" cy="920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419600" y="5397500"/>
            <a:ext cx="92075" cy="904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9600" y="5580063"/>
            <a:ext cx="92075" cy="9048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409950" y="2865438"/>
            <a:ext cx="92075" cy="9048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409950" y="3048000"/>
            <a:ext cx="92075" cy="9207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409950" y="3443288"/>
            <a:ext cx="92075" cy="9207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409950" y="4008438"/>
            <a:ext cx="92075" cy="9207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409950" y="4479925"/>
            <a:ext cx="92075" cy="9207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409950" y="5518150"/>
            <a:ext cx="92075" cy="9048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409950" y="6083300"/>
            <a:ext cx="92075" cy="9048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409950" y="5046663"/>
            <a:ext cx="92075" cy="9048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6649" name="Group 54"/>
          <p:cNvGrpSpPr>
            <a:grpSpLocks noChangeAspect="1"/>
          </p:cNvGrpSpPr>
          <p:nvPr/>
        </p:nvGrpSpPr>
        <p:grpSpPr bwMode="auto">
          <a:xfrm>
            <a:off x="1411288" y="2209800"/>
            <a:ext cx="265112" cy="536575"/>
            <a:chOff x="688974" y="2481263"/>
            <a:chExt cx="377825" cy="766617"/>
          </a:xfrm>
        </p:grpSpPr>
        <p:sp>
          <p:nvSpPr>
            <p:cNvPr id="26664" name="Oval 27"/>
            <p:cNvSpPr>
              <a:spLocks noChangeAspect="1" noChangeArrowheads="1"/>
            </p:cNvSpPr>
            <p:nvPr/>
          </p:nvSpPr>
          <p:spPr bwMode="auto">
            <a:xfrm>
              <a:off x="839788" y="2762250"/>
              <a:ext cx="55562" cy="5556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5" name="AutoShape 18"/>
            <p:cNvSpPr>
              <a:spLocks noChangeAspect="1" noChangeArrowheads="1"/>
            </p:cNvSpPr>
            <p:nvPr/>
          </p:nvSpPr>
          <p:spPr bwMode="auto">
            <a:xfrm rot="-5400000">
              <a:off x="571156" y="2599081"/>
              <a:ext cx="613462" cy="377825"/>
            </a:xfrm>
            <a:prstGeom prst="hexagon">
              <a:avLst>
                <a:gd name="adj" fmla="val 40622"/>
                <a:gd name="vf" fmla="val 115470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666" name="Group 19"/>
            <p:cNvGrpSpPr>
              <a:grpSpLocks noChangeAspect="1"/>
            </p:cNvGrpSpPr>
            <p:nvPr/>
          </p:nvGrpSpPr>
          <p:grpSpPr bwMode="auto">
            <a:xfrm>
              <a:off x="839515" y="2601202"/>
              <a:ext cx="61987" cy="368667"/>
              <a:chOff x="768" y="2688"/>
              <a:chExt cx="144" cy="850"/>
            </a:xfrm>
          </p:grpSpPr>
          <p:sp>
            <p:nvSpPr>
              <p:cNvPr id="26671" name="Oval 20"/>
              <p:cNvSpPr>
                <a:spLocks noChangeAspect="1" noChangeArrowheads="1"/>
              </p:cNvSpPr>
              <p:nvPr/>
            </p:nvSpPr>
            <p:spPr bwMode="auto">
              <a:xfrm>
                <a:off x="768" y="2688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72" name="Oval 21"/>
              <p:cNvSpPr>
                <a:spLocks noChangeAspect="1" noChangeArrowheads="1"/>
              </p:cNvSpPr>
              <p:nvPr/>
            </p:nvSpPr>
            <p:spPr bwMode="auto">
              <a:xfrm>
                <a:off x="768" y="2969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73" name="Oval 22"/>
              <p:cNvSpPr>
                <a:spLocks noChangeAspect="1" noChangeArrowheads="1"/>
              </p:cNvSpPr>
              <p:nvPr/>
            </p:nvSpPr>
            <p:spPr bwMode="auto">
              <a:xfrm>
                <a:off x="768" y="3250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667" name="Group 23"/>
            <p:cNvGrpSpPr>
              <a:grpSpLocks/>
            </p:cNvGrpSpPr>
            <p:nvPr/>
          </p:nvGrpSpPr>
          <p:grpSpPr bwMode="auto">
            <a:xfrm>
              <a:off x="838200" y="3065000"/>
              <a:ext cx="67666" cy="182880"/>
              <a:chOff x="576" y="2736"/>
              <a:chExt cx="576" cy="576"/>
            </a:xfrm>
          </p:grpSpPr>
          <p:sp>
            <p:nvSpPr>
              <p:cNvPr id="26668" name="Line 24"/>
              <p:cNvSpPr>
                <a:spLocks noChangeAspect="1" noChangeShapeType="1"/>
              </p:cNvSpPr>
              <p:nvPr/>
            </p:nvSpPr>
            <p:spPr bwMode="auto">
              <a:xfrm>
                <a:off x="576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9" name="Line 25"/>
              <p:cNvSpPr>
                <a:spLocks noChangeAspect="1" noChangeShapeType="1"/>
              </p:cNvSpPr>
              <p:nvPr/>
            </p:nvSpPr>
            <p:spPr bwMode="auto">
              <a:xfrm>
                <a:off x="1152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0" name="Line 26"/>
              <p:cNvSpPr>
                <a:spLocks noChangeAspect="1" noChangeShapeType="1"/>
              </p:cNvSpPr>
              <p:nvPr/>
            </p:nvSpPr>
            <p:spPr bwMode="auto">
              <a:xfrm rot="-5400000">
                <a:off x="864" y="2997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6650" name="Group 77"/>
          <p:cNvGrpSpPr>
            <a:grpSpLocks/>
          </p:cNvGrpSpPr>
          <p:nvPr/>
        </p:nvGrpSpPr>
        <p:grpSpPr bwMode="auto">
          <a:xfrm>
            <a:off x="1411288" y="2786063"/>
            <a:ext cx="265112" cy="523875"/>
            <a:chOff x="609600" y="2362200"/>
            <a:chExt cx="264475" cy="523530"/>
          </a:xfrm>
        </p:grpSpPr>
        <p:sp>
          <p:nvSpPr>
            <p:cNvPr id="68" name="Oval 27"/>
            <p:cNvSpPr>
              <a:spLocks noChangeAspect="1" noChangeArrowheads="1"/>
            </p:cNvSpPr>
            <p:nvPr/>
          </p:nvSpPr>
          <p:spPr bwMode="auto">
            <a:xfrm>
              <a:off x="715706" y="2558920"/>
              <a:ext cx="38008" cy="380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" name="AutoShape 18"/>
            <p:cNvSpPr>
              <a:spLocks noChangeAspect="1" noChangeArrowheads="1"/>
            </p:cNvSpPr>
            <p:nvPr/>
          </p:nvSpPr>
          <p:spPr bwMode="auto">
            <a:xfrm rot="16200000">
              <a:off x="526873" y="2444927"/>
              <a:ext cx="429929" cy="264475"/>
            </a:xfrm>
            <a:prstGeom prst="hexagon">
              <a:avLst>
                <a:gd name="adj" fmla="val 40625"/>
                <a:gd name="vf" fmla="val 115470"/>
              </a:avLst>
            </a:prstGeom>
            <a:noFill/>
            <a:ln w="28575">
              <a:solidFill>
                <a:schemeClr val="accent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6656" name="Group 19"/>
            <p:cNvGrpSpPr>
              <a:grpSpLocks noChangeAspect="1"/>
            </p:cNvGrpSpPr>
            <p:nvPr/>
          </p:nvGrpSpPr>
          <p:grpSpPr bwMode="auto">
            <a:xfrm>
              <a:off x="714978" y="2446157"/>
              <a:ext cx="43390" cy="258067"/>
              <a:chOff x="768" y="2688"/>
              <a:chExt cx="144" cy="850"/>
            </a:xfrm>
          </p:grpSpPr>
          <p:sp>
            <p:nvSpPr>
              <p:cNvPr id="75" name="Oval 20"/>
              <p:cNvSpPr>
                <a:spLocks noChangeAspect="1" noChangeArrowheads="1"/>
              </p:cNvSpPr>
              <p:nvPr/>
            </p:nvSpPr>
            <p:spPr bwMode="auto">
              <a:xfrm>
                <a:off x="770" y="2688"/>
                <a:ext cx="142" cy="287"/>
              </a:xfrm>
              <a:prstGeom prst="ellipse">
                <a:avLst/>
              </a:prstGeom>
              <a:noFill/>
              <a:ln w="28575">
                <a:solidFill>
                  <a:schemeClr val="accent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6" name="Oval 21"/>
              <p:cNvSpPr>
                <a:spLocks noChangeAspect="1" noChangeArrowheads="1"/>
              </p:cNvSpPr>
              <p:nvPr/>
            </p:nvSpPr>
            <p:spPr bwMode="auto">
              <a:xfrm>
                <a:off x="770" y="2971"/>
                <a:ext cx="142" cy="287"/>
              </a:xfrm>
              <a:prstGeom prst="ellipse">
                <a:avLst/>
              </a:prstGeom>
              <a:noFill/>
              <a:ln w="28575">
                <a:solidFill>
                  <a:schemeClr val="accent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7" name="Oval 22"/>
              <p:cNvSpPr>
                <a:spLocks noChangeAspect="1" noChangeArrowheads="1"/>
              </p:cNvSpPr>
              <p:nvPr/>
            </p:nvSpPr>
            <p:spPr bwMode="auto">
              <a:xfrm>
                <a:off x="770" y="3253"/>
                <a:ext cx="142" cy="287"/>
              </a:xfrm>
              <a:prstGeom prst="ellipse">
                <a:avLst/>
              </a:prstGeom>
              <a:noFill/>
              <a:ln w="28575">
                <a:solidFill>
                  <a:schemeClr val="accent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26657" name="Group 23"/>
            <p:cNvGrpSpPr>
              <a:grpSpLocks/>
            </p:cNvGrpSpPr>
            <p:nvPr/>
          </p:nvGrpSpPr>
          <p:grpSpPr bwMode="auto">
            <a:xfrm>
              <a:off x="714424" y="2757714"/>
              <a:ext cx="45720" cy="128016"/>
              <a:chOff x="576" y="2736"/>
              <a:chExt cx="576" cy="576"/>
            </a:xfrm>
          </p:grpSpPr>
          <p:sp>
            <p:nvSpPr>
              <p:cNvPr id="72" name="Line 24"/>
              <p:cNvSpPr>
                <a:spLocks noChangeAspect="1" noChangeShapeType="1"/>
              </p:cNvSpPr>
              <p:nvPr/>
            </p:nvSpPr>
            <p:spPr bwMode="auto">
              <a:xfrm>
                <a:off x="572" y="2734"/>
                <a:ext cx="0" cy="578"/>
              </a:xfrm>
              <a:prstGeom prst="line">
                <a:avLst/>
              </a:prstGeom>
              <a:noFill/>
              <a:ln w="28575">
                <a:solidFill>
                  <a:schemeClr val="accent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3" name="Line 25"/>
              <p:cNvSpPr>
                <a:spLocks noChangeAspect="1" noChangeShapeType="1"/>
              </p:cNvSpPr>
              <p:nvPr/>
            </p:nvSpPr>
            <p:spPr bwMode="auto">
              <a:xfrm>
                <a:off x="1151" y="2734"/>
                <a:ext cx="0" cy="578"/>
              </a:xfrm>
              <a:prstGeom prst="line">
                <a:avLst/>
              </a:prstGeom>
              <a:noFill/>
              <a:ln w="28575">
                <a:solidFill>
                  <a:schemeClr val="accent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4" name="Line 26"/>
              <p:cNvSpPr>
                <a:spLocks noChangeAspect="1" noChangeShapeType="1"/>
              </p:cNvSpPr>
              <p:nvPr/>
            </p:nvSpPr>
            <p:spPr bwMode="auto">
              <a:xfrm rot="-5400000">
                <a:off x="862" y="2994"/>
                <a:ext cx="0" cy="579"/>
              </a:xfrm>
              <a:prstGeom prst="line">
                <a:avLst/>
              </a:prstGeom>
              <a:noFill/>
              <a:ln w="28575">
                <a:solidFill>
                  <a:schemeClr val="accent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26651" name="TextBox 46"/>
          <p:cNvSpPr txBox="1">
            <a:spLocks noChangeArrowheads="1"/>
          </p:cNvSpPr>
          <p:nvPr/>
        </p:nvSpPr>
        <p:spPr bwMode="auto">
          <a:xfrm>
            <a:off x="5181600" y="4549775"/>
            <a:ext cx="3733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b="0">
                <a:latin typeface="Arial" charset="0"/>
                <a:cs typeface="Arial" charset="0"/>
              </a:rPr>
              <a:t>Ligation</a:t>
            </a:r>
          </a:p>
        </p:txBody>
      </p:sp>
      <p:sp>
        <p:nvSpPr>
          <p:cNvPr id="26652" name="TextBox 47"/>
          <p:cNvSpPr txBox="1">
            <a:spLocks noChangeArrowheads="1"/>
          </p:cNvSpPr>
          <p:nvPr/>
        </p:nvSpPr>
        <p:spPr bwMode="auto">
          <a:xfrm>
            <a:off x="5181600" y="2514600"/>
            <a:ext cx="3733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b="0">
                <a:latin typeface="Arial" charset="0"/>
                <a:cs typeface="Arial" charset="0"/>
              </a:rPr>
              <a:t>Pairing of ds DNA at nearly identical sequences</a:t>
            </a:r>
          </a:p>
        </p:txBody>
      </p:sp>
      <p:sp>
        <p:nvSpPr>
          <p:cNvPr id="26653" name="TextBox 54"/>
          <p:cNvSpPr txBox="1">
            <a:spLocks noChangeArrowheads="1"/>
          </p:cNvSpPr>
          <p:nvPr/>
        </p:nvSpPr>
        <p:spPr bwMode="auto">
          <a:xfrm>
            <a:off x="5181600" y="3529013"/>
            <a:ext cx="3733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b="0">
                <a:latin typeface="Arial" charset="0"/>
                <a:cs typeface="Arial" charset="0"/>
              </a:rPr>
              <a:t>Strand invasion</a:t>
            </a:r>
          </a:p>
        </p:txBody>
      </p:sp>
    </p:spTree>
    <p:extLst>
      <p:ext uri="{BB962C8B-B14F-4D97-AF65-F5344CB8AC3E}">
        <p14:creationId xmlns:p14="http://schemas.microsoft.com/office/powerpoint/2010/main" val="132516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2743200" y="2776538"/>
            <a:ext cx="3657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27651" name="Object 6"/>
          <p:cNvGraphicFramePr>
            <a:graphicFrameLocks noChangeAspect="1"/>
          </p:cNvGraphicFramePr>
          <p:nvPr/>
        </p:nvGraphicFramePr>
        <p:xfrm>
          <a:off x="2743200" y="2209800"/>
          <a:ext cx="3657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3" name="Image" r:id="rId3" imgW="3657143" imgH="3873016" progId="Photoshop.Image.6">
                  <p:embed/>
                </p:oleObj>
              </mc:Choice>
              <mc:Fallback>
                <p:oleObj name="Image" r:id="rId3" imgW="3657143" imgH="3873016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74426"/>
                      <a:stretch>
                        <a:fillRect/>
                      </a:stretch>
                    </p:blipFill>
                    <p:spPr bwMode="auto">
                      <a:xfrm>
                        <a:off x="2743200" y="2209800"/>
                        <a:ext cx="3657600" cy="9906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TextBox 1"/>
          <p:cNvSpPr txBox="1">
            <a:spLocks noChangeArrowheads="1"/>
          </p:cNvSpPr>
          <p:nvPr/>
        </p:nvSpPr>
        <p:spPr bwMode="auto">
          <a:xfrm>
            <a:off x="685800" y="2425700"/>
            <a:ext cx="1981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2000"/>
              <a:t>Defective T4</a:t>
            </a:r>
          </a:p>
        </p:txBody>
      </p:sp>
      <p:sp>
        <p:nvSpPr>
          <p:cNvPr id="27653" name="TextBox 12"/>
          <p:cNvSpPr txBox="1">
            <a:spLocks noChangeArrowheads="1"/>
          </p:cNvSpPr>
          <p:nvPr/>
        </p:nvSpPr>
        <p:spPr bwMode="auto">
          <a:xfrm>
            <a:off x="685800" y="2800350"/>
            <a:ext cx="1981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2000"/>
              <a:t>Defective T4</a:t>
            </a:r>
          </a:p>
        </p:txBody>
      </p:sp>
      <p:sp>
        <p:nvSpPr>
          <p:cNvPr id="27654" name="Rectangle 12"/>
          <p:cNvSpPr>
            <a:spLocks noChangeArrowheads="1"/>
          </p:cNvSpPr>
          <p:nvPr/>
        </p:nvSpPr>
        <p:spPr bwMode="auto">
          <a:xfrm>
            <a:off x="3592513" y="2328863"/>
            <a:ext cx="3048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Text Box 2"/>
          <p:cNvSpPr txBox="1">
            <a:spLocks noChangeArrowheads="1"/>
          </p:cNvSpPr>
          <p:nvPr/>
        </p:nvSpPr>
        <p:spPr bwMode="auto">
          <a:xfrm>
            <a:off x="671513" y="173038"/>
            <a:ext cx="77422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800" b="0"/>
              <a:t>Recombination between DNA</a:t>
            </a:r>
          </a:p>
        </p:txBody>
      </p: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23" t="59151" r="6914"/>
          <a:stretch>
            <a:fillRect/>
          </a:stretch>
        </p:blipFill>
        <p:spPr bwMode="auto">
          <a:xfrm>
            <a:off x="6705600" y="1752600"/>
            <a:ext cx="2133600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7" name="TextBox 17"/>
          <p:cNvSpPr txBox="1">
            <a:spLocks noChangeArrowheads="1"/>
          </p:cNvSpPr>
          <p:nvPr/>
        </p:nvSpPr>
        <p:spPr bwMode="auto">
          <a:xfrm>
            <a:off x="5091113" y="3105150"/>
            <a:ext cx="4572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100" b="0">
                <a:latin typeface="Arial" charset="0"/>
                <a:cs typeface="Arial" charset="0"/>
              </a:rPr>
              <a:t>C</a:t>
            </a:r>
          </a:p>
        </p:txBody>
      </p:sp>
      <p:sp>
        <p:nvSpPr>
          <p:cNvPr id="20" name="Oval 19"/>
          <p:cNvSpPr/>
          <p:nvPr/>
        </p:nvSpPr>
        <p:spPr>
          <a:xfrm>
            <a:off x="5153025" y="2319338"/>
            <a:ext cx="152400" cy="228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705600" y="1295400"/>
            <a:ext cx="2133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u="sng"/>
              <a:t>Phenotype</a:t>
            </a:r>
            <a:r>
              <a:rPr lang="en-US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9353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743200" y="4038600"/>
            <a:ext cx="3657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28675" name="Object 4"/>
          <p:cNvGraphicFramePr>
            <a:graphicFrameLocks noChangeAspect="1"/>
          </p:cNvGraphicFramePr>
          <p:nvPr/>
        </p:nvGraphicFramePr>
        <p:xfrm>
          <a:off x="2743200" y="2209800"/>
          <a:ext cx="36576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7" name="Image" r:id="rId3" imgW="3657143" imgH="3873016" progId="Photoshop.Image.6">
                  <p:embed/>
                </p:oleObj>
              </mc:Choice>
              <mc:Fallback>
                <p:oleObj name="Image" r:id="rId3" imgW="3657143" imgH="3873016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40984"/>
                      <a:stretch>
                        <a:fillRect/>
                      </a:stretch>
                    </p:blipFill>
                    <p:spPr bwMode="auto">
                      <a:xfrm>
                        <a:off x="2743200" y="2209800"/>
                        <a:ext cx="3657600" cy="22860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TextBox 11"/>
          <p:cNvSpPr txBox="1">
            <a:spLocks noChangeArrowheads="1"/>
          </p:cNvSpPr>
          <p:nvPr/>
        </p:nvSpPr>
        <p:spPr bwMode="auto">
          <a:xfrm>
            <a:off x="685800" y="2425700"/>
            <a:ext cx="1981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2000"/>
              <a:t>Defective T4</a:t>
            </a:r>
          </a:p>
        </p:txBody>
      </p:sp>
      <p:sp>
        <p:nvSpPr>
          <p:cNvPr id="28677" name="TextBox 12"/>
          <p:cNvSpPr txBox="1">
            <a:spLocks noChangeArrowheads="1"/>
          </p:cNvSpPr>
          <p:nvPr/>
        </p:nvSpPr>
        <p:spPr bwMode="auto">
          <a:xfrm>
            <a:off x="685800" y="2800350"/>
            <a:ext cx="1981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2000"/>
              <a:t>Defective T4</a:t>
            </a:r>
          </a:p>
        </p:txBody>
      </p:sp>
      <p:sp>
        <p:nvSpPr>
          <p:cNvPr id="28678" name="Rectangle 12"/>
          <p:cNvSpPr>
            <a:spLocks noChangeArrowheads="1"/>
          </p:cNvSpPr>
          <p:nvPr/>
        </p:nvSpPr>
        <p:spPr bwMode="auto">
          <a:xfrm>
            <a:off x="3581400" y="3581400"/>
            <a:ext cx="3048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Rectangle 13"/>
          <p:cNvSpPr>
            <a:spLocks noChangeArrowheads="1"/>
          </p:cNvSpPr>
          <p:nvPr/>
        </p:nvSpPr>
        <p:spPr bwMode="auto">
          <a:xfrm>
            <a:off x="3581400" y="2306638"/>
            <a:ext cx="3048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Text Box 2"/>
          <p:cNvSpPr txBox="1">
            <a:spLocks noChangeArrowheads="1"/>
          </p:cNvSpPr>
          <p:nvPr/>
        </p:nvSpPr>
        <p:spPr bwMode="auto">
          <a:xfrm>
            <a:off x="671513" y="173038"/>
            <a:ext cx="77422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800" b="0"/>
              <a:t>Recombination between DNA</a:t>
            </a:r>
          </a:p>
        </p:txBody>
      </p:sp>
      <p:pic>
        <p:nvPicPr>
          <p:cNvPr id="2868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23" t="59151" r="6914"/>
          <a:stretch>
            <a:fillRect/>
          </a:stretch>
        </p:blipFill>
        <p:spPr bwMode="auto">
          <a:xfrm>
            <a:off x="6705600" y="1752600"/>
            <a:ext cx="2133600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2" name="TextBox 15"/>
          <p:cNvSpPr txBox="1">
            <a:spLocks noChangeArrowheads="1"/>
          </p:cNvSpPr>
          <p:nvPr/>
        </p:nvSpPr>
        <p:spPr bwMode="auto">
          <a:xfrm>
            <a:off x="5091113" y="3105150"/>
            <a:ext cx="4572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100" b="0">
                <a:latin typeface="Arial" charset="0"/>
                <a:cs typeface="Arial" charset="0"/>
              </a:rPr>
              <a:t>C</a:t>
            </a:r>
          </a:p>
        </p:txBody>
      </p:sp>
      <p:sp>
        <p:nvSpPr>
          <p:cNvPr id="28683" name="TextBox 16"/>
          <p:cNvSpPr txBox="1">
            <a:spLocks noChangeArrowheads="1"/>
          </p:cNvSpPr>
          <p:nvPr/>
        </p:nvSpPr>
        <p:spPr bwMode="auto">
          <a:xfrm>
            <a:off x="5091113" y="4402138"/>
            <a:ext cx="4572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100" b="0">
                <a:latin typeface="Arial" charset="0"/>
                <a:cs typeface="Arial" charset="0"/>
              </a:rPr>
              <a:t>C</a:t>
            </a:r>
          </a:p>
        </p:txBody>
      </p:sp>
      <p:sp>
        <p:nvSpPr>
          <p:cNvPr id="18" name="Oval 17"/>
          <p:cNvSpPr/>
          <p:nvPr/>
        </p:nvSpPr>
        <p:spPr>
          <a:xfrm>
            <a:off x="5153025" y="2319338"/>
            <a:ext cx="152400" cy="228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138738" y="3581400"/>
            <a:ext cx="152400" cy="228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0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4"/>
          <p:cNvGraphicFramePr>
            <a:graphicFrameLocks noChangeAspect="1"/>
          </p:cNvGraphicFramePr>
          <p:nvPr/>
        </p:nvGraphicFramePr>
        <p:xfrm>
          <a:off x="2743200" y="2209800"/>
          <a:ext cx="3657600" cy="387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1" name="Image" r:id="rId3" imgW="3657143" imgH="3873016" progId="Photoshop.Image.6">
                  <p:embed/>
                </p:oleObj>
              </mc:Choice>
              <mc:Fallback>
                <p:oleObj name="Image" r:id="rId3" imgW="3657143" imgH="3873016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209800"/>
                        <a:ext cx="3657600" cy="38735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9" name="TextBox 11"/>
          <p:cNvSpPr txBox="1">
            <a:spLocks noChangeArrowheads="1"/>
          </p:cNvSpPr>
          <p:nvPr/>
        </p:nvSpPr>
        <p:spPr bwMode="auto">
          <a:xfrm>
            <a:off x="685800" y="2425700"/>
            <a:ext cx="1981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2000"/>
              <a:t>Defective T4</a:t>
            </a:r>
          </a:p>
        </p:txBody>
      </p:sp>
      <p:sp>
        <p:nvSpPr>
          <p:cNvPr id="29700" name="TextBox 12"/>
          <p:cNvSpPr txBox="1">
            <a:spLocks noChangeArrowheads="1"/>
          </p:cNvSpPr>
          <p:nvPr/>
        </p:nvSpPr>
        <p:spPr bwMode="auto">
          <a:xfrm>
            <a:off x="685800" y="2800350"/>
            <a:ext cx="1981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2000"/>
              <a:t>Defective T4</a:t>
            </a:r>
          </a:p>
        </p:txBody>
      </p:sp>
      <p:sp>
        <p:nvSpPr>
          <p:cNvPr id="29701" name="TextBox 13"/>
          <p:cNvSpPr txBox="1">
            <a:spLocks noChangeArrowheads="1"/>
          </p:cNvSpPr>
          <p:nvPr/>
        </p:nvSpPr>
        <p:spPr bwMode="auto">
          <a:xfrm>
            <a:off x="685800" y="4991100"/>
            <a:ext cx="1981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2000"/>
              <a:t>Defective T4</a:t>
            </a:r>
          </a:p>
        </p:txBody>
      </p:sp>
      <p:sp>
        <p:nvSpPr>
          <p:cNvPr id="29702" name="TextBox 14"/>
          <p:cNvSpPr txBox="1">
            <a:spLocks noChangeArrowheads="1"/>
          </p:cNvSpPr>
          <p:nvPr/>
        </p:nvSpPr>
        <p:spPr bwMode="auto">
          <a:xfrm>
            <a:off x="685800" y="5365750"/>
            <a:ext cx="1981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2000" i="1">
                <a:solidFill>
                  <a:srgbClr val="FF0000"/>
                </a:solidFill>
              </a:rPr>
              <a:t>Wild type T4</a:t>
            </a:r>
          </a:p>
        </p:txBody>
      </p:sp>
      <p:sp>
        <p:nvSpPr>
          <p:cNvPr id="29703" name="Text Box 2"/>
          <p:cNvSpPr txBox="1">
            <a:spLocks noChangeArrowheads="1"/>
          </p:cNvSpPr>
          <p:nvPr/>
        </p:nvSpPr>
        <p:spPr bwMode="auto">
          <a:xfrm>
            <a:off x="671513" y="173038"/>
            <a:ext cx="77422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800" b="0"/>
              <a:t>Recombination between DNA</a:t>
            </a:r>
          </a:p>
        </p:txBody>
      </p:sp>
      <p:sp>
        <p:nvSpPr>
          <p:cNvPr id="29704" name="TextBox 17"/>
          <p:cNvSpPr txBox="1">
            <a:spLocks noChangeArrowheads="1"/>
          </p:cNvSpPr>
          <p:nvPr/>
        </p:nvSpPr>
        <p:spPr bwMode="auto">
          <a:xfrm>
            <a:off x="5091113" y="3105150"/>
            <a:ext cx="4572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100" b="0">
                <a:latin typeface="Arial" charset="0"/>
                <a:cs typeface="Arial" charset="0"/>
              </a:rPr>
              <a:t>C</a:t>
            </a:r>
          </a:p>
        </p:txBody>
      </p:sp>
      <p:sp>
        <p:nvSpPr>
          <p:cNvPr id="29705" name="TextBox 18"/>
          <p:cNvSpPr txBox="1">
            <a:spLocks noChangeArrowheads="1"/>
          </p:cNvSpPr>
          <p:nvPr/>
        </p:nvSpPr>
        <p:spPr bwMode="auto">
          <a:xfrm>
            <a:off x="5091113" y="4402138"/>
            <a:ext cx="4572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100" b="0">
                <a:latin typeface="Arial" charset="0"/>
                <a:cs typeface="Arial" charset="0"/>
              </a:rPr>
              <a:t>C</a:t>
            </a:r>
          </a:p>
        </p:txBody>
      </p:sp>
      <p:sp>
        <p:nvSpPr>
          <p:cNvPr id="21" name="Oval 20"/>
          <p:cNvSpPr/>
          <p:nvPr/>
        </p:nvSpPr>
        <p:spPr>
          <a:xfrm>
            <a:off x="5153025" y="2319338"/>
            <a:ext cx="152400" cy="228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138738" y="3581400"/>
            <a:ext cx="152400" cy="228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138738" y="4859338"/>
            <a:ext cx="152400" cy="228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709" name="TextBox 19"/>
          <p:cNvSpPr txBox="1">
            <a:spLocks noChangeArrowheads="1"/>
          </p:cNvSpPr>
          <p:nvPr/>
        </p:nvSpPr>
        <p:spPr bwMode="auto">
          <a:xfrm>
            <a:off x="5091113" y="4919663"/>
            <a:ext cx="4572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100" b="0">
                <a:latin typeface="Arial" charset="0"/>
                <a:cs typeface="Arial" charset="0"/>
              </a:rPr>
              <a:t>C</a:t>
            </a:r>
          </a:p>
        </p:txBody>
      </p:sp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59" t="59151" r="38930"/>
          <a:stretch>
            <a:fillRect/>
          </a:stretch>
        </p:blipFill>
        <p:spPr bwMode="auto">
          <a:xfrm>
            <a:off x="6781800" y="4451350"/>
            <a:ext cx="2057400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1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23" t="59151" r="6914"/>
          <a:stretch>
            <a:fillRect/>
          </a:stretch>
        </p:blipFill>
        <p:spPr bwMode="auto">
          <a:xfrm>
            <a:off x="6705600" y="1752600"/>
            <a:ext cx="2133600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3505200" y="2317750"/>
            <a:ext cx="392113" cy="3502025"/>
            <a:chOff x="3505200" y="2317750"/>
            <a:chExt cx="392113" cy="3502478"/>
          </a:xfrm>
        </p:grpSpPr>
        <p:sp>
          <p:nvSpPr>
            <p:cNvPr id="29714" name="Rectangle 14"/>
            <p:cNvSpPr>
              <a:spLocks noChangeArrowheads="1"/>
            </p:cNvSpPr>
            <p:nvPr/>
          </p:nvSpPr>
          <p:spPr bwMode="auto">
            <a:xfrm>
              <a:off x="3592513" y="2317750"/>
              <a:ext cx="3048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5" name="Rectangle 15"/>
            <p:cNvSpPr>
              <a:spLocks noChangeArrowheads="1"/>
            </p:cNvSpPr>
            <p:nvPr/>
          </p:nvSpPr>
          <p:spPr bwMode="auto">
            <a:xfrm>
              <a:off x="3581400" y="3581400"/>
              <a:ext cx="3048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6" name="Rectangle 16"/>
            <p:cNvSpPr>
              <a:spLocks noChangeArrowheads="1"/>
            </p:cNvSpPr>
            <p:nvPr/>
          </p:nvSpPr>
          <p:spPr bwMode="auto">
            <a:xfrm>
              <a:off x="3570288" y="4845050"/>
              <a:ext cx="3048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eft Arrow 28"/>
            <p:cNvSpPr/>
            <p:nvPr/>
          </p:nvSpPr>
          <p:spPr>
            <a:xfrm>
              <a:off x="3505200" y="2405074"/>
              <a:ext cx="381000" cy="15242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" name="Left Arrow 29"/>
            <p:cNvSpPr/>
            <p:nvPr/>
          </p:nvSpPr>
          <p:spPr>
            <a:xfrm>
              <a:off x="3505200" y="3113191"/>
              <a:ext cx="381000" cy="15242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719" name="Rectangle 14"/>
            <p:cNvSpPr>
              <a:spLocks noChangeArrowheads="1"/>
            </p:cNvSpPr>
            <p:nvPr/>
          </p:nvSpPr>
          <p:spPr bwMode="auto">
            <a:xfrm>
              <a:off x="3592513" y="3595006"/>
              <a:ext cx="3048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eft Arrow 31"/>
            <p:cNvSpPr/>
            <p:nvPr/>
          </p:nvSpPr>
          <p:spPr>
            <a:xfrm>
              <a:off x="3505200" y="3683177"/>
              <a:ext cx="381000" cy="15242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" name="Left Arrow 32"/>
            <p:cNvSpPr/>
            <p:nvPr/>
          </p:nvSpPr>
          <p:spPr>
            <a:xfrm>
              <a:off x="3505200" y="4391293"/>
              <a:ext cx="381000" cy="15242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722" name="Rectangle 14"/>
            <p:cNvSpPr>
              <a:spLocks noChangeArrowheads="1"/>
            </p:cNvSpPr>
            <p:nvPr/>
          </p:nvSpPr>
          <p:spPr bwMode="auto">
            <a:xfrm>
              <a:off x="3592513" y="4872262"/>
              <a:ext cx="3048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eft Arrow 34"/>
            <p:cNvSpPr/>
            <p:nvPr/>
          </p:nvSpPr>
          <p:spPr>
            <a:xfrm>
              <a:off x="3505200" y="4959692"/>
              <a:ext cx="381000" cy="15242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" name="Left Arrow 35"/>
            <p:cNvSpPr/>
            <p:nvPr/>
          </p:nvSpPr>
          <p:spPr>
            <a:xfrm>
              <a:off x="3505200" y="5667808"/>
              <a:ext cx="381000" cy="15242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6705600" y="3957638"/>
            <a:ext cx="2133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u="sng"/>
              <a:t>Phenotype</a:t>
            </a:r>
            <a:r>
              <a:rPr lang="en-US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6862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41" b="50000"/>
          <a:stretch>
            <a:fillRect/>
          </a:stretch>
        </p:blipFill>
        <p:spPr bwMode="auto">
          <a:xfrm>
            <a:off x="628650" y="138113"/>
            <a:ext cx="7856538" cy="928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1143000"/>
            <a:ext cx="5753100" cy="4110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52488" y="5410200"/>
            <a:ext cx="7391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3600">
                <a:solidFill>
                  <a:srgbClr val="FF0000"/>
                </a:solidFill>
              </a:rPr>
              <a:t>Phenotype of double mutations?</a:t>
            </a:r>
          </a:p>
        </p:txBody>
      </p:sp>
    </p:spTree>
    <p:extLst>
      <p:ext uri="{BB962C8B-B14F-4D97-AF65-F5344CB8AC3E}">
        <p14:creationId xmlns:p14="http://schemas.microsoft.com/office/powerpoint/2010/main" val="56237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41" b="50000"/>
          <a:stretch>
            <a:fillRect/>
          </a:stretch>
        </p:blipFill>
        <p:spPr bwMode="auto">
          <a:xfrm>
            <a:off x="628650" y="138113"/>
            <a:ext cx="7856538" cy="928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3" y="1444625"/>
            <a:ext cx="7202487" cy="4386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72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81000" y="90488"/>
            <a:ext cx="8351838" cy="8302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en-US" sz="4800" b="0" i="0" dirty="0" smtClean="0">
                <a:cs typeface="Times New Roman" pitchFamily="18" charset="0"/>
              </a:rPr>
              <a:t>Summary #2</a:t>
            </a:r>
          </a:p>
        </p:txBody>
      </p:sp>
      <p:pic>
        <p:nvPicPr>
          <p:cNvPr id="819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77"/>
          <a:stretch>
            <a:fillRect/>
          </a:stretch>
        </p:blipFill>
        <p:spPr bwMode="auto">
          <a:xfrm>
            <a:off x="271463" y="990600"/>
            <a:ext cx="8594725" cy="58674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04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Oval 98"/>
          <p:cNvSpPr/>
          <p:nvPr/>
        </p:nvSpPr>
        <p:spPr bwMode="auto">
          <a:xfrm>
            <a:off x="228600" y="3994332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229326" y="5368836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8122194" y="2631438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" name="Oval 101"/>
          <p:cNvSpPr/>
          <p:nvPr/>
        </p:nvSpPr>
        <p:spPr bwMode="auto">
          <a:xfrm>
            <a:off x="8122920" y="4005942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" name="Oval 102"/>
          <p:cNvSpPr/>
          <p:nvPr/>
        </p:nvSpPr>
        <p:spPr bwMode="auto">
          <a:xfrm>
            <a:off x="8123646" y="5380446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227874" y="2634342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138535"/>
            <a:ext cx="1143000" cy="369332"/>
          </a:xfrm>
          <a:prstGeom prst="rect">
            <a:avLst/>
          </a:prstGeom>
          <a:solidFill>
            <a:srgbClr val="FFDD99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990600" y="19812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90600" y="26670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990600" y="33528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40386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90600" y="47244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990600" y="54102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953000" y="19959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953000" y="26817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953000" y="33675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953000" y="40533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953000" y="47391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953000" y="54249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953000" y="61107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8600" y="1981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1N</a:t>
            </a:r>
            <a:endParaRPr lang="en-US" sz="2400" i="0" dirty="0"/>
          </a:p>
        </p:txBody>
      </p:sp>
      <p:sp>
        <p:nvSpPr>
          <p:cNvPr id="23" name="TextBox 22"/>
          <p:cNvSpPr txBox="1"/>
          <p:nvPr/>
        </p:nvSpPr>
        <p:spPr>
          <a:xfrm>
            <a:off x="228600" y="2667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2N</a:t>
            </a:r>
            <a:endParaRPr lang="en-US" sz="2400" i="0" dirty="0"/>
          </a:p>
        </p:txBody>
      </p:sp>
      <p:sp>
        <p:nvSpPr>
          <p:cNvPr id="24" name="TextBox 23"/>
          <p:cNvSpPr txBox="1"/>
          <p:nvPr/>
        </p:nvSpPr>
        <p:spPr>
          <a:xfrm>
            <a:off x="228600" y="3352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3N</a:t>
            </a:r>
            <a:endParaRPr lang="en-US" sz="2400" i="0" dirty="0"/>
          </a:p>
        </p:txBody>
      </p:sp>
      <p:sp>
        <p:nvSpPr>
          <p:cNvPr id="25" name="TextBox 24"/>
          <p:cNvSpPr txBox="1"/>
          <p:nvPr/>
        </p:nvSpPr>
        <p:spPr>
          <a:xfrm>
            <a:off x="228600" y="4038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4N</a:t>
            </a:r>
            <a:endParaRPr lang="en-US" sz="2400" i="0" dirty="0"/>
          </a:p>
        </p:txBody>
      </p:sp>
      <p:sp>
        <p:nvSpPr>
          <p:cNvPr id="26" name="TextBox 25"/>
          <p:cNvSpPr txBox="1"/>
          <p:nvPr/>
        </p:nvSpPr>
        <p:spPr>
          <a:xfrm>
            <a:off x="228600" y="4724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5N</a:t>
            </a:r>
            <a:endParaRPr lang="en-US" sz="2400" i="0" dirty="0"/>
          </a:p>
        </p:txBody>
      </p:sp>
      <p:sp>
        <p:nvSpPr>
          <p:cNvPr id="27" name="TextBox 26"/>
          <p:cNvSpPr txBox="1"/>
          <p:nvPr/>
        </p:nvSpPr>
        <p:spPr>
          <a:xfrm>
            <a:off x="228600" y="5410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6N</a:t>
            </a:r>
            <a:endParaRPr lang="en-US" sz="2400" i="0" dirty="0"/>
          </a:p>
        </p:txBody>
      </p:sp>
      <p:sp>
        <p:nvSpPr>
          <p:cNvPr id="29" name="TextBox 28"/>
          <p:cNvSpPr txBox="1"/>
          <p:nvPr/>
        </p:nvSpPr>
        <p:spPr>
          <a:xfrm>
            <a:off x="8153400" y="1981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1S</a:t>
            </a:r>
            <a:endParaRPr lang="en-US" sz="2400" i="0" dirty="0"/>
          </a:p>
        </p:txBody>
      </p:sp>
      <p:sp>
        <p:nvSpPr>
          <p:cNvPr id="30" name="TextBox 29"/>
          <p:cNvSpPr txBox="1"/>
          <p:nvPr/>
        </p:nvSpPr>
        <p:spPr>
          <a:xfrm>
            <a:off x="8153400" y="2667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2S</a:t>
            </a:r>
            <a:endParaRPr lang="en-US" sz="2400" i="0" dirty="0"/>
          </a:p>
        </p:txBody>
      </p:sp>
      <p:sp>
        <p:nvSpPr>
          <p:cNvPr id="31" name="TextBox 30"/>
          <p:cNvSpPr txBox="1"/>
          <p:nvPr/>
        </p:nvSpPr>
        <p:spPr>
          <a:xfrm>
            <a:off x="8153400" y="3352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3S</a:t>
            </a:r>
            <a:endParaRPr lang="en-US" sz="2400" i="0" dirty="0"/>
          </a:p>
        </p:txBody>
      </p:sp>
      <p:sp>
        <p:nvSpPr>
          <p:cNvPr id="32" name="TextBox 31"/>
          <p:cNvSpPr txBox="1"/>
          <p:nvPr/>
        </p:nvSpPr>
        <p:spPr>
          <a:xfrm>
            <a:off x="8153400" y="4038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4S</a:t>
            </a:r>
            <a:endParaRPr lang="en-US" sz="2400" i="0" dirty="0"/>
          </a:p>
        </p:txBody>
      </p:sp>
      <p:sp>
        <p:nvSpPr>
          <p:cNvPr id="33" name="TextBox 32"/>
          <p:cNvSpPr txBox="1"/>
          <p:nvPr/>
        </p:nvSpPr>
        <p:spPr>
          <a:xfrm>
            <a:off x="8153400" y="4724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5S</a:t>
            </a:r>
            <a:endParaRPr lang="en-US" sz="2400" i="0" dirty="0"/>
          </a:p>
        </p:txBody>
      </p:sp>
      <p:sp>
        <p:nvSpPr>
          <p:cNvPr id="34" name="TextBox 33"/>
          <p:cNvSpPr txBox="1"/>
          <p:nvPr/>
        </p:nvSpPr>
        <p:spPr>
          <a:xfrm>
            <a:off x="8153400" y="5410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6S</a:t>
            </a:r>
            <a:endParaRPr lang="en-US" sz="2400" i="0" dirty="0"/>
          </a:p>
        </p:txBody>
      </p:sp>
      <p:sp>
        <p:nvSpPr>
          <p:cNvPr id="35" name="TextBox 34"/>
          <p:cNvSpPr txBox="1"/>
          <p:nvPr/>
        </p:nvSpPr>
        <p:spPr>
          <a:xfrm>
            <a:off x="8153400" y="6096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7S</a:t>
            </a:r>
            <a:endParaRPr lang="en-US" sz="2400" i="0" dirty="0"/>
          </a:p>
        </p:txBody>
      </p:sp>
      <p:grpSp>
        <p:nvGrpSpPr>
          <p:cNvPr id="43" name="Group 42"/>
          <p:cNvGrpSpPr/>
          <p:nvPr/>
        </p:nvGrpSpPr>
        <p:grpSpPr>
          <a:xfrm>
            <a:off x="1295400" y="2376948"/>
            <a:ext cx="2344992" cy="186816"/>
            <a:chOff x="1295400" y="2376948"/>
            <a:chExt cx="2344992" cy="186816"/>
          </a:xfrm>
        </p:grpSpPr>
        <p:sp>
          <p:nvSpPr>
            <p:cNvPr id="37" name="Oval 36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95400" y="3062748"/>
            <a:ext cx="2344992" cy="186816"/>
            <a:chOff x="1295400" y="2376948"/>
            <a:chExt cx="2344992" cy="186816"/>
          </a:xfrm>
        </p:grpSpPr>
        <p:sp>
          <p:nvSpPr>
            <p:cNvPr id="45" name="Oval 4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295400" y="3748548"/>
            <a:ext cx="2344992" cy="186816"/>
            <a:chOff x="1295400" y="2376948"/>
            <a:chExt cx="2344992" cy="186816"/>
          </a:xfrm>
        </p:grpSpPr>
        <p:sp>
          <p:nvSpPr>
            <p:cNvPr id="50" name="Oval 4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295400" y="4434348"/>
            <a:ext cx="2344992" cy="186816"/>
            <a:chOff x="1295400" y="2376948"/>
            <a:chExt cx="2344992" cy="186816"/>
          </a:xfrm>
        </p:grpSpPr>
        <p:sp>
          <p:nvSpPr>
            <p:cNvPr id="55" name="Oval 5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295400" y="5120148"/>
            <a:ext cx="2344992" cy="186816"/>
            <a:chOff x="1295400" y="2376948"/>
            <a:chExt cx="2344992" cy="186816"/>
          </a:xfrm>
        </p:grpSpPr>
        <p:sp>
          <p:nvSpPr>
            <p:cNvPr id="60" name="Oval 5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1" name="Oval 6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295400" y="5805948"/>
            <a:ext cx="2344992" cy="186816"/>
            <a:chOff x="1295400" y="2376948"/>
            <a:chExt cx="2344992" cy="186816"/>
          </a:xfrm>
        </p:grpSpPr>
        <p:sp>
          <p:nvSpPr>
            <p:cNvPr id="65" name="Oval 6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7" name="Oval 6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321712" y="2376948"/>
            <a:ext cx="2344992" cy="186816"/>
            <a:chOff x="1295400" y="2376948"/>
            <a:chExt cx="2344992" cy="186816"/>
          </a:xfrm>
        </p:grpSpPr>
        <p:sp>
          <p:nvSpPr>
            <p:cNvPr id="70" name="Oval 6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321712" y="3062748"/>
            <a:ext cx="2344992" cy="186816"/>
            <a:chOff x="1295400" y="2376948"/>
            <a:chExt cx="2344992" cy="186816"/>
          </a:xfrm>
        </p:grpSpPr>
        <p:sp>
          <p:nvSpPr>
            <p:cNvPr id="75" name="Oval 7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7" name="Oval 7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8" name="Oval 7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321712" y="3748548"/>
            <a:ext cx="2344992" cy="186816"/>
            <a:chOff x="1295400" y="2376948"/>
            <a:chExt cx="2344992" cy="186816"/>
          </a:xfrm>
        </p:grpSpPr>
        <p:sp>
          <p:nvSpPr>
            <p:cNvPr id="80" name="Oval 7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1" name="Oval 8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3" name="Oval 8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5321712" y="4434348"/>
            <a:ext cx="2344992" cy="186816"/>
            <a:chOff x="1295400" y="2376948"/>
            <a:chExt cx="2344992" cy="186816"/>
          </a:xfrm>
        </p:grpSpPr>
        <p:sp>
          <p:nvSpPr>
            <p:cNvPr id="85" name="Oval 8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6" name="Oval 8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7" name="Oval 8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321712" y="5120148"/>
            <a:ext cx="2344992" cy="186816"/>
            <a:chOff x="1295400" y="2376948"/>
            <a:chExt cx="2344992" cy="186816"/>
          </a:xfrm>
        </p:grpSpPr>
        <p:sp>
          <p:nvSpPr>
            <p:cNvPr id="90" name="Oval 8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1" name="Oval 9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2" name="Oval 9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3" name="Oval 9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321712" y="5805948"/>
            <a:ext cx="2344992" cy="186816"/>
            <a:chOff x="1295400" y="2376948"/>
            <a:chExt cx="2344992" cy="186816"/>
          </a:xfrm>
        </p:grpSpPr>
        <p:sp>
          <p:nvSpPr>
            <p:cNvPr id="95" name="Oval 9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6" name="Oval 9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7" name="Oval 9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8" name="Oval 9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04" name="Text Box 2"/>
          <p:cNvSpPr txBox="1">
            <a:spLocks noChangeArrowheads="1"/>
          </p:cNvSpPr>
          <p:nvPr/>
        </p:nvSpPr>
        <p:spPr bwMode="auto">
          <a:xfrm>
            <a:off x="792163" y="0"/>
            <a:ext cx="7543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b="1" i="0" dirty="0" smtClean="0"/>
              <a:t>Problem Set 5, #2,#5</a:t>
            </a:r>
            <a:endParaRPr lang="en-US" sz="4800" b="1" i="0" dirty="0"/>
          </a:p>
        </p:txBody>
      </p:sp>
    </p:spTree>
    <p:extLst>
      <p:ext uri="{BB962C8B-B14F-4D97-AF65-F5344CB8AC3E}">
        <p14:creationId xmlns:p14="http://schemas.microsoft.com/office/powerpoint/2010/main" val="340473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Oval 123"/>
          <p:cNvSpPr/>
          <p:nvPr/>
        </p:nvSpPr>
        <p:spPr bwMode="auto">
          <a:xfrm>
            <a:off x="228600" y="3994332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229326" y="5368836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8122194" y="2631438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8122920" y="4005942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8" name="Oval 127"/>
          <p:cNvSpPr/>
          <p:nvPr/>
        </p:nvSpPr>
        <p:spPr bwMode="auto">
          <a:xfrm>
            <a:off x="8123646" y="5380446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9" name="Oval 128"/>
          <p:cNvSpPr/>
          <p:nvPr/>
        </p:nvSpPr>
        <p:spPr bwMode="auto">
          <a:xfrm>
            <a:off x="227874" y="2634342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138535"/>
            <a:ext cx="1143000" cy="369332"/>
          </a:xfrm>
          <a:prstGeom prst="rect">
            <a:avLst/>
          </a:prstGeom>
          <a:solidFill>
            <a:srgbClr val="FFDD99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990600" y="19812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90600" y="26670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990600" y="33528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40386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90600" y="47244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990600" y="54102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953000" y="19959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953000" y="26817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953000" y="33675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953000" y="40533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953000" y="47391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953000" y="54249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953000" y="61107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8600" y="1981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1N</a:t>
            </a:r>
            <a:endParaRPr lang="en-US" sz="2400" i="0" dirty="0"/>
          </a:p>
        </p:txBody>
      </p:sp>
      <p:sp>
        <p:nvSpPr>
          <p:cNvPr id="23" name="TextBox 22"/>
          <p:cNvSpPr txBox="1"/>
          <p:nvPr/>
        </p:nvSpPr>
        <p:spPr>
          <a:xfrm>
            <a:off x="228600" y="2667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2N</a:t>
            </a:r>
            <a:endParaRPr lang="en-US" sz="2400" i="0" dirty="0"/>
          </a:p>
        </p:txBody>
      </p:sp>
      <p:sp>
        <p:nvSpPr>
          <p:cNvPr id="24" name="TextBox 23"/>
          <p:cNvSpPr txBox="1"/>
          <p:nvPr/>
        </p:nvSpPr>
        <p:spPr>
          <a:xfrm>
            <a:off x="228600" y="3352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3N</a:t>
            </a:r>
            <a:endParaRPr lang="en-US" sz="2400" i="0" dirty="0"/>
          </a:p>
        </p:txBody>
      </p:sp>
      <p:sp>
        <p:nvSpPr>
          <p:cNvPr id="25" name="TextBox 24"/>
          <p:cNvSpPr txBox="1"/>
          <p:nvPr/>
        </p:nvSpPr>
        <p:spPr>
          <a:xfrm>
            <a:off x="228600" y="4038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4N</a:t>
            </a:r>
            <a:endParaRPr lang="en-US" sz="2400" i="0" dirty="0"/>
          </a:p>
        </p:txBody>
      </p:sp>
      <p:sp>
        <p:nvSpPr>
          <p:cNvPr id="26" name="TextBox 25"/>
          <p:cNvSpPr txBox="1"/>
          <p:nvPr/>
        </p:nvSpPr>
        <p:spPr>
          <a:xfrm>
            <a:off x="228600" y="4724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5N</a:t>
            </a:r>
            <a:endParaRPr lang="en-US" sz="2400" i="0" dirty="0"/>
          </a:p>
        </p:txBody>
      </p:sp>
      <p:sp>
        <p:nvSpPr>
          <p:cNvPr id="27" name="TextBox 26"/>
          <p:cNvSpPr txBox="1"/>
          <p:nvPr/>
        </p:nvSpPr>
        <p:spPr>
          <a:xfrm>
            <a:off x="228600" y="5410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6N</a:t>
            </a:r>
            <a:endParaRPr lang="en-US" sz="2400" i="0" dirty="0"/>
          </a:p>
        </p:txBody>
      </p:sp>
      <p:sp>
        <p:nvSpPr>
          <p:cNvPr id="29" name="TextBox 28"/>
          <p:cNvSpPr txBox="1"/>
          <p:nvPr/>
        </p:nvSpPr>
        <p:spPr>
          <a:xfrm>
            <a:off x="8153400" y="1981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1S</a:t>
            </a:r>
            <a:endParaRPr lang="en-US" sz="2400" i="0" dirty="0"/>
          </a:p>
        </p:txBody>
      </p:sp>
      <p:sp>
        <p:nvSpPr>
          <p:cNvPr id="30" name="TextBox 29"/>
          <p:cNvSpPr txBox="1"/>
          <p:nvPr/>
        </p:nvSpPr>
        <p:spPr>
          <a:xfrm>
            <a:off x="8153400" y="2667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2S</a:t>
            </a:r>
            <a:endParaRPr lang="en-US" sz="2400" i="0" dirty="0"/>
          </a:p>
        </p:txBody>
      </p:sp>
      <p:sp>
        <p:nvSpPr>
          <p:cNvPr id="31" name="TextBox 30"/>
          <p:cNvSpPr txBox="1"/>
          <p:nvPr/>
        </p:nvSpPr>
        <p:spPr>
          <a:xfrm>
            <a:off x="8153400" y="3352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3S</a:t>
            </a:r>
            <a:endParaRPr lang="en-US" sz="2400" i="0" dirty="0"/>
          </a:p>
        </p:txBody>
      </p:sp>
      <p:sp>
        <p:nvSpPr>
          <p:cNvPr id="32" name="TextBox 31"/>
          <p:cNvSpPr txBox="1"/>
          <p:nvPr/>
        </p:nvSpPr>
        <p:spPr>
          <a:xfrm>
            <a:off x="8153400" y="4038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4S</a:t>
            </a:r>
            <a:endParaRPr lang="en-US" sz="2400" i="0" dirty="0"/>
          </a:p>
        </p:txBody>
      </p:sp>
      <p:sp>
        <p:nvSpPr>
          <p:cNvPr id="33" name="TextBox 32"/>
          <p:cNvSpPr txBox="1"/>
          <p:nvPr/>
        </p:nvSpPr>
        <p:spPr>
          <a:xfrm>
            <a:off x="8153400" y="4724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5S</a:t>
            </a:r>
            <a:endParaRPr lang="en-US" sz="2400" i="0" dirty="0"/>
          </a:p>
        </p:txBody>
      </p:sp>
      <p:sp>
        <p:nvSpPr>
          <p:cNvPr id="34" name="TextBox 33"/>
          <p:cNvSpPr txBox="1"/>
          <p:nvPr/>
        </p:nvSpPr>
        <p:spPr>
          <a:xfrm>
            <a:off x="8153400" y="5410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6S</a:t>
            </a:r>
            <a:endParaRPr lang="en-US" sz="2400" i="0" dirty="0"/>
          </a:p>
        </p:txBody>
      </p:sp>
      <p:sp>
        <p:nvSpPr>
          <p:cNvPr id="35" name="TextBox 34"/>
          <p:cNvSpPr txBox="1"/>
          <p:nvPr/>
        </p:nvSpPr>
        <p:spPr>
          <a:xfrm>
            <a:off x="8153400" y="6096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7S</a:t>
            </a:r>
            <a:endParaRPr lang="en-US" sz="2400" i="0" dirty="0"/>
          </a:p>
        </p:txBody>
      </p:sp>
      <p:grpSp>
        <p:nvGrpSpPr>
          <p:cNvPr id="43" name="Group 42"/>
          <p:cNvGrpSpPr/>
          <p:nvPr/>
        </p:nvGrpSpPr>
        <p:grpSpPr>
          <a:xfrm>
            <a:off x="1295400" y="2553924"/>
            <a:ext cx="2344992" cy="186816"/>
            <a:chOff x="1295400" y="2376948"/>
            <a:chExt cx="2344992" cy="186816"/>
          </a:xfrm>
        </p:grpSpPr>
        <p:sp>
          <p:nvSpPr>
            <p:cNvPr id="37" name="Oval 36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95400" y="3062748"/>
            <a:ext cx="2344992" cy="186816"/>
            <a:chOff x="1295400" y="2376948"/>
            <a:chExt cx="2344992" cy="186816"/>
          </a:xfrm>
        </p:grpSpPr>
        <p:sp>
          <p:nvSpPr>
            <p:cNvPr id="45" name="Oval 4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295400" y="3940272"/>
            <a:ext cx="2344992" cy="186816"/>
            <a:chOff x="1295400" y="2376948"/>
            <a:chExt cx="2344992" cy="186816"/>
          </a:xfrm>
        </p:grpSpPr>
        <p:sp>
          <p:nvSpPr>
            <p:cNvPr id="50" name="Oval 4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295400" y="4434348"/>
            <a:ext cx="2344992" cy="186816"/>
            <a:chOff x="1295400" y="2376948"/>
            <a:chExt cx="2344992" cy="186816"/>
          </a:xfrm>
        </p:grpSpPr>
        <p:sp>
          <p:nvSpPr>
            <p:cNvPr id="55" name="Oval 5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295400" y="5311872"/>
            <a:ext cx="2344992" cy="186816"/>
            <a:chOff x="1295400" y="2376948"/>
            <a:chExt cx="2344992" cy="186816"/>
          </a:xfrm>
        </p:grpSpPr>
        <p:sp>
          <p:nvSpPr>
            <p:cNvPr id="60" name="Oval 5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1" name="Oval 6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295400" y="5805948"/>
            <a:ext cx="2344992" cy="186816"/>
            <a:chOff x="1295400" y="2376948"/>
            <a:chExt cx="2344992" cy="186816"/>
          </a:xfrm>
        </p:grpSpPr>
        <p:sp>
          <p:nvSpPr>
            <p:cNvPr id="65" name="Oval 6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7" name="Oval 6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321712" y="2553924"/>
            <a:ext cx="2344992" cy="186816"/>
            <a:chOff x="1295400" y="2376948"/>
            <a:chExt cx="2344992" cy="186816"/>
          </a:xfrm>
        </p:grpSpPr>
        <p:sp>
          <p:nvSpPr>
            <p:cNvPr id="70" name="Oval 6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321712" y="3062748"/>
            <a:ext cx="2344992" cy="186816"/>
            <a:chOff x="1295400" y="2376948"/>
            <a:chExt cx="2344992" cy="186816"/>
          </a:xfrm>
        </p:grpSpPr>
        <p:sp>
          <p:nvSpPr>
            <p:cNvPr id="75" name="Oval 7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7" name="Oval 7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8" name="Oval 7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321712" y="3940272"/>
            <a:ext cx="2344992" cy="186816"/>
            <a:chOff x="1295400" y="2376948"/>
            <a:chExt cx="2344992" cy="186816"/>
          </a:xfrm>
        </p:grpSpPr>
        <p:sp>
          <p:nvSpPr>
            <p:cNvPr id="80" name="Oval 7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1" name="Oval 8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3" name="Oval 8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5321712" y="4434348"/>
            <a:ext cx="2344992" cy="186816"/>
            <a:chOff x="1295400" y="2376948"/>
            <a:chExt cx="2344992" cy="186816"/>
          </a:xfrm>
        </p:grpSpPr>
        <p:sp>
          <p:nvSpPr>
            <p:cNvPr id="85" name="Oval 8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6" name="Oval 8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7" name="Oval 8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321712" y="5311872"/>
            <a:ext cx="2344992" cy="186816"/>
            <a:chOff x="1295400" y="2376948"/>
            <a:chExt cx="2344992" cy="186816"/>
          </a:xfrm>
        </p:grpSpPr>
        <p:sp>
          <p:nvSpPr>
            <p:cNvPr id="90" name="Oval 8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1" name="Oval 9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2" name="Oval 9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3" name="Oval 9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321712" y="5805948"/>
            <a:ext cx="2344992" cy="186816"/>
            <a:chOff x="1295400" y="2376948"/>
            <a:chExt cx="2344992" cy="186816"/>
          </a:xfrm>
        </p:grpSpPr>
        <p:sp>
          <p:nvSpPr>
            <p:cNvPr id="95" name="Oval 9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6" name="Oval 9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7" name="Oval 9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8" name="Oval 9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99" name="Oval 98"/>
          <p:cNvSpPr/>
          <p:nvPr/>
        </p:nvSpPr>
        <p:spPr bwMode="auto">
          <a:xfrm>
            <a:off x="1143000" y="2327784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1143000" y="3748548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1143000" y="5110320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" name="Oval 101"/>
          <p:cNvSpPr/>
          <p:nvPr/>
        </p:nvSpPr>
        <p:spPr bwMode="auto">
          <a:xfrm>
            <a:off x="2576052" y="2332704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" name="Oval 102"/>
          <p:cNvSpPr/>
          <p:nvPr/>
        </p:nvSpPr>
        <p:spPr bwMode="auto">
          <a:xfrm>
            <a:off x="2576052" y="3753468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5" name="Oval 104"/>
          <p:cNvSpPr/>
          <p:nvPr/>
        </p:nvSpPr>
        <p:spPr bwMode="auto">
          <a:xfrm>
            <a:off x="5152104" y="2337624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7" name="Oval 106"/>
          <p:cNvSpPr/>
          <p:nvPr/>
        </p:nvSpPr>
        <p:spPr bwMode="auto">
          <a:xfrm>
            <a:off x="5152104" y="5120160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8" name="Oval 107"/>
          <p:cNvSpPr/>
          <p:nvPr/>
        </p:nvSpPr>
        <p:spPr bwMode="auto">
          <a:xfrm>
            <a:off x="6594984" y="2342544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9" name="Oval 108"/>
          <p:cNvSpPr/>
          <p:nvPr/>
        </p:nvSpPr>
        <p:spPr bwMode="auto">
          <a:xfrm>
            <a:off x="6594984" y="3763308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0" name="Oval 109"/>
          <p:cNvSpPr/>
          <p:nvPr/>
        </p:nvSpPr>
        <p:spPr bwMode="auto">
          <a:xfrm>
            <a:off x="6594984" y="5125080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354392" y="2576538"/>
            <a:ext cx="6272988" cy="3374193"/>
            <a:chOff x="1354392" y="2576538"/>
            <a:chExt cx="6272988" cy="3374193"/>
          </a:xfrm>
        </p:grpSpPr>
        <p:sp>
          <p:nvSpPr>
            <p:cNvPr id="4" name="TextBox 3"/>
            <p:cNvSpPr txBox="1"/>
            <p:nvPr/>
          </p:nvSpPr>
          <p:spPr>
            <a:xfrm>
              <a:off x="6796548" y="5354919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397912" y="5334000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K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354392" y="5365956"/>
              <a:ext cx="2286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I           J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380704" y="3976188"/>
              <a:ext cx="22442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G          H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809572" y="3963846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F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371600" y="3987225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E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816216" y="2597457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D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17580" y="2576538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C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812032" y="2585115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B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374060" y="2608494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A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3" name="Oval 122"/>
          <p:cNvSpPr/>
          <p:nvPr/>
        </p:nvSpPr>
        <p:spPr bwMode="auto">
          <a:xfrm>
            <a:off x="5181600" y="3748548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0" name="Oval 129"/>
          <p:cNvSpPr/>
          <p:nvPr/>
        </p:nvSpPr>
        <p:spPr bwMode="auto">
          <a:xfrm>
            <a:off x="2561925" y="5053573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362200" y="1447800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>
                <a:latin typeface="Arial" pitchFamily="34" charset="0"/>
                <a:cs typeface="Arial" pitchFamily="34" charset="0"/>
              </a:rPr>
              <a:t>Connect to: https</a:t>
            </a:r>
            <a:r>
              <a:rPr lang="en-US" sz="2400" i="0" dirty="0">
                <a:latin typeface="Arial" pitchFamily="34" charset="0"/>
                <a:cs typeface="Arial" pitchFamily="34" charset="0"/>
              </a:rPr>
              <a:t>://vcu.zoom.us/j/2504526209</a:t>
            </a:r>
          </a:p>
        </p:txBody>
      </p:sp>
      <p:sp>
        <p:nvSpPr>
          <p:cNvPr id="122" name="Text Box 2"/>
          <p:cNvSpPr txBox="1">
            <a:spLocks noChangeArrowheads="1"/>
          </p:cNvSpPr>
          <p:nvPr/>
        </p:nvSpPr>
        <p:spPr bwMode="auto">
          <a:xfrm>
            <a:off x="792163" y="0"/>
            <a:ext cx="7543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b="1" i="0" dirty="0" smtClean="0"/>
              <a:t>Problem Set 5, #2,#5</a:t>
            </a:r>
            <a:endParaRPr lang="en-US" sz="4800" b="1" i="0" dirty="0"/>
          </a:p>
        </p:txBody>
      </p:sp>
    </p:spTree>
    <p:extLst>
      <p:ext uri="{BB962C8B-B14F-4D97-AF65-F5344CB8AC3E}">
        <p14:creationId xmlns:p14="http://schemas.microsoft.com/office/powerpoint/2010/main" val="62057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/>
          </p:cNvPr>
          <p:cNvSpPr/>
          <p:nvPr/>
        </p:nvSpPr>
        <p:spPr bwMode="auto">
          <a:xfrm>
            <a:off x="7924800" y="3937337"/>
            <a:ext cx="970368" cy="3804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" y="1719944"/>
            <a:ext cx="8412480" cy="5102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81000" y="76200"/>
            <a:ext cx="8229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latin typeface="Lucida Handwriting" pitchFamily="-65" charset="0"/>
              </a:rPr>
              <a:t>Welcome to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600" b="1" i="0" dirty="0"/>
              <a:t>Molecular Biology Through Discovery</a:t>
            </a:r>
            <a:br>
              <a:rPr lang="en-US" altLang="en-US" sz="3600" b="1" i="0" dirty="0"/>
            </a:br>
            <a:r>
              <a:rPr lang="en-US" altLang="en-US" sz="2800" b="1" i="0" dirty="0" smtClean="0"/>
              <a:t>Thursday</a:t>
            </a:r>
            <a:r>
              <a:rPr lang="en-US" altLang="en-US" sz="2800" b="1" i="0" dirty="0"/>
              <a:t>, </a:t>
            </a:r>
            <a:r>
              <a:rPr lang="en-US" altLang="en-US" sz="2800" b="1" i="0" dirty="0" smtClean="0"/>
              <a:t>16 March 2017</a:t>
            </a:r>
            <a:endParaRPr lang="en-US" altLang="en-US" sz="3200" b="1" i="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4405086" y="3780972"/>
            <a:ext cx="3566160" cy="9906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3077" name="Picture 5" descr="Image result for bugs bunny icon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568" y="6194100"/>
            <a:ext cx="457200" cy="55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290" y="2514600"/>
            <a:ext cx="5900510" cy="2043113"/>
          </a:xfrm>
          <a:prstGeom prst="rect">
            <a:avLst/>
          </a:prstGeom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Right Arrow 11"/>
          <p:cNvSpPr/>
          <p:nvPr/>
        </p:nvSpPr>
        <p:spPr bwMode="auto">
          <a:xfrm flipV="1">
            <a:off x="1534884" y="3109686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Text Box 28" descr="Newsprint"/>
          <p:cNvSpPr txBox="1">
            <a:spLocks noChangeArrowheads="1"/>
          </p:cNvSpPr>
          <p:nvPr/>
        </p:nvSpPr>
        <p:spPr bwMode="auto">
          <a:xfrm>
            <a:off x="1676400" y="5229761"/>
            <a:ext cx="5751288" cy="1015663"/>
          </a:xfrm>
          <a:prstGeom prst="rect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sz="2000" dirty="0" smtClean="0"/>
              <a:t>…when </a:t>
            </a:r>
            <a:r>
              <a:rPr lang="en-US" sz="2000" dirty="0"/>
              <a:t>an amino acid has more than three codes to be transcribed, does that makes it more "important"  than, for example, His ( 2 possible codes</a:t>
            </a:r>
            <a:r>
              <a:rPr lang="en-US" sz="2000" dirty="0" smtClean="0"/>
              <a:t>)…?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003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228600"/>
            <a:ext cx="474345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Box 28" descr="Newsprint"/>
          <p:cNvSpPr txBox="1">
            <a:spLocks noChangeArrowheads="1"/>
          </p:cNvSpPr>
          <p:nvPr/>
        </p:nvSpPr>
        <p:spPr bwMode="auto">
          <a:xfrm>
            <a:off x="1676400" y="5229761"/>
            <a:ext cx="5751288" cy="1015663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sz="2000" dirty="0" smtClean="0"/>
              <a:t>…when </a:t>
            </a:r>
            <a:r>
              <a:rPr lang="en-US" sz="2000" dirty="0"/>
              <a:t>an amino acid has more than three codes to be transcribed, does that makes it more "important"  than, for example, His ( 2 possible codes</a:t>
            </a:r>
            <a:r>
              <a:rPr lang="en-US" sz="2000" dirty="0" smtClean="0"/>
              <a:t>)…?</a:t>
            </a:r>
            <a:endParaRPr lang="en-US" sz="2000" b="1" dirty="0"/>
          </a:p>
        </p:txBody>
      </p:sp>
      <p:sp>
        <p:nvSpPr>
          <p:cNvPr id="2" name="Rectangle 1"/>
          <p:cNvSpPr/>
          <p:nvPr/>
        </p:nvSpPr>
        <p:spPr bwMode="auto">
          <a:xfrm>
            <a:off x="3820048" y="1447800"/>
            <a:ext cx="762000" cy="381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65904" y="1066800"/>
            <a:ext cx="762000" cy="109728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12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8363</TotalTime>
  <Words>570</Words>
  <Application>Microsoft Office PowerPoint</Application>
  <PresentationFormat>On-screen Show (4:3)</PresentationFormat>
  <Paragraphs>166</Paragraphs>
  <Slides>46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ＭＳ Ｐゴシック</vt:lpstr>
      <vt:lpstr>Arial</vt:lpstr>
      <vt:lpstr>Calibri</vt:lpstr>
      <vt:lpstr>Lucida Handwriting</vt:lpstr>
      <vt:lpstr>Times New Roman</vt:lpstr>
      <vt:lpstr>Default Design</vt:lpstr>
      <vt:lpstr>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Virginia Commwealth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 Elhai</dc:creator>
  <cp:lastModifiedBy>jelhai</cp:lastModifiedBy>
  <cp:revision>443</cp:revision>
  <dcterms:created xsi:type="dcterms:W3CDTF">2011-01-17T21:08:00Z</dcterms:created>
  <dcterms:modified xsi:type="dcterms:W3CDTF">2017-03-16T13:14:33Z</dcterms:modified>
</cp:coreProperties>
</file>