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637" r:id="rId2"/>
    <p:sldId id="638" r:id="rId3"/>
    <p:sldId id="1127" r:id="rId4"/>
    <p:sldId id="1128" r:id="rId5"/>
    <p:sldId id="1126" r:id="rId6"/>
    <p:sldId id="1088" r:id="rId7"/>
    <p:sldId id="1129" r:id="rId8"/>
    <p:sldId id="1130" r:id="rId9"/>
    <p:sldId id="1131" r:id="rId10"/>
    <p:sldId id="1132" r:id="rId11"/>
    <p:sldId id="1133" r:id="rId12"/>
    <p:sldId id="1134" r:id="rId13"/>
    <p:sldId id="1157" r:id="rId14"/>
    <p:sldId id="1135" r:id="rId15"/>
    <p:sldId id="1136" r:id="rId16"/>
    <p:sldId id="1137" r:id="rId17"/>
    <p:sldId id="1138" r:id="rId18"/>
    <p:sldId id="1139" r:id="rId19"/>
    <p:sldId id="1140" r:id="rId20"/>
    <p:sldId id="1141" r:id="rId21"/>
    <p:sldId id="1142" r:id="rId22"/>
    <p:sldId id="1158" r:id="rId23"/>
    <p:sldId id="1144" r:id="rId24"/>
    <p:sldId id="1143" r:id="rId25"/>
    <p:sldId id="1145" r:id="rId26"/>
    <p:sldId id="1146" r:id="rId27"/>
    <p:sldId id="1147" r:id="rId28"/>
    <p:sldId id="1075" r:id="rId29"/>
    <p:sldId id="1148" r:id="rId30"/>
    <p:sldId id="1149" r:id="rId31"/>
    <p:sldId id="1150" r:id="rId32"/>
    <p:sldId id="1151" r:id="rId33"/>
    <p:sldId id="1160" r:id="rId34"/>
    <p:sldId id="1152" r:id="rId35"/>
    <p:sldId id="1153" r:id="rId36"/>
    <p:sldId id="1161" r:id="rId37"/>
    <p:sldId id="1155" r:id="rId38"/>
    <p:sldId id="1156" r:id="rId39"/>
    <p:sldId id="1154" r:id="rId40"/>
    <p:sldId id="1100" r:id="rId41"/>
    <p:sldId id="1101" r:id="rId42"/>
    <p:sldId id="1102" r:id="rId43"/>
    <p:sldId id="1103" r:id="rId44"/>
    <p:sldId id="1104" r:id="rId45"/>
    <p:sldId id="1105" r:id="rId46"/>
    <p:sldId id="1106" r:id="rId47"/>
    <p:sldId id="1107" r:id="rId48"/>
    <p:sldId id="1113" r:id="rId49"/>
    <p:sldId id="1114" r:id="rId50"/>
    <p:sldId id="1115" r:id="rId51"/>
    <p:sldId id="1116" r:id="rId52"/>
    <p:sldId id="1117" r:id="rId53"/>
    <p:sldId id="1118" r:id="rId54"/>
    <p:sldId id="1119" r:id="rId55"/>
    <p:sldId id="1120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BBFFDD"/>
    <a:srgbClr val="66FF33"/>
    <a:srgbClr val="D0DFFF"/>
    <a:srgbClr val="EC3900"/>
    <a:srgbClr val="CC3300"/>
    <a:srgbClr val="FF3300"/>
    <a:srgbClr val="FFFF00"/>
    <a:srgbClr val="66CCFF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426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3/21/2017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5.wmf"/><Relationship Id="rId4" Type="http://schemas.openxmlformats.org/officeDocument/2006/relationships/image" Target="../media/image38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5.wmf"/><Relationship Id="rId4" Type="http://schemas.openxmlformats.org/officeDocument/2006/relationships/image" Target="../media/image3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5.wmf"/><Relationship Id="rId4" Type="http://schemas.openxmlformats.org/officeDocument/2006/relationships/image" Target="../media/image3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.jpe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22" y="228600"/>
            <a:ext cx="622577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88480" y="549366"/>
            <a:ext cx="731520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53856" y="1752600"/>
            <a:ext cx="1115568" cy="10698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3273552"/>
            <a:ext cx="1115568" cy="502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4114800"/>
            <a:ext cx="2667000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latin typeface="Courier New" pitchFamily="49" charset="0"/>
                <a:cs typeface="Courier New" pitchFamily="49" charset="0"/>
              </a:rPr>
              <a:t>[CA]G[ACGT]</a:t>
            </a:r>
            <a:br>
              <a:rPr lang="en-US" sz="2800" i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i="0" dirty="0" smtClean="0">
                <a:cs typeface="Times New Roman" pitchFamily="18" charset="0"/>
              </a:rPr>
              <a:t>8 possibilities</a:t>
            </a:r>
            <a:endParaRPr lang="en-US" sz="2800" i="0" dirty="0"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896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22" y="228600"/>
            <a:ext cx="622577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88480" y="1828800"/>
            <a:ext cx="731520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19714" y="1830252"/>
            <a:ext cx="1115568" cy="502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4114800"/>
            <a:ext cx="2667000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latin typeface="Courier New" pitchFamily="49" charset="0"/>
                <a:cs typeface="Courier New" pitchFamily="49" charset="0"/>
              </a:rPr>
              <a:t>[CA]G[ACGT]</a:t>
            </a:r>
            <a:br>
              <a:rPr lang="en-US" sz="2800" i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i="0" dirty="0" smtClean="0">
                <a:cs typeface="Times New Roman" pitchFamily="18" charset="0"/>
              </a:rPr>
              <a:t>8 possibilities</a:t>
            </a:r>
            <a:endParaRPr lang="en-US" sz="2800" i="0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2829580"/>
            <a:ext cx="2667000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latin typeface="Courier New" pitchFamily="49" charset="0"/>
                <a:cs typeface="Courier New" pitchFamily="49" charset="0"/>
              </a:rPr>
              <a:t>CA[TC]</a:t>
            </a:r>
            <a:endParaRPr lang="en-US" sz="2800" i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72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22" y="228600"/>
            <a:ext cx="622577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88480" y="1828800"/>
            <a:ext cx="731520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519714" y="1830252"/>
            <a:ext cx="1115568" cy="502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4114800"/>
            <a:ext cx="2667000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latin typeface="Courier New" pitchFamily="49" charset="0"/>
                <a:cs typeface="Courier New" pitchFamily="49" charset="0"/>
              </a:rPr>
              <a:t>[CA]G[ACGT]</a:t>
            </a:r>
            <a:br>
              <a:rPr lang="en-US" sz="2800" i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i="0" dirty="0" smtClean="0">
                <a:cs typeface="Times New Roman" pitchFamily="18" charset="0"/>
              </a:rPr>
              <a:t>8 possibilities</a:t>
            </a:r>
            <a:endParaRPr lang="en-US" sz="2800" i="0" dirty="0"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2829580"/>
            <a:ext cx="2667000" cy="954107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latin typeface="Courier New" pitchFamily="49" charset="0"/>
                <a:cs typeface="Courier New" pitchFamily="49" charset="0"/>
              </a:rPr>
              <a:t>CA[TC]</a:t>
            </a:r>
            <a:br>
              <a:rPr lang="en-US" sz="2800" i="0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2800" i="0" dirty="0" smtClean="0">
                <a:cs typeface="Times New Roman" pitchFamily="18" charset="0"/>
              </a:rPr>
              <a:t>2 </a:t>
            </a:r>
            <a:r>
              <a:rPr lang="en-US" sz="2800" i="0" dirty="0">
                <a:cs typeface="Times New Roman" pitchFamily="18" charset="0"/>
              </a:rPr>
              <a:t>possibilities</a:t>
            </a:r>
            <a:endParaRPr lang="en-US" sz="2800" i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23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077200" cy="13525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14500"/>
            <a:ext cx="7781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5029200"/>
            <a:ext cx="78009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2057400" y="3200400"/>
            <a:ext cx="5751288" cy="707886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In Q3</a:t>
            </a:r>
            <a:r>
              <a:rPr lang="en-US" sz="2000" dirty="0" smtClean="0"/>
              <a:t>,… What </a:t>
            </a:r>
            <a:r>
              <a:rPr lang="en-US" sz="2000" dirty="0"/>
              <a:t>I don't get </a:t>
            </a:r>
            <a:r>
              <a:rPr lang="en-US" sz="2000" dirty="0" smtClean="0"/>
              <a:t>is… </a:t>
            </a:r>
            <a:r>
              <a:rPr lang="en-US" sz="2000" dirty="0"/>
              <a:t>when picking the primers, why don't we just go always to the </a:t>
            </a:r>
            <a:r>
              <a:rPr lang="en-US" sz="2000" dirty="0" smtClean="0"/>
              <a:t>terminals</a:t>
            </a:r>
            <a:endParaRPr lang="en-US" sz="2000" b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371600" y="5366658"/>
            <a:ext cx="64370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590676" y="1752600"/>
            <a:ext cx="1685924" cy="4381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514359" cy="1009650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048000" y="2132693"/>
            <a:ext cx="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62086" y="2133600"/>
            <a:ext cx="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1295400" y="4296075"/>
            <a:ext cx="32004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4733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57238" y="4916600"/>
            <a:ext cx="4576762" cy="798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057400" y="4394537"/>
            <a:ext cx="5751288" cy="40011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Could we talk about the last </a:t>
            </a:r>
            <a:r>
              <a:rPr lang="en-US" sz="2000" dirty="0" smtClean="0"/>
              <a:t>question...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3740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077200" cy="13525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38" y="1600200"/>
            <a:ext cx="8086725" cy="31527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6494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077200" cy="13525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48" y="1571626"/>
            <a:ext cx="8074152" cy="486356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 Box 28" descr="Newsprint"/>
          <p:cNvSpPr txBox="1">
            <a:spLocks noChangeArrowheads="1"/>
          </p:cNvSpPr>
          <p:nvPr/>
        </p:nvSpPr>
        <p:spPr bwMode="auto">
          <a:xfrm>
            <a:off x="1563912" y="2819400"/>
            <a:ext cx="5903688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 smtClean="0"/>
              <a:t>…I </a:t>
            </a:r>
            <a:r>
              <a:rPr lang="en-US" dirty="0"/>
              <a:t>found myself having to assign a new one often and getting possible overlaps where a codon could possibly encode two amino acids.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95405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0" y="3704772"/>
            <a:ext cx="5245074" cy="191928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433286" y="39333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762000" y="2362200"/>
            <a:ext cx="5217888" cy="120032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I'm confused on the process as to why adding </a:t>
            </a:r>
            <a:r>
              <a:rPr lang="en-US" dirty="0" err="1"/>
              <a:t>acridines</a:t>
            </a:r>
            <a:r>
              <a:rPr lang="en-US" dirty="0"/>
              <a:t> during replication forces an insertion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79425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1"/>
            <a:ext cx="8686800" cy="6732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1563"/>
            <a:ext cx="8686800" cy="433464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5" name="Text Box 28" descr="Newsprint"/>
          <p:cNvSpPr txBox="1">
            <a:spLocks noChangeArrowheads="1"/>
          </p:cNvSpPr>
          <p:nvPr/>
        </p:nvSpPr>
        <p:spPr bwMode="auto">
          <a:xfrm>
            <a:off x="762000" y="2362200"/>
            <a:ext cx="5217888" cy="1200329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I'm confused on the process as to why adding </a:t>
            </a:r>
            <a:r>
              <a:rPr lang="en-US" dirty="0" err="1"/>
              <a:t>acridines</a:t>
            </a:r>
            <a:r>
              <a:rPr lang="en-US" dirty="0"/>
              <a:t> during replication forces an insertion etc.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22249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Mutagenesis by </a:t>
            </a:r>
            <a:r>
              <a:rPr lang="en-US" sz="4800" b="0" i="0" dirty="0" err="1"/>
              <a:t>Acridines</a:t>
            </a:r>
            <a:endParaRPr lang="en-US" sz="4800" b="0" i="0" dirty="0"/>
          </a:p>
        </p:txBody>
      </p:sp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9674" b="10220"/>
          <a:stretch>
            <a:fillRect/>
          </a:stretch>
        </p:blipFill>
        <p:spPr bwMode="auto">
          <a:xfrm>
            <a:off x="2901950" y="1257300"/>
            <a:ext cx="1441450" cy="4686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143375" y="3167063"/>
            <a:ext cx="182563" cy="1066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Hexagon 4"/>
          <p:cNvSpPr/>
          <p:nvPr/>
        </p:nvSpPr>
        <p:spPr>
          <a:xfrm>
            <a:off x="3429000" y="3443288"/>
            <a:ext cx="304800" cy="152400"/>
          </a:xfrm>
          <a:prstGeom prst="hexagon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590800"/>
            <a:ext cx="4343400" cy="3181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715000" y="19050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Arial" charset="0"/>
                <a:cs typeface="Arial" charset="0"/>
              </a:rPr>
              <a:t>Proflavine</a:t>
            </a:r>
          </a:p>
        </p:txBody>
      </p:sp>
      <p:cxnSp>
        <p:nvCxnSpPr>
          <p:cNvPr id="7" name="Straight Arrow Connector 6"/>
          <p:cNvCxnSpPr>
            <a:stCxn id="3" idx="2"/>
          </p:cNvCxnSpPr>
          <p:nvPr/>
        </p:nvCxnSpPr>
        <p:spPr>
          <a:xfrm>
            <a:off x="6781800" y="2366963"/>
            <a:ext cx="0" cy="9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04800" y="32766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>
                <a:latin typeface="Arial" charset="0"/>
                <a:cs typeface="Arial" charset="0"/>
              </a:rPr>
              <a:t>Proflavine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rot="16200000">
            <a:off x="2748757" y="3042444"/>
            <a:ext cx="0" cy="98583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72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3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 flipV="1">
            <a:off x="8124372" y="4572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 Box 28" descr="Newsprint"/>
          <p:cNvSpPr txBox="1">
            <a:spLocks noChangeArrowheads="1"/>
          </p:cNvSpPr>
          <p:nvPr/>
        </p:nvSpPr>
        <p:spPr bwMode="auto">
          <a:xfrm>
            <a:off x="2057400" y="4394537"/>
            <a:ext cx="5751288" cy="707886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Could you speak on </a:t>
            </a:r>
            <a:r>
              <a:rPr lang="en-US" sz="2000" dirty="0" smtClean="0"/>
              <a:t>the </a:t>
            </a:r>
            <a:r>
              <a:rPr lang="en-US" sz="2000" dirty="0"/>
              <a:t>BNFO300 summary blog? What is it and how to submit?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Mutagenesis by </a:t>
            </a:r>
            <a:r>
              <a:rPr lang="en-US" sz="4800" b="0" i="0" dirty="0" err="1"/>
              <a:t>Acridines</a:t>
            </a:r>
            <a:endParaRPr lang="en-US" sz="4800" b="0" i="0" dirty="0"/>
          </a:p>
        </p:txBody>
      </p:sp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0"/>
          <a:stretch>
            <a:fillRect/>
          </a:stretch>
        </p:blipFill>
        <p:spPr bwMode="auto">
          <a:xfrm>
            <a:off x="2901950" y="1257300"/>
            <a:ext cx="3575050" cy="4686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Hexagon 4"/>
          <p:cNvSpPr/>
          <p:nvPr/>
        </p:nvSpPr>
        <p:spPr>
          <a:xfrm>
            <a:off x="3429000" y="3443288"/>
            <a:ext cx="304800" cy="152400"/>
          </a:xfrm>
          <a:prstGeom prst="hexagon">
            <a:avLst/>
          </a:prstGeom>
          <a:solidFill>
            <a:srgbClr val="66FF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43400" y="3733800"/>
            <a:ext cx="20574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57663" y="3581400"/>
            <a:ext cx="228600" cy="76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Freeform 2"/>
          <p:cNvSpPr/>
          <p:nvPr/>
        </p:nvSpPr>
        <p:spPr>
          <a:xfrm>
            <a:off x="5486400" y="2336800"/>
            <a:ext cx="668338" cy="784225"/>
          </a:xfrm>
          <a:custGeom>
            <a:avLst/>
            <a:gdLst>
              <a:gd name="connsiteX0" fmla="*/ 566057 w 667657"/>
              <a:gd name="connsiteY0" fmla="*/ 0 h 783771"/>
              <a:gd name="connsiteX1" fmla="*/ 0 w 667657"/>
              <a:gd name="connsiteY1" fmla="*/ 29029 h 783771"/>
              <a:gd name="connsiteX2" fmla="*/ 0 w 667657"/>
              <a:gd name="connsiteY2" fmla="*/ 261257 h 783771"/>
              <a:gd name="connsiteX3" fmla="*/ 29029 w 667657"/>
              <a:gd name="connsiteY3" fmla="*/ 319314 h 783771"/>
              <a:gd name="connsiteX4" fmla="*/ 87086 w 667657"/>
              <a:gd name="connsiteY4" fmla="*/ 478971 h 783771"/>
              <a:gd name="connsiteX5" fmla="*/ 522514 w 667657"/>
              <a:gd name="connsiteY5" fmla="*/ 783771 h 783771"/>
              <a:gd name="connsiteX6" fmla="*/ 667657 w 667657"/>
              <a:gd name="connsiteY6" fmla="*/ 711200 h 783771"/>
              <a:gd name="connsiteX7" fmla="*/ 566057 w 667657"/>
              <a:gd name="connsiteY7" fmla="*/ 0 h 783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7657" h="783771">
                <a:moveTo>
                  <a:pt x="566057" y="0"/>
                </a:moveTo>
                <a:lnTo>
                  <a:pt x="0" y="29029"/>
                </a:lnTo>
                <a:lnTo>
                  <a:pt x="0" y="261257"/>
                </a:lnTo>
                <a:lnTo>
                  <a:pt x="29029" y="319314"/>
                </a:lnTo>
                <a:lnTo>
                  <a:pt x="87086" y="478971"/>
                </a:lnTo>
                <a:lnTo>
                  <a:pt x="522514" y="783771"/>
                </a:lnTo>
                <a:lnTo>
                  <a:pt x="667657" y="711200"/>
                </a:lnTo>
                <a:lnTo>
                  <a:pt x="566057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4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Mutagenesis by </a:t>
            </a:r>
            <a:r>
              <a:rPr lang="en-US" sz="4800" b="0" i="0" dirty="0" err="1"/>
              <a:t>Acridines</a:t>
            </a:r>
            <a:endParaRPr lang="en-US" sz="4800" b="0" i="0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220"/>
          <a:stretch>
            <a:fillRect/>
          </a:stretch>
        </p:blipFill>
        <p:spPr bwMode="auto">
          <a:xfrm>
            <a:off x="2901950" y="1257300"/>
            <a:ext cx="3575050" cy="46863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938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0" y="3704772"/>
            <a:ext cx="5245074" cy="191928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433286" y="39333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4582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1"/>
          <a:stretch>
            <a:fillRect/>
          </a:stretch>
        </p:blipFill>
        <p:spPr bwMode="auto">
          <a:xfrm>
            <a:off x="76200" y="1776413"/>
            <a:ext cx="4306888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52575"/>
            <a:ext cx="4533900" cy="4772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831080" y="200152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38240" y="199136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26280" y="2169160"/>
            <a:ext cx="42672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25640" y="286004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44160" y="305308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86040" y="3408680"/>
            <a:ext cx="8382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01280" y="5181600"/>
            <a:ext cx="8382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12840" y="5364480"/>
            <a:ext cx="94996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81467"/>
          <a:stretch/>
        </p:blipFill>
        <p:spPr>
          <a:xfrm>
            <a:off x="190500" y="1"/>
            <a:ext cx="87630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7066" b="19692"/>
          <a:stretch/>
        </p:blipFill>
        <p:spPr>
          <a:xfrm>
            <a:off x="190500" y="381001"/>
            <a:ext cx="87630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1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0" y="3704772"/>
            <a:ext cx="5245074" cy="191928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rot="5400000" flipV="1">
            <a:off x="5820228" y="35668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1600200" y="1752600"/>
            <a:ext cx="5217888" cy="830997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Having technical difficulties, so I will be using a desktop in the library to access</a:t>
            </a:r>
            <a:endParaRPr lang="en-US" b="1" dirty="0"/>
          </a:p>
        </p:txBody>
      </p:sp>
      <p:sp>
        <p:nvSpPr>
          <p:cNvPr id="9" name="Text Box 28" descr="Newsprint"/>
          <p:cNvSpPr txBox="1">
            <a:spLocks noChangeArrowheads="1"/>
          </p:cNvSpPr>
          <p:nvPr/>
        </p:nvSpPr>
        <p:spPr bwMode="auto">
          <a:xfrm>
            <a:off x="1447800" y="2700142"/>
            <a:ext cx="5562600" cy="822769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Unfortunately my computer is very spotty when it comes to running Java apps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3877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3088192" y="1447800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008120" y="1565910"/>
            <a:ext cx="274320" cy="2743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6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714828" y="3962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8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034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31" name="Text Box 2"/>
          <p:cNvSpPr txBox="1">
            <a:spLocks noChangeArrowheads="1"/>
          </p:cNvSpPr>
          <p:nvPr/>
        </p:nvSpPr>
        <p:spPr bwMode="auto">
          <a:xfrm>
            <a:off x="642575" y="0"/>
            <a:ext cx="783376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Crick et al (1961) Simulation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62057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0" y="3704772"/>
            <a:ext cx="5245074" cy="191928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433286" y="446677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366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86"/>
            <a:ext cx="9144000" cy="556104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98390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52400"/>
            <a:ext cx="8686800" cy="331316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65506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4062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4701"/>
          <a:stretch/>
        </p:blipFill>
        <p:spPr>
          <a:xfrm>
            <a:off x="228600" y="152401"/>
            <a:ext cx="86868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5291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15240"/>
            <a:ext cx="837091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4191000"/>
            <a:ext cx="4114800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can I find the alien genetic code? or should I make some up? </a:t>
            </a:r>
            <a:endParaRPr lang="en-US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4062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4701"/>
          <a:stretch/>
        </p:blipFill>
        <p:spPr>
          <a:xfrm>
            <a:off x="228600" y="152401"/>
            <a:ext cx="86868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00728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0" y="3704772"/>
            <a:ext cx="5245074" cy="191928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433286" y="49820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6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52400"/>
            <a:ext cx="4686300" cy="847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353"/>
            <a:ext cx="8686800" cy="124573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3962400" y="2209800"/>
            <a:ext cx="2590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57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3088192" y="1447800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008120" y="1565910"/>
            <a:ext cx="274320" cy="2743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2488" y="54102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</a:rPr>
              <a:t>How to map mutations?</a:t>
            </a:r>
          </a:p>
        </p:txBody>
      </p:sp>
    </p:spTree>
    <p:extLst>
      <p:ext uri="{BB962C8B-B14F-4D97-AF65-F5344CB8AC3E}">
        <p14:creationId xmlns:p14="http://schemas.microsoft.com/office/powerpoint/2010/main" val="25124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8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6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flipV="1">
            <a:off x="381000" y="1066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52400"/>
            <a:ext cx="4686300" cy="847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86088"/>
            <a:ext cx="8686800" cy="82099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353"/>
            <a:ext cx="8686800" cy="124573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116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4" y="0"/>
            <a:ext cx="9144000" cy="545527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3200400" y="1066800"/>
            <a:ext cx="1381124" cy="6096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6200" y="3962400"/>
            <a:ext cx="3814762" cy="1295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61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6, #6a, #4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41350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28600"/>
            <a:ext cx="898207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1"/>
          <a:stretch>
            <a:fillRect/>
          </a:stretch>
        </p:blipFill>
        <p:spPr bwMode="auto">
          <a:xfrm>
            <a:off x="76200" y="1776413"/>
            <a:ext cx="4306888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52575"/>
            <a:ext cx="4533900" cy="477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457825" y="3297238"/>
            <a:ext cx="3657600" cy="554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 noChangeAspect="1"/>
          </p:cNvGrpSpPr>
          <p:nvPr/>
        </p:nvGrpSpPr>
        <p:grpSpPr bwMode="auto">
          <a:xfrm>
            <a:off x="4303713" y="2735263"/>
            <a:ext cx="114300" cy="239712"/>
            <a:chOff x="1080" y="2040"/>
            <a:chExt cx="384" cy="809"/>
          </a:xfrm>
        </p:grpSpPr>
        <p:sp>
          <p:nvSpPr>
            <p:cNvPr id="12316" name="AutoShape 6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17" name="Group 6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2322" name="Oval 6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Oval 6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Oval 6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18" name="Group 6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2319" name="Line 6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6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6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1" name="AutoShape 70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117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119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120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121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utoShape 122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123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24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25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6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27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28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29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130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AutoShape 131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132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133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AutoShape 134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AutoShape 135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136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137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AutoShape 138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139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utoShape 140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39723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 noChangeAspect="1"/>
          </p:cNvGrpSpPr>
          <p:nvPr/>
        </p:nvGrpSpPr>
        <p:grpSpPr bwMode="auto">
          <a:xfrm>
            <a:off x="4303713" y="3036888"/>
            <a:ext cx="114300" cy="239712"/>
            <a:chOff x="1080" y="2040"/>
            <a:chExt cx="384" cy="809"/>
          </a:xfrm>
        </p:grpSpPr>
        <p:sp>
          <p:nvSpPr>
            <p:cNvPr id="13380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81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86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82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83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15" name="AutoShape 14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15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16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17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18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19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20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utoShape 21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22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utoShape 23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24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25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26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AutoShape 27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AutoShape 28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utoShape 29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AutoShape 30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AutoShape 31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AutoShape 32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AutoShape 33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AutoShape 34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AutoShape 35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AutoShape 36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38" name="Group 37"/>
          <p:cNvGrpSpPr>
            <a:grpSpLocks noChangeAspect="1"/>
          </p:cNvGrpSpPr>
          <p:nvPr/>
        </p:nvGrpSpPr>
        <p:grpSpPr bwMode="auto">
          <a:xfrm>
            <a:off x="4610100" y="3189288"/>
            <a:ext cx="114300" cy="239712"/>
            <a:chOff x="1080" y="2040"/>
            <a:chExt cx="384" cy="809"/>
          </a:xfrm>
        </p:grpSpPr>
        <p:sp>
          <p:nvSpPr>
            <p:cNvPr id="13371" name="AutoShape 3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2" name="Group 3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77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8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9" name="Oval 4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73" name="Group 4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74" name="Line 4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Line 4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Line 4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39" name="Group 47"/>
          <p:cNvGrpSpPr>
            <a:grpSpLocks noChangeAspect="1"/>
          </p:cNvGrpSpPr>
          <p:nvPr/>
        </p:nvGrpSpPr>
        <p:grpSpPr bwMode="auto">
          <a:xfrm>
            <a:off x="3962400" y="3417888"/>
            <a:ext cx="114300" cy="239712"/>
            <a:chOff x="1080" y="2040"/>
            <a:chExt cx="384" cy="809"/>
          </a:xfrm>
        </p:grpSpPr>
        <p:sp>
          <p:nvSpPr>
            <p:cNvPr id="13362" name="AutoShape 4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3" name="Group 4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68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Oval 5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64" name="Group 5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65" name="Line 5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Line 5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Line 5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0" name="Group 57"/>
          <p:cNvGrpSpPr>
            <a:grpSpLocks noChangeAspect="1"/>
          </p:cNvGrpSpPr>
          <p:nvPr/>
        </p:nvGrpSpPr>
        <p:grpSpPr bwMode="auto">
          <a:xfrm>
            <a:off x="4038600" y="3036888"/>
            <a:ext cx="114300" cy="239712"/>
            <a:chOff x="1080" y="2040"/>
            <a:chExt cx="384" cy="809"/>
          </a:xfrm>
        </p:grpSpPr>
        <p:sp>
          <p:nvSpPr>
            <p:cNvPr id="13353" name="AutoShape 5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54" name="Group 5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9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6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55" name="Group 6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56" name="Line 6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Line 6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Line 6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1" name="Group 67"/>
          <p:cNvGrpSpPr>
            <a:grpSpLocks noChangeAspect="1"/>
          </p:cNvGrpSpPr>
          <p:nvPr/>
        </p:nvGrpSpPr>
        <p:grpSpPr bwMode="auto">
          <a:xfrm>
            <a:off x="4267200" y="3352800"/>
            <a:ext cx="114300" cy="239713"/>
            <a:chOff x="1080" y="2040"/>
            <a:chExt cx="384" cy="809"/>
          </a:xfrm>
        </p:grpSpPr>
        <p:sp>
          <p:nvSpPr>
            <p:cNvPr id="13344" name="AutoShape 6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5" name="Group 6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0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Oval 7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46" name="Group 7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47" name="Line 7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Line 7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7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8797" name="AutoShape 13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158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 noChangeAspect="1"/>
          </p:cNvGrpSpPr>
          <p:nvPr/>
        </p:nvGrpSpPr>
        <p:grpSpPr bwMode="auto">
          <a:xfrm rot="-5400000">
            <a:off x="5190332" y="3251993"/>
            <a:ext cx="114300" cy="239713"/>
            <a:chOff x="1080" y="2040"/>
            <a:chExt cx="384" cy="809"/>
          </a:xfrm>
        </p:grpSpPr>
        <p:sp>
          <p:nvSpPr>
            <p:cNvPr id="14403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04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9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05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406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8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39" name="AutoShape 13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14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15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16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17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18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19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20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21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22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23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24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25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26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27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AutoShape 28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AutoShape 29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30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AutoShape 31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AutoShape 32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33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AutoShape 34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35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2" name="Group 36"/>
          <p:cNvGrpSpPr>
            <a:grpSpLocks noChangeAspect="1"/>
          </p:cNvGrpSpPr>
          <p:nvPr/>
        </p:nvGrpSpPr>
        <p:grpSpPr bwMode="auto">
          <a:xfrm>
            <a:off x="4953000" y="3863975"/>
            <a:ext cx="114300" cy="239713"/>
            <a:chOff x="1080" y="2040"/>
            <a:chExt cx="384" cy="809"/>
          </a:xfrm>
        </p:grpSpPr>
        <p:sp>
          <p:nvSpPr>
            <p:cNvPr id="14394" name="AutoShape 3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95" name="Group 3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0" name="Oval 3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2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96" name="Group 4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97" name="Line 4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4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4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3" name="Group 46"/>
          <p:cNvGrpSpPr>
            <a:grpSpLocks noChangeAspect="1"/>
          </p:cNvGrpSpPr>
          <p:nvPr/>
        </p:nvGrpSpPr>
        <p:grpSpPr bwMode="auto">
          <a:xfrm>
            <a:off x="3429000" y="3286125"/>
            <a:ext cx="114300" cy="239713"/>
            <a:chOff x="1080" y="2040"/>
            <a:chExt cx="384" cy="809"/>
          </a:xfrm>
        </p:grpSpPr>
        <p:sp>
          <p:nvSpPr>
            <p:cNvPr id="14385" name="AutoShape 4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86" name="Group 4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91" name="Oval 4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87" name="Group 5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88" name="Line 5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5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4" name="Group 56"/>
          <p:cNvGrpSpPr>
            <a:grpSpLocks noChangeAspect="1"/>
          </p:cNvGrpSpPr>
          <p:nvPr/>
        </p:nvGrpSpPr>
        <p:grpSpPr bwMode="auto">
          <a:xfrm rot="5400000">
            <a:off x="3317082" y="2874168"/>
            <a:ext cx="114300" cy="239713"/>
            <a:chOff x="1080" y="2040"/>
            <a:chExt cx="384" cy="809"/>
          </a:xfrm>
        </p:grpSpPr>
        <p:sp>
          <p:nvSpPr>
            <p:cNvPr id="14376" name="AutoShape 5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77" name="Group 5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82" name="Oval 5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78" name="Group 6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9" name="Line 6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0" name="Line 6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Line 6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5" name="Group 66"/>
          <p:cNvGrpSpPr>
            <a:grpSpLocks noChangeAspect="1"/>
          </p:cNvGrpSpPr>
          <p:nvPr/>
        </p:nvGrpSpPr>
        <p:grpSpPr bwMode="auto">
          <a:xfrm flipV="1">
            <a:off x="4838700" y="2566988"/>
            <a:ext cx="114300" cy="239712"/>
            <a:chOff x="1080" y="2040"/>
            <a:chExt cx="384" cy="809"/>
          </a:xfrm>
        </p:grpSpPr>
        <p:sp>
          <p:nvSpPr>
            <p:cNvPr id="14367" name="AutoShape 6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8" name="Group 6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73" name="Oval 6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9" name="Group 7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0" name="Line 7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Line 7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7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66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553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53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4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5378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9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84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0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81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65" name="Group 18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5369" name="AutoShape 19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0" name="Group 20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75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24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72" name="Line 25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26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27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66" name="Oval 28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29"/>
          <p:cNvSpPr>
            <a:spLocks noChangeArrowheads="1"/>
          </p:cNvSpPr>
          <p:nvPr/>
        </p:nvSpPr>
        <p:spPr bwMode="auto">
          <a:xfrm>
            <a:off x="5334000" y="1219200"/>
            <a:ext cx="2590800" cy="52578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30"/>
          <p:cNvSpPr>
            <a:spLocks noChangeArrowheads="1"/>
          </p:cNvSpPr>
          <p:nvPr/>
        </p:nvSpPr>
        <p:spPr bwMode="auto">
          <a:xfrm>
            <a:off x="1066800" y="4191000"/>
            <a:ext cx="43434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64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7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6402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3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408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4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405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88" name="Oval 2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28"/>
          <p:cNvSpPr>
            <a:spLocks noChangeArrowheads="1"/>
          </p:cNvSpPr>
          <p:nvPr/>
        </p:nvSpPr>
        <p:spPr bwMode="auto">
          <a:xfrm>
            <a:off x="1066800" y="4191000"/>
            <a:ext cx="67818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5334000" y="2057400"/>
            <a:ext cx="2590800" cy="21336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1" name="Group 17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6393" name="AutoShape 1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4" name="Group 1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399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95" name="Group 2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396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004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743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1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7426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7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32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8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9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2" name="Oval 1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3" name="Group 20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7417" name="AutoShape 2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18" name="Group 2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23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Oval 2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Oval 2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19" name="Group 2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0" name="Line 2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2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2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/>
              <a:t>Crick et al (1961) experiment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600" y="40386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Tight (R+)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0" y="39624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Large (R-)</a:t>
            </a:r>
          </a:p>
        </p:txBody>
      </p:sp>
    </p:spTree>
    <p:extLst>
      <p:ext uri="{BB962C8B-B14F-4D97-AF65-F5344CB8AC3E}">
        <p14:creationId xmlns:p14="http://schemas.microsoft.com/office/powerpoint/2010/main" val="32916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4579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4580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76547"/>
          <a:stretch>
            <a:fillRect/>
          </a:stretch>
        </p:blipFill>
        <p:spPr bwMode="auto">
          <a:xfrm>
            <a:off x="1916113" y="2187575"/>
            <a:ext cx="318928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3575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7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3582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3579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3567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568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1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1" grpId="0"/>
      <p:bldP spid="7" grpId="0"/>
      <p:bldP spid="8" grpId="0" animBg="1"/>
      <p:bldP spid="9" grpId="0" animBg="1"/>
      <p:bldP spid="16" grpId="0" animBg="1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4579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4580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55215"/>
          <a:stretch>
            <a:fillRect/>
          </a:stretch>
        </p:blipFill>
        <p:spPr bwMode="auto">
          <a:xfrm>
            <a:off x="1916113" y="2187575"/>
            <a:ext cx="3189287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591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4604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06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4611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07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4608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2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4596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597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4593" name="TextBox 46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521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0" y="3704772"/>
            <a:ext cx="5245074" cy="191928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433286" y="524328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910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5603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5604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33884"/>
          <a:stretch>
            <a:fillRect/>
          </a:stretch>
        </p:blipFill>
        <p:spPr bwMode="auto">
          <a:xfrm>
            <a:off x="1916113" y="2187575"/>
            <a:ext cx="318928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181600" y="4549775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Ligation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43608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45418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09950" y="4479925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09950" y="5046663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5619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5633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5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5640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6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5637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20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5625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626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621" name="TextBox 4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25622" name="TextBox 47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504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919288" y="4953000"/>
            <a:ext cx="3190875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6628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6629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33884"/>
          <a:stretch>
            <a:fillRect/>
          </a:stretch>
        </p:blipFill>
        <p:spPr bwMode="auto">
          <a:xfrm>
            <a:off x="1916113" y="2187575"/>
            <a:ext cx="318928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324475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6"/>
          <p:cNvSpPr txBox="1">
            <a:spLocks noChangeArrowheads="1"/>
          </p:cNvSpPr>
          <p:nvPr/>
        </p:nvSpPr>
        <p:spPr bwMode="auto">
          <a:xfrm>
            <a:off x="5181600" y="554355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Resolution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43608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45418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5397500"/>
            <a:ext cx="92075" cy="904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55800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09950" y="4479925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09950" y="5518150"/>
            <a:ext cx="92075" cy="904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09950" y="6083300"/>
            <a:ext cx="92075" cy="904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09950" y="5046663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649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6664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6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6671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67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6668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50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6656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657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6651" name="TextBox 46"/>
          <p:cNvSpPr txBox="1">
            <a:spLocks noChangeArrowheads="1"/>
          </p:cNvSpPr>
          <p:nvPr/>
        </p:nvSpPr>
        <p:spPr bwMode="auto">
          <a:xfrm>
            <a:off x="5181600" y="4549775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Ligation</a:t>
            </a:r>
          </a:p>
        </p:txBody>
      </p:sp>
      <p:sp>
        <p:nvSpPr>
          <p:cNvPr id="26652" name="TextBox 47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26653" name="TextBox 54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3251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43200" y="2776538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2743200" y="2209800"/>
          <a:ext cx="365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2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4426"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990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3592513" y="2328863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17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05600" y="12954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u="sng"/>
              <a:t>Phenotype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5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43200" y="4038600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743200" y="2209800"/>
          <a:ext cx="3657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26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0984"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228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Box 1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8677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3581400" y="35814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3581400" y="2306638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pic>
        <p:nvPicPr>
          <p:cNvPr id="286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5091113" y="440213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38738" y="3581400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743200" y="2209800"/>
          <a:ext cx="36576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0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3873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Box 1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0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1" name="TextBox 13"/>
          <p:cNvSpPr txBox="1">
            <a:spLocks noChangeArrowheads="1"/>
          </p:cNvSpPr>
          <p:nvPr/>
        </p:nvSpPr>
        <p:spPr bwMode="auto">
          <a:xfrm>
            <a:off x="685800" y="49911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2" name="TextBox 14"/>
          <p:cNvSpPr txBox="1">
            <a:spLocks noChangeArrowheads="1"/>
          </p:cNvSpPr>
          <p:nvPr/>
        </p:nvSpPr>
        <p:spPr bwMode="auto">
          <a:xfrm>
            <a:off x="685800" y="53657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 i="1">
                <a:solidFill>
                  <a:srgbClr val="FF0000"/>
                </a:solidFill>
              </a:rPr>
              <a:t>Wild type T4</a:t>
            </a:r>
          </a:p>
        </p:txBody>
      </p:sp>
      <p:sp>
        <p:nvSpPr>
          <p:cNvPr id="29703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/>
              <a:t>Recombination between DNA</a:t>
            </a:r>
          </a:p>
        </p:txBody>
      </p:sp>
      <p:sp>
        <p:nvSpPr>
          <p:cNvPr id="29704" name="TextBox 17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9705" name="TextBox 18"/>
          <p:cNvSpPr txBox="1">
            <a:spLocks noChangeArrowheads="1"/>
          </p:cNvSpPr>
          <p:nvPr/>
        </p:nvSpPr>
        <p:spPr bwMode="auto">
          <a:xfrm>
            <a:off x="5091113" y="440213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8738" y="3581400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38738" y="485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9" name="TextBox 19"/>
          <p:cNvSpPr txBox="1">
            <a:spLocks noChangeArrowheads="1"/>
          </p:cNvSpPr>
          <p:nvPr/>
        </p:nvSpPr>
        <p:spPr bwMode="auto">
          <a:xfrm>
            <a:off x="5091113" y="4919663"/>
            <a:ext cx="457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9" t="59151" r="38930"/>
          <a:stretch>
            <a:fillRect/>
          </a:stretch>
        </p:blipFill>
        <p:spPr bwMode="auto">
          <a:xfrm>
            <a:off x="6781800" y="4451350"/>
            <a:ext cx="20574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505200" y="2317750"/>
            <a:ext cx="392113" cy="3502025"/>
            <a:chOff x="3505200" y="2317750"/>
            <a:chExt cx="392113" cy="3502478"/>
          </a:xfrm>
        </p:grpSpPr>
        <p:sp>
          <p:nvSpPr>
            <p:cNvPr id="29714" name="Rectangle 14"/>
            <p:cNvSpPr>
              <a:spLocks noChangeArrowheads="1"/>
            </p:cNvSpPr>
            <p:nvPr/>
          </p:nvSpPr>
          <p:spPr bwMode="auto">
            <a:xfrm>
              <a:off x="3592513" y="231775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15"/>
            <p:cNvSpPr>
              <a:spLocks noChangeArrowheads="1"/>
            </p:cNvSpPr>
            <p:nvPr/>
          </p:nvSpPr>
          <p:spPr bwMode="auto">
            <a:xfrm>
              <a:off x="3581400" y="35814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3570288" y="484505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3505200" y="2405074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Left Arrow 29"/>
            <p:cNvSpPr/>
            <p:nvPr/>
          </p:nvSpPr>
          <p:spPr>
            <a:xfrm>
              <a:off x="3505200" y="3113191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19" name="Rectangle 14"/>
            <p:cNvSpPr>
              <a:spLocks noChangeArrowheads="1"/>
            </p:cNvSpPr>
            <p:nvPr/>
          </p:nvSpPr>
          <p:spPr bwMode="auto">
            <a:xfrm>
              <a:off x="3592513" y="3595006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eft Arrow 31"/>
            <p:cNvSpPr/>
            <p:nvPr/>
          </p:nvSpPr>
          <p:spPr>
            <a:xfrm>
              <a:off x="3505200" y="3683177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505200" y="4391293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22" name="Rectangle 14"/>
            <p:cNvSpPr>
              <a:spLocks noChangeArrowheads="1"/>
            </p:cNvSpPr>
            <p:nvPr/>
          </p:nvSpPr>
          <p:spPr bwMode="auto">
            <a:xfrm>
              <a:off x="3592513" y="4872262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3505200" y="4959692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Left Arrow 35"/>
            <p:cNvSpPr/>
            <p:nvPr/>
          </p:nvSpPr>
          <p:spPr>
            <a:xfrm>
              <a:off x="3505200" y="5667808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05600" y="39576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u="sng"/>
              <a:t>Phenotype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86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2488" y="54102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>
                <a:solidFill>
                  <a:srgbClr val="FF0000"/>
                </a:solidFill>
              </a:rPr>
              <a:t>Phenotype of double mutations?</a:t>
            </a:r>
          </a:p>
        </p:txBody>
      </p:sp>
    </p:spTree>
    <p:extLst>
      <p:ext uri="{BB962C8B-B14F-4D97-AF65-F5344CB8AC3E}">
        <p14:creationId xmlns:p14="http://schemas.microsoft.com/office/powerpoint/2010/main" val="5623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6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 bwMode="auto">
          <a:xfrm>
            <a:off x="757238" y="4916600"/>
            <a:ext cx="4576762" cy="798400"/>
          </a:xfrm>
          <a:prstGeom prst="rect">
            <a:avLst/>
          </a:prstGeom>
          <a:noFill/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Text Box 28" descr="Newsprint"/>
          <p:cNvSpPr txBox="1">
            <a:spLocks noChangeArrowheads="1"/>
          </p:cNvSpPr>
          <p:nvPr/>
        </p:nvSpPr>
        <p:spPr bwMode="auto">
          <a:xfrm>
            <a:off x="2057400" y="4394537"/>
            <a:ext cx="5751288" cy="400110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In Q3,…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49548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077200" cy="13525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3" name="Right Arrow 2"/>
          <p:cNvSpPr/>
          <p:nvPr/>
        </p:nvSpPr>
        <p:spPr bwMode="auto">
          <a:xfrm rot="16200000">
            <a:off x="7696200" y="457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213" y="1624013"/>
            <a:ext cx="8029575" cy="360997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4444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"/>
            <a:ext cx="8077200" cy="13525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038" y="1714500"/>
            <a:ext cx="7781925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13" y="5029200"/>
            <a:ext cx="7800975" cy="86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 Box 28" descr="Newsprint"/>
          <p:cNvSpPr txBox="1">
            <a:spLocks noChangeArrowheads="1"/>
          </p:cNvSpPr>
          <p:nvPr/>
        </p:nvSpPr>
        <p:spPr bwMode="auto">
          <a:xfrm>
            <a:off x="2057400" y="3200400"/>
            <a:ext cx="5751288" cy="707886"/>
          </a:xfrm>
          <a:prstGeom prst="rect">
            <a:avLst/>
          </a:prstGeom>
          <a:blipFill dpi="0" rotWithShape="1">
            <a:blip r:embed="rId5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/>
              <a:t>In Q3</a:t>
            </a:r>
            <a:r>
              <a:rPr lang="en-US" sz="2000" dirty="0" smtClean="0"/>
              <a:t>,… What </a:t>
            </a:r>
            <a:r>
              <a:rPr lang="en-US" sz="2000" dirty="0"/>
              <a:t>I don't get </a:t>
            </a:r>
            <a:r>
              <a:rPr lang="en-US" sz="2000" dirty="0" smtClean="0"/>
              <a:t>is… </a:t>
            </a:r>
            <a:r>
              <a:rPr lang="en-US" sz="2000" dirty="0"/>
              <a:t>when picking the primers, why don't we just go always to the </a:t>
            </a:r>
            <a:r>
              <a:rPr lang="en-US" sz="2000" dirty="0" smtClean="0"/>
              <a:t>terminals</a:t>
            </a:r>
            <a:endParaRPr lang="en-US" sz="2000" b="1" dirty="0"/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371600" y="5366658"/>
            <a:ext cx="643708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Rectangle 11"/>
          <p:cNvSpPr/>
          <p:nvPr/>
        </p:nvSpPr>
        <p:spPr bwMode="auto">
          <a:xfrm>
            <a:off x="1590676" y="1752600"/>
            <a:ext cx="1685924" cy="43815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6085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905000"/>
            <a:ext cx="3514359" cy="1009650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 bwMode="auto">
          <a:xfrm>
            <a:off x="3048000" y="2132693"/>
            <a:ext cx="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3262086" y="2133600"/>
            <a:ext cx="0" cy="45720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681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60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0422" y="228600"/>
            <a:ext cx="6225778" cy="6400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6888480" y="549366"/>
            <a:ext cx="731520" cy="2743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553856" y="1752600"/>
            <a:ext cx="1115568" cy="1069848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3273552"/>
            <a:ext cx="1115568" cy="50292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86200" y="4114800"/>
            <a:ext cx="2667000" cy="523220"/>
          </a:xfrm>
          <a:prstGeom prst="rect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latin typeface="Courier New" pitchFamily="49" charset="0"/>
                <a:cs typeface="Courier New" pitchFamily="49" charset="0"/>
              </a:rPr>
              <a:t>[CA]G[ACGT]</a:t>
            </a:r>
            <a:endParaRPr lang="en-US" sz="2800" i="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5675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3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8506</TotalTime>
  <Words>500</Words>
  <Application>Microsoft Office PowerPoint</Application>
  <PresentationFormat>On-screen Show (4:3)</PresentationFormat>
  <Paragraphs>132</Paragraphs>
  <Slides>55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3" baseType="lpstr">
      <vt:lpstr>ＭＳ Ｐゴシック</vt:lpstr>
      <vt:lpstr>Arial</vt:lpstr>
      <vt:lpstr>Calibri</vt:lpstr>
      <vt:lpstr>Courier New</vt:lpstr>
      <vt:lpstr>Lucida Handwriting</vt:lpstr>
      <vt:lpstr>Times New Roman</vt:lpstr>
      <vt:lpstr>Default Design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459</cp:revision>
  <dcterms:created xsi:type="dcterms:W3CDTF">2011-01-17T21:08:00Z</dcterms:created>
  <dcterms:modified xsi:type="dcterms:W3CDTF">2017-03-21T13:11:44Z</dcterms:modified>
</cp:coreProperties>
</file>