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637" r:id="rId2"/>
    <p:sldId id="638" r:id="rId3"/>
    <p:sldId id="1163" r:id="rId4"/>
    <p:sldId id="1164" r:id="rId5"/>
    <p:sldId id="1165" r:id="rId6"/>
    <p:sldId id="1166" r:id="rId7"/>
    <p:sldId id="1167" r:id="rId8"/>
    <p:sldId id="1168" r:id="rId9"/>
    <p:sldId id="1169" r:id="rId10"/>
    <p:sldId id="1162" r:id="rId11"/>
    <p:sldId id="1170" r:id="rId12"/>
    <p:sldId id="1171" r:id="rId13"/>
    <p:sldId id="1146" r:id="rId14"/>
    <p:sldId id="1172" r:id="rId15"/>
    <p:sldId id="1173" r:id="rId16"/>
    <p:sldId id="1139" r:id="rId17"/>
    <p:sldId id="1180" r:id="rId18"/>
    <p:sldId id="1175" r:id="rId19"/>
    <p:sldId id="1176" r:id="rId20"/>
    <p:sldId id="1177" r:id="rId21"/>
    <p:sldId id="1178" r:id="rId22"/>
    <p:sldId id="1179" r:id="rId23"/>
    <p:sldId id="1191" r:id="rId24"/>
    <p:sldId id="1181" r:id="rId25"/>
    <p:sldId id="1174" r:id="rId26"/>
    <p:sldId id="1182" r:id="rId27"/>
    <p:sldId id="1183" r:id="rId28"/>
    <p:sldId id="1190" r:id="rId29"/>
    <p:sldId id="1184" r:id="rId30"/>
    <p:sldId id="1185" r:id="rId31"/>
    <p:sldId id="1186" r:id="rId32"/>
    <p:sldId id="1187" r:id="rId33"/>
    <p:sldId id="1188" r:id="rId34"/>
    <p:sldId id="1192" r:id="rId35"/>
    <p:sldId id="1189" r:id="rId36"/>
    <p:sldId id="1144" r:id="rId37"/>
    <p:sldId id="1145" r:id="rId38"/>
    <p:sldId id="1151" r:id="rId39"/>
    <p:sldId id="1152" r:id="rId40"/>
    <p:sldId id="1153" r:id="rId41"/>
    <p:sldId id="1161" r:id="rId42"/>
    <p:sldId id="1155" r:id="rId43"/>
    <p:sldId id="1156" r:id="rId44"/>
    <p:sldId id="1100" r:id="rId45"/>
    <p:sldId id="1101" r:id="rId46"/>
    <p:sldId id="1102" r:id="rId47"/>
    <p:sldId id="1103" r:id="rId48"/>
    <p:sldId id="1104" r:id="rId49"/>
    <p:sldId id="1105" r:id="rId50"/>
    <p:sldId id="1106" r:id="rId51"/>
    <p:sldId id="1107" r:id="rId52"/>
    <p:sldId id="1113" r:id="rId53"/>
    <p:sldId id="1114" r:id="rId54"/>
    <p:sldId id="1115" r:id="rId55"/>
    <p:sldId id="1116" r:id="rId56"/>
    <p:sldId id="1117" r:id="rId57"/>
    <p:sldId id="1118" r:id="rId58"/>
    <p:sldId id="1119" r:id="rId59"/>
    <p:sldId id="1120" r:id="rId6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4176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99"/>
    <a:srgbClr val="0033CC"/>
    <a:srgbClr val="FFC0C0"/>
    <a:srgbClr val="FF8080"/>
    <a:srgbClr val="BBFFDD"/>
    <a:srgbClr val="66FF33"/>
    <a:srgbClr val="D0DFFF"/>
    <a:srgbClr val="EC39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56" autoAdjust="0"/>
    <p:restoredTop sz="94672" autoAdjust="0"/>
  </p:normalViewPr>
  <p:slideViewPr>
    <p:cSldViewPr>
      <p:cViewPr varScale="1">
        <p:scale>
          <a:sx n="95" d="100"/>
          <a:sy n="95" d="100"/>
        </p:scale>
        <p:origin x="90" y="180"/>
      </p:cViewPr>
      <p:guideLst>
        <p:guide orient="horz" pos="2160"/>
        <p:guide pos="3648"/>
        <p:guide orient="horz" pos="3696"/>
        <p:guide orient="horz" pos="41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21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B8892-A622-4235-B238-8B6F36140256}" type="datetimeFigureOut">
              <a:rPr lang="en-US" smtClean="0"/>
              <a:t>3/23/2017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62ACC-BD12-4D11-8F58-775A777E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1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A19C8-CCCE-4953-A561-6EE71E169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25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2E6AE-82F4-495B-9C1B-0795ADC2A9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98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D36DB-6B1C-4363-9049-3059ED01D0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6C3FD-3F00-475A-A127-AA3198847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7FB3-6F05-4F0C-8553-8AE99F66C4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9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D3746-189F-4C0C-B673-EDEC28585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8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0E8AF-1545-4817-B025-5126892A1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0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AFD69-C024-41D5-A069-67E133B1E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7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3565D-A5E4-4998-BE11-66FBE2244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3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9704C-9FE3-450E-A290-FBC8243D7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31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1DB49-8943-4AA8-AEF3-F4387174C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9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fld id="{E0592081-F691-4511-80BD-F15355DFB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.vcu.edu/~elhaij/bnfo300/17/Units/Proposal/How-to-write-a-proposal-descriptio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.vcu.edu/~elhaij/bnfo300/17/Units/Proposal/How-to-write-a-proposal-descriptio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.vcu.edu/~elhaij/bnfo300/17/Units/Proposal/How-to-write-a-proposal-descriptio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.vcu.edu/~elhaij/bnfo300/17/Units/Proposal/How-to-write-a-proposal-descriptio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emf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.vcu.edu/~elhaij/bnfo300/17/Units/Proposal/How-to-write-a-proposal-descriptio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people.vcu.edu/~elhaij/bnfo300/17/Units/Proposal/How-to-write-a-proposal-description.html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eople.vcu.edu/~elhaij/bnfo300/17/Units/Proposal/How-to-write-a-proposal-description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wmf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40.wmf"/><Relationship Id="rId4" Type="http://schemas.openxmlformats.org/officeDocument/2006/relationships/image" Target="../media/image43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0.wmf"/><Relationship Id="rId4" Type="http://schemas.openxmlformats.org/officeDocument/2006/relationships/image" Target="../media/image43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0.wmf"/><Relationship Id="rId4" Type="http://schemas.openxmlformats.org/officeDocument/2006/relationships/image" Target="../media/image43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8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719944"/>
            <a:ext cx="8412480" cy="510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hlinkClick r:id="rId3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23 March 2017</a:t>
            </a:r>
            <a:endParaRPr lang="en-US" altLang="en-US" sz="3200" b="1" i="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410891" y="4800600"/>
            <a:ext cx="3513909" cy="1219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943" y="3342733"/>
            <a:ext cx="5189724" cy="1857375"/>
          </a:xfrm>
          <a:prstGeom prst="rect">
            <a:avLst/>
          </a:prstGeom>
          <a:ln w="5715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 bwMode="auto">
          <a:xfrm flipV="1">
            <a:off x="1371600" y="4165431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 flipV="1">
            <a:off x="1306286" y="476828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493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09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266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 bwMode="auto">
          <a:xfrm>
            <a:off x="838200" y="1600200"/>
            <a:ext cx="7391400" cy="1600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 Box 28" descr="Newsprint"/>
          <p:cNvSpPr txBox="1">
            <a:spLocks noChangeArrowheads="1"/>
          </p:cNvSpPr>
          <p:nvPr/>
        </p:nvSpPr>
        <p:spPr bwMode="auto">
          <a:xfrm>
            <a:off x="2200275" y="2483584"/>
            <a:ext cx="5410200" cy="1631216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sz="2000" dirty="0" smtClean="0"/>
              <a:t>I </a:t>
            </a:r>
            <a:r>
              <a:rPr lang="en-US" sz="2000" dirty="0"/>
              <a:t>am having some trouble obtaining FC0 mutants. </a:t>
            </a: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2000" dirty="0" smtClean="0"/>
              <a:t>I </a:t>
            </a:r>
            <a:r>
              <a:rPr lang="en-US" sz="2000" dirty="0"/>
              <a:t>have plated them on E. Coli B, but all of the plaques that I have obtained are R-. I ran the simulation with 50, 500, 1000, and 1500 multiple times but have not received any R+. 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9776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50742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1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6687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 flipV="1">
            <a:off x="714828" y="48768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4855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0"/>
          <p:cNvGrpSpPr>
            <a:grpSpLocks noChangeAspect="1"/>
          </p:cNvGrpSpPr>
          <p:nvPr/>
        </p:nvGrpSpPr>
        <p:grpSpPr bwMode="auto">
          <a:xfrm>
            <a:off x="4303713" y="2735263"/>
            <a:ext cx="114300" cy="239712"/>
            <a:chOff x="1080" y="2040"/>
            <a:chExt cx="384" cy="809"/>
          </a:xfrm>
        </p:grpSpPr>
        <p:sp>
          <p:nvSpPr>
            <p:cNvPr id="12316" name="AutoShape 61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17" name="Group 62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2322" name="Oval 63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3" name="Oval 64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4" name="Oval 65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18" name="Group 66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2319" name="Line 67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0" name="Line 68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1" name="Line 69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291" name="AutoShape 70"/>
          <p:cNvSpPr>
            <a:spLocks noChangeAspect="1" noChangeArrowheads="1"/>
          </p:cNvSpPr>
          <p:nvPr/>
        </p:nvSpPr>
        <p:spPr bwMode="auto">
          <a:xfrm>
            <a:off x="3857625" y="2974975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AutoShape 117"/>
          <p:cNvSpPr>
            <a:spLocks noChangeAspect="1" noChangeArrowheads="1"/>
          </p:cNvSpPr>
          <p:nvPr/>
        </p:nvSpPr>
        <p:spPr bwMode="auto">
          <a:xfrm>
            <a:off x="5376863" y="30988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AutoShape 119"/>
          <p:cNvSpPr>
            <a:spLocks noChangeAspect="1" noChangeArrowheads="1"/>
          </p:cNvSpPr>
          <p:nvPr/>
        </p:nvSpPr>
        <p:spPr bwMode="auto">
          <a:xfrm>
            <a:off x="4352925" y="4089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120"/>
          <p:cNvSpPr>
            <a:spLocks noChangeAspect="1" noChangeArrowheads="1"/>
          </p:cNvSpPr>
          <p:nvPr/>
        </p:nvSpPr>
        <p:spPr bwMode="auto">
          <a:xfrm>
            <a:off x="5529263" y="43942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AutoShape 121"/>
          <p:cNvSpPr>
            <a:spLocks noChangeAspect="1" noChangeArrowheads="1"/>
          </p:cNvSpPr>
          <p:nvPr/>
        </p:nvSpPr>
        <p:spPr bwMode="auto">
          <a:xfrm>
            <a:off x="3362325" y="4673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AutoShape 122"/>
          <p:cNvSpPr>
            <a:spLocks noChangeAspect="1" noChangeArrowheads="1"/>
          </p:cNvSpPr>
          <p:nvPr/>
        </p:nvSpPr>
        <p:spPr bwMode="auto">
          <a:xfrm>
            <a:off x="2786063" y="35306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AutoShape 123"/>
          <p:cNvSpPr>
            <a:spLocks noChangeAspect="1" noChangeArrowheads="1"/>
          </p:cNvSpPr>
          <p:nvPr/>
        </p:nvSpPr>
        <p:spPr bwMode="auto">
          <a:xfrm>
            <a:off x="2209800" y="2641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AutoShape 124"/>
          <p:cNvSpPr>
            <a:spLocks noChangeAspect="1" noChangeArrowheads="1"/>
          </p:cNvSpPr>
          <p:nvPr/>
        </p:nvSpPr>
        <p:spPr bwMode="auto">
          <a:xfrm>
            <a:off x="4505325" y="1905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AutoShape 125"/>
          <p:cNvSpPr>
            <a:spLocks noChangeAspect="1" noChangeArrowheads="1"/>
          </p:cNvSpPr>
          <p:nvPr/>
        </p:nvSpPr>
        <p:spPr bwMode="auto">
          <a:xfrm>
            <a:off x="5715000" y="2387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AutoShape 126"/>
          <p:cNvSpPr>
            <a:spLocks noChangeAspect="1" noChangeArrowheads="1"/>
          </p:cNvSpPr>
          <p:nvPr/>
        </p:nvSpPr>
        <p:spPr bwMode="auto">
          <a:xfrm>
            <a:off x="3048000" y="1676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AutoShape 127"/>
          <p:cNvSpPr>
            <a:spLocks noChangeAspect="1" noChangeArrowheads="1"/>
          </p:cNvSpPr>
          <p:nvPr/>
        </p:nvSpPr>
        <p:spPr bwMode="auto">
          <a:xfrm>
            <a:off x="1752600" y="1905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AutoShape 128"/>
          <p:cNvSpPr>
            <a:spLocks noChangeAspect="1" noChangeArrowheads="1"/>
          </p:cNvSpPr>
          <p:nvPr/>
        </p:nvSpPr>
        <p:spPr bwMode="auto">
          <a:xfrm>
            <a:off x="1524000" y="44958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AutoShape 129"/>
          <p:cNvSpPr>
            <a:spLocks noChangeAspect="1" noChangeArrowheads="1"/>
          </p:cNvSpPr>
          <p:nvPr/>
        </p:nvSpPr>
        <p:spPr bwMode="auto">
          <a:xfrm>
            <a:off x="914400" y="3200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AutoShape 130"/>
          <p:cNvSpPr>
            <a:spLocks noChangeAspect="1" noChangeArrowheads="1"/>
          </p:cNvSpPr>
          <p:nvPr/>
        </p:nvSpPr>
        <p:spPr bwMode="auto">
          <a:xfrm>
            <a:off x="6705600" y="3048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AutoShape 131"/>
          <p:cNvSpPr>
            <a:spLocks noChangeAspect="1" noChangeArrowheads="1"/>
          </p:cNvSpPr>
          <p:nvPr/>
        </p:nvSpPr>
        <p:spPr bwMode="auto">
          <a:xfrm>
            <a:off x="152400" y="2057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AutoShape 132"/>
          <p:cNvSpPr>
            <a:spLocks noChangeAspect="1" noChangeArrowheads="1"/>
          </p:cNvSpPr>
          <p:nvPr/>
        </p:nvSpPr>
        <p:spPr bwMode="auto">
          <a:xfrm>
            <a:off x="6205538" y="16764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AutoShape 133"/>
          <p:cNvSpPr>
            <a:spLocks noChangeAspect="1" noChangeArrowheads="1"/>
          </p:cNvSpPr>
          <p:nvPr/>
        </p:nvSpPr>
        <p:spPr bwMode="auto">
          <a:xfrm>
            <a:off x="7467600" y="5105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AutoShape 134"/>
          <p:cNvSpPr>
            <a:spLocks noChangeAspect="1" noChangeArrowheads="1"/>
          </p:cNvSpPr>
          <p:nvPr/>
        </p:nvSpPr>
        <p:spPr bwMode="auto">
          <a:xfrm>
            <a:off x="5681663" y="54356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AutoShape 135"/>
          <p:cNvSpPr>
            <a:spLocks noChangeAspect="1" noChangeArrowheads="1"/>
          </p:cNvSpPr>
          <p:nvPr/>
        </p:nvSpPr>
        <p:spPr bwMode="auto">
          <a:xfrm>
            <a:off x="4054475" y="5816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AutoShape 136"/>
          <p:cNvSpPr>
            <a:spLocks noChangeAspect="1" noChangeArrowheads="1"/>
          </p:cNvSpPr>
          <p:nvPr/>
        </p:nvSpPr>
        <p:spPr bwMode="auto">
          <a:xfrm>
            <a:off x="6858000" y="4089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AutoShape 137"/>
          <p:cNvSpPr>
            <a:spLocks noChangeAspect="1" noChangeArrowheads="1"/>
          </p:cNvSpPr>
          <p:nvPr/>
        </p:nvSpPr>
        <p:spPr bwMode="auto">
          <a:xfrm>
            <a:off x="7543800" y="2057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AutoShape 138"/>
          <p:cNvSpPr>
            <a:spLocks noChangeAspect="1" noChangeArrowheads="1"/>
          </p:cNvSpPr>
          <p:nvPr/>
        </p:nvSpPr>
        <p:spPr bwMode="auto">
          <a:xfrm>
            <a:off x="2828925" y="55118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AutoShape 139"/>
          <p:cNvSpPr>
            <a:spLocks noChangeAspect="1" noChangeArrowheads="1"/>
          </p:cNvSpPr>
          <p:nvPr/>
        </p:nvSpPr>
        <p:spPr bwMode="auto">
          <a:xfrm>
            <a:off x="457200" y="4191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AutoShape 140"/>
          <p:cNvSpPr>
            <a:spLocks noChangeAspect="1" noChangeArrowheads="1"/>
          </p:cNvSpPr>
          <p:nvPr/>
        </p:nvSpPr>
        <p:spPr bwMode="auto">
          <a:xfrm>
            <a:off x="990600" y="5334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 i="0"/>
              <a:t>Crick et al (1961) experiment</a:t>
            </a:r>
          </a:p>
        </p:txBody>
      </p:sp>
    </p:spTree>
    <p:extLst>
      <p:ext uri="{BB962C8B-B14F-4D97-AF65-F5344CB8AC3E}">
        <p14:creationId xmlns:p14="http://schemas.microsoft.com/office/powerpoint/2010/main" val="1380160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722227" y="3199356"/>
            <a:ext cx="513755" cy="778569"/>
          </a:xfrm>
          <a:prstGeom prst="rect">
            <a:avLst/>
          </a:prstGeom>
          <a:solidFill>
            <a:srgbClr val="FF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16" name="AutoShape 61"/>
          <p:cNvSpPr>
            <a:spLocks noChangeAspect="1" noChangeArrowheads="1"/>
          </p:cNvSpPr>
          <p:nvPr/>
        </p:nvSpPr>
        <p:spPr bwMode="auto">
          <a:xfrm rot="16200000">
            <a:off x="-118281" y="1566082"/>
            <a:ext cx="2216176" cy="1370013"/>
          </a:xfrm>
          <a:prstGeom prst="hexagon">
            <a:avLst>
              <a:gd name="adj" fmla="val 40625"/>
              <a:gd name="vf" fmla="val 115470"/>
            </a:avLst>
          </a:prstGeom>
          <a:solidFill>
            <a:srgbClr val="FFC0C0"/>
          </a:solidFill>
          <a:ln w="2857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17" name="Group 62"/>
          <p:cNvGrpSpPr>
            <a:grpSpLocks noChangeAspect="1"/>
          </p:cNvGrpSpPr>
          <p:nvPr/>
        </p:nvGrpSpPr>
        <p:grpSpPr bwMode="auto">
          <a:xfrm>
            <a:off x="850666" y="1569188"/>
            <a:ext cx="224768" cy="1328285"/>
            <a:chOff x="768" y="2688"/>
            <a:chExt cx="144" cy="850"/>
          </a:xfrm>
        </p:grpSpPr>
        <p:sp>
          <p:nvSpPr>
            <p:cNvPr id="12322" name="Oval 63"/>
            <p:cNvSpPr>
              <a:spLocks noChangeAspect="1" noChangeArrowheads="1"/>
            </p:cNvSpPr>
            <p:nvPr/>
          </p:nvSpPr>
          <p:spPr bwMode="auto">
            <a:xfrm>
              <a:off x="768" y="2688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Oval 64"/>
            <p:cNvSpPr>
              <a:spLocks noChangeAspect="1" noChangeArrowheads="1"/>
            </p:cNvSpPr>
            <p:nvPr/>
          </p:nvSpPr>
          <p:spPr bwMode="auto">
            <a:xfrm>
              <a:off x="768" y="2969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Oval 65"/>
            <p:cNvSpPr>
              <a:spLocks noChangeAspect="1" noChangeArrowheads="1"/>
            </p:cNvSpPr>
            <p:nvPr/>
          </p:nvSpPr>
          <p:spPr bwMode="auto">
            <a:xfrm>
              <a:off x="768" y="3250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18" name="Group 66"/>
          <p:cNvGrpSpPr>
            <a:grpSpLocks noChangeAspect="1"/>
          </p:cNvGrpSpPr>
          <p:nvPr/>
        </p:nvGrpSpPr>
        <p:grpSpPr bwMode="auto">
          <a:xfrm>
            <a:off x="722227" y="3199356"/>
            <a:ext cx="513755" cy="816860"/>
            <a:chOff x="576" y="2736"/>
            <a:chExt cx="576" cy="576"/>
          </a:xfrm>
        </p:grpSpPr>
        <p:sp>
          <p:nvSpPr>
            <p:cNvPr id="12319" name="Line 67"/>
            <p:cNvSpPr>
              <a:spLocks noChangeAspect="1" noChangeShapeType="1"/>
            </p:cNvSpPr>
            <p:nvPr/>
          </p:nvSpPr>
          <p:spPr bwMode="auto">
            <a:xfrm>
              <a:off x="576" y="2736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68"/>
            <p:cNvSpPr>
              <a:spLocks noChangeAspect="1" noChangeShapeType="1"/>
            </p:cNvSpPr>
            <p:nvPr/>
          </p:nvSpPr>
          <p:spPr bwMode="auto">
            <a:xfrm>
              <a:off x="1152" y="2736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Line 69"/>
            <p:cNvSpPr>
              <a:spLocks noChangeAspect="1" noChangeShapeType="1"/>
            </p:cNvSpPr>
            <p:nvPr/>
          </p:nvSpPr>
          <p:spPr bwMode="auto">
            <a:xfrm rot="-5400000">
              <a:off x="864" y="2997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15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 i="0"/>
              <a:t>Crick et al (1961) experiment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74814" y="3394088"/>
            <a:ext cx="7164386" cy="349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Box 6"/>
          <p:cNvSpPr txBox="1"/>
          <p:nvPr/>
        </p:nvSpPr>
        <p:spPr>
          <a:xfrm>
            <a:off x="568308" y="4038600"/>
            <a:ext cx="77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>
                <a:latin typeface="Arial" pitchFamily="34" charset="0"/>
                <a:cs typeface="Arial" pitchFamily="34" charset="0"/>
              </a:rPr>
              <a:t>T4</a:t>
            </a:r>
            <a:endParaRPr lang="en-US" sz="2800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1349829" y="2150097"/>
            <a:ext cx="1277257" cy="1057559"/>
          </a:xfrm>
          <a:custGeom>
            <a:avLst/>
            <a:gdLst>
              <a:gd name="connsiteX0" fmla="*/ 0 w 1267533"/>
              <a:gd name="connsiteY0" fmla="*/ 38114 h 952514"/>
              <a:gd name="connsiteX1" fmla="*/ 551542 w 1267533"/>
              <a:gd name="connsiteY1" fmla="*/ 81657 h 952514"/>
              <a:gd name="connsiteX2" fmla="*/ 1204685 w 1267533"/>
              <a:gd name="connsiteY2" fmla="*/ 763829 h 952514"/>
              <a:gd name="connsiteX3" fmla="*/ 1204685 w 1267533"/>
              <a:gd name="connsiteY3" fmla="*/ 952514 h 952514"/>
              <a:gd name="connsiteX0" fmla="*/ 0 w 1204685"/>
              <a:gd name="connsiteY0" fmla="*/ 38114 h 763829"/>
              <a:gd name="connsiteX1" fmla="*/ 551542 w 1204685"/>
              <a:gd name="connsiteY1" fmla="*/ 81657 h 763829"/>
              <a:gd name="connsiteX2" fmla="*/ 1204685 w 1204685"/>
              <a:gd name="connsiteY2" fmla="*/ 763829 h 763829"/>
              <a:gd name="connsiteX0" fmla="*/ 0 w 1277257"/>
              <a:gd name="connsiteY0" fmla="*/ 56073 h 1057559"/>
              <a:gd name="connsiteX1" fmla="*/ 551542 w 1277257"/>
              <a:gd name="connsiteY1" fmla="*/ 99616 h 1057559"/>
              <a:gd name="connsiteX2" fmla="*/ 1277257 w 1277257"/>
              <a:gd name="connsiteY2" fmla="*/ 1057559 h 10575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77257" h="1057559">
                <a:moveTo>
                  <a:pt x="0" y="56073"/>
                </a:moveTo>
                <a:cubicBezTo>
                  <a:pt x="175380" y="17368"/>
                  <a:pt x="338666" y="-67298"/>
                  <a:pt x="551542" y="99616"/>
                </a:cubicBezTo>
                <a:cubicBezTo>
                  <a:pt x="764418" y="266530"/>
                  <a:pt x="1168400" y="912416"/>
                  <a:pt x="1277257" y="1057559"/>
                </a:cubicBezTo>
              </a:path>
            </a:pathLst>
          </a:custGeom>
          <a:ln w="38100">
            <a:solidFill>
              <a:schemeClr val="tx1"/>
            </a:solidFill>
            <a:headEnd type="none" w="med" len="med"/>
            <a:tailEnd type="triangle" w="med" len="med"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1784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1"/>
            <a:ext cx="8686800" cy="6732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071563"/>
            <a:ext cx="8686800" cy="433464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7868696" y="1752600"/>
            <a:ext cx="304800" cy="228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Oval 4"/>
          <p:cNvSpPr/>
          <p:nvPr/>
        </p:nvSpPr>
        <p:spPr bwMode="auto">
          <a:xfrm>
            <a:off x="8051240" y="3170256"/>
            <a:ext cx="304800" cy="2286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2249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719944"/>
            <a:ext cx="8412480" cy="510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hlinkClick r:id="rId3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23 March 2017</a:t>
            </a:r>
            <a:endParaRPr lang="en-US" altLang="en-US" sz="3200" b="1" i="0" dirty="0"/>
          </a:p>
        </p:txBody>
      </p:sp>
      <p:sp>
        <p:nvSpPr>
          <p:cNvPr id="10" name="Rectangle 9"/>
          <p:cNvSpPr/>
          <p:nvPr/>
        </p:nvSpPr>
        <p:spPr bwMode="auto">
          <a:xfrm>
            <a:off x="4410891" y="4800600"/>
            <a:ext cx="3513909" cy="1219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943" y="3342733"/>
            <a:ext cx="5189724" cy="1857375"/>
          </a:xfrm>
          <a:prstGeom prst="rect">
            <a:avLst/>
          </a:prstGeom>
          <a:ln w="5715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9" name="Right Arrow 8"/>
          <p:cNvSpPr/>
          <p:nvPr/>
        </p:nvSpPr>
        <p:spPr bwMode="auto">
          <a:xfrm flipH="1" flipV="1">
            <a:off x="3084008" y="3342752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355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317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 flipH="1" flipV="1">
            <a:off x="5486400" y="490582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822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94" y="76200"/>
            <a:ext cx="5410034" cy="200371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4520" y="2209801"/>
            <a:ext cx="6626738" cy="4557486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1143000" y="2452914"/>
            <a:ext cx="77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>
                <a:latin typeface="Arial" pitchFamily="34" charset="0"/>
                <a:cs typeface="Arial" pitchFamily="34" charset="0"/>
              </a:rPr>
              <a:t>T4</a:t>
            </a:r>
            <a:endParaRPr lang="en-US" sz="2800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214914" y="3218544"/>
            <a:ext cx="77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rII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05286" y="4786086"/>
            <a:ext cx="102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rIIB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743200" y="5334000"/>
            <a:ext cx="102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FC0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874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719944"/>
            <a:ext cx="8412480" cy="510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hlinkClick r:id="rId3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23 March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410891" y="4800600"/>
            <a:ext cx="3513909" cy="1219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5400000" flipV="1">
            <a:off x="8124372" y="45720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722227" y="3199356"/>
            <a:ext cx="513755" cy="778569"/>
          </a:xfrm>
          <a:prstGeom prst="rect">
            <a:avLst/>
          </a:prstGeom>
          <a:solidFill>
            <a:srgbClr val="FF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16" name="AutoShape 61"/>
          <p:cNvSpPr>
            <a:spLocks noChangeAspect="1" noChangeArrowheads="1"/>
          </p:cNvSpPr>
          <p:nvPr/>
        </p:nvSpPr>
        <p:spPr bwMode="auto">
          <a:xfrm rot="16200000">
            <a:off x="-118281" y="1566082"/>
            <a:ext cx="2216176" cy="1370013"/>
          </a:xfrm>
          <a:prstGeom prst="hexagon">
            <a:avLst>
              <a:gd name="adj" fmla="val 40625"/>
              <a:gd name="vf" fmla="val 115470"/>
            </a:avLst>
          </a:prstGeom>
          <a:solidFill>
            <a:srgbClr val="FFC0C0"/>
          </a:solidFill>
          <a:ln w="2857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17" name="Group 62"/>
          <p:cNvGrpSpPr>
            <a:grpSpLocks noChangeAspect="1"/>
          </p:cNvGrpSpPr>
          <p:nvPr/>
        </p:nvGrpSpPr>
        <p:grpSpPr bwMode="auto">
          <a:xfrm>
            <a:off x="850666" y="1569188"/>
            <a:ext cx="224768" cy="1328285"/>
            <a:chOff x="768" y="2688"/>
            <a:chExt cx="144" cy="850"/>
          </a:xfrm>
        </p:grpSpPr>
        <p:sp>
          <p:nvSpPr>
            <p:cNvPr id="12322" name="Oval 63"/>
            <p:cNvSpPr>
              <a:spLocks noChangeAspect="1" noChangeArrowheads="1"/>
            </p:cNvSpPr>
            <p:nvPr/>
          </p:nvSpPr>
          <p:spPr bwMode="auto">
            <a:xfrm>
              <a:off x="768" y="2688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Oval 64"/>
            <p:cNvSpPr>
              <a:spLocks noChangeAspect="1" noChangeArrowheads="1"/>
            </p:cNvSpPr>
            <p:nvPr/>
          </p:nvSpPr>
          <p:spPr bwMode="auto">
            <a:xfrm>
              <a:off x="768" y="2969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Oval 65"/>
            <p:cNvSpPr>
              <a:spLocks noChangeAspect="1" noChangeArrowheads="1"/>
            </p:cNvSpPr>
            <p:nvPr/>
          </p:nvSpPr>
          <p:spPr bwMode="auto">
            <a:xfrm>
              <a:off x="768" y="3250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18" name="Group 66"/>
          <p:cNvGrpSpPr>
            <a:grpSpLocks noChangeAspect="1"/>
          </p:cNvGrpSpPr>
          <p:nvPr/>
        </p:nvGrpSpPr>
        <p:grpSpPr bwMode="auto">
          <a:xfrm>
            <a:off x="722227" y="3199356"/>
            <a:ext cx="513755" cy="816860"/>
            <a:chOff x="576" y="2736"/>
            <a:chExt cx="576" cy="576"/>
          </a:xfrm>
        </p:grpSpPr>
        <p:sp>
          <p:nvSpPr>
            <p:cNvPr id="12319" name="Line 67"/>
            <p:cNvSpPr>
              <a:spLocks noChangeAspect="1" noChangeShapeType="1"/>
            </p:cNvSpPr>
            <p:nvPr/>
          </p:nvSpPr>
          <p:spPr bwMode="auto">
            <a:xfrm>
              <a:off x="576" y="2736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68"/>
            <p:cNvSpPr>
              <a:spLocks noChangeAspect="1" noChangeShapeType="1"/>
            </p:cNvSpPr>
            <p:nvPr/>
          </p:nvSpPr>
          <p:spPr bwMode="auto">
            <a:xfrm>
              <a:off x="1152" y="2736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Line 69"/>
            <p:cNvSpPr>
              <a:spLocks noChangeAspect="1" noChangeShapeType="1"/>
            </p:cNvSpPr>
            <p:nvPr/>
          </p:nvSpPr>
          <p:spPr bwMode="auto">
            <a:xfrm rot="-5400000">
              <a:off x="864" y="2997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15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 i="0"/>
              <a:t>Crick et al (1961) experiment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74814" y="3394088"/>
            <a:ext cx="7164386" cy="349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Rectangle 13"/>
          <p:cNvSpPr>
            <a:spLocks noChangeAspect="1"/>
          </p:cNvSpPr>
          <p:nvPr/>
        </p:nvSpPr>
        <p:spPr bwMode="auto">
          <a:xfrm>
            <a:off x="4343400" y="2209789"/>
            <a:ext cx="914400" cy="347438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267200" y="2561772"/>
            <a:ext cx="102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rIIB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4559300" y="2095387"/>
            <a:ext cx="12700" cy="43911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4077138" y="1686580"/>
            <a:ext cx="102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smtClean="0">
                <a:latin typeface="Arial" pitchFamily="34" charset="0"/>
                <a:cs typeface="Arial" pitchFamily="34" charset="0"/>
              </a:rPr>
              <a:t>FC0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68308" y="4038600"/>
            <a:ext cx="7706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>
                <a:latin typeface="Arial" pitchFamily="34" charset="0"/>
                <a:cs typeface="Arial" pitchFamily="34" charset="0"/>
              </a:rPr>
              <a:t>T4</a:t>
            </a:r>
            <a:endParaRPr lang="en-US" sz="2800" b="1" i="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52400" y="4429780"/>
            <a:ext cx="1676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 smtClean="0">
                <a:latin typeface="Arial" pitchFamily="34" charset="0"/>
                <a:cs typeface="Arial" pitchFamily="34" charset="0"/>
              </a:rPr>
              <a:t>(ente-T4)</a:t>
            </a:r>
            <a:endParaRPr lang="en-US" sz="2000" b="1" i="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40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38728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722227" y="3199356"/>
            <a:ext cx="513755" cy="778569"/>
          </a:xfrm>
          <a:prstGeom prst="rect">
            <a:avLst/>
          </a:prstGeom>
          <a:solidFill>
            <a:srgbClr val="FF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16" name="AutoShape 61"/>
          <p:cNvSpPr>
            <a:spLocks noChangeAspect="1" noChangeArrowheads="1"/>
          </p:cNvSpPr>
          <p:nvPr/>
        </p:nvSpPr>
        <p:spPr bwMode="auto">
          <a:xfrm rot="16200000">
            <a:off x="-118281" y="1566082"/>
            <a:ext cx="2216176" cy="1370013"/>
          </a:xfrm>
          <a:prstGeom prst="hexagon">
            <a:avLst>
              <a:gd name="adj" fmla="val 40625"/>
              <a:gd name="vf" fmla="val 115470"/>
            </a:avLst>
          </a:prstGeom>
          <a:solidFill>
            <a:srgbClr val="FFC0C0"/>
          </a:solidFill>
          <a:ln w="2857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17" name="Group 62"/>
          <p:cNvGrpSpPr>
            <a:grpSpLocks noChangeAspect="1"/>
          </p:cNvGrpSpPr>
          <p:nvPr/>
        </p:nvGrpSpPr>
        <p:grpSpPr bwMode="auto">
          <a:xfrm>
            <a:off x="850666" y="1569188"/>
            <a:ext cx="224768" cy="1328285"/>
            <a:chOff x="768" y="2688"/>
            <a:chExt cx="144" cy="850"/>
          </a:xfrm>
        </p:grpSpPr>
        <p:sp>
          <p:nvSpPr>
            <p:cNvPr id="12322" name="Oval 63"/>
            <p:cNvSpPr>
              <a:spLocks noChangeAspect="1" noChangeArrowheads="1"/>
            </p:cNvSpPr>
            <p:nvPr/>
          </p:nvSpPr>
          <p:spPr bwMode="auto">
            <a:xfrm>
              <a:off x="768" y="2688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Oval 64"/>
            <p:cNvSpPr>
              <a:spLocks noChangeAspect="1" noChangeArrowheads="1"/>
            </p:cNvSpPr>
            <p:nvPr/>
          </p:nvSpPr>
          <p:spPr bwMode="auto">
            <a:xfrm>
              <a:off x="768" y="2969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Oval 65"/>
            <p:cNvSpPr>
              <a:spLocks noChangeAspect="1" noChangeArrowheads="1"/>
            </p:cNvSpPr>
            <p:nvPr/>
          </p:nvSpPr>
          <p:spPr bwMode="auto">
            <a:xfrm>
              <a:off x="768" y="3250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18" name="Group 66"/>
          <p:cNvGrpSpPr>
            <a:grpSpLocks noChangeAspect="1"/>
          </p:cNvGrpSpPr>
          <p:nvPr/>
        </p:nvGrpSpPr>
        <p:grpSpPr bwMode="auto">
          <a:xfrm>
            <a:off x="722227" y="3199356"/>
            <a:ext cx="513755" cy="816860"/>
            <a:chOff x="576" y="2736"/>
            <a:chExt cx="576" cy="576"/>
          </a:xfrm>
        </p:grpSpPr>
        <p:sp>
          <p:nvSpPr>
            <p:cNvPr id="12319" name="Line 67"/>
            <p:cNvSpPr>
              <a:spLocks noChangeAspect="1" noChangeShapeType="1"/>
            </p:cNvSpPr>
            <p:nvPr/>
          </p:nvSpPr>
          <p:spPr bwMode="auto">
            <a:xfrm>
              <a:off x="576" y="2736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68"/>
            <p:cNvSpPr>
              <a:spLocks noChangeAspect="1" noChangeShapeType="1"/>
            </p:cNvSpPr>
            <p:nvPr/>
          </p:nvSpPr>
          <p:spPr bwMode="auto">
            <a:xfrm>
              <a:off x="1152" y="2736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Line 69"/>
            <p:cNvSpPr>
              <a:spLocks noChangeAspect="1" noChangeShapeType="1"/>
            </p:cNvSpPr>
            <p:nvPr/>
          </p:nvSpPr>
          <p:spPr bwMode="auto">
            <a:xfrm rot="-5400000">
              <a:off x="864" y="2997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15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 i="0"/>
              <a:t>Crick et al (1961) experiment</a:t>
            </a:r>
          </a:p>
        </p:txBody>
      </p:sp>
      <p:cxnSp>
        <p:nvCxnSpPr>
          <p:cNvPr id="5" name="Straight Connector 4"/>
          <p:cNvCxnSpPr/>
          <p:nvPr/>
        </p:nvCxnSpPr>
        <p:spPr bwMode="auto">
          <a:xfrm>
            <a:off x="1674814" y="3394088"/>
            <a:ext cx="7164386" cy="34912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"/>
          <p:cNvSpPr/>
          <p:nvPr/>
        </p:nvSpPr>
        <p:spPr bwMode="auto">
          <a:xfrm>
            <a:off x="8313348" y="3240151"/>
            <a:ext cx="420624" cy="159821"/>
          </a:xfrm>
          <a:prstGeom prst="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924800" y="3465992"/>
            <a:ext cx="1028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 smtClean="0">
                <a:latin typeface="Arial" pitchFamily="34" charset="0"/>
                <a:cs typeface="Arial" pitchFamily="34" charset="0"/>
              </a:rPr>
              <a:t>rIIB</a:t>
            </a:r>
            <a:endParaRPr lang="en-US" sz="28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8411028" y="3154680"/>
            <a:ext cx="12700" cy="27432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7907532" y="2800290"/>
            <a:ext cx="10282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 smtClean="0">
                <a:latin typeface="Arial" pitchFamily="34" charset="0"/>
                <a:cs typeface="Arial" pitchFamily="34" charset="0"/>
              </a:rPr>
              <a:t>FC0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1674814" y="3465992"/>
            <a:ext cx="0" cy="725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Connector 19"/>
          <p:cNvCxnSpPr/>
          <p:nvPr/>
        </p:nvCxnSpPr>
        <p:spPr bwMode="auto">
          <a:xfrm>
            <a:off x="8821056" y="3505200"/>
            <a:ext cx="0" cy="72500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1674814" y="4016216"/>
            <a:ext cx="7146242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Box 22"/>
          <p:cNvSpPr txBox="1"/>
          <p:nvPr/>
        </p:nvSpPr>
        <p:spPr>
          <a:xfrm>
            <a:off x="4343400" y="4048780"/>
            <a:ext cx="1905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i="0" dirty="0" smtClean="0">
                <a:latin typeface="Arial" pitchFamily="34" charset="0"/>
                <a:cs typeface="Arial" pitchFamily="34" charset="0"/>
              </a:rPr>
              <a:t>168903 </a:t>
            </a:r>
            <a:r>
              <a:rPr lang="en-US" sz="2800" i="0" dirty="0" err="1" smtClean="0">
                <a:latin typeface="Arial" pitchFamily="34" charset="0"/>
                <a:cs typeface="Arial" pitchFamily="34" charset="0"/>
              </a:rPr>
              <a:t>nt</a:t>
            </a:r>
            <a:endParaRPr lang="en-US" sz="2800" i="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683" y="1984248"/>
            <a:ext cx="342917" cy="844822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1981438" y="1984248"/>
            <a:ext cx="6210079" cy="844822"/>
            <a:chOff x="1981438" y="1984248"/>
            <a:chExt cx="6210079" cy="844822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48600" y="1984248"/>
              <a:ext cx="342917" cy="844822"/>
            </a:xfrm>
            <a:prstGeom prst="rect">
              <a:avLst/>
            </a:prstGeom>
          </p:spPr>
        </p:pic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29517" y="1984248"/>
              <a:ext cx="342917" cy="844822"/>
            </a:xfrm>
            <a:prstGeom prst="rect">
              <a:avLst/>
            </a:prstGeom>
          </p:spPr>
        </p:pic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010434" y="1984248"/>
              <a:ext cx="342917" cy="844822"/>
            </a:xfrm>
            <a:prstGeom prst="rect">
              <a:avLst/>
            </a:prstGeom>
          </p:spPr>
        </p:pic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1351" y="1984248"/>
              <a:ext cx="342917" cy="844822"/>
            </a:xfrm>
            <a:prstGeom prst="rect">
              <a:avLst/>
            </a:prstGeom>
          </p:spPr>
        </p:pic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2268" y="1984248"/>
              <a:ext cx="342917" cy="844822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53185" y="1984248"/>
              <a:ext cx="342917" cy="844822"/>
            </a:xfrm>
            <a:prstGeom prst="rect">
              <a:avLst/>
            </a:prstGeom>
          </p:spPr>
        </p:pic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34102" y="1984248"/>
              <a:ext cx="342917" cy="844822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15019" y="1984248"/>
              <a:ext cx="342917" cy="844822"/>
            </a:xfrm>
            <a:prstGeom prst="rect">
              <a:avLst/>
            </a:prstGeom>
          </p:spPr>
        </p:pic>
        <p:pic>
          <p:nvPicPr>
            <p:cNvPr id="33" name="Picture 3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95936" y="1984248"/>
              <a:ext cx="342917" cy="844822"/>
            </a:xfrm>
            <a:prstGeom prst="rect">
              <a:avLst/>
            </a:prstGeom>
          </p:spPr>
        </p:pic>
        <p:pic>
          <p:nvPicPr>
            <p:cNvPr id="34" name="Picture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76853" y="1984248"/>
              <a:ext cx="342917" cy="844822"/>
            </a:xfrm>
            <a:prstGeom prst="rect">
              <a:avLst/>
            </a:prstGeom>
          </p:spPr>
        </p:pic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57770" y="1984248"/>
              <a:ext cx="342917" cy="844822"/>
            </a:xfrm>
            <a:prstGeom prst="rect">
              <a:avLst/>
            </a:prstGeom>
          </p:spPr>
        </p:pic>
        <p:pic>
          <p:nvPicPr>
            <p:cNvPr id="36" name="Picture 35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38687" y="1984248"/>
              <a:ext cx="342917" cy="844822"/>
            </a:xfrm>
            <a:prstGeom prst="rect">
              <a:avLst/>
            </a:prstGeom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19604" y="1984248"/>
              <a:ext cx="342917" cy="844822"/>
            </a:xfrm>
            <a:prstGeom prst="rect">
              <a:avLst/>
            </a:prstGeom>
          </p:spPr>
        </p:pic>
        <p:pic>
          <p:nvPicPr>
            <p:cNvPr id="38" name="Picture 37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0521" y="1984248"/>
              <a:ext cx="342917" cy="844822"/>
            </a:xfrm>
            <a:prstGeom prst="rect">
              <a:avLst/>
            </a:prstGeom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81438" y="1984248"/>
              <a:ext cx="342917" cy="84482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8240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 bwMode="auto">
          <a:xfrm>
            <a:off x="722227" y="3199356"/>
            <a:ext cx="513755" cy="778569"/>
          </a:xfrm>
          <a:prstGeom prst="rect">
            <a:avLst/>
          </a:prstGeom>
          <a:solidFill>
            <a:srgbClr val="FFC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316" name="AutoShape 61"/>
          <p:cNvSpPr>
            <a:spLocks noChangeAspect="1" noChangeArrowheads="1"/>
          </p:cNvSpPr>
          <p:nvPr/>
        </p:nvSpPr>
        <p:spPr bwMode="auto">
          <a:xfrm rot="16200000">
            <a:off x="-118281" y="1566082"/>
            <a:ext cx="2216176" cy="1370013"/>
          </a:xfrm>
          <a:prstGeom prst="hexagon">
            <a:avLst>
              <a:gd name="adj" fmla="val 40625"/>
              <a:gd name="vf" fmla="val 115470"/>
            </a:avLst>
          </a:prstGeom>
          <a:solidFill>
            <a:srgbClr val="FFC0C0"/>
          </a:solidFill>
          <a:ln w="28575">
            <a:solidFill>
              <a:srgbClr val="FF0000"/>
            </a:solidFill>
            <a:miter lim="800000"/>
            <a:headEnd/>
            <a:tailEnd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17" name="Group 62"/>
          <p:cNvGrpSpPr>
            <a:grpSpLocks noChangeAspect="1"/>
          </p:cNvGrpSpPr>
          <p:nvPr/>
        </p:nvGrpSpPr>
        <p:grpSpPr bwMode="auto">
          <a:xfrm>
            <a:off x="850666" y="1569188"/>
            <a:ext cx="224768" cy="1328285"/>
            <a:chOff x="768" y="2688"/>
            <a:chExt cx="144" cy="850"/>
          </a:xfrm>
        </p:grpSpPr>
        <p:sp>
          <p:nvSpPr>
            <p:cNvPr id="12322" name="Oval 63"/>
            <p:cNvSpPr>
              <a:spLocks noChangeAspect="1" noChangeArrowheads="1"/>
            </p:cNvSpPr>
            <p:nvPr/>
          </p:nvSpPr>
          <p:spPr bwMode="auto">
            <a:xfrm>
              <a:off x="768" y="2688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3" name="Oval 64"/>
            <p:cNvSpPr>
              <a:spLocks noChangeAspect="1" noChangeArrowheads="1"/>
            </p:cNvSpPr>
            <p:nvPr/>
          </p:nvSpPr>
          <p:spPr bwMode="auto">
            <a:xfrm>
              <a:off x="768" y="2969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4" name="Oval 65"/>
            <p:cNvSpPr>
              <a:spLocks noChangeAspect="1" noChangeArrowheads="1"/>
            </p:cNvSpPr>
            <p:nvPr/>
          </p:nvSpPr>
          <p:spPr bwMode="auto">
            <a:xfrm>
              <a:off x="768" y="3250"/>
              <a:ext cx="144" cy="288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2318" name="Group 66"/>
          <p:cNvGrpSpPr>
            <a:grpSpLocks noChangeAspect="1"/>
          </p:cNvGrpSpPr>
          <p:nvPr/>
        </p:nvGrpSpPr>
        <p:grpSpPr bwMode="auto">
          <a:xfrm>
            <a:off x="722227" y="3199356"/>
            <a:ext cx="513755" cy="816860"/>
            <a:chOff x="576" y="2736"/>
            <a:chExt cx="576" cy="576"/>
          </a:xfrm>
        </p:grpSpPr>
        <p:sp>
          <p:nvSpPr>
            <p:cNvPr id="12319" name="Line 67"/>
            <p:cNvSpPr>
              <a:spLocks noChangeAspect="1" noChangeShapeType="1"/>
            </p:cNvSpPr>
            <p:nvPr/>
          </p:nvSpPr>
          <p:spPr bwMode="auto">
            <a:xfrm>
              <a:off x="576" y="2736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0" name="Line 68"/>
            <p:cNvSpPr>
              <a:spLocks noChangeAspect="1" noChangeShapeType="1"/>
            </p:cNvSpPr>
            <p:nvPr/>
          </p:nvSpPr>
          <p:spPr bwMode="auto">
            <a:xfrm>
              <a:off x="1152" y="2736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2321" name="Line 69"/>
            <p:cNvSpPr>
              <a:spLocks noChangeAspect="1" noChangeShapeType="1"/>
            </p:cNvSpPr>
            <p:nvPr/>
          </p:nvSpPr>
          <p:spPr bwMode="auto">
            <a:xfrm rot="-5400000">
              <a:off x="864" y="2997"/>
              <a:ext cx="0" cy="576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315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 i="0"/>
              <a:t>Crick et al (1961) experiment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674814" y="3154680"/>
            <a:ext cx="7164386" cy="274320"/>
            <a:chOff x="1674814" y="3154680"/>
            <a:chExt cx="7164386" cy="274320"/>
          </a:xfrm>
        </p:grpSpPr>
        <p:cxnSp>
          <p:nvCxnSpPr>
            <p:cNvPr id="5" name="Straight Connector 4"/>
            <p:cNvCxnSpPr/>
            <p:nvPr/>
          </p:nvCxnSpPr>
          <p:spPr bwMode="auto">
            <a:xfrm>
              <a:off x="1674814" y="3394088"/>
              <a:ext cx="7164386" cy="3491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" name="Rectangle 1"/>
            <p:cNvSpPr/>
            <p:nvPr/>
          </p:nvSpPr>
          <p:spPr bwMode="auto">
            <a:xfrm>
              <a:off x="8313348" y="3240151"/>
              <a:ext cx="420624" cy="15982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16" name="Straight Connector 15"/>
            <p:cNvCxnSpPr/>
            <p:nvPr/>
          </p:nvCxnSpPr>
          <p:spPr bwMode="auto">
            <a:xfrm>
              <a:off x="8411028" y="3154680"/>
              <a:ext cx="12700" cy="2743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7683" y="2203178"/>
            <a:ext cx="342917" cy="844822"/>
          </a:xfrm>
          <a:prstGeom prst="rect">
            <a:avLst/>
          </a:prstGeom>
        </p:spPr>
      </p:pic>
      <p:grpSp>
        <p:nvGrpSpPr>
          <p:cNvPr id="40" name="Group 39"/>
          <p:cNvGrpSpPr/>
          <p:nvPr/>
        </p:nvGrpSpPr>
        <p:grpSpPr>
          <a:xfrm>
            <a:off x="1676400" y="3916680"/>
            <a:ext cx="7164386" cy="274320"/>
            <a:chOff x="1674814" y="3154680"/>
            <a:chExt cx="7164386" cy="274320"/>
          </a:xfrm>
        </p:grpSpPr>
        <p:cxnSp>
          <p:nvCxnSpPr>
            <p:cNvPr id="41" name="Straight Connector 40"/>
            <p:cNvCxnSpPr/>
            <p:nvPr/>
          </p:nvCxnSpPr>
          <p:spPr bwMode="auto">
            <a:xfrm>
              <a:off x="1674814" y="3394088"/>
              <a:ext cx="7164386" cy="3491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Rectangle 41"/>
            <p:cNvSpPr/>
            <p:nvPr/>
          </p:nvSpPr>
          <p:spPr bwMode="auto">
            <a:xfrm>
              <a:off x="8313348" y="3240151"/>
              <a:ext cx="420624" cy="15982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3" name="Straight Connector 42"/>
            <p:cNvCxnSpPr/>
            <p:nvPr/>
          </p:nvCxnSpPr>
          <p:spPr bwMode="auto">
            <a:xfrm>
              <a:off x="8411028" y="3154680"/>
              <a:ext cx="12700" cy="2743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4" name="Group 43"/>
          <p:cNvGrpSpPr/>
          <p:nvPr/>
        </p:nvGrpSpPr>
        <p:grpSpPr>
          <a:xfrm>
            <a:off x="1677986" y="4678680"/>
            <a:ext cx="7164386" cy="274320"/>
            <a:chOff x="1674814" y="3154680"/>
            <a:chExt cx="7164386" cy="274320"/>
          </a:xfrm>
        </p:grpSpPr>
        <p:cxnSp>
          <p:nvCxnSpPr>
            <p:cNvPr id="45" name="Straight Connector 44"/>
            <p:cNvCxnSpPr/>
            <p:nvPr/>
          </p:nvCxnSpPr>
          <p:spPr bwMode="auto">
            <a:xfrm>
              <a:off x="1674814" y="3394088"/>
              <a:ext cx="7164386" cy="3491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6" name="Rectangle 45"/>
            <p:cNvSpPr/>
            <p:nvPr/>
          </p:nvSpPr>
          <p:spPr bwMode="auto">
            <a:xfrm>
              <a:off x="8313348" y="3240151"/>
              <a:ext cx="420624" cy="15982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 bwMode="auto">
            <a:xfrm>
              <a:off x="8411028" y="3154680"/>
              <a:ext cx="12700" cy="2743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48" name="Group 47"/>
          <p:cNvGrpSpPr/>
          <p:nvPr/>
        </p:nvGrpSpPr>
        <p:grpSpPr>
          <a:xfrm>
            <a:off x="1679572" y="5440680"/>
            <a:ext cx="7164386" cy="274320"/>
            <a:chOff x="1674814" y="3154680"/>
            <a:chExt cx="7164386" cy="274320"/>
          </a:xfrm>
        </p:grpSpPr>
        <p:cxnSp>
          <p:nvCxnSpPr>
            <p:cNvPr id="49" name="Straight Connector 48"/>
            <p:cNvCxnSpPr/>
            <p:nvPr/>
          </p:nvCxnSpPr>
          <p:spPr bwMode="auto">
            <a:xfrm>
              <a:off x="1674814" y="3394088"/>
              <a:ext cx="7164386" cy="3491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0" name="Rectangle 49"/>
            <p:cNvSpPr/>
            <p:nvPr/>
          </p:nvSpPr>
          <p:spPr bwMode="auto">
            <a:xfrm>
              <a:off x="8313348" y="3240151"/>
              <a:ext cx="420624" cy="15982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1" name="Straight Connector 50"/>
            <p:cNvCxnSpPr/>
            <p:nvPr/>
          </p:nvCxnSpPr>
          <p:spPr bwMode="auto">
            <a:xfrm>
              <a:off x="8411028" y="3154680"/>
              <a:ext cx="12700" cy="2743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grpSp>
        <p:nvGrpSpPr>
          <p:cNvPr id="52" name="Group 51"/>
          <p:cNvGrpSpPr/>
          <p:nvPr/>
        </p:nvGrpSpPr>
        <p:grpSpPr>
          <a:xfrm>
            <a:off x="1681158" y="6202680"/>
            <a:ext cx="7164386" cy="274320"/>
            <a:chOff x="1674814" y="3154680"/>
            <a:chExt cx="7164386" cy="274320"/>
          </a:xfrm>
        </p:grpSpPr>
        <p:cxnSp>
          <p:nvCxnSpPr>
            <p:cNvPr id="53" name="Straight Connector 52"/>
            <p:cNvCxnSpPr/>
            <p:nvPr/>
          </p:nvCxnSpPr>
          <p:spPr bwMode="auto">
            <a:xfrm>
              <a:off x="1674814" y="3394088"/>
              <a:ext cx="7164386" cy="34912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54" name="Rectangle 53"/>
            <p:cNvSpPr/>
            <p:nvPr/>
          </p:nvSpPr>
          <p:spPr bwMode="auto">
            <a:xfrm>
              <a:off x="8313348" y="3240151"/>
              <a:ext cx="420624" cy="159821"/>
            </a:xfrm>
            <a:prstGeom prst="rect">
              <a:avLst/>
            </a:prstGeom>
            <a:solidFill>
              <a:srgbClr val="FF00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cxnSp>
          <p:nvCxnSpPr>
            <p:cNvPr id="55" name="Straight Connector 54"/>
            <p:cNvCxnSpPr/>
            <p:nvPr/>
          </p:nvCxnSpPr>
          <p:spPr bwMode="auto">
            <a:xfrm>
              <a:off x="8411028" y="3154680"/>
              <a:ext cx="12700" cy="27432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pic>
        <p:nvPicPr>
          <p:cNvPr id="56" name="Picture 5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3269978"/>
            <a:ext cx="342917" cy="844822"/>
          </a:xfrm>
          <a:prstGeom prst="rect">
            <a:avLst/>
          </a:prstGeom>
        </p:spPr>
      </p:pic>
      <p:pic>
        <p:nvPicPr>
          <p:cNvPr id="57" name="Picture 5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283" y="4038600"/>
            <a:ext cx="342917" cy="844822"/>
          </a:xfrm>
          <a:prstGeom prst="rect">
            <a:avLst/>
          </a:prstGeom>
        </p:spPr>
      </p:pic>
      <p:pic>
        <p:nvPicPr>
          <p:cNvPr id="58" name="Picture 5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807222"/>
            <a:ext cx="342917" cy="844822"/>
          </a:xfrm>
          <a:prstGeom prst="rect">
            <a:avLst/>
          </a:prstGeom>
        </p:spPr>
      </p:pic>
      <p:pic>
        <p:nvPicPr>
          <p:cNvPr id="59" name="Picture 5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5083" y="5575844"/>
            <a:ext cx="342917" cy="844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7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1021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719944"/>
            <a:ext cx="8412480" cy="510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hlinkClick r:id="rId3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23 March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557486" y="4800600"/>
            <a:ext cx="3429000" cy="1219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943" y="3342733"/>
            <a:ext cx="5189724" cy="1857375"/>
          </a:xfrm>
          <a:prstGeom prst="rect">
            <a:avLst/>
          </a:prstGeom>
          <a:ln w="5715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 bwMode="auto">
          <a:xfrm flipV="1">
            <a:off x="1371600" y="361405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726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4062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74701"/>
          <a:stretch/>
        </p:blipFill>
        <p:spPr>
          <a:xfrm>
            <a:off x="228600" y="152401"/>
            <a:ext cx="8686800" cy="838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981200" y="2971800"/>
            <a:ext cx="3962400" cy="1200329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…regarding </a:t>
            </a:r>
            <a:r>
              <a:rPr lang="en-US" sz="2400" dirty="0"/>
              <a:t>SQ13, I cant see why the numbers might be regarded as suspicious. </a:t>
            </a:r>
            <a:endParaRPr lang="en-US" sz="24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4334470"/>
            <a:ext cx="4800600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99"/>
                </a:solidFill>
              </a:rPr>
              <a:t>SQ13. Reinterpret the numbers for </a:t>
            </a:r>
            <a:r>
              <a:rPr lang="en-US" b="1" i="0" dirty="0" smtClean="0">
                <a:solidFill>
                  <a:srgbClr val="000099"/>
                </a:solidFill>
              </a:rPr>
              <a:t>experiment</a:t>
            </a:r>
            <a:br>
              <a:rPr lang="en-US" b="1" i="0" dirty="0" smtClean="0">
                <a:solidFill>
                  <a:srgbClr val="000099"/>
                </a:solidFill>
              </a:rPr>
            </a:br>
            <a:r>
              <a:rPr lang="en-US" b="1" i="0" dirty="0" smtClean="0">
                <a:solidFill>
                  <a:srgbClr val="000099"/>
                </a:solidFill>
              </a:rPr>
              <a:t>          </a:t>
            </a:r>
            <a:r>
              <a:rPr lang="en-US" b="1" i="0" dirty="0">
                <a:solidFill>
                  <a:srgbClr val="000099"/>
                </a:solidFill>
              </a:rPr>
              <a:t>J108, in light of the minus </a:t>
            </a:r>
            <a:r>
              <a:rPr lang="en-US" b="1" i="0" dirty="0" smtClean="0">
                <a:solidFill>
                  <a:srgbClr val="000099"/>
                </a:solidFill>
              </a:rPr>
              <a:t>polynucleotide</a:t>
            </a:r>
            <a:br>
              <a:rPr lang="en-US" b="1" i="0" dirty="0" smtClean="0">
                <a:solidFill>
                  <a:srgbClr val="000099"/>
                </a:solidFill>
              </a:rPr>
            </a:br>
            <a:r>
              <a:rPr lang="en-US" b="1" i="0" dirty="0" smtClean="0">
                <a:solidFill>
                  <a:srgbClr val="000099"/>
                </a:solidFill>
              </a:rPr>
              <a:t>          control… What </a:t>
            </a:r>
            <a:r>
              <a:rPr lang="en-US" b="1" i="0" dirty="0">
                <a:solidFill>
                  <a:srgbClr val="000099"/>
                </a:solidFill>
              </a:rPr>
              <a:t>makes them suspicious? 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1828800"/>
            <a:ext cx="762000" cy="434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162800" y="1828800"/>
            <a:ext cx="1219200" cy="434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915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2" grpId="0" animBg="1"/>
      <p:bldP spid="6" grpId="0" animBg="1"/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74701"/>
          <a:stretch/>
        </p:blipFill>
        <p:spPr>
          <a:xfrm>
            <a:off x="228600" y="152401"/>
            <a:ext cx="8686800" cy="838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0178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074"/>
          <a:stretch/>
        </p:blipFill>
        <p:spPr bwMode="auto">
          <a:xfrm>
            <a:off x="206740" y="1295400"/>
            <a:ext cx="8686800" cy="5177312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9" name="Straight Connector 8"/>
          <p:cNvCxnSpPr/>
          <p:nvPr/>
        </p:nvCxnSpPr>
        <p:spPr bwMode="auto">
          <a:xfrm>
            <a:off x="2442030" y="2057400"/>
            <a:ext cx="6217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Connector 11"/>
          <p:cNvCxnSpPr/>
          <p:nvPr/>
        </p:nvCxnSpPr>
        <p:spPr bwMode="auto">
          <a:xfrm>
            <a:off x="355602" y="2271486"/>
            <a:ext cx="8229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97896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4333" t="13008" r="2334"/>
          <a:stretch/>
        </p:blipFill>
        <p:spPr>
          <a:xfrm>
            <a:off x="0" y="0"/>
            <a:ext cx="9144000" cy="6551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95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524000"/>
            <a:ext cx="8686800" cy="300860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0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86" y="152401"/>
            <a:ext cx="8686800" cy="1128637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381000" y="3124200"/>
            <a:ext cx="62179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Connector 4"/>
          <p:cNvCxnSpPr/>
          <p:nvPr/>
        </p:nvCxnSpPr>
        <p:spPr bwMode="auto">
          <a:xfrm>
            <a:off x="6614410" y="2910590"/>
            <a:ext cx="219456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379750" y="3336560"/>
            <a:ext cx="530352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" name="Text Box 28" descr="Newsprint"/>
          <p:cNvSpPr txBox="1">
            <a:spLocks noChangeArrowheads="1"/>
          </p:cNvSpPr>
          <p:nvPr/>
        </p:nvSpPr>
        <p:spPr bwMode="auto">
          <a:xfrm>
            <a:off x="1944912" y="4675894"/>
            <a:ext cx="5217888" cy="1938992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/>
            <a:r>
              <a:rPr lang="en-US" dirty="0"/>
              <a:t>I'm having trouble understanding the role of PNP in the experiment. If it is usually involved in RNA degradation intra </a:t>
            </a:r>
            <a:r>
              <a:rPr lang="en-US" dirty="0" err="1"/>
              <a:t>cellularly</a:t>
            </a:r>
            <a:r>
              <a:rPr lang="en-US" dirty="0"/>
              <a:t>, how could it be used to synthesize RNA extra </a:t>
            </a:r>
            <a:r>
              <a:rPr lang="en-US" dirty="0" err="1"/>
              <a:t>cellularly</a:t>
            </a:r>
            <a:r>
              <a:rPr lang="en-US" dirty="0"/>
              <a:t>?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27220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 rot="5400000" flipV="1">
            <a:off x="3962400" y="6858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 bwMode="auto">
          <a:xfrm flipV="1">
            <a:off x="6553200" y="53340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ight Arrow 4"/>
          <p:cNvSpPr/>
          <p:nvPr/>
        </p:nvSpPr>
        <p:spPr bwMode="auto">
          <a:xfrm rot="16200000" flipV="1">
            <a:off x="4038600" y="4572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47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5"/>
          <p:cNvSpPr>
            <a:spLocks/>
          </p:cNvSpPr>
          <p:nvPr/>
        </p:nvSpPr>
        <p:spPr bwMode="auto">
          <a:xfrm>
            <a:off x="3138885" y="1371600"/>
            <a:ext cx="2819211" cy="3274278"/>
          </a:xfrm>
          <a:custGeom>
            <a:avLst/>
            <a:gdLst>
              <a:gd name="T0" fmla="*/ 2147483647 w 4736"/>
              <a:gd name="T1" fmla="*/ 2147483647 h 2328"/>
              <a:gd name="T2" fmla="*/ 2147483647 w 4736"/>
              <a:gd name="T3" fmla="*/ 2147483647 h 2328"/>
              <a:gd name="T4" fmla="*/ 2147483647 w 4736"/>
              <a:gd name="T5" fmla="*/ 2147483647 h 2328"/>
              <a:gd name="T6" fmla="*/ 2147483647 w 4736"/>
              <a:gd name="T7" fmla="*/ 2147483647 h 2328"/>
              <a:gd name="T8" fmla="*/ 2147483647 w 4736"/>
              <a:gd name="T9" fmla="*/ 2147483647 h 2328"/>
              <a:gd name="T10" fmla="*/ 2147483647 w 4736"/>
              <a:gd name="T11" fmla="*/ 2147483647 h 2328"/>
              <a:gd name="T12" fmla="*/ 2147483647 w 4736"/>
              <a:gd name="T13" fmla="*/ 2147483647 h 2328"/>
              <a:gd name="T14" fmla="*/ 2147483647 w 4736"/>
              <a:gd name="T15" fmla="*/ 2147483647 h 2328"/>
              <a:gd name="T16" fmla="*/ 2147483647 w 4736"/>
              <a:gd name="T17" fmla="*/ 2147483647 h 2328"/>
              <a:gd name="T18" fmla="*/ 2147483647 w 4736"/>
              <a:gd name="T19" fmla="*/ 2147483647 h 2328"/>
              <a:gd name="T20" fmla="*/ 2147483647 w 4736"/>
              <a:gd name="T21" fmla="*/ 2147483647 h 2328"/>
              <a:gd name="T22" fmla="*/ 2147483647 w 4736"/>
              <a:gd name="T23" fmla="*/ 2147483647 h 2328"/>
              <a:gd name="T24" fmla="*/ 2147483647 w 4736"/>
              <a:gd name="T25" fmla="*/ 2147483647 h 2328"/>
              <a:gd name="T26" fmla="*/ 2147483647 w 4736"/>
              <a:gd name="T27" fmla="*/ 2147483647 h 2328"/>
              <a:gd name="T28" fmla="*/ 2147483647 w 4736"/>
              <a:gd name="T29" fmla="*/ 2147483647 h 2328"/>
              <a:gd name="T30" fmla="*/ 2147483647 w 4736"/>
              <a:gd name="T31" fmla="*/ 2147483647 h 2328"/>
              <a:gd name="T32" fmla="*/ 2147483647 w 4736"/>
              <a:gd name="T33" fmla="*/ 2147483647 h 2328"/>
              <a:gd name="T34" fmla="*/ 2147483647 w 4736"/>
              <a:gd name="T35" fmla="*/ 2147483647 h 2328"/>
              <a:gd name="T36" fmla="*/ 2147483647 w 4736"/>
              <a:gd name="T37" fmla="*/ 2147483647 h 2328"/>
              <a:gd name="T38" fmla="*/ 2147483647 w 4736"/>
              <a:gd name="T39" fmla="*/ 2147483647 h 2328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w 4736"/>
              <a:gd name="T61" fmla="*/ 0 h 2328"/>
              <a:gd name="T62" fmla="*/ 4736 w 4736"/>
              <a:gd name="T63" fmla="*/ 2328 h 2328"/>
              <a:gd name="connsiteX0" fmla="*/ 0 w 9932"/>
              <a:gd name="connsiteY0" fmla="*/ 7004 h 9707"/>
              <a:gd name="connsiteX1" fmla="*/ 405 w 9932"/>
              <a:gd name="connsiteY1" fmla="*/ 8448 h 9707"/>
              <a:gd name="connsiteX2" fmla="*/ 1520 w 9932"/>
              <a:gd name="connsiteY2" fmla="*/ 8860 h 9707"/>
              <a:gd name="connsiteX3" fmla="*/ 2128 w 9932"/>
              <a:gd name="connsiteY3" fmla="*/ 7211 h 9707"/>
              <a:gd name="connsiteX4" fmla="*/ 2635 w 9932"/>
              <a:gd name="connsiteY4" fmla="*/ 4324 h 9707"/>
              <a:gd name="connsiteX5" fmla="*/ 3141 w 9932"/>
              <a:gd name="connsiteY5" fmla="*/ 407 h 9707"/>
              <a:gd name="connsiteX6" fmla="*/ 3851 w 9932"/>
              <a:gd name="connsiteY6" fmla="*/ 613 h 9707"/>
              <a:gd name="connsiteX7" fmla="*/ 4256 w 9932"/>
              <a:gd name="connsiteY7" fmla="*/ 4736 h 9707"/>
              <a:gd name="connsiteX8" fmla="*/ 4459 w 9932"/>
              <a:gd name="connsiteY8" fmla="*/ 7417 h 9707"/>
              <a:gd name="connsiteX9" fmla="*/ 5270 w 9932"/>
              <a:gd name="connsiteY9" fmla="*/ 8035 h 9707"/>
              <a:gd name="connsiteX10" fmla="*/ 5777 w 9932"/>
              <a:gd name="connsiteY10" fmla="*/ 7004 h 9707"/>
              <a:gd name="connsiteX11" fmla="*/ 6283 w 9932"/>
              <a:gd name="connsiteY11" fmla="*/ 3499 h 9707"/>
              <a:gd name="connsiteX12" fmla="*/ 6689 w 9932"/>
              <a:gd name="connsiteY12" fmla="*/ 407 h 9707"/>
              <a:gd name="connsiteX13" fmla="*/ 7601 w 9932"/>
              <a:gd name="connsiteY13" fmla="*/ 2262 h 9707"/>
              <a:gd name="connsiteX14" fmla="*/ 8006 w 9932"/>
              <a:gd name="connsiteY14" fmla="*/ 5561 h 9707"/>
              <a:gd name="connsiteX15" fmla="*/ 8412 w 9932"/>
              <a:gd name="connsiteY15" fmla="*/ 8860 h 9707"/>
              <a:gd name="connsiteX16" fmla="*/ 9324 w 9932"/>
              <a:gd name="connsiteY16" fmla="*/ 9685 h 9707"/>
              <a:gd name="connsiteX17" fmla="*/ 9831 w 9932"/>
              <a:gd name="connsiteY17" fmla="*/ 8242 h 9707"/>
              <a:gd name="connsiteX18" fmla="*/ 9932 w 9932"/>
              <a:gd name="connsiteY18" fmla="*/ 6798 h 9707"/>
              <a:gd name="connsiteX0" fmla="*/ 0 w 9592"/>
              <a:gd name="connsiteY0" fmla="*/ 8703 h 10000"/>
              <a:gd name="connsiteX1" fmla="*/ 1122 w 9592"/>
              <a:gd name="connsiteY1" fmla="*/ 9127 h 10000"/>
              <a:gd name="connsiteX2" fmla="*/ 1735 w 9592"/>
              <a:gd name="connsiteY2" fmla="*/ 7429 h 10000"/>
              <a:gd name="connsiteX3" fmla="*/ 2245 w 9592"/>
              <a:gd name="connsiteY3" fmla="*/ 4455 h 10000"/>
              <a:gd name="connsiteX4" fmla="*/ 2755 w 9592"/>
              <a:gd name="connsiteY4" fmla="*/ 419 h 10000"/>
              <a:gd name="connsiteX5" fmla="*/ 3469 w 9592"/>
              <a:gd name="connsiteY5" fmla="*/ 632 h 10000"/>
              <a:gd name="connsiteX6" fmla="*/ 3877 w 9592"/>
              <a:gd name="connsiteY6" fmla="*/ 4879 h 10000"/>
              <a:gd name="connsiteX7" fmla="*/ 4082 w 9592"/>
              <a:gd name="connsiteY7" fmla="*/ 7641 h 10000"/>
              <a:gd name="connsiteX8" fmla="*/ 4898 w 9592"/>
              <a:gd name="connsiteY8" fmla="*/ 8278 h 10000"/>
              <a:gd name="connsiteX9" fmla="*/ 5409 w 9592"/>
              <a:gd name="connsiteY9" fmla="*/ 7215 h 10000"/>
              <a:gd name="connsiteX10" fmla="*/ 5918 w 9592"/>
              <a:gd name="connsiteY10" fmla="*/ 3605 h 10000"/>
              <a:gd name="connsiteX11" fmla="*/ 6327 w 9592"/>
              <a:gd name="connsiteY11" fmla="*/ 419 h 10000"/>
              <a:gd name="connsiteX12" fmla="*/ 7245 w 9592"/>
              <a:gd name="connsiteY12" fmla="*/ 2330 h 10000"/>
              <a:gd name="connsiteX13" fmla="*/ 7653 w 9592"/>
              <a:gd name="connsiteY13" fmla="*/ 5729 h 10000"/>
              <a:gd name="connsiteX14" fmla="*/ 8062 w 9592"/>
              <a:gd name="connsiteY14" fmla="*/ 9127 h 10000"/>
              <a:gd name="connsiteX15" fmla="*/ 8980 w 9592"/>
              <a:gd name="connsiteY15" fmla="*/ 9977 h 10000"/>
              <a:gd name="connsiteX16" fmla="*/ 9490 w 9592"/>
              <a:gd name="connsiteY16" fmla="*/ 8491 h 10000"/>
              <a:gd name="connsiteX17" fmla="*/ 9592 w 9592"/>
              <a:gd name="connsiteY17" fmla="*/ 7003 h 10000"/>
              <a:gd name="connsiteX0" fmla="*/ 0 w 10000"/>
              <a:gd name="connsiteY0" fmla="*/ 8703 h 10000"/>
              <a:gd name="connsiteX1" fmla="*/ 1170 w 10000"/>
              <a:gd name="connsiteY1" fmla="*/ 9127 h 10000"/>
              <a:gd name="connsiteX2" fmla="*/ 1809 w 10000"/>
              <a:gd name="connsiteY2" fmla="*/ 7429 h 10000"/>
              <a:gd name="connsiteX3" fmla="*/ 2340 w 10000"/>
              <a:gd name="connsiteY3" fmla="*/ 4455 h 10000"/>
              <a:gd name="connsiteX4" fmla="*/ 2872 w 10000"/>
              <a:gd name="connsiteY4" fmla="*/ 419 h 10000"/>
              <a:gd name="connsiteX5" fmla="*/ 3617 w 10000"/>
              <a:gd name="connsiteY5" fmla="*/ 632 h 10000"/>
              <a:gd name="connsiteX6" fmla="*/ 4042 w 10000"/>
              <a:gd name="connsiteY6" fmla="*/ 4879 h 10000"/>
              <a:gd name="connsiteX7" fmla="*/ 4256 w 10000"/>
              <a:gd name="connsiteY7" fmla="*/ 7641 h 10000"/>
              <a:gd name="connsiteX8" fmla="*/ 5106 w 10000"/>
              <a:gd name="connsiteY8" fmla="*/ 8278 h 10000"/>
              <a:gd name="connsiteX9" fmla="*/ 5639 w 10000"/>
              <a:gd name="connsiteY9" fmla="*/ 7215 h 10000"/>
              <a:gd name="connsiteX10" fmla="*/ 6170 w 10000"/>
              <a:gd name="connsiteY10" fmla="*/ 3605 h 10000"/>
              <a:gd name="connsiteX11" fmla="*/ 6596 w 10000"/>
              <a:gd name="connsiteY11" fmla="*/ 419 h 10000"/>
              <a:gd name="connsiteX12" fmla="*/ 7553 w 10000"/>
              <a:gd name="connsiteY12" fmla="*/ 2330 h 10000"/>
              <a:gd name="connsiteX13" fmla="*/ 7979 w 10000"/>
              <a:gd name="connsiteY13" fmla="*/ 5729 h 10000"/>
              <a:gd name="connsiteX14" fmla="*/ 8405 w 10000"/>
              <a:gd name="connsiteY14" fmla="*/ 9127 h 10000"/>
              <a:gd name="connsiteX15" fmla="*/ 9362 w 10000"/>
              <a:gd name="connsiteY15" fmla="*/ 9977 h 10000"/>
              <a:gd name="connsiteX16" fmla="*/ 9894 w 10000"/>
              <a:gd name="connsiteY16" fmla="*/ 8491 h 10000"/>
              <a:gd name="connsiteX17" fmla="*/ 10000 w 10000"/>
              <a:gd name="connsiteY17" fmla="*/ 7003 h 10000"/>
              <a:gd name="connsiteX0" fmla="*/ 0 w 9894"/>
              <a:gd name="connsiteY0" fmla="*/ 8703 h 10000"/>
              <a:gd name="connsiteX1" fmla="*/ 1170 w 9894"/>
              <a:gd name="connsiteY1" fmla="*/ 9127 h 10000"/>
              <a:gd name="connsiteX2" fmla="*/ 1809 w 9894"/>
              <a:gd name="connsiteY2" fmla="*/ 7429 h 10000"/>
              <a:gd name="connsiteX3" fmla="*/ 2340 w 9894"/>
              <a:gd name="connsiteY3" fmla="*/ 4455 h 10000"/>
              <a:gd name="connsiteX4" fmla="*/ 2872 w 9894"/>
              <a:gd name="connsiteY4" fmla="*/ 419 h 10000"/>
              <a:gd name="connsiteX5" fmla="*/ 3617 w 9894"/>
              <a:gd name="connsiteY5" fmla="*/ 632 h 10000"/>
              <a:gd name="connsiteX6" fmla="*/ 4042 w 9894"/>
              <a:gd name="connsiteY6" fmla="*/ 4879 h 10000"/>
              <a:gd name="connsiteX7" fmla="*/ 4256 w 9894"/>
              <a:gd name="connsiteY7" fmla="*/ 7641 h 10000"/>
              <a:gd name="connsiteX8" fmla="*/ 5106 w 9894"/>
              <a:gd name="connsiteY8" fmla="*/ 8278 h 10000"/>
              <a:gd name="connsiteX9" fmla="*/ 5639 w 9894"/>
              <a:gd name="connsiteY9" fmla="*/ 7215 h 10000"/>
              <a:gd name="connsiteX10" fmla="*/ 6170 w 9894"/>
              <a:gd name="connsiteY10" fmla="*/ 3605 h 10000"/>
              <a:gd name="connsiteX11" fmla="*/ 6596 w 9894"/>
              <a:gd name="connsiteY11" fmla="*/ 419 h 10000"/>
              <a:gd name="connsiteX12" fmla="*/ 7553 w 9894"/>
              <a:gd name="connsiteY12" fmla="*/ 2330 h 10000"/>
              <a:gd name="connsiteX13" fmla="*/ 7979 w 9894"/>
              <a:gd name="connsiteY13" fmla="*/ 5729 h 10000"/>
              <a:gd name="connsiteX14" fmla="*/ 8405 w 9894"/>
              <a:gd name="connsiteY14" fmla="*/ 9127 h 10000"/>
              <a:gd name="connsiteX15" fmla="*/ 9362 w 9894"/>
              <a:gd name="connsiteY15" fmla="*/ 9977 h 10000"/>
              <a:gd name="connsiteX16" fmla="*/ 9894 w 9894"/>
              <a:gd name="connsiteY16" fmla="*/ 8491 h 10000"/>
              <a:gd name="connsiteX0" fmla="*/ 0 w 9462"/>
              <a:gd name="connsiteY0" fmla="*/ 8703 h 10000"/>
              <a:gd name="connsiteX1" fmla="*/ 1183 w 9462"/>
              <a:gd name="connsiteY1" fmla="*/ 9127 h 10000"/>
              <a:gd name="connsiteX2" fmla="*/ 1828 w 9462"/>
              <a:gd name="connsiteY2" fmla="*/ 7429 h 10000"/>
              <a:gd name="connsiteX3" fmla="*/ 2365 w 9462"/>
              <a:gd name="connsiteY3" fmla="*/ 4455 h 10000"/>
              <a:gd name="connsiteX4" fmla="*/ 2903 w 9462"/>
              <a:gd name="connsiteY4" fmla="*/ 419 h 10000"/>
              <a:gd name="connsiteX5" fmla="*/ 3656 w 9462"/>
              <a:gd name="connsiteY5" fmla="*/ 632 h 10000"/>
              <a:gd name="connsiteX6" fmla="*/ 4085 w 9462"/>
              <a:gd name="connsiteY6" fmla="*/ 4879 h 10000"/>
              <a:gd name="connsiteX7" fmla="*/ 4302 w 9462"/>
              <a:gd name="connsiteY7" fmla="*/ 7641 h 10000"/>
              <a:gd name="connsiteX8" fmla="*/ 5161 w 9462"/>
              <a:gd name="connsiteY8" fmla="*/ 8278 h 10000"/>
              <a:gd name="connsiteX9" fmla="*/ 5699 w 9462"/>
              <a:gd name="connsiteY9" fmla="*/ 7215 h 10000"/>
              <a:gd name="connsiteX10" fmla="*/ 6236 w 9462"/>
              <a:gd name="connsiteY10" fmla="*/ 3605 h 10000"/>
              <a:gd name="connsiteX11" fmla="*/ 6667 w 9462"/>
              <a:gd name="connsiteY11" fmla="*/ 419 h 10000"/>
              <a:gd name="connsiteX12" fmla="*/ 7634 w 9462"/>
              <a:gd name="connsiteY12" fmla="*/ 2330 h 10000"/>
              <a:gd name="connsiteX13" fmla="*/ 8064 w 9462"/>
              <a:gd name="connsiteY13" fmla="*/ 5729 h 10000"/>
              <a:gd name="connsiteX14" fmla="*/ 8495 w 9462"/>
              <a:gd name="connsiteY14" fmla="*/ 9127 h 10000"/>
              <a:gd name="connsiteX15" fmla="*/ 9462 w 9462"/>
              <a:gd name="connsiteY15" fmla="*/ 9977 h 10000"/>
              <a:gd name="connsiteX0" fmla="*/ 0 w 8978"/>
              <a:gd name="connsiteY0" fmla="*/ 8703 h 9196"/>
              <a:gd name="connsiteX1" fmla="*/ 1250 w 8978"/>
              <a:gd name="connsiteY1" fmla="*/ 9127 h 9196"/>
              <a:gd name="connsiteX2" fmla="*/ 1932 w 8978"/>
              <a:gd name="connsiteY2" fmla="*/ 7429 h 9196"/>
              <a:gd name="connsiteX3" fmla="*/ 2499 w 8978"/>
              <a:gd name="connsiteY3" fmla="*/ 4455 h 9196"/>
              <a:gd name="connsiteX4" fmla="*/ 3068 w 8978"/>
              <a:gd name="connsiteY4" fmla="*/ 419 h 9196"/>
              <a:gd name="connsiteX5" fmla="*/ 3864 w 8978"/>
              <a:gd name="connsiteY5" fmla="*/ 632 h 9196"/>
              <a:gd name="connsiteX6" fmla="*/ 4317 w 8978"/>
              <a:gd name="connsiteY6" fmla="*/ 4879 h 9196"/>
              <a:gd name="connsiteX7" fmla="*/ 4547 w 8978"/>
              <a:gd name="connsiteY7" fmla="*/ 7641 h 9196"/>
              <a:gd name="connsiteX8" fmla="*/ 5454 w 8978"/>
              <a:gd name="connsiteY8" fmla="*/ 8278 h 9196"/>
              <a:gd name="connsiteX9" fmla="*/ 6023 w 8978"/>
              <a:gd name="connsiteY9" fmla="*/ 7215 h 9196"/>
              <a:gd name="connsiteX10" fmla="*/ 6591 w 8978"/>
              <a:gd name="connsiteY10" fmla="*/ 3605 h 9196"/>
              <a:gd name="connsiteX11" fmla="*/ 7046 w 8978"/>
              <a:gd name="connsiteY11" fmla="*/ 419 h 9196"/>
              <a:gd name="connsiteX12" fmla="*/ 8068 w 8978"/>
              <a:gd name="connsiteY12" fmla="*/ 2330 h 9196"/>
              <a:gd name="connsiteX13" fmla="*/ 8523 w 8978"/>
              <a:gd name="connsiteY13" fmla="*/ 5729 h 9196"/>
              <a:gd name="connsiteX14" fmla="*/ 8978 w 8978"/>
              <a:gd name="connsiteY14" fmla="*/ 9127 h 9196"/>
              <a:gd name="connsiteX0" fmla="*/ 0 w 9493"/>
              <a:gd name="connsiteY0" fmla="*/ 9464 h 10000"/>
              <a:gd name="connsiteX1" fmla="*/ 1392 w 9493"/>
              <a:gd name="connsiteY1" fmla="*/ 9925 h 10000"/>
              <a:gd name="connsiteX2" fmla="*/ 2152 w 9493"/>
              <a:gd name="connsiteY2" fmla="*/ 8079 h 10000"/>
              <a:gd name="connsiteX3" fmla="*/ 2783 w 9493"/>
              <a:gd name="connsiteY3" fmla="*/ 4844 h 10000"/>
              <a:gd name="connsiteX4" fmla="*/ 3417 w 9493"/>
              <a:gd name="connsiteY4" fmla="*/ 456 h 10000"/>
              <a:gd name="connsiteX5" fmla="*/ 4304 w 9493"/>
              <a:gd name="connsiteY5" fmla="*/ 687 h 10000"/>
              <a:gd name="connsiteX6" fmla="*/ 4808 w 9493"/>
              <a:gd name="connsiteY6" fmla="*/ 5306 h 10000"/>
              <a:gd name="connsiteX7" fmla="*/ 5065 w 9493"/>
              <a:gd name="connsiteY7" fmla="*/ 8309 h 10000"/>
              <a:gd name="connsiteX8" fmla="*/ 6075 w 9493"/>
              <a:gd name="connsiteY8" fmla="*/ 9002 h 10000"/>
              <a:gd name="connsiteX9" fmla="*/ 6709 w 9493"/>
              <a:gd name="connsiteY9" fmla="*/ 7846 h 10000"/>
              <a:gd name="connsiteX10" fmla="*/ 7341 w 9493"/>
              <a:gd name="connsiteY10" fmla="*/ 3920 h 10000"/>
              <a:gd name="connsiteX11" fmla="*/ 7848 w 9493"/>
              <a:gd name="connsiteY11" fmla="*/ 456 h 10000"/>
              <a:gd name="connsiteX12" fmla="*/ 8986 w 9493"/>
              <a:gd name="connsiteY12" fmla="*/ 2534 h 10000"/>
              <a:gd name="connsiteX13" fmla="*/ 9493 w 9493"/>
              <a:gd name="connsiteY13" fmla="*/ 6230 h 10000"/>
              <a:gd name="connsiteX0" fmla="*/ 0 w 9466"/>
              <a:gd name="connsiteY0" fmla="*/ 9464 h 10000"/>
              <a:gd name="connsiteX1" fmla="*/ 1466 w 9466"/>
              <a:gd name="connsiteY1" fmla="*/ 9925 h 10000"/>
              <a:gd name="connsiteX2" fmla="*/ 2267 w 9466"/>
              <a:gd name="connsiteY2" fmla="*/ 8079 h 10000"/>
              <a:gd name="connsiteX3" fmla="*/ 2932 w 9466"/>
              <a:gd name="connsiteY3" fmla="*/ 4844 h 10000"/>
              <a:gd name="connsiteX4" fmla="*/ 3599 w 9466"/>
              <a:gd name="connsiteY4" fmla="*/ 456 h 10000"/>
              <a:gd name="connsiteX5" fmla="*/ 4534 w 9466"/>
              <a:gd name="connsiteY5" fmla="*/ 687 h 10000"/>
              <a:gd name="connsiteX6" fmla="*/ 5065 w 9466"/>
              <a:gd name="connsiteY6" fmla="*/ 5306 h 10000"/>
              <a:gd name="connsiteX7" fmla="*/ 5336 w 9466"/>
              <a:gd name="connsiteY7" fmla="*/ 8309 h 10000"/>
              <a:gd name="connsiteX8" fmla="*/ 6399 w 9466"/>
              <a:gd name="connsiteY8" fmla="*/ 9002 h 10000"/>
              <a:gd name="connsiteX9" fmla="*/ 7067 w 9466"/>
              <a:gd name="connsiteY9" fmla="*/ 7846 h 10000"/>
              <a:gd name="connsiteX10" fmla="*/ 7733 w 9466"/>
              <a:gd name="connsiteY10" fmla="*/ 3920 h 10000"/>
              <a:gd name="connsiteX11" fmla="*/ 8267 w 9466"/>
              <a:gd name="connsiteY11" fmla="*/ 456 h 10000"/>
              <a:gd name="connsiteX12" fmla="*/ 9466 w 9466"/>
              <a:gd name="connsiteY12" fmla="*/ 2534 h 10000"/>
              <a:gd name="connsiteX0" fmla="*/ 0 w 8733"/>
              <a:gd name="connsiteY0" fmla="*/ 9464 h 10000"/>
              <a:gd name="connsiteX1" fmla="*/ 1549 w 8733"/>
              <a:gd name="connsiteY1" fmla="*/ 9925 h 10000"/>
              <a:gd name="connsiteX2" fmla="*/ 2395 w 8733"/>
              <a:gd name="connsiteY2" fmla="*/ 8079 h 10000"/>
              <a:gd name="connsiteX3" fmla="*/ 3097 w 8733"/>
              <a:gd name="connsiteY3" fmla="*/ 4844 h 10000"/>
              <a:gd name="connsiteX4" fmla="*/ 3802 w 8733"/>
              <a:gd name="connsiteY4" fmla="*/ 456 h 10000"/>
              <a:gd name="connsiteX5" fmla="*/ 4790 w 8733"/>
              <a:gd name="connsiteY5" fmla="*/ 687 h 10000"/>
              <a:gd name="connsiteX6" fmla="*/ 5351 w 8733"/>
              <a:gd name="connsiteY6" fmla="*/ 5306 h 10000"/>
              <a:gd name="connsiteX7" fmla="*/ 5637 w 8733"/>
              <a:gd name="connsiteY7" fmla="*/ 8309 h 10000"/>
              <a:gd name="connsiteX8" fmla="*/ 6760 w 8733"/>
              <a:gd name="connsiteY8" fmla="*/ 9002 h 10000"/>
              <a:gd name="connsiteX9" fmla="*/ 7466 w 8733"/>
              <a:gd name="connsiteY9" fmla="*/ 7846 h 10000"/>
              <a:gd name="connsiteX10" fmla="*/ 8169 w 8733"/>
              <a:gd name="connsiteY10" fmla="*/ 3920 h 10000"/>
              <a:gd name="connsiteX11" fmla="*/ 8733 w 8733"/>
              <a:gd name="connsiteY11" fmla="*/ 456 h 10000"/>
              <a:gd name="connsiteX0" fmla="*/ 0 w 9354"/>
              <a:gd name="connsiteY0" fmla="*/ 9464 h 10000"/>
              <a:gd name="connsiteX1" fmla="*/ 1774 w 9354"/>
              <a:gd name="connsiteY1" fmla="*/ 9925 h 10000"/>
              <a:gd name="connsiteX2" fmla="*/ 2742 w 9354"/>
              <a:gd name="connsiteY2" fmla="*/ 8079 h 10000"/>
              <a:gd name="connsiteX3" fmla="*/ 3546 w 9354"/>
              <a:gd name="connsiteY3" fmla="*/ 4844 h 10000"/>
              <a:gd name="connsiteX4" fmla="*/ 4354 w 9354"/>
              <a:gd name="connsiteY4" fmla="*/ 456 h 10000"/>
              <a:gd name="connsiteX5" fmla="*/ 5485 w 9354"/>
              <a:gd name="connsiteY5" fmla="*/ 687 h 10000"/>
              <a:gd name="connsiteX6" fmla="*/ 6127 w 9354"/>
              <a:gd name="connsiteY6" fmla="*/ 5306 h 10000"/>
              <a:gd name="connsiteX7" fmla="*/ 6455 w 9354"/>
              <a:gd name="connsiteY7" fmla="*/ 8309 h 10000"/>
              <a:gd name="connsiteX8" fmla="*/ 7741 w 9354"/>
              <a:gd name="connsiteY8" fmla="*/ 9002 h 10000"/>
              <a:gd name="connsiteX9" fmla="*/ 8549 w 9354"/>
              <a:gd name="connsiteY9" fmla="*/ 7846 h 10000"/>
              <a:gd name="connsiteX10" fmla="*/ 9354 w 9354"/>
              <a:gd name="connsiteY10" fmla="*/ 3920 h 10000"/>
              <a:gd name="connsiteX0" fmla="*/ 0 w 9139"/>
              <a:gd name="connsiteY0" fmla="*/ 9464 h 10000"/>
              <a:gd name="connsiteX1" fmla="*/ 1897 w 9139"/>
              <a:gd name="connsiteY1" fmla="*/ 9925 h 10000"/>
              <a:gd name="connsiteX2" fmla="*/ 2931 w 9139"/>
              <a:gd name="connsiteY2" fmla="*/ 8079 h 10000"/>
              <a:gd name="connsiteX3" fmla="*/ 3791 w 9139"/>
              <a:gd name="connsiteY3" fmla="*/ 4844 h 10000"/>
              <a:gd name="connsiteX4" fmla="*/ 4655 w 9139"/>
              <a:gd name="connsiteY4" fmla="*/ 456 h 10000"/>
              <a:gd name="connsiteX5" fmla="*/ 5864 w 9139"/>
              <a:gd name="connsiteY5" fmla="*/ 687 h 10000"/>
              <a:gd name="connsiteX6" fmla="*/ 6550 w 9139"/>
              <a:gd name="connsiteY6" fmla="*/ 5306 h 10000"/>
              <a:gd name="connsiteX7" fmla="*/ 6901 w 9139"/>
              <a:gd name="connsiteY7" fmla="*/ 8309 h 10000"/>
              <a:gd name="connsiteX8" fmla="*/ 8276 w 9139"/>
              <a:gd name="connsiteY8" fmla="*/ 9002 h 10000"/>
              <a:gd name="connsiteX9" fmla="*/ 9139 w 9139"/>
              <a:gd name="connsiteY9" fmla="*/ 7846 h 10000"/>
              <a:gd name="connsiteX0" fmla="*/ 0 w 9056"/>
              <a:gd name="connsiteY0" fmla="*/ 9464 h 10000"/>
              <a:gd name="connsiteX1" fmla="*/ 2076 w 9056"/>
              <a:gd name="connsiteY1" fmla="*/ 9925 h 10000"/>
              <a:gd name="connsiteX2" fmla="*/ 3207 w 9056"/>
              <a:gd name="connsiteY2" fmla="*/ 8079 h 10000"/>
              <a:gd name="connsiteX3" fmla="*/ 4148 w 9056"/>
              <a:gd name="connsiteY3" fmla="*/ 4844 h 10000"/>
              <a:gd name="connsiteX4" fmla="*/ 5094 w 9056"/>
              <a:gd name="connsiteY4" fmla="*/ 456 h 10000"/>
              <a:gd name="connsiteX5" fmla="*/ 6416 w 9056"/>
              <a:gd name="connsiteY5" fmla="*/ 687 h 10000"/>
              <a:gd name="connsiteX6" fmla="*/ 7167 w 9056"/>
              <a:gd name="connsiteY6" fmla="*/ 5306 h 10000"/>
              <a:gd name="connsiteX7" fmla="*/ 7551 w 9056"/>
              <a:gd name="connsiteY7" fmla="*/ 8309 h 10000"/>
              <a:gd name="connsiteX8" fmla="*/ 9056 w 9056"/>
              <a:gd name="connsiteY8" fmla="*/ 9002 h 10000"/>
              <a:gd name="connsiteX0" fmla="*/ 299 w 10299"/>
              <a:gd name="connsiteY0" fmla="*/ 9464 h 9971"/>
              <a:gd name="connsiteX1" fmla="*/ 140 w 10299"/>
              <a:gd name="connsiteY1" fmla="*/ 9420 h 9971"/>
              <a:gd name="connsiteX2" fmla="*/ 2591 w 10299"/>
              <a:gd name="connsiteY2" fmla="*/ 9925 h 9971"/>
              <a:gd name="connsiteX3" fmla="*/ 3840 w 10299"/>
              <a:gd name="connsiteY3" fmla="*/ 8079 h 9971"/>
              <a:gd name="connsiteX4" fmla="*/ 4879 w 10299"/>
              <a:gd name="connsiteY4" fmla="*/ 4844 h 9971"/>
              <a:gd name="connsiteX5" fmla="*/ 5924 w 10299"/>
              <a:gd name="connsiteY5" fmla="*/ 456 h 9971"/>
              <a:gd name="connsiteX6" fmla="*/ 7384 w 10299"/>
              <a:gd name="connsiteY6" fmla="*/ 687 h 9971"/>
              <a:gd name="connsiteX7" fmla="*/ 8213 w 10299"/>
              <a:gd name="connsiteY7" fmla="*/ 5306 h 9971"/>
              <a:gd name="connsiteX8" fmla="*/ 8637 w 10299"/>
              <a:gd name="connsiteY8" fmla="*/ 8309 h 9971"/>
              <a:gd name="connsiteX9" fmla="*/ 10299 w 10299"/>
              <a:gd name="connsiteY9" fmla="*/ 9002 h 9971"/>
              <a:gd name="connsiteX0" fmla="*/ 0 w 9710"/>
              <a:gd name="connsiteY0" fmla="*/ 9492 h 10007"/>
              <a:gd name="connsiteX1" fmla="*/ 2226 w 9710"/>
              <a:gd name="connsiteY1" fmla="*/ 9954 h 10007"/>
              <a:gd name="connsiteX2" fmla="*/ 3439 w 9710"/>
              <a:gd name="connsiteY2" fmla="*/ 8102 h 10007"/>
              <a:gd name="connsiteX3" fmla="*/ 4447 w 9710"/>
              <a:gd name="connsiteY3" fmla="*/ 4858 h 10007"/>
              <a:gd name="connsiteX4" fmla="*/ 5462 w 9710"/>
              <a:gd name="connsiteY4" fmla="*/ 457 h 10007"/>
              <a:gd name="connsiteX5" fmla="*/ 6880 w 9710"/>
              <a:gd name="connsiteY5" fmla="*/ 689 h 10007"/>
              <a:gd name="connsiteX6" fmla="*/ 7685 w 9710"/>
              <a:gd name="connsiteY6" fmla="*/ 5321 h 10007"/>
              <a:gd name="connsiteX7" fmla="*/ 8096 w 9710"/>
              <a:gd name="connsiteY7" fmla="*/ 8333 h 10007"/>
              <a:gd name="connsiteX8" fmla="*/ 9710 w 9710"/>
              <a:gd name="connsiteY8" fmla="*/ 9028 h 10007"/>
              <a:gd name="connsiteX0" fmla="*/ 0 w 7708"/>
              <a:gd name="connsiteY0" fmla="*/ 9947 h 9947"/>
              <a:gd name="connsiteX1" fmla="*/ 1250 w 7708"/>
              <a:gd name="connsiteY1" fmla="*/ 8096 h 9947"/>
              <a:gd name="connsiteX2" fmla="*/ 2288 w 7708"/>
              <a:gd name="connsiteY2" fmla="*/ 4855 h 9947"/>
              <a:gd name="connsiteX3" fmla="*/ 3333 w 7708"/>
              <a:gd name="connsiteY3" fmla="*/ 457 h 9947"/>
              <a:gd name="connsiteX4" fmla="*/ 4793 w 7708"/>
              <a:gd name="connsiteY4" fmla="*/ 689 h 9947"/>
              <a:gd name="connsiteX5" fmla="*/ 5623 w 7708"/>
              <a:gd name="connsiteY5" fmla="*/ 5317 h 9947"/>
              <a:gd name="connsiteX6" fmla="*/ 6046 w 7708"/>
              <a:gd name="connsiteY6" fmla="*/ 8327 h 9947"/>
              <a:gd name="connsiteX7" fmla="*/ 7708 w 7708"/>
              <a:gd name="connsiteY7" fmla="*/ 9022 h 99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708" h="9947">
                <a:moveTo>
                  <a:pt x="0" y="9947"/>
                </a:moveTo>
                <a:cubicBezTo>
                  <a:pt x="591" y="9715"/>
                  <a:pt x="867" y="8945"/>
                  <a:pt x="1250" y="8096"/>
                </a:cubicBezTo>
                <a:cubicBezTo>
                  <a:pt x="1632" y="7247"/>
                  <a:pt x="1942" y="6129"/>
                  <a:pt x="2288" y="4855"/>
                </a:cubicBezTo>
                <a:cubicBezTo>
                  <a:pt x="2641" y="3580"/>
                  <a:pt x="2916" y="1150"/>
                  <a:pt x="3333" y="457"/>
                </a:cubicBezTo>
                <a:cubicBezTo>
                  <a:pt x="3749" y="-238"/>
                  <a:pt x="4409" y="-122"/>
                  <a:pt x="4793" y="689"/>
                </a:cubicBezTo>
                <a:cubicBezTo>
                  <a:pt x="5177" y="1497"/>
                  <a:pt x="5417" y="4044"/>
                  <a:pt x="5623" y="5317"/>
                </a:cubicBezTo>
                <a:cubicBezTo>
                  <a:pt x="5831" y="6590"/>
                  <a:pt x="5693" y="7709"/>
                  <a:pt x="6046" y="8327"/>
                </a:cubicBezTo>
                <a:cubicBezTo>
                  <a:pt x="6388" y="8945"/>
                  <a:pt x="7259" y="9099"/>
                  <a:pt x="7708" y="9022"/>
                </a:cubicBezTo>
              </a:path>
            </a:pathLst>
          </a:custGeom>
          <a:noFill/>
          <a:ln w="9525">
            <a:solidFill>
              <a:srgbClr val="3333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grpSp>
        <p:nvGrpSpPr>
          <p:cNvPr id="6" name="Group 9"/>
          <p:cNvGrpSpPr>
            <a:grpSpLocks/>
          </p:cNvGrpSpPr>
          <p:nvPr/>
        </p:nvGrpSpPr>
        <p:grpSpPr bwMode="auto">
          <a:xfrm>
            <a:off x="3200400" y="4038601"/>
            <a:ext cx="2971800" cy="2293938"/>
            <a:chOff x="2976" y="2544"/>
            <a:chExt cx="1872" cy="1445"/>
          </a:xfrm>
        </p:grpSpPr>
        <p:pic>
          <p:nvPicPr>
            <p:cNvPr id="7" name="Picture 10" descr="protei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0" y="2544"/>
              <a:ext cx="969" cy="9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8" name="Text Box 11"/>
            <p:cNvSpPr txBox="1">
              <a:spLocks noChangeArrowheads="1"/>
            </p:cNvSpPr>
            <p:nvPr/>
          </p:nvSpPr>
          <p:spPr bwMode="auto">
            <a:xfrm>
              <a:off x="2976" y="3466"/>
              <a:ext cx="1872" cy="5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imes New Roman" pitchFamily="-65" charset="0"/>
                  <a:ea typeface="ＭＳ Ｐゴシック" pitchFamily="-65" charset="-128"/>
                </a:defRPr>
              </a:lvl1pPr>
              <a:lvl2pPr marL="37931725" indent="-37474525" eaLnBrk="0" hangingPunct="0">
                <a:defRPr sz="2400">
                  <a:solidFill>
                    <a:schemeClr val="tx1"/>
                  </a:solidFill>
                  <a:latin typeface="Times New Roman" pitchFamily="-65" charset="0"/>
                  <a:ea typeface="ＭＳ Ｐゴシック" pitchFamily="-65" charset="-128"/>
                </a:defRPr>
              </a:lvl2pPr>
              <a:lvl3pPr eaLnBrk="0" hangingPunct="0">
                <a:defRPr sz="2400">
                  <a:solidFill>
                    <a:schemeClr val="tx1"/>
                  </a:solidFill>
                  <a:latin typeface="Times New Roman" pitchFamily="-65" charset="0"/>
                  <a:ea typeface="ＭＳ Ｐゴシック" pitchFamily="-65" charset="-128"/>
                </a:defRPr>
              </a:lvl3pPr>
              <a:lvl4pPr eaLnBrk="0" hangingPunct="0">
                <a:defRPr sz="2400">
                  <a:solidFill>
                    <a:schemeClr val="tx1"/>
                  </a:solidFill>
                  <a:latin typeface="Times New Roman" pitchFamily="-65" charset="0"/>
                  <a:ea typeface="ＭＳ Ｐゴシック" pitchFamily="-65" charset="-128"/>
                </a:defRPr>
              </a:lvl4pPr>
              <a:lvl5pPr eaLnBrk="0" hangingPunct="0">
                <a:defRPr sz="2400">
                  <a:solidFill>
                    <a:schemeClr val="tx1"/>
                  </a:solidFill>
                  <a:latin typeface="Times New Roman" pitchFamily="-65" charset="0"/>
                  <a:ea typeface="ＭＳ Ｐゴシック" pitchFamily="-65" charset="-128"/>
                </a:defRPr>
              </a:lvl5pPr>
              <a:lvl6pPr marL="4572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65" charset="0"/>
                  <a:ea typeface="ＭＳ Ｐゴシック" pitchFamily="-65" charset="-128"/>
                </a:defRPr>
              </a:lvl6pPr>
              <a:lvl7pPr marL="9144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65" charset="0"/>
                  <a:ea typeface="ＭＳ Ｐゴシック" pitchFamily="-65" charset="-128"/>
                </a:defRPr>
              </a:lvl7pPr>
              <a:lvl8pPr marL="1371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65" charset="0"/>
                  <a:ea typeface="ＭＳ Ｐゴシック" pitchFamily="-65" charset="-128"/>
                </a:defRPr>
              </a:lvl8pPr>
              <a:lvl9pPr marL="18288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 New Roman" pitchFamily="-65" charset="0"/>
                  <a:ea typeface="ＭＳ Ｐゴシック" pitchFamily="-65" charset="-128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en-US" i="0" dirty="0" smtClean="0"/>
                <a:t>Polynucleotide </a:t>
              </a:r>
              <a:r>
                <a:rPr lang="en-US" altLang="en-US" i="0" dirty="0" err="1" smtClean="0"/>
                <a:t>Phosphoylase</a:t>
              </a:r>
              <a:endParaRPr lang="en-US" altLang="en-US" i="0" dirty="0"/>
            </a:p>
          </p:txBody>
        </p:sp>
      </p:grp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721326" y="3503051"/>
            <a:ext cx="1676400" cy="228600"/>
          </a:xfrm>
          <a:prstGeom prst="rect">
            <a:avLst/>
          </a:prstGeom>
          <a:gradFill rotWithShape="1">
            <a:gsLst>
              <a:gs pos="0">
                <a:srgbClr val="FF0000"/>
              </a:gs>
              <a:gs pos="100000">
                <a:srgbClr val="760000"/>
              </a:gs>
            </a:gsLst>
            <a:path path="shape">
              <a:fillToRect l="50000" t="50000" r="50000" b="50000"/>
            </a:path>
          </a:gra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10" name="Line 13"/>
          <p:cNvSpPr>
            <a:spLocks noChangeShapeType="1"/>
          </p:cNvSpPr>
          <p:nvPr/>
        </p:nvSpPr>
        <p:spPr bwMode="auto">
          <a:xfrm>
            <a:off x="3458028" y="3617351"/>
            <a:ext cx="219456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257628" y="210854"/>
            <a:ext cx="8610600" cy="652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i="0" dirty="0" smtClean="0"/>
              <a:t>Polynucleotide </a:t>
            </a:r>
            <a:r>
              <a:rPr lang="en-US" sz="3600" i="0" dirty="0" err="1" smtClean="0"/>
              <a:t>Phosphorylase</a:t>
            </a:r>
            <a:r>
              <a:rPr lang="en-US" sz="3600" i="0" dirty="0" smtClean="0"/>
              <a:t> (PNP)</a:t>
            </a:r>
            <a:endParaRPr lang="en-US" sz="3600" i="0" dirty="0"/>
          </a:p>
        </p:txBody>
      </p:sp>
      <p:pic>
        <p:nvPicPr>
          <p:cNvPr id="12" name="Picture 3" descr="dATP-nob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8"/>
          <a:stretch/>
        </p:blipFill>
        <p:spPr bwMode="auto">
          <a:xfrm>
            <a:off x="1219200" y="1676400"/>
            <a:ext cx="18383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 descr="dATP-nob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8"/>
          <a:stretch/>
        </p:blipFill>
        <p:spPr bwMode="auto">
          <a:xfrm>
            <a:off x="1295400" y="2828925"/>
            <a:ext cx="18383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3" descr="dATP-nob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8"/>
          <a:stretch/>
        </p:blipFill>
        <p:spPr bwMode="auto">
          <a:xfrm>
            <a:off x="762000" y="3981450"/>
            <a:ext cx="18383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 descr="dATP-nob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94"/>
          <a:stretch/>
        </p:blipFill>
        <p:spPr bwMode="auto">
          <a:xfrm>
            <a:off x="6445770" y="2047875"/>
            <a:ext cx="156475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3" descr="dATP-nob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84"/>
          <a:stretch/>
        </p:blipFill>
        <p:spPr bwMode="auto">
          <a:xfrm>
            <a:off x="6820525" y="2743200"/>
            <a:ext cx="15805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3" descr="dATP-nob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554"/>
          <a:stretch/>
        </p:blipFill>
        <p:spPr bwMode="auto">
          <a:xfrm>
            <a:off x="7228147" y="3438525"/>
            <a:ext cx="1563428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 descr="dATP-nob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8" r="65236"/>
          <a:stretch/>
        </p:blipFill>
        <p:spPr bwMode="auto">
          <a:xfrm>
            <a:off x="5400675" y="1828800"/>
            <a:ext cx="3905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3" descr="dATP-nob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8" r="65236"/>
          <a:stretch/>
        </p:blipFill>
        <p:spPr bwMode="auto">
          <a:xfrm>
            <a:off x="5705475" y="3133725"/>
            <a:ext cx="3905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3" descr="dATP-nob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68" r="65236"/>
          <a:stretch/>
        </p:blipFill>
        <p:spPr bwMode="auto">
          <a:xfrm>
            <a:off x="6543675" y="3657600"/>
            <a:ext cx="3905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98027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3000"/>
            <a:ext cx="8686800" cy="540629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b="74701"/>
          <a:stretch/>
        </p:blipFill>
        <p:spPr>
          <a:xfrm>
            <a:off x="228600" y="152401"/>
            <a:ext cx="8686800" cy="8382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1981200" y="2971800"/>
            <a:ext cx="3962400" cy="1200329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…regarding </a:t>
            </a:r>
            <a:r>
              <a:rPr lang="en-US" sz="2400" dirty="0"/>
              <a:t>SQ13, I cant see why the numbers might be regarded as suspicious. </a:t>
            </a:r>
            <a:endParaRPr lang="en-US" sz="2400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371600" y="4334470"/>
            <a:ext cx="4800600" cy="923330"/>
          </a:xfrm>
          <a:prstGeom prst="rect">
            <a:avLst/>
          </a:prstGeom>
          <a:solidFill>
            <a:schemeClr val="bg1"/>
          </a:solidFill>
          <a:ln w="38100">
            <a:solidFill>
              <a:srgbClr val="0033CC"/>
            </a:solidFill>
          </a:ln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000099"/>
                </a:solidFill>
              </a:rPr>
              <a:t>SQ13. Reinterpret the numbers for </a:t>
            </a:r>
            <a:r>
              <a:rPr lang="en-US" b="1" i="0" dirty="0" smtClean="0">
                <a:solidFill>
                  <a:srgbClr val="000099"/>
                </a:solidFill>
              </a:rPr>
              <a:t>experiment</a:t>
            </a:r>
            <a:br>
              <a:rPr lang="en-US" b="1" i="0" dirty="0" smtClean="0">
                <a:solidFill>
                  <a:srgbClr val="000099"/>
                </a:solidFill>
              </a:rPr>
            </a:br>
            <a:r>
              <a:rPr lang="en-US" b="1" i="0" dirty="0" smtClean="0">
                <a:solidFill>
                  <a:srgbClr val="000099"/>
                </a:solidFill>
              </a:rPr>
              <a:t>          </a:t>
            </a:r>
            <a:r>
              <a:rPr lang="en-US" b="1" i="0" dirty="0">
                <a:solidFill>
                  <a:srgbClr val="000099"/>
                </a:solidFill>
              </a:rPr>
              <a:t>J108, in light of the minus </a:t>
            </a:r>
            <a:r>
              <a:rPr lang="en-US" b="1" i="0" dirty="0" smtClean="0">
                <a:solidFill>
                  <a:srgbClr val="000099"/>
                </a:solidFill>
              </a:rPr>
              <a:t>polynucleotide</a:t>
            </a:r>
            <a:br>
              <a:rPr lang="en-US" b="1" i="0" dirty="0" smtClean="0">
                <a:solidFill>
                  <a:srgbClr val="000099"/>
                </a:solidFill>
              </a:rPr>
            </a:br>
            <a:r>
              <a:rPr lang="en-US" b="1" i="0" dirty="0" smtClean="0">
                <a:solidFill>
                  <a:srgbClr val="000099"/>
                </a:solidFill>
              </a:rPr>
              <a:t>          control… What </a:t>
            </a:r>
            <a:r>
              <a:rPr lang="en-US" b="1" i="0" dirty="0">
                <a:solidFill>
                  <a:srgbClr val="000099"/>
                </a:solidFill>
              </a:rPr>
              <a:t>makes them suspicious? </a:t>
            </a:r>
            <a:endParaRPr lang="en-US" dirty="0">
              <a:solidFill>
                <a:srgbClr val="000099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6172200" y="1828800"/>
            <a:ext cx="762000" cy="434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7162800" y="1828800"/>
            <a:ext cx="1219200" cy="43434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22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719944"/>
            <a:ext cx="8412480" cy="510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hlinkClick r:id="rId3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23 March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557486" y="4800600"/>
            <a:ext cx="3429000" cy="1219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5943" y="3342733"/>
            <a:ext cx="5189724" cy="1857375"/>
          </a:xfrm>
          <a:prstGeom prst="rect">
            <a:avLst/>
          </a:prstGeom>
          <a:ln w="5715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8" name="Right Arrow 7"/>
          <p:cNvSpPr/>
          <p:nvPr/>
        </p:nvSpPr>
        <p:spPr bwMode="auto">
          <a:xfrm flipV="1">
            <a:off x="1371600" y="4477656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52400"/>
            <a:ext cx="4686300" cy="8477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22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986088"/>
            <a:ext cx="8686800" cy="82099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353"/>
            <a:ext cx="8686800" cy="124573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998687"/>
            <a:ext cx="8686800" cy="2478313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4" name="Straight Connector 3"/>
          <p:cNvCxnSpPr/>
          <p:nvPr/>
        </p:nvCxnSpPr>
        <p:spPr bwMode="auto">
          <a:xfrm>
            <a:off x="3657600" y="2238828"/>
            <a:ext cx="28956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59088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1" b="50000"/>
          <a:stretch>
            <a:fillRect/>
          </a:stretch>
        </p:blipFill>
        <p:spPr bwMode="auto">
          <a:xfrm>
            <a:off x="628650" y="138113"/>
            <a:ext cx="7856538" cy="928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143000"/>
            <a:ext cx="5753100" cy="411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3088192" y="1447800"/>
            <a:ext cx="3810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6019800" y="1219200"/>
            <a:ext cx="1295400" cy="838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3992544" y="1295400"/>
            <a:ext cx="533400" cy="76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057400" y="1321360"/>
            <a:ext cx="533400" cy="7620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393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val 123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553924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940272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311872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553924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940272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311872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9" name="Oval 98"/>
          <p:cNvSpPr/>
          <p:nvPr/>
        </p:nvSpPr>
        <p:spPr bwMode="auto">
          <a:xfrm>
            <a:off x="1143000" y="232778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11430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1143000" y="511032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2576052" y="233270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2576052" y="375346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152104" y="233762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152104" y="512016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6594984" y="234254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6594984" y="376330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594984" y="512508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4392" y="2576538"/>
            <a:ext cx="6272988" cy="3374193"/>
            <a:chOff x="1354392" y="2576538"/>
            <a:chExt cx="6272988" cy="3374193"/>
          </a:xfrm>
        </p:grpSpPr>
        <p:sp>
          <p:nvSpPr>
            <p:cNvPr id="4" name="TextBox 3"/>
            <p:cNvSpPr txBox="1"/>
            <p:nvPr/>
          </p:nvSpPr>
          <p:spPr>
            <a:xfrm>
              <a:off x="6796548" y="535491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97912" y="5334000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K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4392" y="5365956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I           J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380704" y="3976188"/>
              <a:ext cx="22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G          H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09572" y="396384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71600" y="398722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16216" y="259745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17580" y="257653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2032" y="258511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374060" y="2608494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" name="Oval 122"/>
          <p:cNvSpPr/>
          <p:nvPr/>
        </p:nvSpPr>
        <p:spPr bwMode="auto">
          <a:xfrm>
            <a:off x="51816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2561925" y="5053573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362200" y="14478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latin typeface="Arial" pitchFamily="34" charset="0"/>
                <a:cs typeface="Arial" pitchFamily="34" charset="0"/>
              </a:rPr>
              <a:t>Connect to: https</a:t>
            </a:r>
            <a:r>
              <a:rPr lang="en-US" sz="2400" i="0" dirty="0">
                <a:latin typeface="Arial" pitchFamily="34" charset="0"/>
                <a:cs typeface="Arial" pitchFamily="34" charset="0"/>
              </a:rPr>
              <a:t>://vcu.zoom.us/j/2504526209</a:t>
            </a:r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 i="0" dirty="0" smtClean="0"/>
              <a:t>Problem Set 6, #6a, #4, #5</a:t>
            </a:r>
            <a:endParaRPr lang="en-US" sz="4800" b="1" i="0" dirty="0"/>
          </a:p>
        </p:txBody>
      </p:sp>
    </p:spTree>
    <p:extLst>
      <p:ext uri="{BB962C8B-B14F-4D97-AF65-F5344CB8AC3E}">
        <p14:creationId xmlns:p14="http://schemas.microsoft.com/office/powerpoint/2010/main" val="3945324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91"/>
          <a:stretch>
            <a:fillRect/>
          </a:stretch>
        </p:blipFill>
        <p:spPr bwMode="auto">
          <a:xfrm>
            <a:off x="76200" y="1776413"/>
            <a:ext cx="4306888" cy="321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3" y="1552575"/>
            <a:ext cx="4533900" cy="47720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4831080" y="2001520"/>
            <a:ext cx="9906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6238240" y="1991360"/>
            <a:ext cx="9906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7" name="Oval 6"/>
          <p:cNvSpPr/>
          <p:nvPr/>
        </p:nvSpPr>
        <p:spPr>
          <a:xfrm>
            <a:off x="4526280" y="2169160"/>
            <a:ext cx="42672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7025640" y="2860040"/>
            <a:ext cx="9906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44160" y="3053080"/>
            <a:ext cx="9906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686040" y="3408680"/>
            <a:ext cx="8382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7701280" y="5181600"/>
            <a:ext cx="8382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6212840" y="5364480"/>
            <a:ext cx="94996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4"/>
          <a:srcRect b="81467"/>
          <a:stretch/>
        </p:blipFill>
        <p:spPr>
          <a:xfrm>
            <a:off x="190500" y="1"/>
            <a:ext cx="8763000" cy="457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t="37066" b="19692"/>
          <a:stretch/>
        </p:blipFill>
        <p:spPr>
          <a:xfrm>
            <a:off x="190500" y="381001"/>
            <a:ext cx="8763000" cy="10668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55184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1" b="50000"/>
          <a:stretch>
            <a:fillRect/>
          </a:stretch>
        </p:blipFill>
        <p:spPr bwMode="auto">
          <a:xfrm>
            <a:off x="628650" y="138113"/>
            <a:ext cx="7856538" cy="928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143000"/>
            <a:ext cx="5753100" cy="411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3088192" y="1447800"/>
            <a:ext cx="3810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4008120" y="1565910"/>
            <a:ext cx="274320" cy="27432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9387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-15240"/>
            <a:ext cx="8370912" cy="6858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352800" y="4191000"/>
            <a:ext cx="4114800" cy="646331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Where can I find the alien genetic code? or should I make some up? </a:t>
            </a:r>
            <a:endParaRPr lang="en-US" b="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413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hlinkClick r:id="rId2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719944"/>
            <a:ext cx="8412480" cy="510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Tuesday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21 March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685800" y="4800600"/>
            <a:ext cx="3429000" cy="1219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170" y="3704772"/>
            <a:ext cx="5245074" cy="191928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2" name="Right Arrow 11"/>
          <p:cNvSpPr/>
          <p:nvPr/>
        </p:nvSpPr>
        <p:spPr bwMode="auto">
          <a:xfrm flipV="1">
            <a:off x="1433286" y="4982028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0860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" y="1719944"/>
            <a:ext cx="8412480" cy="51029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>
            <a:hlinkClick r:id="rId3"/>
          </p:cNvPr>
          <p:cNvSpPr/>
          <p:nvPr/>
        </p:nvSpPr>
        <p:spPr bwMode="auto">
          <a:xfrm>
            <a:off x="7924800" y="3937337"/>
            <a:ext cx="970368" cy="38049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23 March 2017</a:t>
            </a:r>
            <a:endParaRPr lang="en-US" altLang="en-US" sz="3200" b="1" i="0" dirty="0"/>
          </a:p>
        </p:txBody>
      </p:sp>
      <p:sp>
        <p:nvSpPr>
          <p:cNvPr id="8" name="Right Arrow 7"/>
          <p:cNvSpPr/>
          <p:nvPr/>
        </p:nvSpPr>
        <p:spPr bwMode="auto">
          <a:xfrm rot="5400000" flipV="1">
            <a:off x="8124372" y="57912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410891" y="4800600"/>
            <a:ext cx="3513909" cy="12192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8817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50" y="152400"/>
            <a:ext cx="4686300" cy="84772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22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295353"/>
            <a:ext cx="8686800" cy="124573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3962400" y="2209800"/>
            <a:ext cx="2590800" cy="0"/>
          </a:xfrm>
          <a:prstGeom prst="line">
            <a:avLst/>
          </a:prstGeom>
          <a:solidFill>
            <a:schemeClr val="accent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257349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1" b="50000"/>
          <a:stretch>
            <a:fillRect/>
          </a:stretch>
        </p:blipFill>
        <p:spPr bwMode="auto">
          <a:xfrm>
            <a:off x="628650" y="138113"/>
            <a:ext cx="7856538" cy="928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143000"/>
            <a:ext cx="5753100" cy="411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 bwMode="auto">
          <a:xfrm>
            <a:off x="3088192" y="1447800"/>
            <a:ext cx="381000" cy="38100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6" name="Oval 5"/>
          <p:cNvSpPr>
            <a:spLocks noChangeAspect="1"/>
          </p:cNvSpPr>
          <p:nvPr/>
        </p:nvSpPr>
        <p:spPr bwMode="auto">
          <a:xfrm>
            <a:off x="4008120" y="1565910"/>
            <a:ext cx="274320" cy="274320"/>
          </a:xfrm>
          <a:prstGeom prst="ellips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852488" y="5410200"/>
            <a:ext cx="739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600" dirty="0">
                <a:solidFill>
                  <a:srgbClr val="FF0000"/>
                </a:solidFill>
              </a:rPr>
              <a:t>How to map mutations?</a:t>
            </a:r>
          </a:p>
        </p:txBody>
      </p:sp>
    </p:spTree>
    <p:extLst>
      <p:ext uri="{BB962C8B-B14F-4D97-AF65-F5344CB8AC3E}">
        <p14:creationId xmlns:p14="http://schemas.microsoft.com/office/powerpoint/2010/main" val="2512439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885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2868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5560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ight Arrow 3"/>
          <p:cNvSpPr/>
          <p:nvPr/>
        </p:nvSpPr>
        <p:spPr bwMode="auto">
          <a:xfrm flipV="1">
            <a:off x="381000" y="10668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600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val 123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553924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940272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311872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553924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940272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311872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9" name="Oval 98"/>
          <p:cNvSpPr/>
          <p:nvPr/>
        </p:nvSpPr>
        <p:spPr bwMode="auto">
          <a:xfrm>
            <a:off x="1143000" y="232778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11430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1143000" y="511032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2576052" y="233270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2576052" y="375346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152104" y="233762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152104" y="512016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6594984" y="234254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6594984" y="376330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594984" y="512508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4392" y="2576538"/>
            <a:ext cx="6272988" cy="3374193"/>
            <a:chOff x="1354392" y="2576538"/>
            <a:chExt cx="6272988" cy="3374193"/>
          </a:xfrm>
        </p:grpSpPr>
        <p:sp>
          <p:nvSpPr>
            <p:cNvPr id="4" name="TextBox 3"/>
            <p:cNvSpPr txBox="1"/>
            <p:nvPr/>
          </p:nvSpPr>
          <p:spPr>
            <a:xfrm>
              <a:off x="6796548" y="535491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97912" y="5334000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K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4392" y="5365956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I           J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380704" y="3976188"/>
              <a:ext cx="22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G          H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09572" y="396384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71600" y="398722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16216" y="259745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17580" y="257653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2032" y="258511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374060" y="2608494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" name="Oval 122"/>
          <p:cNvSpPr/>
          <p:nvPr/>
        </p:nvSpPr>
        <p:spPr bwMode="auto">
          <a:xfrm>
            <a:off x="51816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2561925" y="5053573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362200" y="14478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latin typeface="Arial" pitchFamily="34" charset="0"/>
                <a:cs typeface="Arial" pitchFamily="34" charset="0"/>
              </a:rPr>
              <a:t>Connect to: https</a:t>
            </a:r>
            <a:r>
              <a:rPr lang="en-US" sz="2400" i="0" dirty="0">
                <a:latin typeface="Arial" pitchFamily="34" charset="0"/>
                <a:cs typeface="Arial" pitchFamily="34" charset="0"/>
              </a:rPr>
              <a:t>://vcu.zoom.us/j/2504526209</a:t>
            </a:r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 i="0" dirty="0" smtClean="0"/>
              <a:t>Problem Set 6, #6a, #4</a:t>
            </a:r>
            <a:endParaRPr lang="en-US" sz="4800" b="1" i="0" dirty="0"/>
          </a:p>
        </p:txBody>
      </p:sp>
    </p:spTree>
    <p:extLst>
      <p:ext uri="{BB962C8B-B14F-4D97-AF65-F5344CB8AC3E}">
        <p14:creationId xmlns:p14="http://schemas.microsoft.com/office/powerpoint/2010/main" val="4135051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3" y="228600"/>
            <a:ext cx="8982075" cy="11239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791"/>
          <a:stretch>
            <a:fillRect/>
          </a:stretch>
        </p:blipFill>
        <p:spPr bwMode="auto">
          <a:xfrm>
            <a:off x="76200" y="1776413"/>
            <a:ext cx="4306888" cy="32162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42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1513" y="1552575"/>
            <a:ext cx="4533900" cy="47720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Oval 1"/>
          <p:cNvSpPr/>
          <p:nvPr/>
        </p:nvSpPr>
        <p:spPr>
          <a:xfrm>
            <a:off x="5457825" y="3297238"/>
            <a:ext cx="3657600" cy="554037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59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0"/>
          <p:cNvGrpSpPr>
            <a:grpSpLocks noChangeAspect="1"/>
          </p:cNvGrpSpPr>
          <p:nvPr/>
        </p:nvGrpSpPr>
        <p:grpSpPr bwMode="auto">
          <a:xfrm>
            <a:off x="4303713" y="2735263"/>
            <a:ext cx="114300" cy="239712"/>
            <a:chOff x="1080" y="2040"/>
            <a:chExt cx="384" cy="809"/>
          </a:xfrm>
        </p:grpSpPr>
        <p:sp>
          <p:nvSpPr>
            <p:cNvPr id="12316" name="AutoShape 61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2317" name="Group 62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2322" name="Oval 63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3" name="Oval 64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24" name="Oval 65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2318" name="Group 66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2319" name="Line 67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0" name="Line 68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321" name="Line 69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2291" name="AutoShape 70"/>
          <p:cNvSpPr>
            <a:spLocks noChangeAspect="1" noChangeArrowheads="1"/>
          </p:cNvSpPr>
          <p:nvPr/>
        </p:nvSpPr>
        <p:spPr bwMode="auto">
          <a:xfrm>
            <a:off x="3857625" y="2974975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2" name="AutoShape 117"/>
          <p:cNvSpPr>
            <a:spLocks noChangeAspect="1" noChangeArrowheads="1"/>
          </p:cNvSpPr>
          <p:nvPr/>
        </p:nvSpPr>
        <p:spPr bwMode="auto">
          <a:xfrm>
            <a:off x="5376863" y="30988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3" name="AutoShape 119"/>
          <p:cNvSpPr>
            <a:spLocks noChangeAspect="1" noChangeArrowheads="1"/>
          </p:cNvSpPr>
          <p:nvPr/>
        </p:nvSpPr>
        <p:spPr bwMode="auto">
          <a:xfrm>
            <a:off x="4352925" y="4089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4" name="AutoShape 120"/>
          <p:cNvSpPr>
            <a:spLocks noChangeAspect="1" noChangeArrowheads="1"/>
          </p:cNvSpPr>
          <p:nvPr/>
        </p:nvSpPr>
        <p:spPr bwMode="auto">
          <a:xfrm>
            <a:off x="5529263" y="43942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5" name="AutoShape 121"/>
          <p:cNvSpPr>
            <a:spLocks noChangeAspect="1" noChangeArrowheads="1"/>
          </p:cNvSpPr>
          <p:nvPr/>
        </p:nvSpPr>
        <p:spPr bwMode="auto">
          <a:xfrm>
            <a:off x="3362325" y="4673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6" name="AutoShape 122"/>
          <p:cNvSpPr>
            <a:spLocks noChangeAspect="1" noChangeArrowheads="1"/>
          </p:cNvSpPr>
          <p:nvPr/>
        </p:nvSpPr>
        <p:spPr bwMode="auto">
          <a:xfrm>
            <a:off x="2786063" y="35306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7" name="AutoShape 123"/>
          <p:cNvSpPr>
            <a:spLocks noChangeAspect="1" noChangeArrowheads="1"/>
          </p:cNvSpPr>
          <p:nvPr/>
        </p:nvSpPr>
        <p:spPr bwMode="auto">
          <a:xfrm>
            <a:off x="2209800" y="2641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8" name="AutoShape 124"/>
          <p:cNvSpPr>
            <a:spLocks noChangeAspect="1" noChangeArrowheads="1"/>
          </p:cNvSpPr>
          <p:nvPr/>
        </p:nvSpPr>
        <p:spPr bwMode="auto">
          <a:xfrm>
            <a:off x="4505325" y="1905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AutoShape 125"/>
          <p:cNvSpPr>
            <a:spLocks noChangeAspect="1" noChangeArrowheads="1"/>
          </p:cNvSpPr>
          <p:nvPr/>
        </p:nvSpPr>
        <p:spPr bwMode="auto">
          <a:xfrm>
            <a:off x="5715000" y="2387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AutoShape 126"/>
          <p:cNvSpPr>
            <a:spLocks noChangeAspect="1" noChangeArrowheads="1"/>
          </p:cNvSpPr>
          <p:nvPr/>
        </p:nvSpPr>
        <p:spPr bwMode="auto">
          <a:xfrm>
            <a:off x="3048000" y="1676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1" name="AutoShape 127"/>
          <p:cNvSpPr>
            <a:spLocks noChangeAspect="1" noChangeArrowheads="1"/>
          </p:cNvSpPr>
          <p:nvPr/>
        </p:nvSpPr>
        <p:spPr bwMode="auto">
          <a:xfrm>
            <a:off x="1752600" y="1905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2" name="AutoShape 128"/>
          <p:cNvSpPr>
            <a:spLocks noChangeAspect="1" noChangeArrowheads="1"/>
          </p:cNvSpPr>
          <p:nvPr/>
        </p:nvSpPr>
        <p:spPr bwMode="auto">
          <a:xfrm>
            <a:off x="1524000" y="44958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3" name="AutoShape 129"/>
          <p:cNvSpPr>
            <a:spLocks noChangeAspect="1" noChangeArrowheads="1"/>
          </p:cNvSpPr>
          <p:nvPr/>
        </p:nvSpPr>
        <p:spPr bwMode="auto">
          <a:xfrm>
            <a:off x="914400" y="3200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4" name="AutoShape 130"/>
          <p:cNvSpPr>
            <a:spLocks noChangeAspect="1" noChangeArrowheads="1"/>
          </p:cNvSpPr>
          <p:nvPr/>
        </p:nvSpPr>
        <p:spPr bwMode="auto">
          <a:xfrm>
            <a:off x="6705600" y="3048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5" name="AutoShape 131"/>
          <p:cNvSpPr>
            <a:spLocks noChangeAspect="1" noChangeArrowheads="1"/>
          </p:cNvSpPr>
          <p:nvPr/>
        </p:nvSpPr>
        <p:spPr bwMode="auto">
          <a:xfrm>
            <a:off x="152400" y="2057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6" name="AutoShape 132"/>
          <p:cNvSpPr>
            <a:spLocks noChangeAspect="1" noChangeArrowheads="1"/>
          </p:cNvSpPr>
          <p:nvPr/>
        </p:nvSpPr>
        <p:spPr bwMode="auto">
          <a:xfrm>
            <a:off x="6205538" y="16764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7" name="AutoShape 133"/>
          <p:cNvSpPr>
            <a:spLocks noChangeAspect="1" noChangeArrowheads="1"/>
          </p:cNvSpPr>
          <p:nvPr/>
        </p:nvSpPr>
        <p:spPr bwMode="auto">
          <a:xfrm>
            <a:off x="7467600" y="5105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8" name="AutoShape 134"/>
          <p:cNvSpPr>
            <a:spLocks noChangeAspect="1" noChangeArrowheads="1"/>
          </p:cNvSpPr>
          <p:nvPr/>
        </p:nvSpPr>
        <p:spPr bwMode="auto">
          <a:xfrm>
            <a:off x="5681663" y="54356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9" name="AutoShape 135"/>
          <p:cNvSpPr>
            <a:spLocks noChangeAspect="1" noChangeArrowheads="1"/>
          </p:cNvSpPr>
          <p:nvPr/>
        </p:nvSpPr>
        <p:spPr bwMode="auto">
          <a:xfrm>
            <a:off x="4054475" y="5816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0" name="AutoShape 136"/>
          <p:cNvSpPr>
            <a:spLocks noChangeAspect="1" noChangeArrowheads="1"/>
          </p:cNvSpPr>
          <p:nvPr/>
        </p:nvSpPr>
        <p:spPr bwMode="auto">
          <a:xfrm>
            <a:off x="6858000" y="4089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1" name="AutoShape 137"/>
          <p:cNvSpPr>
            <a:spLocks noChangeAspect="1" noChangeArrowheads="1"/>
          </p:cNvSpPr>
          <p:nvPr/>
        </p:nvSpPr>
        <p:spPr bwMode="auto">
          <a:xfrm>
            <a:off x="7543800" y="2057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2" name="AutoShape 138"/>
          <p:cNvSpPr>
            <a:spLocks noChangeAspect="1" noChangeArrowheads="1"/>
          </p:cNvSpPr>
          <p:nvPr/>
        </p:nvSpPr>
        <p:spPr bwMode="auto">
          <a:xfrm>
            <a:off x="2828925" y="55118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3" name="AutoShape 139"/>
          <p:cNvSpPr>
            <a:spLocks noChangeAspect="1" noChangeArrowheads="1"/>
          </p:cNvSpPr>
          <p:nvPr/>
        </p:nvSpPr>
        <p:spPr bwMode="auto">
          <a:xfrm>
            <a:off x="457200" y="4191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4" name="AutoShape 140"/>
          <p:cNvSpPr>
            <a:spLocks noChangeAspect="1" noChangeArrowheads="1"/>
          </p:cNvSpPr>
          <p:nvPr/>
        </p:nvSpPr>
        <p:spPr bwMode="auto">
          <a:xfrm>
            <a:off x="990600" y="5334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15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 i="0"/>
              <a:t>Crick et al (1961) experiment</a:t>
            </a:r>
          </a:p>
        </p:txBody>
      </p:sp>
    </p:spTree>
    <p:extLst>
      <p:ext uri="{BB962C8B-B14F-4D97-AF65-F5344CB8AC3E}">
        <p14:creationId xmlns:p14="http://schemas.microsoft.com/office/powerpoint/2010/main" val="3972374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3"/>
          <p:cNvGrpSpPr>
            <a:grpSpLocks noChangeAspect="1"/>
          </p:cNvGrpSpPr>
          <p:nvPr/>
        </p:nvGrpSpPr>
        <p:grpSpPr bwMode="auto">
          <a:xfrm>
            <a:off x="4303713" y="3036888"/>
            <a:ext cx="114300" cy="239712"/>
            <a:chOff x="1080" y="2040"/>
            <a:chExt cx="384" cy="809"/>
          </a:xfrm>
        </p:grpSpPr>
        <p:sp>
          <p:nvSpPr>
            <p:cNvPr id="13380" name="AutoShape 4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81" name="Group 5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3386" name="Oval 6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7" name="Oval 7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88" name="Oval 8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82" name="Group 9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3383" name="Line 10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4" name="Line 11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85" name="Line 12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3315" name="AutoShape 14"/>
          <p:cNvSpPr>
            <a:spLocks noChangeAspect="1" noChangeArrowheads="1"/>
          </p:cNvSpPr>
          <p:nvPr/>
        </p:nvSpPr>
        <p:spPr bwMode="auto">
          <a:xfrm>
            <a:off x="5376863" y="30988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6" name="AutoShape 15"/>
          <p:cNvSpPr>
            <a:spLocks noChangeAspect="1" noChangeArrowheads="1"/>
          </p:cNvSpPr>
          <p:nvPr/>
        </p:nvSpPr>
        <p:spPr bwMode="auto">
          <a:xfrm>
            <a:off x="4352925" y="4089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7" name="AutoShape 16"/>
          <p:cNvSpPr>
            <a:spLocks noChangeAspect="1" noChangeArrowheads="1"/>
          </p:cNvSpPr>
          <p:nvPr/>
        </p:nvSpPr>
        <p:spPr bwMode="auto">
          <a:xfrm>
            <a:off x="5529263" y="43942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8" name="AutoShape 17"/>
          <p:cNvSpPr>
            <a:spLocks noChangeAspect="1" noChangeArrowheads="1"/>
          </p:cNvSpPr>
          <p:nvPr/>
        </p:nvSpPr>
        <p:spPr bwMode="auto">
          <a:xfrm>
            <a:off x="3362325" y="4673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19" name="AutoShape 18"/>
          <p:cNvSpPr>
            <a:spLocks noChangeAspect="1" noChangeArrowheads="1"/>
          </p:cNvSpPr>
          <p:nvPr/>
        </p:nvSpPr>
        <p:spPr bwMode="auto">
          <a:xfrm>
            <a:off x="2786063" y="35306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0" name="AutoShape 19"/>
          <p:cNvSpPr>
            <a:spLocks noChangeAspect="1" noChangeArrowheads="1"/>
          </p:cNvSpPr>
          <p:nvPr/>
        </p:nvSpPr>
        <p:spPr bwMode="auto">
          <a:xfrm>
            <a:off x="2209800" y="2641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1" name="AutoShape 20"/>
          <p:cNvSpPr>
            <a:spLocks noChangeAspect="1" noChangeArrowheads="1"/>
          </p:cNvSpPr>
          <p:nvPr/>
        </p:nvSpPr>
        <p:spPr bwMode="auto">
          <a:xfrm>
            <a:off x="4505325" y="1905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2" name="AutoShape 21"/>
          <p:cNvSpPr>
            <a:spLocks noChangeAspect="1" noChangeArrowheads="1"/>
          </p:cNvSpPr>
          <p:nvPr/>
        </p:nvSpPr>
        <p:spPr bwMode="auto">
          <a:xfrm>
            <a:off x="5715000" y="2387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3" name="AutoShape 22"/>
          <p:cNvSpPr>
            <a:spLocks noChangeAspect="1" noChangeArrowheads="1"/>
          </p:cNvSpPr>
          <p:nvPr/>
        </p:nvSpPr>
        <p:spPr bwMode="auto">
          <a:xfrm>
            <a:off x="3048000" y="1676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4" name="AutoShape 23"/>
          <p:cNvSpPr>
            <a:spLocks noChangeAspect="1" noChangeArrowheads="1"/>
          </p:cNvSpPr>
          <p:nvPr/>
        </p:nvSpPr>
        <p:spPr bwMode="auto">
          <a:xfrm>
            <a:off x="1752600" y="1905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5" name="AutoShape 24"/>
          <p:cNvSpPr>
            <a:spLocks noChangeAspect="1" noChangeArrowheads="1"/>
          </p:cNvSpPr>
          <p:nvPr/>
        </p:nvSpPr>
        <p:spPr bwMode="auto">
          <a:xfrm>
            <a:off x="1524000" y="44958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6" name="AutoShape 25"/>
          <p:cNvSpPr>
            <a:spLocks noChangeAspect="1" noChangeArrowheads="1"/>
          </p:cNvSpPr>
          <p:nvPr/>
        </p:nvSpPr>
        <p:spPr bwMode="auto">
          <a:xfrm>
            <a:off x="914400" y="3200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7" name="AutoShape 26"/>
          <p:cNvSpPr>
            <a:spLocks noChangeAspect="1" noChangeArrowheads="1"/>
          </p:cNvSpPr>
          <p:nvPr/>
        </p:nvSpPr>
        <p:spPr bwMode="auto">
          <a:xfrm>
            <a:off x="6705600" y="3048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8" name="AutoShape 27"/>
          <p:cNvSpPr>
            <a:spLocks noChangeAspect="1" noChangeArrowheads="1"/>
          </p:cNvSpPr>
          <p:nvPr/>
        </p:nvSpPr>
        <p:spPr bwMode="auto">
          <a:xfrm>
            <a:off x="152400" y="2057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29" name="AutoShape 28"/>
          <p:cNvSpPr>
            <a:spLocks noChangeAspect="1" noChangeArrowheads="1"/>
          </p:cNvSpPr>
          <p:nvPr/>
        </p:nvSpPr>
        <p:spPr bwMode="auto">
          <a:xfrm>
            <a:off x="6205538" y="16764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0" name="AutoShape 29"/>
          <p:cNvSpPr>
            <a:spLocks noChangeAspect="1" noChangeArrowheads="1"/>
          </p:cNvSpPr>
          <p:nvPr/>
        </p:nvSpPr>
        <p:spPr bwMode="auto">
          <a:xfrm>
            <a:off x="7467600" y="5105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1" name="AutoShape 30"/>
          <p:cNvSpPr>
            <a:spLocks noChangeAspect="1" noChangeArrowheads="1"/>
          </p:cNvSpPr>
          <p:nvPr/>
        </p:nvSpPr>
        <p:spPr bwMode="auto">
          <a:xfrm>
            <a:off x="5681663" y="54356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2" name="AutoShape 31"/>
          <p:cNvSpPr>
            <a:spLocks noChangeAspect="1" noChangeArrowheads="1"/>
          </p:cNvSpPr>
          <p:nvPr/>
        </p:nvSpPr>
        <p:spPr bwMode="auto">
          <a:xfrm>
            <a:off x="4054475" y="5816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3" name="AutoShape 32"/>
          <p:cNvSpPr>
            <a:spLocks noChangeAspect="1" noChangeArrowheads="1"/>
          </p:cNvSpPr>
          <p:nvPr/>
        </p:nvSpPr>
        <p:spPr bwMode="auto">
          <a:xfrm>
            <a:off x="6858000" y="4089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4" name="AutoShape 33"/>
          <p:cNvSpPr>
            <a:spLocks noChangeAspect="1" noChangeArrowheads="1"/>
          </p:cNvSpPr>
          <p:nvPr/>
        </p:nvSpPr>
        <p:spPr bwMode="auto">
          <a:xfrm>
            <a:off x="7543800" y="2057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5" name="AutoShape 34"/>
          <p:cNvSpPr>
            <a:spLocks noChangeAspect="1" noChangeArrowheads="1"/>
          </p:cNvSpPr>
          <p:nvPr/>
        </p:nvSpPr>
        <p:spPr bwMode="auto">
          <a:xfrm>
            <a:off x="2828925" y="55118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6" name="AutoShape 35"/>
          <p:cNvSpPr>
            <a:spLocks noChangeAspect="1" noChangeArrowheads="1"/>
          </p:cNvSpPr>
          <p:nvPr/>
        </p:nvSpPr>
        <p:spPr bwMode="auto">
          <a:xfrm>
            <a:off x="457200" y="4191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37" name="AutoShape 36"/>
          <p:cNvSpPr>
            <a:spLocks noChangeAspect="1" noChangeArrowheads="1"/>
          </p:cNvSpPr>
          <p:nvPr/>
        </p:nvSpPr>
        <p:spPr bwMode="auto">
          <a:xfrm>
            <a:off x="990600" y="5334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338" name="Group 37"/>
          <p:cNvGrpSpPr>
            <a:grpSpLocks noChangeAspect="1"/>
          </p:cNvGrpSpPr>
          <p:nvPr/>
        </p:nvGrpSpPr>
        <p:grpSpPr bwMode="auto">
          <a:xfrm>
            <a:off x="4610100" y="3189288"/>
            <a:ext cx="114300" cy="239712"/>
            <a:chOff x="1080" y="2040"/>
            <a:chExt cx="384" cy="809"/>
          </a:xfrm>
        </p:grpSpPr>
        <p:sp>
          <p:nvSpPr>
            <p:cNvPr id="13371" name="AutoShape 3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72" name="Group 3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3377" name="Oval 4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8" name="Oval 4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9" name="Oval 4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73" name="Group 4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3374" name="Line 4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5" name="Line 4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76" name="Line 4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39" name="Group 47"/>
          <p:cNvGrpSpPr>
            <a:grpSpLocks noChangeAspect="1"/>
          </p:cNvGrpSpPr>
          <p:nvPr/>
        </p:nvGrpSpPr>
        <p:grpSpPr bwMode="auto">
          <a:xfrm>
            <a:off x="3962400" y="3417888"/>
            <a:ext cx="114300" cy="239712"/>
            <a:chOff x="1080" y="2040"/>
            <a:chExt cx="384" cy="809"/>
          </a:xfrm>
        </p:grpSpPr>
        <p:sp>
          <p:nvSpPr>
            <p:cNvPr id="13362" name="AutoShape 4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63" name="Group 4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3368" name="Oval 5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9" name="Oval 5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70" name="Oval 5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64" name="Group 5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3365" name="Line 5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6" name="Line 5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67" name="Line 5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0" name="Group 57"/>
          <p:cNvGrpSpPr>
            <a:grpSpLocks noChangeAspect="1"/>
          </p:cNvGrpSpPr>
          <p:nvPr/>
        </p:nvGrpSpPr>
        <p:grpSpPr bwMode="auto">
          <a:xfrm>
            <a:off x="4038600" y="3036888"/>
            <a:ext cx="114300" cy="239712"/>
            <a:chOff x="1080" y="2040"/>
            <a:chExt cx="384" cy="809"/>
          </a:xfrm>
        </p:grpSpPr>
        <p:sp>
          <p:nvSpPr>
            <p:cNvPr id="13353" name="AutoShape 5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54" name="Group 5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3359" name="Oval 6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0" name="Oval 6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61" name="Oval 6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55" name="Group 6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3356" name="Line 6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7" name="Line 6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58" name="Line 6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3341" name="Group 67"/>
          <p:cNvGrpSpPr>
            <a:grpSpLocks noChangeAspect="1"/>
          </p:cNvGrpSpPr>
          <p:nvPr/>
        </p:nvGrpSpPr>
        <p:grpSpPr bwMode="auto">
          <a:xfrm>
            <a:off x="4267200" y="3352800"/>
            <a:ext cx="114300" cy="239713"/>
            <a:chOff x="1080" y="2040"/>
            <a:chExt cx="384" cy="809"/>
          </a:xfrm>
        </p:grpSpPr>
        <p:sp>
          <p:nvSpPr>
            <p:cNvPr id="13344" name="AutoShape 6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3345" name="Group 6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3350" name="Oval 7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1" name="Oval 7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52" name="Oval 7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3346" name="Group 7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3347" name="Line 7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8" name="Line 7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49" name="Line 7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18797" name="AutoShape 13"/>
          <p:cNvSpPr>
            <a:spLocks noChangeAspect="1" noChangeArrowheads="1"/>
          </p:cNvSpPr>
          <p:nvPr/>
        </p:nvSpPr>
        <p:spPr bwMode="auto">
          <a:xfrm>
            <a:off x="3857625" y="2974975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3343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 i="0"/>
              <a:t>Crick et al (1961) experiment</a:t>
            </a:r>
          </a:p>
        </p:txBody>
      </p:sp>
    </p:spTree>
    <p:extLst>
      <p:ext uri="{BB962C8B-B14F-4D97-AF65-F5344CB8AC3E}">
        <p14:creationId xmlns:p14="http://schemas.microsoft.com/office/powerpoint/2010/main" val="1615832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187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797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8" name="Group 3"/>
          <p:cNvGrpSpPr>
            <a:grpSpLocks noChangeAspect="1"/>
          </p:cNvGrpSpPr>
          <p:nvPr/>
        </p:nvGrpSpPr>
        <p:grpSpPr bwMode="auto">
          <a:xfrm rot="-5400000">
            <a:off x="5190332" y="3251993"/>
            <a:ext cx="114300" cy="239713"/>
            <a:chOff x="1080" y="2040"/>
            <a:chExt cx="384" cy="809"/>
          </a:xfrm>
        </p:grpSpPr>
        <p:sp>
          <p:nvSpPr>
            <p:cNvPr id="14403" name="AutoShape 4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404" name="Group 5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4409" name="Oval 6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0" name="Oval 7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11" name="Oval 8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405" name="Group 9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4406" name="Line 10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7" name="Line 11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408" name="Line 12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339" name="AutoShape 13"/>
          <p:cNvSpPr>
            <a:spLocks noChangeAspect="1" noChangeArrowheads="1"/>
          </p:cNvSpPr>
          <p:nvPr/>
        </p:nvSpPr>
        <p:spPr bwMode="auto">
          <a:xfrm>
            <a:off x="5376863" y="30988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0" name="AutoShape 14"/>
          <p:cNvSpPr>
            <a:spLocks noChangeAspect="1" noChangeArrowheads="1"/>
          </p:cNvSpPr>
          <p:nvPr/>
        </p:nvSpPr>
        <p:spPr bwMode="auto">
          <a:xfrm>
            <a:off x="4352925" y="4089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1" name="AutoShape 15"/>
          <p:cNvSpPr>
            <a:spLocks noChangeAspect="1" noChangeArrowheads="1"/>
          </p:cNvSpPr>
          <p:nvPr/>
        </p:nvSpPr>
        <p:spPr bwMode="auto">
          <a:xfrm>
            <a:off x="5529263" y="43942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2" name="AutoShape 16"/>
          <p:cNvSpPr>
            <a:spLocks noChangeAspect="1" noChangeArrowheads="1"/>
          </p:cNvSpPr>
          <p:nvPr/>
        </p:nvSpPr>
        <p:spPr bwMode="auto">
          <a:xfrm>
            <a:off x="3362325" y="4673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AutoShape 17"/>
          <p:cNvSpPr>
            <a:spLocks noChangeAspect="1" noChangeArrowheads="1"/>
          </p:cNvSpPr>
          <p:nvPr/>
        </p:nvSpPr>
        <p:spPr bwMode="auto">
          <a:xfrm>
            <a:off x="2786063" y="35306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4" name="AutoShape 18"/>
          <p:cNvSpPr>
            <a:spLocks noChangeAspect="1" noChangeArrowheads="1"/>
          </p:cNvSpPr>
          <p:nvPr/>
        </p:nvSpPr>
        <p:spPr bwMode="auto">
          <a:xfrm>
            <a:off x="2209800" y="2641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AutoShape 19"/>
          <p:cNvSpPr>
            <a:spLocks noChangeAspect="1" noChangeArrowheads="1"/>
          </p:cNvSpPr>
          <p:nvPr/>
        </p:nvSpPr>
        <p:spPr bwMode="auto">
          <a:xfrm>
            <a:off x="4505325" y="1905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AutoShape 20"/>
          <p:cNvSpPr>
            <a:spLocks noChangeAspect="1" noChangeArrowheads="1"/>
          </p:cNvSpPr>
          <p:nvPr/>
        </p:nvSpPr>
        <p:spPr bwMode="auto">
          <a:xfrm>
            <a:off x="5715000" y="2387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AutoShape 21"/>
          <p:cNvSpPr>
            <a:spLocks noChangeAspect="1" noChangeArrowheads="1"/>
          </p:cNvSpPr>
          <p:nvPr/>
        </p:nvSpPr>
        <p:spPr bwMode="auto">
          <a:xfrm>
            <a:off x="3048000" y="1676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8" name="AutoShape 22"/>
          <p:cNvSpPr>
            <a:spLocks noChangeAspect="1" noChangeArrowheads="1"/>
          </p:cNvSpPr>
          <p:nvPr/>
        </p:nvSpPr>
        <p:spPr bwMode="auto">
          <a:xfrm>
            <a:off x="1752600" y="1905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9" name="AutoShape 23"/>
          <p:cNvSpPr>
            <a:spLocks noChangeAspect="1" noChangeArrowheads="1"/>
          </p:cNvSpPr>
          <p:nvPr/>
        </p:nvSpPr>
        <p:spPr bwMode="auto">
          <a:xfrm>
            <a:off x="1524000" y="44958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0" name="AutoShape 24"/>
          <p:cNvSpPr>
            <a:spLocks noChangeAspect="1" noChangeArrowheads="1"/>
          </p:cNvSpPr>
          <p:nvPr/>
        </p:nvSpPr>
        <p:spPr bwMode="auto">
          <a:xfrm>
            <a:off x="914400" y="3200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1" name="AutoShape 25"/>
          <p:cNvSpPr>
            <a:spLocks noChangeAspect="1" noChangeArrowheads="1"/>
          </p:cNvSpPr>
          <p:nvPr/>
        </p:nvSpPr>
        <p:spPr bwMode="auto">
          <a:xfrm>
            <a:off x="6705600" y="3048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2" name="AutoShape 26"/>
          <p:cNvSpPr>
            <a:spLocks noChangeAspect="1" noChangeArrowheads="1"/>
          </p:cNvSpPr>
          <p:nvPr/>
        </p:nvSpPr>
        <p:spPr bwMode="auto">
          <a:xfrm>
            <a:off x="152400" y="2057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3" name="AutoShape 27"/>
          <p:cNvSpPr>
            <a:spLocks noChangeAspect="1" noChangeArrowheads="1"/>
          </p:cNvSpPr>
          <p:nvPr/>
        </p:nvSpPr>
        <p:spPr bwMode="auto">
          <a:xfrm>
            <a:off x="6205538" y="16764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4" name="AutoShape 28"/>
          <p:cNvSpPr>
            <a:spLocks noChangeAspect="1" noChangeArrowheads="1"/>
          </p:cNvSpPr>
          <p:nvPr/>
        </p:nvSpPr>
        <p:spPr bwMode="auto">
          <a:xfrm>
            <a:off x="7467600" y="5105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5" name="AutoShape 29"/>
          <p:cNvSpPr>
            <a:spLocks noChangeAspect="1" noChangeArrowheads="1"/>
          </p:cNvSpPr>
          <p:nvPr/>
        </p:nvSpPr>
        <p:spPr bwMode="auto">
          <a:xfrm>
            <a:off x="5681663" y="5435600"/>
            <a:ext cx="1033462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6" name="AutoShape 30"/>
          <p:cNvSpPr>
            <a:spLocks noChangeAspect="1" noChangeArrowheads="1"/>
          </p:cNvSpPr>
          <p:nvPr/>
        </p:nvSpPr>
        <p:spPr bwMode="auto">
          <a:xfrm>
            <a:off x="4054475" y="58166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7" name="AutoShape 31"/>
          <p:cNvSpPr>
            <a:spLocks noChangeAspect="1" noChangeArrowheads="1"/>
          </p:cNvSpPr>
          <p:nvPr/>
        </p:nvSpPr>
        <p:spPr bwMode="auto">
          <a:xfrm>
            <a:off x="6858000" y="4089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8" name="AutoShape 32"/>
          <p:cNvSpPr>
            <a:spLocks noChangeAspect="1" noChangeArrowheads="1"/>
          </p:cNvSpPr>
          <p:nvPr/>
        </p:nvSpPr>
        <p:spPr bwMode="auto">
          <a:xfrm>
            <a:off x="7543800" y="20574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59" name="AutoShape 33"/>
          <p:cNvSpPr>
            <a:spLocks noChangeAspect="1" noChangeArrowheads="1"/>
          </p:cNvSpPr>
          <p:nvPr/>
        </p:nvSpPr>
        <p:spPr bwMode="auto">
          <a:xfrm>
            <a:off x="2828925" y="55118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0" name="AutoShape 34"/>
          <p:cNvSpPr>
            <a:spLocks noChangeAspect="1" noChangeArrowheads="1"/>
          </p:cNvSpPr>
          <p:nvPr/>
        </p:nvSpPr>
        <p:spPr bwMode="auto">
          <a:xfrm>
            <a:off x="457200" y="4191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61" name="AutoShape 35"/>
          <p:cNvSpPr>
            <a:spLocks noChangeAspect="1" noChangeArrowheads="1"/>
          </p:cNvSpPr>
          <p:nvPr/>
        </p:nvSpPr>
        <p:spPr bwMode="auto">
          <a:xfrm>
            <a:off x="990600" y="5334000"/>
            <a:ext cx="1033463" cy="660400"/>
          </a:xfrm>
          <a:prstGeom prst="roundRect">
            <a:avLst>
              <a:gd name="adj" fmla="val 16667"/>
            </a:avLst>
          </a:prstGeom>
          <a:solidFill>
            <a:srgbClr val="FFFFCC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362" name="Group 36"/>
          <p:cNvGrpSpPr>
            <a:grpSpLocks noChangeAspect="1"/>
          </p:cNvGrpSpPr>
          <p:nvPr/>
        </p:nvGrpSpPr>
        <p:grpSpPr bwMode="auto">
          <a:xfrm>
            <a:off x="4953000" y="3863975"/>
            <a:ext cx="114300" cy="239713"/>
            <a:chOff x="1080" y="2040"/>
            <a:chExt cx="384" cy="809"/>
          </a:xfrm>
        </p:grpSpPr>
        <p:sp>
          <p:nvSpPr>
            <p:cNvPr id="14394" name="AutoShape 37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95" name="Group 38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4400" name="Oval 39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1" name="Oval 40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02" name="Oval 41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96" name="Group 42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4397" name="Line 43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8" name="Line 44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9" name="Line 45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63" name="Group 46"/>
          <p:cNvGrpSpPr>
            <a:grpSpLocks noChangeAspect="1"/>
          </p:cNvGrpSpPr>
          <p:nvPr/>
        </p:nvGrpSpPr>
        <p:grpSpPr bwMode="auto">
          <a:xfrm>
            <a:off x="3429000" y="3286125"/>
            <a:ext cx="114300" cy="239713"/>
            <a:chOff x="1080" y="2040"/>
            <a:chExt cx="384" cy="809"/>
          </a:xfrm>
        </p:grpSpPr>
        <p:sp>
          <p:nvSpPr>
            <p:cNvPr id="14385" name="AutoShape 47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86" name="Group 48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4391" name="Oval 49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2" name="Oval 50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93" name="Oval 51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87" name="Group 52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4388" name="Line 53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9" name="Line 54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90" name="Line 55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64" name="Group 56"/>
          <p:cNvGrpSpPr>
            <a:grpSpLocks noChangeAspect="1"/>
          </p:cNvGrpSpPr>
          <p:nvPr/>
        </p:nvGrpSpPr>
        <p:grpSpPr bwMode="auto">
          <a:xfrm rot="5400000">
            <a:off x="3317082" y="2874168"/>
            <a:ext cx="114300" cy="239713"/>
            <a:chOff x="1080" y="2040"/>
            <a:chExt cx="384" cy="809"/>
          </a:xfrm>
        </p:grpSpPr>
        <p:sp>
          <p:nvSpPr>
            <p:cNvPr id="14376" name="AutoShape 57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77" name="Group 58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4382" name="Oval 59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3" name="Oval 60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84" name="Oval 61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78" name="Group 62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4379" name="Line 63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0" name="Line 64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81" name="Line 65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4365" name="Group 66"/>
          <p:cNvGrpSpPr>
            <a:grpSpLocks noChangeAspect="1"/>
          </p:cNvGrpSpPr>
          <p:nvPr/>
        </p:nvGrpSpPr>
        <p:grpSpPr bwMode="auto">
          <a:xfrm flipV="1">
            <a:off x="4838700" y="2566988"/>
            <a:ext cx="114300" cy="239712"/>
            <a:chOff x="1080" y="2040"/>
            <a:chExt cx="384" cy="809"/>
          </a:xfrm>
        </p:grpSpPr>
        <p:sp>
          <p:nvSpPr>
            <p:cNvPr id="14367" name="AutoShape 67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4368" name="Group 68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4373" name="Oval 69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4" name="Oval 70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75" name="Oval 71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4369" name="Group 72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4370" name="Line 73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1" name="Line 74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4372" name="Line 75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4366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 i="0"/>
              <a:t>Crick et al (1961) experiment</a:t>
            </a:r>
          </a:p>
        </p:txBody>
      </p:sp>
    </p:spTree>
    <p:extLst>
      <p:ext uri="{BB962C8B-B14F-4D97-AF65-F5344CB8AC3E}">
        <p14:creationId xmlns:p14="http://schemas.microsoft.com/office/powerpoint/2010/main" val="16553100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 i="0"/>
              <a:t>Crick et al (1961) experiment</a:t>
            </a:r>
          </a:p>
        </p:txBody>
      </p:sp>
      <p:grpSp>
        <p:nvGrpSpPr>
          <p:cNvPr id="15363" name="Group 6"/>
          <p:cNvGrpSpPr>
            <a:grpSpLocks/>
          </p:cNvGrpSpPr>
          <p:nvPr/>
        </p:nvGrpSpPr>
        <p:grpSpPr bwMode="auto">
          <a:xfrm>
            <a:off x="1241425" y="1219200"/>
            <a:ext cx="6629400" cy="5105400"/>
            <a:chOff x="1392" y="1728"/>
            <a:chExt cx="2839" cy="2016"/>
          </a:xfrm>
        </p:grpSpPr>
        <p:pic>
          <p:nvPicPr>
            <p:cNvPr id="15387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464"/>
            <a:stretch>
              <a:fillRect/>
            </a:stretch>
          </p:blipFill>
          <p:spPr bwMode="auto">
            <a:xfrm>
              <a:off x="1392" y="1728"/>
              <a:ext cx="28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8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151"/>
            <a:stretch>
              <a:fillRect/>
            </a:stretch>
          </p:blipFill>
          <p:spPr bwMode="auto">
            <a:xfrm>
              <a:off x="1399" y="2066"/>
              <a:ext cx="2832" cy="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89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36" b="40944"/>
            <a:stretch>
              <a:fillRect/>
            </a:stretch>
          </p:blipFill>
          <p:spPr bwMode="auto">
            <a:xfrm>
              <a:off x="1392" y="2880"/>
              <a:ext cx="2832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5364" name="Group 7"/>
          <p:cNvGrpSpPr>
            <a:grpSpLocks noChangeAspect="1"/>
          </p:cNvGrpSpPr>
          <p:nvPr/>
        </p:nvGrpSpPr>
        <p:grpSpPr bwMode="auto">
          <a:xfrm>
            <a:off x="3279775" y="1295400"/>
            <a:ext cx="377825" cy="795338"/>
            <a:chOff x="1080" y="2040"/>
            <a:chExt cx="384" cy="809"/>
          </a:xfrm>
        </p:grpSpPr>
        <p:sp>
          <p:nvSpPr>
            <p:cNvPr id="15378" name="AutoShape 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79" name="Group 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5384" name="Oval 1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5" name="Oval 1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86" name="Oval 1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80" name="Group 1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5381" name="Line 1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2" name="Line 1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83" name="Line 1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15365" name="Group 18"/>
          <p:cNvGrpSpPr>
            <a:grpSpLocks noChangeAspect="1"/>
          </p:cNvGrpSpPr>
          <p:nvPr/>
        </p:nvGrpSpPr>
        <p:grpSpPr bwMode="auto">
          <a:xfrm>
            <a:off x="5410200" y="1295400"/>
            <a:ext cx="377825" cy="795338"/>
            <a:chOff x="1080" y="2040"/>
            <a:chExt cx="384" cy="809"/>
          </a:xfrm>
        </p:grpSpPr>
        <p:sp>
          <p:nvSpPr>
            <p:cNvPr id="15369" name="AutoShape 19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5370" name="Group 20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5375" name="Oval 21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6" name="Oval 22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77" name="Oval 23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5371" name="Group 24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5372" name="Line 25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3" name="Line 26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374" name="Line 27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5366" name="Oval 28"/>
          <p:cNvSpPr>
            <a:spLocks noChangeAspect="1" noChangeArrowheads="1"/>
          </p:cNvSpPr>
          <p:nvPr/>
        </p:nvSpPr>
        <p:spPr bwMode="auto">
          <a:xfrm>
            <a:off x="5561013" y="1576388"/>
            <a:ext cx="55562" cy="555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Rectangle 29"/>
          <p:cNvSpPr>
            <a:spLocks noChangeArrowheads="1"/>
          </p:cNvSpPr>
          <p:nvPr/>
        </p:nvSpPr>
        <p:spPr bwMode="auto">
          <a:xfrm>
            <a:off x="5334000" y="1219200"/>
            <a:ext cx="2590800" cy="5257800"/>
          </a:xfrm>
          <a:prstGeom prst="rect">
            <a:avLst/>
          </a:prstGeom>
          <a:solidFill>
            <a:srgbClr val="BBFFDD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5368" name="Rectangle 30"/>
          <p:cNvSpPr>
            <a:spLocks noChangeArrowheads="1"/>
          </p:cNvSpPr>
          <p:nvPr/>
        </p:nvSpPr>
        <p:spPr bwMode="auto">
          <a:xfrm>
            <a:off x="1066800" y="4191000"/>
            <a:ext cx="4343400" cy="2438400"/>
          </a:xfrm>
          <a:prstGeom prst="rect">
            <a:avLst/>
          </a:prstGeom>
          <a:solidFill>
            <a:srgbClr val="BBFFDD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0439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42925"/>
            <a:ext cx="9820275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2468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6" name="Group 3"/>
          <p:cNvGrpSpPr>
            <a:grpSpLocks/>
          </p:cNvGrpSpPr>
          <p:nvPr/>
        </p:nvGrpSpPr>
        <p:grpSpPr bwMode="auto">
          <a:xfrm>
            <a:off x="1241425" y="1219200"/>
            <a:ext cx="6629400" cy="5105400"/>
            <a:chOff x="1392" y="1728"/>
            <a:chExt cx="2839" cy="2016"/>
          </a:xfrm>
        </p:grpSpPr>
        <p:pic>
          <p:nvPicPr>
            <p:cNvPr id="16411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464"/>
            <a:stretch>
              <a:fillRect/>
            </a:stretch>
          </p:blipFill>
          <p:spPr bwMode="auto">
            <a:xfrm>
              <a:off x="1392" y="1728"/>
              <a:ext cx="28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2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151"/>
            <a:stretch>
              <a:fillRect/>
            </a:stretch>
          </p:blipFill>
          <p:spPr bwMode="auto">
            <a:xfrm>
              <a:off x="1399" y="2066"/>
              <a:ext cx="2832" cy="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413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36" b="40944"/>
            <a:stretch>
              <a:fillRect/>
            </a:stretch>
          </p:blipFill>
          <p:spPr bwMode="auto">
            <a:xfrm>
              <a:off x="1392" y="2880"/>
              <a:ext cx="2832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6387" name="Group 7"/>
          <p:cNvGrpSpPr>
            <a:grpSpLocks noChangeAspect="1"/>
          </p:cNvGrpSpPr>
          <p:nvPr/>
        </p:nvGrpSpPr>
        <p:grpSpPr bwMode="auto">
          <a:xfrm>
            <a:off x="3279775" y="1295400"/>
            <a:ext cx="377825" cy="795338"/>
            <a:chOff x="1080" y="2040"/>
            <a:chExt cx="384" cy="809"/>
          </a:xfrm>
        </p:grpSpPr>
        <p:sp>
          <p:nvSpPr>
            <p:cNvPr id="16402" name="AutoShape 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403" name="Group 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6408" name="Oval 1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9" name="Oval 1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10" name="Oval 1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404" name="Group 1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6405" name="Line 1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6" name="Line 1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407" name="Line 1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388" name="Oval 27"/>
          <p:cNvSpPr>
            <a:spLocks noChangeAspect="1" noChangeArrowheads="1"/>
          </p:cNvSpPr>
          <p:nvPr/>
        </p:nvSpPr>
        <p:spPr bwMode="auto">
          <a:xfrm>
            <a:off x="5561013" y="1576388"/>
            <a:ext cx="55562" cy="555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89" name="Rectangle 28"/>
          <p:cNvSpPr>
            <a:spLocks noChangeArrowheads="1"/>
          </p:cNvSpPr>
          <p:nvPr/>
        </p:nvSpPr>
        <p:spPr bwMode="auto">
          <a:xfrm>
            <a:off x="1066800" y="4191000"/>
            <a:ext cx="6781800" cy="2438400"/>
          </a:xfrm>
          <a:prstGeom prst="rect">
            <a:avLst/>
          </a:prstGeom>
          <a:solidFill>
            <a:srgbClr val="BBFFDD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sp>
        <p:nvSpPr>
          <p:cNvPr id="120861" name="Rectangle 29"/>
          <p:cNvSpPr>
            <a:spLocks noChangeArrowheads="1"/>
          </p:cNvSpPr>
          <p:nvPr/>
        </p:nvSpPr>
        <p:spPr bwMode="auto">
          <a:xfrm>
            <a:off x="5334000" y="2057400"/>
            <a:ext cx="2590800" cy="2133600"/>
          </a:xfrm>
          <a:prstGeom prst="rect">
            <a:avLst/>
          </a:prstGeom>
          <a:solidFill>
            <a:srgbClr val="BBFFDD"/>
          </a:solidFill>
          <a:ln>
            <a:noFill/>
          </a:ln>
          <a:ex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6391" name="Group 17"/>
          <p:cNvGrpSpPr>
            <a:grpSpLocks noChangeAspect="1"/>
          </p:cNvGrpSpPr>
          <p:nvPr/>
        </p:nvGrpSpPr>
        <p:grpSpPr bwMode="auto">
          <a:xfrm>
            <a:off x="5410200" y="1295400"/>
            <a:ext cx="377825" cy="795338"/>
            <a:chOff x="1080" y="2040"/>
            <a:chExt cx="384" cy="809"/>
          </a:xfrm>
        </p:grpSpPr>
        <p:sp>
          <p:nvSpPr>
            <p:cNvPr id="16393" name="AutoShape 1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6394" name="Group 1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6399" name="Oval 2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0" name="Oval 2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01" name="Oval 2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6395" name="Group 2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6396" name="Line 2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7" name="Line 2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398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6392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 i="0" dirty="0"/>
              <a:t>Crick et al (1961) experiment</a:t>
            </a:r>
          </a:p>
        </p:txBody>
      </p:sp>
    </p:spTree>
    <p:extLst>
      <p:ext uri="{BB962C8B-B14F-4D97-AF65-F5344CB8AC3E}">
        <p14:creationId xmlns:p14="http://schemas.microsoft.com/office/powerpoint/2010/main" val="1600436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086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3"/>
          <p:cNvGrpSpPr>
            <a:grpSpLocks/>
          </p:cNvGrpSpPr>
          <p:nvPr/>
        </p:nvGrpSpPr>
        <p:grpSpPr bwMode="auto">
          <a:xfrm>
            <a:off x="1241425" y="1219200"/>
            <a:ext cx="6629400" cy="5105400"/>
            <a:chOff x="1392" y="1728"/>
            <a:chExt cx="2839" cy="2016"/>
          </a:xfrm>
        </p:grpSpPr>
        <p:pic>
          <p:nvPicPr>
            <p:cNvPr id="17435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3464"/>
            <a:stretch>
              <a:fillRect/>
            </a:stretch>
          </p:blipFill>
          <p:spPr bwMode="auto">
            <a:xfrm>
              <a:off x="1392" y="1728"/>
              <a:ext cx="2832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9151"/>
            <a:stretch>
              <a:fillRect/>
            </a:stretch>
          </p:blipFill>
          <p:spPr bwMode="auto">
            <a:xfrm>
              <a:off x="1399" y="2066"/>
              <a:ext cx="2832" cy="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7437" name="Picture 6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6536" b="40944"/>
            <a:stretch>
              <a:fillRect/>
            </a:stretch>
          </p:blipFill>
          <p:spPr bwMode="auto">
            <a:xfrm>
              <a:off x="1392" y="2880"/>
              <a:ext cx="2832" cy="8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7411" name="Group 7"/>
          <p:cNvGrpSpPr>
            <a:grpSpLocks noChangeAspect="1"/>
          </p:cNvGrpSpPr>
          <p:nvPr/>
        </p:nvGrpSpPr>
        <p:grpSpPr bwMode="auto">
          <a:xfrm>
            <a:off x="3279775" y="1295400"/>
            <a:ext cx="377825" cy="795338"/>
            <a:chOff x="1080" y="2040"/>
            <a:chExt cx="384" cy="809"/>
          </a:xfrm>
        </p:grpSpPr>
        <p:sp>
          <p:nvSpPr>
            <p:cNvPr id="17426" name="AutoShape 8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27" name="Group 9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7432" name="Oval 1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3" name="Oval 1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34" name="Oval 1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28" name="Group 13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7429" name="Line 1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0" name="Line 1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31" name="Line 1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412" name="Oval 17"/>
          <p:cNvSpPr>
            <a:spLocks noChangeAspect="1" noChangeArrowheads="1"/>
          </p:cNvSpPr>
          <p:nvPr/>
        </p:nvSpPr>
        <p:spPr bwMode="auto">
          <a:xfrm>
            <a:off x="5561013" y="1576388"/>
            <a:ext cx="55562" cy="55562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7413" name="Group 20"/>
          <p:cNvGrpSpPr>
            <a:grpSpLocks noChangeAspect="1"/>
          </p:cNvGrpSpPr>
          <p:nvPr/>
        </p:nvGrpSpPr>
        <p:grpSpPr bwMode="auto">
          <a:xfrm>
            <a:off x="5410200" y="1295400"/>
            <a:ext cx="377825" cy="795338"/>
            <a:chOff x="1080" y="2040"/>
            <a:chExt cx="384" cy="809"/>
          </a:xfrm>
        </p:grpSpPr>
        <p:sp>
          <p:nvSpPr>
            <p:cNvPr id="17417" name="AutoShape 21"/>
            <p:cNvSpPr>
              <a:spLocks noChangeAspect="1" noChangeArrowheads="1"/>
            </p:cNvSpPr>
            <p:nvPr/>
          </p:nvSpPr>
          <p:spPr bwMode="auto">
            <a:xfrm rot="-5400000">
              <a:off x="960" y="2160"/>
              <a:ext cx="624" cy="384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17418" name="Group 22"/>
            <p:cNvGrpSpPr>
              <a:grpSpLocks noChangeAspect="1"/>
            </p:cNvGrpSpPr>
            <p:nvPr/>
          </p:nvGrpSpPr>
          <p:grpSpPr bwMode="auto">
            <a:xfrm>
              <a:off x="1233" y="2160"/>
              <a:ext cx="63" cy="374"/>
              <a:chOff x="768" y="2688"/>
              <a:chExt cx="144" cy="850"/>
            </a:xfrm>
          </p:grpSpPr>
          <p:sp>
            <p:nvSpPr>
              <p:cNvPr id="17423" name="Oval 23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4" name="Oval 24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25" name="Oval 25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17419" name="Group 26"/>
            <p:cNvGrpSpPr>
              <a:grpSpLocks noChangeAspect="1"/>
            </p:cNvGrpSpPr>
            <p:nvPr/>
          </p:nvGrpSpPr>
          <p:grpSpPr bwMode="auto">
            <a:xfrm>
              <a:off x="1197" y="2619"/>
              <a:ext cx="144" cy="230"/>
              <a:chOff x="576" y="2736"/>
              <a:chExt cx="576" cy="576"/>
            </a:xfrm>
          </p:grpSpPr>
          <p:sp>
            <p:nvSpPr>
              <p:cNvPr id="17420" name="Line 27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1" name="Line 28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422" name="Line 29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sp>
        <p:nvSpPr>
          <p:cNvPr id="17414" name="Text Box 2"/>
          <p:cNvSpPr txBox="1">
            <a:spLocks noChangeArrowheads="1"/>
          </p:cNvSpPr>
          <p:nvPr/>
        </p:nvSpPr>
        <p:spPr bwMode="auto">
          <a:xfrm>
            <a:off x="63500" y="173038"/>
            <a:ext cx="8991600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4800" b="0" i="0" dirty="0"/>
              <a:t>Crick et al (1961) experiment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2133600" y="4038600"/>
            <a:ext cx="1752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Tight (R+)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858000" y="3962400"/>
            <a:ext cx="1752600" cy="46196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accent6"/>
                </a:solidFill>
              </a:rPr>
              <a:t>Large (R-)</a:t>
            </a:r>
          </a:p>
        </p:txBody>
      </p:sp>
    </p:spTree>
    <p:extLst>
      <p:ext uri="{BB962C8B-B14F-4D97-AF65-F5344CB8AC3E}">
        <p14:creationId xmlns:p14="http://schemas.microsoft.com/office/powerpoint/2010/main" val="3291658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671513" y="173038"/>
            <a:ext cx="7742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0" i="0"/>
              <a:t>Recombination between DNA</a:t>
            </a:r>
          </a:p>
        </p:txBody>
      </p:sp>
      <p:sp>
        <p:nvSpPr>
          <p:cNvPr id="24579" name="Text Box 3" descr="Newsprint"/>
          <p:cNvSpPr txBox="1">
            <a:spLocks noChangeArrowheads="1"/>
          </p:cNvSpPr>
          <p:nvPr/>
        </p:nvSpPr>
        <p:spPr bwMode="auto">
          <a:xfrm>
            <a:off x="1633538" y="1177925"/>
            <a:ext cx="5867400" cy="8302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>
                <a:cs typeface="Times New Roman" pitchFamily="18" charset="0"/>
              </a:rPr>
              <a:t>What is the process of recombination </a:t>
            </a:r>
            <a:br>
              <a:rPr lang="en-US" i="1">
                <a:cs typeface="Times New Roman" pitchFamily="18" charset="0"/>
              </a:rPr>
            </a:br>
            <a:r>
              <a:rPr lang="en-US" i="1">
                <a:cs typeface="Times New Roman" pitchFamily="18" charset="0"/>
              </a:rPr>
              <a:t>between two phages in this experiment?</a:t>
            </a:r>
            <a:endParaRPr lang="en-US" b="0" i="1">
              <a:cs typeface="Times New Roman" pitchFamily="18" charset="0"/>
            </a:endParaRPr>
          </a:p>
        </p:txBody>
      </p:sp>
      <p:pic>
        <p:nvPicPr>
          <p:cNvPr id="24580" name="Picture 4" descr="recombination__Elizabeth-Ellis-U-Strathclyde___homep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r="33908" b="76547"/>
          <a:stretch>
            <a:fillRect/>
          </a:stretch>
        </p:blipFill>
        <p:spPr bwMode="auto">
          <a:xfrm>
            <a:off x="1916113" y="2187575"/>
            <a:ext cx="3189287" cy="1089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1752600" y="6478588"/>
            <a:ext cx="525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0"/>
              <a:t>Adapted from Elizabeth Ellis University of Strathclyde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5181600" y="2514600"/>
            <a:ext cx="3733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Pairing of ds DNA at nearly identical sequences</a:t>
            </a:r>
          </a:p>
        </p:txBody>
      </p:sp>
      <p:sp>
        <p:nvSpPr>
          <p:cNvPr id="8" name="Oval 7"/>
          <p:cNvSpPr/>
          <p:nvPr/>
        </p:nvSpPr>
        <p:spPr>
          <a:xfrm>
            <a:off x="4419600" y="2560638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9600" y="2743200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09950" y="2865438"/>
            <a:ext cx="92075" cy="9048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09950" y="3048000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55" name="Group 54"/>
          <p:cNvGrpSpPr>
            <a:grpSpLocks noChangeAspect="1"/>
          </p:cNvGrpSpPr>
          <p:nvPr/>
        </p:nvGrpSpPr>
        <p:grpSpPr bwMode="auto">
          <a:xfrm>
            <a:off x="1411288" y="2209800"/>
            <a:ext cx="265112" cy="536575"/>
            <a:chOff x="688974" y="2481263"/>
            <a:chExt cx="377825" cy="766617"/>
          </a:xfrm>
        </p:grpSpPr>
        <p:sp>
          <p:nvSpPr>
            <p:cNvPr id="23575" name="Oval 27"/>
            <p:cNvSpPr>
              <a:spLocks noChangeAspect="1" noChangeArrowheads="1"/>
            </p:cNvSpPr>
            <p:nvPr/>
          </p:nvSpPr>
          <p:spPr bwMode="auto">
            <a:xfrm>
              <a:off x="839788" y="2762250"/>
              <a:ext cx="55562" cy="555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6" name="AutoShape 18"/>
            <p:cNvSpPr>
              <a:spLocks noChangeAspect="1" noChangeArrowheads="1"/>
            </p:cNvSpPr>
            <p:nvPr/>
          </p:nvSpPr>
          <p:spPr bwMode="auto">
            <a:xfrm rot="-5400000">
              <a:off x="571156" y="2599081"/>
              <a:ext cx="613462" cy="377825"/>
            </a:xfrm>
            <a:prstGeom prst="hexagon">
              <a:avLst>
                <a:gd name="adj" fmla="val 40622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3577" name="Group 19"/>
            <p:cNvGrpSpPr>
              <a:grpSpLocks noChangeAspect="1"/>
            </p:cNvGrpSpPr>
            <p:nvPr/>
          </p:nvGrpSpPr>
          <p:grpSpPr bwMode="auto">
            <a:xfrm>
              <a:off x="839515" y="2601202"/>
              <a:ext cx="61987" cy="368667"/>
              <a:chOff x="768" y="2688"/>
              <a:chExt cx="144" cy="850"/>
            </a:xfrm>
          </p:grpSpPr>
          <p:sp>
            <p:nvSpPr>
              <p:cNvPr id="23582" name="Oval 2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3" name="Oval 2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84" name="Oval 2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3578" name="Group 23"/>
            <p:cNvGrpSpPr>
              <a:grpSpLocks/>
            </p:cNvGrpSpPr>
            <p:nvPr/>
          </p:nvGrpSpPr>
          <p:grpSpPr bwMode="auto">
            <a:xfrm>
              <a:off x="838200" y="3065000"/>
              <a:ext cx="67666" cy="182880"/>
              <a:chOff x="576" y="2736"/>
              <a:chExt cx="576" cy="576"/>
            </a:xfrm>
          </p:grpSpPr>
          <p:sp>
            <p:nvSpPr>
              <p:cNvPr id="23579" name="Line 2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0" name="Line 2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581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78" name="Group 77"/>
          <p:cNvGrpSpPr>
            <a:grpSpLocks/>
          </p:cNvGrpSpPr>
          <p:nvPr/>
        </p:nvGrpSpPr>
        <p:grpSpPr bwMode="auto">
          <a:xfrm>
            <a:off x="1411288" y="2786063"/>
            <a:ext cx="265112" cy="523875"/>
            <a:chOff x="609600" y="2362200"/>
            <a:chExt cx="264475" cy="523530"/>
          </a:xfrm>
        </p:grpSpPr>
        <p:sp>
          <p:nvSpPr>
            <p:cNvPr id="68" name="Oval 27"/>
            <p:cNvSpPr>
              <a:spLocks noChangeAspect="1" noChangeArrowheads="1"/>
            </p:cNvSpPr>
            <p:nvPr/>
          </p:nvSpPr>
          <p:spPr bwMode="auto">
            <a:xfrm>
              <a:off x="715706" y="2558920"/>
              <a:ext cx="38008" cy="38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AutoShape 18"/>
            <p:cNvSpPr>
              <a:spLocks noChangeAspect="1" noChangeArrowheads="1"/>
            </p:cNvSpPr>
            <p:nvPr/>
          </p:nvSpPr>
          <p:spPr bwMode="auto">
            <a:xfrm rot="16200000">
              <a:off x="526873" y="2444927"/>
              <a:ext cx="429929" cy="264475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chemeClr val="accent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3567" name="Group 19"/>
            <p:cNvGrpSpPr>
              <a:grpSpLocks noChangeAspect="1"/>
            </p:cNvGrpSpPr>
            <p:nvPr/>
          </p:nvGrpSpPr>
          <p:grpSpPr bwMode="auto">
            <a:xfrm>
              <a:off x="714978" y="2446157"/>
              <a:ext cx="43390" cy="258067"/>
              <a:chOff x="768" y="2688"/>
              <a:chExt cx="144" cy="850"/>
            </a:xfrm>
          </p:grpSpPr>
          <p:sp>
            <p:nvSpPr>
              <p:cNvPr id="75" name="Oval 20"/>
              <p:cNvSpPr>
                <a:spLocks noChangeAspect="1" noChangeArrowheads="1"/>
              </p:cNvSpPr>
              <p:nvPr/>
            </p:nvSpPr>
            <p:spPr bwMode="auto">
              <a:xfrm>
                <a:off x="770" y="2688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Oval 21"/>
              <p:cNvSpPr>
                <a:spLocks noChangeAspect="1" noChangeArrowheads="1"/>
              </p:cNvSpPr>
              <p:nvPr/>
            </p:nvSpPr>
            <p:spPr bwMode="auto">
              <a:xfrm>
                <a:off x="770" y="2971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Oval 22"/>
              <p:cNvSpPr>
                <a:spLocks noChangeAspect="1" noChangeArrowheads="1"/>
              </p:cNvSpPr>
              <p:nvPr/>
            </p:nvSpPr>
            <p:spPr bwMode="auto">
              <a:xfrm>
                <a:off x="770" y="3253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3568" name="Group 23"/>
            <p:cNvGrpSpPr>
              <a:grpSpLocks/>
            </p:cNvGrpSpPr>
            <p:nvPr/>
          </p:nvGrpSpPr>
          <p:grpSpPr bwMode="auto">
            <a:xfrm>
              <a:off x="714424" y="2757714"/>
              <a:ext cx="45720" cy="128016"/>
              <a:chOff x="576" y="2736"/>
              <a:chExt cx="576" cy="576"/>
            </a:xfrm>
          </p:grpSpPr>
          <p:sp>
            <p:nvSpPr>
              <p:cNvPr id="72" name="Line 24"/>
              <p:cNvSpPr>
                <a:spLocks noChangeAspect="1" noChangeShapeType="1"/>
              </p:cNvSpPr>
              <p:nvPr/>
            </p:nvSpPr>
            <p:spPr bwMode="auto">
              <a:xfrm>
                <a:off x="572" y="2734"/>
                <a:ext cx="0" cy="578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Line 25"/>
              <p:cNvSpPr>
                <a:spLocks noChangeAspect="1" noChangeShapeType="1"/>
              </p:cNvSpPr>
              <p:nvPr/>
            </p:nvSpPr>
            <p:spPr bwMode="auto">
              <a:xfrm>
                <a:off x="1151" y="2734"/>
                <a:ext cx="0" cy="578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2" y="2994"/>
                <a:ext cx="0" cy="579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9981338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1" grpId="0"/>
      <p:bldP spid="7" grpId="0"/>
      <p:bldP spid="8" grpId="0" animBg="1"/>
      <p:bldP spid="9" grpId="0" animBg="1"/>
      <p:bldP spid="16" grpId="0" animBg="1"/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 Box 2"/>
          <p:cNvSpPr txBox="1">
            <a:spLocks noChangeArrowheads="1"/>
          </p:cNvSpPr>
          <p:nvPr/>
        </p:nvSpPr>
        <p:spPr bwMode="auto">
          <a:xfrm>
            <a:off x="671513" y="173038"/>
            <a:ext cx="7742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0" i="0" dirty="0"/>
              <a:t>Recombination between DNA</a:t>
            </a:r>
          </a:p>
        </p:txBody>
      </p:sp>
      <p:sp>
        <p:nvSpPr>
          <p:cNvPr id="24579" name="Text Box 3" descr="Newsprint"/>
          <p:cNvSpPr txBox="1">
            <a:spLocks noChangeArrowheads="1"/>
          </p:cNvSpPr>
          <p:nvPr/>
        </p:nvSpPr>
        <p:spPr bwMode="auto">
          <a:xfrm>
            <a:off x="1633538" y="1177925"/>
            <a:ext cx="5867400" cy="8302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>
                <a:cs typeface="Times New Roman" pitchFamily="18" charset="0"/>
              </a:rPr>
              <a:t>What is the process of recombination </a:t>
            </a:r>
            <a:br>
              <a:rPr lang="en-US" i="1">
                <a:cs typeface="Times New Roman" pitchFamily="18" charset="0"/>
              </a:rPr>
            </a:br>
            <a:r>
              <a:rPr lang="en-US" i="1">
                <a:cs typeface="Times New Roman" pitchFamily="18" charset="0"/>
              </a:rPr>
              <a:t>between two phages in this experiment?</a:t>
            </a:r>
            <a:endParaRPr lang="en-US" b="0" i="1">
              <a:cs typeface="Times New Roman" pitchFamily="18" charset="0"/>
            </a:endParaRPr>
          </a:p>
        </p:txBody>
      </p:sp>
      <p:pic>
        <p:nvPicPr>
          <p:cNvPr id="24580" name="Picture 4" descr="recombination__Elizabeth-Ellis-U-Strathclyde___homep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r="33908" b="55215"/>
          <a:stretch>
            <a:fillRect/>
          </a:stretch>
        </p:blipFill>
        <p:spPr bwMode="auto">
          <a:xfrm>
            <a:off x="1916113" y="2187575"/>
            <a:ext cx="3189287" cy="207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1" name="Text Box 6"/>
          <p:cNvSpPr txBox="1">
            <a:spLocks noChangeArrowheads="1"/>
          </p:cNvSpPr>
          <p:nvPr/>
        </p:nvSpPr>
        <p:spPr bwMode="auto">
          <a:xfrm>
            <a:off x="1752600" y="6478588"/>
            <a:ext cx="525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0"/>
              <a:t>Adapted from Elizabeth Ellis University of Strathclyde</a:t>
            </a:r>
          </a:p>
        </p:txBody>
      </p:sp>
      <p:sp>
        <p:nvSpPr>
          <p:cNvPr id="24582" name="TextBox 6"/>
          <p:cNvSpPr txBox="1">
            <a:spLocks noChangeArrowheads="1"/>
          </p:cNvSpPr>
          <p:nvPr/>
        </p:nvSpPr>
        <p:spPr bwMode="auto">
          <a:xfrm>
            <a:off x="5181600" y="2514600"/>
            <a:ext cx="3733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Pairing of ds DNA at nearly identical sequences</a:t>
            </a:r>
          </a:p>
        </p:txBody>
      </p:sp>
      <p:sp>
        <p:nvSpPr>
          <p:cNvPr id="8" name="Oval 7"/>
          <p:cNvSpPr/>
          <p:nvPr/>
        </p:nvSpPr>
        <p:spPr>
          <a:xfrm>
            <a:off x="4419600" y="2560638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9600" y="2743200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9600" y="3322638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19600" y="3505200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09950" y="2865438"/>
            <a:ext cx="92075" cy="9048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09950" y="3048000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09950" y="3443288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09950" y="4008438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4591" name="Group 54"/>
          <p:cNvGrpSpPr>
            <a:grpSpLocks noChangeAspect="1"/>
          </p:cNvGrpSpPr>
          <p:nvPr/>
        </p:nvGrpSpPr>
        <p:grpSpPr bwMode="auto">
          <a:xfrm>
            <a:off x="1411288" y="2209800"/>
            <a:ext cx="265112" cy="536575"/>
            <a:chOff x="688974" y="2481263"/>
            <a:chExt cx="377825" cy="766617"/>
          </a:xfrm>
        </p:grpSpPr>
        <p:sp>
          <p:nvSpPr>
            <p:cNvPr id="24604" name="Oval 27"/>
            <p:cNvSpPr>
              <a:spLocks noChangeAspect="1" noChangeArrowheads="1"/>
            </p:cNvSpPr>
            <p:nvPr/>
          </p:nvSpPr>
          <p:spPr bwMode="auto">
            <a:xfrm>
              <a:off x="839788" y="2762250"/>
              <a:ext cx="55562" cy="555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AutoShape 18"/>
            <p:cNvSpPr>
              <a:spLocks noChangeAspect="1" noChangeArrowheads="1"/>
            </p:cNvSpPr>
            <p:nvPr/>
          </p:nvSpPr>
          <p:spPr bwMode="auto">
            <a:xfrm rot="-5400000">
              <a:off x="571156" y="2599081"/>
              <a:ext cx="613462" cy="377825"/>
            </a:xfrm>
            <a:prstGeom prst="hexagon">
              <a:avLst>
                <a:gd name="adj" fmla="val 40622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4606" name="Group 19"/>
            <p:cNvGrpSpPr>
              <a:grpSpLocks noChangeAspect="1"/>
            </p:cNvGrpSpPr>
            <p:nvPr/>
          </p:nvGrpSpPr>
          <p:grpSpPr bwMode="auto">
            <a:xfrm>
              <a:off x="839515" y="2601202"/>
              <a:ext cx="61987" cy="368667"/>
              <a:chOff x="768" y="2688"/>
              <a:chExt cx="144" cy="850"/>
            </a:xfrm>
          </p:grpSpPr>
          <p:sp>
            <p:nvSpPr>
              <p:cNvPr id="24611" name="Oval 2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2" name="Oval 2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13" name="Oval 2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4607" name="Group 23"/>
            <p:cNvGrpSpPr>
              <a:grpSpLocks/>
            </p:cNvGrpSpPr>
            <p:nvPr/>
          </p:nvGrpSpPr>
          <p:grpSpPr bwMode="auto">
            <a:xfrm>
              <a:off x="838200" y="3065000"/>
              <a:ext cx="67666" cy="182880"/>
              <a:chOff x="576" y="2736"/>
              <a:chExt cx="576" cy="576"/>
            </a:xfrm>
          </p:grpSpPr>
          <p:sp>
            <p:nvSpPr>
              <p:cNvPr id="24608" name="Line 2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09" name="Line 2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10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4592" name="Group 77"/>
          <p:cNvGrpSpPr>
            <a:grpSpLocks/>
          </p:cNvGrpSpPr>
          <p:nvPr/>
        </p:nvGrpSpPr>
        <p:grpSpPr bwMode="auto">
          <a:xfrm>
            <a:off x="1411288" y="2786063"/>
            <a:ext cx="265112" cy="523875"/>
            <a:chOff x="609600" y="2362200"/>
            <a:chExt cx="264475" cy="523530"/>
          </a:xfrm>
        </p:grpSpPr>
        <p:sp>
          <p:nvSpPr>
            <p:cNvPr id="68" name="Oval 27"/>
            <p:cNvSpPr>
              <a:spLocks noChangeAspect="1" noChangeArrowheads="1"/>
            </p:cNvSpPr>
            <p:nvPr/>
          </p:nvSpPr>
          <p:spPr bwMode="auto">
            <a:xfrm>
              <a:off x="715706" y="2558920"/>
              <a:ext cx="38008" cy="38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AutoShape 18"/>
            <p:cNvSpPr>
              <a:spLocks noChangeAspect="1" noChangeArrowheads="1"/>
            </p:cNvSpPr>
            <p:nvPr/>
          </p:nvSpPr>
          <p:spPr bwMode="auto">
            <a:xfrm rot="16200000">
              <a:off x="526873" y="2444927"/>
              <a:ext cx="429929" cy="264475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chemeClr val="accent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4596" name="Group 19"/>
            <p:cNvGrpSpPr>
              <a:grpSpLocks noChangeAspect="1"/>
            </p:cNvGrpSpPr>
            <p:nvPr/>
          </p:nvGrpSpPr>
          <p:grpSpPr bwMode="auto">
            <a:xfrm>
              <a:off x="714978" y="2446157"/>
              <a:ext cx="43390" cy="258067"/>
              <a:chOff x="768" y="2688"/>
              <a:chExt cx="144" cy="850"/>
            </a:xfrm>
          </p:grpSpPr>
          <p:sp>
            <p:nvSpPr>
              <p:cNvPr id="75" name="Oval 20"/>
              <p:cNvSpPr>
                <a:spLocks noChangeAspect="1" noChangeArrowheads="1"/>
              </p:cNvSpPr>
              <p:nvPr/>
            </p:nvSpPr>
            <p:spPr bwMode="auto">
              <a:xfrm>
                <a:off x="770" y="2688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Oval 21"/>
              <p:cNvSpPr>
                <a:spLocks noChangeAspect="1" noChangeArrowheads="1"/>
              </p:cNvSpPr>
              <p:nvPr/>
            </p:nvSpPr>
            <p:spPr bwMode="auto">
              <a:xfrm>
                <a:off x="770" y="2971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Oval 22"/>
              <p:cNvSpPr>
                <a:spLocks noChangeAspect="1" noChangeArrowheads="1"/>
              </p:cNvSpPr>
              <p:nvPr/>
            </p:nvSpPr>
            <p:spPr bwMode="auto">
              <a:xfrm>
                <a:off x="770" y="3253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4597" name="Group 23"/>
            <p:cNvGrpSpPr>
              <a:grpSpLocks/>
            </p:cNvGrpSpPr>
            <p:nvPr/>
          </p:nvGrpSpPr>
          <p:grpSpPr bwMode="auto">
            <a:xfrm>
              <a:off x="714424" y="2757714"/>
              <a:ext cx="45720" cy="128016"/>
              <a:chOff x="576" y="2736"/>
              <a:chExt cx="576" cy="576"/>
            </a:xfrm>
          </p:grpSpPr>
          <p:sp>
            <p:nvSpPr>
              <p:cNvPr id="72" name="Line 24"/>
              <p:cNvSpPr>
                <a:spLocks noChangeAspect="1" noChangeShapeType="1"/>
              </p:cNvSpPr>
              <p:nvPr/>
            </p:nvSpPr>
            <p:spPr bwMode="auto">
              <a:xfrm>
                <a:off x="572" y="2734"/>
                <a:ext cx="0" cy="578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Line 25"/>
              <p:cNvSpPr>
                <a:spLocks noChangeAspect="1" noChangeShapeType="1"/>
              </p:cNvSpPr>
              <p:nvPr/>
            </p:nvSpPr>
            <p:spPr bwMode="auto">
              <a:xfrm>
                <a:off x="1151" y="2734"/>
                <a:ext cx="0" cy="578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2" y="2994"/>
                <a:ext cx="0" cy="579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4593" name="TextBox 46"/>
          <p:cNvSpPr txBox="1">
            <a:spLocks noChangeArrowheads="1"/>
          </p:cNvSpPr>
          <p:nvPr/>
        </p:nvSpPr>
        <p:spPr bwMode="auto">
          <a:xfrm>
            <a:off x="5181600" y="3529013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Strand invasion</a:t>
            </a:r>
          </a:p>
        </p:txBody>
      </p:sp>
    </p:spTree>
    <p:extLst>
      <p:ext uri="{BB962C8B-B14F-4D97-AF65-F5344CB8AC3E}">
        <p14:creationId xmlns:p14="http://schemas.microsoft.com/office/powerpoint/2010/main" val="1521543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 Box 2"/>
          <p:cNvSpPr txBox="1">
            <a:spLocks noChangeArrowheads="1"/>
          </p:cNvSpPr>
          <p:nvPr/>
        </p:nvSpPr>
        <p:spPr bwMode="auto">
          <a:xfrm>
            <a:off x="671513" y="173038"/>
            <a:ext cx="7742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0" i="0" dirty="0"/>
              <a:t>Recombination between DNA</a:t>
            </a:r>
          </a:p>
        </p:txBody>
      </p:sp>
      <p:sp>
        <p:nvSpPr>
          <p:cNvPr id="25603" name="Text Box 3" descr="Newsprint"/>
          <p:cNvSpPr txBox="1">
            <a:spLocks noChangeArrowheads="1"/>
          </p:cNvSpPr>
          <p:nvPr/>
        </p:nvSpPr>
        <p:spPr bwMode="auto">
          <a:xfrm>
            <a:off x="1633538" y="1177925"/>
            <a:ext cx="5867400" cy="8302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>
                <a:cs typeface="Times New Roman" pitchFamily="18" charset="0"/>
              </a:rPr>
              <a:t>What is the process of recombination </a:t>
            </a:r>
            <a:br>
              <a:rPr lang="en-US" i="1">
                <a:cs typeface="Times New Roman" pitchFamily="18" charset="0"/>
              </a:rPr>
            </a:br>
            <a:r>
              <a:rPr lang="en-US" i="1">
                <a:cs typeface="Times New Roman" pitchFamily="18" charset="0"/>
              </a:rPr>
              <a:t>between two phages in this experiment?</a:t>
            </a:r>
            <a:endParaRPr lang="en-US" b="0" i="1">
              <a:cs typeface="Times New Roman" pitchFamily="18" charset="0"/>
            </a:endParaRPr>
          </a:p>
        </p:txBody>
      </p:sp>
      <p:pic>
        <p:nvPicPr>
          <p:cNvPr id="25604" name="Picture 4" descr="recombination__Elizabeth-Ellis-U-Strathclyde___homep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r="33908" b="33884"/>
          <a:stretch>
            <a:fillRect/>
          </a:stretch>
        </p:blipFill>
        <p:spPr bwMode="auto">
          <a:xfrm>
            <a:off x="1916113" y="2187575"/>
            <a:ext cx="3189287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5" name="Text Box 6"/>
          <p:cNvSpPr txBox="1">
            <a:spLocks noChangeArrowheads="1"/>
          </p:cNvSpPr>
          <p:nvPr/>
        </p:nvSpPr>
        <p:spPr bwMode="auto">
          <a:xfrm>
            <a:off x="1752600" y="6478588"/>
            <a:ext cx="525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0"/>
              <a:t>Adapted from Elizabeth Ellis University of Strathclyde</a:t>
            </a:r>
          </a:p>
        </p:txBody>
      </p:sp>
      <p:sp>
        <p:nvSpPr>
          <p:cNvPr id="25606" name="TextBox 6"/>
          <p:cNvSpPr txBox="1">
            <a:spLocks noChangeArrowheads="1"/>
          </p:cNvSpPr>
          <p:nvPr/>
        </p:nvSpPr>
        <p:spPr bwMode="auto">
          <a:xfrm>
            <a:off x="5181600" y="4549775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Ligation</a:t>
            </a:r>
          </a:p>
        </p:txBody>
      </p:sp>
      <p:sp>
        <p:nvSpPr>
          <p:cNvPr id="8" name="Oval 7"/>
          <p:cNvSpPr/>
          <p:nvPr/>
        </p:nvSpPr>
        <p:spPr>
          <a:xfrm>
            <a:off x="4419600" y="2560638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9600" y="2743200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9600" y="3322638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19600" y="3505200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19600" y="4360863"/>
            <a:ext cx="92075" cy="904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4541838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09950" y="2865438"/>
            <a:ext cx="92075" cy="9048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09950" y="3048000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09950" y="3443288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09950" y="4008438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09950" y="4479925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09950" y="5046663"/>
            <a:ext cx="92075" cy="9048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5619" name="Group 54"/>
          <p:cNvGrpSpPr>
            <a:grpSpLocks noChangeAspect="1"/>
          </p:cNvGrpSpPr>
          <p:nvPr/>
        </p:nvGrpSpPr>
        <p:grpSpPr bwMode="auto">
          <a:xfrm>
            <a:off x="1411288" y="2209800"/>
            <a:ext cx="265112" cy="536575"/>
            <a:chOff x="688974" y="2481263"/>
            <a:chExt cx="377825" cy="766617"/>
          </a:xfrm>
        </p:grpSpPr>
        <p:sp>
          <p:nvSpPr>
            <p:cNvPr id="25633" name="Oval 27"/>
            <p:cNvSpPr>
              <a:spLocks noChangeAspect="1" noChangeArrowheads="1"/>
            </p:cNvSpPr>
            <p:nvPr/>
          </p:nvSpPr>
          <p:spPr bwMode="auto">
            <a:xfrm>
              <a:off x="839788" y="2762250"/>
              <a:ext cx="55562" cy="555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4" name="AutoShape 18"/>
            <p:cNvSpPr>
              <a:spLocks noChangeAspect="1" noChangeArrowheads="1"/>
            </p:cNvSpPr>
            <p:nvPr/>
          </p:nvSpPr>
          <p:spPr bwMode="auto">
            <a:xfrm rot="-5400000">
              <a:off x="571156" y="2599081"/>
              <a:ext cx="613462" cy="377825"/>
            </a:xfrm>
            <a:prstGeom prst="hexagon">
              <a:avLst>
                <a:gd name="adj" fmla="val 40622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5635" name="Group 19"/>
            <p:cNvGrpSpPr>
              <a:grpSpLocks noChangeAspect="1"/>
            </p:cNvGrpSpPr>
            <p:nvPr/>
          </p:nvGrpSpPr>
          <p:grpSpPr bwMode="auto">
            <a:xfrm>
              <a:off x="839515" y="2601202"/>
              <a:ext cx="61987" cy="368667"/>
              <a:chOff x="768" y="2688"/>
              <a:chExt cx="144" cy="850"/>
            </a:xfrm>
          </p:grpSpPr>
          <p:sp>
            <p:nvSpPr>
              <p:cNvPr id="25640" name="Oval 2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1" name="Oval 2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642" name="Oval 2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5636" name="Group 23"/>
            <p:cNvGrpSpPr>
              <a:grpSpLocks/>
            </p:cNvGrpSpPr>
            <p:nvPr/>
          </p:nvGrpSpPr>
          <p:grpSpPr bwMode="auto">
            <a:xfrm>
              <a:off x="838200" y="3065000"/>
              <a:ext cx="67666" cy="182880"/>
              <a:chOff x="576" y="2736"/>
              <a:chExt cx="576" cy="576"/>
            </a:xfrm>
          </p:grpSpPr>
          <p:sp>
            <p:nvSpPr>
              <p:cNvPr id="25637" name="Line 2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8" name="Line 2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39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5620" name="Group 77"/>
          <p:cNvGrpSpPr>
            <a:grpSpLocks/>
          </p:cNvGrpSpPr>
          <p:nvPr/>
        </p:nvGrpSpPr>
        <p:grpSpPr bwMode="auto">
          <a:xfrm>
            <a:off x="1411288" y="2786063"/>
            <a:ext cx="265112" cy="523875"/>
            <a:chOff x="609600" y="2362200"/>
            <a:chExt cx="264475" cy="523530"/>
          </a:xfrm>
        </p:grpSpPr>
        <p:sp>
          <p:nvSpPr>
            <p:cNvPr id="68" name="Oval 27"/>
            <p:cNvSpPr>
              <a:spLocks noChangeAspect="1" noChangeArrowheads="1"/>
            </p:cNvSpPr>
            <p:nvPr/>
          </p:nvSpPr>
          <p:spPr bwMode="auto">
            <a:xfrm>
              <a:off x="715706" y="2558920"/>
              <a:ext cx="38008" cy="38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AutoShape 18"/>
            <p:cNvSpPr>
              <a:spLocks noChangeAspect="1" noChangeArrowheads="1"/>
            </p:cNvSpPr>
            <p:nvPr/>
          </p:nvSpPr>
          <p:spPr bwMode="auto">
            <a:xfrm rot="16200000">
              <a:off x="526873" y="2444927"/>
              <a:ext cx="429929" cy="264475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chemeClr val="accent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5625" name="Group 19"/>
            <p:cNvGrpSpPr>
              <a:grpSpLocks noChangeAspect="1"/>
            </p:cNvGrpSpPr>
            <p:nvPr/>
          </p:nvGrpSpPr>
          <p:grpSpPr bwMode="auto">
            <a:xfrm>
              <a:off x="714978" y="2446157"/>
              <a:ext cx="43390" cy="258067"/>
              <a:chOff x="768" y="2688"/>
              <a:chExt cx="144" cy="850"/>
            </a:xfrm>
          </p:grpSpPr>
          <p:sp>
            <p:nvSpPr>
              <p:cNvPr id="75" name="Oval 20"/>
              <p:cNvSpPr>
                <a:spLocks noChangeAspect="1" noChangeArrowheads="1"/>
              </p:cNvSpPr>
              <p:nvPr/>
            </p:nvSpPr>
            <p:spPr bwMode="auto">
              <a:xfrm>
                <a:off x="770" y="2688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Oval 21"/>
              <p:cNvSpPr>
                <a:spLocks noChangeAspect="1" noChangeArrowheads="1"/>
              </p:cNvSpPr>
              <p:nvPr/>
            </p:nvSpPr>
            <p:spPr bwMode="auto">
              <a:xfrm>
                <a:off x="770" y="2971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Oval 22"/>
              <p:cNvSpPr>
                <a:spLocks noChangeAspect="1" noChangeArrowheads="1"/>
              </p:cNvSpPr>
              <p:nvPr/>
            </p:nvSpPr>
            <p:spPr bwMode="auto">
              <a:xfrm>
                <a:off x="770" y="3253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5626" name="Group 23"/>
            <p:cNvGrpSpPr>
              <a:grpSpLocks/>
            </p:cNvGrpSpPr>
            <p:nvPr/>
          </p:nvGrpSpPr>
          <p:grpSpPr bwMode="auto">
            <a:xfrm>
              <a:off x="714424" y="2757714"/>
              <a:ext cx="45720" cy="128016"/>
              <a:chOff x="576" y="2736"/>
              <a:chExt cx="576" cy="576"/>
            </a:xfrm>
          </p:grpSpPr>
          <p:sp>
            <p:nvSpPr>
              <p:cNvPr id="72" name="Line 24"/>
              <p:cNvSpPr>
                <a:spLocks noChangeAspect="1" noChangeShapeType="1"/>
              </p:cNvSpPr>
              <p:nvPr/>
            </p:nvSpPr>
            <p:spPr bwMode="auto">
              <a:xfrm>
                <a:off x="572" y="2734"/>
                <a:ext cx="0" cy="578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Line 25"/>
              <p:cNvSpPr>
                <a:spLocks noChangeAspect="1" noChangeShapeType="1"/>
              </p:cNvSpPr>
              <p:nvPr/>
            </p:nvSpPr>
            <p:spPr bwMode="auto">
              <a:xfrm>
                <a:off x="1151" y="2734"/>
                <a:ext cx="0" cy="578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2" y="2994"/>
                <a:ext cx="0" cy="579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5621" name="TextBox 46"/>
          <p:cNvSpPr txBox="1">
            <a:spLocks noChangeArrowheads="1"/>
          </p:cNvSpPr>
          <p:nvPr/>
        </p:nvSpPr>
        <p:spPr bwMode="auto">
          <a:xfrm>
            <a:off x="5181600" y="2514600"/>
            <a:ext cx="3733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Pairing of ds DNA at nearly identical sequences</a:t>
            </a:r>
          </a:p>
        </p:txBody>
      </p:sp>
      <p:sp>
        <p:nvSpPr>
          <p:cNvPr id="25622" name="TextBox 47"/>
          <p:cNvSpPr txBox="1">
            <a:spLocks noChangeArrowheads="1"/>
          </p:cNvSpPr>
          <p:nvPr/>
        </p:nvSpPr>
        <p:spPr bwMode="auto">
          <a:xfrm>
            <a:off x="5181600" y="3529013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Strand invasion</a:t>
            </a:r>
          </a:p>
        </p:txBody>
      </p:sp>
    </p:spTree>
    <p:extLst>
      <p:ext uri="{BB962C8B-B14F-4D97-AF65-F5344CB8AC3E}">
        <p14:creationId xmlns:p14="http://schemas.microsoft.com/office/powerpoint/2010/main" val="1504219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/>
        </p:nvSpPr>
        <p:spPr>
          <a:xfrm>
            <a:off x="1919288" y="4953000"/>
            <a:ext cx="3190875" cy="1295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6627" name="Text Box 2"/>
          <p:cNvSpPr txBox="1">
            <a:spLocks noChangeArrowheads="1"/>
          </p:cNvSpPr>
          <p:nvPr/>
        </p:nvSpPr>
        <p:spPr bwMode="auto">
          <a:xfrm>
            <a:off x="671513" y="173038"/>
            <a:ext cx="7742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0" i="0" dirty="0"/>
              <a:t>Recombination between DNA</a:t>
            </a:r>
          </a:p>
        </p:txBody>
      </p:sp>
      <p:sp>
        <p:nvSpPr>
          <p:cNvPr id="26628" name="Text Box 3" descr="Newsprint"/>
          <p:cNvSpPr txBox="1">
            <a:spLocks noChangeArrowheads="1"/>
          </p:cNvSpPr>
          <p:nvPr/>
        </p:nvSpPr>
        <p:spPr bwMode="auto">
          <a:xfrm>
            <a:off x="1633538" y="1177925"/>
            <a:ext cx="5867400" cy="830263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i="1">
                <a:cs typeface="Times New Roman" pitchFamily="18" charset="0"/>
              </a:rPr>
              <a:t>What is the process of recombination </a:t>
            </a:r>
            <a:br>
              <a:rPr lang="en-US" i="1">
                <a:cs typeface="Times New Roman" pitchFamily="18" charset="0"/>
              </a:rPr>
            </a:br>
            <a:r>
              <a:rPr lang="en-US" i="1">
                <a:cs typeface="Times New Roman" pitchFamily="18" charset="0"/>
              </a:rPr>
              <a:t>between two phages in this experiment?</a:t>
            </a:r>
            <a:endParaRPr lang="en-US" b="0" i="1">
              <a:cs typeface="Times New Roman" pitchFamily="18" charset="0"/>
            </a:endParaRPr>
          </a:p>
        </p:txBody>
      </p:sp>
      <p:pic>
        <p:nvPicPr>
          <p:cNvPr id="26629" name="Picture 4" descr="recombination__Elizabeth-Ellis-U-Strathclyde___homepag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03" r="33908" b="33884"/>
          <a:stretch>
            <a:fillRect/>
          </a:stretch>
        </p:blipFill>
        <p:spPr bwMode="auto">
          <a:xfrm>
            <a:off x="1916113" y="2187575"/>
            <a:ext cx="3189287" cy="3070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1752600" y="6478588"/>
            <a:ext cx="5257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600" b="0"/>
              <a:t>Adapted from Elizabeth Ellis University of Strathclyde</a:t>
            </a:r>
          </a:p>
        </p:txBody>
      </p:sp>
      <p:pic>
        <p:nvPicPr>
          <p:cNvPr id="26631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975" y="5324475"/>
            <a:ext cx="294322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632" name="TextBox 6"/>
          <p:cNvSpPr txBox="1">
            <a:spLocks noChangeArrowheads="1"/>
          </p:cNvSpPr>
          <p:nvPr/>
        </p:nvSpPr>
        <p:spPr bwMode="auto">
          <a:xfrm>
            <a:off x="5181600" y="5543550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Resolution</a:t>
            </a:r>
          </a:p>
        </p:txBody>
      </p:sp>
      <p:sp>
        <p:nvSpPr>
          <p:cNvPr id="8" name="Oval 7"/>
          <p:cNvSpPr/>
          <p:nvPr/>
        </p:nvSpPr>
        <p:spPr>
          <a:xfrm>
            <a:off x="4419600" y="2560638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4419600" y="2743200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419600" y="3322638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419600" y="3505200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19600" y="4360863"/>
            <a:ext cx="92075" cy="904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4419600" y="4541838"/>
            <a:ext cx="92075" cy="92075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419600" y="5397500"/>
            <a:ext cx="92075" cy="90488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419600" y="5580063"/>
            <a:ext cx="92075" cy="90487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3409950" y="2865438"/>
            <a:ext cx="92075" cy="9048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09950" y="3048000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3409950" y="3443288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3409950" y="4008438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409950" y="4479925"/>
            <a:ext cx="92075" cy="92075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409950" y="5518150"/>
            <a:ext cx="92075" cy="9048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3409950" y="6083300"/>
            <a:ext cx="92075" cy="90488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1" name="Oval 20"/>
          <p:cNvSpPr/>
          <p:nvPr/>
        </p:nvSpPr>
        <p:spPr>
          <a:xfrm>
            <a:off x="3409950" y="5046663"/>
            <a:ext cx="92075" cy="90487"/>
          </a:xfrm>
          <a:prstGeom prst="ellipse">
            <a:avLst/>
          </a:prstGeom>
          <a:solidFill>
            <a:srgbClr val="0000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pSp>
        <p:nvGrpSpPr>
          <p:cNvPr id="26649" name="Group 54"/>
          <p:cNvGrpSpPr>
            <a:grpSpLocks noChangeAspect="1"/>
          </p:cNvGrpSpPr>
          <p:nvPr/>
        </p:nvGrpSpPr>
        <p:grpSpPr bwMode="auto">
          <a:xfrm>
            <a:off x="1411288" y="2209800"/>
            <a:ext cx="265112" cy="536575"/>
            <a:chOff x="688974" y="2481263"/>
            <a:chExt cx="377825" cy="766617"/>
          </a:xfrm>
        </p:grpSpPr>
        <p:sp>
          <p:nvSpPr>
            <p:cNvPr id="26664" name="Oval 27"/>
            <p:cNvSpPr>
              <a:spLocks noChangeAspect="1" noChangeArrowheads="1"/>
            </p:cNvSpPr>
            <p:nvPr/>
          </p:nvSpPr>
          <p:spPr bwMode="auto">
            <a:xfrm>
              <a:off x="839788" y="2762250"/>
              <a:ext cx="55562" cy="5556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665" name="AutoShape 18"/>
            <p:cNvSpPr>
              <a:spLocks noChangeAspect="1" noChangeArrowheads="1"/>
            </p:cNvSpPr>
            <p:nvPr/>
          </p:nvSpPr>
          <p:spPr bwMode="auto">
            <a:xfrm rot="-5400000">
              <a:off x="571156" y="2599081"/>
              <a:ext cx="613462" cy="377825"/>
            </a:xfrm>
            <a:prstGeom prst="hexagon">
              <a:avLst>
                <a:gd name="adj" fmla="val 40622"/>
                <a:gd name="vf" fmla="val 115470"/>
              </a:avLst>
            </a:prstGeom>
            <a:noFill/>
            <a:ln w="28575">
              <a:solidFill>
                <a:srgbClr val="FF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26666" name="Group 19"/>
            <p:cNvGrpSpPr>
              <a:grpSpLocks noChangeAspect="1"/>
            </p:cNvGrpSpPr>
            <p:nvPr/>
          </p:nvGrpSpPr>
          <p:grpSpPr bwMode="auto">
            <a:xfrm>
              <a:off x="839515" y="2601202"/>
              <a:ext cx="61987" cy="368667"/>
              <a:chOff x="768" y="2688"/>
              <a:chExt cx="144" cy="850"/>
            </a:xfrm>
          </p:grpSpPr>
          <p:sp>
            <p:nvSpPr>
              <p:cNvPr id="26671" name="Oval 20"/>
              <p:cNvSpPr>
                <a:spLocks noChangeAspect="1" noChangeArrowheads="1"/>
              </p:cNvSpPr>
              <p:nvPr/>
            </p:nvSpPr>
            <p:spPr bwMode="auto">
              <a:xfrm>
                <a:off x="768" y="2688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2" name="Oval 21"/>
              <p:cNvSpPr>
                <a:spLocks noChangeAspect="1" noChangeArrowheads="1"/>
              </p:cNvSpPr>
              <p:nvPr/>
            </p:nvSpPr>
            <p:spPr bwMode="auto">
              <a:xfrm>
                <a:off x="768" y="2969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673" name="Oval 22"/>
              <p:cNvSpPr>
                <a:spLocks noChangeAspect="1" noChangeArrowheads="1"/>
              </p:cNvSpPr>
              <p:nvPr/>
            </p:nvSpPr>
            <p:spPr bwMode="auto">
              <a:xfrm>
                <a:off x="768" y="3250"/>
                <a:ext cx="144" cy="288"/>
              </a:xfrm>
              <a:prstGeom prst="ellips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26667" name="Group 23"/>
            <p:cNvGrpSpPr>
              <a:grpSpLocks/>
            </p:cNvGrpSpPr>
            <p:nvPr/>
          </p:nvGrpSpPr>
          <p:grpSpPr bwMode="auto">
            <a:xfrm>
              <a:off x="838200" y="3065000"/>
              <a:ext cx="67666" cy="182880"/>
              <a:chOff x="576" y="2736"/>
              <a:chExt cx="576" cy="576"/>
            </a:xfrm>
          </p:grpSpPr>
          <p:sp>
            <p:nvSpPr>
              <p:cNvPr id="26668" name="Line 24"/>
              <p:cNvSpPr>
                <a:spLocks noChangeAspect="1" noChangeShapeType="1"/>
              </p:cNvSpPr>
              <p:nvPr/>
            </p:nvSpPr>
            <p:spPr bwMode="auto">
              <a:xfrm>
                <a:off x="576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69" name="Line 25"/>
              <p:cNvSpPr>
                <a:spLocks noChangeAspect="1" noChangeShapeType="1"/>
              </p:cNvSpPr>
              <p:nvPr/>
            </p:nvSpPr>
            <p:spPr bwMode="auto">
              <a:xfrm>
                <a:off x="1152" y="2736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70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4" y="2997"/>
                <a:ext cx="0" cy="576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grpSp>
        <p:nvGrpSpPr>
          <p:cNvPr id="26650" name="Group 77"/>
          <p:cNvGrpSpPr>
            <a:grpSpLocks/>
          </p:cNvGrpSpPr>
          <p:nvPr/>
        </p:nvGrpSpPr>
        <p:grpSpPr bwMode="auto">
          <a:xfrm>
            <a:off x="1411288" y="2786063"/>
            <a:ext cx="265112" cy="523875"/>
            <a:chOff x="609600" y="2362200"/>
            <a:chExt cx="264475" cy="523530"/>
          </a:xfrm>
        </p:grpSpPr>
        <p:sp>
          <p:nvSpPr>
            <p:cNvPr id="68" name="Oval 27"/>
            <p:cNvSpPr>
              <a:spLocks noChangeAspect="1" noChangeArrowheads="1"/>
            </p:cNvSpPr>
            <p:nvPr/>
          </p:nvSpPr>
          <p:spPr bwMode="auto">
            <a:xfrm>
              <a:off x="715706" y="2558920"/>
              <a:ext cx="38008" cy="38075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accent6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9" name="AutoShape 18"/>
            <p:cNvSpPr>
              <a:spLocks noChangeAspect="1" noChangeArrowheads="1"/>
            </p:cNvSpPr>
            <p:nvPr/>
          </p:nvSpPr>
          <p:spPr bwMode="auto">
            <a:xfrm rot="16200000">
              <a:off x="526873" y="2444927"/>
              <a:ext cx="429929" cy="264475"/>
            </a:xfrm>
            <a:prstGeom prst="hexagon">
              <a:avLst>
                <a:gd name="adj" fmla="val 40625"/>
                <a:gd name="vf" fmla="val 115470"/>
              </a:avLst>
            </a:prstGeom>
            <a:noFill/>
            <a:ln w="28575">
              <a:solidFill>
                <a:schemeClr val="accent6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26656" name="Group 19"/>
            <p:cNvGrpSpPr>
              <a:grpSpLocks noChangeAspect="1"/>
            </p:cNvGrpSpPr>
            <p:nvPr/>
          </p:nvGrpSpPr>
          <p:grpSpPr bwMode="auto">
            <a:xfrm>
              <a:off x="714978" y="2446157"/>
              <a:ext cx="43390" cy="258067"/>
              <a:chOff x="768" y="2688"/>
              <a:chExt cx="144" cy="850"/>
            </a:xfrm>
          </p:grpSpPr>
          <p:sp>
            <p:nvSpPr>
              <p:cNvPr id="75" name="Oval 20"/>
              <p:cNvSpPr>
                <a:spLocks noChangeAspect="1" noChangeArrowheads="1"/>
              </p:cNvSpPr>
              <p:nvPr/>
            </p:nvSpPr>
            <p:spPr bwMode="auto">
              <a:xfrm>
                <a:off x="770" y="2688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6" name="Oval 21"/>
              <p:cNvSpPr>
                <a:spLocks noChangeAspect="1" noChangeArrowheads="1"/>
              </p:cNvSpPr>
              <p:nvPr/>
            </p:nvSpPr>
            <p:spPr bwMode="auto">
              <a:xfrm>
                <a:off x="770" y="2971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7" name="Oval 22"/>
              <p:cNvSpPr>
                <a:spLocks noChangeAspect="1" noChangeArrowheads="1"/>
              </p:cNvSpPr>
              <p:nvPr/>
            </p:nvSpPr>
            <p:spPr bwMode="auto">
              <a:xfrm>
                <a:off x="770" y="3253"/>
                <a:ext cx="142" cy="287"/>
              </a:xfrm>
              <a:prstGeom prst="ellips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/>
              </a:p>
            </p:txBody>
          </p:sp>
        </p:grpSp>
        <p:grpSp>
          <p:nvGrpSpPr>
            <p:cNvPr id="26657" name="Group 23"/>
            <p:cNvGrpSpPr>
              <a:grpSpLocks/>
            </p:cNvGrpSpPr>
            <p:nvPr/>
          </p:nvGrpSpPr>
          <p:grpSpPr bwMode="auto">
            <a:xfrm>
              <a:off x="714424" y="2757714"/>
              <a:ext cx="45720" cy="128016"/>
              <a:chOff x="576" y="2736"/>
              <a:chExt cx="576" cy="576"/>
            </a:xfrm>
          </p:grpSpPr>
          <p:sp>
            <p:nvSpPr>
              <p:cNvPr id="72" name="Line 24"/>
              <p:cNvSpPr>
                <a:spLocks noChangeAspect="1" noChangeShapeType="1"/>
              </p:cNvSpPr>
              <p:nvPr/>
            </p:nvSpPr>
            <p:spPr bwMode="auto">
              <a:xfrm>
                <a:off x="572" y="2734"/>
                <a:ext cx="0" cy="578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3" name="Line 25"/>
              <p:cNvSpPr>
                <a:spLocks noChangeAspect="1" noChangeShapeType="1"/>
              </p:cNvSpPr>
              <p:nvPr/>
            </p:nvSpPr>
            <p:spPr bwMode="auto">
              <a:xfrm>
                <a:off x="1151" y="2734"/>
                <a:ext cx="0" cy="578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74" name="Line 26"/>
              <p:cNvSpPr>
                <a:spLocks noChangeAspect="1" noChangeShapeType="1"/>
              </p:cNvSpPr>
              <p:nvPr/>
            </p:nvSpPr>
            <p:spPr bwMode="auto">
              <a:xfrm rot="-5400000">
                <a:off x="862" y="2994"/>
                <a:ext cx="0" cy="579"/>
              </a:xfrm>
              <a:prstGeom prst="line">
                <a:avLst/>
              </a:prstGeom>
              <a:noFill/>
              <a:ln w="28575">
                <a:solidFill>
                  <a:schemeClr val="accent6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</p:grpSp>
      <p:sp>
        <p:nvSpPr>
          <p:cNvPr id="26651" name="TextBox 46"/>
          <p:cNvSpPr txBox="1">
            <a:spLocks noChangeArrowheads="1"/>
          </p:cNvSpPr>
          <p:nvPr/>
        </p:nvSpPr>
        <p:spPr bwMode="auto">
          <a:xfrm>
            <a:off x="5181600" y="4549775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Ligation</a:t>
            </a:r>
          </a:p>
        </p:txBody>
      </p:sp>
      <p:sp>
        <p:nvSpPr>
          <p:cNvPr id="26652" name="TextBox 47"/>
          <p:cNvSpPr txBox="1">
            <a:spLocks noChangeArrowheads="1"/>
          </p:cNvSpPr>
          <p:nvPr/>
        </p:nvSpPr>
        <p:spPr bwMode="auto">
          <a:xfrm>
            <a:off x="5181600" y="2514600"/>
            <a:ext cx="37338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Pairing of ds DNA at nearly identical sequences</a:t>
            </a:r>
          </a:p>
        </p:txBody>
      </p:sp>
      <p:sp>
        <p:nvSpPr>
          <p:cNvPr id="26653" name="TextBox 54"/>
          <p:cNvSpPr txBox="1">
            <a:spLocks noChangeArrowheads="1"/>
          </p:cNvSpPr>
          <p:nvPr/>
        </p:nvSpPr>
        <p:spPr bwMode="auto">
          <a:xfrm>
            <a:off x="5181600" y="3529013"/>
            <a:ext cx="37338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2000" b="0">
                <a:latin typeface="Arial" charset="0"/>
                <a:cs typeface="Arial" charset="0"/>
              </a:rPr>
              <a:t>Strand invasion</a:t>
            </a:r>
          </a:p>
        </p:txBody>
      </p:sp>
    </p:spTree>
    <p:extLst>
      <p:ext uri="{BB962C8B-B14F-4D97-AF65-F5344CB8AC3E}">
        <p14:creationId xmlns:p14="http://schemas.microsoft.com/office/powerpoint/2010/main" val="1325169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2743200" y="2776538"/>
            <a:ext cx="3657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7651" name="Object 6"/>
          <p:cNvGraphicFramePr>
            <a:graphicFrameLocks noChangeAspect="1"/>
          </p:cNvGraphicFramePr>
          <p:nvPr/>
        </p:nvGraphicFramePr>
        <p:xfrm>
          <a:off x="2743200" y="2209800"/>
          <a:ext cx="36576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7908" name="Image" r:id="rId3" imgW="3657143" imgH="3873016" progId="Photoshop.Image.6">
                  <p:embed/>
                </p:oleObj>
              </mc:Choice>
              <mc:Fallback>
                <p:oleObj name="Image" r:id="rId3" imgW="3657143" imgH="3873016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74426"/>
                      <a:stretch>
                        <a:fillRect/>
                      </a:stretch>
                    </p:blipFill>
                    <p:spPr bwMode="auto">
                      <a:xfrm>
                        <a:off x="2743200" y="2209800"/>
                        <a:ext cx="3657600" cy="9906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TextBox 1"/>
          <p:cNvSpPr txBox="1">
            <a:spLocks noChangeArrowheads="1"/>
          </p:cNvSpPr>
          <p:nvPr/>
        </p:nvSpPr>
        <p:spPr bwMode="auto">
          <a:xfrm>
            <a:off x="685800" y="242570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000"/>
              <a:t>Defective T4</a:t>
            </a:r>
          </a:p>
        </p:txBody>
      </p:sp>
      <p:sp>
        <p:nvSpPr>
          <p:cNvPr id="27653" name="TextBox 12"/>
          <p:cNvSpPr txBox="1">
            <a:spLocks noChangeArrowheads="1"/>
          </p:cNvSpPr>
          <p:nvPr/>
        </p:nvSpPr>
        <p:spPr bwMode="auto">
          <a:xfrm>
            <a:off x="685800" y="280035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000"/>
              <a:t>Defective T4</a:t>
            </a:r>
          </a:p>
        </p:txBody>
      </p:sp>
      <p:sp>
        <p:nvSpPr>
          <p:cNvPr id="27654" name="Rectangle 12"/>
          <p:cNvSpPr>
            <a:spLocks noChangeArrowheads="1"/>
          </p:cNvSpPr>
          <p:nvPr/>
        </p:nvSpPr>
        <p:spPr bwMode="auto">
          <a:xfrm>
            <a:off x="3592513" y="2328863"/>
            <a:ext cx="304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7655" name="Text Box 2"/>
          <p:cNvSpPr txBox="1">
            <a:spLocks noChangeArrowheads="1"/>
          </p:cNvSpPr>
          <p:nvPr/>
        </p:nvSpPr>
        <p:spPr bwMode="auto">
          <a:xfrm>
            <a:off x="671513" y="173038"/>
            <a:ext cx="7742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0" i="0"/>
              <a:t>Recombination between DNA</a:t>
            </a:r>
          </a:p>
        </p:txBody>
      </p:sp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3" t="59151" r="6914"/>
          <a:stretch>
            <a:fillRect/>
          </a:stretch>
        </p:blipFill>
        <p:spPr bwMode="auto">
          <a:xfrm>
            <a:off x="6705600" y="1752600"/>
            <a:ext cx="21336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7657" name="TextBox 17"/>
          <p:cNvSpPr txBox="1">
            <a:spLocks noChangeArrowheads="1"/>
          </p:cNvSpPr>
          <p:nvPr/>
        </p:nvSpPr>
        <p:spPr bwMode="auto">
          <a:xfrm>
            <a:off x="5091113" y="3105150"/>
            <a:ext cx="457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 b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20" name="Oval 19"/>
          <p:cNvSpPr/>
          <p:nvPr/>
        </p:nvSpPr>
        <p:spPr>
          <a:xfrm>
            <a:off x="5153025" y="2319338"/>
            <a:ext cx="1524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6705600" y="1295400"/>
            <a:ext cx="21336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u="sng"/>
              <a:t>Phenotype</a:t>
            </a:r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93535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2743200" y="4038600"/>
            <a:ext cx="3657600" cy="609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graphicFrame>
        <p:nvGraphicFramePr>
          <p:cNvPr id="28675" name="Object 4"/>
          <p:cNvGraphicFramePr>
            <a:graphicFrameLocks noChangeAspect="1"/>
          </p:cNvGraphicFramePr>
          <p:nvPr/>
        </p:nvGraphicFramePr>
        <p:xfrm>
          <a:off x="2743200" y="2209800"/>
          <a:ext cx="3657600" cy="228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932" name="Image" r:id="rId3" imgW="3657143" imgH="3873016" progId="Photoshop.Image.6">
                  <p:embed/>
                </p:oleObj>
              </mc:Choice>
              <mc:Fallback>
                <p:oleObj name="Image" r:id="rId3" imgW="3657143" imgH="3873016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40984"/>
                      <a:stretch>
                        <a:fillRect/>
                      </a:stretch>
                    </p:blipFill>
                    <p:spPr bwMode="auto">
                      <a:xfrm>
                        <a:off x="2743200" y="2209800"/>
                        <a:ext cx="3657600" cy="22860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Box 11"/>
          <p:cNvSpPr txBox="1">
            <a:spLocks noChangeArrowheads="1"/>
          </p:cNvSpPr>
          <p:nvPr/>
        </p:nvSpPr>
        <p:spPr bwMode="auto">
          <a:xfrm>
            <a:off x="685800" y="242570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000"/>
              <a:t>Defective T4</a:t>
            </a:r>
          </a:p>
        </p:txBody>
      </p:sp>
      <p:sp>
        <p:nvSpPr>
          <p:cNvPr id="28677" name="TextBox 12"/>
          <p:cNvSpPr txBox="1">
            <a:spLocks noChangeArrowheads="1"/>
          </p:cNvSpPr>
          <p:nvPr/>
        </p:nvSpPr>
        <p:spPr bwMode="auto">
          <a:xfrm>
            <a:off x="685800" y="280035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000"/>
              <a:t>Defective T4</a:t>
            </a:r>
          </a:p>
        </p:txBody>
      </p:sp>
      <p:sp>
        <p:nvSpPr>
          <p:cNvPr id="28678" name="Rectangle 12"/>
          <p:cNvSpPr>
            <a:spLocks noChangeArrowheads="1"/>
          </p:cNvSpPr>
          <p:nvPr/>
        </p:nvSpPr>
        <p:spPr bwMode="auto">
          <a:xfrm>
            <a:off x="3581400" y="3581400"/>
            <a:ext cx="304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Rectangle 13"/>
          <p:cNvSpPr>
            <a:spLocks noChangeArrowheads="1"/>
          </p:cNvSpPr>
          <p:nvPr/>
        </p:nvSpPr>
        <p:spPr bwMode="auto">
          <a:xfrm>
            <a:off x="3581400" y="2306638"/>
            <a:ext cx="304800" cy="2286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Text Box 2"/>
          <p:cNvSpPr txBox="1">
            <a:spLocks noChangeArrowheads="1"/>
          </p:cNvSpPr>
          <p:nvPr/>
        </p:nvSpPr>
        <p:spPr bwMode="auto">
          <a:xfrm>
            <a:off x="671513" y="173038"/>
            <a:ext cx="7742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0" i="0" dirty="0"/>
              <a:t>Recombination between DNA</a:t>
            </a:r>
          </a:p>
        </p:txBody>
      </p:sp>
      <p:pic>
        <p:nvPicPr>
          <p:cNvPr id="2868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3" t="59151" r="6914"/>
          <a:stretch>
            <a:fillRect/>
          </a:stretch>
        </p:blipFill>
        <p:spPr bwMode="auto">
          <a:xfrm>
            <a:off x="6705600" y="1752600"/>
            <a:ext cx="21336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82" name="TextBox 15"/>
          <p:cNvSpPr txBox="1">
            <a:spLocks noChangeArrowheads="1"/>
          </p:cNvSpPr>
          <p:nvPr/>
        </p:nvSpPr>
        <p:spPr bwMode="auto">
          <a:xfrm>
            <a:off x="5091113" y="3105150"/>
            <a:ext cx="457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 b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28683" name="TextBox 16"/>
          <p:cNvSpPr txBox="1">
            <a:spLocks noChangeArrowheads="1"/>
          </p:cNvSpPr>
          <p:nvPr/>
        </p:nvSpPr>
        <p:spPr bwMode="auto">
          <a:xfrm>
            <a:off x="5091113" y="4402138"/>
            <a:ext cx="457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 b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18" name="Oval 17"/>
          <p:cNvSpPr/>
          <p:nvPr/>
        </p:nvSpPr>
        <p:spPr>
          <a:xfrm>
            <a:off x="5153025" y="2319338"/>
            <a:ext cx="1524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138738" y="3581400"/>
            <a:ext cx="1524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90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698" name="Object 4"/>
          <p:cNvGraphicFramePr>
            <a:graphicFrameLocks noChangeAspect="1"/>
          </p:cNvGraphicFramePr>
          <p:nvPr/>
        </p:nvGraphicFramePr>
        <p:xfrm>
          <a:off x="2743200" y="2209800"/>
          <a:ext cx="3657600" cy="387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56" name="Image" r:id="rId3" imgW="3657143" imgH="3873016" progId="Photoshop.Image.6">
                  <p:embed/>
                </p:oleObj>
              </mc:Choice>
              <mc:Fallback>
                <p:oleObj name="Image" r:id="rId3" imgW="3657143" imgH="3873016" progId="Photoshop.Image.6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2209800"/>
                        <a:ext cx="3657600" cy="3873500"/>
                      </a:xfrm>
                      <a:prstGeom prst="rect">
                        <a:avLst/>
                      </a:prstGeom>
                      <a:noFill/>
                      <a:ln w="28575">
                        <a:solidFill>
                          <a:srgbClr val="FFFFFF"/>
                        </a:solidFill>
                        <a:miter lim="800000"/>
                        <a:headEnd/>
                        <a:tailEnd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699" name="TextBox 11"/>
          <p:cNvSpPr txBox="1">
            <a:spLocks noChangeArrowheads="1"/>
          </p:cNvSpPr>
          <p:nvPr/>
        </p:nvSpPr>
        <p:spPr bwMode="auto">
          <a:xfrm>
            <a:off x="685800" y="242570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000"/>
              <a:t>Defective T4</a:t>
            </a:r>
          </a:p>
        </p:txBody>
      </p:sp>
      <p:sp>
        <p:nvSpPr>
          <p:cNvPr id="29700" name="TextBox 12"/>
          <p:cNvSpPr txBox="1">
            <a:spLocks noChangeArrowheads="1"/>
          </p:cNvSpPr>
          <p:nvPr/>
        </p:nvSpPr>
        <p:spPr bwMode="auto">
          <a:xfrm>
            <a:off x="685800" y="280035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000"/>
              <a:t>Defective T4</a:t>
            </a:r>
          </a:p>
        </p:txBody>
      </p:sp>
      <p:sp>
        <p:nvSpPr>
          <p:cNvPr id="29701" name="TextBox 13"/>
          <p:cNvSpPr txBox="1">
            <a:spLocks noChangeArrowheads="1"/>
          </p:cNvSpPr>
          <p:nvPr/>
        </p:nvSpPr>
        <p:spPr bwMode="auto">
          <a:xfrm>
            <a:off x="685800" y="499110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000"/>
              <a:t>Defective T4</a:t>
            </a:r>
          </a:p>
        </p:txBody>
      </p:sp>
      <p:sp>
        <p:nvSpPr>
          <p:cNvPr id="29702" name="TextBox 14"/>
          <p:cNvSpPr txBox="1">
            <a:spLocks noChangeArrowheads="1"/>
          </p:cNvSpPr>
          <p:nvPr/>
        </p:nvSpPr>
        <p:spPr bwMode="auto">
          <a:xfrm>
            <a:off x="685800" y="5365750"/>
            <a:ext cx="198120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/>
            <a:r>
              <a:rPr lang="en-US" altLang="en-US" sz="2000" i="1">
                <a:solidFill>
                  <a:srgbClr val="FF0000"/>
                </a:solidFill>
              </a:rPr>
              <a:t>Wild type T4</a:t>
            </a:r>
          </a:p>
        </p:txBody>
      </p:sp>
      <p:sp>
        <p:nvSpPr>
          <p:cNvPr id="29703" name="Text Box 2"/>
          <p:cNvSpPr txBox="1">
            <a:spLocks noChangeArrowheads="1"/>
          </p:cNvSpPr>
          <p:nvPr/>
        </p:nvSpPr>
        <p:spPr bwMode="auto">
          <a:xfrm>
            <a:off x="671513" y="173038"/>
            <a:ext cx="7742237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4800" b="0" i="0" dirty="0"/>
              <a:t>Recombination between DNA</a:t>
            </a:r>
          </a:p>
        </p:txBody>
      </p:sp>
      <p:sp>
        <p:nvSpPr>
          <p:cNvPr id="29704" name="TextBox 17"/>
          <p:cNvSpPr txBox="1">
            <a:spLocks noChangeArrowheads="1"/>
          </p:cNvSpPr>
          <p:nvPr/>
        </p:nvSpPr>
        <p:spPr bwMode="auto">
          <a:xfrm>
            <a:off x="5091113" y="3105150"/>
            <a:ext cx="457200" cy="261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 b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29705" name="TextBox 18"/>
          <p:cNvSpPr txBox="1">
            <a:spLocks noChangeArrowheads="1"/>
          </p:cNvSpPr>
          <p:nvPr/>
        </p:nvSpPr>
        <p:spPr bwMode="auto">
          <a:xfrm>
            <a:off x="5091113" y="4402138"/>
            <a:ext cx="457200" cy="26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 b="0">
                <a:latin typeface="Arial" charset="0"/>
                <a:cs typeface="Arial" charset="0"/>
              </a:rPr>
              <a:t>C</a:t>
            </a:r>
          </a:p>
        </p:txBody>
      </p:sp>
      <p:sp>
        <p:nvSpPr>
          <p:cNvPr id="21" name="Oval 20"/>
          <p:cNvSpPr/>
          <p:nvPr/>
        </p:nvSpPr>
        <p:spPr>
          <a:xfrm>
            <a:off x="5153025" y="2319338"/>
            <a:ext cx="1524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5138738" y="3581400"/>
            <a:ext cx="1524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3" name="Oval 22"/>
          <p:cNvSpPr/>
          <p:nvPr/>
        </p:nvSpPr>
        <p:spPr>
          <a:xfrm>
            <a:off x="5138738" y="4859338"/>
            <a:ext cx="152400" cy="2286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29709" name="TextBox 19"/>
          <p:cNvSpPr txBox="1">
            <a:spLocks noChangeArrowheads="1"/>
          </p:cNvSpPr>
          <p:nvPr/>
        </p:nvSpPr>
        <p:spPr bwMode="auto">
          <a:xfrm>
            <a:off x="5091113" y="4919663"/>
            <a:ext cx="457200" cy="261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r>
              <a:rPr lang="en-US" sz="1100" b="0">
                <a:latin typeface="Arial" charset="0"/>
                <a:cs typeface="Arial" charset="0"/>
              </a:rPr>
              <a:t>C</a:t>
            </a:r>
          </a:p>
        </p:txBody>
      </p:sp>
      <p:pic>
        <p:nvPicPr>
          <p:cNvPr id="26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59" t="59151" r="38930"/>
          <a:stretch>
            <a:fillRect/>
          </a:stretch>
        </p:blipFill>
        <p:spPr bwMode="auto">
          <a:xfrm>
            <a:off x="6781800" y="4451350"/>
            <a:ext cx="20574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71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823" t="59151" r="6914"/>
          <a:stretch>
            <a:fillRect/>
          </a:stretch>
        </p:blipFill>
        <p:spPr bwMode="auto">
          <a:xfrm>
            <a:off x="6705600" y="1752600"/>
            <a:ext cx="2133600" cy="210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7" name="Group 36"/>
          <p:cNvGrpSpPr>
            <a:grpSpLocks/>
          </p:cNvGrpSpPr>
          <p:nvPr/>
        </p:nvGrpSpPr>
        <p:grpSpPr bwMode="auto">
          <a:xfrm>
            <a:off x="3505200" y="2317750"/>
            <a:ext cx="392113" cy="3502025"/>
            <a:chOff x="3505200" y="2317750"/>
            <a:chExt cx="392113" cy="3502478"/>
          </a:xfrm>
        </p:grpSpPr>
        <p:sp>
          <p:nvSpPr>
            <p:cNvPr id="29714" name="Rectangle 14"/>
            <p:cNvSpPr>
              <a:spLocks noChangeArrowheads="1"/>
            </p:cNvSpPr>
            <p:nvPr/>
          </p:nvSpPr>
          <p:spPr bwMode="auto">
            <a:xfrm>
              <a:off x="3592513" y="2317750"/>
              <a:ext cx="304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5" name="Rectangle 15"/>
            <p:cNvSpPr>
              <a:spLocks noChangeArrowheads="1"/>
            </p:cNvSpPr>
            <p:nvPr/>
          </p:nvSpPr>
          <p:spPr bwMode="auto">
            <a:xfrm>
              <a:off x="3581400" y="3581400"/>
              <a:ext cx="304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716" name="Rectangle 16"/>
            <p:cNvSpPr>
              <a:spLocks noChangeArrowheads="1"/>
            </p:cNvSpPr>
            <p:nvPr/>
          </p:nvSpPr>
          <p:spPr bwMode="auto">
            <a:xfrm>
              <a:off x="3570288" y="4845050"/>
              <a:ext cx="304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Left Arrow 28"/>
            <p:cNvSpPr/>
            <p:nvPr/>
          </p:nvSpPr>
          <p:spPr>
            <a:xfrm>
              <a:off x="3505200" y="2405074"/>
              <a:ext cx="381000" cy="1524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0" name="Left Arrow 29"/>
            <p:cNvSpPr/>
            <p:nvPr/>
          </p:nvSpPr>
          <p:spPr>
            <a:xfrm>
              <a:off x="3505200" y="3113191"/>
              <a:ext cx="381000" cy="1524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719" name="Rectangle 14"/>
            <p:cNvSpPr>
              <a:spLocks noChangeArrowheads="1"/>
            </p:cNvSpPr>
            <p:nvPr/>
          </p:nvSpPr>
          <p:spPr bwMode="auto">
            <a:xfrm>
              <a:off x="3592513" y="3595006"/>
              <a:ext cx="304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Left Arrow 31"/>
            <p:cNvSpPr/>
            <p:nvPr/>
          </p:nvSpPr>
          <p:spPr>
            <a:xfrm>
              <a:off x="3505200" y="3683177"/>
              <a:ext cx="381000" cy="1524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3" name="Left Arrow 32"/>
            <p:cNvSpPr/>
            <p:nvPr/>
          </p:nvSpPr>
          <p:spPr>
            <a:xfrm>
              <a:off x="3505200" y="4391293"/>
              <a:ext cx="381000" cy="1524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29722" name="Rectangle 14"/>
            <p:cNvSpPr>
              <a:spLocks noChangeArrowheads="1"/>
            </p:cNvSpPr>
            <p:nvPr/>
          </p:nvSpPr>
          <p:spPr bwMode="auto">
            <a:xfrm>
              <a:off x="3592513" y="4872262"/>
              <a:ext cx="304800" cy="2286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Left Arrow 34"/>
            <p:cNvSpPr/>
            <p:nvPr/>
          </p:nvSpPr>
          <p:spPr>
            <a:xfrm>
              <a:off x="3505200" y="4959692"/>
              <a:ext cx="381000" cy="1524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36" name="Left Arrow 35"/>
            <p:cNvSpPr/>
            <p:nvPr/>
          </p:nvSpPr>
          <p:spPr>
            <a:xfrm>
              <a:off x="3505200" y="5667808"/>
              <a:ext cx="381000" cy="152420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38" name="TextBox 37"/>
          <p:cNvSpPr txBox="1">
            <a:spLocks noChangeArrowheads="1"/>
          </p:cNvSpPr>
          <p:nvPr/>
        </p:nvSpPr>
        <p:spPr bwMode="auto">
          <a:xfrm>
            <a:off x="6705600" y="3957638"/>
            <a:ext cx="21336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u="sng"/>
              <a:t>Phenotype</a:t>
            </a:r>
            <a:r>
              <a:rPr lang="en-US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686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841" b="50000"/>
          <a:stretch>
            <a:fillRect/>
          </a:stretch>
        </p:blipFill>
        <p:spPr bwMode="auto">
          <a:xfrm>
            <a:off x="628650" y="138113"/>
            <a:ext cx="7856538" cy="9286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2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1143000"/>
            <a:ext cx="5753100" cy="41100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852488" y="5410200"/>
            <a:ext cx="7391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 b="1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/>
            <a:r>
              <a:rPr lang="en-US" sz="3600">
                <a:solidFill>
                  <a:srgbClr val="FF0000"/>
                </a:solidFill>
              </a:rPr>
              <a:t>Phenotype of double mutations?</a:t>
            </a:r>
          </a:p>
        </p:txBody>
      </p:sp>
    </p:spTree>
    <p:extLst>
      <p:ext uri="{BB962C8B-B14F-4D97-AF65-F5344CB8AC3E}">
        <p14:creationId xmlns:p14="http://schemas.microsoft.com/office/powerpoint/2010/main" val="56237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0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57213"/>
            <a:ext cx="9829800" cy="574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 flipV="1">
            <a:off x="609600" y="54864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4" name="Straight Connector 3"/>
          <p:cNvCxnSpPr/>
          <p:nvPr/>
        </p:nvCxnSpPr>
        <p:spPr bwMode="auto">
          <a:xfrm>
            <a:off x="1864808" y="6096000"/>
            <a:ext cx="34747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3585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63050" cy="560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 rot="16200000">
            <a:off x="3962400" y="48768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6759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1025"/>
            <a:ext cx="9725025" cy="5695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09293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71500"/>
            <a:ext cx="9782175" cy="5715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ight Arrow 2"/>
          <p:cNvSpPr/>
          <p:nvPr/>
        </p:nvSpPr>
        <p:spPr bwMode="auto">
          <a:xfrm rot="10800000">
            <a:off x="2165421" y="1020744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ight Arrow 3"/>
          <p:cNvSpPr/>
          <p:nvPr/>
        </p:nvSpPr>
        <p:spPr bwMode="auto">
          <a:xfrm rot="10800000">
            <a:off x="1676400" y="58674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59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8683</TotalTime>
  <Words>462</Words>
  <Application>Microsoft Office PowerPoint</Application>
  <PresentationFormat>On-screen Show (4:3)</PresentationFormat>
  <Paragraphs>136</Paragraphs>
  <Slides>59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6" baseType="lpstr">
      <vt:lpstr>ＭＳ Ｐゴシック</vt:lpstr>
      <vt:lpstr>Arial</vt:lpstr>
      <vt:lpstr>Calibri</vt:lpstr>
      <vt:lpstr>Lucida Handwriting</vt:lpstr>
      <vt:lpstr>Times New Roman</vt:lpstr>
      <vt:lpstr>Default Design</vt:lpstr>
      <vt:lpstr>Image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Commwealth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Elhai</dc:creator>
  <cp:lastModifiedBy>jelhai</cp:lastModifiedBy>
  <cp:revision>476</cp:revision>
  <dcterms:created xsi:type="dcterms:W3CDTF">2011-01-17T21:08:00Z</dcterms:created>
  <dcterms:modified xsi:type="dcterms:W3CDTF">2017-03-23T13:13:44Z</dcterms:modified>
</cp:coreProperties>
</file>