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7" r:id="rId9"/>
    <p:sldId id="263" r:id="rId10"/>
    <p:sldId id="265" r:id="rId11"/>
    <p:sldId id="264" r:id="rId12"/>
    <p:sldId id="266" r:id="rId13"/>
    <p:sldId id="268" r:id="rId14"/>
    <p:sldId id="269" r:id="rId15"/>
    <p:sldId id="270" r:id="rId16"/>
    <p:sldId id="271" r:id="rId17"/>
    <p:sldId id="274"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9/19/2017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9/19/2017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3A271A1-F6D6-438B-A432-4747EE7ECD40}" type="datetimeFigureOut">
              <a:rPr lang="en-US" smtClean="0"/>
              <a:pPr/>
              <a:t>9/19/2017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9/19/2017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9/19/2017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9/19/2017</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9/19/2017</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9/19/2017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9/19/2017</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9/19/2017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9/19/2017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9/19/2017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Exponential Smoothing</a:t>
            </a:r>
            <a:br>
              <a:rPr lang="en-US" dirty="0" smtClean="0"/>
            </a:br>
            <a:endParaRPr lang="en-US" dirty="0"/>
          </a:p>
        </p:txBody>
      </p:sp>
      <p:sp>
        <p:nvSpPr>
          <p:cNvPr id="3" name="Subtitle 2"/>
          <p:cNvSpPr>
            <a:spLocks noGrp="1"/>
          </p:cNvSpPr>
          <p:nvPr>
            <p:ph type="subTitle" idx="1"/>
          </p:nvPr>
        </p:nvSpPr>
        <p:spPr/>
        <p:txBody>
          <a:bodyPr/>
          <a:lstStyle/>
          <a:p>
            <a:r>
              <a:rPr lang="en-US" dirty="0" smtClean="0"/>
              <a:t>Joseph </a:t>
            </a:r>
            <a:r>
              <a:rPr lang="en-US" dirty="0" err="1" smtClean="0"/>
              <a:t>Elikishvili</a:t>
            </a:r>
            <a:r>
              <a:rPr lang="en-US" dirty="0" smtClean="0"/>
              <a:t> IS624 HA7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Additive damped trend method</a:t>
            </a:r>
            <a:endParaRPr lang="en-US" dirty="0"/>
          </a:p>
        </p:txBody>
      </p:sp>
      <p:sp>
        <p:nvSpPr>
          <p:cNvPr id="3" name="Content Placeholder 2"/>
          <p:cNvSpPr>
            <a:spLocks noGrp="1"/>
          </p:cNvSpPr>
          <p:nvPr>
            <p:ph sz="quarter" idx="1"/>
          </p:nvPr>
        </p:nvSpPr>
        <p:spPr/>
        <p:txBody>
          <a:bodyPr/>
          <a:lstStyle/>
          <a:p>
            <a:r>
              <a:rPr lang="en-US" dirty="0" smtClean="0"/>
              <a:t>Empirical evidence indicates that these methods tend to over-forecast, especially for longer forecast horizons.</a:t>
            </a:r>
            <a:endParaRPr lang="en-US" dirty="0"/>
          </a:p>
        </p:txBody>
      </p:sp>
      <p:pic>
        <p:nvPicPr>
          <p:cNvPr id="4" name="Picture 3" descr="damp1.png"/>
          <p:cNvPicPr>
            <a:picLocks noChangeAspect="1"/>
          </p:cNvPicPr>
          <p:nvPr/>
        </p:nvPicPr>
        <p:blipFill>
          <a:blip r:embed="rId2"/>
          <a:stretch>
            <a:fillRect/>
          </a:stretch>
        </p:blipFill>
        <p:spPr>
          <a:xfrm>
            <a:off x="1905000" y="3733800"/>
            <a:ext cx="5333334" cy="129523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trend method effect</a:t>
            </a:r>
            <a:endParaRPr lang="en-US" dirty="0"/>
          </a:p>
        </p:txBody>
      </p:sp>
      <p:pic>
        <p:nvPicPr>
          <p:cNvPr id="4" name="Content Placeholder 3" descr="damp.png"/>
          <p:cNvPicPr>
            <a:picLocks noGrp="1" noChangeAspect="1"/>
          </p:cNvPicPr>
          <p:nvPr>
            <p:ph sz="quarter" idx="1"/>
          </p:nvPr>
        </p:nvPicPr>
        <p:blipFill>
          <a:blip r:embed="rId2"/>
          <a:stretch>
            <a:fillRect/>
          </a:stretch>
        </p:blipFill>
        <p:spPr>
          <a:xfrm>
            <a:off x="2133600" y="2286000"/>
            <a:ext cx="4813843" cy="335273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Holt-Winters seasonal method</a:t>
            </a:r>
            <a:endParaRPr lang="en-US" dirty="0"/>
          </a:p>
        </p:txBody>
      </p:sp>
      <p:sp>
        <p:nvSpPr>
          <p:cNvPr id="3" name="Content Placeholder 2"/>
          <p:cNvSpPr>
            <a:spLocks noGrp="1"/>
          </p:cNvSpPr>
          <p:nvPr>
            <p:ph sz="quarter" idx="1"/>
          </p:nvPr>
        </p:nvSpPr>
        <p:spPr/>
        <p:txBody>
          <a:bodyPr>
            <a:normAutofit/>
          </a:bodyPr>
          <a:lstStyle/>
          <a:p>
            <a:r>
              <a:rPr lang="en-US" dirty="0" smtClean="0"/>
              <a:t>Holt (1957) and Winters (1960) extended Holt’s method to capture seasonality. The Holt-Winters seasonal method comprises the forecast equation and three smoothing equations</a:t>
            </a:r>
          </a:p>
          <a:p>
            <a:endParaRPr lang="en-US" dirty="0" smtClean="0"/>
          </a:p>
          <a:p>
            <a:endParaRPr lang="en-US" dirty="0" smtClean="0"/>
          </a:p>
          <a:p>
            <a:endParaRPr lang="en-US" dirty="0" smtClean="0"/>
          </a:p>
          <a:p>
            <a:endParaRPr lang="en-US" dirty="0" smtClean="0"/>
          </a:p>
          <a:p>
            <a:pPr>
              <a:buNone/>
            </a:pPr>
            <a:r>
              <a:rPr lang="en-US" sz="1300" dirty="0" smtClean="0"/>
              <a:t>	We use m to denote the period of the seasonality, i.e., the number of seasons in a year. For example, for quarterly data m=4, and for monthly data m=12, daily m=7</a:t>
            </a:r>
            <a:endParaRPr lang="en-US" sz="1300" dirty="0"/>
          </a:p>
        </p:txBody>
      </p:sp>
      <p:pic>
        <p:nvPicPr>
          <p:cNvPr id="4" name="Picture 3" descr="hw.jpg"/>
          <p:cNvPicPr>
            <a:picLocks noChangeAspect="1"/>
          </p:cNvPicPr>
          <p:nvPr/>
        </p:nvPicPr>
        <p:blipFill>
          <a:blip r:embed="rId2"/>
          <a:stretch>
            <a:fillRect/>
          </a:stretch>
        </p:blipFill>
        <p:spPr>
          <a:xfrm>
            <a:off x="2362200" y="4038600"/>
            <a:ext cx="5172075" cy="1133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Holt-Winters seasonal method</a:t>
            </a:r>
            <a:endParaRPr lang="en-US" dirty="0"/>
          </a:p>
        </p:txBody>
      </p:sp>
      <p:sp>
        <p:nvSpPr>
          <p:cNvPr id="3" name="Content Placeholder 2"/>
          <p:cNvSpPr>
            <a:spLocks noGrp="1"/>
          </p:cNvSpPr>
          <p:nvPr>
            <p:ph sz="quarter" idx="1"/>
          </p:nvPr>
        </p:nvSpPr>
        <p:spPr/>
        <p:txBody>
          <a:bodyPr/>
          <a:lstStyle/>
          <a:p>
            <a:r>
              <a:rPr lang="en-US" dirty="0" smtClean="0"/>
              <a:t> The additive method is preferred when the seasonal variations are roughly constant through the series</a:t>
            </a:r>
          </a:p>
          <a:p>
            <a:endParaRPr lang="en-US" dirty="0" smtClean="0"/>
          </a:p>
          <a:p>
            <a:r>
              <a:rPr lang="en-US" dirty="0" smtClean="0"/>
              <a:t> The multiplicative method is preferred when the seasonal variations are changing proportional to the level of the series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Lineup</a:t>
            </a:r>
            <a:endParaRPr lang="en-US" dirty="0"/>
          </a:p>
        </p:txBody>
      </p:sp>
      <p:pic>
        <p:nvPicPr>
          <p:cNvPr id="4" name="Content Placeholder 3" descr="methods.png"/>
          <p:cNvPicPr>
            <a:picLocks noGrp="1" noChangeAspect="1"/>
          </p:cNvPicPr>
          <p:nvPr>
            <p:ph sz="quarter" idx="1"/>
          </p:nvPr>
        </p:nvPicPr>
        <p:blipFill>
          <a:blip r:embed="rId2"/>
          <a:stretch>
            <a:fillRect/>
          </a:stretch>
        </p:blipFill>
        <p:spPr>
          <a:xfrm>
            <a:off x="1222441" y="2050767"/>
            <a:ext cx="6934067" cy="359466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Innovations state space models</a:t>
            </a:r>
            <a:endParaRPr lang="en-US" dirty="0"/>
          </a:p>
        </p:txBody>
      </p:sp>
      <p:sp>
        <p:nvSpPr>
          <p:cNvPr id="3" name="Content Placeholder 2"/>
          <p:cNvSpPr>
            <a:spLocks noGrp="1"/>
          </p:cNvSpPr>
          <p:nvPr>
            <p:ph sz="quarter" idx="1"/>
          </p:nvPr>
        </p:nvSpPr>
        <p:spPr/>
        <p:txBody>
          <a:bodyPr>
            <a:normAutofit lnSpcReduction="10000"/>
          </a:bodyPr>
          <a:lstStyle/>
          <a:p>
            <a:endParaRPr lang="en-US" dirty="0" smtClean="0"/>
          </a:p>
          <a:p>
            <a:r>
              <a:rPr lang="en-US" dirty="0" smtClean="0"/>
              <a:t>Innovations state space models generate the same point forecasts, but can also generate prediction (or forecast) intervals</a:t>
            </a:r>
          </a:p>
          <a:p>
            <a:r>
              <a:rPr lang="en-US" dirty="0" smtClean="0"/>
              <a:t>Each model consists of a measurement equation that describes the observed data and some transition equations that describe how the unobserved components or states (level, trend, seasonal) change over time. Hence these are referred to as “state space models”.</a:t>
            </a:r>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and Multiplicative errors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sz="4000" dirty="0" smtClean="0"/>
              <a:t>ETS(A,N,N): simple exponential smoothing with additive errors</a:t>
            </a:r>
          </a:p>
          <a:p>
            <a:endParaRPr lang="en-US" dirty="0" smtClean="0"/>
          </a:p>
          <a:p>
            <a:endParaRPr lang="en-US" dirty="0" smtClean="0"/>
          </a:p>
          <a:p>
            <a:endParaRPr lang="en-US" dirty="0" smtClean="0"/>
          </a:p>
          <a:p>
            <a:endParaRPr lang="en-US" dirty="0" smtClean="0"/>
          </a:p>
          <a:p>
            <a:endParaRPr lang="en-US"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pPr>
              <a:buNone/>
            </a:pPr>
            <a:endParaRPr lang="en-US" dirty="0" smtClean="0"/>
          </a:p>
          <a:p>
            <a:pPr>
              <a:buNone/>
            </a:pPr>
            <a:r>
              <a:rPr lang="el-GR" sz="2000" dirty="0" smtClean="0"/>
              <a:t>ε</a:t>
            </a:r>
            <a:r>
              <a:rPr lang="en-US" sz="2000" dirty="0" smtClean="0"/>
              <a:t>∼NID(0,</a:t>
            </a:r>
            <a:r>
              <a:rPr lang="el-GR" sz="2000" dirty="0" smtClean="0"/>
              <a:t>σ</a:t>
            </a:r>
            <a:r>
              <a:rPr lang="en-US" sz="2000" dirty="0" smtClean="0"/>
              <a:t>^2</a:t>
            </a:r>
            <a:r>
              <a:rPr lang="el-GR" sz="2000" dirty="0" smtClean="0"/>
              <a:t>)</a:t>
            </a:r>
            <a:r>
              <a:rPr lang="en-US" sz="2000" dirty="0" smtClean="0"/>
              <a:t> NID stands for “normally and independently distributed</a:t>
            </a:r>
            <a:endParaRPr lang="en-US" dirty="0" smtClean="0"/>
          </a:p>
          <a:p>
            <a:endParaRPr lang="en-US" dirty="0"/>
          </a:p>
        </p:txBody>
      </p:sp>
      <p:sp>
        <p:nvSpPr>
          <p:cNvPr id="4" name="Content Placeholder 3"/>
          <p:cNvSpPr>
            <a:spLocks noGrp="1"/>
          </p:cNvSpPr>
          <p:nvPr>
            <p:ph sz="quarter" idx="2"/>
          </p:nvPr>
        </p:nvSpPr>
        <p:spPr/>
        <p:txBody>
          <a:bodyPr>
            <a:normAutofit fontScale="70000" lnSpcReduction="20000"/>
          </a:bodyPr>
          <a:lstStyle/>
          <a:p>
            <a:r>
              <a:rPr lang="en-US" sz="4000" dirty="0" smtClean="0"/>
              <a:t>ETS(M,N,N): simple exponential smoothing with multiplicative errors</a:t>
            </a:r>
          </a:p>
          <a:p>
            <a:endParaRPr lang="en-US" dirty="0"/>
          </a:p>
        </p:txBody>
      </p:sp>
      <p:pic>
        <p:nvPicPr>
          <p:cNvPr id="9" name="Picture 8" descr="1.png"/>
          <p:cNvPicPr>
            <a:picLocks noChangeAspect="1"/>
          </p:cNvPicPr>
          <p:nvPr/>
        </p:nvPicPr>
        <p:blipFill>
          <a:blip r:embed="rId2"/>
          <a:stretch>
            <a:fillRect/>
          </a:stretch>
        </p:blipFill>
        <p:spPr>
          <a:xfrm>
            <a:off x="1219200" y="3048000"/>
            <a:ext cx="1686160" cy="457264"/>
          </a:xfrm>
          <a:prstGeom prst="rect">
            <a:avLst/>
          </a:prstGeom>
        </p:spPr>
      </p:pic>
      <p:pic>
        <p:nvPicPr>
          <p:cNvPr id="10" name="Picture 9" descr="2.png"/>
          <p:cNvPicPr>
            <a:picLocks noChangeAspect="1"/>
          </p:cNvPicPr>
          <p:nvPr/>
        </p:nvPicPr>
        <p:blipFill>
          <a:blip r:embed="rId3"/>
          <a:stretch>
            <a:fillRect/>
          </a:stretch>
        </p:blipFill>
        <p:spPr>
          <a:xfrm>
            <a:off x="838200" y="4191000"/>
            <a:ext cx="2267267" cy="724001"/>
          </a:xfrm>
          <a:prstGeom prst="rect">
            <a:avLst/>
          </a:prstGeom>
        </p:spPr>
      </p:pic>
      <p:pic>
        <p:nvPicPr>
          <p:cNvPr id="11" name="Picture 10" descr="3.png"/>
          <p:cNvPicPr>
            <a:picLocks noChangeAspect="1"/>
          </p:cNvPicPr>
          <p:nvPr/>
        </p:nvPicPr>
        <p:blipFill>
          <a:blip r:embed="rId4"/>
          <a:stretch>
            <a:fillRect/>
          </a:stretch>
        </p:blipFill>
        <p:spPr>
          <a:xfrm>
            <a:off x="5562600" y="4191000"/>
            <a:ext cx="2133898" cy="6954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ETS Notation  (A,N,N)</a:t>
            </a:r>
            <a:endParaRPr lang="en-US" dirty="0"/>
          </a:p>
        </p:txBody>
      </p:sp>
      <p:sp>
        <p:nvSpPr>
          <p:cNvPr id="3" name="Content Placeholder 2"/>
          <p:cNvSpPr>
            <a:spLocks noGrp="1"/>
          </p:cNvSpPr>
          <p:nvPr>
            <p:ph sz="quarter" idx="1"/>
          </p:nvPr>
        </p:nvSpPr>
        <p:spPr/>
        <p:txBody>
          <a:bodyPr/>
          <a:lstStyle/>
          <a:p>
            <a:pPr lvl="1"/>
            <a:r>
              <a:rPr lang="en-US" sz="2800" dirty="0" smtClean="0"/>
              <a:t>Error={A,M}</a:t>
            </a:r>
          </a:p>
          <a:p>
            <a:pPr lvl="1"/>
            <a:r>
              <a:rPr lang="en-US" sz="2800" dirty="0" smtClean="0"/>
              <a:t>Trend ={</a:t>
            </a:r>
            <a:r>
              <a:rPr lang="en-US" sz="2800" dirty="0" err="1" smtClean="0"/>
              <a:t>N,A,A</a:t>
            </a:r>
            <a:r>
              <a:rPr lang="en-US" sz="2800" baseline="-25000" dirty="0" err="1" smtClean="0"/>
              <a:t>d</a:t>
            </a:r>
            <a:r>
              <a:rPr lang="en-US" sz="2800" dirty="0" err="1" smtClean="0"/>
              <a:t>,M,M</a:t>
            </a:r>
            <a:r>
              <a:rPr lang="en-US" sz="2800" baseline="-25000" dirty="0" err="1" smtClean="0"/>
              <a:t>d</a:t>
            </a:r>
            <a:r>
              <a:rPr lang="en-US" sz="2800" dirty="0" smtClean="0"/>
              <a:t>} </a:t>
            </a:r>
          </a:p>
          <a:p>
            <a:pPr lvl="1"/>
            <a:r>
              <a:rPr lang="en-US" sz="2800" dirty="0" smtClean="0"/>
              <a:t>Seasonal = {N,A,M}</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Innovations state space models</a:t>
            </a:r>
            <a:endParaRPr lang="en-US" dirty="0"/>
          </a:p>
        </p:txBody>
      </p:sp>
      <p:pic>
        <p:nvPicPr>
          <p:cNvPr id="4" name="Content Placeholder 3" descr="models.png"/>
          <p:cNvPicPr>
            <a:picLocks noGrp="1" noChangeAspect="1"/>
          </p:cNvPicPr>
          <p:nvPr>
            <p:ph sz="quarter" idx="1"/>
          </p:nvPr>
        </p:nvPicPr>
        <p:blipFill>
          <a:blip r:embed="rId2"/>
          <a:stretch>
            <a:fillRect/>
          </a:stretch>
        </p:blipFill>
        <p:spPr>
          <a:xfrm>
            <a:off x="2286000" y="1600200"/>
            <a:ext cx="4554113" cy="51054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ets</a:t>
            </a:r>
            <a:r>
              <a:rPr lang="en-US" dirty="0" smtClean="0"/>
              <a:t>() function in R</a:t>
            </a:r>
            <a:endParaRPr lang="en-US" dirty="0"/>
          </a:p>
        </p:txBody>
      </p:sp>
      <p:pic>
        <p:nvPicPr>
          <p:cNvPr id="4" name="Content Placeholder 3" descr="r-example.png"/>
          <p:cNvPicPr>
            <a:picLocks noGrp="1" noChangeAspect="1"/>
          </p:cNvPicPr>
          <p:nvPr>
            <p:ph sz="quarter" idx="1"/>
          </p:nvPr>
        </p:nvPicPr>
        <p:blipFill>
          <a:blip r:embed="rId2"/>
          <a:stretch>
            <a:fillRect/>
          </a:stretch>
        </p:blipFill>
        <p:spPr>
          <a:xfrm>
            <a:off x="1676400" y="1828800"/>
            <a:ext cx="5896798" cy="443927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 of HA6</a:t>
            </a:r>
            <a:endParaRPr lang="en-US" dirty="0"/>
          </a:p>
        </p:txBody>
      </p:sp>
      <p:sp>
        <p:nvSpPr>
          <p:cNvPr id="3" name="Content Placeholder 2"/>
          <p:cNvSpPr>
            <a:spLocks noGrp="1"/>
          </p:cNvSpPr>
          <p:nvPr>
            <p:ph sz="quarter" idx="1"/>
          </p:nvPr>
        </p:nvSpPr>
        <p:spPr/>
        <p:txBody>
          <a:bodyPr/>
          <a:lstStyle/>
          <a:p>
            <a:r>
              <a:rPr lang="en-US" dirty="0" smtClean="0"/>
              <a:t>Time Series Patterns</a:t>
            </a:r>
          </a:p>
          <a:p>
            <a:r>
              <a:rPr lang="en-US" dirty="0" smtClean="0"/>
              <a:t>Time Series Decomposition</a:t>
            </a:r>
          </a:p>
          <a:p>
            <a:r>
              <a:rPr lang="en-US" dirty="0" smtClean="0"/>
              <a:t>Seasonally adjusted Data</a:t>
            </a:r>
          </a:p>
          <a:p>
            <a:r>
              <a:rPr lang="en-US" dirty="0" smtClean="0"/>
              <a:t>Moving Averages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sz="quarter" idx="1"/>
          </p:nvPr>
        </p:nvSpPr>
        <p:spPr/>
        <p:txBody>
          <a:bodyPr/>
          <a:lstStyle/>
          <a:p>
            <a:pPr>
              <a:buNone/>
            </a:pPr>
            <a:r>
              <a:rPr lang="en-US" dirty="0" smtClean="0"/>
              <a:t>References: </a:t>
            </a:r>
            <a:r>
              <a:rPr lang="en-US" dirty="0" smtClean="0"/>
              <a:t> https</a:t>
            </a:r>
            <a:r>
              <a:rPr lang="en-US" dirty="0" smtClean="0"/>
              <a:t>://</a:t>
            </a:r>
            <a:r>
              <a:rPr lang="en-US" dirty="0" smtClean="0"/>
              <a:t>www.otexts.org/fpp/7</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Patterns	</a:t>
            </a:r>
            <a:endParaRPr lang="en-US" dirty="0"/>
          </a:p>
        </p:txBody>
      </p:sp>
      <p:sp>
        <p:nvSpPr>
          <p:cNvPr id="3" name="Content Placeholder 2"/>
          <p:cNvSpPr>
            <a:spLocks noGrp="1"/>
          </p:cNvSpPr>
          <p:nvPr>
            <p:ph sz="quarter" idx="1"/>
          </p:nvPr>
        </p:nvSpPr>
        <p:spPr/>
        <p:txBody>
          <a:bodyPr/>
          <a:lstStyle/>
          <a:p>
            <a:pPr lvl="1"/>
            <a:r>
              <a:rPr lang="en-US" dirty="0" smtClean="0"/>
              <a:t>Trend</a:t>
            </a:r>
          </a:p>
          <a:p>
            <a:pPr lvl="1"/>
            <a:r>
              <a:rPr lang="en-US" dirty="0" smtClean="0"/>
              <a:t>Seasonal</a:t>
            </a:r>
          </a:p>
          <a:p>
            <a:pPr lvl="1"/>
            <a:r>
              <a:rPr lang="en-US" dirty="0" smtClean="0"/>
              <a:t>Cyclic</a:t>
            </a:r>
          </a:p>
          <a:p>
            <a:endParaRPr lang="en-US" dirty="0"/>
          </a:p>
        </p:txBody>
      </p:sp>
      <p:pic>
        <p:nvPicPr>
          <p:cNvPr id="4" name="Picture 3" descr="decomp1-570x424.png"/>
          <p:cNvPicPr>
            <a:picLocks noChangeAspect="1"/>
          </p:cNvPicPr>
          <p:nvPr/>
        </p:nvPicPr>
        <p:blipFill>
          <a:blip r:embed="rId2"/>
          <a:stretch>
            <a:fillRect/>
          </a:stretch>
        </p:blipFill>
        <p:spPr>
          <a:xfrm>
            <a:off x="2971800" y="2209800"/>
            <a:ext cx="5429250" cy="4038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 series decomposition</a:t>
            </a:r>
            <a:br>
              <a:rPr lang="en-US" dirty="0" smtClean="0"/>
            </a:br>
            <a:endParaRPr lang="en-US" dirty="0"/>
          </a:p>
        </p:txBody>
      </p:sp>
      <p:pic>
        <p:nvPicPr>
          <p:cNvPr id="8" name="Content Placeholder 7" descr="elecequip_stl-570x566.png"/>
          <p:cNvPicPr>
            <a:picLocks noGrp="1" noChangeAspect="1"/>
          </p:cNvPicPr>
          <p:nvPr>
            <p:ph sz="quarter" idx="1"/>
          </p:nvPr>
        </p:nvPicPr>
        <p:blipFill>
          <a:blip r:embed="rId2"/>
          <a:stretch>
            <a:fillRect/>
          </a:stretch>
        </p:blipFill>
        <p:spPr>
          <a:xfrm>
            <a:off x="2362200" y="1905000"/>
            <a:ext cx="4527572" cy="44958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Seasonally adjusted data</a:t>
            </a:r>
            <a:endParaRPr lang="en-US" dirty="0"/>
          </a:p>
        </p:txBody>
      </p:sp>
      <p:pic>
        <p:nvPicPr>
          <p:cNvPr id="4" name="Content Placeholder 3" descr="elecequip_sa-570x333.png"/>
          <p:cNvPicPr>
            <a:picLocks noGrp="1" noChangeAspect="1"/>
          </p:cNvPicPr>
          <p:nvPr>
            <p:ph sz="quarter" idx="1"/>
          </p:nvPr>
        </p:nvPicPr>
        <p:blipFill>
          <a:blip r:embed="rId2"/>
          <a:stretch>
            <a:fillRect/>
          </a:stretch>
        </p:blipFill>
        <p:spPr>
          <a:xfrm>
            <a:off x="1981200" y="2362200"/>
            <a:ext cx="5429250" cy="31718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a:t>
            </a:r>
            <a:endParaRPr lang="en-US" dirty="0"/>
          </a:p>
        </p:txBody>
      </p:sp>
      <p:pic>
        <p:nvPicPr>
          <p:cNvPr id="4" name="Content Placeholder 3" descr="ressales3.png"/>
          <p:cNvPicPr>
            <a:picLocks noGrp="1" noChangeAspect="1"/>
          </p:cNvPicPr>
          <p:nvPr>
            <p:ph sz="quarter" idx="1"/>
          </p:nvPr>
        </p:nvPicPr>
        <p:blipFill>
          <a:blip r:embed="rId2"/>
          <a:stretch>
            <a:fillRect/>
          </a:stretch>
        </p:blipFill>
        <p:spPr>
          <a:xfrm>
            <a:off x="1876796" y="2069816"/>
            <a:ext cx="5625357" cy="3556567"/>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Simple Exponential Smoothing</a:t>
            </a:r>
            <a:endParaRPr lang="en-US" dirty="0"/>
          </a:p>
        </p:txBody>
      </p:sp>
      <p:sp>
        <p:nvSpPr>
          <p:cNvPr id="3" name="Content Placeholder 2"/>
          <p:cNvSpPr>
            <a:spLocks noGrp="1"/>
          </p:cNvSpPr>
          <p:nvPr>
            <p:ph sz="quarter" idx="1"/>
          </p:nvPr>
        </p:nvSpPr>
        <p:spPr/>
        <p:txBody>
          <a:bodyPr/>
          <a:lstStyle/>
          <a:p>
            <a:r>
              <a:rPr lang="en-US" dirty="0" smtClean="0"/>
              <a:t>Naive method </a:t>
            </a:r>
          </a:p>
          <a:p>
            <a:r>
              <a:rPr lang="en-US" dirty="0" smtClean="0"/>
              <a:t>2 5 7 9 </a:t>
            </a:r>
            <a:r>
              <a:rPr lang="en-US" dirty="0" smtClean="0">
                <a:solidFill>
                  <a:srgbClr val="FF0000"/>
                </a:solidFill>
              </a:rPr>
              <a:t>9        9</a:t>
            </a:r>
          </a:p>
          <a:p>
            <a:pPr>
              <a:buNone/>
            </a:pPr>
            <a:endParaRPr lang="en-US" dirty="0" smtClean="0"/>
          </a:p>
          <a:p>
            <a:r>
              <a:rPr lang="en-US" dirty="0" smtClean="0"/>
              <a:t>Moving Average</a:t>
            </a:r>
          </a:p>
          <a:p>
            <a:r>
              <a:rPr lang="en-US" dirty="0" smtClean="0"/>
              <a:t>2 5 7 9 9        </a:t>
            </a:r>
            <a:r>
              <a:rPr lang="en-US" dirty="0" smtClean="0">
                <a:solidFill>
                  <a:srgbClr val="FF0000"/>
                </a:solidFill>
              </a:rPr>
              <a:t>6.4</a:t>
            </a:r>
          </a:p>
          <a:p>
            <a:endParaRPr lang="en-US" dirty="0" smtClean="0"/>
          </a:p>
          <a:p>
            <a:r>
              <a:rPr lang="en-US" dirty="0" smtClean="0"/>
              <a:t>Weighted Average</a:t>
            </a:r>
          </a:p>
          <a:p>
            <a:pPr>
              <a:buNone/>
            </a:pPr>
            <a:r>
              <a:rPr lang="en-US" sz="1400" dirty="0" smtClean="0"/>
              <a:t>					Where </a:t>
            </a:r>
            <a:r>
              <a:rPr lang="el-GR" sz="1400" dirty="0" smtClean="0"/>
              <a:t> </a:t>
            </a:r>
            <a:r>
              <a:rPr lang="en-US" sz="1400" dirty="0" smtClean="0"/>
              <a:t>alpha is a smoothing parameter </a:t>
            </a:r>
            <a:r>
              <a:rPr lang="el-GR" sz="1400" dirty="0" smtClean="0"/>
              <a:t>0</a:t>
            </a:r>
            <a:r>
              <a:rPr lang="en-US" sz="1400" dirty="0" smtClean="0"/>
              <a:t> </a:t>
            </a:r>
            <a:r>
              <a:rPr lang="el-GR" sz="1400" dirty="0" smtClean="0"/>
              <a:t>≤</a:t>
            </a:r>
            <a:r>
              <a:rPr lang="en-US" sz="1400" dirty="0" smtClean="0"/>
              <a:t> </a:t>
            </a:r>
            <a:r>
              <a:rPr lang="el-GR" sz="1400" dirty="0" smtClean="0"/>
              <a:t>α</a:t>
            </a:r>
            <a:r>
              <a:rPr lang="en-US" sz="1400" dirty="0" smtClean="0"/>
              <a:t> </a:t>
            </a:r>
            <a:r>
              <a:rPr lang="el-GR" sz="1400" dirty="0" smtClean="0"/>
              <a:t>≤</a:t>
            </a:r>
            <a:r>
              <a:rPr lang="en-US" sz="1400" dirty="0" smtClean="0"/>
              <a:t> </a:t>
            </a:r>
            <a:r>
              <a:rPr lang="el-GR" sz="1400" dirty="0" smtClean="0"/>
              <a:t>1</a:t>
            </a:r>
            <a:endParaRPr lang="en-US" sz="1400" dirty="0"/>
          </a:p>
        </p:txBody>
      </p:sp>
      <p:pic>
        <p:nvPicPr>
          <p:cNvPr id="8" name="Picture 7" descr="Naivejpg.jpg"/>
          <p:cNvPicPr>
            <a:picLocks noChangeAspect="1"/>
          </p:cNvPicPr>
          <p:nvPr/>
        </p:nvPicPr>
        <p:blipFill>
          <a:blip r:embed="rId2"/>
          <a:stretch>
            <a:fillRect/>
          </a:stretch>
        </p:blipFill>
        <p:spPr>
          <a:xfrm>
            <a:off x="4800600" y="1752600"/>
            <a:ext cx="1438275" cy="381000"/>
          </a:xfrm>
          <a:prstGeom prst="rect">
            <a:avLst/>
          </a:prstGeom>
        </p:spPr>
      </p:pic>
      <p:pic>
        <p:nvPicPr>
          <p:cNvPr id="9" name="Picture 8" descr="ma.jpg"/>
          <p:cNvPicPr>
            <a:picLocks noChangeAspect="1"/>
          </p:cNvPicPr>
          <p:nvPr/>
        </p:nvPicPr>
        <p:blipFill>
          <a:blip r:embed="rId3"/>
          <a:stretch>
            <a:fillRect/>
          </a:stretch>
        </p:blipFill>
        <p:spPr>
          <a:xfrm>
            <a:off x="4419600" y="2895600"/>
            <a:ext cx="2438400" cy="809625"/>
          </a:xfrm>
          <a:prstGeom prst="rect">
            <a:avLst/>
          </a:prstGeom>
        </p:spPr>
      </p:pic>
      <p:pic>
        <p:nvPicPr>
          <p:cNvPr id="10" name="Picture 9" descr="wma.jpg"/>
          <p:cNvPicPr>
            <a:picLocks noChangeAspect="1"/>
          </p:cNvPicPr>
          <p:nvPr/>
        </p:nvPicPr>
        <p:blipFill>
          <a:blip r:embed="rId4"/>
          <a:stretch>
            <a:fillRect/>
          </a:stretch>
        </p:blipFill>
        <p:spPr>
          <a:xfrm>
            <a:off x="4114800" y="4876800"/>
            <a:ext cx="4810125" cy="504825"/>
          </a:xfrm>
          <a:prstGeom prst="rect">
            <a:avLst/>
          </a:prstGeom>
        </p:spPr>
      </p:pic>
      <p:sp>
        <p:nvSpPr>
          <p:cNvPr id="11" name="Right Arrow 10"/>
          <p:cNvSpPr/>
          <p:nvPr/>
        </p:nvSpPr>
        <p:spPr>
          <a:xfrm>
            <a:off x="2743200" y="23622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819400" y="3962400"/>
            <a:ext cx="228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endParaRPr lang="en-US" dirty="0"/>
          </a:p>
        </p:txBody>
      </p:sp>
      <p:sp>
        <p:nvSpPr>
          <p:cNvPr id="3" name="Content Placeholder 2"/>
          <p:cNvSpPr>
            <a:spLocks noGrp="1"/>
          </p:cNvSpPr>
          <p:nvPr>
            <p:ph sz="quarter" idx="1"/>
          </p:nvPr>
        </p:nvSpPr>
        <p:spPr/>
        <p:txBody>
          <a:bodyPr/>
          <a:lstStyle/>
          <a:p>
            <a:r>
              <a:rPr lang="en-US" dirty="0" smtClean="0"/>
              <a:t>We estimate the smoothing parameter by minimizing the sum of squared errors (SSE)</a:t>
            </a:r>
          </a:p>
          <a:p>
            <a:endParaRPr lang="en-US" dirty="0" smtClean="0"/>
          </a:p>
          <a:p>
            <a:endParaRPr lang="en-US" dirty="0" smtClean="0"/>
          </a:p>
          <a:p>
            <a:endParaRPr lang="en-US" dirty="0" smtClean="0"/>
          </a:p>
          <a:p>
            <a:endParaRPr lang="en-US" dirty="0" smtClean="0"/>
          </a:p>
          <a:p>
            <a:r>
              <a:rPr lang="en-US" dirty="0" smtClean="0"/>
              <a:t>We leave alpha out to optimize alpha with </a:t>
            </a:r>
            <a:r>
              <a:rPr lang="en-US" dirty="0" err="1" smtClean="0"/>
              <a:t>ses</a:t>
            </a:r>
            <a:r>
              <a:rPr lang="en-US" dirty="0" smtClean="0"/>
              <a:t>()</a:t>
            </a:r>
          </a:p>
          <a:p>
            <a:pPr>
              <a:buNone/>
            </a:pPr>
            <a:endParaRPr lang="en-US" dirty="0"/>
          </a:p>
        </p:txBody>
      </p:sp>
      <p:pic>
        <p:nvPicPr>
          <p:cNvPr id="4" name="Picture 3" descr="optimization.png"/>
          <p:cNvPicPr>
            <a:picLocks noChangeAspect="1"/>
          </p:cNvPicPr>
          <p:nvPr/>
        </p:nvPicPr>
        <p:blipFill>
          <a:blip r:embed="rId2"/>
          <a:stretch>
            <a:fillRect/>
          </a:stretch>
        </p:blipFill>
        <p:spPr>
          <a:xfrm>
            <a:off x="2819400" y="3276600"/>
            <a:ext cx="3847619" cy="761905"/>
          </a:xfrm>
          <a:prstGeom prst="rect">
            <a:avLst/>
          </a:prstGeom>
        </p:spPr>
      </p:pic>
      <p:pic>
        <p:nvPicPr>
          <p:cNvPr id="5" name="Picture 4" descr="code.png"/>
          <p:cNvPicPr>
            <a:picLocks noChangeAspect="1"/>
          </p:cNvPicPr>
          <p:nvPr/>
        </p:nvPicPr>
        <p:blipFill>
          <a:blip r:embed="rId3"/>
          <a:stretch>
            <a:fillRect/>
          </a:stretch>
        </p:blipFill>
        <p:spPr>
          <a:xfrm>
            <a:off x="2590800" y="5486400"/>
            <a:ext cx="4247619" cy="48571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Holt's linear trend method</a:t>
            </a:r>
            <a:endParaRPr lang="en-US" dirty="0"/>
          </a:p>
        </p:txBody>
      </p:sp>
      <p:sp>
        <p:nvSpPr>
          <p:cNvPr id="3" name="Content Placeholder 2"/>
          <p:cNvSpPr>
            <a:spLocks noGrp="1"/>
          </p:cNvSpPr>
          <p:nvPr>
            <p:ph sz="quarter" idx="1"/>
          </p:nvPr>
        </p:nvSpPr>
        <p:spPr/>
        <p:txBody>
          <a:bodyPr/>
          <a:lstStyle/>
          <a:p>
            <a:r>
              <a:rPr lang="en-US" dirty="0" smtClean="0"/>
              <a:t>Holt’s linear trend method extends SES to allow forecasting of data with a trend.</a:t>
            </a:r>
            <a:endParaRPr lang="en-US" dirty="0"/>
          </a:p>
        </p:txBody>
      </p:sp>
      <p:pic>
        <p:nvPicPr>
          <p:cNvPr id="4" name="Picture 3" descr="holt.png"/>
          <p:cNvPicPr>
            <a:picLocks noChangeAspect="1"/>
          </p:cNvPicPr>
          <p:nvPr/>
        </p:nvPicPr>
        <p:blipFill>
          <a:blip r:embed="rId2"/>
          <a:stretch>
            <a:fillRect/>
          </a:stretch>
        </p:blipFill>
        <p:spPr>
          <a:xfrm>
            <a:off x="1828800" y="3352800"/>
            <a:ext cx="5390477" cy="91428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1036</TotalTime>
  <Words>288</Words>
  <Application>Microsoft Office PowerPoint</Application>
  <PresentationFormat>On-screen Show (4:3)</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Median</vt:lpstr>
      <vt:lpstr>Exponential Smoothing </vt:lpstr>
      <vt:lpstr>Quick Review of HA6</vt:lpstr>
      <vt:lpstr>Time Series Patterns </vt:lpstr>
      <vt:lpstr>Time series decomposition </vt:lpstr>
      <vt:lpstr>Seasonally adjusted data</vt:lpstr>
      <vt:lpstr>Moving Average</vt:lpstr>
      <vt:lpstr>Simple Exponential Smoothing</vt:lpstr>
      <vt:lpstr>Optimization </vt:lpstr>
      <vt:lpstr>Holt's linear trend method</vt:lpstr>
      <vt:lpstr>Additive damped trend method</vt:lpstr>
      <vt:lpstr>Adaptive trend method effect</vt:lpstr>
      <vt:lpstr>Holt-Winters seasonal method</vt:lpstr>
      <vt:lpstr>Holt-Winters seasonal method</vt:lpstr>
      <vt:lpstr>Method Lineup</vt:lpstr>
      <vt:lpstr>Innovations state space models</vt:lpstr>
      <vt:lpstr>Additive and Multiplicative errors</vt:lpstr>
      <vt:lpstr>ETS Notation  (A,N,N)</vt:lpstr>
      <vt:lpstr> Innovations state space models</vt:lpstr>
      <vt:lpstr>The ets() function in 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smoothing</dc:title>
  <dc:creator>joseph</dc:creator>
  <cp:lastModifiedBy>joseph</cp:lastModifiedBy>
  <cp:revision>101</cp:revision>
  <dcterms:created xsi:type="dcterms:W3CDTF">2017-09-19T02:58:56Z</dcterms:created>
  <dcterms:modified xsi:type="dcterms:W3CDTF">2017-09-19T20:16:00Z</dcterms:modified>
</cp:coreProperties>
</file>