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7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3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0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4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4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83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0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56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927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413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48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3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1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01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0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23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4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8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23.12.2017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7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obri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eema" TargetMode="External"/><Relationship Id="rId2" Type="http://schemas.openxmlformats.org/officeDocument/2006/relationships/hyperlink" Target="mailto:trut.cz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6145E-B66B-4EFA-8C7F-2D15FF6E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Bobril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5F44353-2304-41FE-83F3-C45EDA285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http://bobril.com</a:t>
            </a:r>
            <a:endParaRPr lang="cs-CZ" dirty="0"/>
          </a:p>
          <a:p>
            <a:endParaRPr lang="cs-CZ" dirty="0"/>
          </a:p>
          <a:p>
            <a:r>
              <a:rPr lang="cs-CZ" dirty="0"/>
              <a:t>Tomáš Růt | Team Leader &amp; Software Developer | </a:t>
            </a:r>
            <a:r>
              <a:rPr lang="cs-CZ" dirty="0" err="1"/>
              <a:t>Quadient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9F3C6F-2753-4D2E-88CF-A838AFDB0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-1126380"/>
            <a:ext cx="5286375" cy="522922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2551A8B6-1620-48E5-B3B3-14DEE2C5FC6A}"/>
              </a:ext>
            </a:extLst>
          </p:cNvPr>
          <p:cNvSpPr/>
          <p:nvPr/>
        </p:nvSpPr>
        <p:spPr>
          <a:xfrm>
            <a:off x="5307162" y="324433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4EC9B0"/>
                </a:solidFill>
                <a:latin typeface="Consolas" panose="020B0609020204030204" pitchFamily="49" charset="0"/>
              </a:rPr>
              <a:t>IButtonData</a:t>
            </a: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DF740B-A807-4345-A459-EBAEA89F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Bobril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D788E2-9BB7-4689-9256-8B5E4F7F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React-like</a:t>
            </a:r>
            <a:endParaRPr lang="cs-CZ" dirty="0"/>
          </a:p>
          <a:p>
            <a:endParaRPr lang="cs-CZ" dirty="0"/>
          </a:p>
          <a:p>
            <a:r>
              <a:rPr lang="cs-CZ"/>
              <a:t>Typescript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Bobril</a:t>
            </a:r>
            <a:r>
              <a:rPr lang="cs-CZ" dirty="0"/>
              <a:t>-build </a:t>
            </a:r>
            <a:r>
              <a:rPr lang="cs-CZ" sz="2000" dirty="0" err="1"/>
              <a:t>Compilation</a:t>
            </a:r>
            <a:r>
              <a:rPr lang="cs-CZ" sz="2000" dirty="0"/>
              <a:t>, </a:t>
            </a:r>
            <a:r>
              <a:rPr lang="cs-CZ" sz="2000" dirty="0" err="1"/>
              <a:t>dependencies</a:t>
            </a:r>
            <a:r>
              <a:rPr lang="cs-CZ" sz="2000" dirty="0"/>
              <a:t>, </a:t>
            </a:r>
            <a:r>
              <a:rPr lang="cs-CZ" sz="2000" dirty="0" err="1"/>
              <a:t>translations</a:t>
            </a:r>
            <a:r>
              <a:rPr lang="cs-CZ" sz="2000" dirty="0"/>
              <a:t>, </a:t>
            </a:r>
            <a:r>
              <a:rPr lang="cs-CZ" sz="2000" dirty="0" err="1"/>
              <a:t>sprites</a:t>
            </a:r>
            <a:r>
              <a:rPr lang="cs-CZ" sz="2000" dirty="0"/>
              <a:t>, </a:t>
            </a:r>
            <a:r>
              <a:rPr lang="cs-CZ" sz="2000" dirty="0" err="1"/>
              <a:t>styles</a:t>
            </a:r>
            <a:r>
              <a:rPr lang="cs-CZ" sz="2000" dirty="0"/>
              <a:t>, </a:t>
            </a:r>
            <a:r>
              <a:rPr lang="cs-CZ" sz="2000" dirty="0" err="1"/>
              <a:t>minification</a:t>
            </a:r>
            <a:r>
              <a:rPr lang="cs-CZ" sz="2000" dirty="0"/>
              <a:t> </a:t>
            </a:r>
            <a:r>
              <a:rPr lang="cs-CZ" sz="2000" dirty="0" err="1"/>
              <a:t>etc</a:t>
            </a:r>
            <a:r>
              <a:rPr lang="cs-CZ" sz="2000" dirty="0"/>
              <a:t>.</a:t>
            </a:r>
          </a:p>
          <a:p>
            <a:endParaRPr lang="cs-CZ" sz="2000" dirty="0"/>
          </a:p>
          <a:p>
            <a:r>
              <a:rPr lang="cs-CZ" dirty="0" err="1"/>
              <a:t>Easy</a:t>
            </a:r>
            <a:r>
              <a:rPr lang="cs-CZ" dirty="0"/>
              <a:t> to use</a:t>
            </a:r>
          </a:p>
          <a:p>
            <a:endParaRPr lang="cs-CZ" dirty="0"/>
          </a:p>
          <a:p>
            <a:r>
              <a:rPr lang="cs-CZ" dirty="0"/>
              <a:t>Speed</a:t>
            </a:r>
          </a:p>
          <a:p>
            <a:endParaRPr lang="cs-CZ" dirty="0"/>
          </a:p>
          <a:p>
            <a:r>
              <a:rPr lang="cs-CZ" dirty="0" err="1"/>
              <a:t>Size</a:t>
            </a:r>
            <a:endParaRPr lang="cs-CZ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681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2BC34-A9AE-47CF-B9AD-A177954A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Virtual</a:t>
            </a:r>
            <a:r>
              <a:rPr lang="cs-CZ" dirty="0"/>
              <a:t> DOM</a:t>
            </a: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6629C0CB-E0E0-469D-B332-D278556BF5A5}"/>
              </a:ext>
            </a:extLst>
          </p:cNvPr>
          <p:cNvSpPr txBox="1"/>
          <p:nvPr/>
        </p:nvSpPr>
        <p:spPr>
          <a:xfrm>
            <a:off x="1621411" y="1876391"/>
            <a:ext cx="463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/>
              <a:t>{ </a:t>
            </a:r>
          </a:p>
          <a:p>
            <a:pPr defTabSz="914400"/>
            <a:r>
              <a:rPr lang="en-US" sz="1400" kern="0" dirty="0"/>
              <a:t>    tag: 'div',</a:t>
            </a:r>
          </a:p>
          <a:p>
            <a:pPr defTabSz="914400"/>
            <a:r>
              <a:rPr lang="en-US" sz="1400" kern="0" dirty="0"/>
              <a:t>    children: [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'item-1' }, children: 'Petr' 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'item-2' }, children: 'Jana' 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'item-3' }, children: 'Pavel' }</a:t>
            </a:r>
          </a:p>
          <a:p>
            <a:pPr defTabSz="914400"/>
            <a:r>
              <a:rPr lang="en-US" sz="1400" kern="0" dirty="0"/>
              <a:t>    ]</a:t>
            </a:r>
          </a:p>
          <a:p>
            <a:pPr defTabSz="914400"/>
            <a:r>
              <a:rPr lang="en-US" sz="1400" kern="0" dirty="0"/>
              <a:t>}</a:t>
            </a:r>
          </a:p>
          <a:p>
            <a:endParaRPr lang="en-US" sz="1400" dirty="0"/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FB393FC-E958-4A1F-B838-BE9E42E370C4}"/>
              </a:ext>
            </a:extLst>
          </p:cNvPr>
          <p:cNvSpPr txBox="1"/>
          <p:nvPr/>
        </p:nvSpPr>
        <p:spPr>
          <a:xfrm>
            <a:off x="6486139" y="1876392"/>
            <a:ext cx="316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&lt;div&gt;</a:t>
            </a:r>
          </a:p>
          <a:p>
            <a:r>
              <a:rPr lang="en-US" sz="1400" dirty="0"/>
              <a:t>    &lt;p id="ititem-2em-1"&gt;Petr&lt;/p&gt;</a:t>
            </a:r>
          </a:p>
          <a:p>
            <a:r>
              <a:rPr lang="en-US" sz="1400" dirty="0"/>
              <a:t>    &lt;p id="item-2"&gt;Jana&lt;/p&gt;</a:t>
            </a:r>
          </a:p>
          <a:p>
            <a:r>
              <a:rPr lang="en-US" sz="1400" dirty="0"/>
              <a:t>    &lt;p id="item-3"&gt;Pavel&lt;/p&gt;</a:t>
            </a:r>
          </a:p>
          <a:p>
            <a:r>
              <a:rPr lang="en-US" sz="1400" dirty="0"/>
              <a:t>&lt;div&gt;</a:t>
            </a:r>
          </a:p>
          <a:p>
            <a:endParaRPr lang="en-US" sz="1400" dirty="0"/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A06DF248-CAAE-494F-9805-8F5DC16B99E3}"/>
              </a:ext>
            </a:extLst>
          </p:cNvPr>
          <p:cNvSpPr txBox="1"/>
          <p:nvPr/>
        </p:nvSpPr>
        <p:spPr>
          <a:xfrm>
            <a:off x="1621411" y="3733304"/>
            <a:ext cx="424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/>
              <a:t>{ </a:t>
            </a:r>
          </a:p>
          <a:p>
            <a:pPr defTabSz="914400"/>
            <a:r>
              <a:rPr lang="en-US" sz="1400" kern="0" dirty="0"/>
              <a:t>    tag: 'div',</a:t>
            </a:r>
          </a:p>
          <a:p>
            <a:pPr defTabSz="914400"/>
            <a:r>
              <a:rPr lang="en-US" sz="1400" kern="0" dirty="0"/>
              <a:t>    children: [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'item-1' }, children: 'Petr' 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'item-2' }, children: </a:t>
            </a:r>
            <a:r>
              <a:rPr lang="en-US" sz="1400" kern="0" dirty="0">
                <a:solidFill>
                  <a:srgbClr val="FF0000"/>
                </a:solidFill>
              </a:rPr>
              <a:t>'</a:t>
            </a:r>
            <a:r>
              <a:rPr lang="cs-CZ" sz="1400" kern="0" dirty="0">
                <a:solidFill>
                  <a:srgbClr val="FF0000"/>
                </a:solidFill>
              </a:rPr>
              <a:t>Iva</a:t>
            </a:r>
            <a:r>
              <a:rPr lang="en-US" sz="1400" kern="0" dirty="0">
                <a:solidFill>
                  <a:srgbClr val="FF0000"/>
                </a:solidFill>
              </a:rPr>
              <a:t>' </a:t>
            </a:r>
            <a:r>
              <a:rPr lang="en-US" sz="1400" kern="0" dirty="0"/>
              <a:t>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'item-3' }, children: 'Pavel' }</a:t>
            </a:r>
          </a:p>
          <a:p>
            <a:pPr defTabSz="914400"/>
            <a:r>
              <a:rPr lang="en-US" sz="1400" kern="0" dirty="0"/>
              <a:t>    ]</a:t>
            </a:r>
          </a:p>
          <a:p>
            <a:pPr defTabSz="914400"/>
            <a:r>
              <a:rPr lang="en-US" sz="1400" kern="0" dirty="0"/>
              <a:t>}</a:t>
            </a:r>
          </a:p>
          <a:p>
            <a:endParaRPr lang="en-US" sz="1400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077EBB2-96E5-4DED-91DF-CA55E01A32AD}"/>
              </a:ext>
            </a:extLst>
          </p:cNvPr>
          <p:cNvSpPr txBox="1"/>
          <p:nvPr/>
        </p:nvSpPr>
        <p:spPr>
          <a:xfrm>
            <a:off x="6486139" y="3733305"/>
            <a:ext cx="316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/>
              <a:t>&lt;div&gt;</a:t>
            </a:r>
          </a:p>
          <a:p>
            <a:pPr defTabSz="914400"/>
            <a:r>
              <a:rPr lang="en-US" sz="1400" kern="0" dirty="0"/>
              <a:t>    &lt;p id="item-1"&gt;Petr&lt;/p&gt;</a:t>
            </a:r>
          </a:p>
          <a:p>
            <a:pPr defTabSz="914400"/>
            <a:r>
              <a:rPr lang="en-US" sz="1400" kern="0" dirty="0"/>
              <a:t>    &lt;p id="item-2"&gt;</a:t>
            </a:r>
            <a:r>
              <a:rPr lang="cs-CZ" sz="1400" kern="0" dirty="0">
                <a:solidFill>
                  <a:srgbClr val="FF0000"/>
                </a:solidFill>
              </a:rPr>
              <a:t>Iva</a:t>
            </a:r>
            <a:r>
              <a:rPr lang="en-US" sz="1400" kern="0" dirty="0"/>
              <a:t>&lt;/p&gt;</a:t>
            </a:r>
          </a:p>
          <a:p>
            <a:pPr defTabSz="914400"/>
            <a:r>
              <a:rPr lang="en-US" sz="1400" kern="0" dirty="0"/>
              <a:t>    &lt;p id="item-3"&gt;Pavel&lt;/p&gt;</a:t>
            </a:r>
          </a:p>
          <a:p>
            <a:pPr defTabSz="914400"/>
            <a:r>
              <a:rPr lang="en-US" sz="1400" kern="0" dirty="0"/>
              <a:t>&lt;div&gt;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52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D77BC8-6341-4647-A619-3CDADE4F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Init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7594CE4-D842-4F59-9604-7C0705BE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val 64">
            <a:extLst>
              <a:ext uri="{FF2B5EF4-FFF2-40B4-BE49-F238E27FC236}">
                <a16:creationId xmlns:a16="http://schemas.microsoft.com/office/drawing/2014/main" id="{A8BF5AA6-9BA5-499F-A9B1-C1C2AB5FF1A6}"/>
              </a:ext>
            </a:extLst>
          </p:cNvPr>
          <p:cNvSpPr/>
          <p:nvPr/>
        </p:nvSpPr>
        <p:spPr bwMode="auto">
          <a:xfrm>
            <a:off x="3398737" y="3048311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5" name="Oval 65">
            <a:extLst>
              <a:ext uri="{FF2B5EF4-FFF2-40B4-BE49-F238E27FC236}">
                <a16:creationId xmlns:a16="http://schemas.microsoft.com/office/drawing/2014/main" id="{9E15023E-A1D1-4D26-9E80-E4889F31EEFC}"/>
              </a:ext>
            </a:extLst>
          </p:cNvPr>
          <p:cNvSpPr/>
          <p:nvPr/>
        </p:nvSpPr>
        <p:spPr bwMode="auto">
          <a:xfrm>
            <a:off x="3032350" y="3401126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6" name="Oval 66">
            <a:extLst>
              <a:ext uri="{FF2B5EF4-FFF2-40B4-BE49-F238E27FC236}">
                <a16:creationId xmlns:a16="http://schemas.microsoft.com/office/drawing/2014/main" id="{9C5697BF-4BF0-4622-A204-23DE542B8F3C}"/>
              </a:ext>
            </a:extLst>
          </p:cNvPr>
          <p:cNvSpPr/>
          <p:nvPr/>
        </p:nvSpPr>
        <p:spPr bwMode="auto">
          <a:xfrm>
            <a:off x="3673266" y="3434530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7" name="Oval 67">
            <a:extLst>
              <a:ext uri="{FF2B5EF4-FFF2-40B4-BE49-F238E27FC236}">
                <a16:creationId xmlns:a16="http://schemas.microsoft.com/office/drawing/2014/main" id="{F2A5C688-9685-413E-B916-3C93566BD5BD}"/>
              </a:ext>
            </a:extLst>
          </p:cNvPr>
          <p:cNvSpPr/>
          <p:nvPr/>
        </p:nvSpPr>
        <p:spPr bwMode="auto">
          <a:xfrm>
            <a:off x="3429008" y="3902168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8" name="Straight Connector 68">
            <a:extLst>
              <a:ext uri="{FF2B5EF4-FFF2-40B4-BE49-F238E27FC236}">
                <a16:creationId xmlns:a16="http://schemas.microsoft.com/office/drawing/2014/main" id="{94368A08-5DC5-4160-8E28-D0EB735C73D8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3240837" y="3251452"/>
            <a:ext cx="193671" cy="184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69">
            <a:extLst>
              <a:ext uri="{FF2B5EF4-FFF2-40B4-BE49-F238E27FC236}">
                <a16:creationId xmlns:a16="http://schemas.microsoft.com/office/drawing/2014/main" id="{D314643D-EDE7-4DD6-BF78-363389A7D007}"/>
              </a:ext>
            </a:extLst>
          </p:cNvPr>
          <p:cNvCxnSpPr>
            <a:stCxn id="4" idx="5"/>
            <a:endCxn id="6" idx="1"/>
          </p:cNvCxnSpPr>
          <p:nvPr/>
        </p:nvCxnSpPr>
        <p:spPr bwMode="auto">
          <a:xfrm>
            <a:off x="3607224" y="3251452"/>
            <a:ext cx="101813" cy="217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70">
            <a:extLst>
              <a:ext uri="{FF2B5EF4-FFF2-40B4-BE49-F238E27FC236}">
                <a16:creationId xmlns:a16="http://schemas.microsoft.com/office/drawing/2014/main" id="{F0309E73-D7DC-4BF1-9223-5A02116ABA38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flipV="1">
            <a:off x="3637495" y="3637671"/>
            <a:ext cx="71542" cy="2993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71">
            <a:extLst>
              <a:ext uri="{FF2B5EF4-FFF2-40B4-BE49-F238E27FC236}">
                <a16:creationId xmlns:a16="http://schemas.microsoft.com/office/drawing/2014/main" id="{40310849-97C7-45F3-9E12-30F3AEABA719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3240837" y="3604267"/>
            <a:ext cx="223942" cy="332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72">
            <a:extLst>
              <a:ext uri="{FF2B5EF4-FFF2-40B4-BE49-F238E27FC236}">
                <a16:creationId xmlns:a16="http://schemas.microsoft.com/office/drawing/2014/main" id="{0A80F040-1256-4B8C-938A-D78C5A49404B}"/>
              </a:ext>
            </a:extLst>
          </p:cNvPr>
          <p:cNvSpPr txBox="1"/>
          <p:nvPr/>
        </p:nvSpPr>
        <p:spPr>
          <a:xfrm>
            <a:off x="3219197" y="2664934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cs typeface="Frutiger LT 45 Light"/>
              </a:rPr>
              <a:t>State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cxnSp>
        <p:nvCxnSpPr>
          <p:cNvPr id="13" name="Straight Arrow Connector 73">
            <a:extLst>
              <a:ext uri="{FF2B5EF4-FFF2-40B4-BE49-F238E27FC236}">
                <a16:creationId xmlns:a16="http://schemas.microsoft.com/office/drawing/2014/main" id="{2BD6C1DC-44EE-4713-87C4-6427D6E091F6}"/>
              </a:ext>
            </a:extLst>
          </p:cNvPr>
          <p:cNvCxnSpPr/>
          <p:nvPr/>
        </p:nvCxnSpPr>
        <p:spPr bwMode="auto">
          <a:xfrm>
            <a:off x="4231718" y="3553527"/>
            <a:ext cx="526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4">
            <a:extLst>
              <a:ext uri="{FF2B5EF4-FFF2-40B4-BE49-F238E27FC236}">
                <a16:creationId xmlns:a16="http://schemas.microsoft.com/office/drawing/2014/main" id="{3948351A-289B-44B1-8F5E-651417D06279}"/>
              </a:ext>
            </a:extLst>
          </p:cNvPr>
          <p:cNvSpPr txBox="1"/>
          <p:nvPr/>
        </p:nvSpPr>
        <p:spPr>
          <a:xfrm>
            <a:off x="4039653" y="3238598"/>
            <a:ext cx="895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invalidate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15" name="Rectangle 75">
            <a:extLst>
              <a:ext uri="{FF2B5EF4-FFF2-40B4-BE49-F238E27FC236}">
                <a16:creationId xmlns:a16="http://schemas.microsoft.com/office/drawing/2014/main" id="{CCC465E2-E51A-4520-ACC1-5AF6A67440C2}"/>
              </a:ext>
            </a:extLst>
          </p:cNvPr>
          <p:cNvSpPr/>
          <p:nvPr/>
        </p:nvSpPr>
        <p:spPr bwMode="auto">
          <a:xfrm>
            <a:off x="5525889" y="2943371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CA2F75B9-786C-4F2D-91EE-C3059EBD1729}"/>
              </a:ext>
            </a:extLst>
          </p:cNvPr>
          <p:cNvSpPr/>
          <p:nvPr/>
        </p:nvSpPr>
        <p:spPr bwMode="auto">
          <a:xfrm>
            <a:off x="5268720" y="3538247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7" name="Rectangle 77">
            <a:extLst>
              <a:ext uri="{FF2B5EF4-FFF2-40B4-BE49-F238E27FC236}">
                <a16:creationId xmlns:a16="http://schemas.microsoft.com/office/drawing/2014/main" id="{41B57A30-F633-4E19-ACDC-379A6D4E88EB}"/>
              </a:ext>
            </a:extLst>
          </p:cNvPr>
          <p:cNvSpPr/>
          <p:nvPr/>
        </p:nvSpPr>
        <p:spPr bwMode="auto">
          <a:xfrm>
            <a:off x="5861951" y="3538247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8" name="Rectangle 78">
            <a:extLst>
              <a:ext uri="{FF2B5EF4-FFF2-40B4-BE49-F238E27FC236}">
                <a16:creationId xmlns:a16="http://schemas.microsoft.com/office/drawing/2014/main" id="{72351653-A4B7-4C3B-8F13-7DDEBC18DC59}"/>
              </a:ext>
            </a:extLst>
          </p:cNvPr>
          <p:cNvSpPr/>
          <p:nvPr/>
        </p:nvSpPr>
        <p:spPr bwMode="auto">
          <a:xfrm>
            <a:off x="6116700" y="4133123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19" name="Straight Connector 79">
            <a:extLst>
              <a:ext uri="{FF2B5EF4-FFF2-40B4-BE49-F238E27FC236}">
                <a16:creationId xmlns:a16="http://schemas.microsoft.com/office/drawing/2014/main" id="{F5456FFD-774F-48AA-92F1-2D3E7524C5CB}"/>
              </a:ext>
            </a:extLst>
          </p:cNvPr>
          <p:cNvCxnSpPr>
            <a:stCxn id="16" idx="0"/>
            <a:endCxn id="15" idx="2"/>
          </p:cNvCxnSpPr>
          <p:nvPr/>
        </p:nvCxnSpPr>
        <p:spPr bwMode="auto">
          <a:xfrm flipV="1">
            <a:off x="5452383" y="3192470"/>
            <a:ext cx="25716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0">
            <a:extLst>
              <a:ext uri="{FF2B5EF4-FFF2-40B4-BE49-F238E27FC236}">
                <a16:creationId xmlns:a16="http://schemas.microsoft.com/office/drawing/2014/main" id="{5AE26B3F-305D-4B8F-9A24-2FB6D6F7D8FC}"/>
              </a:ext>
            </a:extLst>
          </p:cNvPr>
          <p:cNvCxnSpPr>
            <a:stCxn id="15" idx="2"/>
            <a:endCxn id="17" idx="0"/>
          </p:cNvCxnSpPr>
          <p:nvPr/>
        </p:nvCxnSpPr>
        <p:spPr bwMode="auto">
          <a:xfrm>
            <a:off x="5709552" y="3192470"/>
            <a:ext cx="336062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1">
            <a:extLst>
              <a:ext uri="{FF2B5EF4-FFF2-40B4-BE49-F238E27FC236}">
                <a16:creationId xmlns:a16="http://schemas.microsoft.com/office/drawing/2014/main" id="{0FD9D592-456B-4032-AE22-12A9E9944F35}"/>
              </a:ext>
            </a:extLst>
          </p:cNvPr>
          <p:cNvCxnSpPr>
            <a:stCxn id="17" idx="2"/>
            <a:endCxn id="18" idx="0"/>
          </p:cNvCxnSpPr>
          <p:nvPr/>
        </p:nvCxnSpPr>
        <p:spPr bwMode="auto">
          <a:xfrm>
            <a:off x="6045614" y="3787346"/>
            <a:ext cx="25474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2">
            <a:extLst>
              <a:ext uri="{FF2B5EF4-FFF2-40B4-BE49-F238E27FC236}">
                <a16:creationId xmlns:a16="http://schemas.microsoft.com/office/drawing/2014/main" id="{31554CFC-0CEF-491E-9A2C-04469BD4CD5A}"/>
              </a:ext>
            </a:extLst>
          </p:cNvPr>
          <p:cNvSpPr txBox="1"/>
          <p:nvPr/>
        </p:nvSpPr>
        <p:spPr>
          <a:xfrm>
            <a:off x="5222623" y="262307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Virtual</a:t>
            </a:r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 DOM</a:t>
            </a:r>
          </a:p>
        </p:txBody>
      </p:sp>
      <p:cxnSp>
        <p:nvCxnSpPr>
          <p:cNvPr id="23" name="Straight Arrow Connector 83">
            <a:extLst>
              <a:ext uri="{FF2B5EF4-FFF2-40B4-BE49-F238E27FC236}">
                <a16:creationId xmlns:a16="http://schemas.microsoft.com/office/drawing/2014/main" id="{462468F6-D739-47A8-A826-A632F33F348C}"/>
              </a:ext>
            </a:extLst>
          </p:cNvPr>
          <p:cNvCxnSpPr/>
          <p:nvPr/>
        </p:nvCxnSpPr>
        <p:spPr bwMode="auto">
          <a:xfrm>
            <a:off x="7029433" y="3551557"/>
            <a:ext cx="526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84">
            <a:extLst>
              <a:ext uri="{FF2B5EF4-FFF2-40B4-BE49-F238E27FC236}">
                <a16:creationId xmlns:a16="http://schemas.microsoft.com/office/drawing/2014/main" id="{A7230A80-DD48-4F4C-8E40-C23CE1F87A27}"/>
              </a:ext>
            </a:extLst>
          </p:cNvPr>
          <p:cNvSpPr txBox="1"/>
          <p:nvPr/>
        </p:nvSpPr>
        <p:spPr>
          <a:xfrm>
            <a:off x="6922799" y="3245750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render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25" name="Rectangle 85">
            <a:extLst>
              <a:ext uri="{FF2B5EF4-FFF2-40B4-BE49-F238E27FC236}">
                <a16:creationId xmlns:a16="http://schemas.microsoft.com/office/drawing/2014/main" id="{E00681AA-A918-4C0F-8BD0-18332B00E5E0}"/>
              </a:ext>
            </a:extLst>
          </p:cNvPr>
          <p:cNvSpPr/>
          <p:nvPr/>
        </p:nvSpPr>
        <p:spPr bwMode="auto">
          <a:xfrm>
            <a:off x="8323604" y="2941401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6" name="Rectangle 86">
            <a:extLst>
              <a:ext uri="{FF2B5EF4-FFF2-40B4-BE49-F238E27FC236}">
                <a16:creationId xmlns:a16="http://schemas.microsoft.com/office/drawing/2014/main" id="{E71ABC2A-B8F7-4AA4-93D8-B3168B7C3929}"/>
              </a:ext>
            </a:extLst>
          </p:cNvPr>
          <p:cNvSpPr/>
          <p:nvPr/>
        </p:nvSpPr>
        <p:spPr bwMode="auto">
          <a:xfrm>
            <a:off x="8066435" y="3536277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7" name="Rectangle 87">
            <a:extLst>
              <a:ext uri="{FF2B5EF4-FFF2-40B4-BE49-F238E27FC236}">
                <a16:creationId xmlns:a16="http://schemas.microsoft.com/office/drawing/2014/main" id="{61553519-F1F9-457A-A05C-A9F26E36C3C8}"/>
              </a:ext>
            </a:extLst>
          </p:cNvPr>
          <p:cNvSpPr/>
          <p:nvPr/>
        </p:nvSpPr>
        <p:spPr bwMode="auto">
          <a:xfrm>
            <a:off x="8659666" y="3536277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8" name="Rectangle 88">
            <a:extLst>
              <a:ext uri="{FF2B5EF4-FFF2-40B4-BE49-F238E27FC236}">
                <a16:creationId xmlns:a16="http://schemas.microsoft.com/office/drawing/2014/main" id="{AA1193DE-0D58-468B-94BA-25F1421D7ED1}"/>
              </a:ext>
            </a:extLst>
          </p:cNvPr>
          <p:cNvSpPr/>
          <p:nvPr/>
        </p:nvSpPr>
        <p:spPr bwMode="auto">
          <a:xfrm>
            <a:off x="8914415" y="4131153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29" name="Straight Connector 89">
            <a:extLst>
              <a:ext uri="{FF2B5EF4-FFF2-40B4-BE49-F238E27FC236}">
                <a16:creationId xmlns:a16="http://schemas.microsoft.com/office/drawing/2014/main" id="{BE298A6F-47E6-4082-A178-642103142C97}"/>
              </a:ext>
            </a:extLst>
          </p:cNvPr>
          <p:cNvCxnSpPr>
            <a:stCxn id="26" idx="0"/>
            <a:endCxn id="25" idx="2"/>
          </p:cNvCxnSpPr>
          <p:nvPr/>
        </p:nvCxnSpPr>
        <p:spPr bwMode="auto">
          <a:xfrm flipV="1">
            <a:off x="8250098" y="3190500"/>
            <a:ext cx="25716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90">
            <a:extLst>
              <a:ext uri="{FF2B5EF4-FFF2-40B4-BE49-F238E27FC236}">
                <a16:creationId xmlns:a16="http://schemas.microsoft.com/office/drawing/2014/main" id="{837EA2BB-FA83-4C1A-A966-47D9DA5DC0B9}"/>
              </a:ext>
            </a:extLst>
          </p:cNvPr>
          <p:cNvCxnSpPr>
            <a:stCxn id="25" idx="2"/>
            <a:endCxn id="27" idx="0"/>
          </p:cNvCxnSpPr>
          <p:nvPr/>
        </p:nvCxnSpPr>
        <p:spPr bwMode="auto">
          <a:xfrm>
            <a:off x="8507267" y="3190500"/>
            <a:ext cx="336062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1">
            <a:extLst>
              <a:ext uri="{FF2B5EF4-FFF2-40B4-BE49-F238E27FC236}">
                <a16:creationId xmlns:a16="http://schemas.microsoft.com/office/drawing/2014/main" id="{7D265A75-812B-42C4-A804-FCB71404AD5C}"/>
              </a:ext>
            </a:extLst>
          </p:cNvPr>
          <p:cNvCxnSpPr>
            <a:stCxn id="27" idx="2"/>
            <a:endCxn id="28" idx="0"/>
          </p:cNvCxnSpPr>
          <p:nvPr/>
        </p:nvCxnSpPr>
        <p:spPr bwMode="auto">
          <a:xfrm>
            <a:off x="8843329" y="3785376"/>
            <a:ext cx="25474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2">
            <a:extLst>
              <a:ext uri="{FF2B5EF4-FFF2-40B4-BE49-F238E27FC236}">
                <a16:creationId xmlns:a16="http://schemas.microsoft.com/office/drawing/2014/main" id="{1C86E9FD-E8BD-4D18-AE43-3C545D68CDD6}"/>
              </a:ext>
            </a:extLst>
          </p:cNvPr>
          <p:cNvSpPr txBox="1"/>
          <p:nvPr/>
        </p:nvSpPr>
        <p:spPr>
          <a:xfrm>
            <a:off x="8223374" y="2614624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64825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CD575B-C779-4633-A566-264BD519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change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7D0737-803A-42F4-AB91-BB81D3A2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val 31">
            <a:extLst>
              <a:ext uri="{FF2B5EF4-FFF2-40B4-BE49-F238E27FC236}">
                <a16:creationId xmlns:a16="http://schemas.microsoft.com/office/drawing/2014/main" id="{FA7DB916-A66F-45E5-815F-1CFAD280865A}"/>
              </a:ext>
            </a:extLst>
          </p:cNvPr>
          <p:cNvSpPr/>
          <p:nvPr/>
        </p:nvSpPr>
        <p:spPr bwMode="auto">
          <a:xfrm>
            <a:off x="2968059" y="3243598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5" name="Oval 32">
            <a:extLst>
              <a:ext uri="{FF2B5EF4-FFF2-40B4-BE49-F238E27FC236}">
                <a16:creationId xmlns:a16="http://schemas.microsoft.com/office/drawing/2014/main" id="{E5E172EE-29F8-4502-8B12-62710A60FF06}"/>
              </a:ext>
            </a:extLst>
          </p:cNvPr>
          <p:cNvSpPr/>
          <p:nvPr/>
        </p:nvSpPr>
        <p:spPr bwMode="auto">
          <a:xfrm>
            <a:off x="2601672" y="3596413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6" name="Oval 33">
            <a:extLst>
              <a:ext uri="{FF2B5EF4-FFF2-40B4-BE49-F238E27FC236}">
                <a16:creationId xmlns:a16="http://schemas.microsoft.com/office/drawing/2014/main" id="{33D8EDDA-B7DA-448B-852C-6C8E3F2FAD2E}"/>
              </a:ext>
            </a:extLst>
          </p:cNvPr>
          <p:cNvSpPr/>
          <p:nvPr/>
        </p:nvSpPr>
        <p:spPr bwMode="auto">
          <a:xfrm>
            <a:off x="3242588" y="3629817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7" name="Oval 34">
            <a:extLst>
              <a:ext uri="{FF2B5EF4-FFF2-40B4-BE49-F238E27FC236}">
                <a16:creationId xmlns:a16="http://schemas.microsoft.com/office/drawing/2014/main" id="{77DD12D2-85DE-4D33-AE23-8A19E679B883}"/>
              </a:ext>
            </a:extLst>
          </p:cNvPr>
          <p:cNvSpPr/>
          <p:nvPr/>
        </p:nvSpPr>
        <p:spPr bwMode="auto">
          <a:xfrm>
            <a:off x="2998330" y="4097455"/>
            <a:ext cx="244258" cy="2379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8" name="Straight Connector 35">
            <a:extLst>
              <a:ext uri="{FF2B5EF4-FFF2-40B4-BE49-F238E27FC236}">
                <a16:creationId xmlns:a16="http://schemas.microsoft.com/office/drawing/2014/main" id="{00EDD449-6A32-4693-977E-772441E36427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2810159" y="3446739"/>
            <a:ext cx="193671" cy="184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845860A9-3A7F-4A8B-9FBA-32FB1C512349}"/>
              </a:ext>
            </a:extLst>
          </p:cNvPr>
          <p:cNvCxnSpPr>
            <a:stCxn id="4" idx="5"/>
            <a:endCxn id="6" idx="1"/>
          </p:cNvCxnSpPr>
          <p:nvPr/>
        </p:nvCxnSpPr>
        <p:spPr bwMode="auto">
          <a:xfrm>
            <a:off x="3176546" y="3446739"/>
            <a:ext cx="101813" cy="217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37">
            <a:extLst>
              <a:ext uri="{FF2B5EF4-FFF2-40B4-BE49-F238E27FC236}">
                <a16:creationId xmlns:a16="http://schemas.microsoft.com/office/drawing/2014/main" id="{01C405D5-A0F3-4912-8A2F-95B53A431471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flipV="1">
            <a:off x="3206817" y="3832958"/>
            <a:ext cx="71542" cy="2993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38">
            <a:extLst>
              <a:ext uri="{FF2B5EF4-FFF2-40B4-BE49-F238E27FC236}">
                <a16:creationId xmlns:a16="http://schemas.microsoft.com/office/drawing/2014/main" id="{33A38FFB-9C1F-4499-86D6-E68045C892B2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810159" y="3799554"/>
            <a:ext cx="223942" cy="332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39">
            <a:extLst>
              <a:ext uri="{FF2B5EF4-FFF2-40B4-BE49-F238E27FC236}">
                <a16:creationId xmlns:a16="http://schemas.microsoft.com/office/drawing/2014/main" id="{71E60998-E4B3-46D3-99A4-C8271751CCE4}"/>
              </a:ext>
            </a:extLst>
          </p:cNvPr>
          <p:cNvSpPr txBox="1"/>
          <p:nvPr/>
        </p:nvSpPr>
        <p:spPr>
          <a:xfrm>
            <a:off x="2788519" y="2860221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cs typeface="Frutiger LT 45 Light"/>
              </a:rPr>
              <a:t>State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cxnSp>
        <p:nvCxnSpPr>
          <p:cNvPr id="13" name="Straight Arrow Connector 40">
            <a:extLst>
              <a:ext uri="{FF2B5EF4-FFF2-40B4-BE49-F238E27FC236}">
                <a16:creationId xmlns:a16="http://schemas.microsoft.com/office/drawing/2014/main" id="{DAE951A1-D35F-4125-B1AA-1E9D3FA1D00D}"/>
              </a:ext>
            </a:extLst>
          </p:cNvPr>
          <p:cNvCxnSpPr>
            <a:cxnSpLocks/>
          </p:cNvCxnSpPr>
          <p:nvPr/>
        </p:nvCxnSpPr>
        <p:spPr bwMode="auto">
          <a:xfrm>
            <a:off x="3617161" y="3905921"/>
            <a:ext cx="1133264" cy="7249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1">
            <a:extLst>
              <a:ext uri="{FF2B5EF4-FFF2-40B4-BE49-F238E27FC236}">
                <a16:creationId xmlns:a16="http://schemas.microsoft.com/office/drawing/2014/main" id="{E0A2906D-25C7-4086-A9CC-18A7B0060351}"/>
              </a:ext>
            </a:extLst>
          </p:cNvPr>
          <p:cNvSpPr txBox="1"/>
          <p:nvPr/>
        </p:nvSpPr>
        <p:spPr>
          <a:xfrm rot="1952493">
            <a:off x="3872362" y="4037587"/>
            <a:ext cx="895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invalidate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453B15D-EF95-45B8-B4AF-2C26969B42C5}"/>
              </a:ext>
            </a:extLst>
          </p:cNvPr>
          <p:cNvSpPr txBox="1"/>
          <p:nvPr/>
        </p:nvSpPr>
        <p:spPr>
          <a:xfrm>
            <a:off x="5088237" y="3934643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Virtual</a:t>
            </a:r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 DOM n</a:t>
            </a:r>
          </a:p>
        </p:txBody>
      </p:sp>
      <p:cxnSp>
        <p:nvCxnSpPr>
          <p:cNvPr id="16" name="Straight Arrow Connector 43">
            <a:extLst>
              <a:ext uri="{FF2B5EF4-FFF2-40B4-BE49-F238E27FC236}">
                <a16:creationId xmlns:a16="http://schemas.microsoft.com/office/drawing/2014/main" id="{D9295FD0-7CEC-4B2C-B284-E9FB758CE20A}"/>
              </a:ext>
            </a:extLst>
          </p:cNvPr>
          <p:cNvCxnSpPr>
            <a:cxnSpLocks/>
          </p:cNvCxnSpPr>
          <p:nvPr/>
        </p:nvCxnSpPr>
        <p:spPr bwMode="auto">
          <a:xfrm>
            <a:off x="7871976" y="3906811"/>
            <a:ext cx="127236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44">
            <a:extLst>
              <a:ext uri="{FF2B5EF4-FFF2-40B4-BE49-F238E27FC236}">
                <a16:creationId xmlns:a16="http://schemas.microsoft.com/office/drawing/2014/main" id="{420B91E9-8EA1-44B6-8D58-03B407FBBE75}"/>
              </a:ext>
            </a:extLst>
          </p:cNvPr>
          <p:cNvSpPr txBox="1"/>
          <p:nvPr/>
        </p:nvSpPr>
        <p:spPr>
          <a:xfrm>
            <a:off x="8100994" y="3594925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render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431D3593-5A55-4032-926D-23B52EAD6D9E}"/>
              </a:ext>
            </a:extLst>
          </p:cNvPr>
          <p:cNvSpPr/>
          <p:nvPr/>
        </p:nvSpPr>
        <p:spPr bwMode="auto">
          <a:xfrm>
            <a:off x="9034182" y="2540605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F7B0CEDF-2450-4AE9-9FFE-DB071DF1D6E8}"/>
              </a:ext>
            </a:extLst>
          </p:cNvPr>
          <p:cNvSpPr/>
          <p:nvPr/>
        </p:nvSpPr>
        <p:spPr bwMode="auto">
          <a:xfrm>
            <a:off x="8777013" y="3135481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0" name="Rectangle 47">
            <a:extLst>
              <a:ext uri="{FF2B5EF4-FFF2-40B4-BE49-F238E27FC236}">
                <a16:creationId xmlns:a16="http://schemas.microsoft.com/office/drawing/2014/main" id="{F7571C0A-C3A4-49F2-9267-0DF645D0DC75}"/>
              </a:ext>
            </a:extLst>
          </p:cNvPr>
          <p:cNvSpPr/>
          <p:nvPr/>
        </p:nvSpPr>
        <p:spPr bwMode="auto">
          <a:xfrm>
            <a:off x="9370244" y="3135481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EE8CAD64-E5E4-4A43-9C79-F986F9696670}"/>
              </a:ext>
            </a:extLst>
          </p:cNvPr>
          <p:cNvSpPr/>
          <p:nvPr/>
        </p:nvSpPr>
        <p:spPr bwMode="auto">
          <a:xfrm>
            <a:off x="9624993" y="3730357"/>
            <a:ext cx="367325" cy="249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22" name="Straight Connector 49">
            <a:extLst>
              <a:ext uri="{FF2B5EF4-FFF2-40B4-BE49-F238E27FC236}">
                <a16:creationId xmlns:a16="http://schemas.microsoft.com/office/drawing/2014/main" id="{053C26D2-5298-4C29-84D1-326C977EE85B}"/>
              </a:ext>
            </a:extLst>
          </p:cNvPr>
          <p:cNvCxnSpPr>
            <a:stCxn id="19" idx="0"/>
            <a:endCxn id="18" idx="2"/>
          </p:cNvCxnSpPr>
          <p:nvPr/>
        </p:nvCxnSpPr>
        <p:spPr bwMode="auto">
          <a:xfrm flipV="1">
            <a:off x="8960676" y="2789704"/>
            <a:ext cx="25716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0">
            <a:extLst>
              <a:ext uri="{FF2B5EF4-FFF2-40B4-BE49-F238E27FC236}">
                <a16:creationId xmlns:a16="http://schemas.microsoft.com/office/drawing/2014/main" id="{B01AD395-3DC6-4E9C-917C-24F20AEA4155}"/>
              </a:ext>
            </a:extLst>
          </p:cNvPr>
          <p:cNvCxnSpPr>
            <a:stCxn id="18" idx="2"/>
            <a:endCxn id="20" idx="0"/>
          </p:cNvCxnSpPr>
          <p:nvPr/>
        </p:nvCxnSpPr>
        <p:spPr bwMode="auto">
          <a:xfrm>
            <a:off x="9217845" y="2789704"/>
            <a:ext cx="336062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D003E730-FCA0-464C-AC78-36B786A307E6}"/>
              </a:ext>
            </a:extLst>
          </p:cNvPr>
          <p:cNvCxnSpPr>
            <a:stCxn id="20" idx="2"/>
            <a:endCxn id="21" idx="0"/>
          </p:cNvCxnSpPr>
          <p:nvPr/>
        </p:nvCxnSpPr>
        <p:spPr bwMode="auto">
          <a:xfrm>
            <a:off x="9553907" y="3384580"/>
            <a:ext cx="25474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2">
            <a:extLst>
              <a:ext uri="{FF2B5EF4-FFF2-40B4-BE49-F238E27FC236}">
                <a16:creationId xmlns:a16="http://schemas.microsoft.com/office/drawing/2014/main" id="{C94D0108-2F7B-443F-BE60-76B6FB9AB20B}"/>
              </a:ext>
            </a:extLst>
          </p:cNvPr>
          <p:cNvSpPr txBox="1"/>
          <p:nvPr/>
        </p:nvSpPr>
        <p:spPr>
          <a:xfrm>
            <a:off x="8933952" y="221382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DOM</a:t>
            </a:r>
          </a:p>
        </p:txBody>
      </p:sp>
      <p:sp>
        <p:nvSpPr>
          <p:cNvPr id="26" name="Rectangle 53">
            <a:extLst>
              <a:ext uri="{FF2B5EF4-FFF2-40B4-BE49-F238E27FC236}">
                <a16:creationId xmlns:a16="http://schemas.microsoft.com/office/drawing/2014/main" id="{B240872D-0170-4FE9-8126-5CDC5EB65A65}"/>
              </a:ext>
            </a:extLst>
          </p:cNvPr>
          <p:cNvSpPr/>
          <p:nvPr/>
        </p:nvSpPr>
        <p:spPr bwMode="auto">
          <a:xfrm>
            <a:off x="5319018" y="2308473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7" name="Rectangle 54">
            <a:extLst>
              <a:ext uri="{FF2B5EF4-FFF2-40B4-BE49-F238E27FC236}">
                <a16:creationId xmlns:a16="http://schemas.microsoft.com/office/drawing/2014/main" id="{C31FAE95-BA2A-4A96-8FC7-5C01D4208B4C}"/>
              </a:ext>
            </a:extLst>
          </p:cNvPr>
          <p:cNvSpPr/>
          <p:nvPr/>
        </p:nvSpPr>
        <p:spPr bwMode="auto">
          <a:xfrm>
            <a:off x="5030577" y="2806671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8" name="Rectangle 55">
            <a:extLst>
              <a:ext uri="{FF2B5EF4-FFF2-40B4-BE49-F238E27FC236}">
                <a16:creationId xmlns:a16="http://schemas.microsoft.com/office/drawing/2014/main" id="{542A7ED5-410E-41D2-89EE-4D84F324700E}"/>
              </a:ext>
            </a:extLst>
          </p:cNvPr>
          <p:cNvSpPr/>
          <p:nvPr/>
        </p:nvSpPr>
        <p:spPr bwMode="auto">
          <a:xfrm>
            <a:off x="5636760" y="2810345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F869F787-FAD7-4943-B464-2AB19470F4EB}"/>
              </a:ext>
            </a:extLst>
          </p:cNvPr>
          <p:cNvSpPr/>
          <p:nvPr/>
        </p:nvSpPr>
        <p:spPr bwMode="auto">
          <a:xfrm>
            <a:off x="5871984" y="3252299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30" name="Straight Connector 57">
            <a:extLst>
              <a:ext uri="{FF2B5EF4-FFF2-40B4-BE49-F238E27FC236}">
                <a16:creationId xmlns:a16="http://schemas.microsoft.com/office/drawing/2014/main" id="{036DC91D-A2AF-4041-8E1C-A7D41C430B68}"/>
              </a:ext>
            </a:extLst>
          </p:cNvPr>
          <p:cNvCxnSpPr>
            <a:stCxn id="27" idx="0"/>
            <a:endCxn id="26" idx="2"/>
          </p:cNvCxnSpPr>
          <p:nvPr/>
        </p:nvCxnSpPr>
        <p:spPr bwMode="auto">
          <a:xfrm flipV="1">
            <a:off x="5214240" y="2557572"/>
            <a:ext cx="288441" cy="24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8">
            <a:extLst>
              <a:ext uri="{FF2B5EF4-FFF2-40B4-BE49-F238E27FC236}">
                <a16:creationId xmlns:a16="http://schemas.microsoft.com/office/drawing/2014/main" id="{28BCDBD7-C365-46B9-A011-28829C10D6E4}"/>
              </a:ext>
            </a:extLst>
          </p:cNvPr>
          <p:cNvCxnSpPr>
            <a:stCxn id="26" idx="2"/>
            <a:endCxn id="28" idx="0"/>
          </p:cNvCxnSpPr>
          <p:nvPr/>
        </p:nvCxnSpPr>
        <p:spPr bwMode="auto">
          <a:xfrm>
            <a:off x="5502681" y="2557572"/>
            <a:ext cx="317742" cy="2527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9">
            <a:extLst>
              <a:ext uri="{FF2B5EF4-FFF2-40B4-BE49-F238E27FC236}">
                <a16:creationId xmlns:a16="http://schemas.microsoft.com/office/drawing/2014/main" id="{F80E010C-88D7-4CB5-8855-908BEC9DD687}"/>
              </a:ext>
            </a:extLst>
          </p:cNvPr>
          <p:cNvCxnSpPr>
            <a:stCxn id="28" idx="2"/>
            <a:endCxn id="29" idx="0"/>
          </p:cNvCxnSpPr>
          <p:nvPr/>
        </p:nvCxnSpPr>
        <p:spPr bwMode="auto">
          <a:xfrm>
            <a:off x="5820423" y="3059444"/>
            <a:ext cx="235224" cy="1928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0">
            <a:extLst>
              <a:ext uri="{FF2B5EF4-FFF2-40B4-BE49-F238E27FC236}">
                <a16:creationId xmlns:a16="http://schemas.microsoft.com/office/drawing/2014/main" id="{47BE91F6-AE3C-467C-9B17-919AD12CDCB4}"/>
              </a:ext>
            </a:extLst>
          </p:cNvPr>
          <p:cNvSpPr txBox="1"/>
          <p:nvPr/>
        </p:nvSpPr>
        <p:spPr>
          <a:xfrm>
            <a:off x="4907233" y="182566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Virtual</a:t>
            </a:r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 DOM n - 1</a:t>
            </a:r>
          </a:p>
        </p:txBody>
      </p:sp>
      <p:sp>
        <p:nvSpPr>
          <p:cNvPr id="34" name="Oval 61">
            <a:extLst>
              <a:ext uri="{FF2B5EF4-FFF2-40B4-BE49-F238E27FC236}">
                <a16:creationId xmlns:a16="http://schemas.microsoft.com/office/drawing/2014/main" id="{9F992BFD-2E03-4D6D-A668-DBF47FE4AF17}"/>
              </a:ext>
            </a:extLst>
          </p:cNvPr>
          <p:cNvSpPr/>
          <p:nvPr/>
        </p:nvSpPr>
        <p:spPr bwMode="auto">
          <a:xfrm>
            <a:off x="4823932" y="2137113"/>
            <a:ext cx="1695019" cy="16624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E9ADD7F8-CE99-45E8-9C20-7DD2ACF4E40B}"/>
              </a:ext>
            </a:extLst>
          </p:cNvPr>
          <p:cNvSpPr/>
          <p:nvPr/>
        </p:nvSpPr>
        <p:spPr bwMode="auto">
          <a:xfrm>
            <a:off x="5323345" y="4447318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6" name="Rectangle 63">
            <a:extLst>
              <a:ext uri="{FF2B5EF4-FFF2-40B4-BE49-F238E27FC236}">
                <a16:creationId xmlns:a16="http://schemas.microsoft.com/office/drawing/2014/main" id="{EFA3397A-F749-4B09-A8DB-3BA541297A83}"/>
              </a:ext>
            </a:extLst>
          </p:cNvPr>
          <p:cNvSpPr/>
          <p:nvPr/>
        </p:nvSpPr>
        <p:spPr bwMode="auto">
          <a:xfrm>
            <a:off x="5034904" y="4945516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7" name="Rectangle 93">
            <a:extLst>
              <a:ext uri="{FF2B5EF4-FFF2-40B4-BE49-F238E27FC236}">
                <a16:creationId xmlns:a16="http://schemas.microsoft.com/office/drawing/2014/main" id="{2350E570-C5DB-4976-9979-89C2FD7842B7}"/>
              </a:ext>
            </a:extLst>
          </p:cNvPr>
          <p:cNvSpPr/>
          <p:nvPr/>
        </p:nvSpPr>
        <p:spPr bwMode="auto">
          <a:xfrm>
            <a:off x="5641087" y="4949190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8" name="Rectangle 94">
            <a:extLst>
              <a:ext uri="{FF2B5EF4-FFF2-40B4-BE49-F238E27FC236}">
                <a16:creationId xmlns:a16="http://schemas.microsoft.com/office/drawing/2014/main" id="{DF230BCC-EE3F-40A5-BBDF-F66C5722A6C1}"/>
              </a:ext>
            </a:extLst>
          </p:cNvPr>
          <p:cNvSpPr/>
          <p:nvPr/>
        </p:nvSpPr>
        <p:spPr bwMode="auto">
          <a:xfrm>
            <a:off x="5876311" y="5391144"/>
            <a:ext cx="367325" cy="249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39" name="Straight Connector 95">
            <a:extLst>
              <a:ext uri="{FF2B5EF4-FFF2-40B4-BE49-F238E27FC236}">
                <a16:creationId xmlns:a16="http://schemas.microsoft.com/office/drawing/2014/main" id="{38E036D6-05EE-48BE-8199-65FBCE4F05A9}"/>
              </a:ext>
            </a:extLst>
          </p:cNvPr>
          <p:cNvCxnSpPr>
            <a:stCxn id="36" idx="0"/>
            <a:endCxn id="35" idx="2"/>
          </p:cNvCxnSpPr>
          <p:nvPr/>
        </p:nvCxnSpPr>
        <p:spPr bwMode="auto">
          <a:xfrm flipV="1">
            <a:off x="5218567" y="4696417"/>
            <a:ext cx="288441" cy="24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6">
            <a:extLst>
              <a:ext uri="{FF2B5EF4-FFF2-40B4-BE49-F238E27FC236}">
                <a16:creationId xmlns:a16="http://schemas.microsoft.com/office/drawing/2014/main" id="{3AA2CF53-6224-46E7-802E-F41F3EBF6FF5}"/>
              </a:ext>
            </a:extLst>
          </p:cNvPr>
          <p:cNvCxnSpPr>
            <a:stCxn id="35" idx="2"/>
            <a:endCxn id="37" idx="0"/>
          </p:cNvCxnSpPr>
          <p:nvPr/>
        </p:nvCxnSpPr>
        <p:spPr bwMode="auto">
          <a:xfrm>
            <a:off x="5507008" y="4696417"/>
            <a:ext cx="317742" cy="2527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97">
            <a:extLst>
              <a:ext uri="{FF2B5EF4-FFF2-40B4-BE49-F238E27FC236}">
                <a16:creationId xmlns:a16="http://schemas.microsoft.com/office/drawing/2014/main" id="{5CD23885-27C7-4618-A40B-9C202478412A}"/>
              </a:ext>
            </a:extLst>
          </p:cNvPr>
          <p:cNvCxnSpPr>
            <a:stCxn id="37" idx="2"/>
            <a:endCxn id="38" idx="0"/>
          </p:cNvCxnSpPr>
          <p:nvPr/>
        </p:nvCxnSpPr>
        <p:spPr bwMode="auto">
          <a:xfrm>
            <a:off x="5824750" y="5198289"/>
            <a:ext cx="235224" cy="1928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8">
            <a:extLst>
              <a:ext uri="{FF2B5EF4-FFF2-40B4-BE49-F238E27FC236}">
                <a16:creationId xmlns:a16="http://schemas.microsoft.com/office/drawing/2014/main" id="{7105BB13-BFAC-4BC6-A6AD-5AB7CE83B8D6}"/>
              </a:ext>
            </a:extLst>
          </p:cNvPr>
          <p:cNvSpPr/>
          <p:nvPr/>
        </p:nvSpPr>
        <p:spPr bwMode="auto">
          <a:xfrm>
            <a:off x="6788831" y="3609814"/>
            <a:ext cx="700601" cy="487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43" name="Straight Arrow Connector 99">
            <a:extLst>
              <a:ext uri="{FF2B5EF4-FFF2-40B4-BE49-F238E27FC236}">
                <a16:creationId xmlns:a16="http://schemas.microsoft.com/office/drawing/2014/main" id="{6A9B9B6E-3CEB-4304-AD97-44F3A99679F0}"/>
              </a:ext>
            </a:extLst>
          </p:cNvPr>
          <p:cNvCxnSpPr/>
          <p:nvPr/>
        </p:nvCxnSpPr>
        <p:spPr bwMode="auto">
          <a:xfrm>
            <a:off x="6468552" y="3441118"/>
            <a:ext cx="202798" cy="1145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100">
            <a:extLst>
              <a:ext uri="{FF2B5EF4-FFF2-40B4-BE49-F238E27FC236}">
                <a16:creationId xmlns:a16="http://schemas.microsoft.com/office/drawing/2014/main" id="{46B69085-E8CD-434F-9DB0-F367AFDA352B}"/>
              </a:ext>
            </a:extLst>
          </p:cNvPr>
          <p:cNvCxnSpPr/>
          <p:nvPr/>
        </p:nvCxnSpPr>
        <p:spPr bwMode="auto">
          <a:xfrm flipV="1">
            <a:off x="6422972" y="4208882"/>
            <a:ext cx="248378" cy="297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101">
            <a:extLst>
              <a:ext uri="{FF2B5EF4-FFF2-40B4-BE49-F238E27FC236}">
                <a16:creationId xmlns:a16="http://schemas.microsoft.com/office/drawing/2014/main" id="{580BD5DE-4B52-486E-B11C-1E8413EEBE86}"/>
              </a:ext>
            </a:extLst>
          </p:cNvPr>
          <p:cNvSpPr txBox="1"/>
          <p:nvPr/>
        </p:nvSpPr>
        <p:spPr>
          <a:xfrm>
            <a:off x="6928520" y="3288670"/>
            <a:ext cx="428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diff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46" name="Freeform: Shape 102">
            <a:extLst>
              <a:ext uri="{FF2B5EF4-FFF2-40B4-BE49-F238E27FC236}">
                <a16:creationId xmlns:a16="http://schemas.microsoft.com/office/drawing/2014/main" id="{AB32C3CF-15EF-4160-89CE-D6078DEB029D}"/>
              </a:ext>
            </a:extLst>
          </p:cNvPr>
          <p:cNvSpPr/>
          <p:nvPr/>
        </p:nvSpPr>
        <p:spPr bwMode="auto">
          <a:xfrm>
            <a:off x="3231323" y="1720737"/>
            <a:ext cx="5729354" cy="1086002"/>
          </a:xfrm>
          <a:custGeom>
            <a:avLst/>
            <a:gdLst>
              <a:gd name="connsiteX0" fmla="*/ 5800507 w 5800507"/>
              <a:gd name="connsiteY0" fmla="*/ 534570 h 1086002"/>
              <a:gd name="connsiteX1" fmla="*/ 3748342 w 5800507"/>
              <a:gd name="connsiteY1" fmla="*/ 122741 h 1086002"/>
              <a:gd name="connsiteX2" fmla="*/ 1961423 w 5800507"/>
              <a:gd name="connsiteY2" fmla="*/ 11059 h 1086002"/>
              <a:gd name="connsiteX3" fmla="*/ 795737 w 5800507"/>
              <a:gd name="connsiteY3" fmla="*/ 346106 h 1086002"/>
              <a:gd name="connsiteX4" fmla="*/ 0 w 5800507"/>
              <a:gd name="connsiteY4" fmla="*/ 1086002 h 10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0507" h="1086002">
                <a:moveTo>
                  <a:pt x="5800507" y="534570"/>
                </a:moveTo>
                <a:cubicBezTo>
                  <a:pt x="5094348" y="372281"/>
                  <a:pt x="4388189" y="209993"/>
                  <a:pt x="3748342" y="122741"/>
                </a:cubicBezTo>
                <a:cubicBezTo>
                  <a:pt x="3108495" y="35489"/>
                  <a:pt x="2453524" y="-26168"/>
                  <a:pt x="1961423" y="11059"/>
                </a:cubicBezTo>
                <a:cubicBezTo>
                  <a:pt x="1469322" y="48286"/>
                  <a:pt x="1122641" y="166949"/>
                  <a:pt x="795737" y="346106"/>
                </a:cubicBezTo>
                <a:cubicBezTo>
                  <a:pt x="468833" y="525263"/>
                  <a:pt x="104702" y="961523"/>
                  <a:pt x="0" y="108600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47" name="TextBox 103">
            <a:extLst>
              <a:ext uri="{FF2B5EF4-FFF2-40B4-BE49-F238E27FC236}">
                <a16:creationId xmlns:a16="http://schemas.microsoft.com/office/drawing/2014/main" id="{19802907-94F2-4AE6-BA3C-410D48F38706}"/>
              </a:ext>
            </a:extLst>
          </p:cNvPr>
          <p:cNvSpPr txBox="1"/>
          <p:nvPr/>
        </p:nvSpPr>
        <p:spPr>
          <a:xfrm rot="669082">
            <a:off x="7738548" y="1746162"/>
            <a:ext cx="59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cs typeface="Frutiger LT 45 Light"/>
              </a:rPr>
              <a:t>event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82329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7B6DD-21F9-4202-BAA5-F5B25DB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BCC216-2861-4B31-98F8-3FEC5495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Tomáš Růt</a:t>
            </a:r>
          </a:p>
          <a:p>
            <a:pPr marL="0" indent="0">
              <a:buNone/>
            </a:pPr>
            <a:r>
              <a:rPr lang="cs-CZ" sz="2000" dirty="0"/>
              <a:t>Team Leader and Software Developer in </a:t>
            </a:r>
            <a:r>
              <a:rPr lang="cs-CZ" sz="2000" dirty="0" err="1"/>
              <a:t>Quadient</a:t>
            </a:r>
            <a:endParaRPr lang="cs-CZ" sz="2000" dirty="0"/>
          </a:p>
          <a:p>
            <a:pPr marL="0" indent="0">
              <a:buNone/>
            </a:pPr>
            <a:r>
              <a:rPr lang="cs-CZ" sz="2000" dirty="0">
                <a:hlinkClick r:id="rId2"/>
              </a:rPr>
              <a:t>trut.cz@gmail.com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@</a:t>
            </a:r>
            <a:r>
              <a:rPr lang="cs-CZ" sz="2000" dirty="0" err="1"/>
              <a:t>keeema</a:t>
            </a:r>
            <a:r>
              <a:rPr lang="cs-CZ" sz="2000" dirty="0"/>
              <a:t>_</a:t>
            </a:r>
          </a:p>
          <a:p>
            <a:pPr marL="0" indent="0">
              <a:buNone/>
            </a:pPr>
            <a:r>
              <a:rPr lang="cs-CZ" sz="2000" dirty="0">
                <a:hlinkClick r:id="rId3"/>
              </a:rPr>
              <a:t>https://github.com/keeema</a:t>
            </a:r>
            <a:endParaRPr lang="cs-CZ" sz="20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20473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místnost Ion]]</Template>
  <TotalTime>66</TotalTime>
  <Words>311</Words>
  <Application>Microsoft Office PowerPoint</Application>
  <PresentationFormat>Širokoúhlá obrazovka</PresentationFormat>
  <Paragraphs>65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4" baseType="lpstr">
      <vt:lpstr>Arial Unicode MS</vt:lpstr>
      <vt:lpstr>Calibri</vt:lpstr>
      <vt:lpstr>Calibri Light</vt:lpstr>
      <vt:lpstr>Consolas</vt:lpstr>
      <vt:lpstr>Frutiger LT 45 Light</vt:lpstr>
      <vt:lpstr>Wingdings 2</vt:lpstr>
      <vt:lpstr>HDOfficeLightV0</vt:lpstr>
      <vt:lpstr>1_HDOfficeLightV0</vt:lpstr>
      <vt:lpstr>Bobril</vt:lpstr>
      <vt:lpstr>Bobril</vt:lpstr>
      <vt:lpstr>Virtual DOM</vt:lpstr>
      <vt:lpstr>Init</vt:lpstr>
      <vt:lpstr>State change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Bobril</dc:title>
  <dc:creator>Tomáš Růt</dc:creator>
  <cp:lastModifiedBy>Tomáš Růt</cp:lastModifiedBy>
  <cp:revision>9</cp:revision>
  <dcterms:created xsi:type="dcterms:W3CDTF">2017-12-23T17:02:28Z</dcterms:created>
  <dcterms:modified xsi:type="dcterms:W3CDTF">2017-12-23T19:49:35Z</dcterms:modified>
</cp:coreProperties>
</file>