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wp-content/uploads/2015/03/rmarkdown-reference.pd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Helping You Write Academic Papers in R using Texevier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a:t>
            </a:r>
          </a:p>
        </p:txBody>
      </p:sp>
      <p:sp>
        <p:nvSpPr>
          <p:cNvPr id="3" name="Content Placeholder 2"/>
          <p:cNvSpPr>
            <a:spLocks noGrp="1"/>
          </p:cNvSpPr>
          <p:nvPr>
            <p:ph idx="1"/>
          </p:nvPr>
        </p:nvSpPr>
        <p:spPr/>
        <p:txBody>
          <a:bodyPr/>
          <a:lstStyle/>
          <a:p>
            <a:pPr lvl="0" indent="0" marL="0">
              <a:buNone/>
            </a:pPr>
            <a:r>
              <a:rPr/>
              <a:t>References are to be made as follows: Fama &amp; French (1997: 33) and Grinold &amp; Kahn (2000) Such authors could also be referenced in brackets (Grinold &amp; Kahn, 2000) and together Grinold &amp; Kahn (2000). Source the reference code from scholar.google.com by clicking on ``cite’’ below article name. Then select BibTeX at the bottom of the Cite window, and proceed to copy and paste this code into your ref.bib file, located in the directory’s Tex folder. Open this file in Rstudio for ease of management, else open it in your preferred Tex environment. Add and manage your article details here for simplicity - once saved, it will self-adjust in your paper.</a:t>
            </a:r>
          </a:p>
          <a:p>
            <a:pPr lvl="0" indent="0" marL="1270000">
              <a:buNone/>
            </a:pPr>
            <a:r>
              <a:rPr sz="2000"/>
              <a:t>I suggest renaming the top line after @article, as done in the template ref.bib file, to something more intuitive for you to remember. Do not change the rest of the code. Also, be mindful of the fact that bib references from google scholar may at times be incorrect. Reference Latex forums for correct bibtex notation.</a:t>
            </a:r>
          </a:p>
          <a:p>
            <a:pPr lvl="0" indent="0" marL="0">
              <a:buNone/>
            </a:pPr>
            <a:r>
              <a:rPr/>
              <a:t>To reference a section, you have to set a label using ``\label’’ in R, and then reference it in-text as e.g. referencing a later section, Section .</a:t>
            </a:r>
          </a:p>
          <a:p>
            <a:pPr lvl="0" indent="0" marL="0">
              <a:buNone/>
            </a:pPr>
            <a:r>
              <a:rPr/>
              <a:t>Writing in Rmarkdown is surprizingly easy - see </a:t>
            </a:r>
            <a:r>
              <a:rPr>
                <a:hlinkClick r:id="rId2"/>
              </a:rPr>
              <a:t>this website</a:t>
            </a:r>
            <a:r>
              <a:rPr/>
              <a:t> cheatsheet for a summary on writing Rmd writing tips.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a:t>
            </a:r>
          </a:p>
        </p:txBody>
      </p:sp>
      <p:sp>
        <p:nvSpPr>
          <p:cNvPr id="3" name="Content Placeholder 2"/>
          <p:cNvSpPr>
            <a:spLocks noGrp="1"/>
          </p:cNvSpPr>
          <p:nvPr>
            <p:ph idx="1"/>
          </p:nvPr>
        </p:nvSpPr>
        <p:spPr/>
        <p:txBody>
          <a:bodyPr/>
          <a:lstStyle/>
          <a:p>
            <a:pPr lvl="0" indent="0" marL="0">
              <a:buNone/>
            </a:pPr>
            <a:r>
              <a:rPr/>
              <a:t>Notice how I used the curly brackets and dash to remove the numbering of the data section.</a:t>
            </a:r>
          </a:p>
          <a:p>
            <a:pPr lvl="0" indent="0" marL="0">
              <a:buNone/>
            </a:pPr>
            <a:r>
              <a:rPr/>
              <a:t>Discussion of data should be thorough with a table of statistics and ideally a figure.</a:t>
            </a:r>
          </a:p>
          <a:p>
            <a:pPr lvl="0" indent="0" marL="0">
              <a:buNone/>
            </a:pPr>
            <a:r>
              <a:rPr/>
              <a:t>In your tempalte folder, you will find a Data and a Code folder. In order to keep your data files neat, store all of them in your Data folder. Also, I strongly suggest keeping this Rmd file for writing and executing commands, not writing out long pieces of data-wrangling. In the example below, I simply create a ggplot template for scatter plot consistency. I suggest keeping all your data in a data folder.</a:t>
            </a:r>
          </a:p>
          <a:p>
            <a:pPr lvl="0" indent="0" marL="0">
              <a:buNone/>
            </a:pPr>
            <a:r>
              <a:rPr/>
              <a:t>To reference the plot above, add a ``\label’’ after the caption in the chunk heading, as done above. Then reference the plot as such: As can be seen, Figures  and  are excellent, with Figure  being particularly aesthetically pleasing due to its device setting of Tikz. The nice thing now is that it correctly numbers all your figures (and sections or tables) and will update if it moves. The links are also dynamic.</a:t>
            </a:r>
          </a:p>
          <a:p>
            <a:pPr lvl="0" indent="0" marL="0">
              <a:buNone/>
            </a:pPr>
            <a:r>
              <a:rPr/>
              <a:t>I very strongly suggest using ggplot2 (ideally in combination with dplyr) using the ggtheme package to change the themes of your figures.</a:t>
            </a:r>
          </a:p>
          <a:p>
            <a:pPr lvl="0" indent="0" marL="0">
              <a:buNone/>
            </a:pPr>
            <a:r>
              <a:rPr/>
              <a:t>Also note the information that I have placed above the chunks in the code chunks for the figures. You can edit any of these easily - visit the Rmarkdown webpage for more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Splitting a page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Fama, E.F. &amp; French, K.R. 1997. Industry costs of equity. </a:t>
            </a:r>
            <a:r>
              <a:rPr i="1"/>
              <a:t>Journal of financial economics</a:t>
            </a:r>
            <a:r>
              <a:rPr/>
              <a:t>. 43(2):153–193.</a:t>
            </a:r>
          </a:p>
          <a:p>
            <a:pPr lvl="0" indent="0" marL="0">
              <a:buNone/>
            </a:pPr>
            <a:r>
              <a:rPr/>
              <a:t>Grinold, R.C. &amp; Kahn, R.N. 2000. Active portfolio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Appendix</a:t>
            </a:r>
          </a:p>
        </p:txBody>
      </p:sp>
      <p:sp>
        <p:nvSpPr>
          <p:cNvPr id="3" name="Content Placeholder 2"/>
          <p:cNvSpPr>
            <a:spLocks noGrp="1"/>
          </p:cNvSpPr>
          <p:nvPr>
            <p:ph idx="1"/>
          </p:nvPr>
        </p:nvSpPr>
        <p:spPr/>
        <p:txBody>
          <a:bodyPr/>
          <a:lstStyle/>
          <a:p>
            <a:pPr lvl="0" indent="0" marL="0">
              <a:spcBef>
                <a:spcPts val="3000"/>
              </a:spcBef>
              <a:buNone/>
            </a:pPr>
            <a:r>
              <a:rPr b="1"/>
              <a:t>Appendix A</a:t>
            </a:r>
          </a:p>
          <a:p>
            <a:pPr lvl="0" indent="0" marL="0">
              <a:buNone/>
            </a:pPr>
            <a:r>
              <a:rPr/>
              <a:t>Some appendix information here</a:t>
            </a:r>
          </a:p>
          <a:p>
            <a:pPr lvl="0" indent="0" marL="0">
              <a:spcBef>
                <a:spcPts val="3000"/>
              </a:spcBef>
              <a:buNone/>
            </a:pPr>
            <a:r>
              <a:rPr b="1"/>
              <a:t>Appendix 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You Write Academic Papers in R using Texevier</dc:title>
  <dc:creator/>
  <cp:keywords/>
  <dcterms:created xsi:type="dcterms:W3CDTF">2025-06-18T14:59:43Z</dcterms:created>
  <dcterms:modified xsi:type="dcterms:W3CDTF">2025-06-18T14:59:43Z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ddTitle">
    <vt:lpwstr>True</vt:lpwstr>
  </property>
  <property fmtid="{D5CDD505-2E9C-101B-9397-08002B2CF9AE}" pid="3" name="Author1">
    <vt:lpwstr>Jane Doe</vt:lpwstr>
  </property>
  <property fmtid="{D5CDD505-2E9C-101B-9397-08002B2CF9AE}" pid="4" name="BottomRFooter">
    <vt:lpwstr>Page </vt:lpwstr>
  </property>
  <property fmtid="{D5CDD505-2E9C-101B-9397-08002B2CF9AE}" pid="5" name="Email1">
    <vt:lpwstr>nfkatzke@gmail.com</vt:lpwstr>
  </property>
  <property fmtid="{D5CDD505-2E9C-101B-9397-08002B2CF9AE}" pid="6" name="HardSet_layout">
    <vt:lpwstr>True</vt:lpwstr>
  </property>
  <property fmtid="{D5CDD505-2E9C-101B-9397-08002B2CF9AE}" pid="7" name="Ref1">
    <vt:lpwstr>Some Institution, Cape Town, South Africa</vt:lpwstr>
  </property>
  <property fmtid="{D5CDD505-2E9C-101B-9397-08002B2CF9AE}" pid="8" name="RemovePreprintSubmittedTo">
    <vt:lpwstr>True</vt:lpwstr>
  </property>
  <property fmtid="{D5CDD505-2E9C-101B-9397-08002B2CF9AE}" pid="9" name="Thesis_FP">
    <vt:lpwstr>False</vt:lpwstr>
  </property>
  <property fmtid="{D5CDD505-2E9C-101B-9397-08002B2CF9AE}" pid="10" name="addfootrule">
    <vt:lpwstr>True</vt:lpwstr>
  </property>
  <property fmtid="{D5CDD505-2E9C-101B-9397-08002B2CF9AE}" pid="11" name="addtoprule">
    <vt:lpwstr>True</vt:lpwstr>
  </property>
  <property fmtid="{D5CDD505-2E9C-101B-9397-08002B2CF9AE}" pid="12" name="bibliography">
    <vt:lpwstr>Tex/ref.bib</vt:lpwstr>
  </property>
  <property fmtid="{D5CDD505-2E9C-101B-9397-08002B2CF9AE}" pid="13" name="bottom">
    <vt:lpwstr>2</vt:lpwstr>
  </property>
  <property fmtid="{D5CDD505-2E9C-101B-9397-08002B2CF9AE}" pid="14" name="csl">
    <vt:lpwstr>Tex/harvard-stellenbosch-university.csl</vt:lpwstr>
  </property>
  <property fmtid="{D5CDD505-2E9C-101B-9397-08002B2CF9AE}" pid="15" name="documentclass">
    <vt:lpwstr>elsarticle</vt:lpwstr>
  </property>
  <property fmtid="{D5CDD505-2E9C-101B-9397-08002B2CF9AE}" pid="16" name="fontsize">
    <vt:lpwstr>11pt</vt:lpwstr>
  </property>
  <property fmtid="{D5CDD505-2E9C-101B-9397-08002B2CF9AE}" pid="17" name="linenumbers">
    <vt:lpwstr>False</vt:lpwstr>
  </property>
  <property fmtid="{D5CDD505-2E9C-101B-9397-08002B2CF9AE}" pid="18" name="linestretch">
    <vt:lpwstr>1.2</vt:lpwstr>
  </property>
  <property fmtid="{D5CDD505-2E9C-101B-9397-08002B2CF9AE}" pid="19" name="link-citations">
    <vt:lpwstr>True</vt:lpwstr>
  </property>
  <property fmtid="{D5CDD505-2E9C-101B-9397-08002B2CF9AE}" pid="20" name="margin">
    <vt:lpwstr>2.3</vt:lpwstr>
  </property>
  <property fmtid="{D5CDD505-2E9C-101B-9397-08002B2CF9AE}" pid="21" name="numbersections">
    <vt:lpwstr>True</vt:lpwstr>
  </property>
  <property fmtid="{D5CDD505-2E9C-101B-9397-08002B2CF9AE}" pid="22" name="output">
    <vt:lpwstr/>
  </property>
  <property fmtid="{D5CDD505-2E9C-101B-9397-08002B2CF9AE}" pid="23" name="toc">
    <vt:lpwstr>False</vt:lpwstr>
  </property>
  <property fmtid="{D5CDD505-2E9C-101B-9397-08002B2CF9AE}" pid="24" name="top">
    <vt:lpwstr>2.5</vt:lpwstr>
  </property>
</Properties>
</file>