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9" r:id="rId3"/>
    <p:sldId id="352" r:id="rId4"/>
    <p:sldId id="391" r:id="rId5"/>
    <p:sldId id="437" r:id="rId6"/>
    <p:sldId id="258" r:id="rId7"/>
    <p:sldId id="269" r:id="rId8"/>
    <p:sldId id="347" r:id="rId9"/>
    <p:sldId id="354" r:id="rId10"/>
    <p:sldId id="438" r:id="rId11"/>
    <p:sldId id="274" r:id="rId12"/>
    <p:sldId id="293" r:id="rId13"/>
    <p:sldId id="355" r:id="rId14"/>
    <p:sldId id="356" r:id="rId15"/>
    <p:sldId id="357" r:id="rId16"/>
    <p:sldId id="358" r:id="rId17"/>
    <p:sldId id="302" r:id="rId18"/>
    <p:sldId id="359" r:id="rId19"/>
    <p:sldId id="301" r:id="rId20"/>
    <p:sldId id="439" r:id="rId21"/>
    <p:sldId id="360" r:id="rId22"/>
    <p:sldId id="361" r:id="rId23"/>
    <p:sldId id="440" r:id="rId24"/>
    <p:sldId id="363" r:id="rId25"/>
    <p:sldId id="364" r:id="rId26"/>
    <p:sldId id="365" r:id="rId27"/>
    <p:sldId id="304" r:id="rId28"/>
    <p:sldId id="441" r:id="rId29"/>
    <p:sldId id="367" r:id="rId30"/>
    <p:sldId id="368" r:id="rId31"/>
    <p:sldId id="374" r:id="rId32"/>
    <p:sldId id="375" r:id="rId33"/>
    <p:sldId id="373" r:id="rId34"/>
    <p:sldId id="442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8" r:id="rId46"/>
    <p:sldId id="389" r:id="rId47"/>
    <p:sldId id="390" r:id="rId48"/>
    <p:sldId id="443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12" r:id="rId58"/>
    <p:sldId id="427" r:id="rId59"/>
    <p:sldId id="414" r:id="rId60"/>
    <p:sldId id="428" r:id="rId61"/>
    <p:sldId id="429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30" r:id="rId71"/>
    <p:sldId id="435" r:id="rId72"/>
    <p:sldId id="436" r:id="rId73"/>
    <p:sldId id="433" r:id="rId74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00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85" autoAdjust="0"/>
  </p:normalViewPr>
  <p:slideViewPr>
    <p:cSldViewPr>
      <p:cViewPr varScale="1">
        <p:scale>
          <a:sx n="61" d="100"/>
          <a:sy n="61" d="100"/>
        </p:scale>
        <p:origin x="-1195" y="-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54870D-83C3-4DB8-A786-FCE168242D49}" type="datetime1">
              <a:rPr lang="nl-NL"/>
              <a:pPr>
                <a:defRPr/>
              </a:pPr>
              <a:t>21-9-2015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F14F30-57B8-46AB-864F-5E2545E0DA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3959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D15A6E-D029-4357-9E37-DAB1FE59D44D}" type="datetime1">
              <a:rPr lang="nl-NL"/>
              <a:pPr>
                <a:defRPr/>
              </a:pPr>
              <a:t>21-9-2015</a:t>
            </a:fld>
            <a:endParaRPr lang="nl-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EA6536-6645-44AD-BA2B-0E98FB6ACD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733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C396536-E9F4-4558-95DD-381A34265D00}" type="datetime1">
              <a:rPr lang="nl-NL" smtClean="0"/>
              <a:pPr/>
              <a:t>21-9-2015</a:t>
            </a:fld>
            <a:endParaRPr lang="nl-NL" smtClean="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1A5D-59E6-4662-98B1-6F8861909A8A}" type="slidenum">
              <a:rPr lang="nl-NL" smtClean="0"/>
              <a:pPr/>
              <a:t>1</a:t>
            </a:fld>
            <a:endParaRPr lang="nl-NL" smtClean="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40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42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ED15A6E-D029-4357-9E37-DAB1FE59D44D}" type="datetime1">
              <a:rPr lang="nl-NL" smtClean="0"/>
              <a:pPr>
                <a:defRPr/>
              </a:pPr>
              <a:t>21-9-2015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EA6536-6645-44AD-BA2B-0E98FB6ACD2B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21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A295E-3E9D-418B-9D60-AB2340E3EC65}" type="slidenum">
              <a:rPr lang="en-US"/>
              <a:pPr/>
              <a:t>29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30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A295E-3E9D-418B-9D60-AB2340E3EC65}" type="slidenum">
              <a:rPr lang="en-US"/>
              <a:pPr/>
              <a:t>31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32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ABE1B-8A91-4791-8AA0-54DC4C495E9E}" type="slidenum">
              <a:rPr lang="en-US"/>
              <a:pPr/>
              <a:t>33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38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39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A7FB0-72A7-4DE0-A49C-A7FECF7812DF}" type="datetime1">
              <a:rPr lang="nl-NL" smtClean="0"/>
              <a:t>21-9-2015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BF021-624B-4432-8073-9091B0404C8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5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DC6F2-4E8B-4F34-9DC1-11556016F02B}" type="datetime1">
              <a:rPr lang="nl-NL" smtClean="0"/>
              <a:t>21-9-2015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E3720-DBBE-4122-BE2B-0829BADB7EF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4F002-018C-4F48-AEA9-119896709D5A}" type="datetime1">
              <a:rPr lang="nl-NL" smtClean="0"/>
              <a:t>21-9-2015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5C2A4-EBBA-482B-9560-A6395DA6C1C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21A73-C997-4C70-B163-4DA687F7FCD7}" type="datetime1">
              <a:rPr lang="nl-NL" smtClean="0"/>
              <a:t>21-9-2015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3DA93-EEBA-4A2A-A26A-AB6CCA2EDB9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81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44ED5A-FF25-4DA2-8FF0-5BE15429A02D}" type="datetime1">
              <a:rPr lang="nl-NL" smtClean="0"/>
              <a:t>21-9-2015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DCE0D-1769-4AB5-B488-1B37466997A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0F3105-9E43-4DED-A145-7422F6C75D98}" type="datetime1">
              <a:rPr lang="nl-NL" smtClean="0"/>
              <a:t>21-9-2015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75350-53FA-44D3-8660-6BA1404A5C1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8CF6B7-E9DB-469A-AA06-DEC3CFC2A0C1}" type="datetime1">
              <a:rPr lang="nl-NL" smtClean="0"/>
              <a:t>21-9-2015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F7CB5-62A1-4BA4-969B-78B83F18CBC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237F-4263-40E7-9499-245B45FA65B9}" type="datetime1">
              <a:rPr lang="nl-NL" smtClean="0"/>
              <a:t>21-9-2015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75354-1AF1-4A27-BF75-7E262C3D13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700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A14F2-D079-4B3C-A3A7-C9D35B6F9C3F}" type="datetime1">
              <a:rPr lang="nl-NL" smtClean="0"/>
              <a:t>21-9-2015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92FB3-B39D-47E4-B2B3-B6D46F23A0E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4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E31FF-F2D7-4242-A6E8-EAB136A9F4A3}" type="datetime1">
              <a:rPr lang="nl-NL" smtClean="0"/>
              <a:t>21-9-2015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91AEE-95AC-42F2-AA8C-6D7E98DA07D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3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E147D-373B-4FE3-BD78-5EEF94D88202}" type="datetime1">
              <a:rPr lang="nl-NL" smtClean="0"/>
              <a:t>21-9-2015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52C62-5AC0-4C2B-85D9-105164545CD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8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D23634-0850-4F71-9A78-3A205DA377FE}" type="datetime1">
              <a:rPr lang="nl-NL" smtClean="0"/>
              <a:t>21-9-2015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F5744-9128-4384-B5A6-E35FF35199B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5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ngpop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871694" y="2060848"/>
            <a:ext cx="8174142" cy="2520279"/>
          </a:xfrm>
        </p:spPr>
        <p:txBody>
          <a:bodyPr>
            <a:no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7200"/>
              </a:spcBef>
              <a:spcAft>
                <a:spcPts val="0"/>
              </a:spcAft>
              <a:defRPr/>
            </a:pPr>
            <a:r>
              <a:rPr lang="nl-BE" sz="4400" b="1" dirty="0" smtClean="0">
                <a:solidFill>
                  <a:schemeClr val="accent1"/>
                </a:solidFill>
              </a:rPr>
              <a:t>Hoofdstuk 1: </a:t>
            </a:r>
            <a:br>
              <a:rPr lang="nl-BE" sz="4400" b="1" dirty="0" smtClean="0">
                <a:solidFill>
                  <a:schemeClr val="accent1"/>
                </a:solidFill>
              </a:rPr>
            </a:br>
            <a:r>
              <a:rPr lang="nl-BE" sz="4400" b="1" dirty="0" smtClean="0">
                <a:solidFill>
                  <a:schemeClr val="accent1"/>
                </a:solidFill>
              </a:rPr>
              <a:t>Basisconcepten C</a:t>
            </a:r>
            <a:endParaRPr lang="nl-NL" sz="4800" b="1" dirty="0">
              <a:solidFill>
                <a:schemeClr val="accent4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90611" y="6021288"/>
            <a:ext cx="7634281" cy="714380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NL" sz="2800" b="1" dirty="0" smtClean="0">
                <a:solidFill>
                  <a:schemeClr val="tx2"/>
                </a:solidFill>
              </a:rPr>
              <a:t>Helga Naessens</a:t>
            </a:r>
          </a:p>
        </p:txBody>
      </p:sp>
      <p:pic>
        <p:nvPicPr>
          <p:cNvPr id="6" name="Picture 2" descr="C:\Users\Toon\Downloads\ugent\t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06040"/>
            <a:ext cx="9516586" cy="113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b="1" dirty="0">
                <a:solidFill>
                  <a:schemeClr val="accent3"/>
                </a:solidFill>
              </a:rPr>
              <a:t>Variabelen en fundamentele datatypes </a:t>
            </a:r>
            <a:endParaRPr lang="nl-BE" sz="2800" b="1" dirty="0" smtClean="0">
              <a:solidFill>
                <a:schemeClr val="accent3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rgbClr val="000000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00434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16632"/>
            <a:ext cx="8778180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Variabelen declareren  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980728"/>
            <a:ext cx="8424936" cy="547260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Elke </a:t>
            </a:r>
            <a:r>
              <a:rPr lang="nl-BE" sz="2400" dirty="0"/>
              <a:t>variabele </a:t>
            </a:r>
            <a:r>
              <a:rPr lang="nl-BE" sz="2400" dirty="0" smtClean="0"/>
              <a:t>moet </a:t>
            </a:r>
            <a:r>
              <a:rPr lang="nl-BE" sz="2400" dirty="0"/>
              <a:t>vooraf worden </a:t>
            </a:r>
            <a:r>
              <a:rPr lang="nl-BE" sz="2400" b="1" dirty="0" smtClean="0">
                <a:solidFill>
                  <a:schemeClr val="tx2"/>
                </a:solidFill>
              </a:rPr>
              <a:t>gedeclareerd</a:t>
            </a:r>
            <a:r>
              <a:rPr lang="nl-BE" sz="2400" dirty="0" smtClean="0"/>
              <a:t>. </a:t>
            </a:r>
          </a:p>
          <a:p>
            <a:pPr marL="0" lvl="1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</a:pPr>
            <a:r>
              <a:rPr lang="nl-BE" sz="2400" dirty="0" smtClean="0"/>
              <a:t>      	ANSI C: declaraties variabelen vóór alle andere opdrachten</a:t>
            </a:r>
            <a:endParaRPr lang="nl-BE" sz="2400" dirty="0"/>
          </a:p>
          <a:p>
            <a:pPr marL="0" indent="0">
              <a:lnSpc>
                <a:spcPts val="3200"/>
              </a:lnSpc>
              <a:buNone/>
            </a:pPr>
            <a:r>
              <a:rPr lang="nl-NL" sz="2400" b="0" dirty="0" smtClean="0">
                <a:cs typeface="Courier New" pitchFamily="49" charset="0"/>
              </a:rPr>
              <a:t>	</a:t>
            </a:r>
            <a:r>
              <a:rPr lang="nl-NL" sz="2400" b="0" u="sng" dirty="0" smtClean="0">
                <a:cs typeface="Courier New" pitchFamily="49" charset="0"/>
              </a:rPr>
              <a:t>Voorbeeld</a:t>
            </a:r>
            <a:r>
              <a:rPr lang="nl-NL" sz="2400" b="0" dirty="0" smtClean="0">
                <a:cs typeface="Courier New" pitchFamily="49" charset="0"/>
              </a:rPr>
              <a:t>: 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int a</a:t>
            </a:r>
            <a:r>
              <a:rPr lang="nl-BE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, b, c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</a:rPr>
              <a:t>Naam van een variabele:  </a:t>
            </a:r>
          </a:p>
          <a:p>
            <a:pPr marL="708660" lvl="2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solidFill>
                  <a:prstClr val="black"/>
                </a:solidFill>
              </a:rPr>
              <a:t>bevat </a:t>
            </a:r>
            <a:r>
              <a:rPr lang="nl-BE" sz="2400" dirty="0">
                <a:solidFill>
                  <a:prstClr val="black"/>
                </a:solidFill>
              </a:rPr>
              <a:t>willekeurig </a:t>
            </a:r>
            <a:r>
              <a:rPr lang="nl-BE" sz="2400" dirty="0" smtClean="0">
                <a:solidFill>
                  <a:prstClr val="black"/>
                </a:solidFill>
              </a:rPr>
              <a:t>aantal </a:t>
            </a:r>
            <a:r>
              <a:rPr lang="nl-BE" sz="2400" dirty="0">
                <a:solidFill>
                  <a:prstClr val="black"/>
                </a:solidFill>
              </a:rPr>
              <a:t>letters, </a:t>
            </a:r>
            <a:r>
              <a:rPr lang="nl-BE" sz="2400" dirty="0" err="1">
                <a:solidFill>
                  <a:prstClr val="black"/>
                </a:solidFill>
              </a:rPr>
              <a:t>underscores</a:t>
            </a:r>
            <a:r>
              <a:rPr lang="nl-BE" sz="2400" dirty="0">
                <a:solidFill>
                  <a:prstClr val="black"/>
                </a:solidFill>
              </a:rPr>
              <a:t> of </a:t>
            </a:r>
            <a:r>
              <a:rPr lang="nl-BE" sz="2400" dirty="0" smtClean="0">
                <a:solidFill>
                  <a:prstClr val="black"/>
                </a:solidFill>
              </a:rPr>
              <a:t>cijfers</a:t>
            </a:r>
          </a:p>
          <a:p>
            <a:pPr marL="708660" lvl="2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solidFill>
                  <a:prstClr val="black"/>
                </a:solidFill>
              </a:rPr>
              <a:t>begint </a:t>
            </a:r>
            <a:r>
              <a:rPr lang="nl-BE" sz="2400" dirty="0">
                <a:solidFill>
                  <a:prstClr val="black"/>
                </a:solidFill>
              </a:rPr>
              <a:t>met </a:t>
            </a:r>
            <a:r>
              <a:rPr lang="nl-BE" sz="2400" dirty="0" smtClean="0">
                <a:solidFill>
                  <a:prstClr val="black"/>
                </a:solidFill>
              </a:rPr>
              <a:t>een letter </a:t>
            </a:r>
            <a:r>
              <a:rPr lang="nl-BE" sz="2400" dirty="0">
                <a:solidFill>
                  <a:prstClr val="black"/>
                </a:solidFill>
              </a:rPr>
              <a:t>of </a:t>
            </a:r>
            <a:r>
              <a:rPr lang="nl-BE" sz="2400" dirty="0" err="1" smtClean="0">
                <a:solidFill>
                  <a:prstClr val="black"/>
                </a:solidFill>
              </a:rPr>
              <a:t>underscore</a:t>
            </a:r>
            <a:r>
              <a:rPr lang="nl-BE" sz="2400" dirty="0" smtClean="0">
                <a:solidFill>
                  <a:prstClr val="black"/>
                </a:solidFill>
              </a:rPr>
              <a:t> (geen cijfer)</a:t>
            </a:r>
          </a:p>
          <a:p>
            <a:pPr marL="708660" lvl="2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prstClr val="black"/>
                </a:solidFill>
              </a:rPr>
              <a:t>s</a:t>
            </a:r>
            <a:r>
              <a:rPr lang="nl-BE" sz="2400" dirty="0" smtClean="0">
                <a:solidFill>
                  <a:prstClr val="black"/>
                </a:solidFill>
              </a:rPr>
              <a:t>tijl:</a:t>
            </a:r>
          </a:p>
          <a:p>
            <a:pPr marL="1165225" lvl="3" indent="-3540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nl-BE" sz="2400" dirty="0">
                <a:solidFill>
                  <a:prstClr val="black"/>
                </a:solidFill>
              </a:rPr>
              <a:t>gebruik geen hoofdletters</a:t>
            </a:r>
          </a:p>
          <a:p>
            <a:pPr marL="1165225" lvl="3" indent="-3540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</a:rPr>
              <a:t>woordseparatie </a:t>
            </a:r>
            <a:r>
              <a:rPr lang="nl-BE" sz="2400" dirty="0">
                <a:solidFill>
                  <a:prstClr val="black"/>
                </a:solidFill>
              </a:rPr>
              <a:t>via </a:t>
            </a:r>
            <a:r>
              <a:rPr lang="nl-BE" sz="2400" dirty="0" err="1" smtClean="0">
                <a:solidFill>
                  <a:prstClr val="black"/>
                </a:solidFill>
              </a:rPr>
              <a:t>underscore</a:t>
            </a:r>
            <a:endParaRPr lang="nl-BE" sz="2400" dirty="0">
              <a:solidFill>
                <a:prstClr val="black"/>
              </a:solidFill>
            </a:endParaRPr>
          </a:p>
          <a:p>
            <a:pPr marL="1165225" lvl="3" indent="-3540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</a:rPr>
              <a:t>gebruik </a:t>
            </a:r>
            <a:r>
              <a:rPr lang="nl-BE" sz="2400" dirty="0">
                <a:solidFill>
                  <a:prstClr val="black"/>
                </a:solidFill>
              </a:rPr>
              <a:t>zinvolle </a:t>
            </a:r>
            <a:r>
              <a:rPr lang="nl-BE" sz="2400" dirty="0" smtClean="0">
                <a:solidFill>
                  <a:prstClr val="black"/>
                </a:solidFill>
              </a:rPr>
              <a:t>namen</a:t>
            </a:r>
            <a:endParaRPr lang="nl-BE" sz="2400" dirty="0">
              <a:solidFill>
                <a:prstClr val="black"/>
              </a:solidFill>
            </a:endParaRPr>
          </a:p>
          <a:p>
            <a:pPr marL="1165225" lvl="3" indent="-3540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</a:rPr>
              <a:t>naamlengte </a:t>
            </a:r>
            <a:r>
              <a:rPr lang="nl-BE" sz="2400" dirty="0">
                <a:solidFill>
                  <a:prstClr val="black"/>
                </a:solidFill>
              </a:rPr>
              <a:t>typisch tussen 5 en 15 </a:t>
            </a:r>
            <a:r>
              <a:rPr lang="nl-BE" sz="2400" dirty="0" smtClean="0">
                <a:solidFill>
                  <a:prstClr val="black"/>
                </a:solidFill>
              </a:rPr>
              <a:t>karakters</a:t>
            </a:r>
            <a:endParaRPr lang="nl-BE" sz="40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488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28620"/>
            <a:ext cx="8778180" cy="95210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Fundamentele datatypes in C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196752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/>
              <a:t>Alle fundamentele </a:t>
            </a:r>
            <a:r>
              <a:rPr lang="nl-BE" sz="2400" dirty="0" smtClean="0"/>
              <a:t>datatypes </a:t>
            </a:r>
            <a:r>
              <a:rPr lang="nl-BE" sz="2400" dirty="0"/>
              <a:t>zijn </a:t>
            </a:r>
            <a:r>
              <a:rPr lang="nl-BE" sz="2400" b="1" dirty="0" smtClean="0">
                <a:solidFill>
                  <a:schemeClr val="tx2"/>
                </a:solidFill>
              </a:rPr>
              <a:t>numeriek</a:t>
            </a:r>
            <a:r>
              <a:rPr lang="nl-BE" sz="2400" dirty="0" smtClean="0"/>
              <a:t> (ook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400" dirty="0" smtClean="0"/>
              <a:t>)</a:t>
            </a:r>
          </a:p>
          <a:p>
            <a:pPr marL="342900" lvl="1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Kunnen opgesplitst worden in 2 categorieën:</a:t>
            </a:r>
          </a:p>
          <a:p>
            <a:pPr marL="811213" lvl="2" indent="-446088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/>
              <a:t>g</a:t>
            </a:r>
            <a:r>
              <a:rPr lang="nl-BE" sz="2400" dirty="0" smtClean="0"/>
              <a:t>ehele types: zie verder</a:t>
            </a:r>
          </a:p>
          <a:p>
            <a:pPr marL="811213" lvl="2" indent="-446088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/>
              <a:t>r</a:t>
            </a:r>
            <a:r>
              <a:rPr lang="nl-BE" sz="2400" dirty="0" smtClean="0"/>
              <a:t>eële types:   </a:t>
            </a:r>
            <a:r>
              <a:rPr lang="nl-BE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long double</a:t>
            </a:r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/>
              <a:t>lengte van </a:t>
            </a:r>
            <a:r>
              <a:rPr lang="nl-BE" sz="2400" dirty="0" smtClean="0"/>
              <a:t>het type </a:t>
            </a:r>
            <a:r>
              <a:rPr lang="nl-BE" sz="2400" dirty="0"/>
              <a:t>(en dus bereik) is </a:t>
            </a:r>
            <a:r>
              <a:rPr lang="nl-BE" sz="2400" dirty="0" smtClean="0"/>
              <a:t>machine-afhankelijk</a:t>
            </a:r>
          </a:p>
          <a:p>
            <a:pPr marL="811213" lvl="2" indent="-446088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/>
              <a:t>operator </a:t>
            </a:r>
            <a:r>
              <a:rPr lang="nl-BE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400" dirty="0"/>
              <a:t> geeft lengte in bytes van </a:t>
            </a:r>
            <a:r>
              <a:rPr lang="nl-BE" sz="2400" dirty="0" smtClean="0"/>
              <a:t>type of uitdrukking</a:t>
            </a:r>
          </a:p>
          <a:p>
            <a:pPr marL="811213" lvl="2" indent="-446088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/>
              <a:t>syntax </a:t>
            </a:r>
            <a:r>
              <a:rPr lang="nl-BE" sz="2400" dirty="0"/>
              <a:t>:</a:t>
            </a:r>
            <a:br>
              <a:rPr lang="nl-BE" sz="2400" dirty="0"/>
            </a:br>
            <a:r>
              <a:rPr lang="nl-BE" sz="2400" dirty="0"/>
              <a:t>	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uitdrukking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BE" sz="2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762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28620"/>
            <a:ext cx="8778180" cy="80809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Gehele</a:t>
            </a:r>
            <a:r>
              <a:rPr lang="nl-BE" sz="3200" b="1" dirty="0" smtClean="0"/>
              <a:t> </a:t>
            </a:r>
            <a:r>
              <a:rPr lang="nl-BE" sz="3200" b="1" dirty="0" smtClean="0">
                <a:solidFill>
                  <a:schemeClr val="accent1"/>
                </a:solidFill>
              </a:rPr>
              <a:t>types</a:t>
            </a:r>
            <a:endParaRPr lang="nl-NL" sz="28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980728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2 soorten: 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nl-BE" sz="2400" dirty="0" smtClean="0"/>
              <a:t> en 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nl-BE" sz="2400" b="1" dirty="0" smtClean="0">
                <a:solidFill>
                  <a:schemeClr val="accent4"/>
                </a:solidFill>
              </a:rPr>
              <a:t> </a:t>
            </a:r>
          </a:p>
          <a:p>
            <a:pPr marL="708660" lvl="2" indent="-342900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/>
              <a:t>met </a:t>
            </a:r>
            <a:r>
              <a:rPr lang="nl-BE" sz="2400" dirty="0"/>
              <a:t>en zonder teken </a:t>
            </a:r>
            <a:r>
              <a:rPr lang="nl-BE" sz="2400" b="1" dirty="0">
                <a:sym typeface="Symbol"/>
              </a:rPr>
              <a:t></a:t>
            </a:r>
            <a:r>
              <a:rPr lang="nl-BE" sz="2400" b="1" dirty="0">
                <a:solidFill>
                  <a:schemeClr val="accent4"/>
                </a:solidFill>
                <a:sym typeface="Symbol"/>
              </a:rPr>
              <a:t> </a:t>
            </a:r>
            <a:r>
              <a:rPr lang="nl-BE" sz="2400" dirty="0" smtClean="0"/>
              <a:t>ander bereik!</a:t>
            </a:r>
          </a:p>
          <a:p>
            <a:pPr marL="708660" lvl="2" indent="-342900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/>
              <a:t>default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nl-BE" sz="2400" dirty="0"/>
              <a:t>, met uitzondering van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nl-BE" sz="2400" dirty="0" smtClean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Overzicht </a:t>
            </a:r>
            <a:r>
              <a:rPr lang="nl-BE" sz="2400" dirty="0" err="1" smtClean="0"/>
              <a:t>signed</a:t>
            </a:r>
            <a:r>
              <a:rPr lang="nl-BE" sz="2400" dirty="0" smtClean="0"/>
              <a:t> gehele types: </a:t>
            </a:r>
          </a:p>
        </p:txBody>
      </p:sp>
      <p:graphicFrame>
        <p:nvGraphicFramePr>
          <p:cNvPr id="6" name="Tijdelijke aanduiding voor inhoud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732191"/>
              </p:ext>
            </p:extLst>
          </p:nvPr>
        </p:nvGraphicFramePr>
        <p:xfrm>
          <a:off x="848544" y="3429000"/>
          <a:ext cx="8064896" cy="3261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7174"/>
                <a:gridCol w="6187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/>
                        <a:t>type</a:t>
                      </a:r>
                      <a:endParaRPr lang="nl-B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synoniemen</a:t>
                      </a:r>
                      <a:endParaRPr lang="nl-B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nl-BE" sz="22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signed short,            signed short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nl-BE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nl-BE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nl-BE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signed long, 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long </a:t>
                      </a:r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(sinds C99)</a:t>
                      </a:r>
                      <a:endParaRPr lang="nl-BE" sz="2200" b="0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   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679291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16632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Overzicht </a:t>
            </a:r>
            <a:r>
              <a:rPr lang="nl-BE" sz="2400" dirty="0" err="1" smtClean="0"/>
              <a:t>unsigned</a:t>
            </a:r>
            <a:r>
              <a:rPr lang="nl-BE" sz="2400" dirty="0" smtClean="0"/>
              <a:t> gehele types: </a:t>
            </a:r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700" dirty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1200" dirty="0" smtClean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100" dirty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3200" dirty="0" smtClean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700" dirty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900" dirty="0" smtClean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400" dirty="0"/>
          </a:p>
          <a:p>
            <a:pPr marL="892175" lvl="2" indent="-446088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err="1" smtClean="0"/>
              <a:t>Booleans</a:t>
            </a:r>
            <a:r>
              <a:rPr lang="nl-BE" sz="2400" dirty="0" smtClean="0"/>
              <a:t>: in </a:t>
            </a:r>
            <a:r>
              <a:rPr lang="nl-BE" sz="2400" i="1" dirty="0" err="1" smtClean="0"/>
              <a:t>stdbool.h</a:t>
            </a:r>
            <a:r>
              <a:rPr lang="nl-BE" sz="2400" dirty="0" smtClean="0"/>
              <a:t> worden ook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nl-BE" sz="2400" dirty="0" smtClean="0"/>
              <a:t> en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nl-BE" sz="2400" dirty="0" smtClean="0"/>
              <a:t> gedefinieerd (zonder </a:t>
            </a:r>
            <a:r>
              <a:rPr lang="nl-BE" sz="2400" i="1" dirty="0" err="1" smtClean="0"/>
              <a:t>stdbool.h</a:t>
            </a:r>
            <a:r>
              <a:rPr lang="nl-BE" sz="2400" dirty="0" smtClean="0"/>
              <a:t>: gebruik 0 of 1)</a:t>
            </a:r>
          </a:p>
          <a:p>
            <a:pPr marL="892175" lvl="2" indent="-446088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/>
              <a:t>Afhankelijk van de compiler is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400" dirty="0"/>
              <a:t> </a:t>
            </a:r>
            <a:r>
              <a:rPr lang="nl-BE" sz="2400" dirty="0" err="1"/>
              <a:t>synomien</a:t>
            </a:r>
            <a:r>
              <a:rPr lang="nl-BE" sz="2400" dirty="0"/>
              <a:t> met                                  		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/>
              <a:t>of 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nl-BE" sz="2400" dirty="0"/>
          </a:p>
        </p:txBody>
      </p:sp>
      <p:graphicFrame>
        <p:nvGraphicFramePr>
          <p:cNvPr id="6" name="Tijdelijke aanduiding voor inhoud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48275"/>
              </p:ext>
            </p:extLst>
          </p:nvPr>
        </p:nvGraphicFramePr>
        <p:xfrm>
          <a:off x="1064568" y="764704"/>
          <a:ext cx="6840760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4336"/>
                <a:gridCol w="3816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/>
                        <a:t>type</a:t>
                      </a:r>
                      <a:endParaRPr lang="nl-B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synoniemen</a:t>
                      </a:r>
                      <a:endParaRPr lang="nl-B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(sinds C99)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(defined in </a:t>
                      </a:r>
                      <a:r>
                        <a:rPr lang="en-US" sz="22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nl-B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short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short int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long long </a:t>
                      </a:r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(sinds C99)</a:t>
                      </a:r>
                      <a:endParaRPr lang="nl-BE" sz="2200" b="0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2744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16632"/>
            <a:ext cx="8778180" cy="80809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200" b="1" dirty="0" err="1" smtClean="0">
                <a:solidFill>
                  <a:schemeClr val="accent1"/>
                </a:solidFill>
              </a:rPr>
              <a:t>Literals</a:t>
            </a:r>
            <a:endParaRPr lang="nl-NL" sz="28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980728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Gehele getallen:</a:t>
            </a:r>
          </a:p>
          <a:p>
            <a:pPr lvl="1"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/>
              <a:t>{prefix}</a:t>
            </a:r>
            <a:r>
              <a:rPr lang="en-US" sz="2400" baseline="-25000" dirty="0"/>
              <a:t>opt</a:t>
            </a:r>
            <a:r>
              <a:rPr lang="en-US" sz="2400" dirty="0"/>
              <a:t> {+|-}</a:t>
            </a:r>
            <a:r>
              <a:rPr lang="en-US" sz="2400" baseline="-25000" dirty="0"/>
              <a:t>opt </a:t>
            </a:r>
            <a:r>
              <a:rPr lang="en-US" sz="2400" dirty="0" err="1"/>
              <a:t>getal</a:t>
            </a:r>
            <a:r>
              <a:rPr lang="en-US" sz="2400" dirty="0"/>
              <a:t> {</a:t>
            </a:r>
            <a:r>
              <a:rPr lang="en-US" sz="2400" dirty="0" smtClean="0"/>
              <a:t>suffix}</a:t>
            </a:r>
            <a:r>
              <a:rPr lang="en-US" sz="2400" baseline="-25000" dirty="0" smtClean="0"/>
              <a:t>opt</a:t>
            </a:r>
            <a:endParaRPr lang="en-US" sz="2400" dirty="0" smtClean="0"/>
          </a:p>
          <a:p>
            <a:pPr lvl="1"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 smtClean="0"/>
              <a:t>prefix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 smtClean="0"/>
              <a:t>decimaal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octaal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hexadecimaal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 smtClean="0"/>
              <a:t>suffix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b="1" dirty="0"/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lang="en-US" sz="22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3200"/>
              </a:lnSpc>
              <a:spcBef>
                <a:spcPts val="600"/>
              </a:spcBef>
              <a:buClr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long: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long: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endParaRPr lang="en-US" sz="22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3200"/>
              </a:lnSpc>
              <a:spcBef>
                <a:spcPts val="600"/>
              </a:spcBef>
              <a:buClrTx/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long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ULL</a:t>
            </a:r>
            <a:endParaRPr lang="en-US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8650" lvl="2" indent="-263525">
              <a:lnSpc>
                <a:spcPts val="3500"/>
              </a:lnSpc>
              <a:buClrTx/>
              <a:buFont typeface="Wingdings" panose="05000000000000000000" pitchFamily="2" charset="2"/>
              <a:buChar char="§"/>
            </a:pPr>
            <a:r>
              <a:rPr lang="nl-BE" sz="2400" u="sng" dirty="0" smtClean="0"/>
              <a:t>Voorbeelden</a:t>
            </a:r>
            <a:r>
              <a:rPr lang="nl-BE" sz="2400" dirty="0" smtClean="0"/>
              <a:t>:</a:t>
            </a:r>
            <a:r>
              <a:rPr lang="nl-BE" sz="2200" dirty="0"/>
              <a:t/>
            </a:r>
            <a:br>
              <a:rPr lang="nl-BE" sz="2200" dirty="0"/>
            </a:br>
            <a:r>
              <a:rPr lang="nl-BE" sz="2200" dirty="0" smtClean="0"/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0x200;	unsigned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512U;</a:t>
            </a:r>
          </a:p>
          <a:p>
            <a:pPr marL="365125" lvl="2" indent="0">
              <a:lnSpc>
                <a:spcPts val="3500"/>
              </a:lnSpc>
              <a:spcBef>
                <a:spcPts val="0"/>
              </a:spcBef>
              <a:buClrTx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unsigned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0Xf0FUL; </a:t>
            </a:r>
          </a:p>
          <a:p>
            <a:pPr marL="365125" lvl="2" indent="0">
              <a:lnSpc>
                <a:spcPts val="3500"/>
              </a:lnSpc>
              <a:spcBef>
                <a:spcPts val="0"/>
              </a:spcBef>
              <a:buClrTx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0777ll;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6989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260648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Reële </a:t>
            </a:r>
            <a:r>
              <a:rPr lang="nl-BE" sz="2400" dirty="0"/>
              <a:t>getallen:</a:t>
            </a:r>
          </a:p>
          <a:p>
            <a:pPr lvl="1"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/>
              <a:t>{+|-}</a:t>
            </a:r>
            <a:r>
              <a:rPr lang="en-US" sz="2400" baseline="-25000" dirty="0"/>
              <a:t>opt</a:t>
            </a:r>
            <a:r>
              <a:rPr lang="en-US" sz="2400" dirty="0"/>
              <a:t> </a:t>
            </a:r>
            <a:r>
              <a:rPr lang="en-US" sz="2400" dirty="0" err="1"/>
              <a:t>getal.getal</a:t>
            </a:r>
            <a:r>
              <a:rPr lang="en-US" sz="2400" dirty="0"/>
              <a:t> {{</a:t>
            </a:r>
            <a:r>
              <a:rPr lang="en-US" sz="2400" dirty="0" err="1"/>
              <a:t>e|E</a:t>
            </a:r>
            <a:r>
              <a:rPr lang="en-US" sz="2400" dirty="0"/>
              <a:t>} {+|-}</a:t>
            </a:r>
            <a:r>
              <a:rPr lang="en-US" sz="2400" baseline="-25000" dirty="0"/>
              <a:t>opt</a:t>
            </a:r>
            <a:r>
              <a:rPr lang="en-US" sz="2400" dirty="0"/>
              <a:t> </a:t>
            </a:r>
            <a:r>
              <a:rPr lang="en-US" sz="2400" dirty="0" err="1"/>
              <a:t>getal</a:t>
            </a:r>
            <a:r>
              <a:rPr lang="en-US" sz="2400" dirty="0"/>
              <a:t>}</a:t>
            </a:r>
            <a:r>
              <a:rPr lang="en-US" sz="2400" baseline="-25000" dirty="0"/>
              <a:t>opt</a:t>
            </a:r>
            <a:r>
              <a:rPr lang="en-US" sz="2400" dirty="0"/>
              <a:t> {</a:t>
            </a:r>
            <a:r>
              <a:rPr lang="en-US" sz="2400" dirty="0" smtClean="0"/>
              <a:t>suffix}</a:t>
            </a:r>
            <a:r>
              <a:rPr lang="en-US" sz="2400" baseline="-25000" dirty="0" smtClean="0"/>
              <a:t>opt</a:t>
            </a:r>
            <a:endParaRPr lang="en-US" sz="2400" dirty="0"/>
          </a:p>
          <a:p>
            <a:pPr lvl="1">
              <a:lnSpc>
                <a:spcPts val="3200"/>
              </a:lnSpc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 smtClean="0"/>
              <a:t>suffix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b="1" dirty="0"/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double: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float: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double: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US" sz="22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8650" lvl="2" indent="-263525">
              <a:lnSpc>
                <a:spcPts val="3500"/>
              </a:lnSpc>
              <a:buClrTx/>
              <a:buFont typeface="Wingdings" panose="05000000000000000000" pitchFamily="2" charset="2"/>
              <a:buChar char="§"/>
            </a:pPr>
            <a:r>
              <a:rPr lang="nl-BE" sz="2400" u="sng" dirty="0" smtClean="0"/>
              <a:t>Voorbeelden</a:t>
            </a:r>
            <a:r>
              <a:rPr lang="nl-BE" sz="2400" dirty="0" smtClean="0"/>
              <a:t>:</a:t>
            </a:r>
            <a:r>
              <a:rPr lang="nl-BE" sz="2200" dirty="0"/>
              <a:t/>
            </a:r>
            <a:br>
              <a:rPr lang="nl-BE" sz="2200" dirty="0"/>
            </a:br>
            <a:r>
              <a:rPr lang="nl-BE" sz="2200" dirty="0"/>
              <a:t>	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123.456F; </a:t>
            </a:r>
            <a:endParaRPr lang="nl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5" lvl="2" indent="0">
              <a:lnSpc>
                <a:spcPts val="3500"/>
              </a:lnSpc>
              <a:spcBef>
                <a:spcPts val="0"/>
              </a:spcBef>
              <a:buClrTx/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ld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987E-7l;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lnSpc>
                <a:spcPts val="3500"/>
              </a:lnSpc>
              <a:spcBef>
                <a:spcPts val="18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Karakters: tussen enkele aanhalingstekens </a:t>
            </a:r>
            <a:br>
              <a:rPr lang="nl-BE" sz="2400" dirty="0" smtClean="0"/>
            </a:br>
            <a:r>
              <a:rPr lang="nl-BE" sz="2400" dirty="0" smtClean="0"/>
              <a:t>	</a:t>
            </a:r>
            <a:r>
              <a:rPr lang="nl-BE" sz="2400" u="sng" dirty="0" smtClean="0"/>
              <a:t>b.v.</a:t>
            </a:r>
            <a:r>
              <a:rPr lang="nl-BE" sz="2400" dirty="0" smtClean="0"/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'?', '\n', '\t', '\"', '\\', …</a:t>
            </a:r>
          </a:p>
          <a:p>
            <a:pPr marL="342900" lvl="1" indent="-342900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Strings: tussen </a:t>
            </a:r>
            <a:r>
              <a:rPr lang="nl-BE" sz="2400" dirty="0"/>
              <a:t>dubbele </a:t>
            </a:r>
            <a:r>
              <a:rPr lang="nl-BE" sz="2400" dirty="0" smtClean="0"/>
              <a:t>aanhalingstekens</a:t>
            </a:r>
            <a:r>
              <a:rPr lang="nl-BE" sz="2400" dirty="0"/>
              <a:t/>
            </a:r>
            <a:br>
              <a:rPr lang="nl-BE" sz="2400" dirty="0"/>
            </a:br>
            <a:r>
              <a:rPr lang="nl-BE" sz="2400" dirty="0"/>
              <a:t>	</a:t>
            </a:r>
            <a:r>
              <a:rPr lang="nl-BE" sz="2400" u="sng" dirty="0"/>
              <a:t>b.v.</a:t>
            </a:r>
            <a:r>
              <a:rPr lang="nl-BE" sz="2400" dirty="0"/>
              <a:t> </a:t>
            </a:r>
            <a:r>
              <a:rPr lang="nl-BE" sz="2400" dirty="0" smtClean="0"/>
              <a:t> 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"dit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tekst"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13040" y="5845234"/>
            <a:ext cx="33123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/>
              <a:t>LET OP </a:t>
            </a:r>
            <a:r>
              <a:rPr lang="en-US" sz="2400" b="1" i="0" dirty="0" smtClean="0"/>
              <a:t>:  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b="1" i="0" dirty="0" smtClean="0"/>
              <a:t>  </a:t>
            </a:r>
            <a:r>
              <a:rPr lang="en-US" sz="2400" b="1" i="0" dirty="0">
                <a:sym typeface="Symbol" pitchFamily="18" charset="2"/>
              </a:rPr>
              <a:t>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i="0" dirty="0" smtClean="0">
                <a:sym typeface="Symbol" pitchFamily="18" charset="2"/>
              </a:rPr>
              <a:t> </a:t>
            </a:r>
            <a:endParaRPr lang="en-US" sz="2400" b="1" i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76575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116632"/>
            <a:ext cx="9066212" cy="73608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Constanten</a:t>
            </a:r>
            <a:endParaRPr lang="nl-NL" sz="28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052736"/>
            <a:ext cx="8784976" cy="1512168"/>
          </a:xfrm>
        </p:spPr>
        <p:txBody>
          <a:bodyPr>
            <a:noAutofit/>
          </a:bodyPr>
          <a:lstStyle/>
          <a:p>
            <a:pPr marL="354013" lvl="1" indent="-354013">
              <a:lnSpc>
                <a:spcPts val="33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Syntax (sinds C99): </a:t>
            </a:r>
            <a:endParaRPr lang="nl-BE" sz="2800" dirty="0"/>
          </a:p>
          <a:p>
            <a:pPr marL="41148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nl-BE" sz="2400" b="1" dirty="0">
                <a:latin typeface="Courier New" pitchFamily="49" charset="0"/>
              </a:rPr>
              <a:t>	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i="1" dirty="0"/>
              <a:t>type</a:t>
            </a:r>
            <a:r>
              <a:rPr lang="nl-BE" sz="2400" dirty="0"/>
              <a:t> </a:t>
            </a:r>
            <a:r>
              <a:rPr lang="nl-BE" sz="2400" dirty="0" smtClean="0"/>
              <a:t> </a:t>
            </a:r>
            <a:r>
              <a:rPr lang="nl-BE" sz="2400" i="1" dirty="0" smtClean="0"/>
              <a:t>NAAM</a:t>
            </a:r>
            <a:r>
              <a:rPr lang="nl-BE" sz="2400" dirty="0" smtClean="0"/>
              <a:t>  =  </a:t>
            </a:r>
            <a:r>
              <a:rPr lang="nl-BE" sz="2400" i="1" dirty="0" smtClean="0"/>
              <a:t>waarde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;</a:t>
            </a:r>
            <a:endParaRPr lang="nl-BE" sz="2400" dirty="0">
              <a:solidFill>
                <a:prstClr val="black"/>
              </a:solidFill>
            </a:endParaRPr>
          </a:p>
          <a:p>
            <a:pPr marL="354013" lvl="1" indent="0">
              <a:lnSpc>
                <a:spcPts val="3300"/>
              </a:lnSpc>
              <a:spcBef>
                <a:spcPts val="1200"/>
              </a:spcBef>
              <a:buClr>
                <a:schemeClr val="accent1"/>
              </a:buClr>
              <a:buNone/>
            </a:pPr>
            <a:r>
              <a:rPr lang="nl-BE" sz="2400" u="sng" dirty="0" smtClean="0">
                <a:solidFill>
                  <a:prstClr val="black"/>
                </a:solidFill>
              </a:rPr>
              <a:t>Voorbeeld</a:t>
            </a:r>
          </a:p>
          <a:p>
            <a:pPr marL="0" lvl="1" indent="0">
              <a:lnSpc>
                <a:spcPts val="3300"/>
              </a:lnSpc>
              <a:buClr>
                <a:srgbClr val="646B86"/>
              </a:buClr>
              <a:buNone/>
            </a:pPr>
            <a:r>
              <a:rPr lang="nl-BE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nl-BE" sz="2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nl-BE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Pi = 3.14159f</a:t>
            </a:r>
            <a:r>
              <a:rPr lang="nl-BE" sz="2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lvl="1" indent="-354013">
              <a:lnSpc>
                <a:spcPts val="33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/>
              <a:t>Syntax </a:t>
            </a:r>
            <a:r>
              <a:rPr lang="nl-BE" sz="2400" dirty="0" smtClean="0"/>
              <a:t>ANSI C: </a:t>
            </a:r>
            <a:endParaRPr lang="nl-BE" sz="2800" dirty="0"/>
          </a:p>
          <a:p>
            <a:pPr marL="41148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nl-BE" sz="2400" b="1" dirty="0">
                <a:latin typeface="Courier New" pitchFamily="49" charset="0"/>
              </a:rPr>
              <a:t>	</a:t>
            </a:r>
            <a:r>
              <a:rPr lang="nl-BE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i="1" dirty="0" smtClean="0"/>
              <a:t>NAAM</a:t>
            </a:r>
            <a:r>
              <a:rPr lang="nl-BE" sz="2400" dirty="0" smtClean="0"/>
              <a:t>   </a:t>
            </a:r>
            <a:r>
              <a:rPr lang="nl-BE" sz="2400" i="1" dirty="0" smtClean="0"/>
              <a:t>waarde</a:t>
            </a:r>
            <a:endParaRPr lang="nl-BE" sz="2400" dirty="0">
              <a:solidFill>
                <a:prstClr val="black"/>
              </a:solidFill>
            </a:endParaRPr>
          </a:p>
          <a:p>
            <a:pPr marL="354013" lvl="1" indent="0">
              <a:lnSpc>
                <a:spcPts val="3300"/>
              </a:lnSpc>
              <a:spcBef>
                <a:spcPts val="1200"/>
              </a:spcBef>
              <a:buClr>
                <a:schemeClr val="accent1"/>
              </a:buClr>
              <a:buNone/>
            </a:pPr>
            <a:r>
              <a:rPr lang="nl-BE" sz="2400" u="sng" dirty="0">
                <a:solidFill>
                  <a:prstClr val="black"/>
                </a:solidFill>
              </a:rPr>
              <a:t>Voorbeeld</a:t>
            </a:r>
          </a:p>
          <a:p>
            <a:pPr marL="0" lvl="1" indent="0">
              <a:lnSpc>
                <a:spcPts val="3300"/>
              </a:lnSpc>
              <a:buClr>
                <a:srgbClr val="646B86"/>
              </a:buClr>
              <a:buNone/>
            </a:pPr>
            <a:r>
              <a:rPr lang="nl-BE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PI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3.14159f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lnSpc>
                <a:spcPts val="3300"/>
              </a:lnSpc>
              <a:buClr>
                <a:srgbClr val="646B86"/>
              </a:buClr>
              <a:buNone/>
            </a:pP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nl-BE" sz="90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64765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344488" y="21754"/>
            <a:ext cx="9145016" cy="73608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Impliciete conversies</a:t>
            </a:r>
            <a:endParaRPr lang="nl-NL" sz="28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836712"/>
            <a:ext cx="9073008" cy="3096344"/>
          </a:xfrm>
        </p:spPr>
        <p:txBody>
          <a:bodyPr>
            <a:noAutofit/>
          </a:bodyPr>
          <a:lstStyle/>
          <a:p>
            <a:pPr marL="457200" lvl="1" indent="-457200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</a:pPr>
            <a:r>
              <a:rPr lang="nl-BE" sz="2800" b="1" dirty="0" smtClean="0">
                <a:solidFill>
                  <a:schemeClr val="accent4"/>
                </a:solidFill>
              </a:rPr>
              <a:t>Bij toekenningsopdrachten</a:t>
            </a:r>
          </a:p>
          <a:p>
            <a:pPr marL="342900" lvl="1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</a:rPr>
              <a:t>impliciete </a:t>
            </a:r>
            <a:r>
              <a:rPr lang="nl-BE" sz="2400" dirty="0">
                <a:solidFill>
                  <a:prstClr val="black"/>
                </a:solidFill>
              </a:rPr>
              <a:t>(= automatische) </a:t>
            </a:r>
            <a:r>
              <a:rPr lang="nl-BE" sz="2400" dirty="0" smtClean="0">
                <a:solidFill>
                  <a:prstClr val="black"/>
                </a:solidFill>
              </a:rPr>
              <a:t>conversies in C</a:t>
            </a:r>
          </a:p>
          <a:p>
            <a:pPr marL="342900" lvl="1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</a:rPr>
              <a:t>ventueel</a:t>
            </a:r>
            <a:r>
              <a:rPr lang="en-US" sz="2400" dirty="0" smtClean="0">
                <a:solidFill>
                  <a:prstClr val="black"/>
                </a:solidFill>
              </a:rPr>
              <a:t> warning </a:t>
            </a:r>
            <a:r>
              <a:rPr lang="en-US" sz="2400" dirty="0" err="1" smtClean="0">
                <a:solidFill>
                  <a:prstClr val="black"/>
                </a:solidFill>
              </a:rPr>
              <a:t>voor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toekenningsopdrachten</a:t>
            </a:r>
            <a:r>
              <a:rPr lang="en-US" sz="2400" dirty="0" smtClean="0">
                <a:solidFill>
                  <a:prstClr val="black"/>
                </a:solidFill>
              </a:rPr>
              <a:t> die </a:t>
            </a:r>
            <a:r>
              <a:rPr lang="en-US" sz="2400" dirty="0" err="1" smtClean="0">
                <a:solidFill>
                  <a:prstClr val="black"/>
                </a:solidFill>
              </a:rPr>
              <a:t>informatie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kunnen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verliezen</a:t>
            </a:r>
            <a:r>
              <a:rPr lang="en-US" sz="2400" dirty="0" smtClean="0">
                <a:solidFill>
                  <a:prstClr val="black"/>
                </a:solidFill>
              </a:rPr>
              <a:t> (van wider </a:t>
            </a:r>
            <a:r>
              <a:rPr lang="en-US" sz="2400" dirty="0" err="1" smtClean="0">
                <a:solidFill>
                  <a:prstClr val="black"/>
                </a:solidFill>
              </a:rPr>
              <a:t>naar</a:t>
            </a:r>
            <a:r>
              <a:rPr lang="en-US" sz="2400" dirty="0" smtClean="0">
                <a:solidFill>
                  <a:prstClr val="black"/>
                </a:solidFill>
              </a:rPr>
              <a:t> narrower type)</a:t>
            </a:r>
            <a:endParaRPr lang="nl-BE" sz="2800" b="1" dirty="0" smtClean="0">
              <a:solidFill>
                <a:schemeClr val="accent4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</a:pPr>
            <a:r>
              <a:rPr lang="nl-BE" sz="2400" b="0" u="sng" dirty="0" smtClean="0">
                <a:cs typeface="Courier New" pitchFamily="49" charset="0"/>
              </a:rPr>
              <a:t>Voorbeelden</a:t>
            </a:r>
            <a:r>
              <a:rPr lang="nl-BE" sz="2400" b="0" dirty="0" smtClean="0">
                <a:cs typeface="Courier New" pitchFamily="49" charset="0"/>
              </a:rPr>
              <a:t>:</a:t>
            </a:r>
          </a:p>
          <a:p>
            <a:pPr marL="114300" indent="0">
              <a:lnSpc>
                <a:spcPts val="2800"/>
              </a:lnSpc>
              <a:spcBef>
                <a:spcPts val="600"/>
              </a:spcBef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x = 2.8;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// double → float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lnSpc>
                <a:spcPts val="2800"/>
              </a:lnSpc>
              <a:spcBef>
                <a:spcPts val="600"/>
              </a:spcBef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x;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// float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→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514350" lvl="1" indent="-514350">
              <a:lnSpc>
                <a:spcPts val="3500"/>
              </a:lnSpc>
              <a:spcBef>
                <a:spcPts val="240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 startAt="2"/>
            </a:pPr>
            <a:r>
              <a:rPr lang="nl-BE" sz="2800" b="1" dirty="0" smtClean="0">
                <a:solidFill>
                  <a:schemeClr val="accent4"/>
                </a:solidFill>
              </a:rPr>
              <a:t>Bij rekenkundige opdrachten</a:t>
            </a:r>
          </a:p>
          <a:p>
            <a:pPr marL="342900" lvl="1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</a:rPr>
              <a:t>treden </a:t>
            </a:r>
            <a:r>
              <a:rPr lang="nl-BE" sz="2400" dirty="0">
                <a:solidFill>
                  <a:prstClr val="black"/>
                </a:solidFill>
              </a:rPr>
              <a:t>op bij binaire operatoren waarbij operandi </a:t>
            </a:r>
            <a:r>
              <a:rPr lang="nl-BE" sz="2400" dirty="0" smtClean="0">
                <a:solidFill>
                  <a:prstClr val="black"/>
                </a:solidFill>
              </a:rPr>
              <a:t>van ≠ type </a:t>
            </a:r>
            <a:r>
              <a:rPr lang="nl-BE" sz="2400" dirty="0">
                <a:solidFill>
                  <a:prstClr val="black"/>
                </a:solidFill>
              </a:rPr>
              <a:t>zijn</a:t>
            </a:r>
          </a:p>
          <a:p>
            <a:pPr marL="342900" lvl="1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err="1">
                <a:solidFill>
                  <a:prstClr val="black"/>
                </a:solidFill>
              </a:rPr>
              <a:t>widening</a:t>
            </a:r>
            <a:r>
              <a:rPr lang="nl-BE" sz="2400" dirty="0">
                <a:solidFill>
                  <a:prstClr val="black"/>
                </a:solidFill>
              </a:rPr>
              <a:t> van </a:t>
            </a:r>
            <a:r>
              <a:rPr lang="nl-BE" sz="2400" dirty="0" err="1">
                <a:solidFill>
                  <a:prstClr val="black"/>
                </a:solidFill>
              </a:rPr>
              <a:t>narrower</a:t>
            </a:r>
            <a:r>
              <a:rPr lang="nl-BE" sz="2400" dirty="0">
                <a:solidFill>
                  <a:prstClr val="black"/>
                </a:solidFill>
              </a:rPr>
              <a:t> type naar </a:t>
            </a:r>
            <a:r>
              <a:rPr lang="nl-BE" sz="2400" dirty="0" err="1">
                <a:solidFill>
                  <a:prstClr val="black"/>
                </a:solidFill>
              </a:rPr>
              <a:t>wider</a:t>
            </a:r>
            <a:r>
              <a:rPr lang="nl-BE" sz="2400" dirty="0">
                <a:solidFill>
                  <a:prstClr val="black"/>
                </a:solidFill>
              </a:rPr>
              <a:t> </a:t>
            </a:r>
            <a:r>
              <a:rPr lang="nl-BE" sz="2400" dirty="0" smtClean="0">
                <a:solidFill>
                  <a:prstClr val="black"/>
                </a:solidFill>
              </a:rPr>
              <a:t>type</a:t>
            </a:r>
          </a:p>
          <a:p>
            <a:pPr marL="342900" lvl="1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u="sng" dirty="0" smtClean="0"/>
              <a:t>Voorbeeld</a:t>
            </a:r>
            <a:r>
              <a:rPr lang="nl-BE" sz="2400" dirty="0" smtClean="0"/>
              <a:t>:  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x += 2.5; // float → double, double → float</a:t>
            </a:r>
            <a:endParaRPr lang="nl-BE" sz="2800" b="1" dirty="0" smtClean="0">
              <a:solidFill>
                <a:schemeClr val="accent4"/>
              </a:solidFill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848117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200472" y="28620"/>
            <a:ext cx="9361040" cy="73608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Expliciete conversies (= casten)</a:t>
            </a:r>
            <a:endParaRPr lang="nl-NL" sz="28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5975" y="908720"/>
            <a:ext cx="8687465" cy="15121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2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/>
              <a:t>expliciet forceren van conversie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syntax</a:t>
            </a:r>
            <a:r>
              <a:rPr lang="nl-BE" sz="2400" dirty="0"/>
              <a:t>: </a:t>
            </a:r>
            <a:br>
              <a:rPr lang="nl-BE" sz="2400" dirty="0"/>
            </a:br>
            <a:r>
              <a:rPr lang="nl-BE" sz="2400" dirty="0"/>
              <a:t>	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BE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uitdrukking</a:t>
            </a:r>
            <a:endParaRPr lang="nl-BE" sz="2400" i="1" dirty="0"/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u="sng" dirty="0" smtClean="0">
                <a:cs typeface="Courier New" pitchFamily="49" charset="0"/>
              </a:rPr>
              <a:t>Voorbeeld</a:t>
            </a:r>
            <a:r>
              <a:rPr lang="nl-BE" sz="2400" b="0" dirty="0" smtClean="0">
                <a:cs typeface="Courier New" pitchFamily="49" charset="0"/>
              </a:rPr>
              <a:t>:</a:t>
            </a:r>
          </a:p>
          <a:p>
            <a:pPr marL="11430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fr-BE" dirty="0" smtClean="0">
                <a:latin typeface="Consolas" pitchFamily="49" charset="0"/>
                <a:cs typeface="Consolas" pitchFamily="49" charset="0"/>
              </a:rPr>
              <a:t>  	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d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= 13.7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1430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	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i = (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) d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  //i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krijgt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waarde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13</a:t>
            </a:r>
          </a:p>
          <a:p>
            <a:pPr marL="11430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  	double d = (double)i / 3;</a:t>
            </a:r>
            <a:endParaRPr lang="fr-BE" sz="2200" dirty="0" smtClean="0">
              <a:latin typeface="Consolas" pitchFamily="49" charset="0"/>
              <a:cs typeface="Consolas" pitchFamily="49" charset="0"/>
            </a:endParaRPr>
          </a:p>
          <a:p>
            <a:pPr lvl="0">
              <a:lnSpc>
                <a:spcPts val="34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400" dirty="0" smtClean="0"/>
              <a:t>gebruik casts om aan te geven wat de bedoeling is!</a:t>
            </a:r>
            <a:br>
              <a:rPr lang="nl-BE" sz="2400" dirty="0" smtClean="0"/>
            </a:br>
            <a:r>
              <a:rPr lang="nl-BE" sz="2400" dirty="0" smtClean="0"/>
              <a:t>  (steun niet te veel op impliciete conversieregels)</a:t>
            </a:r>
            <a:endParaRPr lang="fr-BE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3396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3"/>
                </a:solidFill>
              </a:rPr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/>
              <a:t>Variabelen en fundamentele datatypes </a:t>
            </a:r>
            <a:endParaRPr lang="nl-BE" sz="2800" dirty="0" smtClean="0"/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rgbClr val="000000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b="1" dirty="0" smtClean="0">
                <a:solidFill>
                  <a:schemeClr val="accent3"/>
                </a:solidFill>
              </a:rPr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rgbClr val="000000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38672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28620"/>
            <a:ext cx="8856984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Operatoren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052736"/>
            <a:ext cx="9217024" cy="5256584"/>
          </a:xfrm>
        </p:spPr>
        <p:txBody>
          <a:bodyPr>
            <a:noAutofit/>
          </a:bodyPr>
          <a:lstStyle/>
          <a:p>
            <a:pPr marL="354013" indent="-354013" eaLnBrk="1" hangingPunct="1">
              <a:spcBef>
                <a:spcPts val="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auto-(in/de)</a:t>
            </a:r>
            <a:r>
              <a:rPr lang="nl-BE" sz="2600" dirty="0" err="1" smtClean="0">
                <a:solidFill>
                  <a:srgbClr val="000000"/>
                </a:solidFill>
              </a:rPr>
              <a:t>crement</a:t>
            </a:r>
            <a:r>
              <a:rPr lang="nl-BE" sz="2600" dirty="0" smtClean="0">
                <a:solidFill>
                  <a:srgbClr val="000000"/>
                </a:solidFill>
              </a:rPr>
              <a:t> </a:t>
            </a:r>
            <a:r>
              <a:rPr lang="nl-BE" sz="2600" dirty="0">
                <a:solidFill>
                  <a:srgbClr val="000000"/>
                </a:solidFill>
              </a:rPr>
              <a:t>operatoren: </a:t>
            </a:r>
            <a:r>
              <a:rPr lang="nl-BE" sz="2600" dirty="0" smtClean="0">
                <a:solidFill>
                  <a:srgbClr val="000000"/>
                </a:solidFill>
              </a:rPr>
              <a:t>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--</a:t>
            </a:r>
            <a:endParaRPr lang="nl-BE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rekenkundige </a:t>
            </a:r>
            <a:r>
              <a:rPr lang="nl-BE" sz="2600" dirty="0">
                <a:solidFill>
                  <a:srgbClr val="000000"/>
                </a:solidFill>
              </a:rPr>
              <a:t>operatoren: 	</a:t>
            </a:r>
            <a:r>
              <a:rPr lang="nl-BE" sz="2600" dirty="0" smtClean="0">
                <a:solidFill>
                  <a:srgbClr val="000000"/>
                </a:solidFill>
              </a:rPr>
              <a:t>    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-  *  /  %</a:t>
            </a: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relationele </a:t>
            </a:r>
            <a:r>
              <a:rPr lang="nl-BE" sz="2600" dirty="0">
                <a:solidFill>
                  <a:srgbClr val="000000"/>
                </a:solidFill>
              </a:rPr>
              <a:t>operatoren:  	</a:t>
            </a:r>
            <a:r>
              <a:rPr lang="nl-BE" sz="2600" dirty="0" smtClean="0">
                <a:solidFill>
                  <a:srgbClr val="000000"/>
                </a:solidFill>
              </a:rPr>
              <a:t>                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 !=  &lt;  &gt;  &lt;=  &gt;=</a:t>
            </a: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assignatie-operatoren:</a:t>
            </a:r>
            <a:r>
              <a:rPr lang="nl-BE" sz="2600" dirty="0">
                <a:solidFill>
                  <a:srgbClr val="000000"/>
                </a:solidFill>
              </a:rPr>
              <a:t>		</a:t>
            </a:r>
            <a:r>
              <a:rPr lang="nl-BE" sz="2600" dirty="0" smtClean="0">
                <a:solidFill>
                  <a:srgbClr val="000000"/>
                </a:solidFill>
              </a:rPr>
              <a:t>    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 +=  -=  *=  /=  %=</a:t>
            </a:r>
            <a:endParaRPr lang="nl-BE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conditionele operator:  	</a:t>
            </a:r>
            <a:r>
              <a:rPr lang="nl-BE" sz="2600" dirty="0">
                <a:solidFill>
                  <a:srgbClr val="000000"/>
                </a:solidFill>
              </a:rPr>
              <a:t> </a:t>
            </a:r>
            <a:r>
              <a:rPr lang="nl-BE" sz="2600" dirty="0" smtClean="0">
                <a:solidFill>
                  <a:srgbClr val="000000"/>
                </a:solidFill>
              </a:rPr>
              <a:t>               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>
                <a:solidFill>
                  <a:srgbClr val="000000"/>
                </a:solidFill>
              </a:rPr>
              <a:t>l</a:t>
            </a:r>
            <a:r>
              <a:rPr lang="nl-BE" sz="2600" dirty="0" smtClean="0">
                <a:solidFill>
                  <a:srgbClr val="000000"/>
                </a:solidFill>
              </a:rPr>
              <a:t>ogische operatoren: 		   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 &amp;&amp;  ||</a:t>
            </a:r>
            <a:endParaRPr lang="nl-BE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nl-BE" sz="2600" u="sng" dirty="0" smtClean="0">
                <a:solidFill>
                  <a:srgbClr val="000000"/>
                </a:solidFill>
              </a:rPr>
              <a:t>Voorbeelden</a:t>
            </a:r>
            <a:endParaRPr lang="nl-BE" sz="2800" dirty="0">
              <a:solidFill>
                <a:srgbClr val="000000"/>
              </a:solidFill>
            </a:endParaRPr>
          </a:p>
          <a:p>
            <a:pPr marL="0" indent="0">
              <a:lnSpc>
                <a:spcPts val="3000"/>
              </a:lnSpc>
              <a:spcBef>
                <a:spcPts val="600"/>
              </a:spcBef>
              <a:buSzPct val="100000"/>
              <a:buNone/>
            </a:pPr>
            <a:r>
              <a:rPr lang="nl-BE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</a:t>
            </a:r>
            <a:r>
              <a:rPr lang="nl-BE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(b=2) + (c=3</a:t>
            </a:r>
            <a:r>
              <a:rPr lang="nl-BE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//a=5, b=2, c=3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SzPct val="100000"/>
              <a:buNone/>
            </a:pPr>
            <a:r>
              <a:rPr lang="nl-BE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b++; //a=2, b=3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SzPct val="100000"/>
              <a:buNone/>
            </a:pPr>
            <a:r>
              <a:rPr lang="nl-BE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++b + b++; </a:t>
            </a:r>
            <a:r>
              <a:rPr lang="nl-BE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//NOK!! Compiler- </a:t>
            </a:r>
            <a:r>
              <a:rPr lang="nl-BE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 </a:t>
            </a:r>
            <a:r>
              <a:rPr lang="nl-BE" sz="2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platformafh</a:t>
            </a:r>
            <a:r>
              <a:rPr lang="nl-BE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nl-BE" sz="2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53521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28620"/>
            <a:ext cx="8424936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Regels  auto-(in/de)</a:t>
            </a:r>
            <a:r>
              <a:rPr lang="nl-BE" sz="3200" b="1" dirty="0" err="1" smtClean="0">
                <a:solidFill>
                  <a:schemeClr val="accent1"/>
                </a:solidFill>
              </a:rPr>
              <a:t>crement</a:t>
            </a:r>
            <a:r>
              <a:rPr lang="nl-BE" sz="3200" b="1" dirty="0" smtClean="0">
                <a:solidFill>
                  <a:schemeClr val="accent1"/>
                </a:solidFill>
              </a:rPr>
              <a:t> operatoren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24744"/>
            <a:ext cx="9145016" cy="5256584"/>
          </a:xfrm>
        </p:spPr>
        <p:txBody>
          <a:bodyPr>
            <a:noAutofit/>
          </a:bodyPr>
          <a:lstStyle/>
          <a:p>
            <a:pPr marL="354013" indent="-354013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Gebruik </a:t>
            </a:r>
            <a:r>
              <a:rPr lang="nl-BE" sz="2600" dirty="0">
                <a:solidFill>
                  <a:srgbClr val="000000"/>
                </a:solidFill>
              </a:rPr>
              <a:t>geen auto-(in/de)</a:t>
            </a:r>
            <a:r>
              <a:rPr lang="nl-BE" sz="2600" dirty="0" err="1">
                <a:solidFill>
                  <a:srgbClr val="000000"/>
                </a:solidFill>
              </a:rPr>
              <a:t>crement</a:t>
            </a:r>
            <a:r>
              <a:rPr lang="nl-BE" sz="2600" dirty="0">
                <a:solidFill>
                  <a:srgbClr val="000000"/>
                </a:solidFill>
              </a:rPr>
              <a:t> op </a:t>
            </a:r>
            <a:r>
              <a:rPr lang="nl-BE" sz="2600" dirty="0" smtClean="0">
                <a:solidFill>
                  <a:srgbClr val="000000"/>
                </a:solidFill>
              </a:rPr>
              <a:t>een variabele die meer dan 1 </a:t>
            </a:r>
            <a:r>
              <a:rPr lang="nl-BE" sz="2600" dirty="0">
                <a:solidFill>
                  <a:srgbClr val="000000"/>
                </a:solidFill>
              </a:rPr>
              <a:t>keer voorkomt in een uitdrukking</a:t>
            </a:r>
            <a:r>
              <a:rPr lang="nl-BE" sz="26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buClr>
                <a:schemeClr val="accent2"/>
              </a:buClr>
              <a:buSzPct val="10000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cs typeface="Consolas" panose="020B0609020204030204" pitchFamily="49" charset="0"/>
              </a:rPr>
              <a:t>Vb</a:t>
            </a:r>
            <a:r>
              <a:rPr lang="en-US" sz="2600" dirty="0" smtClean="0">
                <a:cs typeface="Consolas" panose="020B0609020204030204" pitchFamily="49" charset="0"/>
              </a:rPr>
              <a:t>:</a:t>
            </a:r>
            <a:r>
              <a:rPr lang="en-US" sz="2400" dirty="0" smtClean="0"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b/2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+ 4*(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++b); 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//NOK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354013" indent="-354013">
              <a:lnSpc>
                <a:spcPts val="3500"/>
              </a:lnSpc>
              <a:spcBef>
                <a:spcPts val="18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>
                <a:solidFill>
                  <a:srgbClr val="000000"/>
                </a:solidFill>
              </a:rPr>
              <a:t>G</a:t>
            </a:r>
            <a:r>
              <a:rPr lang="nl-BE" sz="2600" dirty="0" smtClean="0">
                <a:solidFill>
                  <a:srgbClr val="000000"/>
                </a:solidFill>
              </a:rPr>
              <a:t>ebruik </a:t>
            </a:r>
            <a:r>
              <a:rPr lang="nl-BE" sz="2600" dirty="0">
                <a:solidFill>
                  <a:srgbClr val="000000"/>
                </a:solidFill>
              </a:rPr>
              <a:t>geen auto-(in/de)</a:t>
            </a:r>
            <a:r>
              <a:rPr lang="nl-BE" sz="2600" dirty="0" err="1">
                <a:solidFill>
                  <a:srgbClr val="000000"/>
                </a:solidFill>
              </a:rPr>
              <a:t>crement</a:t>
            </a:r>
            <a:r>
              <a:rPr lang="nl-BE" sz="2600" dirty="0">
                <a:solidFill>
                  <a:srgbClr val="000000"/>
                </a:solidFill>
              </a:rPr>
              <a:t> op </a:t>
            </a:r>
            <a:r>
              <a:rPr lang="nl-BE" sz="2600" dirty="0" smtClean="0">
                <a:solidFill>
                  <a:srgbClr val="000000"/>
                </a:solidFill>
              </a:rPr>
              <a:t>een variabele </a:t>
            </a:r>
            <a:r>
              <a:rPr lang="nl-BE" sz="2600" dirty="0">
                <a:solidFill>
                  <a:srgbClr val="000000"/>
                </a:solidFill>
              </a:rPr>
              <a:t>die </a:t>
            </a:r>
            <a:r>
              <a:rPr lang="nl-BE" sz="2600" dirty="0" smtClean="0">
                <a:solidFill>
                  <a:srgbClr val="000000"/>
                </a:solidFill>
              </a:rPr>
              <a:t>in </a:t>
            </a:r>
            <a:r>
              <a:rPr lang="nl-BE" sz="2600" dirty="0">
                <a:solidFill>
                  <a:srgbClr val="000000"/>
                </a:solidFill>
              </a:rPr>
              <a:t>meer dan 1 argument van functie-oproep </a:t>
            </a:r>
            <a:r>
              <a:rPr lang="nl-BE" sz="2600" dirty="0" smtClean="0">
                <a:solidFill>
                  <a:srgbClr val="000000"/>
                </a:solidFill>
              </a:rPr>
              <a:t>voorkomt.</a:t>
            </a:r>
          </a:p>
          <a:p>
            <a:pPr marL="0" indent="0">
              <a:spcBef>
                <a:spcPts val="600"/>
              </a:spcBef>
              <a:buClr>
                <a:schemeClr val="accent2"/>
              </a:buClr>
              <a:buSzPct val="100000"/>
              <a:buNone/>
            </a:pPr>
            <a:r>
              <a:rPr lang="en-US" sz="2600" dirty="0" smtClean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Vb</a:t>
            </a:r>
            <a:r>
              <a:rPr lang="en-US" sz="2600" dirty="0" smtClean="0">
                <a:solidFill>
                  <a:prstClr val="black"/>
                </a:solidFill>
                <a:cs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 %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d", a, ++a); </a:t>
            </a:r>
            <a:r>
              <a:rPr lang="en-US" sz="2400" dirty="0" smtClean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//NOK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354013" indent="-354013">
              <a:lnSpc>
                <a:spcPts val="3500"/>
              </a:lnSpc>
              <a:spcBef>
                <a:spcPts val="18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600" dirty="0" err="1" smtClean="0"/>
              <a:t>Sterk</a:t>
            </a:r>
            <a:r>
              <a:rPr lang="en-US" sz="2600" dirty="0" smtClean="0"/>
              <a:t> </a:t>
            </a:r>
            <a:r>
              <a:rPr lang="en-US" sz="2600" dirty="0" err="1"/>
              <a:t>afgeraden</a:t>
            </a:r>
            <a:r>
              <a:rPr lang="en-US" sz="2600" dirty="0"/>
              <a:t> om </a:t>
            </a:r>
            <a:r>
              <a:rPr lang="en-US" sz="2600" dirty="0" err="1"/>
              <a:t>tweemaal</a:t>
            </a:r>
            <a:r>
              <a:rPr lang="en-US" sz="2600" dirty="0"/>
              <a:t> </a:t>
            </a:r>
            <a:r>
              <a:rPr lang="nl-BE" sz="2600" dirty="0">
                <a:solidFill>
                  <a:srgbClr val="000000"/>
                </a:solidFill>
              </a:rPr>
              <a:t>auto-(in/de)</a:t>
            </a:r>
            <a:r>
              <a:rPr lang="nl-BE" sz="2600" dirty="0" err="1">
                <a:solidFill>
                  <a:srgbClr val="000000"/>
                </a:solidFill>
              </a:rPr>
              <a:t>crement</a:t>
            </a:r>
            <a:r>
              <a:rPr lang="en-US" sz="2600" dirty="0" smtClean="0"/>
              <a:t> </a:t>
            </a:r>
            <a:r>
              <a:rPr lang="en-US" sz="2600" dirty="0"/>
              <a:t>op </a:t>
            </a:r>
            <a:r>
              <a:rPr lang="en-US" sz="2600" dirty="0" err="1"/>
              <a:t>dezelfde</a:t>
            </a:r>
            <a:r>
              <a:rPr lang="en-US" sz="2600" dirty="0"/>
              <a:t> variable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err="1"/>
              <a:t>gebruiken</a:t>
            </a:r>
            <a:r>
              <a:rPr lang="en-US" sz="2600" dirty="0" smtClean="0"/>
              <a:t>!</a:t>
            </a:r>
          </a:p>
          <a:p>
            <a:pPr marL="0" indent="0">
              <a:spcBef>
                <a:spcPts val="600"/>
              </a:spcBef>
              <a:buClr>
                <a:srgbClr val="FDA023"/>
              </a:buClr>
              <a:buSzPct val="100000"/>
              <a:buNone/>
            </a:pPr>
            <a:r>
              <a:rPr lang="en-US" sz="2600" dirty="0" smtClean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Vb</a:t>
            </a:r>
            <a:r>
              <a:rPr lang="en-US" sz="2600" dirty="0">
                <a:solidFill>
                  <a:prstClr val="black"/>
                </a:solidFill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cs typeface="Consolas" panose="020B0609020204030204" pitchFamily="49" charset="0"/>
              </a:rPr>
              <a:t>   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++b + b</a:t>
            </a:r>
            <a:r>
              <a:rPr lang="nl-BE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 smtClean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NOK</a:t>
            </a:r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81018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b="1" dirty="0">
                <a:solidFill>
                  <a:schemeClr val="accent3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96375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8922196" cy="75600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err="1" smtClean="0">
                <a:solidFill>
                  <a:schemeClr val="accent1"/>
                </a:solidFill>
              </a:rPr>
              <a:t>Constrolestructuren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8496944" cy="5256584"/>
          </a:xfrm>
        </p:spPr>
        <p:txBody>
          <a:bodyPr>
            <a:normAutofit/>
          </a:bodyPr>
          <a:lstStyle/>
          <a:p>
            <a:pPr marL="354013" indent="-354013" eaLnBrk="1" hangingPunct="1">
              <a:spcBef>
                <a:spcPts val="24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Herhalingsstructuur</a:t>
            </a:r>
          </a:p>
          <a:p>
            <a:pPr marL="804863" lvl="1" indent="-357188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srgbClr val="000000"/>
                </a:solidFill>
              </a:rPr>
              <a:t>w</a:t>
            </a:r>
            <a:r>
              <a:rPr lang="nl-BE" sz="2600" dirty="0" err="1" smtClean="0">
                <a:solidFill>
                  <a:srgbClr val="000000"/>
                </a:solidFill>
              </a:rPr>
              <a:t>hile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804863" lvl="1" indent="-357188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do … </a:t>
            </a:r>
            <a:r>
              <a:rPr lang="nl-BE" sz="2600" dirty="0" err="1" smtClean="0">
                <a:solidFill>
                  <a:srgbClr val="000000"/>
                </a:solidFill>
              </a:rPr>
              <a:t>while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804863" lvl="1" indent="-357188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solidFill>
                  <a:srgbClr val="000000"/>
                </a:solidFill>
              </a:rPr>
              <a:t>for</a:t>
            </a:r>
            <a:endParaRPr lang="nl-BE" sz="2600" dirty="0">
              <a:solidFill>
                <a:srgbClr val="000000"/>
              </a:solidFill>
            </a:endParaRPr>
          </a:p>
          <a:p>
            <a:pPr marL="354013" indent="-354013" eaLnBrk="1" hangingPunct="1">
              <a:spcBef>
                <a:spcPts val="24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Selectiestructuur</a:t>
            </a:r>
          </a:p>
          <a:p>
            <a:pPr marL="811213" lvl="1" indent="-365125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srgbClr val="000000"/>
                </a:solidFill>
              </a:rPr>
              <a:t>i</a:t>
            </a:r>
            <a:r>
              <a:rPr lang="nl-BE" sz="2600" dirty="0" err="1" smtClean="0">
                <a:solidFill>
                  <a:srgbClr val="000000"/>
                </a:solidFill>
              </a:rPr>
              <a:t>f</a:t>
            </a:r>
            <a:r>
              <a:rPr lang="nl-BE" sz="2600" dirty="0" smtClean="0">
                <a:solidFill>
                  <a:srgbClr val="000000"/>
                </a:solidFill>
              </a:rPr>
              <a:t> – </a:t>
            </a:r>
            <a:r>
              <a:rPr lang="nl-BE" sz="2600" dirty="0" err="1" smtClean="0">
                <a:solidFill>
                  <a:srgbClr val="000000"/>
                </a:solidFill>
              </a:rPr>
              <a:t>else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811213" lvl="1" indent="-365125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162629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116632"/>
            <a:ext cx="9145016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smtClean="0">
                <a:solidFill>
                  <a:schemeClr val="accent1"/>
                </a:solidFill>
              </a:rPr>
              <a:t>switch:  </a:t>
            </a:r>
            <a:r>
              <a:rPr lang="fr-BE" sz="3200" b="1" dirty="0" err="1" smtClean="0">
                <a:solidFill>
                  <a:schemeClr val="accent1"/>
                </a:solidFill>
              </a:rPr>
              <a:t>syntax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48544" y="1124744"/>
            <a:ext cx="5832648" cy="5383499"/>
          </a:xfrm>
        </p:spPr>
        <p:txBody>
          <a:bodyPr>
            <a:normAutofit/>
          </a:bodyPr>
          <a:lstStyle/>
          <a:p>
            <a:pPr eaLnBrk="1" hangingPunct="1">
              <a:lnSpc>
                <a:spcPts val="3300"/>
              </a:lnSpc>
              <a:buFont typeface="Wingdings" pitchFamily="2" charset="2"/>
              <a:buNone/>
            </a:pP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nl-BE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nl-BE" sz="2600" b="1" dirty="0" smtClean="0">
                <a:solidFill>
                  <a:schemeClr val="tx2"/>
                </a:solidFill>
              </a:rPr>
              <a:t>uitdrukking</a:t>
            </a:r>
            <a:r>
              <a:rPr lang="nl-BE" sz="2600" b="1" dirty="0" smtClean="0">
                <a:latin typeface="Courier New" pitchFamily="49" charset="0"/>
              </a:rPr>
              <a:t> </a:t>
            </a: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ts val="3300"/>
              </a:lnSpc>
              <a:buFont typeface="Wingdings" pitchFamily="2" charset="2"/>
              <a:buNone/>
            </a:pPr>
            <a:r>
              <a:rPr lang="nl-BE" sz="2600" b="1" dirty="0" smtClean="0">
                <a:latin typeface="Courier New" pitchFamily="49" charset="0"/>
              </a:rPr>
              <a:t>   </a:t>
            </a: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nl-BE" sz="2600" b="1" dirty="0" smtClean="0">
                <a:solidFill>
                  <a:schemeClr val="accent4"/>
                </a:solidFill>
              </a:rPr>
              <a:t>waarde1</a:t>
            </a:r>
            <a:r>
              <a:rPr lang="nl-BE" sz="2600" b="1" dirty="0" smtClean="0">
                <a:latin typeface="Courier New" pitchFamily="49" charset="0"/>
              </a:rPr>
              <a:t>:</a:t>
            </a:r>
            <a:endParaRPr lang="nl-BE" sz="2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nl-BE" sz="2600" b="1" dirty="0">
                <a:latin typeface="Courier New" pitchFamily="49" charset="0"/>
              </a:rPr>
              <a:t> </a:t>
            </a:r>
            <a:r>
              <a:rPr lang="nl-BE" sz="2600" b="1" dirty="0" smtClean="0">
                <a:latin typeface="Courier New" pitchFamily="49" charset="0"/>
              </a:rPr>
              <a:t>     </a:t>
            </a:r>
            <a:r>
              <a:rPr lang="nl-BE" sz="2600" b="1" dirty="0" smtClean="0">
                <a:solidFill>
                  <a:schemeClr val="accent3"/>
                </a:solidFill>
                <a:latin typeface="Courier New" pitchFamily="49" charset="0"/>
              </a:rPr>
              <a:t>[</a:t>
            </a:r>
            <a:r>
              <a:rPr lang="nl-BE" sz="2600" b="1" dirty="0" smtClean="0">
                <a:solidFill>
                  <a:schemeClr val="accent3"/>
                </a:solidFill>
              </a:rPr>
              <a:t>opdracht(en)1</a:t>
            </a:r>
          </a:p>
          <a:p>
            <a:pPr>
              <a:lnSpc>
                <a:spcPct val="90000"/>
              </a:lnSpc>
              <a:buNone/>
            </a:pPr>
            <a:r>
              <a:rPr lang="nl-BE" sz="2600" b="1" dirty="0">
                <a:latin typeface="Courier New" pitchFamily="49" charset="0"/>
              </a:rPr>
              <a:t> </a:t>
            </a:r>
            <a:r>
              <a:rPr lang="nl-BE" sz="2600" b="1" dirty="0" smtClean="0">
                <a:latin typeface="Courier New" pitchFamily="49" charset="0"/>
              </a:rPr>
              <a:t>     </a:t>
            </a: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[break;]</a:t>
            </a:r>
            <a:r>
              <a:rPr lang="nl-BE" sz="2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ts val="3300"/>
              </a:lnSpc>
              <a:buNone/>
            </a:pPr>
            <a:r>
              <a:rPr lang="nl-BE" sz="2600" b="1" dirty="0" smtClean="0">
                <a:latin typeface="Courier New" pitchFamily="49" charset="0"/>
              </a:rPr>
              <a:t>   </a:t>
            </a: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nl-BE" sz="2600" b="1" dirty="0" smtClean="0">
                <a:solidFill>
                  <a:schemeClr val="accent4"/>
                </a:solidFill>
              </a:rPr>
              <a:t>waarde2</a:t>
            </a:r>
            <a:r>
              <a:rPr lang="nl-BE" sz="2600" b="1" dirty="0" smtClean="0">
                <a:latin typeface="Courier New" pitchFamily="49" charset="0"/>
              </a:rPr>
              <a:t>:</a:t>
            </a:r>
            <a:endParaRPr lang="nl-BE" sz="2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nl-BE" sz="2600" b="1" dirty="0" smtClean="0">
                <a:latin typeface="Courier New" pitchFamily="49" charset="0"/>
              </a:rPr>
              <a:t>      </a:t>
            </a:r>
            <a:r>
              <a:rPr lang="nl-BE" sz="2600" b="1" dirty="0" smtClean="0">
                <a:solidFill>
                  <a:schemeClr val="accent3"/>
                </a:solidFill>
                <a:latin typeface="Courier New" pitchFamily="49" charset="0"/>
              </a:rPr>
              <a:t>[</a:t>
            </a:r>
            <a:r>
              <a:rPr lang="nl-BE" sz="2600" b="1" dirty="0" smtClean="0">
                <a:solidFill>
                  <a:schemeClr val="accent3"/>
                </a:solidFill>
              </a:rPr>
              <a:t>opdracht(en)2</a:t>
            </a:r>
            <a:endParaRPr lang="nl-BE" sz="2600" b="1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nl-BE" sz="2600" b="1" dirty="0" smtClean="0">
                <a:latin typeface="Courier New" pitchFamily="49" charset="0"/>
              </a:rPr>
              <a:t>      </a:t>
            </a: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;]</a:t>
            </a:r>
            <a:r>
              <a:rPr lang="nl-BE" sz="2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nl-BE" sz="2600" b="1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nl-BE" sz="2600" b="1" dirty="0" smtClean="0">
                <a:latin typeface="Courier New" pitchFamily="49" charset="0"/>
              </a:rPr>
              <a:t>   </a:t>
            </a:r>
            <a:r>
              <a:rPr lang="nl-BE" sz="2600" b="1" dirty="0" smtClean="0">
                <a:solidFill>
                  <a:schemeClr val="bg1">
                    <a:lumMod val="50000"/>
                  </a:schemeClr>
                </a:solidFill>
              </a:rPr>
              <a:t>andere </a:t>
            </a:r>
            <a:r>
              <a:rPr lang="nl-BE" sz="2600" b="1" dirty="0">
                <a:solidFill>
                  <a:schemeClr val="bg1">
                    <a:lumMod val="50000"/>
                  </a:schemeClr>
                </a:solidFill>
              </a:rPr>
              <a:t>mogelijke </a:t>
            </a:r>
            <a:r>
              <a:rPr lang="nl-BE" sz="2600" b="1" dirty="0" smtClean="0">
                <a:solidFill>
                  <a:schemeClr val="bg1">
                    <a:lumMod val="50000"/>
                  </a:schemeClr>
                </a:solidFill>
              </a:rPr>
              <a:t>cases</a:t>
            </a:r>
            <a:endParaRPr lang="nl-BE" sz="2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nl-BE" sz="2600" b="1" dirty="0" smtClean="0">
                <a:latin typeface="Courier New" pitchFamily="49" charset="0"/>
              </a:rPr>
              <a:t>   </a:t>
            </a: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[default</a:t>
            </a:r>
            <a:r>
              <a:rPr lang="nl-BE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90000"/>
              </a:lnSpc>
              <a:buNone/>
            </a:pPr>
            <a:r>
              <a:rPr lang="nl-BE" sz="2600" b="1" dirty="0" smtClean="0">
                <a:latin typeface="Courier New" pitchFamily="49" charset="0"/>
              </a:rPr>
              <a:t>      </a:t>
            </a:r>
            <a:r>
              <a:rPr lang="nl-BE" sz="2600" b="1" dirty="0" smtClean="0">
                <a:solidFill>
                  <a:schemeClr val="accent3"/>
                </a:solidFill>
              </a:rPr>
              <a:t>opdracht(en)</a:t>
            </a:r>
            <a:r>
              <a:rPr lang="nl-BE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nl-BE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nl-BE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684256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344488" y="25802"/>
            <a:ext cx="9073008" cy="7511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 smtClean="0">
                <a:solidFill>
                  <a:schemeClr val="accent1"/>
                </a:solidFill>
              </a:rPr>
              <a:t>Voorbeeld</a:t>
            </a:r>
            <a:r>
              <a:rPr lang="fr-BE" sz="3200" b="1" dirty="0" smtClean="0">
                <a:solidFill>
                  <a:schemeClr val="accent1"/>
                </a:solidFill>
              </a:rPr>
              <a:t> switch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052736"/>
            <a:ext cx="8928992" cy="5383499"/>
          </a:xfrm>
        </p:spPr>
        <p:txBody>
          <a:bodyPr>
            <a:noAutofit/>
          </a:bodyPr>
          <a:lstStyle/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score =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…; char </a:t>
            </a:r>
            <a:r>
              <a:rPr lang="fr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(score) { 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12: case 13: case 14: case 15: case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16: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17: case 18: case 19: case 20: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'A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break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10: case 11: 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'B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break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8: case 9: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'C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break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'D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363771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344488" y="116632"/>
            <a:ext cx="9217024" cy="73608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Verschillen controlestructuren C en Java</a:t>
            </a:r>
            <a:endParaRPr lang="nl-NL" sz="28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980728"/>
            <a:ext cx="8640960" cy="1512168"/>
          </a:xfrm>
        </p:spPr>
        <p:txBody>
          <a:bodyPr>
            <a:noAutofit/>
          </a:bodyPr>
          <a:lstStyle/>
          <a:p>
            <a:pPr marL="571500" indent="-457200">
              <a:lnSpc>
                <a:spcPts val="3500"/>
              </a:lnSpc>
              <a:buFont typeface="+mj-lt"/>
              <a:buAutoNum type="arabicPeriod"/>
            </a:pPr>
            <a:r>
              <a:rPr lang="nl-BE" sz="2400" dirty="0" smtClean="0"/>
              <a:t>Java: conditionele </a:t>
            </a:r>
            <a:r>
              <a:rPr lang="nl-BE" sz="2400" dirty="0"/>
              <a:t>expressie </a:t>
            </a:r>
            <a:r>
              <a:rPr lang="nl-BE" sz="2400" dirty="0" smtClean="0"/>
              <a:t>moet van het </a:t>
            </a:r>
            <a:r>
              <a:rPr lang="nl-BE" sz="2400" dirty="0"/>
              <a:t>type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nl-BE" sz="2400" dirty="0"/>
              <a:t> </a:t>
            </a:r>
            <a:r>
              <a:rPr lang="nl-BE" sz="2400" dirty="0" smtClean="0"/>
              <a:t>zijn</a:t>
            </a:r>
          </a:p>
          <a:p>
            <a:pPr marL="114300" indent="0">
              <a:lnSpc>
                <a:spcPts val="3500"/>
              </a:lnSpc>
              <a:buNone/>
            </a:pPr>
            <a:r>
              <a:rPr lang="nl-BE" sz="2400" dirty="0"/>
              <a:t> </a:t>
            </a:r>
            <a:r>
              <a:rPr lang="nl-BE" sz="2400" dirty="0" smtClean="0"/>
              <a:t>      C: </a:t>
            </a:r>
            <a:r>
              <a:rPr lang="nl-BE" sz="2400" dirty="0"/>
              <a:t>conditionele expressie </a:t>
            </a:r>
            <a:r>
              <a:rPr lang="nl-BE" sz="2400" dirty="0" smtClean="0"/>
              <a:t>kan elk </a:t>
            </a:r>
            <a:r>
              <a:rPr lang="nl-BE" sz="2400" dirty="0"/>
              <a:t>type zijn </a:t>
            </a:r>
            <a:r>
              <a:rPr lang="nl-BE" sz="2400" dirty="0" smtClean="0"/>
              <a:t>(vaak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BE" sz="2400" dirty="0" smtClean="0"/>
              <a:t>)</a:t>
            </a:r>
          </a:p>
          <a:p>
            <a:pPr marL="536575" lvl="1" indent="0">
              <a:lnSpc>
                <a:spcPts val="3300"/>
              </a:lnSpc>
              <a:spcBef>
                <a:spcPts val="1200"/>
              </a:spcBef>
              <a:buClr>
                <a:schemeClr val="accent1"/>
              </a:buClr>
              <a:buNone/>
            </a:pPr>
            <a:r>
              <a:rPr lang="nl-BE" sz="2400" u="sng" dirty="0" smtClean="0">
                <a:solidFill>
                  <a:prstClr val="black"/>
                </a:solidFill>
              </a:rPr>
              <a:t>Voorbeeld</a:t>
            </a: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nl-BE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= … ; </a:t>
            </a: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 (i) {</a:t>
            </a:r>
            <a:endParaRPr lang="nl-BE" sz="2200" b="1" dirty="0">
              <a:latin typeface="Consolas" pitchFamily="49" charset="0"/>
              <a:cs typeface="Consolas" pitchFamily="49" charset="0"/>
            </a:endParaRP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   ...  // </a:t>
            </a:r>
            <a:r>
              <a:rPr lang="nl-BE" sz="2200" b="1" dirty="0">
                <a:latin typeface="Consolas" pitchFamily="49" charset="0"/>
                <a:cs typeface="Consolas" pitchFamily="49" charset="0"/>
              </a:rPr>
              <a:t>uitgevoerd als i verschillend is van 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0</a:t>
            </a:r>
            <a:endParaRPr lang="nl-BE" sz="2200" b="1" dirty="0">
              <a:latin typeface="Consolas" pitchFamily="49" charset="0"/>
              <a:cs typeface="Consolas" pitchFamily="49" charset="0"/>
            </a:endParaRP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nl-BE" sz="2200" b="1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nl-BE" sz="22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   ...  // </a:t>
            </a:r>
            <a:r>
              <a:rPr lang="nl-BE" sz="2200" b="1" dirty="0">
                <a:latin typeface="Consolas" pitchFamily="49" charset="0"/>
                <a:cs typeface="Consolas" pitchFamily="49" charset="0"/>
              </a:rPr>
              <a:t>uitgevoerd als i gelijk is aan 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0</a:t>
            </a:r>
            <a:endParaRPr lang="nl-BE" sz="2200" b="1" dirty="0">
              <a:latin typeface="Consolas" pitchFamily="49" charset="0"/>
              <a:cs typeface="Consolas" pitchFamily="49" charset="0"/>
            </a:endParaRP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nl-BE" sz="2200" b="1" dirty="0">
              <a:latin typeface="Consolas" pitchFamily="49" charset="0"/>
              <a:cs typeface="Consolas" pitchFamily="49" charset="0"/>
            </a:endParaRPr>
          </a:p>
          <a:p>
            <a:pPr marL="571500" indent="-457200">
              <a:lnSpc>
                <a:spcPts val="3500"/>
              </a:lnSpc>
              <a:spcBef>
                <a:spcPts val="1800"/>
              </a:spcBef>
              <a:buFont typeface="+mj-lt"/>
              <a:buAutoNum type="arabicPeriod" startAt="2"/>
            </a:pPr>
            <a:r>
              <a:rPr lang="nl-BE" sz="2400" dirty="0"/>
              <a:t>In </a:t>
            </a:r>
            <a:r>
              <a:rPr lang="nl-BE" sz="2400" dirty="0" smtClean="0"/>
              <a:t>C </a:t>
            </a:r>
            <a:r>
              <a:rPr lang="nl-BE" sz="2400" dirty="0"/>
              <a:t>kan je </a:t>
            </a:r>
            <a:r>
              <a:rPr lang="nl-BE" sz="2400" dirty="0" smtClean="0"/>
              <a:t>geen </a:t>
            </a:r>
            <a:r>
              <a:rPr lang="nl-BE" sz="2400" dirty="0"/>
              <a:t>variabelen </a:t>
            </a:r>
            <a:r>
              <a:rPr lang="nl-BE" sz="2400" dirty="0" smtClean="0"/>
              <a:t>declareren in </a:t>
            </a:r>
            <a:r>
              <a:rPr lang="nl-BE" sz="2400" dirty="0"/>
              <a:t>de initialisatie-sectie </a:t>
            </a:r>
            <a:r>
              <a:rPr lang="nl-BE" sz="2400" dirty="0" smtClean="0"/>
              <a:t>van een </a:t>
            </a:r>
            <a:r>
              <a:rPr lang="nl-BE" sz="2400" dirty="0" err="1"/>
              <a:t>for</a:t>
            </a:r>
            <a:r>
              <a:rPr lang="nl-BE" sz="2400" dirty="0"/>
              <a:t>-lus </a:t>
            </a:r>
            <a:r>
              <a:rPr lang="nl-BE" sz="2400" dirty="0" smtClean="0"/>
              <a:t>(kan wel bij Java). </a:t>
            </a:r>
            <a:endParaRPr lang="nl-BE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498796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chemeClr val="tx2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b="1" dirty="0" smtClean="0">
                <a:solidFill>
                  <a:schemeClr val="accent3"/>
                </a:solidFill>
              </a:rPr>
              <a:t>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1581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62610" y="9188"/>
            <a:ext cx="9054886" cy="7555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>
                <a:solidFill>
                  <a:schemeClr val="accent1"/>
                </a:solidFill>
              </a:rPr>
              <a:t>uitvoer</a:t>
            </a:r>
            <a:r>
              <a:rPr lang="en-US" sz="3200" b="1" dirty="0" smtClean="0">
                <a:solidFill>
                  <a:schemeClr val="accent1"/>
                </a:solidFill>
              </a:rPr>
              <a:t>:  </a:t>
            </a:r>
            <a:r>
              <a:rPr lang="en-US" sz="32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Consolas" panose="020B0609020204030204" pitchFamily="49" charset="0"/>
              </a:rPr>
              <a:t>(in </a:t>
            </a: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b="1" dirty="0" smtClean="0">
                <a:solidFill>
                  <a:schemeClr val="accent1"/>
                </a:solidFill>
                <a:cs typeface="Consolas" panose="020B0609020204030204" pitchFamily="49" charset="0"/>
              </a:rPr>
              <a:t>)</a:t>
            </a: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24151" y="836712"/>
            <a:ext cx="9080008" cy="42062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yntax:</a:t>
            </a:r>
            <a:endParaRPr lang="en-US" sz="2400" b="1" dirty="0"/>
          </a:p>
          <a:p>
            <a:pPr algn="l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Tx/>
            </a:pP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formaat_string</a:t>
            </a:r>
            <a:r>
              <a:rPr lang="en-US" sz="24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argument1, argument2</a:t>
            </a:r>
            <a:r>
              <a:rPr lang="en-US" sz="2400" b="1" i="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pPr marL="342900" indent="-342900" algn="l"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formaat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in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formaatstring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elk argument: </a:t>
            </a:r>
            <a:r>
              <a:rPr lang="en-US" sz="24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[-]</a:t>
            </a:r>
            <a:r>
              <a:rPr lang="en-US" sz="2400" i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[w][.p]c</a:t>
            </a:r>
          </a:p>
          <a:p>
            <a:pPr marL="914400" lvl="1" indent="-4572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linkse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alignatie</a:t>
            </a:r>
            <a:endParaRPr lang="en-US" sz="2400" dirty="0" smtClean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914400" lvl="1" indent="-4572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(width):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minimale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breedte</a:t>
            </a:r>
            <a:endParaRPr lang="en-US" sz="2400" dirty="0" smtClean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914400" lvl="1" indent="-457200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precisie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):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maximaal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aantal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karakters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(string) of 	 		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aantal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cijfers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na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komma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reëel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getal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</a:t>
            </a:r>
          </a:p>
          <a:p>
            <a:pPr marL="914400" lvl="1" indent="-4572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conversiekarakter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):</a:t>
            </a:r>
            <a:r>
              <a:rPr lang="en-US" sz="26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i="0" dirty="0">
                <a:solidFill>
                  <a:schemeClr val="tx1"/>
                </a:solidFill>
              </a:rPr>
              <a:t/>
            </a:r>
            <a:br>
              <a:rPr lang="en-US" sz="2000" b="1" i="0" dirty="0">
                <a:solidFill>
                  <a:schemeClr val="tx1"/>
                </a:solidFill>
              </a:rPr>
            </a:br>
            <a:endParaRPr lang="en-US" sz="2000" b="1" i="0" dirty="0">
              <a:solidFill>
                <a:srgbClr val="FF0000"/>
              </a:solidFill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18613" y="4797152"/>
            <a:ext cx="8085546" cy="1785104"/>
          </a:xfrm>
          <a:prstGeom prst="rect">
            <a:avLst/>
          </a:prstGeom>
          <a:noFill/>
          <a:ln w="38100" cap="sq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err="1" smtClean="0">
                <a:latin typeface="+mn-lt"/>
                <a:cs typeface="Consolas" panose="020B0609020204030204" pitchFamily="49" charset="0"/>
              </a:rPr>
              <a:t>karakter</a:t>
            </a:r>
            <a:r>
              <a:rPr lang="en-US" sz="22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[l]d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long)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decimaal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geheel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getal</a:t>
            </a:r>
            <a:endParaRPr lang="en-US" sz="2400" i="0" dirty="0">
              <a:latin typeface="+mn-lt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+mn-lt"/>
                <a:cs typeface="Consolas" panose="020B0609020204030204" pitchFamily="49" charset="0"/>
              </a:rPr>
              <a:t>teken</a:t>
            </a:r>
            <a:r>
              <a:rPr lang="en-US" sz="24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+mn-lt"/>
                <a:cs typeface="Consolas" panose="020B0609020204030204" pitchFamily="49" charset="0"/>
              </a:rPr>
              <a:t>‘%’ </a:t>
            </a:r>
            <a:r>
              <a:rPr lang="en-US" sz="2400" dirty="0" smtClean="0"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[l]o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long)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octaal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geheel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getal</a:t>
            </a:r>
            <a:endParaRPr lang="en-US" sz="2400" i="0" dirty="0">
              <a:latin typeface="+mn-lt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+mn-lt"/>
                <a:cs typeface="Consolas" panose="020B0609020204030204" pitchFamily="49" charset="0"/>
              </a:rPr>
              <a:t>string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	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[l]x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long)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hexadecimaal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geheel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getal</a:t>
            </a:r>
            <a:endParaRPr lang="en-US" sz="2200" i="0" dirty="0">
              <a:latin typeface="+mn-lt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[l]f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+mn-lt"/>
                <a:cs typeface="Consolas" panose="020B0609020204030204" pitchFamily="49" charset="0"/>
              </a:rPr>
              <a:t>reëel</a:t>
            </a:r>
            <a:r>
              <a:rPr lang="en-US" sz="22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+mn-lt"/>
                <a:cs typeface="Consolas" panose="020B0609020204030204" pitchFamily="49" charset="0"/>
              </a:rPr>
              <a:t>getal</a:t>
            </a:r>
            <a:r>
              <a:rPr lang="en-US" sz="22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err="1" smtClean="0">
                <a:latin typeface="+mn-lt"/>
                <a:cs typeface="Consolas" panose="020B0609020204030204" pitchFamily="49" charset="0"/>
              </a:rPr>
              <a:t>reëel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getal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in wet. </a:t>
            </a:r>
            <a:r>
              <a:rPr lang="en-US" sz="2400" i="0" dirty="0" err="1" smtClean="0">
                <a:latin typeface="+mn-lt"/>
                <a:cs typeface="Consolas" panose="020B0609020204030204" pitchFamily="49" charset="0"/>
              </a:rPr>
              <a:t>notatie</a:t>
            </a:r>
            <a:endParaRPr lang="en-US" sz="2400" i="0" dirty="0"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16632"/>
            <a:ext cx="8778180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Situering programmeertaal C  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052736"/>
            <a:ext cx="9073008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dirty="0">
                <a:cs typeface="Courier New" pitchFamily="49" charset="0"/>
              </a:rPr>
              <a:t>C is een programmeertaal die zeer dicht bij de hardware staat en daaruit zijn snelheid haalt. </a:t>
            </a:r>
            <a:endParaRPr lang="nl-BE" sz="2400" dirty="0" smtClean="0">
              <a:cs typeface="Courier New" pitchFamily="49" charset="0"/>
            </a:endParaRPr>
          </a:p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NL" sz="2400" dirty="0" smtClean="0">
                <a:cs typeface="Courier New" pitchFamily="49" charset="0"/>
              </a:rPr>
              <a:t>Typische toepassingen: 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err="1"/>
              <a:t>kernels</a:t>
            </a:r>
            <a:r>
              <a:rPr lang="nl-BE" sz="2400" dirty="0"/>
              <a:t> van U</a:t>
            </a:r>
            <a:r>
              <a:rPr lang="nl-BE" sz="2400" dirty="0" smtClean="0"/>
              <a:t>nix </a:t>
            </a:r>
            <a:r>
              <a:rPr lang="nl-BE" sz="2400" dirty="0"/>
              <a:t>en Windows zijn in C geschreven</a:t>
            </a:r>
            <a:endParaRPr lang="nl-BE" sz="2400" dirty="0" smtClean="0">
              <a:cs typeface="Courier New" pitchFamily="49" charset="0"/>
            </a:endParaRP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cs typeface="Courier New" pitchFamily="49" charset="0"/>
              </a:rPr>
              <a:t>directe </a:t>
            </a:r>
            <a:r>
              <a:rPr lang="nl-BE" sz="2400" dirty="0">
                <a:cs typeface="Courier New" pitchFamily="49" charset="0"/>
              </a:rPr>
              <a:t>aansturing hardware (device drivers)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err="1" smtClean="0">
                <a:cs typeface="Courier New" pitchFamily="49" charset="0"/>
              </a:rPr>
              <a:t>tijdskritische</a:t>
            </a:r>
            <a:r>
              <a:rPr lang="nl-BE" sz="2400" dirty="0" smtClean="0">
                <a:cs typeface="Courier New" pitchFamily="49" charset="0"/>
              </a:rPr>
              <a:t> applicaties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cs typeface="Courier New" pitchFamily="49" charset="0"/>
              </a:rPr>
              <a:t>… </a:t>
            </a:r>
            <a:endParaRPr lang="nl-NL" sz="2400" dirty="0" smtClean="0">
              <a:cs typeface="Courier New" pitchFamily="49" charset="0"/>
            </a:endParaRPr>
          </a:p>
          <a:p>
            <a:pPr marL="342900" indent="-342900">
              <a:lnSpc>
                <a:spcPts val="35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nl-NL" sz="2400" b="0" dirty="0" smtClean="0">
                <a:cs typeface="Courier New" pitchFamily="49" charset="0"/>
              </a:rPr>
              <a:t>Historiek C: 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NL" sz="2400" dirty="0" smtClean="0">
                <a:cs typeface="Courier New" pitchFamily="49" charset="0"/>
              </a:rPr>
              <a:t>ANSI C: 1972 (oudste code)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NL" sz="2400" b="0" dirty="0" smtClean="0">
                <a:cs typeface="Courier New" pitchFamily="49" charset="0"/>
              </a:rPr>
              <a:t>C99: sinds 1999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NL" sz="2400" dirty="0" smtClean="0">
                <a:cs typeface="Courier New" pitchFamily="49" charset="0"/>
              </a:rPr>
              <a:t>C11: huidige standaard (sinds 2011)</a:t>
            </a:r>
            <a:r>
              <a:rPr lang="nl-NL" sz="2400" b="0" dirty="0" smtClean="0">
                <a:cs typeface="Courier New" pitchFamily="49" charset="0"/>
              </a:rPr>
              <a:t> 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2854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0512" y="750"/>
            <a:ext cx="8856984" cy="70609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chemeClr val="accent1"/>
                </a:solidFill>
              </a:rPr>
              <a:t>printf</a:t>
            </a:r>
            <a:r>
              <a:rPr lang="en-US" sz="3200" b="1" dirty="0" smtClean="0">
                <a:solidFill>
                  <a:schemeClr val="accent1"/>
                </a:solidFill>
              </a:rPr>
              <a:t>: </a:t>
            </a:r>
            <a:r>
              <a:rPr lang="en-US" sz="3200" b="1" dirty="0" err="1" smtClean="0">
                <a:solidFill>
                  <a:schemeClr val="accent1"/>
                </a:solidFill>
              </a:rPr>
              <a:t>voorbeeld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72952" y="835884"/>
            <a:ext cx="9433048" cy="58779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2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printen.c</a:t>
            </a:r>
            <a:r>
              <a:rPr lang="en-US" sz="22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2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lnSpc>
                <a:spcPts val="34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 = 5.2468;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456; char c = '9';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grootte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 %d bytes\n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("d = %.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3lf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of %e\n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d, d);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("d = Rounded: %.0lf  Truncated: %d\n",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)d);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%d of %o of %x\n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("ASCII-code van %c = %d\n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c, 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Opvolger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van %c = %c\n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c, c+1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(":%-15.10s:\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n","Hello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world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30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62610" y="9188"/>
            <a:ext cx="9126894" cy="68350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>
                <a:solidFill>
                  <a:schemeClr val="accent1"/>
                </a:solidFill>
              </a:rPr>
              <a:t>invoer</a:t>
            </a:r>
            <a:r>
              <a:rPr lang="en-US" sz="3200" b="1" dirty="0" smtClean="0">
                <a:solidFill>
                  <a:schemeClr val="accent1"/>
                </a:solidFill>
              </a:rPr>
              <a:t>:  </a:t>
            </a:r>
            <a:r>
              <a:rPr lang="en-US" sz="32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Consolas" panose="020B0609020204030204" pitchFamily="49" charset="0"/>
              </a:rPr>
              <a:t>(in </a:t>
            </a: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b="1" dirty="0" smtClean="0">
                <a:solidFill>
                  <a:schemeClr val="accent1"/>
                </a:solidFill>
                <a:cs typeface="Consolas" panose="020B0609020204030204" pitchFamily="49" charset="0"/>
              </a:rPr>
              <a:t>)</a:t>
            </a:r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37488" y="980728"/>
            <a:ext cx="9224024" cy="53091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yntax:</a:t>
            </a:r>
            <a:endParaRPr lang="en-US" sz="2400" b="1" dirty="0"/>
          </a:p>
          <a:p>
            <a:pPr algn="l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Tx/>
            </a:pP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4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formaat_string</a:t>
            </a:r>
            <a:r>
              <a:rPr lang="en-US" sz="24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argument1, argument2</a:t>
            </a:r>
            <a:r>
              <a:rPr lang="en-US" sz="2400" b="1" i="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pPr marL="342900" indent="-342900" algn="l"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formaat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in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formaatstring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elk argument: </a:t>
            </a:r>
            <a:r>
              <a:rPr lang="en-US" sz="24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i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lvl="1">
              <a:spcBef>
                <a:spcPts val="600"/>
              </a:spcBef>
              <a:buClr>
                <a:schemeClr val="accent4"/>
              </a:buClr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conversiekarakter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):</a:t>
            </a:r>
            <a:r>
              <a:rPr lang="en-US" sz="2400" b="1" i="0" dirty="0" smtClean="0">
                <a:solidFill>
                  <a:schemeClr val="tx1"/>
                </a:solidFill>
              </a:rPr>
              <a:t/>
            </a:r>
            <a:br>
              <a:rPr lang="en-US" sz="2400" b="1" i="0" dirty="0" smtClean="0">
                <a:solidFill>
                  <a:schemeClr val="tx1"/>
                </a:solidFill>
              </a:rPr>
            </a:br>
            <a:endParaRPr lang="en-US" sz="2400" b="1" i="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accent4"/>
              </a:buClr>
            </a:pPr>
            <a:endParaRPr lang="en-US" sz="2400" b="1" dirty="0"/>
          </a:p>
          <a:p>
            <a:pPr lvl="1">
              <a:spcBef>
                <a:spcPts val="600"/>
              </a:spcBef>
              <a:buClr>
                <a:schemeClr val="accent4"/>
              </a:buClr>
            </a:pPr>
            <a:endParaRPr lang="en-US" sz="2400" b="1" i="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accent4"/>
              </a:buClr>
            </a:pPr>
            <a:endParaRPr lang="en-US" sz="2400" b="1" i="0" dirty="0" smtClean="0">
              <a:solidFill>
                <a:schemeClr val="tx1"/>
              </a:solidFill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2"/>
                </a:solidFill>
                <a:latin typeface="+mn-lt"/>
              </a:rPr>
              <a:t>argumenten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+mn-lt"/>
              </a:rPr>
              <a:t>zijn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 steeds </a:t>
            </a:r>
            <a:r>
              <a:rPr lang="en-US" sz="2400" b="1" dirty="0" err="1" smtClean="0">
                <a:solidFill>
                  <a:schemeClr val="accent2"/>
                </a:solidFill>
                <a:latin typeface="+mn-lt"/>
              </a:rPr>
              <a:t>adressen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!!! </a:t>
            </a:r>
            <a:r>
              <a:rPr lang="en-US" sz="2400" dirty="0" err="1" smtClean="0">
                <a:latin typeface="+mn-lt"/>
              </a:rPr>
              <a:t>Dus</a:t>
            </a:r>
            <a:r>
              <a:rPr lang="en-US" sz="2400" dirty="0" smtClean="0">
                <a:latin typeface="+mn-lt"/>
              </a:rPr>
              <a:t>: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gedrag</a:t>
            </a:r>
            <a:r>
              <a:rPr lang="en-US" sz="2400" dirty="0">
                <a:latin typeface="+mn-lt"/>
              </a:rPr>
              <a:t>: </a:t>
            </a:r>
            <a:r>
              <a:rPr lang="en-US" sz="2400" dirty="0" err="1">
                <a:latin typeface="+mn-lt"/>
              </a:rPr>
              <a:t>negeert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witruimte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behalve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bij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lezen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tekst</a:t>
            </a:r>
            <a:endParaRPr lang="en-US" sz="2400" dirty="0">
              <a:latin typeface="+mn-lt"/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resultaat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van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= </a:t>
            </a:r>
            <a:r>
              <a:rPr lang="en-US" sz="2400" dirty="0" err="1">
                <a:latin typeface="+mn-lt"/>
              </a:rPr>
              <a:t>aantal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succesvol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gelezen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variabelen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4608" y="3181710"/>
            <a:ext cx="7776864" cy="1361911"/>
          </a:xfrm>
          <a:prstGeom prst="rect">
            <a:avLst/>
          </a:prstGeom>
          <a:noFill/>
          <a:ln w="38100" cap="sq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 smtClean="0">
                <a:cs typeface="Consolas" panose="020B0609020204030204" pitchFamily="49" charset="0"/>
              </a:rPr>
              <a:t> 	  </a:t>
            </a:r>
            <a:r>
              <a:rPr lang="en-US" sz="2200" dirty="0">
                <a:cs typeface="Consolas" panose="020B0609020204030204" pitchFamily="49" charset="0"/>
              </a:rPr>
              <a:t> </a:t>
            </a:r>
            <a:r>
              <a:rPr lang="en-US" sz="2200" dirty="0" smtClean="0">
                <a:cs typeface="Consolas" panose="020B0609020204030204" pitchFamily="49" charset="0"/>
              </a:rPr>
              <a:t>  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   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double</a:t>
            </a: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en-US" sz="2200" dirty="0">
                <a:cs typeface="Consolas" panose="020B0609020204030204" pitchFamily="49" charset="0"/>
              </a:rPr>
              <a:t>	</a:t>
            </a:r>
            <a:r>
              <a:rPr lang="en-US" sz="2200" dirty="0" smtClean="0">
                <a:cs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b="1" dirty="0">
                <a:solidFill>
                  <a:schemeClr val="tx2"/>
                </a:solidFill>
                <a:cs typeface="Consolas" panose="020B0609020204030204" pitchFamily="49" charset="0"/>
              </a:rPr>
              <a:t>		</a:t>
            </a:r>
            <a:r>
              <a:rPr lang="en-US" sz="2200" b="1" dirty="0" smtClean="0">
                <a:solidFill>
                  <a:schemeClr val="tx2"/>
                </a:solidFill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en-US" sz="2200" dirty="0">
                <a:cs typeface="Consolas" panose="020B0609020204030204" pitchFamily="49" charset="0"/>
              </a:rPr>
              <a:t>	</a:t>
            </a:r>
            <a:r>
              <a:rPr lang="en-US" sz="2200" dirty="0" smtClean="0">
                <a:cs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b="1" dirty="0">
                <a:solidFill>
                  <a:schemeClr val="tx2"/>
                </a:solidFill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chemeClr val="tx2"/>
                </a:solidFill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sz="24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11689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750"/>
            <a:ext cx="9145016" cy="70609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chemeClr val="accent1"/>
                </a:solidFill>
              </a:rPr>
              <a:t>scanf</a:t>
            </a:r>
            <a:r>
              <a:rPr lang="en-US" sz="3200" b="1" dirty="0" smtClean="0">
                <a:solidFill>
                  <a:schemeClr val="accent1"/>
                </a:solidFill>
              </a:rPr>
              <a:t>: </a:t>
            </a:r>
            <a:r>
              <a:rPr lang="en-US" sz="3200" b="1" dirty="0" err="1" smtClean="0">
                <a:solidFill>
                  <a:schemeClr val="accent1"/>
                </a:solidFill>
              </a:rPr>
              <a:t>voorbeeld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04528" y="980727"/>
            <a:ext cx="8352928" cy="5144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2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inlezen</a:t>
            </a:r>
            <a:r>
              <a:rPr lang="en-US" sz="22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</a:t>
            </a:r>
            <a:r>
              <a:rPr lang="en-US" sz="22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algn="l">
              <a:lnSpc>
                <a:spcPts val="35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d, m, j; 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double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0, v;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geef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datum in (d/m/j): ");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("%d/%d/%d", &amp;d, &amp;m, &amp;j);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("%d/%d/%d\n", d, m, j);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("%lf", &amp;v) == 1)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("\t%.2f\n", sum += v);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0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19510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4442" y="0"/>
            <a:ext cx="8963054" cy="70609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getchar</a:t>
            </a:r>
            <a:r>
              <a:rPr lang="en-US" sz="3200" b="1" dirty="0" smtClean="0">
                <a:solidFill>
                  <a:schemeClr val="accent1"/>
                </a:solidFill>
              </a:rPr>
              <a:t> / </a:t>
            </a:r>
            <a:r>
              <a:rPr lang="en-US" sz="3200" b="1" dirty="0" err="1" smtClean="0">
                <a:solidFill>
                  <a:schemeClr val="accent1"/>
                </a:solidFill>
              </a:rPr>
              <a:t>putchar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Consolas" panose="020B0609020204030204" pitchFamily="49" charset="0"/>
              </a:rPr>
              <a:t>(in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b="1" dirty="0">
                <a:solidFill>
                  <a:schemeClr val="accent1"/>
                </a:solidFill>
                <a:cs typeface="Consolas" panose="020B0609020204030204" pitchFamily="49" charset="0"/>
              </a:rPr>
              <a:t>)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16496" y="980727"/>
            <a:ext cx="9001000" cy="55861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nl-BE" sz="24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nl-BE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nl-BE" sz="24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</a:t>
            </a:r>
            <a:endParaRPr lang="en-US" sz="2400" b="1" i="0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-354013" algn="l">
              <a:spcBef>
                <a:spcPts val="18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doel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lezen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schrijven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van 1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karakter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ook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whitespace)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  <a:p>
            <a:pPr marL="354013" indent="-354013" algn="l"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getchar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geeft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EOF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als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einde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input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bereikt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is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(Ctrl-Z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354013" indent="-354013" algn="l"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u="sng" dirty="0" err="1" smtClean="0">
                <a:latin typeface="+mn-lt"/>
              </a:rPr>
              <a:t>Voorbeeld</a:t>
            </a:r>
            <a:r>
              <a:rPr lang="en-US" sz="2400" dirty="0" smtClean="0">
                <a:latin typeface="+mn-lt"/>
              </a:rPr>
              <a:t>: </a:t>
            </a:r>
            <a:r>
              <a:rPr lang="en-US" sz="2400" b="1" dirty="0" err="1" smtClean="0">
                <a:solidFill>
                  <a:schemeClr val="accent4"/>
                </a:solidFill>
                <a:latin typeface="+mn-lt"/>
              </a:rPr>
              <a:t>getchar.c</a:t>
            </a:r>
            <a:endParaRPr lang="en-US" sz="2400" b="1" dirty="0" smtClean="0">
              <a:solidFill>
                <a:schemeClr val="accent4"/>
              </a:solidFill>
              <a:latin typeface="+mn-lt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#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#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main() { 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while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((c =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()) != EOF)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chemeClr val="tx2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3"/>
                </a:solidFill>
              </a:rPr>
              <a:t>Functies</a:t>
            </a:r>
            <a:endParaRPr lang="nl-BE" sz="2800" b="1" dirty="0">
              <a:solidFill>
                <a:schemeClr val="accent3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7606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484772" y="26988"/>
            <a:ext cx="8860716" cy="73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Functies: Typisch C-programma  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12552" y="1490836"/>
            <a:ext cx="7977610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</a:t>
            </a:r>
            <a:r>
              <a:rPr lang="nl-BE" sz="22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BE" sz="22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preprocessing</a:t>
            </a:r>
            <a:r>
              <a:rPr lang="nl-BE" sz="22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directives</a:t>
            </a:r>
            <a:endParaRPr lang="nl-BE" sz="2200" b="1" i="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04070" y="2595795"/>
            <a:ext cx="7986092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einde();                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//declaratie functies</a:t>
            </a:r>
            <a:endParaRPr lang="nl-BE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98762" y="3146707"/>
            <a:ext cx="7991400" cy="212365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pi_2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PI*PI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("pi kwadraat = %</a:t>
            </a: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lf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\n",pi_2);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einde();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return 0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200" b="1" i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98761" y="5404107"/>
            <a:ext cx="7991401" cy="1107996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einde() {                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//definitie functies</a:t>
            </a:r>
            <a:endParaRPr lang="nl-BE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("Einde programma ...\n");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940098" y="939611"/>
            <a:ext cx="7950064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functies1.c */                     </a:t>
            </a:r>
            <a:r>
              <a:rPr lang="nl-BE" sz="22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//commentaar</a:t>
            </a:r>
            <a:endParaRPr lang="nl-BE" sz="2200" b="1" i="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922132" y="2019731"/>
            <a:ext cx="7968030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 PI 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3.1416</a:t>
            </a:r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nl-BE" sz="22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//declaratie constanten </a:t>
            </a:r>
            <a:endParaRPr lang="nl-BE" sz="2200" b="1" i="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460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484772" y="26988"/>
            <a:ext cx="8860716" cy="90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Definities functies 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84772" y="1124744"/>
            <a:ext cx="8454823" cy="14465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function-name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 declarations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declarations</a:t>
            </a:r>
            <a:endParaRPr lang="en-US" sz="2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statements</a:t>
            </a:r>
            <a:endParaRPr lang="en-US" sz="2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502717" y="2852936"/>
            <a:ext cx="91487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eturn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statement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zorgt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voor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het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teruggeven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van het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resultaat</a:t>
            </a: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Syntax: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niet 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bij </a:t>
            </a:r>
            <a:r>
              <a:rPr lang="nl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functies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meer 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dan 1 return statement toegelaten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!</a:t>
            </a:r>
            <a:endParaRPr lang="nl-BE" sz="2400" dirty="0">
              <a:solidFill>
                <a:prstClr val="black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9512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484772" y="26988"/>
            <a:ext cx="8788708" cy="90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Declaraties</a:t>
            </a:r>
            <a:r>
              <a:rPr lang="nl-BE" sz="3600" b="1" dirty="0" smtClean="0">
                <a:solidFill>
                  <a:schemeClr val="accent1"/>
                </a:solidFill>
              </a:rPr>
              <a:t> </a:t>
            </a:r>
            <a:r>
              <a:rPr lang="nl-BE" sz="3200" b="1" dirty="0" smtClean="0">
                <a:solidFill>
                  <a:schemeClr val="accent1"/>
                </a:solidFill>
              </a:rPr>
              <a:t>functies 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486088" y="3789040"/>
            <a:ext cx="7272808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function-name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prototype-</a:t>
            </a:r>
            <a:r>
              <a:rPr lang="en-US" sz="2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lijst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84772" y="1052736"/>
            <a:ext cx="8454823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Functie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moet gedeclareerd worden </a:t>
            </a:r>
            <a:r>
              <a:rPr lang="nl-BE" sz="2400" b="1" dirty="0">
                <a:solidFill>
                  <a:schemeClr val="accent2"/>
                </a:solidFill>
                <a:latin typeface="Calibri"/>
              </a:rPr>
              <a:t>VOOR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gebruik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prstClr val="black"/>
                </a:solidFill>
                <a:latin typeface="Calibri"/>
              </a:rPr>
              <a:t>2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oplossingen: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  <a:p>
            <a:pPr marL="914400" lvl="1" indent="-457200">
              <a:lnSpc>
                <a:spcPts val="33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definieer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alle functies VOOR ze gebruikt worden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(niet altijd mogelijk!)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  <a:p>
            <a:pPr marL="914400" lvl="1" indent="-45720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gebruik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een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functie-prototype: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  <a:buFont typeface="Arial" panose="020B0604020202020204" pitchFamily="34" charset="0"/>
              <a:buChar char="•"/>
            </a:pPr>
            <a:endParaRPr lang="en-US" sz="2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jntoelichting 2 6"/>
          <p:cNvSpPr/>
          <p:nvPr/>
        </p:nvSpPr>
        <p:spPr>
          <a:xfrm>
            <a:off x="3925828" y="4752370"/>
            <a:ext cx="4334438" cy="1296144"/>
          </a:xfrm>
          <a:prstGeom prst="borderCallout2">
            <a:avLst>
              <a:gd name="adj1" fmla="val -1532"/>
              <a:gd name="adj2" fmla="val 65025"/>
              <a:gd name="adj3" fmla="val -24920"/>
              <a:gd name="adj4" fmla="val 64400"/>
              <a:gd name="adj5" fmla="val -39673"/>
              <a:gd name="adj6" fmla="val 635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= opsomming van types van de formele parameters (variabelen mogen weggelaten worden) 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7156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750"/>
            <a:ext cx="9001000" cy="70609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chemeClr val="accent1"/>
                </a:solidFill>
              </a:rPr>
              <a:t>voorbeeld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04528" y="1001336"/>
            <a:ext cx="8352928" cy="52976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functies2.c */</a:t>
            </a: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print_lijn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print_ascii_tabel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(char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main(void) {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print_ascii_tabel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A','z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print_lijn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("2 tot de 6de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macht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%d", power(2,6));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08029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32520" y="176864"/>
            <a:ext cx="8352928" cy="65556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print_lijn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&lt;80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('-');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print_ascii_tabel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(char s, char e) 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char c;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for (c=s ; c&lt;=e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("%c : %d\t", c, c);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base,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p = 1,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=1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&lt;=n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p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*= base;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p;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16081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8778180" cy="75600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Populariteit programmeertaal C  (en C++)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96752"/>
            <a:ext cx="8424936" cy="936104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NL" sz="2600" dirty="0">
                <a:cs typeface="Courier New" pitchFamily="49" charset="0"/>
                <a:hlinkClick r:id="rId2"/>
              </a:rPr>
              <a:t>http://langpop.com</a:t>
            </a:r>
            <a:r>
              <a:rPr lang="nl-NL" sz="2600" dirty="0" smtClean="0">
                <a:cs typeface="Courier New" pitchFamily="49" charset="0"/>
                <a:hlinkClick r:id="rId2"/>
              </a:rPr>
              <a:t>/</a:t>
            </a:r>
            <a:endParaRPr lang="nl-NL" sz="2600" dirty="0" smtClean="0">
              <a:cs typeface="Courier New" pitchFamily="49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2215128"/>
            <a:ext cx="8618577" cy="310321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427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87710" y="188640"/>
            <a:ext cx="9001794" cy="936104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sz="2800" b="1" u="sng" dirty="0" err="1" smtClean="0">
                <a:solidFill>
                  <a:schemeClr val="accent4"/>
                </a:solidFill>
              </a:rPr>
              <a:t>Opmerking</a:t>
            </a:r>
            <a:r>
              <a:rPr lang="en-US" sz="2800" b="1" dirty="0" smtClean="0">
                <a:solidFill>
                  <a:schemeClr val="accent4"/>
                </a:solidFill>
              </a:rPr>
              <a:t>: </a:t>
            </a:r>
            <a:r>
              <a:rPr lang="nl-BE" sz="2800" b="1" dirty="0">
                <a:solidFill>
                  <a:schemeClr val="accent4"/>
                </a:solidFill>
              </a:rPr>
              <a:t>waarom </a:t>
            </a:r>
            <a:r>
              <a:rPr lang="nl-BE" sz="2800" b="1" dirty="0" smtClean="0">
                <a:solidFill>
                  <a:schemeClr val="accent4"/>
                </a:solidFill>
              </a:rPr>
              <a:t>is  </a:t>
            </a:r>
            <a:r>
              <a:rPr lang="nl-BE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x*x*x</a:t>
            </a:r>
            <a:r>
              <a:rPr lang="nl-BE" sz="2800" b="1" dirty="0" smtClean="0">
                <a:solidFill>
                  <a:schemeClr val="accent4"/>
                </a:solidFill>
              </a:rPr>
              <a:t>  NIET </a:t>
            </a:r>
            <a:r>
              <a:rPr lang="nl-BE" sz="2800" b="1" dirty="0">
                <a:solidFill>
                  <a:schemeClr val="accent4"/>
                </a:solidFill>
              </a:rPr>
              <a:t>gelijk </a:t>
            </a:r>
            <a:r>
              <a:rPr lang="nl-BE" sz="2800" b="1" dirty="0" smtClean="0">
                <a:solidFill>
                  <a:schemeClr val="accent4"/>
                </a:solidFill>
              </a:rPr>
              <a:t>aan 			  </a:t>
            </a:r>
            <a:r>
              <a:rPr lang="nl-BE" sz="28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nl-BE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(x,3)</a:t>
            </a:r>
            <a:r>
              <a:rPr lang="nl-BE" sz="2800" b="1" dirty="0" smtClean="0">
                <a:solidFill>
                  <a:schemeClr val="accent4"/>
                </a:solidFill>
              </a:rPr>
              <a:t> (uit </a:t>
            </a:r>
            <a:r>
              <a:rPr lang="nl-BE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28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nl-BE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nl-BE" sz="2800" b="1" dirty="0" smtClean="0">
                <a:solidFill>
                  <a:schemeClr val="accent4"/>
                </a:solidFill>
              </a:rPr>
              <a:t>) ?</a:t>
            </a:r>
            <a:endParaRPr lang="en-US" sz="2800" b="1" dirty="0" smtClean="0">
              <a:solidFill>
                <a:schemeClr val="accent4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23186" y="1124744"/>
            <a:ext cx="8534270" cy="54707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endParaRPr lang="nl-BE" sz="2400" dirty="0"/>
          </a:p>
          <a:p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(double, double)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x*x*x</a:t>
            </a:r>
            <a:r>
              <a:rPr lang="nl-BE" sz="2400" dirty="0" smtClean="0">
                <a:latin typeface="+mn-lt"/>
              </a:rPr>
              <a:t> : amper </a:t>
            </a:r>
            <a:r>
              <a:rPr lang="nl-BE" sz="2400" dirty="0">
                <a:latin typeface="+mn-lt"/>
              </a:rPr>
              <a:t>2 bewerkingen </a:t>
            </a:r>
            <a:r>
              <a:rPr lang="nl-BE" sz="2400" dirty="0" smtClean="0">
                <a:latin typeface="+mn-lt"/>
              </a:rPr>
              <a:t>nodig</a:t>
            </a:r>
          </a:p>
          <a:p>
            <a:pPr marL="354013">
              <a:spcBef>
                <a:spcPts val="600"/>
              </a:spcBef>
              <a:buClr>
                <a:schemeClr val="accent2"/>
              </a:buClr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(x,3)</a:t>
            </a:r>
            <a:r>
              <a:rPr lang="nl-BE" sz="2400" dirty="0" smtClean="0">
                <a:latin typeface="+mn-lt"/>
              </a:rPr>
              <a:t> : functieaanroep en</a:t>
            </a:r>
            <a:r>
              <a:rPr lang="nl-BE" sz="2400" dirty="0">
                <a:latin typeface="+mn-lt"/>
              </a:rPr>
              <a:t> </a:t>
            </a:r>
            <a:r>
              <a:rPr lang="nl-BE" sz="2400" dirty="0" smtClean="0">
                <a:latin typeface="+mn-lt"/>
              </a:rPr>
              <a:t>reeksontwikkeling</a:t>
            </a:r>
          </a:p>
          <a:p>
            <a:pPr marL="354013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nl-BE" sz="2400" dirty="0">
                <a:latin typeface="+mn-lt"/>
              </a:rPr>
              <a:t>	</a:t>
            </a:r>
            <a:r>
              <a:rPr lang="nl-BE" sz="2400" dirty="0" smtClean="0">
                <a:latin typeface="+mn-lt"/>
                <a:sym typeface="Symbol"/>
              </a:rPr>
              <a:t> </a:t>
            </a:r>
            <a:r>
              <a:rPr lang="nl-BE" sz="2400" dirty="0" smtClean="0">
                <a:latin typeface="+mn-lt"/>
              </a:rPr>
              <a:t>benaderende </a:t>
            </a:r>
            <a:r>
              <a:rPr lang="nl-BE" sz="2400" dirty="0">
                <a:latin typeface="+mn-lt"/>
              </a:rPr>
              <a:t>berekening (stopt als `verbeterde' </a:t>
            </a:r>
            <a:r>
              <a:rPr lang="nl-BE" sz="2400" dirty="0" smtClean="0">
                <a:latin typeface="+mn-lt"/>
              </a:rPr>
              <a:t>			      uitkomst </a:t>
            </a:r>
            <a:r>
              <a:rPr lang="nl-BE" sz="2400" dirty="0">
                <a:latin typeface="+mn-lt"/>
              </a:rPr>
              <a:t>niet </a:t>
            </a:r>
            <a:r>
              <a:rPr lang="nl-BE" sz="2400" dirty="0" smtClean="0">
                <a:latin typeface="+mn-lt"/>
              </a:rPr>
              <a:t>meer verschilt </a:t>
            </a:r>
            <a:r>
              <a:rPr lang="nl-BE" sz="2400" dirty="0">
                <a:latin typeface="+mn-lt"/>
              </a:rPr>
              <a:t>van vorige </a:t>
            </a:r>
            <a:r>
              <a:rPr lang="nl-BE" sz="2400" dirty="0" smtClean="0">
                <a:latin typeface="+mn-lt"/>
              </a:rPr>
              <a:t>benadering)</a:t>
            </a:r>
          </a:p>
          <a:p>
            <a:pPr marL="354013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nl-BE" sz="2400" dirty="0" smtClean="0">
                <a:latin typeface="+mn-lt"/>
              </a:rPr>
              <a:t>	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>
                <a:latin typeface="+mn-lt"/>
              </a:rPr>
              <a:t>te </a:t>
            </a:r>
            <a:r>
              <a:rPr lang="nl-BE" sz="2400" dirty="0">
                <a:latin typeface="+mn-lt"/>
              </a:rPr>
              <a:t>veel bewerkingen </a:t>
            </a:r>
            <a:r>
              <a:rPr lang="nl-BE" sz="2400" dirty="0" smtClean="0">
                <a:latin typeface="+mn-lt"/>
              </a:rPr>
              <a:t>+ kans </a:t>
            </a:r>
            <a:r>
              <a:rPr lang="nl-BE" sz="2400" dirty="0">
                <a:latin typeface="+mn-lt"/>
              </a:rPr>
              <a:t>op </a:t>
            </a:r>
            <a:r>
              <a:rPr lang="nl-BE" sz="2400" dirty="0" smtClean="0">
                <a:latin typeface="+mn-lt"/>
              </a:rPr>
              <a:t>afrondingsfouten</a:t>
            </a:r>
            <a:endParaRPr lang="nl-BE" sz="2400" dirty="0">
              <a:latin typeface="+mn-lt"/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</a:t>
            </a:r>
            <a:r>
              <a:rPr lang="nl-BE" sz="2400" b="1" dirty="0" smtClean="0">
                <a:solidFill>
                  <a:schemeClr val="accent3"/>
                </a:solidFill>
                <a:latin typeface="+mn-lt"/>
              </a:rPr>
              <a:t> is </a:t>
            </a:r>
            <a:r>
              <a:rPr lang="nl-BE" sz="2400" b="1" dirty="0">
                <a:solidFill>
                  <a:schemeClr val="accent3"/>
                </a:solidFill>
                <a:latin typeface="+mn-lt"/>
              </a:rPr>
              <a:t>bedoeld voor niet-gehele </a:t>
            </a:r>
            <a:r>
              <a:rPr lang="nl-BE" sz="2400" b="1" dirty="0" smtClean="0">
                <a:solidFill>
                  <a:schemeClr val="accent3"/>
                </a:solidFill>
                <a:latin typeface="+mn-lt"/>
              </a:rPr>
              <a:t>exponenten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+mn-lt"/>
              </a:rPr>
              <a:t>Merk op: </a:t>
            </a:r>
          </a:p>
          <a:p>
            <a:pPr marL="800100" lvl="1" indent="-342900"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>
                <a:latin typeface="+mn-lt"/>
              </a:rPr>
              <a:t>a</a:t>
            </a:r>
            <a:r>
              <a:rPr lang="nl-BE" sz="2400" dirty="0" smtClean="0">
                <a:latin typeface="+mn-lt"/>
              </a:rPr>
              <a:t>ls t een negatief </a:t>
            </a:r>
            <a:r>
              <a:rPr lang="nl-BE" sz="2400" dirty="0">
                <a:latin typeface="+mn-lt"/>
              </a:rPr>
              <a:t>geheel getal is, dan </a:t>
            </a:r>
            <a:r>
              <a:rPr lang="nl-BE" sz="2400" dirty="0" smtClean="0">
                <a:latin typeface="+mn-lt"/>
              </a:rPr>
              <a:t>is </a:t>
            </a:r>
            <a:r>
              <a:rPr lang="nl-BE" sz="2400" dirty="0" err="1" smtClean="0">
                <a:latin typeface="+mn-lt"/>
              </a:rPr>
              <a:t>x</a:t>
            </a:r>
            <a:r>
              <a:rPr lang="nl-BE" sz="2800" baseline="30000" dirty="0" err="1" smtClean="0">
                <a:latin typeface="+mn-lt"/>
              </a:rPr>
              <a:t>t</a:t>
            </a:r>
            <a:r>
              <a:rPr lang="nl-BE" sz="2400" dirty="0" smtClean="0">
                <a:latin typeface="+mn-lt"/>
              </a:rPr>
              <a:t> = 1/x</a:t>
            </a:r>
            <a:r>
              <a:rPr lang="nl-BE" sz="2800" baseline="30000" dirty="0" smtClean="0">
                <a:latin typeface="+mn-lt"/>
              </a:rPr>
              <a:t>-t</a:t>
            </a:r>
          </a:p>
          <a:p>
            <a:pPr marL="800100" lvl="1" indent="-342900"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err="1">
                <a:latin typeface="+mn-lt"/>
              </a:rPr>
              <a:t>x</a:t>
            </a:r>
            <a:r>
              <a:rPr lang="nl-BE" sz="2800" baseline="30000" dirty="0" err="1" smtClean="0">
                <a:latin typeface="+mn-lt"/>
              </a:rPr>
              <a:t>t</a:t>
            </a:r>
            <a:r>
              <a:rPr lang="nl-BE" sz="2400" dirty="0" smtClean="0">
                <a:latin typeface="+mn-lt"/>
              </a:rPr>
              <a:t> = x * x</a:t>
            </a:r>
            <a:r>
              <a:rPr lang="nl-BE" sz="2800" baseline="30000" dirty="0" smtClean="0">
                <a:latin typeface="+mn-lt"/>
              </a:rPr>
              <a:t>t-1</a:t>
            </a:r>
            <a:endParaRPr lang="nl-BE" sz="2800" baseline="30000" dirty="0">
              <a:latin typeface="+mn-lt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07713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484772" y="26988"/>
            <a:ext cx="9076740" cy="80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Oproepen </a:t>
            </a:r>
            <a:r>
              <a:rPr lang="nl-BE" sz="3200" b="1" dirty="0">
                <a:solidFill>
                  <a:schemeClr val="accent1"/>
                </a:solidFill>
              </a:rPr>
              <a:t>van functies: call </a:t>
            </a:r>
            <a:r>
              <a:rPr lang="nl-BE" sz="3200" b="1" dirty="0" err="1">
                <a:solidFill>
                  <a:schemeClr val="accent1"/>
                </a:solidFill>
              </a:rPr>
              <a:t>by</a:t>
            </a:r>
            <a:r>
              <a:rPr lang="nl-BE" sz="3200" b="1" dirty="0">
                <a:solidFill>
                  <a:schemeClr val="accent1"/>
                </a:solidFill>
              </a:rPr>
              <a:t> </a:t>
            </a:r>
            <a:r>
              <a:rPr lang="nl-BE" sz="3200" b="1" dirty="0" err="1" smtClean="0">
                <a:solidFill>
                  <a:schemeClr val="accent1"/>
                </a:solidFill>
              </a:rPr>
              <a:t>value</a:t>
            </a:r>
            <a:endParaRPr lang="nl-BE" sz="3200" b="1" dirty="0">
              <a:solidFill>
                <a:schemeClr val="accent1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776536" y="980728"/>
            <a:ext cx="8784976" cy="528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Effect functie-oproep: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1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.  argumenten worden geëvalueerd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2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.  waarde van elk argument wordt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toegekend aan 	  	 	formele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parameter van functiedefinitie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3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.  controle wordt overgedragen aan functie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4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.  resultaatwaarde (return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value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) vervangt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functie-oproep 	(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evt. na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conversie) in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de oproepende context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3"/>
                </a:solidFill>
                <a:latin typeface="Calibri"/>
              </a:rPr>
              <a:t>Call </a:t>
            </a:r>
            <a:r>
              <a:rPr lang="nl-BE" sz="2400" b="1" dirty="0" err="1">
                <a:solidFill>
                  <a:schemeClr val="accent3"/>
                </a:solidFill>
                <a:latin typeface="Calibri"/>
              </a:rPr>
              <a:t>by</a:t>
            </a:r>
            <a:r>
              <a:rPr lang="nl-BE" sz="2400" b="1" dirty="0">
                <a:solidFill>
                  <a:schemeClr val="accent3"/>
                </a:solidFill>
                <a:latin typeface="Calibri"/>
              </a:rPr>
              <a:t> </a:t>
            </a:r>
            <a:r>
              <a:rPr lang="nl-BE" sz="2400" b="1" dirty="0" err="1">
                <a:solidFill>
                  <a:schemeClr val="accent3"/>
                </a:solidFill>
                <a:latin typeface="Calibri"/>
              </a:rPr>
              <a:t>value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: 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waarde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wordt doorgegeven</a:t>
            </a:r>
          </a:p>
          <a:p>
            <a:pPr lvl="0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</a:pPr>
            <a:r>
              <a:rPr lang="nl-BE" sz="2400" dirty="0" smtClean="0">
                <a:solidFill>
                  <a:prstClr val="black"/>
                </a:solidFill>
                <a:latin typeface="Calibri"/>
                <a:sym typeface="Symbol"/>
              </a:rPr>
              <a:t>     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indien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het </a:t>
            </a:r>
            <a:r>
              <a:rPr lang="nl-BE" sz="2400" b="1" dirty="0" smtClean="0">
                <a:solidFill>
                  <a:schemeClr val="accent2"/>
                </a:solidFill>
                <a:latin typeface="Calibri"/>
              </a:rPr>
              <a:t>niet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om een adres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gaat, </a:t>
            </a:r>
            <a:r>
              <a:rPr lang="nl-BE" sz="2400" b="1" dirty="0" smtClean="0">
                <a:solidFill>
                  <a:schemeClr val="accent2"/>
                </a:solidFill>
                <a:latin typeface="Calibri"/>
              </a:rPr>
              <a:t>kan een 			functie-oproep nooit de waarde van een 			variabele uit de oproepende context wijzigen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!!!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379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1142" y="0"/>
            <a:ext cx="9000370" cy="70609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chemeClr val="accent1"/>
                </a:solidFill>
              </a:rPr>
              <a:t>voorbeeld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32520" y="764704"/>
            <a:ext cx="8784976" cy="58887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functies3.c */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bepaal_tegengestelde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-5; 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%d\n",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bepaal_tegengestelde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%d\n",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bepaal_tegengestelde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(int i) 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 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*= -1;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3659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704528" y="13276"/>
            <a:ext cx="8089900" cy="64807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Recursieve functies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340768"/>
            <a:ext cx="6768752" cy="383063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nl-NL" altLang="en-US" sz="2400" dirty="0" smtClean="0">
                <a:cs typeface="Arial" pitchFamily="34" charset="0"/>
              </a:rPr>
              <a:t>Een functie heet (direct) </a:t>
            </a:r>
            <a:r>
              <a:rPr lang="nl-NL" altLang="en-US" sz="2400" b="1" dirty="0" smtClean="0">
                <a:solidFill>
                  <a:schemeClr val="accent4"/>
                </a:solidFill>
                <a:cs typeface="Arial" pitchFamily="34" charset="0"/>
              </a:rPr>
              <a:t>recursief</a:t>
            </a:r>
            <a:r>
              <a:rPr lang="nl-NL" altLang="en-US" sz="2400" dirty="0" smtClean="0">
                <a:cs typeface="Arial" pitchFamily="34" charset="0"/>
              </a:rPr>
              <a:t>                                   als hij zichzelf aanroept.</a:t>
            </a: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endParaRPr lang="fr-BE" sz="2400" dirty="0" smtClean="0">
              <a:cs typeface="Arial" pitchFamily="34" charset="0"/>
            </a:endParaRPr>
          </a:p>
          <a:p>
            <a:pPr marL="0" indent="0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nl-NL" altLang="en-US" sz="2400" dirty="0" smtClean="0">
                <a:cs typeface="Arial" pitchFamily="34" charset="0"/>
              </a:rPr>
              <a:t>Een functie heet </a:t>
            </a:r>
            <a:r>
              <a:rPr lang="nl-NL" altLang="en-US" sz="2400" b="1" dirty="0" smtClean="0">
                <a:solidFill>
                  <a:schemeClr val="accent4"/>
                </a:solidFill>
                <a:cs typeface="Arial" pitchFamily="34" charset="0"/>
              </a:rPr>
              <a:t>indirect recursief                                                        </a:t>
            </a:r>
            <a:r>
              <a:rPr lang="nl-NL" altLang="en-US" sz="2400" dirty="0" smtClean="0">
                <a:cs typeface="Arial" pitchFamily="34" charset="0"/>
              </a:rPr>
              <a:t>als de aanroep van zichzelf via                                                        een o</a:t>
            </a:r>
            <a:r>
              <a:rPr lang="en-US" altLang="en-US" sz="2400" dirty="0" smtClean="0">
                <a:cs typeface="Arial" pitchFamily="34" charset="0"/>
              </a:rPr>
              <a:t>f</a:t>
            </a:r>
            <a:r>
              <a:rPr lang="nl-NL" altLang="en-US" sz="2400" dirty="0" smtClean="0">
                <a:cs typeface="Arial" pitchFamily="34" charset="0"/>
              </a:rPr>
              <a:t> meerdere andere functies gaat. 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43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692026" y="0"/>
            <a:ext cx="8089900" cy="7254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 smtClean="0">
                <a:solidFill>
                  <a:schemeClr val="accent1"/>
                </a:solidFill>
              </a:rPr>
              <a:t>Voorbeeld</a:t>
            </a:r>
            <a:r>
              <a:rPr lang="fr-BE" sz="3200" b="1" dirty="0" smtClean="0">
                <a:solidFill>
                  <a:schemeClr val="accent1"/>
                </a:solidFill>
              </a:rPr>
              <a:t>: </a:t>
            </a:r>
            <a:r>
              <a:rPr lang="fr-BE" sz="3200" b="1" dirty="0" err="1" smtClean="0">
                <a:solidFill>
                  <a:schemeClr val="accent1"/>
                </a:solidFill>
              </a:rPr>
              <a:t>berekening</a:t>
            </a:r>
            <a:r>
              <a:rPr lang="fr-BE" sz="3200" b="1" dirty="0" smtClean="0">
                <a:solidFill>
                  <a:schemeClr val="accent1"/>
                </a:solidFill>
              </a:rPr>
              <a:t> </a:t>
            </a:r>
            <a:r>
              <a:rPr lang="fr-BE" sz="3200" b="1" dirty="0" err="1" smtClean="0">
                <a:solidFill>
                  <a:schemeClr val="accent1"/>
                </a:solidFill>
              </a:rPr>
              <a:t>faculteit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28744" y="1417932"/>
            <a:ext cx="4320480" cy="4249738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niet recursieve berekening: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n! = 1 * 2 * 3 * … * (n-1) * n</a:t>
            </a:r>
          </a:p>
          <a:p>
            <a:pPr eaLnBrk="1" hangingPunct="1">
              <a:buFont typeface="Wingdings" pitchFamily="2" charset="2"/>
              <a:buNone/>
            </a:pPr>
            <a:endParaRPr lang="nl-BE" sz="800" dirty="0" smtClean="0">
              <a:cs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nl-BE" sz="1800" dirty="0" smtClean="0">
              <a:cs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nl-BE" sz="800" dirty="0" smtClean="0">
              <a:cs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int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fac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(int n) {</a:t>
            </a:r>
          </a:p>
          <a:p>
            <a:pPr eaLnBrk="1" hangingPunct="1">
              <a:buFont typeface="Wingdings" pitchFamily="2" charset="2"/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int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res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 1,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i;</a:t>
            </a:r>
          </a:p>
          <a:p>
            <a:pPr eaLnBrk="1" hangingPunct="1">
              <a:buFont typeface="Wingdings" pitchFamily="2" charset="2"/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for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(i=2 ; i&lt;=n ; i++)</a:t>
            </a:r>
            <a:endParaRPr lang="en-US" alt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</a:t>
            </a:r>
            <a:r>
              <a:rPr lang="en-US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nl-NL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*=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fr-BE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fr-BE" alt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alt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80206" y="1364183"/>
            <a:ext cx="4248472" cy="500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fontAlgn="auto">
              <a:lnSpc>
                <a:spcPts val="36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BE" sz="2600" dirty="0" smtClean="0">
                <a:cs typeface="Arial" charset="0"/>
                <a:sym typeface="Symbol" pitchFamily="18" charset="2"/>
              </a:rPr>
              <a:t> 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recursieve berekening: </a:t>
            </a:r>
            <a:endParaRPr lang="fr-BE" sz="2400" dirty="0" smtClean="0">
              <a:cs typeface="Arial" pitchFamily="34" charset="0"/>
            </a:endParaRPr>
          </a:p>
          <a:p>
            <a:pPr marL="533400" indent="-533400" fontAlgn="auto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sz="2400" dirty="0">
                <a:cs typeface="Arial" pitchFamily="34" charset="0"/>
              </a:rPr>
              <a:t>	</a:t>
            </a:r>
            <a:r>
              <a:rPr lang="pt-BR" sz="2400" dirty="0" smtClean="0">
                <a:cs typeface="Arial" pitchFamily="34" charset="0"/>
              </a:rPr>
              <a:t>n! = 1	       als n = 0 of 1</a:t>
            </a:r>
          </a:p>
          <a:p>
            <a:pPr marL="533400" indent="-533400" fontAlgn="auto">
              <a:lnSpc>
                <a:spcPts val="36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pt-BR" sz="2400" dirty="0" smtClean="0">
                <a:cs typeface="Arial" pitchFamily="34" charset="0"/>
              </a:rPr>
              <a:t>	n! = (n-1)! * n</a:t>
            </a:r>
            <a:r>
              <a:rPr lang="pt-BR" sz="2400" dirty="0">
                <a:cs typeface="Arial" pitchFamily="34" charset="0"/>
              </a:rPr>
              <a:t> </a:t>
            </a:r>
            <a:r>
              <a:rPr lang="pt-BR" sz="2400" dirty="0" smtClean="0">
                <a:cs typeface="Arial" pitchFamily="34" charset="0"/>
              </a:rPr>
              <a:t>       als n &gt; 1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endParaRPr lang="pt-BR" sz="2400" dirty="0" smtClean="0"/>
          </a:p>
          <a:p>
            <a:pPr marL="533400" indent="-53340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 n) {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(n==0 || n==1)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1;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  return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(n-1)*n;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Linkeraccolade 1"/>
          <p:cNvSpPr/>
          <p:nvPr/>
        </p:nvSpPr>
        <p:spPr>
          <a:xfrm>
            <a:off x="5385048" y="2132856"/>
            <a:ext cx="144016" cy="93610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4736976" y="1417932"/>
            <a:ext cx="0" cy="4893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44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Grp="1" noChangeArrowheads="1"/>
          </p:cNvSpPr>
          <p:nvPr>
            <p:ph type="title"/>
          </p:nvPr>
        </p:nvSpPr>
        <p:spPr>
          <a:xfrm>
            <a:off x="776536" y="0"/>
            <a:ext cx="80899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>
                <a:solidFill>
                  <a:schemeClr val="accent1"/>
                </a:solidFill>
              </a:rPr>
              <a:t>Structuur</a:t>
            </a:r>
            <a:r>
              <a:rPr lang="fr-BE" sz="3200" b="1" dirty="0">
                <a:solidFill>
                  <a:schemeClr val="accent1"/>
                </a:solidFill>
              </a:rPr>
              <a:t> </a:t>
            </a:r>
            <a:r>
              <a:rPr lang="fr-BE" sz="3200" b="1" dirty="0" err="1">
                <a:solidFill>
                  <a:schemeClr val="accent1"/>
                </a:solidFill>
              </a:rPr>
              <a:t>recursieve</a:t>
            </a:r>
            <a:r>
              <a:rPr lang="fr-BE" sz="3200" b="1" dirty="0">
                <a:solidFill>
                  <a:schemeClr val="accent1"/>
                </a:solidFill>
              </a:rPr>
              <a:t> </a:t>
            </a:r>
            <a:r>
              <a:rPr lang="fr-BE" sz="3200" b="1" dirty="0" err="1">
                <a:solidFill>
                  <a:schemeClr val="accent1"/>
                </a:solidFill>
              </a:rPr>
              <a:t>algoritmen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196752"/>
            <a:ext cx="7776864" cy="4306887"/>
          </a:xfrm>
        </p:spPr>
        <p:txBody>
          <a:bodyPr>
            <a:normAutofit/>
          </a:bodyPr>
          <a:lstStyle/>
          <a:p>
            <a:pPr marL="92075" indent="-92075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nl-NL" altLang="en-US" sz="2400" dirty="0" smtClean="0">
                <a:cs typeface="Arial" pitchFamily="34" charset="0"/>
              </a:rPr>
              <a:t>Een recursieve oplossing bevat altijd:</a:t>
            </a:r>
          </a:p>
          <a:p>
            <a:pPr marL="723900" lvl="1" indent="-452438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nl-NL" altLang="en-US" sz="2400" dirty="0" smtClean="0">
                <a:cs typeface="Arial" pitchFamily="34" charset="0"/>
              </a:rPr>
              <a:t>Een of meer </a:t>
            </a:r>
            <a:r>
              <a:rPr lang="nl-NL" altLang="en-US" sz="2400" b="1" dirty="0" smtClean="0">
                <a:solidFill>
                  <a:schemeClr val="accent4"/>
                </a:solidFill>
                <a:cs typeface="Arial" pitchFamily="34" charset="0"/>
              </a:rPr>
              <a:t>basisgevallen</a:t>
            </a:r>
            <a:r>
              <a:rPr lang="en-US" altLang="en-US" sz="2400" dirty="0" smtClean="0">
                <a:solidFill>
                  <a:schemeClr val="accent4"/>
                </a:solidFill>
                <a:cs typeface="Arial" pitchFamily="34" charset="0"/>
              </a:rPr>
              <a:t>   </a:t>
            </a:r>
            <a:r>
              <a:rPr lang="en-US" altLang="en-US" sz="2400" dirty="0" smtClean="0">
                <a:cs typeface="Arial" pitchFamily="34" charset="0"/>
              </a:rPr>
              <a:t>                                       </a:t>
            </a:r>
            <a:r>
              <a:rPr lang="nl-NL" altLang="en-US" sz="2400" dirty="0" smtClean="0">
                <a:cs typeface="Arial" pitchFamily="34" charset="0"/>
              </a:rPr>
              <a:t>waarvoor een oplossing geformuleerd wordt                (geen recursieve oproep).</a:t>
            </a:r>
          </a:p>
          <a:p>
            <a:pPr marL="723900" lvl="1" indent="-452438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nl-NL" altLang="en-US" sz="2400" dirty="0" smtClean="0">
                <a:cs typeface="Arial" pitchFamily="34" charset="0"/>
              </a:rPr>
              <a:t>Een of meer </a:t>
            </a:r>
            <a:r>
              <a:rPr lang="nl-NL" altLang="en-US" sz="2400" b="1" dirty="0" smtClean="0">
                <a:solidFill>
                  <a:schemeClr val="accent4"/>
                </a:solidFill>
                <a:cs typeface="Arial" pitchFamily="34" charset="0"/>
              </a:rPr>
              <a:t>recursieve gevallen</a:t>
            </a:r>
            <a:r>
              <a:rPr lang="nl-NL" altLang="en-US" sz="2400" dirty="0" smtClean="0">
                <a:cs typeface="Arial" pitchFamily="34" charset="0"/>
              </a:rPr>
              <a:t>,                            waarvan de oplossing wordt herleid                                tot een eenvoudigere versie van hetzelfde probleem (recursieve oproep(en)).</a:t>
            </a:r>
            <a:endParaRPr lang="nl-NL" altLang="en-US" sz="2400" b="1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45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rrowheads="1"/>
          </p:cNvSpPr>
          <p:nvPr>
            <p:ph type="title"/>
          </p:nvPr>
        </p:nvSpPr>
        <p:spPr>
          <a:xfrm>
            <a:off x="344488" y="0"/>
            <a:ext cx="8951913" cy="88292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>
                <a:solidFill>
                  <a:schemeClr val="accent1"/>
                </a:solidFill>
              </a:rPr>
              <a:t>Oefening</a:t>
            </a:r>
            <a:r>
              <a:rPr lang="fr-BE" sz="3200" b="1" dirty="0">
                <a:solidFill>
                  <a:schemeClr val="accent1"/>
                </a:solidFill>
              </a:rPr>
              <a:t> </a:t>
            </a:r>
            <a:r>
              <a:rPr lang="fr-BE" sz="3200" b="1" dirty="0" smtClean="0">
                <a:solidFill>
                  <a:schemeClr val="accent1"/>
                </a:solidFill>
              </a:rPr>
              <a:t> 1: </a:t>
            </a:r>
            <a:r>
              <a:rPr lang="fr-BE" sz="3200" b="1" dirty="0" err="1">
                <a:solidFill>
                  <a:schemeClr val="accent1"/>
                </a:solidFill>
              </a:rPr>
              <a:t>wat</a:t>
            </a:r>
            <a:r>
              <a:rPr lang="fr-BE" sz="3200" b="1" dirty="0">
                <a:solidFill>
                  <a:schemeClr val="accent1"/>
                </a:solidFill>
              </a:rPr>
              <a:t> </a:t>
            </a:r>
            <a:r>
              <a:rPr lang="fr-BE" sz="3200" b="1" dirty="0" err="1">
                <a:solidFill>
                  <a:schemeClr val="accent1"/>
                </a:solidFill>
              </a:rPr>
              <a:t>is</a:t>
            </a:r>
            <a:r>
              <a:rPr lang="fr-BE" sz="3200" b="1" dirty="0">
                <a:solidFill>
                  <a:schemeClr val="accent1"/>
                </a:solidFill>
              </a:rPr>
              <a:t> de </a:t>
            </a:r>
            <a:r>
              <a:rPr lang="fr-BE" sz="3200" b="1" dirty="0" err="1">
                <a:solidFill>
                  <a:schemeClr val="accent1"/>
                </a:solidFill>
              </a:rPr>
              <a:t>uitvoer</a:t>
            </a:r>
            <a:r>
              <a:rPr lang="fr-BE" sz="3200" b="1" dirty="0">
                <a:solidFill>
                  <a:schemeClr val="accent1"/>
                </a:solidFill>
              </a:rPr>
              <a:t>? 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88505" y="1395327"/>
            <a:ext cx="4248471" cy="5072062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n)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if (n == 0) 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("Start\t");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else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("%d\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t",n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proc(3); 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69024" y="1395327"/>
            <a:ext cx="4248471" cy="507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(n == 0) 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("Start\t");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 {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(n-1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("%d\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t",n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proc(3); 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>
            <a:off x="4736976" y="1484784"/>
            <a:ext cx="0" cy="4893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46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750"/>
            <a:ext cx="9217024" cy="88292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>
                <a:solidFill>
                  <a:schemeClr val="accent1"/>
                </a:solidFill>
              </a:rPr>
              <a:t>Oefening</a:t>
            </a:r>
            <a:r>
              <a:rPr lang="fr-BE" sz="3200" b="1" dirty="0">
                <a:solidFill>
                  <a:schemeClr val="accent1"/>
                </a:solidFill>
              </a:rPr>
              <a:t> </a:t>
            </a:r>
            <a:r>
              <a:rPr lang="fr-BE" sz="3200" b="1" dirty="0" smtClean="0">
                <a:solidFill>
                  <a:schemeClr val="accent1"/>
                </a:solidFill>
              </a:rPr>
              <a:t> 2: </a:t>
            </a:r>
            <a:r>
              <a:rPr lang="fr-BE" sz="3200" b="1" dirty="0" err="1">
                <a:solidFill>
                  <a:schemeClr val="accent1"/>
                </a:solidFill>
              </a:rPr>
              <a:t>wat</a:t>
            </a:r>
            <a:r>
              <a:rPr lang="fr-BE" sz="3200" b="1" dirty="0">
                <a:solidFill>
                  <a:schemeClr val="accent1"/>
                </a:solidFill>
              </a:rPr>
              <a:t> </a:t>
            </a:r>
            <a:r>
              <a:rPr lang="fr-BE" sz="3200" b="1" dirty="0" err="1">
                <a:solidFill>
                  <a:schemeClr val="accent1"/>
                </a:solidFill>
              </a:rPr>
              <a:t>is</a:t>
            </a:r>
            <a:r>
              <a:rPr lang="fr-BE" sz="3200" b="1" dirty="0">
                <a:solidFill>
                  <a:schemeClr val="accent1"/>
                </a:solidFill>
              </a:rPr>
              <a:t> de </a:t>
            </a:r>
            <a:r>
              <a:rPr lang="fr-BE" sz="3200" b="1" dirty="0" err="1">
                <a:solidFill>
                  <a:schemeClr val="accent1"/>
                </a:solidFill>
              </a:rPr>
              <a:t>uitvoer</a:t>
            </a:r>
            <a:r>
              <a:rPr lang="fr-BE" sz="3200" b="1" dirty="0">
                <a:solidFill>
                  <a:schemeClr val="accent1"/>
                </a:solidFill>
              </a:rPr>
              <a:t>? 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20552" y="1052736"/>
            <a:ext cx="8208911" cy="5072062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b) {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if (a &lt;=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Stop %d %d\n", a, b);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else {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(a-1,b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("a=%d\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=%d\n", a, b);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,++b);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proc(5,3); 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1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chemeClr val="tx2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Functies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3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94415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3898"/>
            <a:ext cx="9217024" cy="7254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>
                <a:solidFill>
                  <a:schemeClr val="accent1"/>
                </a:solidFill>
                <a:cs typeface="Arial" pitchFamily="34" charset="0"/>
              </a:rPr>
              <a:t>Wat </a:t>
            </a:r>
            <a:r>
              <a:rPr lang="fr-BE" sz="3200" b="1" dirty="0" err="1">
                <a:solidFill>
                  <a:schemeClr val="accent1"/>
                </a:solidFill>
                <a:cs typeface="Arial" pitchFamily="34" charset="0"/>
              </a:rPr>
              <a:t>zijn</a:t>
            </a:r>
            <a:r>
              <a:rPr lang="fr-BE" sz="3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fr-BE" sz="3200" b="1" dirty="0" err="1" smtClean="0">
                <a:solidFill>
                  <a:schemeClr val="accent1"/>
                </a:solidFill>
                <a:cs typeface="Arial" pitchFamily="34" charset="0"/>
              </a:rPr>
              <a:t>arrays</a:t>
            </a:r>
            <a:r>
              <a:rPr lang="fr-BE" sz="3200" b="1" dirty="0" smtClean="0">
                <a:solidFill>
                  <a:schemeClr val="accent1"/>
                </a:solidFill>
                <a:cs typeface="Arial" pitchFamily="34" charset="0"/>
              </a:rPr>
              <a:t>?</a:t>
            </a:r>
            <a:endParaRPr lang="nl-NL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124744"/>
            <a:ext cx="8712968" cy="4572000"/>
          </a:xfrm>
        </p:spPr>
        <p:txBody>
          <a:bodyPr>
            <a:normAutofit/>
          </a:bodyPr>
          <a:lstStyle/>
          <a:p>
            <a:pPr marL="360363" indent="-360363" eaLnBrk="1" hangingPunct="1">
              <a:lnSpc>
                <a:spcPts val="36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nl-BE" altLang="nl-BE" sz="2400" dirty="0" smtClean="0">
                <a:cs typeface="Arial" charset="0"/>
              </a:rPr>
              <a:t>één naam (variabele) die meerdere geheugenplaatsen of elementen bevat. </a:t>
            </a:r>
          </a:p>
          <a:p>
            <a:pPr marL="360363" indent="-360363" eaLnBrk="1" hangingPunct="1">
              <a:lnSpc>
                <a:spcPts val="36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nl-BE" altLang="nl-BE" sz="2400" dirty="0" smtClean="0">
                <a:cs typeface="Arial" charset="0"/>
              </a:rPr>
              <a:t>	</a:t>
            </a:r>
            <a:r>
              <a:rPr lang="nl-BE" altLang="nl-BE" sz="2400" dirty="0" smtClean="0">
                <a:cs typeface="Arial" charset="0"/>
                <a:sym typeface="Symbol" pitchFamily="18" charset="2"/>
              </a:rPr>
              <a:t> een array is een samengesteld type</a:t>
            </a:r>
          </a:p>
          <a:p>
            <a:pPr marL="360363" indent="-360363" eaLnBrk="1" hangingPunct="1">
              <a:lnSpc>
                <a:spcPts val="3600"/>
              </a:lnSpc>
              <a:spcBef>
                <a:spcPts val="2400"/>
              </a:spcBef>
              <a:buClr>
                <a:schemeClr val="accent2"/>
              </a:buClr>
            </a:pPr>
            <a:r>
              <a:rPr lang="nl-BE" altLang="nl-BE" sz="2400" dirty="0" smtClean="0">
                <a:cs typeface="Arial" charset="0"/>
                <a:sym typeface="Symbol" pitchFamily="18" charset="2"/>
              </a:rPr>
              <a:t>Elk element </a:t>
            </a:r>
          </a:p>
          <a:p>
            <a:pPr marL="823912" lvl="1" indent="-457200">
              <a:lnSpc>
                <a:spcPts val="36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nl-BE" altLang="nl-BE" sz="2400" dirty="0" smtClean="0">
                <a:cs typeface="Arial" charset="0"/>
                <a:sym typeface="Symbol" pitchFamily="18" charset="2"/>
              </a:rPr>
              <a:t>is van </a:t>
            </a:r>
            <a:r>
              <a:rPr lang="nl-BE" altLang="nl-BE" sz="2400" b="1" dirty="0" smtClean="0">
                <a:solidFill>
                  <a:schemeClr val="accent3"/>
                </a:solidFill>
                <a:cs typeface="Arial" charset="0"/>
                <a:sym typeface="Symbol" pitchFamily="18" charset="2"/>
              </a:rPr>
              <a:t>hetzelfde </a:t>
            </a:r>
            <a:r>
              <a:rPr lang="nl-BE" altLang="nl-BE" sz="2400" b="1" dirty="0">
                <a:solidFill>
                  <a:schemeClr val="accent3"/>
                </a:solidFill>
                <a:cs typeface="Arial" charset="0"/>
                <a:sym typeface="Symbol" pitchFamily="18" charset="2"/>
              </a:rPr>
              <a:t>type </a:t>
            </a:r>
            <a:r>
              <a:rPr lang="nl-BE" altLang="nl-BE" sz="2400" dirty="0">
                <a:cs typeface="Arial" charset="0"/>
                <a:sym typeface="Symbol" pitchFamily="18" charset="2"/>
              </a:rPr>
              <a:t>(een </a:t>
            </a:r>
            <a:r>
              <a:rPr lang="nl-BE" altLang="nl-BE" sz="2400" dirty="0" smtClean="0">
                <a:cs typeface="Arial" charset="0"/>
                <a:sym typeface="Symbol" pitchFamily="18" charset="2"/>
              </a:rPr>
              <a:t>array </a:t>
            </a:r>
            <a:r>
              <a:rPr lang="nl-BE" altLang="nl-BE" sz="2400" dirty="0">
                <a:cs typeface="Arial" charset="0"/>
                <a:sym typeface="Symbol" pitchFamily="18" charset="2"/>
              </a:rPr>
              <a:t>is homogeen)</a:t>
            </a:r>
            <a:endParaRPr lang="nl-BE" altLang="nl-BE" sz="2400" dirty="0" smtClean="0">
              <a:cs typeface="Arial" charset="0"/>
              <a:sym typeface="Symbol" pitchFamily="18" charset="2"/>
            </a:endParaRPr>
          </a:p>
          <a:p>
            <a:pPr marL="823912" lvl="1" indent="-457200" eaLnBrk="1" hangingPunct="1">
              <a:lnSpc>
                <a:spcPts val="36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nl-BE" altLang="nl-BE" sz="2400" dirty="0" smtClean="0">
                <a:cs typeface="Arial" charset="0"/>
                <a:sym typeface="Symbol" pitchFamily="18" charset="2"/>
              </a:rPr>
              <a:t>wordt aangeduid d.m.v. een </a:t>
            </a:r>
            <a:r>
              <a:rPr lang="nl-BE" altLang="nl-BE" sz="2400" b="1" dirty="0" smtClean="0">
                <a:solidFill>
                  <a:schemeClr val="accent3"/>
                </a:solidFill>
                <a:cs typeface="Arial" charset="0"/>
                <a:sym typeface="Symbol" pitchFamily="18" charset="2"/>
              </a:rPr>
              <a:t>index</a:t>
            </a:r>
            <a:r>
              <a:rPr lang="nl-BE" altLang="nl-BE" sz="2400" dirty="0" smtClean="0">
                <a:cs typeface="Arial" charset="0"/>
                <a:sym typeface="Symbol" pitchFamily="18" charset="2"/>
              </a:rPr>
              <a:t> (plaats, nummer)</a:t>
            </a:r>
            <a:endParaRPr lang="nl-BE" altLang="nl-BE" sz="2400" dirty="0" smtClean="0">
              <a:cs typeface="Arial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49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3"/>
                </a:solidFill>
              </a:rPr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/>
              <a:t>Variabelen en fundamentele datatypes </a:t>
            </a:r>
            <a:endParaRPr lang="nl-BE" sz="2800" dirty="0" smtClean="0"/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rgbClr val="000000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6367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>
          <a:xfrm>
            <a:off x="301620" y="0"/>
            <a:ext cx="8971860" cy="7254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>
                <a:solidFill>
                  <a:schemeClr val="accent1"/>
                </a:solidFill>
                <a:cs typeface="Arial" pitchFamily="34" charset="0"/>
              </a:rPr>
              <a:t>Declaratie</a:t>
            </a:r>
            <a:r>
              <a:rPr lang="fr-BE" sz="36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fr-BE" sz="3200" b="1" dirty="0">
                <a:solidFill>
                  <a:schemeClr val="accent1"/>
                </a:solidFill>
                <a:cs typeface="Arial" pitchFamily="34" charset="0"/>
              </a:rPr>
              <a:t>van </a:t>
            </a:r>
            <a:r>
              <a:rPr lang="fr-BE" sz="3200" b="1" dirty="0" err="1">
                <a:solidFill>
                  <a:schemeClr val="accent1"/>
                </a:solidFill>
                <a:cs typeface="Arial" pitchFamily="34" charset="0"/>
              </a:rPr>
              <a:t>een</a:t>
            </a:r>
            <a:r>
              <a:rPr lang="fr-BE" sz="3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fr-BE" sz="3200" b="1" dirty="0" err="1" smtClean="0">
                <a:solidFill>
                  <a:schemeClr val="accent1"/>
                </a:solidFill>
                <a:cs typeface="Arial" pitchFamily="34" charset="0"/>
              </a:rPr>
              <a:t>array</a:t>
            </a:r>
            <a:r>
              <a:rPr lang="fr-BE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nl-NL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66574" y="1132998"/>
            <a:ext cx="8748464" cy="5072063"/>
          </a:xfrm>
        </p:spPr>
        <p:txBody>
          <a:bodyPr>
            <a:noAutofit/>
          </a:bodyPr>
          <a:lstStyle/>
          <a:p>
            <a:pPr marL="354013" indent="-354013" eaLnBrk="1" fontAlgn="auto" hangingPunct="1"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dirty="0" smtClean="0">
                <a:cs typeface="Arial" pitchFamily="34" charset="0"/>
              </a:rPr>
              <a:t>Syntax: </a:t>
            </a:r>
            <a:endParaRPr lang="nl-BE" sz="2400" dirty="0">
              <a:latin typeface="Arial" pitchFamily="34" charset="0"/>
              <a:cs typeface="Arial" pitchFamily="34" charset="0"/>
            </a:endParaRPr>
          </a:p>
          <a:p>
            <a:pPr marL="952500" lvl="1" indent="-495300" eaLnBrk="1" fontAlgn="auto" hangingPunct="1">
              <a:spcAft>
                <a:spcPts val="0"/>
              </a:spcAft>
              <a:buClr>
                <a:schemeClr val="accent2"/>
              </a:buClr>
              <a:buFontTx/>
              <a:buNone/>
              <a:defRPr/>
            </a:pPr>
            <a:r>
              <a:rPr lang="nl-BE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nl-BE" sz="24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grootte_tabel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52500" lvl="1" indent="-495300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Tx/>
              <a:buNone/>
              <a:defRPr/>
            </a:pPr>
            <a:r>
              <a:rPr lang="nl-BE" sz="2400" b="1" dirty="0" smtClean="0">
                <a:solidFill>
                  <a:srgbClr val="A50021"/>
                </a:solidFill>
                <a:cs typeface="Arial" pitchFamily="34" charset="0"/>
              </a:rPr>
              <a:t>Let </a:t>
            </a:r>
            <a:r>
              <a:rPr lang="nl-BE" sz="2400" b="1" dirty="0">
                <a:solidFill>
                  <a:srgbClr val="A50021"/>
                </a:solidFill>
                <a:cs typeface="Arial" pitchFamily="34" charset="0"/>
              </a:rPr>
              <a:t>op:</a:t>
            </a:r>
            <a:r>
              <a:rPr lang="nl-BE" sz="2400" dirty="0">
                <a:cs typeface="Arial" pitchFamily="34" charset="0"/>
              </a:rPr>
              <a:t> </a:t>
            </a:r>
            <a:r>
              <a:rPr lang="nl-BE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grootte_tabel</a:t>
            </a:r>
            <a:r>
              <a:rPr lang="nl-BE" sz="2400" dirty="0">
                <a:cs typeface="Arial" pitchFamily="34" charset="0"/>
              </a:rPr>
              <a:t> moet een </a:t>
            </a:r>
            <a:r>
              <a:rPr lang="nl-BE" sz="2400" dirty="0" err="1">
                <a:cs typeface="Arial" pitchFamily="34" charset="0"/>
              </a:rPr>
              <a:t>getal</a:t>
            </a:r>
            <a:r>
              <a:rPr lang="nl-BE" sz="2400" b="1" dirty="0" err="1">
                <a:solidFill>
                  <a:schemeClr val="accent2"/>
                </a:solidFill>
                <a:cs typeface="Arial" pitchFamily="34" charset="0"/>
              </a:rPr>
              <a:t>constante</a:t>
            </a:r>
            <a:r>
              <a:rPr lang="nl-BE" sz="2400" dirty="0">
                <a:cs typeface="Arial" pitchFamily="34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 </a:t>
            </a:r>
            <a:r>
              <a:rPr lang="nl-BE" sz="2400" dirty="0">
                <a:cs typeface="Arial" pitchFamily="34" charset="0"/>
              </a:rPr>
              <a:t>zijn</a:t>
            </a:r>
            <a:r>
              <a:rPr lang="nl-BE" sz="2400" dirty="0" smtClean="0">
                <a:cs typeface="Arial" pitchFamily="34" charset="0"/>
              </a:rPr>
              <a:t>!!</a:t>
            </a:r>
            <a:endParaRPr lang="nl-BE" sz="2400" dirty="0">
              <a:cs typeface="Arial" pitchFamily="34" charset="0"/>
            </a:endParaRPr>
          </a:p>
          <a:p>
            <a:pPr marL="354013" indent="-354013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u="sng" dirty="0">
                <a:cs typeface="Arial" pitchFamily="34" charset="0"/>
              </a:rPr>
              <a:t>Voorbeeld</a:t>
            </a:r>
          </a:p>
          <a:p>
            <a:pPr marL="952500" lvl="1" indent="-495300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/>
            </a:pPr>
            <a:r>
              <a:rPr lang="nl-BE" sz="2400" dirty="0">
                <a:latin typeface="Courier New" pitchFamily="49" charset="0"/>
              </a:rPr>
              <a:t>	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int getallen[8];</a:t>
            </a:r>
          </a:p>
          <a:p>
            <a:pPr marL="952500" lvl="1" indent="-327025" eaLnBrk="1" fontAlgn="auto" hangingPunct="1">
              <a:lnSpc>
                <a:spcPts val="4000"/>
              </a:lnSpc>
              <a:spcAft>
                <a:spcPts val="0"/>
              </a:spcAft>
              <a:buFontTx/>
              <a:buNone/>
              <a:defRPr/>
            </a:pPr>
            <a:r>
              <a:rPr lang="nl-BE" sz="2600" dirty="0" smtClean="0">
                <a:cs typeface="Arial" pitchFamily="34" charset="0"/>
              </a:rPr>
              <a:t>of</a:t>
            </a:r>
            <a:endParaRPr lang="nl-BE" sz="2600" dirty="0">
              <a:cs typeface="Arial" pitchFamily="34" charset="0"/>
            </a:endParaRPr>
          </a:p>
          <a:p>
            <a:pPr marL="952500" lvl="1" indent="-495300">
              <a:lnSpc>
                <a:spcPts val="4000"/>
              </a:lnSpc>
              <a:spcBef>
                <a:spcPts val="1200"/>
              </a:spcBef>
              <a:buNone/>
              <a:defRPr/>
            </a:pPr>
            <a:r>
              <a:rPr lang="nl-BE" sz="2400" dirty="0">
                <a:latin typeface="Courier New" pitchFamily="49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MAX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00" lvl="1" indent="-495300" eaLnBrk="1" fontAlgn="auto" hangingPunct="1">
              <a:lnSpc>
                <a:spcPts val="3400"/>
              </a:lnSpc>
              <a:spcAft>
                <a:spcPts val="0"/>
              </a:spcAft>
              <a:buFontTx/>
              <a:buNone/>
              <a:defRPr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int getallen[MAX];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317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6698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7079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460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7841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8222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8603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8984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5319925" y="3427720"/>
            <a:ext cx="1544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getallen</a:t>
            </a:r>
            <a:endParaRPr lang="nl-NL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5406572" y="4298961"/>
            <a:ext cx="7880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 i="1">
                <a:latin typeface="+mn-lt"/>
              </a:rPr>
              <a:t>index</a:t>
            </a:r>
            <a:endParaRPr lang="nl-NL" altLang="nl-BE" sz="2200" i="1">
              <a:latin typeface="+mn-lt"/>
            </a:endParaRP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6320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0</a:t>
            </a:r>
            <a:endParaRPr lang="nl-NL" altLang="nl-BE" sz="2200">
              <a:latin typeface="+mn-lt"/>
            </a:endParaRP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6727372" y="4298961"/>
            <a:ext cx="354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1</a:t>
            </a:r>
            <a:endParaRPr lang="nl-NL" altLang="nl-BE" sz="2200">
              <a:latin typeface="+mn-lt"/>
            </a:endParaRP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7082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2</a:t>
            </a:r>
            <a:endParaRPr lang="nl-NL" altLang="nl-BE" sz="2200">
              <a:latin typeface="+mn-lt"/>
            </a:endParaRP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7463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3</a:t>
            </a:r>
            <a:endParaRPr lang="nl-NL" altLang="nl-BE" sz="2200">
              <a:latin typeface="+mn-lt"/>
            </a:endParaRP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7844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4</a:t>
            </a:r>
            <a:endParaRPr lang="nl-NL" altLang="nl-BE" sz="2200">
              <a:latin typeface="+mn-lt"/>
            </a:endParaRP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8225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5</a:t>
            </a:r>
            <a:endParaRPr lang="nl-NL" altLang="nl-BE" sz="2200">
              <a:latin typeface="+mn-lt"/>
            </a:endParaRP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8606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6</a:t>
            </a:r>
            <a:endParaRPr lang="nl-NL" altLang="nl-BE" sz="2200">
              <a:latin typeface="+mn-lt"/>
            </a:endParaRP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8987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7</a:t>
            </a:r>
            <a:endParaRPr lang="nl-NL" altLang="nl-BE" sz="2200">
              <a:latin typeface="+mn-lt"/>
            </a:endParaRPr>
          </a:p>
        </p:txBody>
      </p:sp>
      <p:sp>
        <p:nvSpPr>
          <p:cNvPr id="2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50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200472" y="0"/>
            <a:ext cx="9433048" cy="714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>
                <a:solidFill>
                  <a:schemeClr val="accent1"/>
                </a:solidFill>
                <a:cs typeface="Arial" pitchFamily="34" charset="0"/>
              </a:rPr>
              <a:t>G</a:t>
            </a:r>
            <a:r>
              <a:rPr lang="fr-BE" sz="3200" b="1" dirty="0" err="1" smtClean="0">
                <a:solidFill>
                  <a:schemeClr val="accent1"/>
                </a:solidFill>
                <a:cs typeface="Arial" pitchFamily="34" charset="0"/>
              </a:rPr>
              <a:t>ebruik</a:t>
            </a:r>
            <a:r>
              <a:rPr lang="fr-BE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fr-BE" sz="3200" b="1" dirty="0">
                <a:solidFill>
                  <a:schemeClr val="accent1"/>
                </a:solidFill>
                <a:cs typeface="Arial" pitchFamily="34" charset="0"/>
              </a:rPr>
              <a:t>van de </a:t>
            </a:r>
            <a:r>
              <a:rPr lang="fr-BE" sz="3200" b="1" dirty="0" err="1" smtClean="0">
                <a:solidFill>
                  <a:schemeClr val="accent1"/>
                </a:solidFill>
                <a:cs typeface="Arial" pitchFamily="34" charset="0"/>
              </a:rPr>
              <a:t>array</a:t>
            </a:r>
            <a:endParaRPr lang="nl-NL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052736"/>
            <a:ext cx="8928992" cy="5000625"/>
          </a:xfrm>
        </p:spPr>
        <p:txBody>
          <a:bodyPr>
            <a:noAutofit/>
          </a:bodyPr>
          <a:lstStyle/>
          <a:p>
            <a:pPr marL="354013" lvl="0" indent="-354013">
              <a:buClr>
                <a:schemeClr val="accent2"/>
              </a:buClr>
              <a:defRPr/>
            </a:pP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Syntax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</a:p>
          <a:p>
            <a:pPr marL="0" lvl="0" indent="0">
              <a:buClr>
                <a:schemeClr val="accent2"/>
              </a:buClr>
              <a:buNone/>
              <a:defRPr/>
            </a:pPr>
            <a:r>
              <a:rPr lang="nl-BE" sz="2400" b="1" i="1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nl-BE" sz="24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BE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met   </a:t>
            </a:r>
            <a:r>
              <a:rPr lang="en-US" sz="2400" dirty="0" smtClean="0"/>
              <a:t>0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index</a:t>
            </a:r>
            <a:r>
              <a:rPr lang="en-US" sz="2400" dirty="0">
                <a:sym typeface="Symbol" pitchFamily="18" charset="2"/>
              </a:rPr>
              <a:t> &lt; </a:t>
            </a:r>
            <a:r>
              <a:rPr lang="nl-BE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grootte_array</a:t>
            </a:r>
            <a:endParaRPr lang="nl-BE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lvl="0" indent="-354013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defRPr/>
            </a:pP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kan overal gebruikt worden waar gewone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variabele van </a:t>
            </a: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zelfde type toegelaten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is</a:t>
            </a:r>
            <a:endParaRPr lang="nl-BE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lvl="0" indent="-354013">
              <a:lnSpc>
                <a:spcPts val="4000"/>
              </a:lnSpc>
              <a:spcBef>
                <a:spcPts val="1200"/>
              </a:spcBef>
              <a:buClr>
                <a:schemeClr val="accent2"/>
              </a:buClr>
              <a:defRPr/>
            </a:pPr>
            <a:r>
              <a:rPr lang="nl-BE" sz="2400" u="sng" dirty="0" smtClean="0">
                <a:solidFill>
                  <a:prstClr val="black"/>
                </a:solidFill>
                <a:cs typeface="Arial" pitchFamily="34" charset="0"/>
              </a:rPr>
              <a:t>Voorbeeld</a:t>
            </a:r>
            <a:endParaRPr lang="nl-BE" sz="2400" u="sng" dirty="0">
              <a:solidFill>
                <a:prstClr val="black"/>
              </a:solidFill>
              <a:cs typeface="Arial" pitchFamily="34" charset="0"/>
            </a:endParaRPr>
          </a:p>
          <a:p>
            <a:pPr marL="577850" indent="-577850" eaLnBrk="1" hangingPunct="1">
              <a:lnSpc>
                <a:spcPts val="35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nl-BE" altLang="nl-BE" sz="2400" dirty="0" smtClean="0">
                <a:latin typeface="Courier New" pitchFamily="49" charset="0"/>
              </a:rPr>
              <a:t>	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getallen[2*index+1] = getallen[index]/9;</a:t>
            </a:r>
          </a:p>
          <a:p>
            <a:pPr marL="354013" lvl="0" indent="-354013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defRPr/>
            </a:pPr>
            <a:r>
              <a:rPr lang="nl-BE" sz="2400" b="1" dirty="0">
                <a:solidFill>
                  <a:schemeClr val="accent2"/>
                </a:solidFill>
              </a:rPr>
              <a:t>Let op</a:t>
            </a:r>
            <a:r>
              <a:rPr lang="nl-BE" sz="2400" dirty="0"/>
              <a:t>: </a:t>
            </a:r>
            <a:r>
              <a:rPr lang="nl-BE" sz="2400" dirty="0" smtClean="0"/>
              <a:t>element </a:t>
            </a:r>
            <a:r>
              <a:rPr lang="nl-BE" sz="2400" dirty="0"/>
              <a:t>uitschrijven </a:t>
            </a:r>
            <a:r>
              <a:rPr lang="nl-BE" sz="2400" dirty="0" smtClean="0"/>
              <a:t>met </a:t>
            </a:r>
            <a:r>
              <a:rPr lang="nl-BE" sz="2400" dirty="0"/>
              <a:t>index buiten bereik van de </a:t>
            </a:r>
            <a:r>
              <a:rPr lang="nl-BE" sz="2400" dirty="0" smtClean="0"/>
              <a:t>array 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/>
              <a:t>GEEN foutmelding!    </a:t>
            </a:r>
            <a:r>
              <a:rPr lang="nl-BE" altLang="nl-BE" sz="2400" dirty="0" smtClean="0"/>
              <a:t>(zie: </a:t>
            </a:r>
            <a:r>
              <a:rPr lang="nl-BE" altLang="nl-BE" sz="2400" b="1" dirty="0" smtClean="0">
                <a:solidFill>
                  <a:schemeClr val="accent4"/>
                </a:solidFill>
              </a:rPr>
              <a:t>arrays1.c</a:t>
            </a:r>
            <a:r>
              <a:rPr lang="nl-BE" altLang="nl-BE" sz="2400" dirty="0" smtClean="0"/>
              <a:t>)</a:t>
            </a:r>
            <a:endParaRPr lang="nl-NL" altLang="nl-BE" sz="2400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51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344488" y="750"/>
            <a:ext cx="9289032" cy="654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>
                <a:solidFill>
                  <a:schemeClr val="accent1"/>
                </a:solidFill>
              </a:rPr>
              <a:t>Initialisatie</a:t>
            </a:r>
            <a:r>
              <a:rPr lang="fr-BE" sz="3200" b="1" dirty="0">
                <a:solidFill>
                  <a:schemeClr val="accent1"/>
                </a:solidFill>
              </a:rPr>
              <a:t> </a:t>
            </a:r>
            <a:r>
              <a:rPr lang="fr-BE" sz="3200" b="1" dirty="0" err="1">
                <a:solidFill>
                  <a:schemeClr val="accent1"/>
                </a:solidFill>
              </a:rPr>
              <a:t>bij</a:t>
            </a:r>
            <a:r>
              <a:rPr lang="fr-BE" sz="3200" b="1" dirty="0">
                <a:solidFill>
                  <a:schemeClr val="accent1"/>
                </a:solidFill>
              </a:rPr>
              <a:t> </a:t>
            </a:r>
            <a:r>
              <a:rPr lang="fr-BE" sz="3200" b="1" dirty="0" err="1">
                <a:solidFill>
                  <a:schemeClr val="accent1"/>
                </a:solidFill>
              </a:rPr>
              <a:t>declaratie</a:t>
            </a:r>
            <a:r>
              <a:rPr lang="fr-BE" sz="3200" b="1" dirty="0">
                <a:solidFill>
                  <a:schemeClr val="accent1"/>
                </a:solidFill>
              </a:rPr>
              <a:t> van </a:t>
            </a:r>
            <a:r>
              <a:rPr lang="fr-BE" sz="3200" b="1" dirty="0" err="1" smtClean="0">
                <a:solidFill>
                  <a:schemeClr val="accent1"/>
                </a:solidFill>
              </a:rPr>
              <a:t>arrays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96752"/>
            <a:ext cx="9145016" cy="4392488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t[6] = {1, 2, 3, 4, 5, 6};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latin typeface="Courier New" pitchFamily="49" charset="0"/>
              </a:rPr>
              <a:t>	</a:t>
            </a:r>
            <a:r>
              <a:rPr lang="fr-BE" sz="2400" b="1" dirty="0" smtClean="0">
                <a:cs typeface="Arial" pitchFamily="34" charset="0"/>
                <a:sym typeface="Symbol" pitchFamily="18" charset="2"/>
              </a:rPr>
              <a:t></a:t>
            </a:r>
            <a:r>
              <a:rPr lang="fr-BE" sz="2400" b="1" dirty="0" smtClean="0">
                <a:solidFill>
                  <a:srgbClr val="A50021"/>
                </a:solidFill>
                <a:cs typeface="Arial" pitchFamily="34" charset="0"/>
                <a:sym typeface="Symbol" pitchFamily="18" charset="2"/>
              </a:rPr>
              <a:t> 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deze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opdracht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niet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opsplitsen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!!</a:t>
            </a:r>
            <a:endParaRPr lang="fr-BE" sz="2400" dirty="0" smtClean="0"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24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neerslag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[12] = {20.7,23.0,99.0,77.4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400" b="1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	</a:t>
            </a:r>
            <a:r>
              <a:rPr lang="fr-BE" sz="2400" b="1" dirty="0" smtClean="0">
                <a:solidFill>
                  <a:srgbClr val="A50021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elementen 4 …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11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geïnitialiseerd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op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0</a:t>
            </a:r>
            <a:endParaRPr lang="fr-BE" sz="2400" dirty="0" smtClean="0"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2400"/>
              </a:spcBef>
              <a:buNone/>
            </a:pP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a[] = {1,2,3,4};</a:t>
            </a:r>
          </a:p>
          <a:p>
            <a:pPr lvl="0">
              <a:lnSpc>
                <a:spcPts val="3500"/>
              </a:lnSpc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400" b="1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	</a:t>
            </a:r>
            <a:r>
              <a:rPr lang="fr-BE" sz="2400" b="1" dirty="0" smtClean="0">
                <a:solidFill>
                  <a:srgbClr val="A50021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indien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bereik niet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opgegeven: compiler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vult zelf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		aantal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elementen in</a:t>
            </a:r>
            <a:r>
              <a:rPr lang="nl-BE" sz="26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/>
            </a:r>
            <a:br>
              <a:rPr lang="nl-BE" sz="26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</a:br>
            <a:r>
              <a:rPr lang="nl-BE" sz="28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 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52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0"/>
            <a:ext cx="9073008" cy="7254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200" b="1" dirty="0" err="1" smtClean="0">
                <a:solidFill>
                  <a:schemeClr val="accent1"/>
                </a:solidFill>
                <a:cs typeface="Arial" pitchFamily="34" charset="0"/>
              </a:rPr>
              <a:t>Arrays</a:t>
            </a:r>
            <a:r>
              <a:rPr lang="fr-BE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fr-BE" sz="3200" b="1" dirty="0" err="1" smtClean="0">
                <a:solidFill>
                  <a:schemeClr val="accent1"/>
                </a:solidFill>
                <a:cs typeface="Arial" pitchFamily="34" charset="0"/>
              </a:rPr>
              <a:t>als</a:t>
            </a:r>
            <a:r>
              <a:rPr lang="fr-BE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fr-BE" sz="3200" b="1" dirty="0" err="1" smtClean="0">
                <a:solidFill>
                  <a:schemeClr val="accent1"/>
                </a:solidFill>
                <a:cs typeface="Arial" pitchFamily="34" charset="0"/>
              </a:rPr>
              <a:t>functieparameters</a:t>
            </a:r>
            <a:r>
              <a:rPr lang="fr-BE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nl-NL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787817"/>
            <a:ext cx="8748464" cy="5072063"/>
          </a:xfrm>
        </p:spPr>
        <p:txBody>
          <a:bodyPr>
            <a:noAutofit/>
          </a:bodyPr>
          <a:lstStyle/>
          <a:p>
            <a:pPr marL="354013" indent="-354013" eaLnBrk="1" fontAlgn="auto" hangingPunct="1"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dirty="0" smtClean="0">
                <a:cs typeface="Arial" pitchFamily="34" charset="0"/>
              </a:rPr>
              <a:t>Syntax: </a:t>
            </a:r>
            <a:endParaRPr lang="nl-BE" sz="2400" dirty="0">
              <a:latin typeface="Arial" pitchFamily="34" charset="0"/>
              <a:cs typeface="Arial" pitchFamily="34" charset="0"/>
            </a:endParaRPr>
          </a:p>
          <a:p>
            <a:pPr marL="952500" lvl="1" indent="-495300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nl-BE" sz="2400" dirty="0" smtClean="0">
                <a:cs typeface="Arial" pitchFamily="34" charset="0"/>
              </a:rPr>
              <a:t>Formele parameter: </a:t>
            </a:r>
            <a:r>
              <a:rPr lang="nl-BE" sz="24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952500" lvl="1" indent="-495300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nl-BE" sz="2400" dirty="0" smtClean="0">
                <a:cs typeface="Arial" pitchFamily="34" charset="0"/>
              </a:rPr>
              <a:t>Prototype parameter</a:t>
            </a:r>
            <a:r>
              <a:rPr lang="nl-BE" sz="2400" dirty="0">
                <a:cs typeface="Arial" pitchFamily="34" charset="0"/>
              </a:rPr>
              <a:t>: </a:t>
            </a:r>
            <a:r>
              <a:rPr lang="nl-BE" sz="2400" b="1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354013" indent="-354013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 (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</a:rPr>
              <a:t>arrays2.c</a:t>
            </a:r>
            <a:r>
              <a:rPr lang="nl-BE" sz="2400" dirty="0" smtClean="0">
                <a:cs typeface="Arial" pitchFamily="34" charset="0"/>
              </a:rPr>
              <a:t>)</a:t>
            </a:r>
            <a:endParaRPr lang="nl-BE" sz="2400" dirty="0">
              <a:cs typeface="Arial" pitchFamily="34" charset="0"/>
            </a:endParaRPr>
          </a:p>
          <a:p>
            <a:pPr marL="952500" lvl="1" indent="-495300">
              <a:lnSpc>
                <a:spcPts val="3200"/>
              </a:lnSpc>
              <a:spcBef>
                <a:spcPts val="600"/>
              </a:spcBef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bereken_som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(int[], int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int a[] = {1,2,3,4,5};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("Som = %d\n",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bereken_som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(a,5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 return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bereken_som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(int a[], int n) {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int i, som=0;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(i=0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 i&lt;n ; i++)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 += a[i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return som;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6120182" y="3320421"/>
            <a:ext cx="324036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kstvak 24"/>
          <p:cNvSpPr txBox="1"/>
          <p:nvPr/>
        </p:nvSpPr>
        <p:spPr>
          <a:xfrm>
            <a:off x="6177136" y="3323849"/>
            <a:ext cx="32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+mn-lt"/>
              </a:rPr>
              <a:t>Geen </a:t>
            </a:r>
            <a:r>
              <a:rPr lang="nl-BE" sz="2400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nl-BE" sz="2400" dirty="0" smtClean="0">
                <a:latin typeface="+mn-lt"/>
              </a:rPr>
              <a:t> toevoegen!!!</a:t>
            </a:r>
            <a:endParaRPr lang="nl-BE" sz="2400" dirty="0">
              <a:latin typeface="+mn-lt"/>
            </a:endParaRPr>
          </a:p>
        </p:txBody>
      </p:sp>
      <p:cxnSp>
        <p:nvCxnSpPr>
          <p:cNvPr id="26" name="Rechte verbindingslijn 25"/>
          <p:cNvCxnSpPr/>
          <p:nvPr/>
        </p:nvCxnSpPr>
        <p:spPr>
          <a:xfrm flipV="1">
            <a:off x="6624238" y="3782086"/>
            <a:ext cx="72008" cy="33042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0303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88640"/>
            <a:ext cx="8748464" cy="5072063"/>
          </a:xfrm>
        </p:spPr>
        <p:txBody>
          <a:bodyPr>
            <a:noAutofit/>
          </a:bodyPr>
          <a:lstStyle/>
          <a:p>
            <a:pPr marL="354013" indent="-354013" eaLnBrk="1" fontAlgn="auto" hangingPunct="1"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dirty="0" smtClean="0">
                <a:cs typeface="Arial" pitchFamily="34" charset="0"/>
              </a:rPr>
              <a:t>Opmerkingen: </a:t>
            </a:r>
            <a:endParaRPr lang="nl-BE" sz="2400" dirty="0">
              <a:latin typeface="Arial" pitchFamily="34" charset="0"/>
              <a:cs typeface="Arial" pitchFamily="34" charset="0"/>
            </a:endParaRPr>
          </a:p>
          <a:p>
            <a:pPr marL="952500" lvl="1" indent="-495300">
              <a:lnSpc>
                <a:spcPts val="32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nl-BE" sz="2400" dirty="0">
                <a:cs typeface="Arial" pitchFamily="34" charset="0"/>
              </a:rPr>
              <a:t>de lengte van een array </a:t>
            </a:r>
            <a:r>
              <a:rPr lang="nl-BE" sz="2400" dirty="0" smtClean="0">
                <a:cs typeface="Arial" pitchFamily="34" charset="0"/>
              </a:rPr>
              <a:t>wordt steeds </a:t>
            </a:r>
            <a:r>
              <a:rPr lang="nl-BE" sz="2400" dirty="0">
                <a:cs typeface="Arial" pitchFamily="34" charset="0"/>
              </a:rPr>
              <a:t>expliciet </a:t>
            </a:r>
            <a:r>
              <a:rPr lang="nl-BE" sz="2400" dirty="0" smtClean="0">
                <a:cs typeface="Arial" pitchFamily="34" charset="0"/>
              </a:rPr>
              <a:t>meegegeven (er bestaat </a:t>
            </a:r>
            <a:r>
              <a:rPr lang="nl-BE" sz="2400" dirty="0">
                <a:cs typeface="Arial" pitchFamily="34" charset="0"/>
              </a:rPr>
              <a:t>geen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nl-BE" sz="2400" dirty="0" smtClean="0">
                <a:cs typeface="Arial" pitchFamily="34" charset="0"/>
              </a:rPr>
              <a:t> </a:t>
            </a:r>
            <a:r>
              <a:rPr lang="nl-BE" sz="2400" dirty="0">
                <a:cs typeface="Arial" pitchFamily="34" charset="0"/>
              </a:rPr>
              <a:t>functie of attribuut (zoals in Java) </a:t>
            </a:r>
            <a:r>
              <a:rPr lang="nl-BE" sz="2400" dirty="0" smtClean="0">
                <a:cs typeface="Arial" pitchFamily="34" charset="0"/>
              </a:rPr>
              <a:t>  om </a:t>
            </a:r>
            <a:r>
              <a:rPr lang="nl-BE" sz="2400" dirty="0">
                <a:cs typeface="Arial" pitchFamily="34" charset="0"/>
              </a:rPr>
              <a:t>dit op te </a:t>
            </a:r>
            <a:r>
              <a:rPr lang="nl-BE" sz="2400" dirty="0" smtClean="0">
                <a:cs typeface="Arial" pitchFamily="34" charset="0"/>
              </a:rPr>
              <a:t>vragen)</a:t>
            </a:r>
          </a:p>
          <a:p>
            <a:pPr marL="952500" lvl="1" indent="-495300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nl-BE" sz="2400" dirty="0">
                <a:cs typeface="Arial" pitchFamily="34" charset="0"/>
              </a:rPr>
              <a:t>h</a:t>
            </a:r>
            <a:r>
              <a:rPr lang="nl-BE" sz="2400" dirty="0" smtClean="0">
                <a:cs typeface="Arial" pitchFamily="34" charset="0"/>
              </a:rPr>
              <a:t>et </a:t>
            </a:r>
            <a:r>
              <a:rPr lang="nl-BE" sz="2400" b="1" dirty="0" smtClean="0">
                <a:solidFill>
                  <a:schemeClr val="accent3"/>
                </a:solidFill>
                <a:cs typeface="Arial" pitchFamily="34" charset="0"/>
              </a:rPr>
              <a:t>adres</a:t>
            </a:r>
            <a:r>
              <a:rPr lang="nl-BE" sz="2400" dirty="0" smtClean="0">
                <a:cs typeface="Arial" pitchFamily="34" charset="0"/>
              </a:rPr>
              <a:t> van de array wordt meegegeven als argument</a:t>
            </a:r>
          </a:p>
          <a:p>
            <a:pPr marL="457200" lvl="1" indent="0">
              <a:buClr>
                <a:schemeClr val="accent4"/>
              </a:buClr>
              <a:buNone/>
              <a:defRPr/>
            </a:pPr>
            <a:r>
              <a:rPr lang="nl-BE" sz="2400" dirty="0" smtClean="0">
                <a:cs typeface="Arial" pitchFamily="34" charset="0"/>
              </a:rPr>
              <a:t>	</a:t>
            </a:r>
            <a:r>
              <a:rPr lang="nl-BE" sz="2400" dirty="0" smtClean="0">
                <a:cs typeface="Arial" pitchFamily="34" charset="0"/>
                <a:sym typeface="Symbol"/>
              </a:rPr>
              <a:t> de functie kan de inhoud van de array wijzigen!</a:t>
            </a:r>
          </a:p>
          <a:p>
            <a:pPr marL="457200" lvl="1" indent="0">
              <a:lnSpc>
                <a:spcPts val="3200"/>
              </a:lnSpc>
              <a:buClr>
                <a:schemeClr val="accent4"/>
              </a:buClr>
              <a:buNone/>
              <a:defRPr/>
            </a:pPr>
            <a:r>
              <a:rPr lang="nl-BE" sz="2400" dirty="0">
                <a:cs typeface="Arial" pitchFamily="34" charset="0"/>
                <a:sym typeface="Symbol"/>
              </a:rPr>
              <a:t>	</a:t>
            </a:r>
            <a:r>
              <a:rPr lang="nl-BE" sz="2400" dirty="0" smtClean="0">
                <a:cs typeface="Arial" pitchFamily="34" charset="0"/>
                <a:sym typeface="Symbol"/>
              </a:rPr>
              <a:t> om dit te verhinderen: voeg </a:t>
            </a: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const</a:t>
            </a:r>
            <a:r>
              <a:rPr lang="nl-BE" sz="2400" dirty="0" smtClean="0">
                <a:cs typeface="Arial" pitchFamily="34" charset="0"/>
                <a:sym typeface="Symbol"/>
              </a:rPr>
              <a:t> toe aan f</a:t>
            </a:r>
            <a:r>
              <a:rPr lang="nl-BE" sz="2400" dirty="0" smtClean="0">
                <a:cs typeface="Arial" pitchFamily="34" charset="0"/>
              </a:rPr>
              <a:t>ormele en 			prototype parameter</a:t>
            </a:r>
            <a:endParaRPr lang="nl-BE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nl-BE" sz="2400" dirty="0" smtClean="0">
                <a:cs typeface="Arial" pitchFamily="34" charset="0"/>
              </a:rPr>
              <a:t>	</a:t>
            </a: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 (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</a:rPr>
              <a:t>arrays3.c</a:t>
            </a:r>
            <a:r>
              <a:rPr lang="nl-BE" sz="2400" dirty="0" smtClean="0">
                <a:cs typeface="Arial" pitchFamily="34" charset="0"/>
              </a:rPr>
              <a:t>)</a:t>
            </a:r>
            <a:endParaRPr lang="nl-BE" sz="2400" dirty="0">
              <a:cs typeface="Arial" pitchFamily="34" charset="0"/>
            </a:endParaRPr>
          </a:p>
          <a:p>
            <a:pPr marL="952500" lvl="1" indent="-495300">
              <a:lnSpc>
                <a:spcPts val="2800"/>
              </a:lnSpc>
              <a:spcBef>
                <a:spcPts val="600"/>
              </a:spcBef>
              <a:buNone/>
              <a:defRPr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kopieer(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int[], int[], int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52500" lvl="1" indent="-495300">
              <a:lnSpc>
                <a:spcPts val="3200"/>
              </a:lnSpc>
              <a:spcBef>
                <a:spcPts val="600"/>
              </a:spcBef>
              <a:buNone/>
              <a:defRPr/>
            </a:pP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kopieer(const int s[], int d[], int n) {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for(i=0 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; i&lt;n ; i++) 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d[i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s[i];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510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200472" y="16424"/>
            <a:ext cx="9217024" cy="7254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 Toepassingen op arrays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052736"/>
            <a:ext cx="9505056" cy="5311492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800" b="1" dirty="0" err="1" smtClean="0">
                <a:solidFill>
                  <a:schemeClr val="accent3"/>
                </a:solidFill>
                <a:cs typeface="Arial" pitchFamily="34" charset="0"/>
              </a:rPr>
              <a:t>Toepassing</a:t>
            </a:r>
            <a:r>
              <a:rPr lang="fr-BE" sz="2800" b="1" dirty="0" smtClean="0">
                <a:solidFill>
                  <a:schemeClr val="accent3"/>
                </a:solidFill>
                <a:cs typeface="Arial" pitchFamily="34" charset="0"/>
              </a:rPr>
              <a:t> 1: </a:t>
            </a:r>
            <a:r>
              <a:rPr lang="fr-BE" sz="2800" b="1" dirty="0" err="1" smtClean="0">
                <a:solidFill>
                  <a:schemeClr val="accent3"/>
                </a:solidFill>
                <a:cs typeface="Arial" pitchFamily="34" charset="0"/>
              </a:rPr>
              <a:t>Evaluatie</a:t>
            </a:r>
            <a:r>
              <a:rPr lang="fr-BE" sz="28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  <a:cs typeface="Arial" pitchFamily="34" charset="0"/>
              </a:rPr>
              <a:t>veelterm</a:t>
            </a:r>
            <a:r>
              <a:rPr lang="fr-BE" sz="28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  <a:cs typeface="Arial" pitchFamily="34" charset="0"/>
              </a:rPr>
              <a:t>volgens</a:t>
            </a:r>
            <a:r>
              <a:rPr lang="fr-BE" sz="2800" b="1" dirty="0" smtClean="0">
                <a:solidFill>
                  <a:schemeClr val="accent3"/>
                </a:solidFill>
                <a:cs typeface="Arial" pitchFamily="34" charset="0"/>
              </a:rPr>
              <a:t> de regel van </a:t>
            </a:r>
            <a:r>
              <a:rPr lang="fr-BE" sz="2800" b="1" dirty="0" err="1" smtClean="0">
                <a:solidFill>
                  <a:schemeClr val="accent3"/>
                </a:solidFill>
                <a:cs typeface="Arial" pitchFamily="34" charset="0"/>
              </a:rPr>
              <a:t>Horner</a:t>
            </a:r>
            <a:endParaRPr lang="fr-BE" sz="28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pPr eaLnBrk="1" hangingPunct="1">
              <a:spcBef>
                <a:spcPts val="2400"/>
              </a:spcBef>
              <a:buFont typeface="Wingdings" pitchFamily="2" charset="2"/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Gegeven</a:t>
            </a:r>
            <a:endParaRPr lang="fr-BE" sz="2600" dirty="0" smtClean="0">
              <a:solidFill>
                <a:schemeClr val="accent4"/>
              </a:solidFill>
              <a:cs typeface="Arial" pitchFamily="34" charset="0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err="1" smtClean="0">
                <a:cs typeface="Arial" pitchFamily="34" charset="0"/>
              </a:rPr>
              <a:t>veelterm</a:t>
            </a:r>
            <a:r>
              <a:rPr lang="fr-BE" sz="2400" dirty="0" smtClean="0">
                <a:cs typeface="Arial" pitchFamily="34" charset="0"/>
              </a:rPr>
              <a:t> van </a:t>
            </a:r>
            <a:r>
              <a:rPr lang="fr-BE" sz="2400" dirty="0" err="1" smtClean="0">
                <a:cs typeface="Arial" pitchFamily="34" charset="0"/>
              </a:rPr>
              <a:t>graad</a:t>
            </a:r>
            <a:r>
              <a:rPr lang="fr-BE" sz="2400" dirty="0" smtClean="0">
                <a:cs typeface="Arial" pitchFamily="34" charset="0"/>
              </a:rPr>
              <a:t> n: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Times New Roman" pitchFamily="18" charset="0"/>
              </a:rPr>
              <a:t>		</a:t>
            </a:r>
            <a:r>
              <a:rPr lang="fr-BE" sz="2400" dirty="0" err="1" smtClean="0">
                <a:cs typeface="Arial" pitchFamily="34" charset="0"/>
              </a:rPr>
              <a:t>a</a:t>
            </a:r>
            <a:r>
              <a:rPr lang="fr-BE" sz="2400" baseline="-25000" dirty="0" err="1" smtClean="0">
                <a:cs typeface="Arial" pitchFamily="34" charset="0"/>
              </a:rPr>
              <a:t>n</a:t>
            </a:r>
            <a:r>
              <a:rPr lang="fr-BE" sz="2400" dirty="0" err="1" smtClean="0">
                <a:cs typeface="Arial" pitchFamily="34" charset="0"/>
              </a:rPr>
              <a:t>x</a:t>
            </a:r>
            <a:r>
              <a:rPr lang="fr-BE" sz="2400" baseline="30000" dirty="0" err="1" smtClean="0">
                <a:cs typeface="Arial" pitchFamily="34" charset="0"/>
              </a:rPr>
              <a:t>n</a:t>
            </a:r>
            <a:r>
              <a:rPr lang="fr-BE" sz="2400" dirty="0" smtClean="0">
                <a:cs typeface="Arial" pitchFamily="34" charset="0"/>
              </a:rPr>
              <a:t> + a</a:t>
            </a:r>
            <a:r>
              <a:rPr lang="fr-BE" sz="2400" baseline="-25000" dirty="0" smtClean="0">
                <a:cs typeface="Arial" pitchFamily="34" charset="0"/>
              </a:rPr>
              <a:t>n-1</a:t>
            </a:r>
            <a:r>
              <a:rPr lang="fr-BE" sz="2400" dirty="0" smtClean="0">
                <a:cs typeface="Arial" pitchFamily="34" charset="0"/>
              </a:rPr>
              <a:t>x</a:t>
            </a:r>
            <a:r>
              <a:rPr lang="fr-BE" sz="2400" baseline="30000" dirty="0" smtClean="0">
                <a:cs typeface="Arial" pitchFamily="34" charset="0"/>
              </a:rPr>
              <a:t>n-1</a:t>
            </a:r>
            <a:r>
              <a:rPr lang="fr-BE" sz="2400" dirty="0" smtClean="0">
                <a:cs typeface="Arial" pitchFamily="34" charset="0"/>
              </a:rPr>
              <a:t> + … + a</a:t>
            </a:r>
            <a:r>
              <a:rPr lang="fr-BE" sz="2400" baseline="-25000" dirty="0" smtClean="0">
                <a:cs typeface="Arial" pitchFamily="34" charset="0"/>
              </a:rPr>
              <a:t>2</a:t>
            </a:r>
            <a:r>
              <a:rPr lang="fr-BE" sz="2400" dirty="0" smtClean="0">
                <a:cs typeface="Arial" pitchFamily="34" charset="0"/>
              </a:rPr>
              <a:t>x</a:t>
            </a:r>
            <a:r>
              <a:rPr lang="fr-BE" sz="2400" baseline="30000" dirty="0" smtClean="0">
                <a:cs typeface="Arial" pitchFamily="34" charset="0"/>
              </a:rPr>
              <a:t>2</a:t>
            </a:r>
            <a:r>
              <a:rPr lang="fr-BE" sz="2400" dirty="0" smtClean="0">
                <a:cs typeface="Arial" pitchFamily="34" charset="0"/>
              </a:rPr>
              <a:t> + a</a:t>
            </a:r>
            <a:r>
              <a:rPr lang="fr-BE" sz="2400" baseline="-25000" dirty="0" smtClean="0">
                <a:cs typeface="Arial" pitchFamily="34" charset="0"/>
              </a:rPr>
              <a:t>1</a:t>
            </a:r>
            <a:r>
              <a:rPr lang="fr-BE" sz="2400" dirty="0" smtClean="0">
                <a:cs typeface="Arial" pitchFamily="34" charset="0"/>
              </a:rPr>
              <a:t>x + a</a:t>
            </a:r>
            <a:r>
              <a:rPr lang="fr-BE" sz="2400" baseline="-25000" dirty="0" smtClean="0">
                <a:cs typeface="Arial" pitchFamily="34" charset="0"/>
              </a:rPr>
              <a:t>0</a:t>
            </a:r>
            <a:r>
              <a:rPr lang="fr-BE" sz="2400" dirty="0" smtClean="0">
                <a:cs typeface="Arial" pitchFamily="34" charset="0"/>
              </a:rPr>
              <a:t>     (a</a:t>
            </a:r>
            <a:r>
              <a:rPr lang="fr-BE" sz="2400" baseline="-25000" dirty="0" smtClean="0">
                <a:cs typeface="Arial" pitchFamily="34" charset="0"/>
              </a:rPr>
              <a:t>i</a:t>
            </a:r>
            <a:r>
              <a:rPr lang="fr-BE" sz="2400" dirty="0" smtClean="0">
                <a:cs typeface="Arial" pitchFamily="34" charset="0"/>
              </a:rPr>
              <a:t> = </a:t>
            </a:r>
            <a:r>
              <a:rPr lang="fr-BE" sz="2400" dirty="0" err="1" smtClean="0">
                <a:cs typeface="Arial" pitchFamily="34" charset="0"/>
              </a:rPr>
              <a:t>reëel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</a:t>
            </a:r>
            <a:r>
              <a:rPr lang="fr-BE" sz="2400" dirty="0" smtClean="0"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fr-BE" dirty="0" smtClean="0"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Gevraagd</a:t>
            </a:r>
            <a:endParaRPr lang="fr-BE" sz="2600" b="1" u="sng" dirty="0" smtClean="0">
              <a:solidFill>
                <a:schemeClr val="accent4"/>
              </a:solidFill>
              <a:cs typeface="Arial" pitchFamily="34" charset="0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err="1" smtClean="0">
                <a:cs typeface="Arial" pitchFamily="34" charset="0"/>
              </a:rPr>
              <a:t>Schrijf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fr-BE" sz="2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a,n,x</a:t>
            </a:r>
            <a:r>
              <a:rPr lang="fr-BE" sz="2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BE" sz="2400" dirty="0" smtClean="0">
                <a:cs typeface="Arial" pitchFamily="34" charset="0"/>
              </a:rPr>
              <a:t> die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gegeven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veelterm</a:t>
            </a:r>
            <a:r>
              <a:rPr lang="fr-BE" sz="2400" dirty="0" smtClean="0">
                <a:cs typeface="Arial" pitchFamily="34" charset="0"/>
              </a:rPr>
              <a:t> van </a:t>
            </a:r>
            <a:r>
              <a:rPr lang="fr-BE" sz="2400" i="1" dirty="0" err="1" smtClean="0">
                <a:cs typeface="Arial" pitchFamily="34" charset="0"/>
              </a:rPr>
              <a:t>graad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evalueert</a:t>
            </a:r>
            <a:r>
              <a:rPr lang="fr-BE" sz="2400" dirty="0" smtClean="0">
                <a:cs typeface="Arial" pitchFamily="34" charset="0"/>
              </a:rPr>
              <a:t> in het </a:t>
            </a:r>
            <a:r>
              <a:rPr lang="fr-BE" sz="2400" dirty="0" err="1" smtClean="0">
                <a:cs typeface="Arial" pitchFamily="34" charset="0"/>
              </a:rPr>
              <a:t>gegeven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reëel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fr-BE" sz="2400" dirty="0" smtClean="0">
                <a:cs typeface="Arial" pitchFamily="34" charset="0"/>
              </a:rPr>
              <a:t> (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fr-BE" sz="2400" dirty="0" smtClean="0">
                <a:cs typeface="Arial" pitchFamily="34" charset="0"/>
              </a:rPr>
              <a:t> = </a:t>
            </a:r>
            <a:r>
              <a:rPr lang="fr-BE" sz="2400" dirty="0" err="1" smtClean="0">
                <a:cs typeface="Arial" pitchFamily="34" charset="0"/>
              </a:rPr>
              <a:t>array</a:t>
            </a:r>
            <a:r>
              <a:rPr lang="fr-BE" sz="2400" dirty="0" smtClean="0">
                <a:cs typeface="Arial" pitchFamily="34" charset="0"/>
              </a:rPr>
              <a:t> met n+1 </a:t>
            </a:r>
            <a:r>
              <a:rPr lang="fr-BE" sz="2400" dirty="0" err="1" smtClean="0">
                <a:cs typeface="Arial" pitchFamily="34" charset="0"/>
              </a:rPr>
              <a:t>coëfficiënten</a:t>
            </a:r>
            <a:r>
              <a:rPr lang="fr-BE" sz="2400" dirty="0" smtClean="0">
                <a:cs typeface="Arial" pitchFamily="34" charset="0"/>
              </a:rPr>
              <a:t>, met a</a:t>
            </a:r>
            <a:r>
              <a:rPr lang="fr-BE" sz="2400" baseline="-25000" dirty="0" smtClean="0">
                <a:cs typeface="Arial" pitchFamily="34" charset="0"/>
              </a:rPr>
              <a:t>i</a:t>
            </a:r>
            <a:r>
              <a:rPr lang="fr-BE" sz="2400" dirty="0" smtClean="0">
                <a:cs typeface="Arial" pitchFamily="34" charset="0"/>
              </a:rPr>
              <a:t> op index i)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55</a:t>
            </a:fld>
            <a:endParaRPr lang="nl-NL" sz="16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116632"/>
            <a:ext cx="8089900" cy="725488"/>
          </a:xfrm>
        </p:spPr>
        <p:txBody>
          <a:bodyPr>
            <a:normAutofit/>
          </a:bodyPr>
          <a:lstStyle/>
          <a:p>
            <a:pPr marL="342900" lvl="0" indent="-228600" algn="l">
              <a:spcBef>
                <a:spcPct val="20000"/>
              </a:spcBef>
            </a:pPr>
            <a:r>
              <a:rPr lang="fr-BE" sz="2600" b="1" u="sng" spc="0" dirty="0" err="1" smtClean="0">
                <a:solidFill>
                  <a:srgbClr val="64A73B"/>
                </a:solidFill>
                <a:latin typeface="Calibri"/>
                <a:ea typeface="+mn-ea"/>
                <a:cs typeface="Arial" pitchFamily="34" charset="0"/>
              </a:rPr>
              <a:t>Oplossing</a:t>
            </a:r>
            <a:r>
              <a:rPr lang="fr-BE" sz="2600" b="1" u="sng" spc="0" dirty="0" smtClean="0">
                <a:solidFill>
                  <a:srgbClr val="64A73B"/>
                </a:solidFill>
                <a:latin typeface="Calibri"/>
                <a:ea typeface="+mn-ea"/>
                <a:cs typeface="Arial" pitchFamily="34" charset="0"/>
              </a:rPr>
              <a:t>:</a:t>
            </a:r>
            <a:r>
              <a:rPr lang="fr-BE" sz="2600" b="1" spc="0" dirty="0" smtClean="0">
                <a:solidFill>
                  <a:schemeClr val="tx1"/>
                </a:solidFill>
                <a:latin typeface="Calibri"/>
                <a:ea typeface="+mn-ea"/>
                <a:cs typeface="Arial" pitchFamily="34" charset="0"/>
              </a:rPr>
              <a:t>  regel van </a:t>
            </a:r>
            <a:r>
              <a:rPr lang="fr-BE" sz="2600" b="1" spc="0" dirty="0" err="1" smtClean="0">
                <a:solidFill>
                  <a:schemeClr val="tx1"/>
                </a:solidFill>
                <a:latin typeface="Calibri"/>
                <a:ea typeface="+mn-ea"/>
                <a:cs typeface="Arial" pitchFamily="34" charset="0"/>
              </a:rPr>
              <a:t>Horner</a:t>
            </a:r>
            <a:endParaRPr lang="nl-NL" sz="2600" b="1" dirty="0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124744"/>
            <a:ext cx="9289032" cy="5311477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l-BE" dirty="0" smtClean="0">
                <a:sym typeface="Symbol" pitchFamily="18" charset="2"/>
              </a:rPr>
              <a:t>			</a:t>
            </a:r>
            <a:endParaRPr lang="nl-BE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nl-BE" sz="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nl-BE" sz="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74320" indent="-274320">
              <a:spcBef>
                <a:spcPts val="4200"/>
              </a:spcBef>
              <a:buNone/>
              <a:defRPr/>
            </a:pPr>
            <a:r>
              <a:rPr lang="fr-BE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BE" sz="2400" dirty="0" err="1" smtClean="0">
                <a:cs typeface="Arial" pitchFamily="34" charset="0"/>
              </a:rPr>
              <a:t>Bv</a:t>
            </a:r>
            <a:r>
              <a:rPr lang="fr-BE" sz="2400" dirty="0" smtClean="0">
                <a:cs typeface="Arial" pitchFamily="34" charset="0"/>
              </a:rPr>
              <a:t>:	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5x</a:t>
            </a:r>
            <a:r>
              <a:rPr lang="nl-BE" sz="2400" baseline="300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3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–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6x</a:t>
            </a:r>
            <a:r>
              <a:rPr lang="nl-BE" sz="2400" baseline="300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2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 + 7x – 8  ≡ ((5x – 6)x + 7)x – 8</a:t>
            </a:r>
            <a:endParaRPr lang="fr-BE" sz="2400" baseline="-25000" dirty="0" smtClean="0">
              <a:cs typeface="Arial" pitchFamily="34" charset="0"/>
            </a:endParaRPr>
          </a:p>
          <a:p>
            <a:pPr marL="533400" indent="-533400" eaLnBrk="1" fontAlgn="auto" hangingPunct="1">
              <a:lnSpc>
                <a:spcPts val="3200"/>
              </a:lnSpc>
              <a:spcBef>
                <a:spcPts val="3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600" dirty="0" smtClean="0">
                <a:latin typeface="Courier New" pitchFamily="49" charset="0"/>
              </a:rPr>
              <a:t> 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double a[],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n, double x) {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double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res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= a[n];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for (i=n-1 ; i&gt;=0 ; i--)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res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res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*x + a[i];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res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}</a:t>
            </a:r>
            <a:r>
              <a:rPr lang="fr-BE" sz="2200" baseline="-25000" dirty="0" smtClean="0">
                <a:latin typeface="Consolas" pitchFamily="49" charset="0"/>
                <a:cs typeface="Consolas" pitchFamily="49" charset="0"/>
              </a:rPr>
              <a:t> </a:t>
            </a:r>
            <a:endParaRPr lang="nl-BE" sz="2200" baseline="-25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69985"/>
              </p:ext>
            </p:extLst>
          </p:nvPr>
        </p:nvGraphicFramePr>
        <p:xfrm>
          <a:off x="632520" y="1124744"/>
          <a:ext cx="8208912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/>
              </a:tblGrid>
              <a:tr h="936104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Pct val="68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BE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</a:t>
                      </a:r>
                      <a:r>
                        <a:rPr kumimoji="0" lang="fr-BE" sz="24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fr-BE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kumimoji="0" lang="fr-BE" sz="2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n-1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kumimoji="0" lang="fr-BE" sz="24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n-1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+ …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kumimoji="0" lang="fr-BE" sz="24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0 </a:t>
                      </a:r>
                      <a:r>
                        <a:rPr kumimoji="0" lang="nl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≡ 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Pct val="68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nl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		((…((</a:t>
                      </a:r>
                      <a:r>
                        <a:rPr kumimoji="0" lang="fr-BE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</a:t>
                      </a:r>
                      <a:r>
                        <a:rPr kumimoji="0" lang="fr-BE" sz="24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fr-BE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n-1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)x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n-2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)x +…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)x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)x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56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35180"/>
            <a:ext cx="9433048" cy="1143000"/>
          </a:xfrm>
        </p:spPr>
        <p:txBody>
          <a:bodyPr>
            <a:normAutofit/>
          </a:bodyPr>
          <a:lstStyle/>
          <a:p>
            <a:pPr algn="l"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fr-BE" sz="2800" b="1" dirty="0" err="1">
                <a:solidFill>
                  <a:schemeClr val="accent3"/>
                </a:solidFill>
              </a:rPr>
              <a:t>Toepassing</a:t>
            </a:r>
            <a:r>
              <a:rPr lang="fr-BE" sz="2800" b="1" dirty="0">
                <a:solidFill>
                  <a:schemeClr val="accent3"/>
                </a:solidFill>
              </a:rPr>
              <a:t> </a:t>
            </a:r>
            <a:r>
              <a:rPr lang="fr-BE" sz="2800" b="1" dirty="0" smtClean="0">
                <a:solidFill>
                  <a:schemeClr val="accent3"/>
                </a:solidFill>
              </a:rPr>
              <a:t>2: (</a:t>
            </a:r>
            <a:r>
              <a:rPr lang="fr-BE" sz="2800" b="1" dirty="0" err="1" smtClean="0">
                <a:solidFill>
                  <a:schemeClr val="accent3"/>
                </a:solidFill>
              </a:rPr>
              <a:t>lineair</a:t>
            </a:r>
            <a:r>
              <a:rPr lang="fr-BE" sz="2800" b="1" dirty="0" smtClean="0">
                <a:solidFill>
                  <a:schemeClr val="accent3"/>
                </a:solidFill>
              </a:rPr>
              <a:t>) </a:t>
            </a:r>
            <a:r>
              <a:rPr lang="fr-BE" sz="2800" b="1" dirty="0" err="1" smtClean="0">
                <a:solidFill>
                  <a:schemeClr val="accent3"/>
                </a:solidFill>
              </a:rPr>
              <a:t>zoeken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>
                <a:solidFill>
                  <a:schemeClr val="accent3"/>
                </a:solidFill>
              </a:rPr>
              <a:t>in </a:t>
            </a:r>
            <a:r>
              <a:rPr lang="fr-BE" sz="2800" b="1" dirty="0" err="1" smtClean="0">
                <a:solidFill>
                  <a:schemeClr val="accent3"/>
                </a:solidFill>
              </a:rPr>
              <a:t>een</a:t>
            </a:r>
            <a:r>
              <a:rPr lang="fr-BE" sz="2800" b="1" dirty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ongesorteerde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array</a:t>
            </a:r>
            <a:endParaRPr lang="nl-NL" sz="2800" b="1" dirty="0">
              <a:solidFill>
                <a:schemeClr val="accent3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628800"/>
            <a:ext cx="7920880" cy="4365625"/>
          </a:xfrm>
        </p:spPr>
        <p:txBody>
          <a:bodyPr>
            <a:normAutofit/>
          </a:bodyPr>
          <a:lstStyle/>
          <a:p>
            <a:pPr marL="533400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l-NL" sz="2600" b="1" u="sng" dirty="0" smtClean="0">
                <a:solidFill>
                  <a:schemeClr val="accent4"/>
                </a:solidFill>
                <a:cs typeface="Arial" pitchFamily="34" charset="0"/>
              </a:rPr>
              <a:t>Gegeven</a:t>
            </a:r>
          </a:p>
          <a:p>
            <a:pPr marL="452438" indent="-452438" eaLnBrk="1" fontAlgn="auto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l-NL" b="1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</a:rPr>
              <a:t>een </a:t>
            </a:r>
            <a:r>
              <a:rPr lang="nl-NL" sz="2400" dirty="0">
                <a:cs typeface="Arial" pitchFamily="34" charset="0"/>
              </a:rPr>
              <a:t>ongesorteerde </a:t>
            </a:r>
            <a:r>
              <a:rPr lang="nl-NL" sz="2400" dirty="0" smtClean="0">
                <a:cs typeface="Arial" pitchFamily="34" charset="0"/>
              </a:rPr>
              <a:t>array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t</a:t>
            </a:r>
            <a:r>
              <a:rPr lang="nl-NL" sz="2400" dirty="0">
                <a:cs typeface="Arial" pitchFamily="34" charset="0"/>
              </a:rPr>
              <a:t> die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n</a:t>
            </a:r>
            <a:r>
              <a:rPr lang="nl-NL" sz="2400" dirty="0">
                <a:cs typeface="Arial" pitchFamily="34" charset="0"/>
              </a:rPr>
              <a:t> (&gt;0) gehele getallen bevat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fr-BE" sz="900" dirty="0">
              <a:cs typeface="Arial" pitchFamily="34" charset="0"/>
            </a:endParaRPr>
          </a:p>
          <a:p>
            <a:pPr marL="533400" indent="-533400" eaLnBrk="1" fontAlgn="auto" hangingPunct="1"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Gevraagd</a:t>
            </a:r>
            <a:endParaRPr lang="nl-NL" sz="2600" b="1" u="sng" dirty="0">
              <a:solidFill>
                <a:schemeClr val="accent4"/>
              </a:solidFill>
              <a:cs typeface="Arial" pitchFamily="34" charset="0"/>
            </a:endParaRPr>
          </a:p>
          <a:p>
            <a:pPr marL="444500" indent="0" eaLnBrk="1" fontAlgn="auto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l-NL" sz="2400" dirty="0" smtClean="0">
                <a:cs typeface="Arial" pitchFamily="34" charset="0"/>
              </a:rPr>
              <a:t>Schrijf </a:t>
            </a:r>
            <a:r>
              <a:rPr lang="nl-NL" sz="2400" dirty="0">
                <a:cs typeface="Arial" pitchFamily="34" charset="0"/>
              </a:rPr>
              <a:t>een </a:t>
            </a:r>
            <a:r>
              <a:rPr lang="nl-NL" sz="2400" dirty="0" smtClean="0">
                <a:cs typeface="Arial" pitchFamily="34" charset="0"/>
              </a:rPr>
              <a:t>functie  </a:t>
            </a:r>
            <a:r>
              <a:rPr lang="nl-NL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index(t,n,g)</a:t>
            </a:r>
            <a:r>
              <a:rPr lang="nl-NL" sz="2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nl-NL" sz="2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nl-NL" sz="2400" dirty="0" smtClean="0">
                <a:cs typeface="Arial" pitchFamily="34" charset="0"/>
              </a:rPr>
              <a:t>die </a:t>
            </a:r>
            <a:r>
              <a:rPr lang="nl-NL" sz="2400" dirty="0">
                <a:cs typeface="Arial" pitchFamily="34" charset="0"/>
              </a:rPr>
              <a:t>de index van het gegeven geheel getal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g</a:t>
            </a:r>
            <a:r>
              <a:rPr lang="nl-NL" sz="2400" dirty="0">
                <a:cs typeface="Arial" pitchFamily="34" charset="0"/>
              </a:rPr>
              <a:t> in de gegeven </a:t>
            </a:r>
            <a:r>
              <a:rPr lang="nl-NL" sz="2400" dirty="0" smtClean="0">
                <a:cs typeface="Arial" pitchFamily="34" charset="0"/>
              </a:rPr>
              <a:t>array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t</a:t>
            </a:r>
            <a:r>
              <a:rPr lang="nl-NL" sz="2400" dirty="0">
                <a:cs typeface="Courier New" pitchFamily="49" charset="0"/>
              </a:rPr>
              <a:t> </a:t>
            </a:r>
            <a:r>
              <a:rPr lang="nl-NL" sz="2400" dirty="0">
                <a:cs typeface="Arial" pitchFamily="34" charset="0"/>
              </a:rPr>
              <a:t>teruggeeft of </a:t>
            </a:r>
            <a:r>
              <a:rPr lang="nl-NL" sz="2400" dirty="0" smtClean="0">
                <a:cs typeface="Arial" pitchFamily="34" charset="0"/>
              </a:rPr>
              <a:t> -</a:t>
            </a:r>
            <a:r>
              <a:rPr lang="nl-NL" sz="2400" dirty="0">
                <a:cs typeface="Arial" pitchFamily="34" charset="0"/>
              </a:rPr>
              <a:t>1 indien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g</a:t>
            </a:r>
            <a:r>
              <a:rPr lang="nl-NL" sz="2400" dirty="0">
                <a:cs typeface="Arial" pitchFamily="34" charset="0"/>
              </a:rPr>
              <a:t> niet voorkomt in </a:t>
            </a:r>
            <a:r>
              <a:rPr lang="nl-NL" sz="2400" dirty="0" smtClean="0">
                <a:cs typeface="Arial" pitchFamily="34" charset="0"/>
              </a:rPr>
              <a:t>de array.</a:t>
            </a:r>
            <a:endParaRPr lang="fr-BE" sz="2400" dirty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57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88640"/>
            <a:ext cx="9361040" cy="4235450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Oplossing</a:t>
            </a:r>
            <a:r>
              <a:rPr lang="fr-BE" sz="2600" b="1" u="sng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r>
              <a:rPr lang="fr-BE" sz="2600" b="1" dirty="0" smtClean="0">
                <a:cs typeface="Arial" pitchFamily="34" charset="0"/>
              </a:rPr>
              <a:t> </a:t>
            </a:r>
            <a:r>
              <a:rPr lang="fr-BE" sz="2600" b="1" dirty="0" err="1" smtClean="0">
                <a:cs typeface="Arial" pitchFamily="34" charset="0"/>
              </a:rPr>
              <a:t>lineair</a:t>
            </a:r>
            <a:r>
              <a:rPr lang="fr-BE" sz="2600" b="1" dirty="0" smtClean="0">
                <a:cs typeface="Arial" pitchFamily="34" charset="0"/>
              </a:rPr>
              <a:t> </a:t>
            </a:r>
            <a:r>
              <a:rPr lang="fr-BE" sz="2600" b="1" dirty="0" err="1" smtClean="0">
                <a:cs typeface="Arial" pitchFamily="34" charset="0"/>
              </a:rPr>
              <a:t>zoeken</a:t>
            </a:r>
            <a:endParaRPr lang="fr-BE" sz="2600" b="1" dirty="0" smtClean="0">
              <a:cs typeface="Arial" pitchFamily="34" charset="0"/>
            </a:endParaRPr>
          </a:p>
          <a:p>
            <a:pPr marL="355600" indent="-355600">
              <a:lnSpc>
                <a:spcPts val="3500"/>
              </a:lnSpc>
              <a:spcBef>
                <a:spcPts val="1200"/>
              </a:spcBef>
              <a:buSzPct val="100000"/>
            </a:pPr>
            <a:r>
              <a:rPr lang="nl-BE" sz="2400" dirty="0">
                <a:solidFill>
                  <a:srgbClr val="000000"/>
                </a:solidFill>
                <a:cs typeface="Courier New" pitchFamily="49" charset="0"/>
              </a:rPr>
              <a:t>De elementen worden 1 voor 1 overlopen met een lus en telkens vergeleken met de gezochte waarde.</a:t>
            </a:r>
          </a:p>
          <a:p>
            <a:pPr marL="355600" indent="-355600">
              <a:lnSpc>
                <a:spcPts val="3500"/>
              </a:lnSpc>
              <a:buSzPct val="100000"/>
            </a:pPr>
            <a:r>
              <a:rPr lang="nl-BE" sz="2400" dirty="0">
                <a:solidFill>
                  <a:srgbClr val="000000"/>
                </a:solidFill>
                <a:cs typeface="Courier New" pitchFamily="49" charset="0"/>
              </a:rPr>
              <a:t>Eens de waarde gevonden, heeft het geen zin de array nog verder te doorzoeken.  </a:t>
            </a:r>
          </a:p>
          <a:p>
            <a:pPr>
              <a:lnSpc>
                <a:spcPts val="3300"/>
              </a:lnSpc>
              <a:spcBef>
                <a:spcPts val="2400"/>
              </a:spcBef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index(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t[],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n,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g) {</a:t>
            </a: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 = 0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(i&lt;n &amp;&amp; t[i]!=g)  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nl-NL" sz="22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nl-NL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200" dirty="0">
                <a:latin typeface="Consolas" pitchFamily="49" charset="0"/>
                <a:cs typeface="Consolas" pitchFamily="49" charset="0"/>
              </a:rPr>
              <a:t>(i=0 ; i&lt;n ; i++)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   i++;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(t[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== 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BE" sz="22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return i&lt;n ? i : -1;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   	      return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						    	return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-1;</a:t>
            </a:r>
            <a:endParaRPr lang="fr-BE" sz="220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ts val="3300"/>
              </a:lnSpc>
              <a:buFont typeface="Wingdings" pitchFamily="2" charset="2"/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cxnSp>
        <p:nvCxnSpPr>
          <p:cNvPr id="6" name="Rechte verbindingslijn 5"/>
          <p:cNvCxnSpPr/>
          <p:nvPr/>
        </p:nvCxnSpPr>
        <p:spPr>
          <a:xfrm>
            <a:off x="5096252" y="3645024"/>
            <a:ext cx="0" cy="2232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29799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Grp="1" noChangeArrowheads="1"/>
          </p:cNvSpPr>
          <p:nvPr>
            <p:ph type="title"/>
          </p:nvPr>
        </p:nvSpPr>
        <p:spPr>
          <a:xfrm>
            <a:off x="344488" y="116632"/>
            <a:ext cx="9361040" cy="792088"/>
          </a:xfrm>
        </p:spPr>
        <p:txBody>
          <a:bodyPr>
            <a:noAutofit/>
          </a:bodyPr>
          <a:lstStyle/>
          <a:p>
            <a:pPr algn="l">
              <a:lnSpc>
                <a:spcPts val="5000"/>
              </a:lnSpc>
              <a:defRPr/>
            </a:pPr>
            <a:r>
              <a:rPr lang="fr-BE" sz="2800" b="1" dirty="0" err="1">
                <a:solidFill>
                  <a:schemeClr val="accent3"/>
                </a:solidFill>
              </a:rPr>
              <a:t>Toepassing</a:t>
            </a:r>
            <a:r>
              <a:rPr lang="fr-BE" sz="2800" b="1" dirty="0">
                <a:solidFill>
                  <a:schemeClr val="accent3"/>
                </a:solidFill>
              </a:rPr>
              <a:t> </a:t>
            </a:r>
            <a:r>
              <a:rPr lang="fr-BE" sz="2800" b="1" dirty="0" smtClean="0">
                <a:solidFill>
                  <a:schemeClr val="accent3"/>
                </a:solidFill>
              </a:rPr>
              <a:t>3: </a:t>
            </a:r>
            <a:r>
              <a:rPr lang="fr-BE" sz="2800" b="1" dirty="0" err="1" smtClean="0">
                <a:solidFill>
                  <a:schemeClr val="accent3"/>
                </a:solidFill>
              </a:rPr>
              <a:t>lineair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 err="1">
                <a:solidFill>
                  <a:schemeClr val="accent3"/>
                </a:solidFill>
              </a:rPr>
              <a:t>zoeken</a:t>
            </a:r>
            <a:r>
              <a:rPr lang="fr-BE" sz="2800" b="1" dirty="0">
                <a:solidFill>
                  <a:schemeClr val="accent3"/>
                </a:solidFill>
              </a:rPr>
              <a:t> in </a:t>
            </a:r>
            <a:r>
              <a:rPr lang="fr-BE" sz="2800" b="1" dirty="0" err="1">
                <a:solidFill>
                  <a:schemeClr val="accent3"/>
                </a:solidFill>
              </a:rPr>
              <a:t>een</a:t>
            </a:r>
            <a:r>
              <a:rPr lang="fr-BE" sz="2800" b="1" dirty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gesorteerde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array</a:t>
            </a:r>
            <a:endParaRPr lang="nl-NL" sz="2800" b="1" dirty="0">
              <a:solidFill>
                <a:schemeClr val="accent3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412776"/>
            <a:ext cx="7992888" cy="435770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nl-NL" sz="2600" b="1" u="sng" dirty="0" smtClean="0">
                <a:solidFill>
                  <a:schemeClr val="accent4"/>
                </a:solidFill>
                <a:cs typeface="Arial" pitchFamily="34" charset="0"/>
              </a:rPr>
              <a:t>Gegeven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nl-NL" b="1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</a:rPr>
              <a:t>een array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nl-NL" sz="2400" dirty="0" smtClean="0">
                <a:cs typeface="Arial" pitchFamily="34" charset="0"/>
              </a:rPr>
              <a:t> die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nl-NL" sz="2400" dirty="0" smtClean="0">
                <a:cs typeface="Arial" pitchFamily="34" charset="0"/>
              </a:rPr>
              <a:t> (&gt;0) gehele getallen bevat,           gesorteerd van klein naar groot </a:t>
            </a:r>
          </a:p>
          <a:p>
            <a:pPr eaLnBrk="1" hangingPunct="1">
              <a:buFont typeface="Wingdings" pitchFamily="2" charset="2"/>
              <a:buNone/>
            </a:pPr>
            <a:endParaRPr lang="fr-BE" sz="900" dirty="0" smtClean="0">
              <a:cs typeface="Arial" pitchFamily="34" charset="0"/>
            </a:endParaRP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Gevraagd</a:t>
            </a:r>
            <a:r>
              <a:rPr lang="fr-BE" sz="2600" b="1" u="sng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endParaRPr lang="nl-NL" sz="2600" b="1" u="sng" dirty="0" smtClean="0">
              <a:solidFill>
                <a:schemeClr val="accent4"/>
              </a:solidFill>
              <a:cs typeface="Arial" pitchFamily="34" charset="0"/>
            </a:endParaRPr>
          </a:p>
          <a:p>
            <a:pPr marL="355600" indent="0">
              <a:lnSpc>
                <a:spcPts val="3600"/>
              </a:lnSpc>
              <a:spcBef>
                <a:spcPts val="1200"/>
              </a:spcBef>
              <a:buNone/>
            </a:pPr>
            <a:r>
              <a:rPr lang="nl-NL" sz="2400" dirty="0" smtClean="0">
                <a:cs typeface="Arial" pitchFamily="34" charset="0"/>
              </a:rPr>
              <a:t>Schrijf een functie  </a:t>
            </a:r>
            <a:r>
              <a:rPr lang="nl-NL" sz="2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index(t,n,g)</a:t>
            </a:r>
            <a:r>
              <a:rPr lang="nl-NL" sz="2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nl-NL" sz="2400" dirty="0" smtClean="0">
                <a:cs typeface="Arial" pitchFamily="34" charset="0"/>
              </a:rPr>
              <a:t> die de index van het gegeven geheel getal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g</a:t>
            </a:r>
            <a:r>
              <a:rPr lang="nl-NL" sz="2400" dirty="0" smtClean="0">
                <a:cs typeface="Arial" pitchFamily="34" charset="0"/>
              </a:rPr>
              <a:t> in de gegeven array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nl-NL" sz="2400" dirty="0" smtClean="0">
                <a:cs typeface="Arial" pitchFamily="34" charset="0"/>
              </a:rPr>
              <a:t> teruggeeft of  </a:t>
            </a:r>
            <a:r>
              <a:rPr lang="nl-NL" sz="2400" dirty="0" smtClean="0">
                <a:cs typeface="Courier New" pitchFamily="49" charset="0"/>
              </a:rPr>
              <a:t>-1</a:t>
            </a:r>
            <a:r>
              <a:rPr lang="nl-NL" sz="2400" dirty="0" smtClean="0">
                <a:cs typeface="Arial" pitchFamily="34" charset="0"/>
              </a:rPr>
              <a:t> indien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g</a:t>
            </a:r>
            <a:r>
              <a:rPr lang="nl-NL" sz="2400" dirty="0" smtClean="0">
                <a:cs typeface="Arial" pitchFamily="34" charset="0"/>
              </a:rPr>
              <a:t> niet voorkomt in de array. 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59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16496" y="28620"/>
            <a:ext cx="8928992" cy="90001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Eerste C-programma  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257532"/>
            <a:ext cx="8640960" cy="4536504"/>
          </a:xfrm>
        </p:spPr>
        <p:txBody>
          <a:bodyPr>
            <a:noAutofit/>
          </a:bodyPr>
          <a:lstStyle/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  </a:t>
            </a:r>
            <a:r>
              <a:rPr lang="nl-N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nl-N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erste.c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*/</a:t>
            </a:r>
          </a:p>
          <a:p>
            <a:pPr marL="190500" lvl="1" indent="0">
              <a:lnSpc>
                <a:spcPct val="90000"/>
              </a:lnSpc>
              <a:buNone/>
            </a:pPr>
            <a:endParaRPr lang="nl-NL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N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N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/* standard I/O */</a:t>
            </a: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("\"If at first you don't succeed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,\n");</a:t>
            </a:r>
          </a:p>
          <a:p>
            <a:pPr marL="190500" lvl="1" indent="0">
              <a:lnSpc>
                <a:spcPct val="90000"/>
              </a:lnSpc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("try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try,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 again!\"")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72" y="4364854"/>
            <a:ext cx="5904656" cy="237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jntoelichting 2 7"/>
          <p:cNvSpPr/>
          <p:nvPr/>
        </p:nvSpPr>
        <p:spPr>
          <a:xfrm>
            <a:off x="7041232" y="980728"/>
            <a:ext cx="2664296" cy="792088"/>
          </a:xfrm>
          <a:prstGeom prst="borderCallout2">
            <a:avLst>
              <a:gd name="adj1" fmla="val 50497"/>
              <a:gd name="adj2" fmla="val -637"/>
              <a:gd name="adj3" fmla="val 61685"/>
              <a:gd name="adj4" fmla="val -22211"/>
              <a:gd name="adj5" fmla="val 122601"/>
              <a:gd name="adj6" fmla="val -1971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tx1"/>
                </a:solidFill>
              </a:rPr>
              <a:t>c</a:t>
            </a:r>
            <a:r>
              <a:rPr lang="nl-BE" sz="2400" dirty="0" err="1" smtClean="0">
                <a:solidFill>
                  <a:schemeClr val="tx1"/>
                </a:solidFill>
              </a:rPr>
              <a:t>fr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BE" sz="2400" dirty="0" smtClean="0">
                <a:solidFill>
                  <a:schemeClr val="tx1"/>
                </a:solidFill>
              </a:rPr>
              <a:t> (Java)</a:t>
            </a:r>
            <a:endParaRPr lang="nl-B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332656"/>
            <a:ext cx="8640960" cy="4235450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buNone/>
            </a:pPr>
            <a:r>
              <a:rPr lang="fr-BE" sz="2600" b="1" u="sng" dirty="0" err="1" smtClean="0">
                <a:solidFill>
                  <a:srgbClr val="64A73B"/>
                </a:solidFill>
                <a:cs typeface="Arial" pitchFamily="34" charset="0"/>
              </a:rPr>
              <a:t>Oplossing</a:t>
            </a:r>
            <a:r>
              <a:rPr lang="fr-BE" sz="2600" b="1" u="sng" dirty="0" smtClean="0">
                <a:solidFill>
                  <a:srgbClr val="64A73B"/>
                </a:solidFill>
                <a:cs typeface="Arial" pitchFamily="34" charset="0"/>
              </a:rPr>
              <a:t>:</a:t>
            </a:r>
            <a:r>
              <a:rPr lang="fr-BE" sz="2600" b="1" dirty="0" smtClean="0">
                <a:cs typeface="Arial" pitchFamily="34" charset="0"/>
              </a:rPr>
              <a:t> </a:t>
            </a:r>
            <a:r>
              <a:rPr lang="fr-BE" sz="2600" b="1" dirty="0" err="1" smtClean="0">
                <a:cs typeface="Arial" pitchFamily="34" charset="0"/>
              </a:rPr>
              <a:t>lineair</a:t>
            </a:r>
            <a:r>
              <a:rPr lang="fr-BE" sz="2600" b="1" dirty="0" smtClean="0">
                <a:cs typeface="Arial" pitchFamily="34" charset="0"/>
              </a:rPr>
              <a:t> </a:t>
            </a:r>
            <a:r>
              <a:rPr lang="fr-BE" sz="2600" b="1" dirty="0" err="1" smtClean="0">
                <a:cs typeface="Arial" pitchFamily="34" charset="0"/>
              </a:rPr>
              <a:t>zoeken</a:t>
            </a:r>
            <a:endParaRPr lang="fr-BE" sz="2600" b="1" dirty="0" smtClean="0">
              <a:cs typeface="Arial" pitchFamily="34" charset="0"/>
            </a:endParaRPr>
          </a:p>
          <a:p>
            <a:pPr>
              <a:lnSpc>
                <a:spcPts val="3300"/>
              </a:lnSpc>
              <a:spcBef>
                <a:spcPts val="2400"/>
              </a:spcBef>
              <a:buNone/>
            </a:pP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index(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t[],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n,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g) {</a:t>
            </a:r>
          </a:p>
          <a:p>
            <a:pPr>
              <a:lnSpc>
                <a:spcPts val="3300"/>
              </a:lnSpc>
              <a:buNone/>
            </a:pP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i = 0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			 </a:t>
            </a:r>
          </a:p>
          <a:p>
            <a:pPr>
              <a:lnSpc>
                <a:spcPts val="3300"/>
              </a:lnSpc>
              <a:buNone/>
            </a:pPr>
            <a:r>
              <a:rPr lang="fr-BE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(i&lt;n &amp;&amp; g&lt;t[i])   	</a:t>
            </a:r>
          </a:p>
          <a:p>
            <a:pPr>
              <a:lnSpc>
                <a:spcPts val="3300"/>
              </a:lnSpc>
              <a:buNone/>
            </a:pP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        i++;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	 </a:t>
            </a:r>
          </a:p>
          <a:p>
            <a:pPr>
              <a:lnSpc>
                <a:spcPts val="3300"/>
              </a:lnSpc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return i&lt;n &amp;&amp; g==t[i] ? i : -1;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endParaRPr lang="fr-BE" sz="240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ts val="33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409067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16632"/>
            <a:ext cx="8856984" cy="792088"/>
          </a:xfrm>
        </p:spPr>
        <p:txBody>
          <a:bodyPr>
            <a:noAutofit/>
          </a:bodyPr>
          <a:lstStyle/>
          <a:p>
            <a:pPr algn="l">
              <a:lnSpc>
                <a:spcPts val="5000"/>
              </a:lnSpc>
              <a:defRPr/>
            </a:pPr>
            <a:r>
              <a:rPr lang="fr-BE" sz="2800" b="1" dirty="0" err="1">
                <a:solidFill>
                  <a:schemeClr val="accent3"/>
                </a:solidFill>
              </a:rPr>
              <a:t>Toepassing</a:t>
            </a:r>
            <a:r>
              <a:rPr lang="fr-BE" sz="2800" b="1" dirty="0">
                <a:solidFill>
                  <a:schemeClr val="accent3"/>
                </a:solidFill>
              </a:rPr>
              <a:t> 4</a:t>
            </a:r>
            <a:r>
              <a:rPr lang="fr-BE" sz="2800" b="1" dirty="0" smtClean="0">
                <a:solidFill>
                  <a:schemeClr val="accent3"/>
                </a:solidFill>
              </a:rPr>
              <a:t>: </a:t>
            </a:r>
            <a:r>
              <a:rPr lang="fr-BE" sz="2800" b="1" dirty="0" err="1" smtClean="0">
                <a:solidFill>
                  <a:schemeClr val="accent3"/>
                </a:solidFill>
              </a:rPr>
              <a:t>binair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 err="1">
                <a:solidFill>
                  <a:schemeClr val="accent3"/>
                </a:solidFill>
              </a:rPr>
              <a:t>zoeken</a:t>
            </a:r>
            <a:r>
              <a:rPr lang="fr-BE" sz="2800" b="1" dirty="0">
                <a:solidFill>
                  <a:schemeClr val="accent3"/>
                </a:solidFill>
              </a:rPr>
              <a:t> in </a:t>
            </a:r>
            <a:r>
              <a:rPr lang="fr-BE" sz="2800" b="1" dirty="0" err="1">
                <a:solidFill>
                  <a:schemeClr val="accent3"/>
                </a:solidFill>
              </a:rPr>
              <a:t>een</a:t>
            </a:r>
            <a:r>
              <a:rPr lang="fr-BE" sz="2800" b="1" dirty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gesorteerde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array</a:t>
            </a:r>
            <a:endParaRPr lang="nl-NL" sz="2800" b="1" dirty="0">
              <a:solidFill>
                <a:schemeClr val="accent3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484784"/>
            <a:ext cx="7992888" cy="435770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nl-NL" sz="2600" b="1" u="sng" dirty="0" smtClean="0">
                <a:solidFill>
                  <a:schemeClr val="accent4"/>
                </a:solidFill>
                <a:cs typeface="Arial" pitchFamily="34" charset="0"/>
              </a:rPr>
              <a:t>Gegeven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nl-NL" b="1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</a:rPr>
              <a:t>een array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nl-NL" sz="2400" dirty="0" smtClean="0">
                <a:cs typeface="Arial" pitchFamily="34" charset="0"/>
              </a:rPr>
              <a:t> die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nl-NL" sz="2400" dirty="0" smtClean="0">
                <a:cs typeface="Arial" pitchFamily="34" charset="0"/>
              </a:rPr>
              <a:t> (&gt;0) gehele getallen bevat,           gesorteerd van klein naar groot </a:t>
            </a:r>
          </a:p>
          <a:p>
            <a:pPr eaLnBrk="1" hangingPunct="1">
              <a:buFont typeface="Wingdings" pitchFamily="2" charset="2"/>
              <a:buNone/>
            </a:pPr>
            <a:endParaRPr lang="fr-BE" sz="2400" dirty="0" smtClean="0">
              <a:cs typeface="Arial" pitchFamily="34" charset="0"/>
            </a:endParaRP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Gevraagd</a:t>
            </a:r>
            <a:r>
              <a:rPr lang="fr-BE" sz="2600" b="1" u="sng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endParaRPr lang="nl-NL" sz="2600" b="1" u="sng" dirty="0" smtClean="0">
              <a:solidFill>
                <a:schemeClr val="accent4"/>
              </a:solidFill>
              <a:cs typeface="Arial" pitchFamily="34" charset="0"/>
            </a:endParaRPr>
          </a:p>
          <a:p>
            <a:pPr marL="355600" indent="0">
              <a:lnSpc>
                <a:spcPts val="3600"/>
              </a:lnSpc>
              <a:spcBef>
                <a:spcPts val="1200"/>
              </a:spcBef>
              <a:buNone/>
            </a:pPr>
            <a:r>
              <a:rPr lang="nl-NL" sz="2400" dirty="0" smtClean="0">
                <a:cs typeface="Arial" pitchFamily="34" charset="0"/>
              </a:rPr>
              <a:t>Schrijf een functie  </a:t>
            </a:r>
            <a:r>
              <a:rPr lang="nl-NL" sz="2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index(t,n,g)</a:t>
            </a:r>
            <a:r>
              <a:rPr lang="nl-NL" sz="2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nl-NL" sz="2400" dirty="0" smtClean="0">
                <a:cs typeface="Arial" pitchFamily="34" charset="0"/>
              </a:rPr>
              <a:t> die de index van het gegeven geheel getal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g</a:t>
            </a:r>
            <a:r>
              <a:rPr lang="nl-NL" sz="2400" dirty="0" smtClean="0">
                <a:cs typeface="Arial" pitchFamily="34" charset="0"/>
              </a:rPr>
              <a:t> in de gegeven array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nl-NL" sz="2400" dirty="0" smtClean="0">
                <a:cs typeface="Arial" pitchFamily="34" charset="0"/>
              </a:rPr>
              <a:t> teruggeeft of  </a:t>
            </a:r>
            <a:r>
              <a:rPr lang="nl-NL" sz="2400" dirty="0" smtClean="0">
                <a:cs typeface="Courier New" pitchFamily="49" charset="0"/>
              </a:rPr>
              <a:t>-1</a:t>
            </a:r>
            <a:r>
              <a:rPr lang="nl-NL" sz="2400" dirty="0" smtClean="0">
                <a:cs typeface="Arial" pitchFamily="34" charset="0"/>
              </a:rPr>
              <a:t> indien </a:t>
            </a:r>
            <a:r>
              <a:rPr lang="nl-NL" sz="2400" dirty="0" smtClean="0">
                <a:latin typeface="Consolas" pitchFamily="49" charset="0"/>
                <a:cs typeface="Consolas" pitchFamily="49" charset="0"/>
              </a:rPr>
              <a:t>g</a:t>
            </a:r>
            <a:r>
              <a:rPr lang="nl-NL" sz="2400" dirty="0" smtClean="0">
                <a:cs typeface="Arial" pitchFamily="34" charset="0"/>
              </a:rPr>
              <a:t> niet voorkomt in de array. 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8007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548680"/>
            <a:ext cx="8928992" cy="4495800"/>
          </a:xfrm>
        </p:spPr>
        <p:txBody>
          <a:bodyPr>
            <a:noAutofit/>
          </a:bodyPr>
          <a:lstStyle/>
          <a:p>
            <a:pPr lvl="0">
              <a:lnSpc>
                <a:spcPts val="3500"/>
              </a:lnSpc>
              <a:buClr>
                <a:srgbClr val="FDA023"/>
              </a:buClr>
              <a:buNone/>
            </a:pPr>
            <a:r>
              <a:rPr lang="fr-BE" sz="2800" b="1" u="sng" dirty="0" err="1">
                <a:solidFill>
                  <a:schemeClr val="accent4"/>
                </a:solidFill>
                <a:cs typeface="Arial" pitchFamily="34" charset="0"/>
              </a:rPr>
              <a:t>Oplossing</a:t>
            </a:r>
            <a:r>
              <a:rPr lang="fr-BE" sz="2800" b="1" u="sng" dirty="0">
                <a:solidFill>
                  <a:schemeClr val="accent4"/>
                </a:solidFill>
                <a:cs typeface="Arial" pitchFamily="34" charset="0"/>
              </a:rPr>
              <a:t>:</a:t>
            </a:r>
            <a:r>
              <a:rPr lang="fr-BE" sz="2800" b="1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r-BE" sz="2800" b="1" dirty="0" err="1" smtClean="0">
                <a:solidFill>
                  <a:prstClr val="black"/>
                </a:solidFill>
                <a:cs typeface="Arial" pitchFamily="34" charset="0"/>
              </a:rPr>
              <a:t>binair</a:t>
            </a:r>
            <a:r>
              <a:rPr lang="fr-BE" sz="28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r-BE" sz="2800" b="1" dirty="0" err="1">
                <a:solidFill>
                  <a:prstClr val="black"/>
                </a:solidFill>
                <a:cs typeface="Arial" pitchFamily="34" charset="0"/>
              </a:rPr>
              <a:t>zoeken</a:t>
            </a:r>
            <a:endParaRPr lang="fr-BE" sz="2800" b="1" dirty="0">
              <a:solidFill>
                <a:prstClr val="black"/>
              </a:solidFill>
              <a:cs typeface="Arial" pitchFamily="34" charset="0"/>
            </a:endParaRPr>
          </a:p>
          <a:p>
            <a:pPr marL="452438" indent="-452438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smtClean="0">
                <a:cs typeface="Arial" pitchFamily="34" charset="0"/>
              </a:rPr>
              <a:t>Als de </a:t>
            </a:r>
            <a:r>
              <a:rPr lang="fr-BE" sz="2400" dirty="0" err="1" smtClean="0">
                <a:cs typeface="Arial" pitchFamily="34" charset="0"/>
              </a:rPr>
              <a:t>inhoud</a:t>
            </a:r>
            <a:r>
              <a:rPr lang="fr-BE" sz="2400" dirty="0" smtClean="0">
                <a:cs typeface="Arial" pitchFamily="34" charset="0"/>
              </a:rPr>
              <a:t> van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tabel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gesorteerd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, dan </a:t>
            </a:r>
            <a:r>
              <a:rPr lang="fr-BE" sz="2400" dirty="0" err="1" smtClean="0">
                <a:cs typeface="Arial" pitchFamily="34" charset="0"/>
              </a:rPr>
              <a:t>zal</a:t>
            </a:r>
            <a:r>
              <a:rPr lang="fr-BE" sz="2400" dirty="0" smtClean="0">
                <a:cs typeface="Arial" pitchFamily="34" charset="0"/>
              </a:rPr>
              <a:t>   </a:t>
            </a:r>
            <a:r>
              <a:rPr lang="fr-BE" sz="2400" dirty="0" err="1" smtClean="0">
                <a:cs typeface="Arial" pitchFamily="34" charset="0"/>
              </a:rPr>
              <a:t>binair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zoeken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wat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err="1" smtClean="0">
                <a:solidFill>
                  <a:schemeClr val="accent3"/>
                </a:solidFill>
                <a:cs typeface="Arial" pitchFamily="34" charset="0"/>
              </a:rPr>
              <a:t>efficiënter</a:t>
            </a:r>
            <a:r>
              <a:rPr lang="fr-BE" sz="2400" dirty="0" smtClean="0">
                <a:cs typeface="Arial" pitchFamily="34" charset="0"/>
              </a:rPr>
              <a:t> en </a:t>
            </a:r>
            <a:r>
              <a:rPr lang="fr-BE" sz="2400" b="1" dirty="0" err="1" smtClean="0">
                <a:solidFill>
                  <a:schemeClr val="accent3"/>
                </a:solidFill>
                <a:cs typeface="Arial" pitchFamily="34" charset="0"/>
              </a:rPr>
              <a:t>sneller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verlopen</a:t>
            </a:r>
            <a:r>
              <a:rPr lang="fr-BE" sz="2400" dirty="0" smtClean="0">
                <a:cs typeface="Arial" pitchFamily="34" charset="0"/>
              </a:rPr>
              <a:t> dan </a:t>
            </a:r>
            <a:r>
              <a:rPr lang="fr-BE" sz="2400" dirty="0" err="1" smtClean="0">
                <a:cs typeface="Arial" pitchFamily="34" charset="0"/>
              </a:rPr>
              <a:t>lineair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zoeken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marL="452438" indent="-452438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Binair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zoeken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err="1" smtClean="0">
                <a:solidFill>
                  <a:schemeClr val="accent3"/>
                </a:solidFill>
                <a:cs typeface="Arial" pitchFamily="34" charset="0"/>
              </a:rPr>
              <a:t>halveringsmethode</a:t>
            </a:r>
            <a:r>
              <a:rPr lang="fr-BE" sz="2400" dirty="0" smtClean="0">
                <a:cs typeface="Arial" pitchFamily="34" charset="0"/>
              </a:rPr>
              <a:t>:                       			de </a:t>
            </a:r>
            <a:r>
              <a:rPr lang="fr-BE" sz="2400" dirty="0" err="1" smtClean="0">
                <a:cs typeface="Arial" pitchFamily="34" charset="0"/>
              </a:rPr>
              <a:t>af</a:t>
            </a:r>
            <a:r>
              <a:rPr lang="fr-BE" sz="2400" dirty="0" smtClean="0">
                <a:cs typeface="Arial" pitchFamily="34" charset="0"/>
              </a:rPr>
              <a:t> te </a:t>
            </a:r>
            <a:r>
              <a:rPr lang="fr-BE" sz="2400" dirty="0" err="1" smtClean="0">
                <a:cs typeface="Arial" pitchFamily="34" charset="0"/>
              </a:rPr>
              <a:t>zoeken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tabel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wordt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steeds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gehalveerd</a:t>
            </a:r>
            <a:r>
              <a:rPr lang="fr-BE" sz="2400" dirty="0" smtClean="0">
                <a:cs typeface="Arial" pitchFamily="34" charset="0"/>
              </a:rPr>
              <a:t>,      		</a:t>
            </a:r>
            <a:r>
              <a:rPr lang="fr-BE" sz="2400" dirty="0" err="1" smtClean="0">
                <a:cs typeface="Arial" pitchFamily="34" charset="0"/>
              </a:rPr>
              <a:t>totdat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we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gezochte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waarde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gevonden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hebben</a:t>
            </a:r>
            <a:r>
              <a:rPr lang="fr-BE" sz="2400" dirty="0" smtClean="0">
                <a:cs typeface="Arial" pitchFamily="34" charset="0"/>
              </a:rPr>
              <a:t> of </a:t>
            </a:r>
            <a:r>
              <a:rPr lang="fr-BE" sz="2400" dirty="0" err="1" smtClean="0">
                <a:cs typeface="Arial" pitchFamily="34" charset="0"/>
              </a:rPr>
              <a:t>totdat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we</a:t>
            </a:r>
            <a:r>
              <a:rPr lang="fr-BE" sz="2400" dirty="0" smtClean="0">
                <a:cs typeface="Arial" pitchFamily="34" charset="0"/>
              </a:rPr>
              <a:t> 	</a:t>
            </a:r>
            <a:r>
              <a:rPr lang="fr-BE" sz="2400" dirty="0" err="1" smtClean="0">
                <a:cs typeface="Arial" pitchFamily="34" charset="0"/>
              </a:rPr>
              <a:t>tot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conclusie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komen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dat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waarde</a:t>
            </a:r>
            <a:r>
              <a:rPr lang="fr-BE" sz="2400" dirty="0" smtClean="0">
                <a:cs typeface="Arial" pitchFamily="34" charset="0"/>
              </a:rPr>
              <a:t> niet </a:t>
            </a:r>
            <a:r>
              <a:rPr lang="fr-BE" sz="2400" dirty="0" err="1" smtClean="0">
                <a:cs typeface="Arial" pitchFamily="34" charset="0"/>
              </a:rPr>
              <a:t>voorkomt</a:t>
            </a:r>
            <a:r>
              <a:rPr lang="fr-BE" sz="2400" dirty="0" smtClean="0">
                <a:cs typeface="Arial" pitchFamily="34" charset="0"/>
              </a:rPr>
              <a:t> op de 	</a:t>
            </a:r>
            <a:r>
              <a:rPr lang="fr-BE" sz="2400" dirty="0" err="1" smtClean="0">
                <a:cs typeface="Arial" pitchFamily="34" charset="0"/>
              </a:rPr>
              <a:t>plaatst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waar</a:t>
            </a:r>
            <a:r>
              <a:rPr lang="fr-BE" sz="2400" dirty="0" smtClean="0">
                <a:cs typeface="Arial" pitchFamily="34" charset="0"/>
              </a:rPr>
              <a:t> die in de </a:t>
            </a:r>
            <a:r>
              <a:rPr lang="fr-BE" sz="2400" dirty="0" err="1" smtClean="0">
                <a:cs typeface="Arial" pitchFamily="34" charset="0"/>
              </a:rPr>
              <a:t>gesorteerde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tabel</a:t>
            </a:r>
            <a:r>
              <a:rPr lang="fr-BE" sz="2400" dirty="0" smtClean="0">
                <a:cs typeface="Arial" pitchFamily="34" charset="0"/>
              </a:rPr>
              <a:t> zou </a:t>
            </a:r>
            <a:r>
              <a:rPr lang="fr-BE" sz="2400" dirty="0" err="1" smtClean="0">
                <a:cs typeface="Arial" pitchFamily="34" charset="0"/>
              </a:rPr>
              <a:t>moeten</a:t>
            </a:r>
            <a:r>
              <a:rPr lang="fr-BE" sz="2400" dirty="0" smtClean="0">
                <a:cs typeface="Arial" pitchFamily="34" charset="0"/>
              </a:rPr>
              <a:t> 	</a:t>
            </a:r>
            <a:r>
              <a:rPr lang="fr-BE" sz="2400" dirty="0" err="1" smtClean="0">
                <a:cs typeface="Arial" pitchFamily="34" charset="0"/>
              </a:rPr>
              <a:t>voorkomen</a:t>
            </a:r>
            <a:r>
              <a:rPr lang="fr-BE" sz="2400" dirty="0" smtClean="0">
                <a:cs typeface="Arial" pitchFamily="34" charset="0"/>
              </a:rPr>
              <a:t>. 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62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116632"/>
            <a:ext cx="8089900" cy="822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2800" b="1" dirty="0" err="1">
                <a:solidFill>
                  <a:schemeClr val="accent2"/>
                </a:solidFill>
              </a:rPr>
              <a:t>Binair</a:t>
            </a:r>
            <a:r>
              <a:rPr lang="fr-BE" sz="2800" b="1" dirty="0">
                <a:solidFill>
                  <a:schemeClr val="accent2"/>
                </a:solidFill>
              </a:rPr>
              <a:t> </a:t>
            </a:r>
            <a:r>
              <a:rPr lang="fr-BE" sz="2800" b="1" dirty="0" err="1">
                <a:solidFill>
                  <a:schemeClr val="accent2"/>
                </a:solidFill>
              </a:rPr>
              <a:t>zoeken</a:t>
            </a:r>
            <a:r>
              <a:rPr lang="fr-BE" sz="2800" b="1" dirty="0">
                <a:solidFill>
                  <a:schemeClr val="accent2"/>
                </a:solidFill>
              </a:rPr>
              <a:t>: </a:t>
            </a:r>
            <a:r>
              <a:rPr lang="fr-BE" sz="2800" b="1" dirty="0" err="1" smtClean="0">
                <a:solidFill>
                  <a:schemeClr val="accent2"/>
                </a:solidFill>
              </a:rPr>
              <a:t>voorbeeld</a:t>
            </a:r>
            <a:endParaRPr lang="nl-NL" sz="2800" b="1" dirty="0">
              <a:solidFill>
                <a:schemeClr val="accent2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4757" y="1427956"/>
            <a:ext cx="8891340" cy="4881364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BE" sz="2400" dirty="0" err="1" smtClean="0">
                <a:cs typeface="Arial" pitchFamily="34" charset="0"/>
              </a:rPr>
              <a:t>Zoek</a:t>
            </a:r>
            <a:r>
              <a:rPr lang="fr-BE" sz="2400" dirty="0" smtClean="0">
                <a:cs typeface="Arial" pitchFamily="34" charset="0"/>
              </a:rPr>
              <a:t>:  16</a:t>
            </a:r>
          </a:p>
          <a:p>
            <a:pPr eaLnBrk="1" hangingPunct="1">
              <a:buFont typeface="Wingdings" pitchFamily="2" charset="2"/>
              <a:buNone/>
            </a:pPr>
            <a:endParaRPr lang="fr-BE" sz="2400" dirty="0" smtClean="0"/>
          </a:p>
          <a:p>
            <a:pPr eaLnBrk="1" hangingPunct="1">
              <a:buFont typeface="Wingdings" pitchFamily="2" charset="2"/>
              <a:buNone/>
            </a:pPr>
            <a:endParaRPr lang="fr-BE" sz="2400" dirty="0" smtClean="0"/>
          </a:p>
          <a:p>
            <a:pPr eaLnBrk="1" hangingPunct="1">
              <a:buFont typeface="Wingdings" pitchFamily="2" charset="2"/>
              <a:buNone/>
            </a:pPr>
            <a:endParaRPr lang="fr-BE" sz="2400" dirty="0" smtClean="0"/>
          </a:p>
          <a:p>
            <a:pPr eaLnBrk="1" hangingPunct="1">
              <a:buFont typeface="Wingdings" pitchFamily="2" charset="2"/>
              <a:buNone/>
            </a:pPr>
            <a:endParaRPr lang="fr-BE" sz="2400" dirty="0" smtClean="0"/>
          </a:p>
          <a:p>
            <a:pPr eaLnBrk="1" hangingPunct="1">
              <a:buFont typeface="Wingdings" pitchFamily="2" charset="2"/>
              <a:buNone/>
            </a:pPr>
            <a:endParaRPr lang="fr-BE" sz="2400" dirty="0" smtClean="0"/>
          </a:p>
          <a:p>
            <a:pPr marL="534988" indent="0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De </a:t>
            </a:r>
            <a:r>
              <a:rPr lang="fr-BE" sz="2400" b="1" i="1" dirty="0" err="1" smtClean="0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wordt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halverwege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onderste</a:t>
            </a:r>
            <a:r>
              <a:rPr lang="fr-BE" sz="2400" dirty="0" smtClean="0">
                <a:cs typeface="Arial" pitchFamily="34" charset="0"/>
              </a:rPr>
              <a:t> en </a:t>
            </a:r>
            <a:r>
              <a:rPr lang="fr-BE" sz="2400" dirty="0" err="1" smtClean="0">
                <a:cs typeface="Arial" pitchFamily="34" charset="0"/>
              </a:rPr>
              <a:t>bovenste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zoekgrens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geplaatst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marL="534988" indent="0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fr-BE" sz="2400" dirty="0" err="1" smtClean="0">
                <a:cs typeface="Arial" pitchFamily="34" charset="0"/>
              </a:rPr>
              <a:t>Vergelijk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fr-BE" sz="2400" i="1" dirty="0" err="1" smtClean="0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fr-BE" sz="2400" dirty="0" smtClean="0">
                <a:cs typeface="Arial" pitchFamily="34" charset="0"/>
              </a:rPr>
              <a:t>met </a:t>
            </a:r>
            <a:r>
              <a:rPr lang="fr-BE" sz="2400" i="1" dirty="0" smtClean="0">
                <a:cs typeface="Arial" pitchFamily="34" charset="0"/>
              </a:rPr>
              <a:t>g</a:t>
            </a:r>
            <a:r>
              <a:rPr lang="fr-BE" sz="2400" dirty="0" smtClean="0">
                <a:cs typeface="Arial" pitchFamily="34" charset="0"/>
              </a:rPr>
              <a:t> (= te </a:t>
            </a:r>
            <a:r>
              <a:rPr lang="fr-BE" sz="2400" dirty="0" err="1" smtClean="0">
                <a:cs typeface="Arial" pitchFamily="34" charset="0"/>
              </a:rPr>
              <a:t>zoeken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</a:t>
            </a:r>
            <a:r>
              <a:rPr lang="fr-BE" sz="2400" dirty="0" smtClean="0">
                <a:cs typeface="Arial" pitchFamily="34" charset="0"/>
              </a:rPr>
              <a:t>)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1378726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 dirty="0"/>
              <a:t>0</a:t>
            </a:r>
            <a:endParaRPr lang="nl-NL" sz="2000" dirty="0"/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2026426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1</a:t>
            </a:r>
            <a:endParaRPr lang="nl-NL" sz="2000"/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2747151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2</a:t>
            </a:r>
            <a:endParaRPr lang="nl-NL" sz="2000"/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3466288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3</a:t>
            </a:r>
            <a:endParaRPr lang="nl-NL" sz="2000"/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4113988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4</a:t>
            </a:r>
            <a:endParaRPr lang="nl-NL" sz="2000"/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4834713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5</a:t>
            </a:r>
            <a:endParaRPr lang="nl-NL" sz="2000"/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5482413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6</a:t>
            </a:r>
            <a:endParaRPr lang="nl-NL" sz="2000"/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6203138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7</a:t>
            </a:r>
            <a:endParaRPr lang="nl-NL" sz="2000"/>
          </a:p>
        </p:txBody>
      </p:sp>
      <p:sp>
        <p:nvSpPr>
          <p:cNvPr id="22551" name="Rectangle 22"/>
          <p:cNvSpPr>
            <a:spLocks noChangeArrowheads="1"/>
          </p:cNvSpPr>
          <p:nvPr/>
        </p:nvSpPr>
        <p:spPr bwMode="auto">
          <a:xfrm>
            <a:off x="6850838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8</a:t>
            </a:r>
            <a:endParaRPr lang="nl-NL" sz="2000"/>
          </a:p>
        </p:txBody>
      </p:sp>
      <p:sp>
        <p:nvSpPr>
          <p:cNvPr id="22552" name="Rectangle 23"/>
          <p:cNvSpPr>
            <a:spLocks noChangeArrowheads="1"/>
          </p:cNvSpPr>
          <p:nvPr/>
        </p:nvSpPr>
        <p:spPr bwMode="auto">
          <a:xfrm>
            <a:off x="7498538" y="211930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9</a:t>
            </a:r>
            <a:endParaRPr lang="nl-NL" sz="2000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 flipV="1">
            <a:off x="1737517" y="2982910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 flipV="1">
            <a:off x="7857329" y="2982910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22555" name="Line 26"/>
          <p:cNvSpPr>
            <a:spLocks noChangeShapeType="1"/>
          </p:cNvSpPr>
          <p:nvPr/>
        </p:nvSpPr>
        <p:spPr bwMode="auto">
          <a:xfrm flipV="1">
            <a:off x="4472779" y="2982910"/>
            <a:ext cx="0" cy="431800"/>
          </a:xfrm>
          <a:prstGeom prst="line">
            <a:avLst/>
          </a:prstGeom>
          <a:noFill/>
          <a:ln w="25400">
            <a:solidFill>
              <a:schemeClr val="accent4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532573" y="3357560"/>
            <a:ext cx="2743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onderste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6448390" y="3357560"/>
            <a:ext cx="2786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bovenste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3896517" y="3414710"/>
            <a:ext cx="15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accent4"/>
                </a:solidFill>
                <a:latin typeface="+mn-lt"/>
                <a:cs typeface="Arial" pitchFamily="34" charset="0"/>
              </a:rPr>
              <a:t>zoekindex</a:t>
            </a:r>
            <a:endParaRPr lang="nl-NL" sz="2400" i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31" name="Tabel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30574"/>
              </p:ext>
            </p:extLst>
          </p:nvPr>
        </p:nvGraphicFramePr>
        <p:xfrm>
          <a:off x="1389829" y="2476492"/>
          <a:ext cx="6802460" cy="4868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</a:tblGrid>
              <a:tr h="486822"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29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37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63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 animBg="1"/>
      <p:bldP spid="22554" grpId="0" animBg="1"/>
      <p:bldP spid="22555" grpId="0" animBg="1"/>
      <p:bldP spid="22556" grpId="0"/>
      <p:bldP spid="22557" grpId="0"/>
      <p:bldP spid="2255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908720"/>
            <a:ext cx="8280920" cy="4572019"/>
          </a:xfrm>
        </p:spPr>
        <p:txBody>
          <a:bodyPr>
            <a:normAutofit/>
          </a:bodyPr>
          <a:lstStyle/>
          <a:p>
            <a:pPr marL="452438" indent="-452438" eaLnBrk="1" hangingPunct="1">
              <a:buClr>
                <a:schemeClr val="accent2"/>
              </a:buClr>
            </a:pP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BE" sz="2400" dirty="0" smtClean="0">
                <a:cs typeface="Courier New" pitchFamily="49" charset="0"/>
              </a:rPr>
              <a:t>[</a:t>
            </a:r>
            <a:r>
              <a:rPr lang="fr-BE" sz="2400" i="1" dirty="0" err="1" smtClean="0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 smtClean="0">
                <a:cs typeface="Courier New" pitchFamily="49" charset="0"/>
              </a:rPr>
              <a:t>]</a:t>
            </a:r>
            <a:r>
              <a:rPr lang="fr-BE" sz="2400" dirty="0" smtClean="0">
                <a:cs typeface="Arial" pitchFamily="34" charset="0"/>
              </a:rPr>
              <a:t> = </a:t>
            </a:r>
            <a:r>
              <a:rPr lang="fr-BE" sz="2400" i="1" dirty="0" smtClean="0">
                <a:cs typeface="Arial" pitchFamily="34" charset="0"/>
              </a:rPr>
              <a:t>g</a:t>
            </a:r>
            <a:r>
              <a:rPr lang="fr-BE" sz="2400" dirty="0" smtClean="0">
                <a:cs typeface="Arial" pitchFamily="34" charset="0"/>
              </a:rPr>
              <a:t>: </a:t>
            </a:r>
          </a:p>
          <a:p>
            <a:pPr marL="452438" indent="-452438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	</a:t>
            </a:r>
            <a:r>
              <a:rPr lang="fr-BE" sz="2400" i="1" dirty="0" smtClean="0">
                <a:cs typeface="Arial" pitchFamily="34" charset="0"/>
              </a:rPr>
              <a:t>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gevonden</a:t>
            </a:r>
            <a:r>
              <a:rPr lang="fr-BE" sz="2400" dirty="0" smtClean="0">
                <a:cs typeface="Arial" pitchFamily="34" charset="0"/>
              </a:rPr>
              <a:t>, stop </a:t>
            </a:r>
            <a:r>
              <a:rPr lang="fr-BE" sz="2400" dirty="0" err="1" smtClean="0">
                <a:cs typeface="Arial" pitchFamily="34" charset="0"/>
              </a:rPr>
              <a:t>algoritme</a:t>
            </a:r>
            <a:endParaRPr lang="fr-BE" sz="2400" dirty="0" smtClean="0">
              <a:cs typeface="Arial" pitchFamily="34" charset="0"/>
            </a:endParaRPr>
          </a:p>
          <a:p>
            <a:pPr marL="452438" indent="-452438" eaLnBrk="1" hangingPunct="1">
              <a:spcBef>
                <a:spcPts val="1800"/>
              </a:spcBef>
              <a:buClr>
                <a:schemeClr val="accent2"/>
              </a:buClr>
            </a:pP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BE" sz="2400" dirty="0" smtClean="0">
                <a:cs typeface="Courier New" pitchFamily="49" charset="0"/>
              </a:rPr>
              <a:t>[</a:t>
            </a:r>
            <a:r>
              <a:rPr lang="fr-BE" sz="2400" i="1" dirty="0" err="1" smtClean="0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 smtClean="0">
                <a:cs typeface="Courier New" pitchFamily="49" charset="0"/>
              </a:rPr>
              <a:t>]</a:t>
            </a:r>
            <a:r>
              <a:rPr lang="fr-BE" sz="2400" dirty="0" smtClean="0">
                <a:cs typeface="Arial" pitchFamily="34" charset="0"/>
              </a:rPr>
              <a:t> &lt; </a:t>
            </a:r>
            <a:r>
              <a:rPr lang="fr-BE" sz="2400" i="1" dirty="0" smtClean="0">
                <a:cs typeface="Arial" pitchFamily="34" charset="0"/>
              </a:rPr>
              <a:t>g</a:t>
            </a:r>
            <a:r>
              <a:rPr lang="fr-BE" sz="2400" dirty="0" smtClean="0">
                <a:cs typeface="Arial" pitchFamily="34" charset="0"/>
              </a:rPr>
              <a:t>:</a:t>
            </a:r>
          </a:p>
          <a:p>
            <a:pPr marL="452438" indent="-452438" eaLnBrk="1" hangingPunct="1">
              <a:lnSpc>
                <a:spcPts val="36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	</a:t>
            </a:r>
            <a:r>
              <a:rPr lang="fr-BE" sz="2400" i="1" dirty="0" smtClean="0">
                <a:cs typeface="Arial" pitchFamily="34" charset="0"/>
              </a:rPr>
              <a:t>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zit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zeker</a:t>
            </a:r>
            <a:r>
              <a:rPr lang="fr-BE" sz="2400" dirty="0" smtClean="0">
                <a:cs typeface="Arial" pitchFamily="34" charset="0"/>
              </a:rPr>
              <a:t> niet in de </a:t>
            </a:r>
            <a:r>
              <a:rPr lang="fr-BE" sz="2400" dirty="0" err="1" smtClean="0">
                <a:cs typeface="Arial" pitchFamily="34" charset="0"/>
              </a:rPr>
              <a:t>onderste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helft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tabel</a:t>
            </a:r>
            <a:endParaRPr lang="fr-BE" sz="2400" dirty="0" smtClean="0">
              <a:cs typeface="Arial" pitchFamily="34" charset="0"/>
            </a:endParaRPr>
          </a:p>
          <a:p>
            <a:pPr marL="452438" indent="-452438" eaLnBrk="1" hangingPunct="1">
              <a:lnSpc>
                <a:spcPts val="36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	</a:t>
            </a:r>
            <a:r>
              <a:rPr lang="fr-BE" sz="2400" dirty="0" err="1" smtClean="0">
                <a:cs typeface="Arial" pitchFamily="34" charset="0"/>
              </a:rPr>
              <a:t>stel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i="1" dirty="0" err="1" smtClean="0">
                <a:solidFill>
                  <a:schemeClr val="tx2"/>
                </a:solidFill>
                <a:cs typeface="Arial" pitchFamily="34" charset="0"/>
              </a:rPr>
              <a:t>onderste</a:t>
            </a:r>
            <a:r>
              <a:rPr lang="fr-BE" sz="2400" i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400" i="1" dirty="0" err="1" smtClean="0">
                <a:solidFill>
                  <a:schemeClr val="tx2"/>
                </a:solidFill>
                <a:cs typeface="Arial" pitchFamily="34" charset="0"/>
              </a:rPr>
              <a:t>zoekgrens</a:t>
            </a:r>
            <a:r>
              <a:rPr lang="fr-BE" sz="2400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400" dirty="0" smtClean="0">
                <a:cs typeface="Arial" pitchFamily="34" charset="0"/>
              </a:rPr>
              <a:t>= </a:t>
            </a:r>
            <a:r>
              <a:rPr lang="fr-BE" sz="2400" i="1" dirty="0" err="1" smtClean="0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 smtClean="0">
                <a:cs typeface="Arial" pitchFamily="34" charset="0"/>
              </a:rPr>
              <a:t> + 1</a:t>
            </a:r>
          </a:p>
          <a:p>
            <a:pPr marL="452438" indent="-452438" eaLnBrk="1" hangingPunct="1">
              <a:spcBef>
                <a:spcPts val="1800"/>
              </a:spcBef>
              <a:buClr>
                <a:schemeClr val="accent2"/>
              </a:buClr>
            </a:pP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BE" sz="2400" dirty="0" smtClean="0">
                <a:cs typeface="Courier New" pitchFamily="49" charset="0"/>
              </a:rPr>
              <a:t>[</a:t>
            </a:r>
            <a:r>
              <a:rPr lang="fr-BE" sz="2400" i="1" dirty="0" err="1" smtClean="0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 smtClean="0">
                <a:cs typeface="Courier New" pitchFamily="49" charset="0"/>
              </a:rPr>
              <a:t>]</a:t>
            </a:r>
            <a:r>
              <a:rPr lang="fr-BE" sz="2400" dirty="0" smtClean="0">
                <a:cs typeface="Arial" pitchFamily="34" charset="0"/>
              </a:rPr>
              <a:t> &gt; </a:t>
            </a:r>
            <a:r>
              <a:rPr lang="fr-BE" sz="2400" i="1" dirty="0" smtClean="0">
                <a:cs typeface="Arial" pitchFamily="34" charset="0"/>
              </a:rPr>
              <a:t>g</a:t>
            </a:r>
            <a:r>
              <a:rPr lang="fr-BE" sz="2400" dirty="0" smtClean="0">
                <a:cs typeface="Arial" pitchFamily="34" charset="0"/>
              </a:rPr>
              <a:t>: </a:t>
            </a:r>
          </a:p>
          <a:p>
            <a:pPr marL="452438" indent="-452438" eaLnBrk="1" hangingPunct="1">
              <a:lnSpc>
                <a:spcPts val="36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	</a:t>
            </a:r>
            <a:r>
              <a:rPr lang="fr-BE" sz="2400" i="1" dirty="0" smtClean="0">
                <a:cs typeface="Arial" pitchFamily="34" charset="0"/>
              </a:rPr>
              <a:t>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zit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zeker</a:t>
            </a:r>
            <a:r>
              <a:rPr lang="fr-BE" sz="2400" dirty="0" smtClean="0">
                <a:cs typeface="Arial" pitchFamily="34" charset="0"/>
              </a:rPr>
              <a:t> niet in de </a:t>
            </a:r>
            <a:r>
              <a:rPr lang="fr-BE" sz="2400" dirty="0" err="1" smtClean="0">
                <a:cs typeface="Arial" pitchFamily="34" charset="0"/>
              </a:rPr>
              <a:t>bovenste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helft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tabel</a:t>
            </a:r>
            <a:endParaRPr lang="fr-BE" sz="2400" dirty="0" smtClean="0">
              <a:cs typeface="Arial" pitchFamily="34" charset="0"/>
            </a:endParaRPr>
          </a:p>
          <a:p>
            <a:pPr marL="452438" indent="-452438" eaLnBrk="1" hangingPunct="1">
              <a:lnSpc>
                <a:spcPts val="36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	</a:t>
            </a:r>
            <a:r>
              <a:rPr lang="fr-BE" sz="2400" dirty="0" err="1" smtClean="0">
                <a:cs typeface="Arial" pitchFamily="34" charset="0"/>
              </a:rPr>
              <a:t>stel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i="1" dirty="0" err="1" smtClean="0">
                <a:solidFill>
                  <a:schemeClr val="tx2"/>
                </a:solidFill>
                <a:cs typeface="Arial" pitchFamily="34" charset="0"/>
              </a:rPr>
              <a:t>bovenste</a:t>
            </a:r>
            <a:r>
              <a:rPr lang="fr-BE" sz="2400" i="1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400" i="1" dirty="0" err="1" smtClean="0">
                <a:solidFill>
                  <a:schemeClr val="tx2"/>
                </a:solidFill>
                <a:cs typeface="Arial" pitchFamily="34" charset="0"/>
              </a:rPr>
              <a:t>zoekgrens</a:t>
            </a:r>
            <a:r>
              <a:rPr lang="fr-BE" sz="2400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400" dirty="0" smtClean="0">
                <a:cs typeface="Arial" pitchFamily="34" charset="0"/>
              </a:rPr>
              <a:t>= </a:t>
            </a:r>
            <a:r>
              <a:rPr lang="fr-BE" sz="2400" i="1" dirty="0" err="1" smtClean="0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 smtClean="0">
                <a:cs typeface="Arial" pitchFamily="34" charset="0"/>
              </a:rPr>
              <a:t> - 1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64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94639" y="648640"/>
            <a:ext cx="8997950" cy="43068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(</a:t>
            </a:r>
            <a:r>
              <a:rPr lang="fr-BE" sz="2400" dirty="0" err="1" smtClean="0">
                <a:cs typeface="Arial" pitchFamily="34" charset="0"/>
              </a:rPr>
              <a:t>zoek</a:t>
            </a:r>
            <a:r>
              <a:rPr lang="fr-BE" sz="2400" dirty="0" smtClean="0">
                <a:cs typeface="Arial" pitchFamily="34" charset="0"/>
              </a:rPr>
              <a:t>: 16)</a:t>
            </a:r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05712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 dirty="0"/>
              <a:t>0</a:t>
            </a:r>
            <a:endParaRPr lang="nl-NL" sz="2000" dirty="0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253412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1</a:t>
            </a:r>
            <a:endParaRPr lang="nl-NL" sz="200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974137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2</a:t>
            </a:r>
            <a:endParaRPr lang="nl-NL" sz="2000"/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2693274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3</a:t>
            </a:r>
            <a:endParaRPr lang="nl-NL" sz="200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340974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4</a:t>
            </a:r>
            <a:endParaRPr lang="nl-NL" sz="2000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4061699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5</a:t>
            </a:r>
            <a:endParaRPr lang="nl-NL" sz="2000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4709399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6</a:t>
            </a:r>
            <a:endParaRPr lang="nl-NL" sz="2000"/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5430124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7</a:t>
            </a:r>
            <a:endParaRPr lang="nl-NL" sz="2000"/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6077824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8</a:t>
            </a:r>
            <a:endParaRPr lang="nl-NL" sz="2000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6725524" y="152627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9</a:t>
            </a:r>
            <a:endParaRPr lang="nl-NL" sz="2000"/>
          </a:p>
        </p:txBody>
      </p:sp>
      <p:graphicFrame>
        <p:nvGraphicFramePr>
          <p:cNvPr id="49" name="Tabel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33998"/>
              </p:ext>
            </p:extLst>
          </p:nvPr>
        </p:nvGraphicFramePr>
        <p:xfrm>
          <a:off x="616815" y="1883462"/>
          <a:ext cx="6802460" cy="4868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</a:tblGrid>
              <a:tr h="486822"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29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37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01766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 dirty="0"/>
              <a:t>0</a:t>
            </a:r>
            <a:endParaRPr lang="nl-NL" sz="2000" dirty="0"/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1449466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1</a:t>
            </a:r>
            <a:endParaRPr lang="nl-NL" sz="2000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2170191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2</a:t>
            </a:r>
            <a:endParaRPr lang="nl-NL" sz="2000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2889328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3</a:t>
            </a:r>
            <a:endParaRPr lang="nl-NL" sz="2000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3537028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4</a:t>
            </a:r>
            <a:endParaRPr lang="nl-NL" sz="2000"/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4257753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5</a:t>
            </a:r>
            <a:endParaRPr lang="nl-NL" sz="2000"/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4905453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6</a:t>
            </a:r>
            <a:endParaRPr lang="nl-NL" sz="2000"/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626178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7</a:t>
            </a:r>
            <a:endParaRPr lang="nl-NL" sz="2000"/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6273878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8</a:t>
            </a:r>
            <a:endParaRPr lang="nl-NL" sz="2000"/>
          </a:p>
        </p:txBody>
      </p:sp>
      <p:sp>
        <p:nvSpPr>
          <p:cNvPr id="81" name="Rectangle 23"/>
          <p:cNvSpPr>
            <a:spLocks noChangeArrowheads="1"/>
          </p:cNvSpPr>
          <p:nvPr/>
        </p:nvSpPr>
        <p:spPr bwMode="auto">
          <a:xfrm>
            <a:off x="6921578" y="3596084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9</a:t>
            </a:r>
            <a:endParaRPr lang="nl-NL" sz="2000"/>
          </a:p>
        </p:txBody>
      </p:sp>
      <p:graphicFrame>
        <p:nvGraphicFramePr>
          <p:cNvPr id="82" name="Tabel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19236"/>
              </p:ext>
            </p:extLst>
          </p:nvPr>
        </p:nvGraphicFramePr>
        <p:xfrm>
          <a:off x="812869" y="3953274"/>
          <a:ext cx="6802460" cy="4868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</a:tblGrid>
              <a:tr h="486822"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29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37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Text Box 27"/>
          <p:cNvSpPr txBox="1">
            <a:spLocks noChangeArrowheads="1"/>
          </p:cNvSpPr>
          <p:nvPr/>
        </p:nvSpPr>
        <p:spPr bwMode="auto">
          <a:xfrm>
            <a:off x="1911400" y="2761670"/>
            <a:ext cx="2743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onderste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1989344" y="4774255"/>
            <a:ext cx="2743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onderste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6356828" y="2760116"/>
            <a:ext cx="2786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bovenste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5187238" y="4774254"/>
            <a:ext cx="2786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bovenste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V="1">
            <a:off x="4351129" y="2378426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 flipV="1">
            <a:off x="7091441" y="2389856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89" name="Text Box 29"/>
          <p:cNvSpPr txBox="1">
            <a:spLocks noChangeArrowheads="1"/>
          </p:cNvSpPr>
          <p:nvPr/>
        </p:nvSpPr>
        <p:spPr bwMode="auto">
          <a:xfrm>
            <a:off x="4819090" y="2765162"/>
            <a:ext cx="15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accent4"/>
                </a:solidFill>
                <a:latin typeface="+mn-lt"/>
                <a:cs typeface="Arial" pitchFamily="34" charset="0"/>
              </a:rPr>
              <a:t>zoekindex</a:t>
            </a:r>
            <a:endParaRPr lang="nl-NL" sz="2400" i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90" name="Line 26"/>
          <p:cNvSpPr>
            <a:spLocks noChangeShapeType="1"/>
          </p:cNvSpPr>
          <p:nvPr/>
        </p:nvSpPr>
        <p:spPr bwMode="auto">
          <a:xfrm flipV="1">
            <a:off x="5674938" y="2389856"/>
            <a:ext cx="0" cy="431800"/>
          </a:xfrm>
          <a:prstGeom prst="line">
            <a:avLst/>
          </a:prstGeom>
          <a:noFill/>
          <a:ln w="25400">
            <a:solidFill>
              <a:schemeClr val="accent4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4122814" y="5249418"/>
            <a:ext cx="15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accent4"/>
                </a:solidFill>
                <a:latin typeface="+mn-lt"/>
                <a:cs typeface="Arial" pitchFamily="34" charset="0"/>
              </a:rPr>
              <a:t>zoekindex</a:t>
            </a:r>
            <a:endParaRPr lang="nl-NL" sz="2400" i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V="1">
            <a:off x="4503529" y="4458844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93" name="Line 24"/>
          <p:cNvSpPr>
            <a:spLocks noChangeShapeType="1"/>
          </p:cNvSpPr>
          <p:nvPr/>
        </p:nvSpPr>
        <p:spPr bwMode="auto">
          <a:xfrm flipV="1">
            <a:off x="5279118" y="4458844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flipH="1" flipV="1">
            <a:off x="4709399" y="4460428"/>
            <a:ext cx="11588" cy="788990"/>
          </a:xfrm>
          <a:prstGeom prst="line">
            <a:avLst/>
          </a:prstGeom>
          <a:noFill/>
          <a:ln w="25400">
            <a:solidFill>
              <a:schemeClr val="accent4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3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65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79" grpId="0"/>
      <p:bldP spid="80" grpId="0"/>
      <p:bldP spid="81" grpId="0"/>
      <p:bldP spid="83" grpId="0"/>
      <p:bldP spid="84" grpId="0"/>
      <p:bldP spid="86" grpId="0"/>
      <p:bldP spid="87" grpId="0" animBg="1"/>
      <p:bldP spid="89" grpId="0"/>
      <p:bldP spid="90" grpId="0" animBg="1"/>
      <p:bldP spid="91" grpId="0"/>
      <p:bldP spid="92" grpId="0" animBg="1"/>
      <p:bldP spid="93" grpId="0" animBg="1"/>
      <p:bldP spid="9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0669" y="815124"/>
            <a:ext cx="8243293" cy="43068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BE" sz="2400" dirty="0" err="1" smtClean="0">
                <a:cs typeface="Arial" pitchFamily="34" charset="0"/>
              </a:rPr>
              <a:t>Zoek</a:t>
            </a:r>
            <a:r>
              <a:rPr lang="fr-BE" sz="2400" dirty="0" smtClean="0">
                <a:cs typeface="Arial" pitchFamily="34" charset="0"/>
              </a:rPr>
              <a:t>: 8</a:t>
            </a:r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1344154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 dirty="0"/>
              <a:t>0</a:t>
            </a:r>
            <a:endParaRPr lang="nl-NL" sz="2000" dirty="0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1991854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1</a:t>
            </a:r>
            <a:endParaRPr lang="nl-NL" sz="2000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2712579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2</a:t>
            </a:r>
            <a:endParaRPr lang="nl-NL" sz="2000"/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3431716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3</a:t>
            </a:r>
            <a:endParaRPr lang="nl-NL" sz="2000"/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4079416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4</a:t>
            </a:r>
            <a:endParaRPr lang="nl-NL" sz="2000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4800141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5</a:t>
            </a:r>
            <a:endParaRPr lang="nl-NL" sz="2000"/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5447841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6</a:t>
            </a:r>
            <a:endParaRPr lang="nl-NL" sz="2000"/>
          </a:p>
        </p:txBody>
      </p: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6168566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7</a:t>
            </a:r>
            <a:endParaRPr lang="nl-NL" sz="2000"/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6816266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8</a:t>
            </a:r>
            <a:endParaRPr lang="nl-NL" sz="2000"/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7463966" y="2152295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9</a:t>
            </a:r>
            <a:endParaRPr lang="nl-NL" sz="2000"/>
          </a:p>
        </p:txBody>
      </p:sp>
      <p:graphicFrame>
        <p:nvGraphicFramePr>
          <p:cNvPr id="51" name="Tabel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07207"/>
              </p:ext>
            </p:extLst>
          </p:nvPr>
        </p:nvGraphicFramePr>
        <p:xfrm>
          <a:off x="1355257" y="2509485"/>
          <a:ext cx="6802460" cy="4868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</a:tblGrid>
              <a:tr h="486822"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29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37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1387808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 dirty="0"/>
              <a:t>0</a:t>
            </a:r>
            <a:endParaRPr lang="nl-NL" sz="2000" dirty="0"/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2035508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1</a:t>
            </a:r>
            <a:endParaRPr lang="nl-NL" sz="2000"/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2756233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2</a:t>
            </a:r>
            <a:endParaRPr lang="nl-NL" sz="2000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475370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3</a:t>
            </a:r>
            <a:endParaRPr lang="nl-NL" sz="2000"/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123070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4</a:t>
            </a:r>
            <a:endParaRPr lang="nl-NL" sz="2000"/>
          </a:p>
        </p:txBody>
      </p:sp>
      <p:sp>
        <p:nvSpPr>
          <p:cNvPr id="86" name="Rectangle 19"/>
          <p:cNvSpPr>
            <a:spLocks noChangeArrowheads="1"/>
          </p:cNvSpPr>
          <p:nvPr/>
        </p:nvSpPr>
        <p:spPr bwMode="auto">
          <a:xfrm>
            <a:off x="4843795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5</a:t>
            </a:r>
            <a:endParaRPr lang="nl-NL" sz="2000"/>
          </a:p>
        </p:txBody>
      </p:sp>
      <p:sp>
        <p:nvSpPr>
          <p:cNvPr id="91" name="Rectangle 20"/>
          <p:cNvSpPr>
            <a:spLocks noChangeArrowheads="1"/>
          </p:cNvSpPr>
          <p:nvPr/>
        </p:nvSpPr>
        <p:spPr bwMode="auto">
          <a:xfrm>
            <a:off x="5491495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6</a:t>
            </a:r>
            <a:endParaRPr lang="nl-NL" sz="2000"/>
          </a:p>
        </p:txBody>
      </p:sp>
      <p:sp>
        <p:nvSpPr>
          <p:cNvPr id="92" name="Rectangle 21"/>
          <p:cNvSpPr>
            <a:spLocks noChangeArrowheads="1"/>
          </p:cNvSpPr>
          <p:nvPr/>
        </p:nvSpPr>
        <p:spPr bwMode="auto">
          <a:xfrm>
            <a:off x="6212220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7</a:t>
            </a:r>
            <a:endParaRPr lang="nl-NL" sz="2000"/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6859920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8</a:t>
            </a:r>
            <a:endParaRPr lang="nl-NL" sz="2000"/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7507620" y="429708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9</a:t>
            </a:r>
            <a:endParaRPr lang="nl-NL" sz="2000"/>
          </a:p>
        </p:txBody>
      </p:sp>
      <p:graphicFrame>
        <p:nvGraphicFramePr>
          <p:cNvPr id="96" name="Tabel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91058"/>
              </p:ext>
            </p:extLst>
          </p:nvPr>
        </p:nvGraphicFramePr>
        <p:xfrm>
          <a:off x="1398911" y="4654272"/>
          <a:ext cx="6802460" cy="4868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</a:tblGrid>
              <a:tr h="486822"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29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37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655148" y="3434335"/>
            <a:ext cx="2743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onderste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128464" y="5581396"/>
            <a:ext cx="2743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onderste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6488721" y="3450217"/>
            <a:ext cx="2786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bovenste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3765391" y="5581395"/>
            <a:ext cx="2786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bovenste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 Box 29"/>
          <p:cNvSpPr txBox="1">
            <a:spLocks noChangeArrowheads="1"/>
          </p:cNvSpPr>
          <p:nvPr/>
        </p:nvSpPr>
        <p:spPr bwMode="auto">
          <a:xfrm>
            <a:off x="3779224" y="3441013"/>
            <a:ext cx="15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accent4"/>
                </a:solidFill>
                <a:latin typeface="+mn-lt"/>
                <a:cs typeface="Arial" pitchFamily="34" charset="0"/>
              </a:rPr>
              <a:t>zoekindex</a:t>
            </a:r>
            <a:endParaRPr lang="nl-NL" sz="2400" i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2" name="Text Box 29"/>
          <p:cNvSpPr txBox="1">
            <a:spLocks noChangeArrowheads="1"/>
          </p:cNvSpPr>
          <p:nvPr/>
        </p:nvSpPr>
        <p:spPr bwMode="auto">
          <a:xfrm>
            <a:off x="1750777" y="6146978"/>
            <a:ext cx="15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accent4"/>
                </a:solidFill>
                <a:latin typeface="+mn-lt"/>
                <a:cs typeface="Arial" pitchFamily="34" charset="0"/>
              </a:rPr>
              <a:t>zoekindex</a:t>
            </a:r>
            <a:endParaRPr lang="nl-NL" sz="2400" i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3" name="Line 24"/>
          <p:cNvSpPr>
            <a:spLocks noChangeShapeType="1"/>
          </p:cNvSpPr>
          <p:nvPr/>
        </p:nvSpPr>
        <p:spPr bwMode="auto">
          <a:xfrm flipV="1">
            <a:off x="1687054" y="3009213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 flipV="1">
            <a:off x="7813849" y="3018417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105" name="Line 26"/>
          <p:cNvSpPr>
            <a:spLocks noChangeShapeType="1"/>
          </p:cNvSpPr>
          <p:nvPr/>
        </p:nvSpPr>
        <p:spPr bwMode="auto">
          <a:xfrm flipV="1">
            <a:off x="4427228" y="3052707"/>
            <a:ext cx="0" cy="431800"/>
          </a:xfrm>
          <a:prstGeom prst="line">
            <a:avLst/>
          </a:prstGeom>
          <a:noFill/>
          <a:ln w="25400">
            <a:solidFill>
              <a:schemeClr val="accent4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 flipV="1">
            <a:off x="1730708" y="5173704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107" name="Line 24"/>
          <p:cNvSpPr>
            <a:spLocks noChangeShapeType="1"/>
          </p:cNvSpPr>
          <p:nvPr/>
        </p:nvSpPr>
        <p:spPr bwMode="auto">
          <a:xfrm flipV="1">
            <a:off x="3806379" y="5149596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 flipV="1">
            <a:off x="2514531" y="5173704"/>
            <a:ext cx="0" cy="991600"/>
          </a:xfrm>
          <a:prstGeom prst="line">
            <a:avLst/>
          </a:prstGeom>
          <a:noFill/>
          <a:ln w="25400">
            <a:solidFill>
              <a:schemeClr val="accent4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3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66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86" grpId="0"/>
      <p:bldP spid="91" grpId="0"/>
      <p:bldP spid="92" grpId="0"/>
      <p:bldP spid="94" grpId="0"/>
      <p:bldP spid="95" grpId="0"/>
      <p:bldP spid="98" grpId="0"/>
      <p:bldP spid="100" grpId="0"/>
      <p:bldP spid="101" grpId="0"/>
      <p:bldP spid="102" grpId="0"/>
      <p:bldP spid="105" grpId="0" animBg="1"/>
      <p:bldP spid="106" grpId="0" animBg="1"/>
      <p:bldP spid="107" grpId="0" animBg="1"/>
      <p:bldP spid="10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732674"/>
            <a:ext cx="8997950" cy="43068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(</a:t>
            </a:r>
            <a:r>
              <a:rPr lang="fr-BE" sz="2400" dirty="0" err="1" smtClean="0">
                <a:cs typeface="Arial" pitchFamily="34" charset="0"/>
              </a:rPr>
              <a:t>zoek</a:t>
            </a:r>
            <a:r>
              <a:rPr lang="fr-BE" sz="2400" dirty="0" smtClean="0">
                <a:cs typeface="Arial" pitchFamily="34" charset="0"/>
              </a:rPr>
              <a:t>: 8)</a:t>
            </a:r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  <a:p>
            <a:pPr eaLnBrk="1" hangingPunct="1">
              <a:buFont typeface="Wingdings" pitchFamily="2" charset="2"/>
              <a:buNone/>
            </a:pPr>
            <a:endParaRPr lang="fr-BE" dirty="0" smtClean="0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231877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 dirty="0"/>
              <a:t>0</a:t>
            </a:r>
            <a:endParaRPr lang="nl-NL" sz="2000" dirty="0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1879577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1</a:t>
            </a:r>
            <a:endParaRPr lang="nl-NL" sz="2000"/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2600302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2</a:t>
            </a:r>
            <a:endParaRPr lang="nl-NL" sz="2000"/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3319439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3</a:t>
            </a:r>
            <a:endParaRPr lang="nl-NL" sz="2000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3967139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4</a:t>
            </a:r>
            <a:endParaRPr lang="nl-NL" sz="2000"/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4687864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5</a:t>
            </a:r>
            <a:endParaRPr lang="nl-NL" sz="2000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5335564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6</a:t>
            </a:r>
            <a:endParaRPr lang="nl-NL" sz="2000"/>
          </a:p>
        </p:txBody>
      </p:sp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6056289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7</a:t>
            </a:r>
            <a:endParaRPr lang="nl-NL" sz="200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6703989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8</a:t>
            </a:r>
            <a:endParaRPr lang="nl-NL" sz="2000"/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7351689" y="1509077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9</a:t>
            </a:r>
            <a:endParaRPr lang="nl-NL" sz="2000"/>
          </a:p>
        </p:txBody>
      </p:sp>
      <p:graphicFrame>
        <p:nvGraphicFramePr>
          <p:cNvPr id="50" name="Tabel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24051"/>
              </p:ext>
            </p:extLst>
          </p:nvPr>
        </p:nvGraphicFramePr>
        <p:xfrm>
          <a:off x="1242980" y="1866267"/>
          <a:ext cx="6802460" cy="4868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</a:tblGrid>
              <a:tr h="486822"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29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37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1275531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 dirty="0"/>
              <a:t>0</a:t>
            </a:r>
            <a:endParaRPr lang="nl-NL" sz="2000" dirty="0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923231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1</a:t>
            </a:r>
            <a:endParaRPr lang="nl-NL" sz="2000"/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2643956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2</a:t>
            </a:r>
            <a:endParaRPr lang="nl-NL" sz="2000"/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363093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3</a:t>
            </a:r>
            <a:endParaRPr lang="nl-NL" sz="2000"/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4010793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4</a:t>
            </a:r>
            <a:endParaRPr lang="nl-NL" sz="2000"/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731518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5</a:t>
            </a:r>
            <a:endParaRPr lang="nl-NL" sz="2000"/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5379218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6</a:t>
            </a:r>
            <a:endParaRPr lang="nl-NL" sz="2000"/>
          </a:p>
        </p:txBody>
      </p:sp>
      <p:sp>
        <p:nvSpPr>
          <p:cNvPr id="86" name="Rectangle 21"/>
          <p:cNvSpPr>
            <a:spLocks noChangeArrowheads="1"/>
          </p:cNvSpPr>
          <p:nvPr/>
        </p:nvSpPr>
        <p:spPr bwMode="auto">
          <a:xfrm>
            <a:off x="6099943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7</a:t>
            </a:r>
            <a:endParaRPr lang="nl-NL" sz="2000"/>
          </a:p>
        </p:txBody>
      </p:sp>
      <p:sp>
        <p:nvSpPr>
          <p:cNvPr id="87" name="Rectangle 22"/>
          <p:cNvSpPr>
            <a:spLocks noChangeArrowheads="1"/>
          </p:cNvSpPr>
          <p:nvPr/>
        </p:nvSpPr>
        <p:spPr bwMode="auto">
          <a:xfrm>
            <a:off x="6747643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8</a:t>
            </a:r>
            <a:endParaRPr lang="nl-NL" sz="2000"/>
          </a:p>
        </p:txBody>
      </p:sp>
      <p:sp>
        <p:nvSpPr>
          <p:cNvPr id="88" name="Rectangle 23"/>
          <p:cNvSpPr>
            <a:spLocks noChangeArrowheads="1"/>
          </p:cNvSpPr>
          <p:nvPr/>
        </p:nvSpPr>
        <p:spPr bwMode="auto">
          <a:xfrm>
            <a:off x="7395343" y="3714442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2000"/>
              <a:t>9</a:t>
            </a:r>
            <a:endParaRPr lang="nl-NL" sz="2000"/>
          </a:p>
        </p:txBody>
      </p:sp>
      <p:graphicFrame>
        <p:nvGraphicFramePr>
          <p:cNvPr id="89" name="Tabel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77447"/>
              </p:ext>
            </p:extLst>
          </p:nvPr>
        </p:nvGraphicFramePr>
        <p:xfrm>
          <a:off x="1286634" y="4071632"/>
          <a:ext cx="6802460" cy="4868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  <a:gridCol w="680246"/>
              </a:tblGrid>
              <a:tr h="486822"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22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29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37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46</a:t>
                      </a:r>
                      <a:endParaRPr lang="nl-BE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258699" y="2677345"/>
            <a:ext cx="2743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onderste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919108" y="4836669"/>
            <a:ext cx="2743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onderste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3716932" y="2676063"/>
            <a:ext cx="2786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bovenste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3" name="Text Box 28"/>
          <p:cNvSpPr txBox="1">
            <a:spLocks noChangeArrowheads="1"/>
          </p:cNvSpPr>
          <p:nvPr/>
        </p:nvSpPr>
        <p:spPr bwMode="auto">
          <a:xfrm>
            <a:off x="3705993" y="4865176"/>
            <a:ext cx="2786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bovenste</a:t>
            </a:r>
            <a:r>
              <a:rPr lang="fr-BE" sz="2400" i="1" dirty="0">
                <a:solidFill>
                  <a:schemeClr val="tx2"/>
                </a:solidFill>
                <a:latin typeface="+mn-lt"/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latin typeface="+mn-lt"/>
                <a:cs typeface="Arial" pitchFamily="34" charset="0"/>
              </a:rPr>
              <a:t>zoekgrens</a:t>
            </a:r>
            <a:endParaRPr lang="nl-NL" sz="2400" i="1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4" name="Text Box 29"/>
          <p:cNvSpPr txBox="1">
            <a:spLocks noChangeArrowheads="1"/>
          </p:cNvSpPr>
          <p:nvPr/>
        </p:nvSpPr>
        <p:spPr bwMode="auto">
          <a:xfrm>
            <a:off x="2439961" y="3139010"/>
            <a:ext cx="15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accent4"/>
                </a:solidFill>
                <a:latin typeface="+mn-lt"/>
                <a:cs typeface="Arial" pitchFamily="34" charset="0"/>
              </a:rPr>
              <a:t>zoekindex</a:t>
            </a:r>
            <a:endParaRPr lang="nl-NL" sz="2400" i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3016034" y="5326841"/>
            <a:ext cx="15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 dirty="0" err="1">
                <a:solidFill>
                  <a:schemeClr val="accent4"/>
                </a:solidFill>
                <a:latin typeface="+mn-lt"/>
                <a:cs typeface="Arial" pitchFamily="34" charset="0"/>
              </a:rPr>
              <a:t>zoekindex</a:t>
            </a:r>
            <a:endParaRPr lang="nl-NL" sz="2400" i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 flipV="1">
            <a:off x="2828463" y="2373526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 flipV="1">
            <a:off x="3764567" y="2373526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98" name="Line 26"/>
          <p:cNvSpPr>
            <a:spLocks noChangeShapeType="1"/>
          </p:cNvSpPr>
          <p:nvPr/>
        </p:nvSpPr>
        <p:spPr bwMode="auto">
          <a:xfrm flipH="1" flipV="1">
            <a:off x="3002081" y="2373526"/>
            <a:ext cx="13953" cy="788990"/>
          </a:xfrm>
          <a:prstGeom prst="line">
            <a:avLst/>
          </a:prstGeom>
          <a:noFill/>
          <a:ln w="25400">
            <a:solidFill>
              <a:schemeClr val="accent4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99" name="Line 24"/>
          <p:cNvSpPr>
            <a:spLocks noChangeShapeType="1"/>
          </p:cNvSpPr>
          <p:nvPr/>
        </p:nvSpPr>
        <p:spPr bwMode="auto">
          <a:xfrm flipV="1">
            <a:off x="3476535" y="4607761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100" name="Line 24"/>
          <p:cNvSpPr>
            <a:spLocks noChangeShapeType="1"/>
          </p:cNvSpPr>
          <p:nvPr/>
        </p:nvSpPr>
        <p:spPr bwMode="auto">
          <a:xfrm flipV="1">
            <a:off x="3764567" y="4607761"/>
            <a:ext cx="0" cy="431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101" name="Line 26"/>
          <p:cNvSpPr>
            <a:spLocks noChangeShapeType="1"/>
          </p:cNvSpPr>
          <p:nvPr/>
        </p:nvSpPr>
        <p:spPr bwMode="auto">
          <a:xfrm flipH="1" flipV="1">
            <a:off x="3614691" y="4610224"/>
            <a:ext cx="0" cy="788990"/>
          </a:xfrm>
          <a:prstGeom prst="line">
            <a:avLst/>
          </a:prstGeom>
          <a:noFill/>
          <a:ln w="25400">
            <a:solidFill>
              <a:schemeClr val="accent4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nl-BE"/>
          </a:p>
        </p:txBody>
      </p:sp>
      <p:sp>
        <p:nvSpPr>
          <p:cNvPr id="3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67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85" grpId="0"/>
      <p:bldP spid="86" grpId="0"/>
      <p:bldP spid="87" grpId="0"/>
      <p:bldP spid="88" grpId="0"/>
      <p:bldP spid="91" grpId="0"/>
      <p:bldP spid="93" grpId="0"/>
      <p:bldP spid="94" grpId="0"/>
      <p:bldP spid="95" grpId="0"/>
      <p:bldP spid="98" grpId="0" animBg="1"/>
      <p:bldP spid="99" grpId="0" animBg="1"/>
      <p:bldP spid="100" grpId="0" animBg="1"/>
      <p:bldP spid="10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764704"/>
            <a:ext cx="7739781" cy="3571889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400" i="1" dirty="0" err="1">
                <a:solidFill>
                  <a:schemeClr val="tx2"/>
                </a:solidFill>
                <a:cs typeface="Arial" pitchFamily="34" charset="0"/>
              </a:rPr>
              <a:t>onderste</a:t>
            </a:r>
            <a:r>
              <a:rPr lang="fr-BE" sz="2400" i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cs typeface="Arial" pitchFamily="34" charset="0"/>
              </a:rPr>
              <a:t>zoekgrens</a:t>
            </a:r>
            <a:r>
              <a:rPr lang="fr-BE" sz="2400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400" dirty="0">
                <a:cs typeface="Arial" pitchFamily="34" charset="0"/>
              </a:rPr>
              <a:t>&gt;= </a:t>
            </a:r>
            <a:r>
              <a:rPr lang="fr-BE" sz="2400" i="1" dirty="0" err="1">
                <a:solidFill>
                  <a:schemeClr val="tx2"/>
                </a:solidFill>
                <a:cs typeface="Arial" pitchFamily="34" charset="0"/>
              </a:rPr>
              <a:t>bovenste</a:t>
            </a:r>
            <a:r>
              <a:rPr lang="fr-BE" sz="2400" i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400" i="1" dirty="0" err="1">
                <a:solidFill>
                  <a:schemeClr val="tx2"/>
                </a:solidFill>
                <a:cs typeface="Arial" pitchFamily="34" charset="0"/>
              </a:rPr>
              <a:t>zoekgrens</a:t>
            </a:r>
            <a:r>
              <a:rPr lang="fr-BE" sz="2400" dirty="0">
                <a:cs typeface="Arial" pitchFamily="34" charset="0"/>
              </a:rPr>
              <a:t>: </a:t>
            </a:r>
          </a:p>
          <a:p>
            <a:pPr marL="360363" indent="-360363" eaLnBrk="1" fontAlgn="auto" hangingPunct="1">
              <a:spcBef>
                <a:spcPts val="3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t</a:t>
            </a:r>
            <a:r>
              <a:rPr lang="fr-BE" sz="2400" dirty="0">
                <a:cs typeface="Courier New" pitchFamily="49" charset="0"/>
              </a:rPr>
              <a:t>[</a:t>
            </a:r>
            <a:r>
              <a:rPr lang="fr-BE" sz="2400" i="1" dirty="0" err="1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>
                <a:cs typeface="Courier New" pitchFamily="49" charset="0"/>
              </a:rPr>
              <a:t>]</a:t>
            </a:r>
            <a:r>
              <a:rPr lang="fr-BE" sz="2400" dirty="0">
                <a:cs typeface="Arial" pitchFamily="34" charset="0"/>
              </a:rPr>
              <a:t> = </a:t>
            </a:r>
            <a:r>
              <a:rPr lang="fr-BE" sz="2400" i="1" dirty="0">
                <a:cs typeface="Arial" pitchFamily="34" charset="0"/>
              </a:rPr>
              <a:t>g</a:t>
            </a:r>
            <a:r>
              <a:rPr lang="fr-BE" sz="2400" dirty="0">
                <a:cs typeface="Arial" pitchFamily="34" charset="0"/>
              </a:rPr>
              <a:t>:</a:t>
            </a:r>
          </a:p>
          <a:p>
            <a:pPr marL="360363" indent="-360363" eaLnBrk="1" fontAlgn="auto" hangingPunct="1">
              <a:spcAft>
                <a:spcPts val="0"/>
              </a:spcAft>
              <a:buNone/>
              <a:defRPr/>
            </a:pPr>
            <a:r>
              <a:rPr lang="fr-BE" sz="2400" dirty="0">
                <a:cs typeface="Arial" pitchFamily="34" charset="0"/>
              </a:rPr>
              <a:t>		</a:t>
            </a:r>
            <a:r>
              <a:rPr lang="fr-BE" sz="2400" i="1" dirty="0">
                <a:cs typeface="Arial" pitchFamily="34" charset="0"/>
              </a:rPr>
              <a:t>g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gevonden</a:t>
            </a:r>
            <a:r>
              <a:rPr lang="fr-BE" sz="2400" dirty="0">
                <a:cs typeface="Arial" pitchFamily="34" charset="0"/>
              </a:rPr>
              <a:t>, stop </a:t>
            </a:r>
            <a:r>
              <a:rPr lang="fr-BE" sz="2400" dirty="0" err="1" smtClean="0">
                <a:cs typeface="Arial" pitchFamily="34" charset="0"/>
              </a:rPr>
              <a:t>algoritme</a:t>
            </a:r>
            <a:endParaRPr lang="fr-BE" sz="2400" dirty="0">
              <a:cs typeface="Arial" pitchFamily="34" charset="0"/>
            </a:endParaRPr>
          </a:p>
          <a:p>
            <a:pPr marL="360363" indent="-360363" eaLnBrk="1" fontAlgn="auto" hangingPunct="1">
              <a:spcBef>
                <a:spcPts val="3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t</a:t>
            </a:r>
            <a:r>
              <a:rPr lang="fr-BE" sz="2400" dirty="0">
                <a:cs typeface="Courier New" pitchFamily="49" charset="0"/>
              </a:rPr>
              <a:t>[</a:t>
            </a:r>
            <a:r>
              <a:rPr lang="fr-BE" sz="2400" i="1" dirty="0" err="1">
                <a:solidFill>
                  <a:schemeClr val="accent4"/>
                </a:solidFill>
                <a:cs typeface="Arial" pitchFamily="34" charset="0"/>
              </a:rPr>
              <a:t>zoekindex</a:t>
            </a:r>
            <a:r>
              <a:rPr lang="fr-BE" sz="2400" dirty="0">
                <a:cs typeface="Courier New" pitchFamily="49" charset="0"/>
              </a:rPr>
              <a:t>]</a:t>
            </a:r>
            <a:r>
              <a:rPr lang="fr-BE" sz="2400" dirty="0">
                <a:cs typeface="Arial" pitchFamily="34" charset="0"/>
              </a:rPr>
              <a:t> ≠ </a:t>
            </a:r>
            <a:r>
              <a:rPr lang="fr-BE" sz="2400" i="1" dirty="0">
                <a:cs typeface="Arial" pitchFamily="34" charset="0"/>
              </a:rPr>
              <a:t>g</a:t>
            </a:r>
            <a:r>
              <a:rPr lang="fr-BE" sz="2400" dirty="0">
                <a:cs typeface="Arial" pitchFamily="34" charset="0"/>
              </a:rPr>
              <a:t>: </a:t>
            </a:r>
          </a:p>
          <a:p>
            <a:pPr marL="360363" indent="-360363" eaLnBrk="1" fontAlgn="auto" hangingPunct="1">
              <a:spcAft>
                <a:spcPts val="0"/>
              </a:spcAft>
              <a:buNone/>
              <a:defRPr/>
            </a:pPr>
            <a:r>
              <a:rPr lang="fr-BE" sz="2400" dirty="0">
                <a:cs typeface="Arial" pitchFamily="34" charset="0"/>
              </a:rPr>
              <a:t>		</a:t>
            </a:r>
            <a:r>
              <a:rPr lang="fr-BE" sz="2400" i="1" dirty="0">
                <a:cs typeface="Arial" pitchFamily="34" charset="0"/>
              </a:rPr>
              <a:t>g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zit</a:t>
            </a:r>
            <a:r>
              <a:rPr lang="fr-BE" sz="2400" dirty="0">
                <a:cs typeface="Arial" pitchFamily="34" charset="0"/>
              </a:rPr>
              <a:t> niet in de </a:t>
            </a:r>
            <a:r>
              <a:rPr lang="fr-BE" sz="2400" dirty="0" err="1">
                <a:cs typeface="Arial" pitchFamily="34" charset="0"/>
              </a:rPr>
              <a:t>tabel</a:t>
            </a:r>
            <a:r>
              <a:rPr lang="fr-BE" sz="2400" dirty="0">
                <a:cs typeface="Arial" pitchFamily="34" charset="0"/>
              </a:rPr>
              <a:t>, stop </a:t>
            </a:r>
            <a:r>
              <a:rPr lang="fr-BE" sz="2400" dirty="0" err="1" smtClean="0">
                <a:cs typeface="Arial" pitchFamily="34" charset="0"/>
              </a:rPr>
              <a:t>algoritme</a:t>
            </a:r>
            <a:endParaRPr lang="fr-BE" sz="2400" dirty="0">
              <a:cs typeface="Arial" pitchFamily="34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68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332656"/>
            <a:ext cx="8928992" cy="4929187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index(const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t[],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n,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g) {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onder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=0,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boven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=n-1,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zoekindex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=(n-1)/2;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onder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boven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&amp;&amp; t[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zoekindex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]!= g) {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   if (t[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zoekindex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] &lt; g) 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onder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zoekindex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else 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boven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zoekindex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– 1;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zoekindex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onder+boven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)/2;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return t[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zoekindex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]==g ?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zoekindex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: -1;</a:t>
            </a:r>
          </a:p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533400" indent="-533400" eaLnBrk="1" hangingPunct="1">
              <a:lnSpc>
                <a:spcPts val="32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sz="2400" b="1" dirty="0" err="1" smtClean="0">
                <a:solidFill>
                  <a:schemeClr val="accent3"/>
                </a:solidFill>
                <a:cs typeface="Consolas" pitchFamily="49" charset="0"/>
              </a:rPr>
              <a:t>Oefening</a:t>
            </a:r>
            <a:r>
              <a:rPr lang="en-US" sz="2400" dirty="0" smtClean="0">
                <a:cs typeface="Consolas" pitchFamily="49" charset="0"/>
              </a:rPr>
              <a:t>: </a:t>
            </a:r>
            <a:r>
              <a:rPr lang="en-US" sz="2400" dirty="0" err="1" smtClean="0">
                <a:cs typeface="Consolas" pitchFamily="49" charset="0"/>
              </a:rPr>
              <a:t>Zet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bovenstaande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functie</a:t>
            </a:r>
            <a:r>
              <a:rPr lang="en-US" sz="2400" dirty="0" smtClean="0">
                <a:cs typeface="Consolas" pitchFamily="49" charset="0"/>
              </a:rPr>
              <a:t> om </a:t>
            </a:r>
            <a:r>
              <a:rPr lang="en-US" sz="2400" dirty="0" err="1" smtClean="0">
                <a:cs typeface="Consolas" pitchFamily="49" charset="0"/>
              </a:rPr>
              <a:t>naar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een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recursieve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functie</a:t>
            </a:r>
            <a:endParaRPr lang="en-US" sz="2400" dirty="0" smtClean="0">
              <a:cs typeface="Consolas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69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7559" y="80628"/>
            <a:ext cx="8640960" cy="38164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nl-BE" sz="2800" b="1" u="sng" dirty="0" smtClean="0">
                <a:solidFill>
                  <a:schemeClr val="accent4"/>
                </a:solidFill>
              </a:rPr>
              <a:t>Commentaar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/>
              <a:t>w</a:t>
            </a:r>
            <a:r>
              <a:rPr lang="nl-BE" sz="2400" b="0" dirty="0" smtClean="0"/>
              <a:t>ordt genegeerd door de compiler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2 vormen:</a:t>
            </a:r>
          </a:p>
          <a:p>
            <a:pPr marL="217488" indent="0">
              <a:buNone/>
            </a:pPr>
            <a:r>
              <a:rPr lang="nl-BE" sz="2400" b="0" dirty="0"/>
              <a:t>	</a:t>
            </a:r>
            <a:r>
              <a:rPr lang="nl-BE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commentaar </a:t>
            </a:r>
          </a:p>
          <a:p>
            <a:pPr marL="217488" indent="0">
              <a:buNone/>
            </a:pP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(kan over meerdere regels) </a:t>
            </a:r>
            <a:r>
              <a:rPr lang="nl-BE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217488" indent="0">
              <a:buNone/>
            </a:pPr>
            <a:r>
              <a:rPr lang="nl-BE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rest van de regel is commentaar</a:t>
            </a:r>
          </a:p>
          <a:p>
            <a:pPr marL="217488" indent="0">
              <a:buNone/>
            </a:pPr>
            <a:endParaRPr lang="nl-BE" sz="2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31640" y="3287276"/>
            <a:ext cx="8570802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nl-BE" sz="2800" u="sng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eturn 0 </a:t>
            </a:r>
            <a:r>
              <a:rPr lang="nl-BE" sz="2800" u="sng" dirty="0" smtClean="0">
                <a:solidFill>
                  <a:schemeClr val="accent4"/>
                </a:solidFill>
                <a:cs typeface="Consolas" panose="020B0609020204030204" pitchFamily="49" charset="0"/>
              </a:rPr>
              <a:t>(in main)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einde succesvol programma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nl-BE" sz="2400" b="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andere waarde</a:t>
            </a:r>
            <a:r>
              <a:rPr lang="nl-BE" sz="2400" b="0" dirty="0" smtClean="0"/>
              <a:t>: einde programma met probleem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/>
              <a:t>o</a:t>
            </a:r>
            <a:r>
              <a:rPr lang="nl-BE" sz="2400" b="0" dirty="0" smtClean="0"/>
              <a:t>pvragen exit status:  </a:t>
            </a:r>
          </a:p>
          <a:p>
            <a:pPr marL="263525"/>
            <a:r>
              <a:rPr lang="nl-BE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%</a:t>
            </a:r>
            <a:r>
              <a:rPr lang="nl-BE" sz="24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2" name="Lijntoelichting 2 1"/>
          <p:cNvSpPr/>
          <p:nvPr/>
        </p:nvSpPr>
        <p:spPr>
          <a:xfrm>
            <a:off x="5996191" y="944724"/>
            <a:ext cx="2376264" cy="792088"/>
          </a:xfrm>
          <a:prstGeom prst="borderCallout2">
            <a:avLst>
              <a:gd name="adj1" fmla="val 50497"/>
              <a:gd name="adj2" fmla="val -637"/>
              <a:gd name="adj3" fmla="val 64927"/>
              <a:gd name="adj4" fmla="val -12338"/>
              <a:gd name="adj5" fmla="val 112500"/>
              <a:gd name="adj6" fmla="val -4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1"/>
                </a:solidFill>
              </a:rPr>
              <a:t>n</a:t>
            </a:r>
            <a:r>
              <a:rPr lang="nl-BE" sz="2400" dirty="0" smtClean="0">
                <a:solidFill>
                  <a:schemeClr val="tx1"/>
                </a:solidFill>
              </a:rPr>
              <a:t>esten  </a:t>
            </a:r>
            <a:r>
              <a:rPr lang="nl-BE" sz="2400" dirty="0">
                <a:solidFill>
                  <a:schemeClr val="tx1"/>
                </a:solidFill>
              </a:rPr>
              <a:t>is niet toegelaten</a:t>
            </a:r>
          </a:p>
        </p:txBody>
      </p:sp>
      <p:sp>
        <p:nvSpPr>
          <p:cNvPr id="7" name="Lijntoelichting 2 6"/>
          <p:cNvSpPr/>
          <p:nvPr/>
        </p:nvSpPr>
        <p:spPr>
          <a:xfrm>
            <a:off x="6860287" y="2950664"/>
            <a:ext cx="1656184" cy="648072"/>
          </a:xfrm>
          <a:prstGeom prst="borderCallout2">
            <a:avLst>
              <a:gd name="adj1" fmla="val 50497"/>
              <a:gd name="adj2" fmla="val -637"/>
              <a:gd name="adj3" fmla="val 17307"/>
              <a:gd name="adj4" fmla="val -19239"/>
              <a:gd name="adj5" fmla="val -28595"/>
              <a:gd name="adj6" fmla="val -4942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1"/>
                </a:solidFill>
              </a:rPr>
              <a:t>s</a:t>
            </a:r>
            <a:r>
              <a:rPr lang="nl-BE" sz="2400" dirty="0" smtClean="0">
                <a:solidFill>
                  <a:schemeClr val="tx1"/>
                </a:solidFill>
              </a:rPr>
              <a:t>inds C99</a:t>
            </a:r>
            <a:endParaRPr lang="nl-BE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28" y="4940751"/>
            <a:ext cx="4190944" cy="172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62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052736"/>
            <a:ext cx="9073008" cy="3071812"/>
          </a:xfrm>
        </p:spPr>
        <p:txBody>
          <a:bodyPr>
            <a:noAutofit/>
          </a:bodyPr>
          <a:lstStyle/>
          <a:p>
            <a:pPr marL="0" indent="0">
              <a:lnSpc>
                <a:spcPts val="3400"/>
              </a:lnSpc>
              <a:buNone/>
              <a:defRPr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Gevraagd</a:t>
            </a:r>
            <a:r>
              <a:rPr lang="nl-BE" sz="26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lnSpc>
                <a:spcPts val="3400"/>
              </a:lnSpc>
              <a:buNone/>
              <a:defRPr/>
            </a:pPr>
            <a:r>
              <a:rPr lang="nl-BE" sz="2400" dirty="0" smtClean="0">
                <a:cs typeface="Arial" pitchFamily="34" charset="0"/>
              </a:rPr>
              <a:t>lees 10 gehele getallen in en sla ze </a:t>
            </a:r>
            <a:r>
              <a:rPr lang="nl-BE" sz="2400" b="1" dirty="0" smtClean="0">
                <a:cs typeface="Arial" pitchFamily="34" charset="0"/>
              </a:rPr>
              <a:t>meteen</a:t>
            </a:r>
            <a:r>
              <a:rPr lang="nl-BE" sz="2400" dirty="0">
                <a:cs typeface="Arial" pitchFamily="34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in volgorde op in een array </a:t>
            </a:r>
            <a:endParaRPr lang="nl-BE" sz="2400" dirty="0">
              <a:latin typeface="Arial" pitchFamily="34" charset="0"/>
              <a:cs typeface="Arial" pitchFamily="34" charset="0"/>
            </a:endParaRPr>
          </a:p>
          <a:p>
            <a:pPr lvl="0" indent="-342900">
              <a:lnSpc>
                <a:spcPts val="3500"/>
              </a:lnSpc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Methode</a:t>
            </a:r>
            <a:r>
              <a:rPr lang="fr-BE" sz="2600" b="1" u="sng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fr-BE" sz="2600" b="1" dirty="0">
              <a:solidFill>
                <a:schemeClr val="accent4"/>
              </a:solidFill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nl-BE" sz="2600" dirty="0" smtClean="0">
              <a:latin typeface="Arial" pitchFamily="34" charset="0"/>
              <a:cs typeface="Arial" pitchFamily="34" charset="0"/>
            </a:endParaRPr>
          </a:p>
          <a:p>
            <a:pPr marL="114300" indent="0" eaLnBrk="1" hangingPunct="1">
              <a:lnSpc>
                <a:spcPct val="80000"/>
              </a:lnSpc>
              <a:buNone/>
              <a:defRPr/>
            </a:pPr>
            <a:endParaRPr lang="nl-BE" sz="1400" dirty="0" smtClean="0">
              <a:latin typeface="Arial" pitchFamily="34" charset="0"/>
              <a:cs typeface="Arial" pitchFamily="34" charset="0"/>
            </a:endParaRPr>
          </a:p>
          <a:p>
            <a:pPr marL="114300" indent="0" eaLnBrk="1" hangingPunct="1">
              <a:lnSpc>
                <a:spcPct val="80000"/>
              </a:lnSpc>
              <a:buNone/>
              <a:defRPr/>
            </a:pPr>
            <a:endParaRPr lang="nl-BE" sz="2000" dirty="0">
              <a:latin typeface="Arial" pitchFamily="34" charset="0"/>
              <a:cs typeface="Arial" pitchFamily="34" charset="0"/>
            </a:endParaRPr>
          </a:p>
          <a:p>
            <a:pPr marL="114300" indent="0" eaLnBrk="1" hangingPunct="1">
              <a:lnSpc>
                <a:spcPct val="80000"/>
              </a:lnSpc>
              <a:buNone/>
              <a:defRPr/>
            </a:pPr>
            <a:endParaRPr lang="nl-BE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nl-BE" sz="1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ts val="3500"/>
              </a:lnSpc>
              <a:spcBef>
                <a:spcPts val="2400"/>
              </a:spcBef>
              <a:defRPr/>
            </a:pPr>
            <a:r>
              <a:rPr lang="nl-BE" sz="2400" dirty="0" smtClean="0">
                <a:cs typeface="Arial" pitchFamily="34" charset="0"/>
              </a:rPr>
              <a:t>Lees een nieuw getal in</a:t>
            </a:r>
            <a:r>
              <a:rPr lang="nl-BE" sz="2400" dirty="0" smtClean="0">
                <a:cs typeface="Arial" pitchFamily="34" charset="0"/>
                <a:sym typeface="Wingdings" pitchFamily="2" charset="2"/>
              </a:rPr>
              <a:t> </a:t>
            </a:r>
            <a:endParaRPr lang="nl-BE" sz="2400" dirty="0" smtClean="0">
              <a:cs typeface="Arial" pitchFamily="34" charset="0"/>
            </a:endParaRPr>
          </a:p>
          <a:p>
            <a:pPr lvl="1" eaLnBrk="1" hangingPunct="1">
              <a:lnSpc>
                <a:spcPts val="3500"/>
              </a:lnSpc>
              <a:defRPr/>
            </a:pPr>
            <a:r>
              <a:rPr lang="nl-BE" sz="2400" dirty="0" smtClean="0">
                <a:cs typeface="Arial" pitchFamily="34" charset="0"/>
              </a:rPr>
              <a:t>Vergelijk dit getal met het laatste element in de tabel en schuif dit element eventueel op</a:t>
            </a:r>
          </a:p>
          <a:p>
            <a:pPr lvl="1" eaLnBrk="1" hangingPunct="1">
              <a:lnSpc>
                <a:spcPts val="3500"/>
              </a:lnSpc>
              <a:defRPr/>
            </a:pPr>
            <a:r>
              <a:rPr lang="nl-BE" sz="2400" dirty="0" smtClean="0">
                <a:cs typeface="Arial" pitchFamily="34" charset="0"/>
              </a:rPr>
              <a:t>…</a:t>
            </a:r>
          </a:p>
          <a:p>
            <a:pPr lvl="1" eaLnBrk="1" hangingPunct="1">
              <a:lnSpc>
                <a:spcPts val="3500"/>
              </a:lnSpc>
              <a:defRPr/>
            </a:pPr>
            <a:r>
              <a:rPr lang="nl-BE" sz="2400" dirty="0" smtClean="0">
                <a:cs typeface="Arial" pitchFamily="34" charset="0"/>
              </a:rPr>
              <a:t>Voeg het nieuwe getal toe op de juiste plaats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nl-B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AutoShape 25"/>
          <p:cNvSpPr>
            <a:spLocks noChangeAspect="1" noChangeArrowheads="1"/>
          </p:cNvSpPr>
          <p:nvPr/>
        </p:nvSpPr>
        <p:spPr bwMode="auto">
          <a:xfrm>
            <a:off x="3096196" y="3004199"/>
            <a:ext cx="730250" cy="439738"/>
          </a:xfrm>
          <a:prstGeom prst="curvedDownArrow">
            <a:avLst>
              <a:gd name="adj1" fmla="val 33213"/>
              <a:gd name="adj2" fmla="val 66426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8438" name="AutoShape 26"/>
          <p:cNvSpPr>
            <a:spLocks noChangeAspect="1" noChangeArrowheads="1"/>
          </p:cNvSpPr>
          <p:nvPr/>
        </p:nvSpPr>
        <p:spPr bwMode="auto">
          <a:xfrm>
            <a:off x="3974083" y="3004199"/>
            <a:ext cx="730250" cy="439738"/>
          </a:xfrm>
          <a:prstGeom prst="curvedDownArrow">
            <a:avLst>
              <a:gd name="adj1" fmla="val 33213"/>
              <a:gd name="adj2" fmla="val 66426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cxnSp>
        <p:nvCxnSpPr>
          <p:cNvPr id="18439" name="AutoShape 27"/>
          <p:cNvCxnSpPr>
            <a:cxnSpLocks noChangeShapeType="1"/>
          </p:cNvCxnSpPr>
          <p:nvPr/>
        </p:nvCxnSpPr>
        <p:spPr bwMode="auto">
          <a:xfrm rot="10800000" flipV="1">
            <a:off x="3024758" y="2647012"/>
            <a:ext cx="2336800" cy="785812"/>
          </a:xfrm>
          <a:prstGeom prst="bentConnector3">
            <a:avLst>
              <a:gd name="adj1" fmla="val 100000"/>
            </a:avLst>
          </a:prstGeom>
          <a:noFill/>
          <a:ln w="4127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Tabel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94025"/>
              </p:ext>
            </p:extLst>
          </p:nvPr>
        </p:nvGraphicFramePr>
        <p:xfrm>
          <a:off x="1136576" y="3462416"/>
          <a:ext cx="7540900" cy="45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90"/>
                <a:gridCol w="754090"/>
                <a:gridCol w="754090"/>
                <a:gridCol w="754090"/>
                <a:gridCol w="754090"/>
                <a:gridCol w="754090"/>
                <a:gridCol w="754090"/>
                <a:gridCol w="754090"/>
                <a:gridCol w="754090"/>
                <a:gridCol w="75409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93928"/>
              </p:ext>
            </p:extLst>
          </p:nvPr>
        </p:nvGraphicFramePr>
        <p:xfrm>
          <a:off x="5239321" y="2432699"/>
          <a:ext cx="857250" cy="45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AutoShape 2"/>
          <p:cNvSpPr txBox="1">
            <a:spLocks noChangeArrowheads="1"/>
          </p:cNvSpPr>
          <p:nvPr/>
        </p:nvSpPr>
        <p:spPr>
          <a:xfrm>
            <a:off x="416496" y="13276"/>
            <a:ext cx="88569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5000"/>
              </a:lnSpc>
              <a:spcAft>
                <a:spcPts val="0"/>
              </a:spcAft>
              <a:defRPr/>
            </a:pPr>
            <a:r>
              <a:rPr lang="fr-BE" sz="2800" b="1" dirty="0" err="1" smtClean="0">
                <a:solidFill>
                  <a:schemeClr val="accent3"/>
                </a:solidFill>
              </a:rPr>
              <a:t>Toepassing</a:t>
            </a:r>
            <a:r>
              <a:rPr lang="fr-BE" sz="2800" b="1" dirty="0" smtClean="0">
                <a:solidFill>
                  <a:schemeClr val="accent3"/>
                </a:solidFill>
              </a:rPr>
              <a:t> 5: </a:t>
            </a:r>
            <a:r>
              <a:rPr lang="fr-BE" sz="2800" b="1" dirty="0" err="1" smtClean="0">
                <a:solidFill>
                  <a:schemeClr val="accent3"/>
                </a:solidFill>
              </a:rPr>
              <a:t>Array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opvullen</a:t>
            </a:r>
            <a:r>
              <a:rPr lang="fr-BE" sz="2800" b="1" dirty="0" smtClean="0">
                <a:solidFill>
                  <a:schemeClr val="accent3"/>
                </a:solidFill>
              </a:rPr>
              <a:t> in </a:t>
            </a:r>
            <a:r>
              <a:rPr lang="fr-BE" sz="2800" b="1" dirty="0" err="1" smtClean="0">
                <a:solidFill>
                  <a:schemeClr val="accent3"/>
                </a:solidFill>
              </a:rPr>
              <a:t>volgorde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70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88640"/>
            <a:ext cx="8640960" cy="4929187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600" b="1" u="sng" dirty="0" err="1" smtClean="0">
                <a:solidFill>
                  <a:schemeClr val="accent4"/>
                </a:solidFill>
                <a:cs typeface="Consolas" pitchFamily="49" charset="0"/>
              </a:rPr>
              <a:t>Oplossing</a:t>
            </a:r>
            <a:r>
              <a:rPr lang="en-US" sz="2600" b="1" dirty="0" smtClean="0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en-US" sz="2600" dirty="0" smtClean="0">
                <a:cs typeface="Consolas" pitchFamily="49" charset="0"/>
              </a:rPr>
              <a:t>(</a:t>
            </a:r>
            <a:r>
              <a:rPr lang="en-US" sz="2600" b="1" dirty="0" err="1" smtClean="0">
                <a:solidFill>
                  <a:schemeClr val="accent3"/>
                </a:solidFill>
                <a:cs typeface="Consolas" pitchFamily="49" charset="0"/>
              </a:rPr>
              <a:t>opvullen.c</a:t>
            </a:r>
            <a:r>
              <a:rPr lang="en-US" sz="2600" dirty="0" smtClean="0">
                <a:cs typeface="Consolas" pitchFamily="49" charset="0"/>
              </a:rPr>
              <a:t>)</a:t>
            </a:r>
          </a:p>
          <a:p>
            <a:pPr marL="533400" indent="-533400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define MAX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10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main() {	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t[MAX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];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getal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, index,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=0 ;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&lt;MAX ;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("%d", &amp;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getal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 index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i-1;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while (index&gt;=0 &amp;&amp;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getal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&lt;t[index]) {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	t[index+1] = t[index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]; index-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-;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t[index+1]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getal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…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71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913161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049655"/>
            <a:ext cx="9145427" cy="3071812"/>
          </a:xfrm>
        </p:spPr>
        <p:txBody>
          <a:bodyPr>
            <a:noAutofit/>
          </a:bodyPr>
          <a:lstStyle/>
          <a:p>
            <a:pPr marL="533400" indent="-533400">
              <a:buNone/>
              <a:defRPr/>
            </a:pPr>
            <a:r>
              <a:rPr lang="fr-BE" sz="2600" b="1" u="sng" dirty="0" err="1">
                <a:solidFill>
                  <a:schemeClr val="accent4"/>
                </a:solidFill>
                <a:cs typeface="Arial" pitchFamily="34" charset="0"/>
              </a:rPr>
              <a:t>Gevraagd</a:t>
            </a:r>
            <a:endParaRPr lang="fr-BE" sz="2600" b="1" u="sng" dirty="0">
              <a:solidFill>
                <a:schemeClr val="accent4"/>
              </a:solidFill>
              <a:cs typeface="Arial" pitchFamily="34" charset="0"/>
            </a:endParaRPr>
          </a:p>
          <a:p>
            <a:pPr marL="360363" indent="-360363">
              <a:lnSpc>
                <a:spcPts val="3600"/>
              </a:lnSpc>
              <a:spcBef>
                <a:spcPts val="1800"/>
              </a:spcBef>
              <a:buNone/>
              <a:defRPr/>
            </a:pPr>
            <a:r>
              <a:rPr lang="fr-BE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fr-BE" sz="2400" dirty="0" err="1">
                <a:cs typeface="Arial" pitchFamily="34" charset="0"/>
              </a:rPr>
              <a:t>Schrijf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een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procedure</a:t>
            </a:r>
            <a:r>
              <a:rPr lang="fr-BE" sz="2400" dirty="0">
                <a:cs typeface="Arial" pitchFamily="34" charset="0"/>
              </a:rPr>
              <a:t>  </a:t>
            </a:r>
            <a:r>
              <a:rPr lang="fr-BE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sorteer</a:t>
            </a:r>
            <a:r>
              <a:rPr lang="fr-BE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BE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t,n</a:t>
            </a:r>
            <a:r>
              <a:rPr lang="fr-BE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BE" sz="2400" dirty="0">
                <a:cs typeface="Arial" pitchFamily="34" charset="0"/>
              </a:rPr>
              <a:t> die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gegeven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array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t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smtClean="0">
                <a:cs typeface="Arial" pitchFamily="34" charset="0"/>
              </a:rPr>
              <a:t>     met 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n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gehele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getallen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sorteert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naar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stijgende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dirty="0" err="1">
                <a:cs typeface="Arial" pitchFamily="34" charset="0"/>
              </a:rPr>
              <a:t>volgorde</a:t>
            </a:r>
            <a:r>
              <a:rPr lang="fr-BE" sz="2400" dirty="0">
                <a:cs typeface="Arial" pitchFamily="34" charset="0"/>
              </a:rPr>
              <a:t>.</a:t>
            </a:r>
            <a:endParaRPr lang="nl-NL" sz="2400" dirty="0">
              <a:cs typeface="Arial" pitchFamily="34" charset="0"/>
            </a:endParaRPr>
          </a:p>
          <a:p>
            <a:pPr lvl="0" indent="-342900">
              <a:lnSpc>
                <a:spcPts val="3500"/>
              </a:lnSpc>
              <a:spcBef>
                <a:spcPts val="1800"/>
              </a:spcBef>
              <a:buClr>
                <a:srgbClr val="FDA023"/>
              </a:buClr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Methode</a:t>
            </a:r>
            <a:r>
              <a:rPr lang="fr-BE" sz="2600" b="1" u="sng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r>
              <a:rPr lang="fr-BE" sz="2800" b="1" dirty="0" smtClean="0">
                <a:solidFill>
                  <a:srgbClr val="64A73B"/>
                </a:solidFill>
                <a:cs typeface="Arial" pitchFamily="34" charset="0"/>
              </a:rPr>
              <a:t> </a:t>
            </a:r>
          </a:p>
          <a:p>
            <a:pPr lvl="0" indent="-342900">
              <a:lnSpc>
                <a:spcPts val="3500"/>
              </a:lnSpc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800" b="1" dirty="0">
                <a:solidFill>
                  <a:srgbClr val="64A73B"/>
                </a:solidFill>
                <a:cs typeface="Arial" pitchFamily="34" charset="0"/>
              </a:rPr>
              <a:t>	</a:t>
            </a:r>
            <a:r>
              <a:rPr lang="nl-BE" sz="2400" dirty="0" smtClean="0">
                <a:cs typeface="Arial" pitchFamily="34" charset="0"/>
              </a:rPr>
              <a:t>zelfde </a:t>
            </a:r>
            <a:r>
              <a:rPr lang="nl-BE" sz="2400" dirty="0">
                <a:cs typeface="Arial" pitchFamily="34" charset="0"/>
              </a:rPr>
              <a:t>principe als </a:t>
            </a:r>
            <a:r>
              <a:rPr lang="nl-BE" sz="2400" dirty="0" smtClean="0">
                <a:cs typeface="Arial" pitchFamily="34" charset="0"/>
              </a:rPr>
              <a:t>array </a:t>
            </a:r>
            <a:r>
              <a:rPr lang="nl-BE" sz="2400" dirty="0">
                <a:cs typeface="Arial" pitchFamily="34" charset="0"/>
              </a:rPr>
              <a:t>opvullen in volgorde </a:t>
            </a:r>
            <a:endParaRPr lang="fr-BE" sz="2400" b="1" dirty="0">
              <a:solidFill>
                <a:prstClr val="black"/>
              </a:solidFill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nl-BE" sz="2600" dirty="0" smtClean="0">
              <a:latin typeface="Arial" pitchFamily="34" charset="0"/>
              <a:cs typeface="Arial" pitchFamily="34" charset="0"/>
            </a:endParaRPr>
          </a:p>
          <a:p>
            <a:pPr marL="114300" indent="0" eaLnBrk="1" hangingPunct="1">
              <a:lnSpc>
                <a:spcPct val="80000"/>
              </a:lnSpc>
              <a:buNone/>
              <a:defRPr/>
            </a:pPr>
            <a:endParaRPr lang="nl-BE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nl-BE" sz="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2"/>
          <p:cNvSpPr txBox="1">
            <a:spLocks noChangeArrowheads="1"/>
          </p:cNvSpPr>
          <p:nvPr/>
        </p:nvSpPr>
        <p:spPr>
          <a:xfrm>
            <a:off x="488504" y="25802"/>
            <a:ext cx="9001000" cy="810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5000"/>
              </a:lnSpc>
              <a:spcAft>
                <a:spcPts val="0"/>
              </a:spcAft>
              <a:defRPr/>
            </a:pPr>
            <a:r>
              <a:rPr lang="fr-BE" sz="2800" b="1" dirty="0" err="1" smtClean="0">
                <a:solidFill>
                  <a:schemeClr val="accent3"/>
                </a:solidFill>
              </a:rPr>
              <a:t>Toepassing</a:t>
            </a:r>
            <a:r>
              <a:rPr lang="fr-BE" sz="2800" b="1" dirty="0" smtClean="0">
                <a:solidFill>
                  <a:schemeClr val="accent3"/>
                </a:solidFill>
              </a:rPr>
              <a:t> 6: </a:t>
            </a:r>
            <a:r>
              <a:rPr lang="fr-BE" sz="2800" b="1" dirty="0" err="1" smtClean="0">
                <a:solidFill>
                  <a:schemeClr val="accent3"/>
                </a:solidFill>
              </a:rPr>
              <a:t>Array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sorteren</a:t>
            </a:r>
            <a:r>
              <a:rPr lang="fr-BE" sz="2800" b="1" dirty="0" smtClean="0">
                <a:solidFill>
                  <a:schemeClr val="accent3"/>
                </a:solidFill>
              </a:rPr>
              <a:t> </a:t>
            </a:r>
            <a:r>
              <a:rPr lang="fr-BE" sz="2800" b="1" dirty="0" err="1" smtClean="0">
                <a:solidFill>
                  <a:schemeClr val="accent3"/>
                </a:solidFill>
              </a:rPr>
              <a:t>m.b.v</a:t>
            </a:r>
            <a:r>
              <a:rPr lang="fr-BE" sz="2800" b="1" dirty="0" smtClean="0">
                <a:solidFill>
                  <a:schemeClr val="accent3"/>
                </a:solidFill>
              </a:rPr>
              <a:t>. insertion sort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9" name="AutoShape 26"/>
          <p:cNvSpPr>
            <a:spLocks noChangeAspect="1" noChangeArrowheads="1"/>
          </p:cNvSpPr>
          <p:nvPr/>
        </p:nvSpPr>
        <p:spPr bwMode="auto">
          <a:xfrm>
            <a:off x="3067837" y="4264342"/>
            <a:ext cx="406400" cy="4333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 sz="2400"/>
          </a:p>
        </p:txBody>
      </p:sp>
      <p:sp>
        <p:nvSpPr>
          <p:cNvPr id="11" name="AutoShape 27"/>
          <p:cNvSpPr>
            <a:spLocks noChangeAspect="1" noChangeArrowheads="1"/>
          </p:cNvSpPr>
          <p:nvPr/>
        </p:nvSpPr>
        <p:spPr bwMode="auto">
          <a:xfrm>
            <a:off x="2424900" y="4335780"/>
            <a:ext cx="608012" cy="366712"/>
          </a:xfrm>
          <a:prstGeom prst="curvedDownArrow">
            <a:avLst>
              <a:gd name="adj1" fmla="val 33160"/>
              <a:gd name="adj2" fmla="val 66320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 sz="2400"/>
          </a:p>
        </p:txBody>
      </p:sp>
      <p:sp>
        <p:nvSpPr>
          <p:cNvPr id="12" name="AutoShape 38"/>
          <p:cNvSpPr>
            <a:spLocks noChangeAspect="1" noChangeArrowheads="1"/>
          </p:cNvSpPr>
          <p:nvPr/>
        </p:nvSpPr>
        <p:spPr bwMode="auto">
          <a:xfrm>
            <a:off x="3732287" y="5617829"/>
            <a:ext cx="406400" cy="4333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 sz="2400"/>
          </a:p>
        </p:txBody>
      </p:sp>
      <p:sp>
        <p:nvSpPr>
          <p:cNvPr id="13" name="AutoShape 39"/>
          <p:cNvSpPr>
            <a:spLocks noChangeAspect="1" noChangeArrowheads="1"/>
          </p:cNvSpPr>
          <p:nvPr/>
        </p:nvSpPr>
        <p:spPr bwMode="auto">
          <a:xfrm>
            <a:off x="3089349" y="5689266"/>
            <a:ext cx="608013" cy="366713"/>
          </a:xfrm>
          <a:prstGeom prst="curvedDownArrow">
            <a:avLst>
              <a:gd name="adj1" fmla="val 33160"/>
              <a:gd name="adj2" fmla="val 66320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 sz="2400"/>
          </a:p>
        </p:txBody>
      </p:sp>
      <p:sp>
        <p:nvSpPr>
          <p:cNvPr id="14" name="AutoShape 42"/>
          <p:cNvSpPr>
            <a:spLocks noChangeAspect="1" noChangeArrowheads="1"/>
          </p:cNvSpPr>
          <p:nvPr/>
        </p:nvSpPr>
        <p:spPr bwMode="auto">
          <a:xfrm>
            <a:off x="2446412" y="5689266"/>
            <a:ext cx="608012" cy="366713"/>
          </a:xfrm>
          <a:prstGeom prst="curvedDownArrow">
            <a:avLst>
              <a:gd name="adj1" fmla="val 33160"/>
              <a:gd name="adj2" fmla="val 66320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 sz="2400"/>
          </a:p>
        </p:txBody>
      </p:sp>
      <p:sp>
        <p:nvSpPr>
          <p:cNvPr id="15" name="AutoShape 43"/>
          <p:cNvSpPr>
            <a:spLocks noChangeAspect="1" noChangeArrowheads="1"/>
          </p:cNvSpPr>
          <p:nvPr/>
        </p:nvSpPr>
        <p:spPr bwMode="auto">
          <a:xfrm>
            <a:off x="1803474" y="5689266"/>
            <a:ext cx="608013" cy="366713"/>
          </a:xfrm>
          <a:prstGeom prst="curvedDownArrow">
            <a:avLst>
              <a:gd name="adj1" fmla="val 33160"/>
              <a:gd name="adj2" fmla="val 66320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 sz="2400"/>
          </a:p>
        </p:txBody>
      </p:sp>
      <p:sp>
        <p:nvSpPr>
          <p:cNvPr id="16" name="Line 52"/>
          <p:cNvSpPr>
            <a:spLocks noChangeShapeType="1"/>
          </p:cNvSpPr>
          <p:nvPr/>
        </p:nvSpPr>
        <p:spPr bwMode="auto">
          <a:xfrm flipV="1">
            <a:off x="4446662" y="5474954"/>
            <a:ext cx="0" cy="144462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l-BE" sz="2400"/>
          </a:p>
        </p:txBody>
      </p:sp>
      <p:sp>
        <p:nvSpPr>
          <p:cNvPr id="17" name="Line 53"/>
          <p:cNvSpPr>
            <a:spLocks noChangeShapeType="1"/>
          </p:cNvSpPr>
          <p:nvPr/>
        </p:nvSpPr>
        <p:spPr bwMode="auto">
          <a:xfrm flipH="1">
            <a:off x="1732037" y="5474954"/>
            <a:ext cx="2735262" cy="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l-BE" sz="2400"/>
          </a:p>
        </p:txBody>
      </p:sp>
      <p:sp>
        <p:nvSpPr>
          <p:cNvPr id="18" name="Line 55"/>
          <p:cNvSpPr>
            <a:spLocks noChangeShapeType="1"/>
          </p:cNvSpPr>
          <p:nvPr/>
        </p:nvSpPr>
        <p:spPr bwMode="auto">
          <a:xfrm flipV="1">
            <a:off x="3782212" y="4121467"/>
            <a:ext cx="0" cy="73025"/>
          </a:xfrm>
          <a:prstGeom prst="line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l-BE" sz="2400"/>
          </a:p>
        </p:txBody>
      </p:sp>
      <p:sp>
        <p:nvSpPr>
          <p:cNvPr id="21" name="Line 57"/>
          <p:cNvSpPr>
            <a:spLocks noChangeShapeType="1"/>
          </p:cNvSpPr>
          <p:nvPr/>
        </p:nvSpPr>
        <p:spPr bwMode="auto">
          <a:xfrm flipH="1">
            <a:off x="2282025" y="4121467"/>
            <a:ext cx="1512887" cy="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l-BE" sz="2400"/>
          </a:p>
        </p:txBody>
      </p:sp>
      <p:sp>
        <p:nvSpPr>
          <p:cNvPr id="22" name="Line 58"/>
          <p:cNvSpPr>
            <a:spLocks noChangeShapeType="1"/>
          </p:cNvSpPr>
          <p:nvPr/>
        </p:nvSpPr>
        <p:spPr bwMode="auto">
          <a:xfrm>
            <a:off x="2282025" y="4121467"/>
            <a:ext cx="0" cy="576263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l-BE" sz="2400"/>
          </a:p>
        </p:txBody>
      </p:sp>
      <p:graphicFrame>
        <p:nvGraphicFramePr>
          <p:cNvPr id="23" name="Tabel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337"/>
              </p:ext>
            </p:extLst>
          </p:nvPr>
        </p:nvGraphicFramePr>
        <p:xfrm>
          <a:off x="1353337" y="4692967"/>
          <a:ext cx="678656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"/>
                <a:gridCol w="678656"/>
                <a:gridCol w="678656"/>
                <a:gridCol w="678656"/>
                <a:gridCol w="678656"/>
                <a:gridCol w="678656"/>
                <a:gridCol w="678656"/>
                <a:gridCol w="678656"/>
                <a:gridCol w="678656"/>
                <a:gridCol w="678656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00829"/>
              </p:ext>
            </p:extLst>
          </p:nvPr>
        </p:nvGraphicFramePr>
        <p:xfrm>
          <a:off x="3496462" y="4192905"/>
          <a:ext cx="587375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75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90176"/>
              </p:ext>
            </p:extLst>
          </p:nvPr>
        </p:nvGraphicFramePr>
        <p:xfrm>
          <a:off x="1374849" y="6046454"/>
          <a:ext cx="678656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"/>
                <a:gridCol w="678656"/>
                <a:gridCol w="678656"/>
                <a:gridCol w="678656"/>
                <a:gridCol w="678656"/>
                <a:gridCol w="678656"/>
                <a:gridCol w="678656"/>
                <a:gridCol w="678656"/>
                <a:gridCol w="678656"/>
                <a:gridCol w="678656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el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61532"/>
              </p:ext>
            </p:extLst>
          </p:nvPr>
        </p:nvGraphicFramePr>
        <p:xfrm>
          <a:off x="4145830" y="5564647"/>
          <a:ext cx="642937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nl-BE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Line 58"/>
          <p:cNvSpPr>
            <a:spLocks noChangeShapeType="1"/>
          </p:cNvSpPr>
          <p:nvPr/>
        </p:nvSpPr>
        <p:spPr bwMode="auto">
          <a:xfrm>
            <a:off x="1732037" y="5474954"/>
            <a:ext cx="0" cy="576262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l-BE" sz="2400"/>
          </a:p>
        </p:txBody>
      </p:sp>
      <p:sp>
        <p:nvSpPr>
          <p:cNvPr id="2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72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777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462628" y="332656"/>
            <a:ext cx="7848872" cy="604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533400" fontAlgn="auto">
              <a:lnSpc>
                <a:spcPts val="32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en-US" sz="2600" b="1" u="sng" dirty="0" err="1">
                <a:solidFill>
                  <a:schemeClr val="accent4"/>
                </a:solidFill>
                <a:latin typeface="Calibri"/>
                <a:cs typeface="Consolas" pitchFamily="49" charset="0"/>
              </a:rPr>
              <a:t>Oplossing</a:t>
            </a:r>
            <a:r>
              <a:rPr lang="en-US" sz="2600" b="1" dirty="0">
                <a:solidFill>
                  <a:schemeClr val="accent4"/>
                </a:solidFill>
                <a:latin typeface="Calibri"/>
                <a:cs typeface="Consolas" pitchFamily="49" charset="0"/>
              </a:rPr>
              <a:t> </a:t>
            </a:r>
            <a:endParaRPr lang="en-US" sz="2600" dirty="0">
              <a:solidFill>
                <a:schemeClr val="accent4"/>
              </a:solidFill>
              <a:latin typeface="Calibri"/>
              <a:cs typeface="Consolas" pitchFamily="49" charset="0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sorteer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t[],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i,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hulp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, j;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for (i=1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i&lt;n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hulp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= t[i];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i-1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j&gt;=0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&amp;&amp; t[j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]&gt;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hulp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      t[j+1] = t[j];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      j--;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   t[j+1] =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hulp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nl-NL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73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495300" y="152718"/>
            <a:ext cx="8922196" cy="90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200" b="1" dirty="0" smtClean="0">
                <a:solidFill>
                  <a:schemeClr val="accent1"/>
                </a:solidFill>
              </a:rPr>
              <a:t>Programmastructuur  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8788" y="1231424"/>
            <a:ext cx="7005735" cy="1200329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/**************************************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 bestand </a:t>
            </a:r>
            <a:r>
              <a:rPr lang="nl-BE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korte </a:t>
            </a:r>
            <a:r>
              <a:rPr lang="nl-BE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zin over 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inhoud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************************************ */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78642" y="2583374"/>
            <a:ext cx="6985881" cy="4616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0494" y="3197439"/>
            <a:ext cx="6974029" cy="4616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declaraties variabelen/constanten]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78642" y="3811504"/>
            <a:ext cx="6985881" cy="4616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declaraties functies]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18320" y="4475586"/>
            <a:ext cx="6985881" cy="193899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definities functies]</a:t>
            </a:r>
          </a:p>
          <a:p>
            <a:pPr algn="l"/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pPr algn="l"/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[definities functies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4" name="Lijntoelichting 2 13"/>
          <p:cNvSpPr/>
          <p:nvPr/>
        </p:nvSpPr>
        <p:spPr>
          <a:xfrm>
            <a:off x="4651010" y="2549011"/>
            <a:ext cx="4334438" cy="493191"/>
          </a:xfrm>
          <a:prstGeom prst="borderCallout2">
            <a:avLst>
              <a:gd name="adj1" fmla="val 50497"/>
              <a:gd name="adj2" fmla="val -637"/>
              <a:gd name="adj3" fmla="val 57974"/>
              <a:gd name="adj4" fmla="val -12074"/>
              <a:gd name="adj5" fmla="val 66149"/>
              <a:gd name="adj6" fmla="val -216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tx1"/>
                </a:solidFill>
              </a:rPr>
              <a:t>Preprocessing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400" dirty="0" err="1">
                <a:solidFill>
                  <a:schemeClr val="tx1"/>
                </a:solidFill>
              </a:rPr>
              <a:t>d</a:t>
            </a:r>
            <a:r>
              <a:rPr lang="nl-BE" sz="2400" dirty="0" err="1" smtClean="0">
                <a:solidFill>
                  <a:schemeClr val="tx1"/>
                </a:solidFill>
              </a:rPr>
              <a:t>irectives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15" name="Lijntoelichting 2 14"/>
          <p:cNvSpPr/>
          <p:nvPr/>
        </p:nvSpPr>
        <p:spPr>
          <a:xfrm>
            <a:off x="4677670" y="4490947"/>
            <a:ext cx="4334438" cy="2034397"/>
          </a:xfrm>
          <a:prstGeom prst="borderCallout2">
            <a:avLst>
              <a:gd name="adj1" fmla="val 50497"/>
              <a:gd name="adj2" fmla="val -637"/>
              <a:gd name="adj3" fmla="val 28197"/>
              <a:gd name="adj4" fmla="val -19985"/>
              <a:gd name="adj5" fmla="val 30191"/>
              <a:gd name="adj6" fmla="val -202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400"/>
              </a:lnSpc>
            </a:pPr>
            <a:r>
              <a:rPr lang="nl-BE" sz="2400" dirty="0">
                <a:solidFill>
                  <a:schemeClr val="tx1"/>
                </a:solidFill>
              </a:rPr>
              <a:t>C is een </a:t>
            </a:r>
            <a:r>
              <a:rPr lang="nl-BE" sz="2400" dirty="0" smtClean="0">
                <a:solidFill>
                  <a:schemeClr val="tx1"/>
                </a:solidFill>
              </a:rPr>
              <a:t>procedurele taal (procedures staan centraal)</a:t>
            </a:r>
          </a:p>
          <a:p>
            <a:pPr algn="ctr">
              <a:lnSpc>
                <a:spcPts val="2600"/>
              </a:lnSpc>
            </a:pPr>
            <a:r>
              <a:rPr lang="nl-BE" sz="2400" dirty="0" smtClean="0">
                <a:solidFill>
                  <a:schemeClr val="tx1"/>
                </a:solidFill>
                <a:sym typeface="Symbol"/>
              </a:rPr>
              <a:t></a:t>
            </a:r>
            <a:endParaRPr lang="nl-BE" sz="2400" dirty="0">
              <a:solidFill>
                <a:schemeClr val="tx1"/>
              </a:solidFill>
            </a:endParaRPr>
          </a:p>
          <a:p>
            <a:pPr algn="ctr">
              <a:lnSpc>
                <a:spcPts val="34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 object georiënteerde taal (objecten staan centraal)  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2480" y="332656"/>
            <a:ext cx="8640960" cy="608467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nl-BE" sz="2800" b="1" u="sng" dirty="0" err="1" smtClean="0">
                <a:solidFill>
                  <a:schemeClr val="accent4"/>
                </a:solidFill>
              </a:rPr>
              <a:t>Preprocessing</a:t>
            </a:r>
            <a:r>
              <a:rPr lang="nl-BE" sz="2800" b="1" u="sng" dirty="0" smtClean="0">
                <a:solidFill>
                  <a:schemeClr val="accent4"/>
                </a:solidFill>
              </a:rPr>
              <a:t> </a:t>
            </a:r>
            <a:r>
              <a:rPr lang="nl-BE" sz="2800" b="1" u="sng" dirty="0" err="1">
                <a:solidFill>
                  <a:schemeClr val="accent4"/>
                </a:solidFill>
              </a:rPr>
              <a:t>d</a:t>
            </a:r>
            <a:r>
              <a:rPr lang="nl-BE" sz="2800" b="1" u="sng" dirty="0" err="1" smtClean="0">
                <a:solidFill>
                  <a:schemeClr val="accent4"/>
                </a:solidFill>
              </a:rPr>
              <a:t>irectives</a:t>
            </a:r>
            <a:r>
              <a:rPr lang="nl-BE" sz="2800" b="1" u="sng" dirty="0" smtClean="0">
                <a:solidFill>
                  <a:schemeClr val="accent4"/>
                </a:solidFill>
              </a:rPr>
              <a:t> </a:t>
            </a:r>
          </a:p>
          <a:p>
            <a:pPr marL="628650" indent="-365125">
              <a:lnSpc>
                <a:spcPts val="34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Instructies beginnend met symbool #</a:t>
            </a:r>
          </a:p>
          <a:p>
            <a:pPr marL="628650" indent="-365125">
              <a:lnSpc>
                <a:spcPts val="34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Instructies bestemd voor de compiler</a:t>
            </a:r>
          </a:p>
          <a:p>
            <a:pPr marL="628650" indent="-365125">
              <a:lnSpc>
                <a:spcPts val="34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dirty="0" smtClean="0"/>
              <a:t>Compiler voert deze instructies uit alvorens de code                         te compileren</a:t>
            </a:r>
          </a:p>
          <a:p>
            <a:pPr marL="628650" indent="-365125">
              <a:lnSpc>
                <a:spcPts val="34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Staan meestal aan het begin van het programma                          (maar mogen ook elders staan)</a:t>
            </a:r>
          </a:p>
          <a:p>
            <a:pPr marL="628650" indent="-365125">
              <a:lnSpc>
                <a:spcPts val="34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u="sng" dirty="0" smtClean="0"/>
              <a:t>Voorbeeld</a:t>
            </a:r>
            <a:r>
              <a:rPr lang="nl-BE" sz="2400" dirty="0" smtClean="0"/>
              <a:t>: </a:t>
            </a:r>
          </a:p>
          <a:p>
            <a:pPr marL="114300" indent="0">
              <a:buNone/>
            </a:pP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nl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3.14159f</a:t>
            </a:r>
            <a:endParaRPr lang="nl-B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381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14611</TotalTime>
  <Words>2776</Words>
  <Application>Microsoft Office PowerPoint</Application>
  <PresentationFormat>A4 (210 x 297 mm)</PresentationFormat>
  <Paragraphs>1011</Paragraphs>
  <Slides>73</Slides>
  <Notes>11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73</vt:i4>
      </vt:variant>
    </vt:vector>
  </HeadingPairs>
  <TitlesOfParts>
    <vt:vector size="74" baseType="lpstr">
      <vt:lpstr>Kantoorthema</vt:lpstr>
      <vt:lpstr>Hoofdstuk 1:  Basisconcepten C</vt:lpstr>
      <vt:lpstr>Inhoud</vt:lpstr>
      <vt:lpstr>Situering programmeertaal C  </vt:lpstr>
      <vt:lpstr>Populariteit programmeertaal C  (en C++)</vt:lpstr>
      <vt:lpstr>Inhoud</vt:lpstr>
      <vt:lpstr>Eerste C-programma  </vt:lpstr>
      <vt:lpstr>PowerPoint-presentatie</vt:lpstr>
      <vt:lpstr>PowerPoint-presentatie</vt:lpstr>
      <vt:lpstr>PowerPoint-presentatie</vt:lpstr>
      <vt:lpstr>Inhoud</vt:lpstr>
      <vt:lpstr>Variabelen declareren  </vt:lpstr>
      <vt:lpstr>Fundamentele datatypes in C</vt:lpstr>
      <vt:lpstr>Gehele types</vt:lpstr>
      <vt:lpstr>PowerPoint-presentatie</vt:lpstr>
      <vt:lpstr>Literals</vt:lpstr>
      <vt:lpstr>PowerPoint-presentatie</vt:lpstr>
      <vt:lpstr>Constanten</vt:lpstr>
      <vt:lpstr>Impliciete conversies</vt:lpstr>
      <vt:lpstr>Expliciete conversies (= casten)</vt:lpstr>
      <vt:lpstr>Inhoud</vt:lpstr>
      <vt:lpstr>Operatoren</vt:lpstr>
      <vt:lpstr>Regels  auto-(in/de)crement operatoren</vt:lpstr>
      <vt:lpstr>Inhoud</vt:lpstr>
      <vt:lpstr>Constrolestructuren</vt:lpstr>
      <vt:lpstr>switch:  syntax</vt:lpstr>
      <vt:lpstr>Voorbeeld switch</vt:lpstr>
      <vt:lpstr>Verschillen controlestructuren C en Java</vt:lpstr>
      <vt:lpstr>Inhoud</vt:lpstr>
      <vt:lpstr>uitvoer:  printf (in &lt;stdio.h&gt;) </vt:lpstr>
      <vt:lpstr>printf: voorbeeld</vt:lpstr>
      <vt:lpstr>invoer:  scanf (in &lt;stdio.h&gt;) </vt:lpstr>
      <vt:lpstr>scanf: voorbeeld</vt:lpstr>
      <vt:lpstr>getchar / putchar (in &lt;stdio.h&gt;) </vt:lpstr>
      <vt:lpstr>Inhoud</vt:lpstr>
      <vt:lpstr>PowerPoint-presentatie</vt:lpstr>
      <vt:lpstr>PowerPoint-presentatie</vt:lpstr>
      <vt:lpstr>PowerPoint-presentatie</vt:lpstr>
      <vt:lpstr>voorbeeld</vt:lpstr>
      <vt:lpstr>PowerPoint-presentatie</vt:lpstr>
      <vt:lpstr>Opmerking: waarom is  x*x*x  NIET gelijk aan      pow(x,3) (uit &lt;math.h&gt;) ?</vt:lpstr>
      <vt:lpstr>PowerPoint-presentatie</vt:lpstr>
      <vt:lpstr>voorbeeld</vt:lpstr>
      <vt:lpstr>Recursieve functies</vt:lpstr>
      <vt:lpstr>Voorbeeld: berekening faculteit</vt:lpstr>
      <vt:lpstr>Structuur recursieve algoritmen</vt:lpstr>
      <vt:lpstr>Oefening  1: wat is de uitvoer? </vt:lpstr>
      <vt:lpstr>Oefening  2: wat is de uitvoer? </vt:lpstr>
      <vt:lpstr>Inhoud</vt:lpstr>
      <vt:lpstr>Wat zijn arrays?</vt:lpstr>
      <vt:lpstr>Declaratie van een array </vt:lpstr>
      <vt:lpstr>Gebruik van de array</vt:lpstr>
      <vt:lpstr>Initialisatie bij declaratie van arrays</vt:lpstr>
      <vt:lpstr>Arrays als functieparameters </vt:lpstr>
      <vt:lpstr>PowerPoint-presentatie</vt:lpstr>
      <vt:lpstr> Toepassingen op arrays</vt:lpstr>
      <vt:lpstr>Oplossing:  regel van Horner</vt:lpstr>
      <vt:lpstr>Toepassing 2: (lineair) zoeken in een ongesorteerde array</vt:lpstr>
      <vt:lpstr>PowerPoint-presentatie</vt:lpstr>
      <vt:lpstr>Toepassing 3: lineair zoeken in een gesorteerde array</vt:lpstr>
      <vt:lpstr>PowerPoint-presentatie</vt:lpstr>
      <vt:lpstr>Toepassing 4: binair zoeken in een gesorteerde array</vt:lpstr>
      <vt:lpstr>PowerPoint-presentatie</vt:lpstr>
      <vt:lpstr>Binair zoeken: voorbeeld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393</cp:revision>
  <cp:lastPrinted>2015-09-21T08:15:14Z</cp:lastPrinted>
  <dcterms:created xsi:type="dcterms:W3CDTF">2003-09-29T11:12:20Z</dcterms:created>
  <dcterms:modified xsi:type="dcterms:W3CDTF">2015-09-21T14:43:50Z</dcterms:modified>
</cp:coreProperties>
</file>